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24"/>
  </p:notesMasterIdLst>
  <p:sldIdLst>
    <p:sldId id="277" r:id="rId2"/>
    <p:sldId id="304" r:id="rId3"/>
    <p:sldId id="258" r:id="rId4"/>
    <p:sldId id="278" r:id="rId5"/>
    <p:sldId id="260" r:id="rId6"/>
    <p:sldId id="305" r:id="rId7"/>
    <p:sldId id="306" r:id="rId8"/>
    <p:sldId id="261" r:id="rId9"/>
    <p:sldId id="297" r:id="rId10"/>
    <p:sldId id="270" r:id="rId11"/>
    <p:sldId id="303" r:id="rId12"/>
    <p:sldId id="307" r:id="rId13"/>
    <p:sldId id="274" r:id="rId14"/>
    <p:sldId id="308" r:id="rId15"/>
    <p:sldId id="309" r:id="rId16"/>
    <p:sldId id="310" r:id="rId17"/>
    <p:sldId id="311" r:id="rId18"/>
    <p:sldId id="312" r:id="rId19"/>
    <p:sldId id="313" r:id="rId20"/>
    <p:sldId id="314" r:id="rId21"/>
    <p:sldId id="315"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Introduction" id="{CB6BBEF7-9717-4733-A929-535518E6EBF6}">
          <p14:sldIdLst>
            <p14:sldId id="277"/>
            <p14:sldId id="304"/>
            <p14:sldId id="258"/>
          </p14:sldIdLst>
        </p14:section>
        <p14:section name="Author Your Presentation" id="{16378913-E5ED-4281-BAF5-F1F938CB0BED}">
          <p14:sldIdLst>
            <p14:sldId id="278"/>
            <p14:sldId id="260"/>
            <p14:sldId id="305"/>
            <p14:sldId id="306"/>
            <p14:sldId id="261"/>
            <p14:sldId id="297"/>
          </p14:sldIdLst>
        </p14:section>
        <p14:section name="Enrich Your Presentation" id="{E2D565D1-BA5E-44E6-A40E-50A644912248}">
          <p14:sldIdLst/>
        </p14:section>
        <p14:section name="Deliver Your Presentation" id="{71D59651-8EFA-4415-9623-98B4C4A8699C}">
          <p14:sldIdLst>
            <p14:sldId id="270"/>
            <p14:sldId id="303"/>
            <p14:sldId id="307"/>
          </p14:sldIdLst>
        </p14:section>
        <p14:section name="There's More!" id="{2E16B512-814A-4DC1-A986-25475E10E0EF}">
          <p14:sldIdLst>
            <p14:sldId id="274"/>
            <p14:sldId id="308"/>
            <p14:sldId id="309"/>
            <p14:sldId id="310"/>
            <p14:sldId id="311"/>
            <p14:sldId id="312"/>
            <p14:sldId id="313"/>
            <p14:sldId id="314"/>
            <p14:sldId id="315"/>
            <p14:sldId id="316"/>
            <p14:sldId id="31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15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89591" autoAdjust="0"/>
  </p:normalViewPr>
  <p:slideViewPr>
    <p:cSldViewPr>
      <p:cViewPr>
        <p:scale>
          <a:sx n="51" d="100"/>
          <a:sy n="51" d="100"/>
        </p:scale>
        <p:origin x="-1800" y="-31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5/26/2011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 xmlns:p14="http://schemas.microsoft.com/office/powerpoint/2010/main" val="227515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extLst>
      <p:ext uri="{BB962C8B-B14F-4D97-AF65-F5344CB8AC3E}">
        <p14:creationId xmlns="" xmlns:p14="http://schemas.microsoft.com/office/powerpoint/2010/main" val="149442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12</a:t>
            </a:fld>
            <a:endParaRPr lang="en-US" dirty="0"/>
          </a:p>
        </p:txBody>
      </p:sp>
    </p:spTree>
    <p:extLst>
      <p:ext uri="{BB962C8B-B14F-4D97-AF65-F5344CB8AC3E}">
        <p14:creationId xmlns="" xmlns:p14="http://schemas.microsoft.com/office/powerpoint/2010/main" val="1494428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16</a:t>
            </a:fld>
            <a:endParaRPr lang="en-US" dirty="0"/>
          </a:p>
        </p:txBody>
      </p:sp>
    </p:spTree>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19</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21</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7" name="Rectangle 6"/>
          <p:cNvSpPr/>
          <p:nvPr userDrawn="1"/>
        </p:nvSpPr>
        <p:spPr>
          <a:xfrm>
            <a:off x="0" y="381000"/>
            <a:ext cx="4937760" cy="493776"/>
          </a:xfrm>
          <a:prstGeom prst="rect">
            <a:avLst/>
          </a:prstGeom>
          <a:solidFill>
            <a:schemeClr val="tx1">
              <a:lumMod val="95000"/>
              <a:lumOff val="5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prstClr val="black">
                  <a:lumMod val="95000"/>
                  <a:lumOff val="5000"/>
                </a:prstClr>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5/26/2011</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descr="title_1.png"/>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descr="title_2.png"/>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descr="title_3.png"/>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descr="title_4.png"/>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descr="title_5.png"/>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6" name="Text Placeholder 15"/>
          <p:cNvSpPr>
            <a:spLocks noGrp="1"/>
          </p:cNvSpPr>
          <p:nvPr>
            <p:ph type="body" sz="quarter" idx="13" hasCustomPrompt="1"/>
          </p:nvPr>
        </p:nvSpPr>
        <p:spPr>
          <a:xfrm>
            <a:off x="107730" y="4114800"/>
            <a:ext cx="7315200" cy="914400"/>
          </a:xfrm>
        </p:spPr>
        <p:txBody>
          <a:bodyPr anchor="b">
            <a:normAutofit/>
          </a:bodyPr>
          <a:lstStyle>
            <a:lvl1pPr>
              <a:buNone/>
              <a:defRPr sz="3600" b="1" baseline="0">
                <a:solidFill>
                  <a:schemeClr val="bg1"/>
                </a:solidFill>
              </a:defRPr>
            </a:lvl1pPr>
          </a:lstStyle>
          <a:p>
            <a:pPr lvl="0"/>
            <a:r>
              <a:rPr lang="en-US" dirty="0" smtClean="0"/>
              <a:t>Click to edit Master title style</a:t>
            </a:r>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additive="base">
                                        <p:cTn id="28"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6">
                                            <p:txEl>
                                              <p:pRg st="0" end="0"/>
                                            </p:txEl>
                                          </p:spTgt>
                                        </p:tgtEl>
                                        <p:attrNameLst>
                                          <p:attrName>ppt_y</p:attrName>
                                        </p:attrNameLst>
                                      </p:cBhvr>
                                      <p:tavLst>
                                        <p:tav tm="0">
                                          <p:val>
                                            <p:strVal val="#ppt_y"/>
                                          </p:val>
                                        </p:tav>
                                        <p:tav tm="100000">
                                          <p:val>
                                            <p:strVal val="#ppt_y"/>
                                          </p:val>
                                        </p:tav>
                                      </p:tavLst>
                                    </p:anim>
                                  </p:childTnLst>
                                </p:cTn>
                              </p:par>
                              <p:par>
                                <p:cTn id="30" presetID="22" presetClass="entr" presetSubtype="2"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right)">
                                      <p:cBhvr>
                                        <p:cTn id="32" dur="500"/>
                                        <p:tgtEl>
                                          <p:spTgt spid="10"/>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build="p">
        <p:tmplLst>
          <p:tmpl lvl="1">
            <p:tnLst>
              <p:par>
                <p:cTn presetID="2" presetClass="entr" presetSubtype="8" fill="hold" nodeType="with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0-#ppt_w/2"/>
                          </p:val>
                        </p:tav>
                        <p:tav tm="100000">
                          <p:val>
                            <p:strVal val="#ppt_x"/>
                          </p:val>
                        </p:tav>
                      </p:tavLst>
                    </p:anim>
                    <p:anim calcmode="lin" valueType="num">
                      <p:cBhvr additive="base">
                        <p:cTn dur="500" fill="hold"/>
                        <p:tgtEl>
                          <p:spTgt spid="16"/>
                        </p:tgtEl>
                        <p:attrNameLst>
                          <p:attrName>ppt_y</p:attrName>
                        </p:attrNameLst>
                      </p:cBhvr>
                      <p:tavLst>
                        <p:tav tm="0">
                          <p:val>
                            <p:strVal val="#ppt_y"/>
                          </p:val>
                        </p:tav>
                        <p:tav tm="100000">
                          <p:val>
                            <p:strVal val="#ppt_y"/>
                          </p:val>
                        </p:tav>
                      </p:tavLst>
                    </p:anim>
                  </p:childTnLst>
                </p:cTn>
              </p:par>
            </p:tnLst>
          </p:tmpl>
        </p:tmplLst>
      </p:bldP>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97600" y="2438400"/>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push dir="u"/>
      </p:transition>
    </mc:Choice>
    <mc:Fallback>
      <p:transition spd="slow">
        <p:push dir="u"/>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5/26/2011</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wipe/>
      </p:transition>
    </mc:Choice>
    <mc:Fallback>
      <p:transition spd="slow">
        <p:wip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7" name="Rectangle 6"/>
          <p:cNvSpPr/>
          <p:nvPr userDrawn="1"/>
        </p:nvSpPr>
        <p:spPr>
          <a:xfrm>
            <a:off x="0" y="381000"/>
            <a:ext cx="4937760" cy="493776"/>
          </a:xfrm>
          <a:prstGeom prst="rect">
            <a:avLst/>
          </a:prstGeom>
          <a:solidFill>
            <a:schemeClr val="tx1">
              <a:lumMod val="95000"/>
              <a:lumOff val="5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prstClr val="black">
                  <a:lumMod val="95000"/>
                  <a:lumOff val="5000"/>
                </a:prstClr>
              </a:solidFill>
              <a:latin typeface="+mn-lt"/>
              <a:ea typeface="+mn-ea"/>
              <a:cs typeface="+mn-cs"/>
            </a:endParaRPr>
          </a:p>
        </p:txBody>
      </p:sp>
      <p:sp>
        <p:nvSpPr>
          <p:cNvPr id="14" name="Title 1"/>
          <p:cNvSpPr>
            <a:spLocks noGrp="1"/>
          </p:cNvSpPr>
          <p:nvPr>
            <p:ph type="title"/>
          </p:nvPr>
        </p:nvSpPr>
        <p:spPr>
          <a:xfrm>
            <a:off x="362400" y="414867"/>
            <a:ext cx="5124000" cy="457200"/>
          </a:xfrm>
        </p:spPr>
        <p:txBody>
          <a:bodyPr>
            <a:normAutofit/>
          </a:bodyPr>
          <a:lstStyle>
            <a:lvl1pPr algn="l">
              <a:defRPr lang="en-US" sz="2800" b="1" kern="1200" baseline="0" dirty="0">
                <a:solidFill>
                  <a:schemeClr val="bg1"/>
                </a:solidFill>
                <a:latin typeface="+mn-lt"/>
                <a:ea typeface="+mn-ea"/>
                <a:cs typeface="+mn-cs"/>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934E2-BBB6-4D34-BB01-078E9AA25260}" type="datetimeFigureOut">
              <a:rPr lang="en-US" smtClean="0"/>
              <a:pPr/>
              <a:t>5/26/2011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pic>
        <p:nvPicPr>
          <p:cNvPr id="5" name="Picture 4" descr="grass.png"/>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pic>
        <p:nvPicPr>
          <p:cNvPr id="7" name="Picture 6" descr="grass.png"/>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0D5ECE-8B49-45CD-BE81-EF81920D1969}" type="slidenum">
              <a:rPr lang="en-US" smtClean="0"/>
              <a:pPr/>
              <a:t>‹#›</a:t>
            </a:fld>
            <a:endParaRPr lang="en-US" dirty="0"/>
          </a:p>
        </p:txBody>
      </p:sp>
      <p:pic>
        <p:nvPicPr>
          <p:cNvPr id="6" name="Picture 5" descr="swirl.png"/>
          <p:cNvPicPr>
            <a:picLocks noChangeAspect="1"/>
          </p:cNvPicPr>
          <p:nvPr userDrawn="1"/>
        </p:nvPicPr>
        <p:blipFill>
          <a:blip r:embed="rId2" cstate="print"/>
          <a:stretch>
            <a:fillRect/>
          </a:stretch>
        </p:blipFill>
        <p:spPr>
          <a:xfrm>
            <a:off x="0" y="762000"/>
            <a:ext cx="2445488"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934E2-BBB6-4D34-BB01-078E9AA25260}" type="datetimeFigureOut">
              <a:rPr lang="en-US" smtClean="0"/>
              <a:pPr/>
              <a:t>5/26/2011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pic>
        <p:nvPicPr>
          <p:cNvPr id="5" name="Picture 4" descr="grass.png"/>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8050E-B668-4FA7-85AD-C750C80A6E9B}" type="datetimeFigureOut">
              <a:rPr lang="en-US" smtClean="0"/>
              <a:pPr/>
              <a:t>5/26/2011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5/26/2011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49" r:id="rId13"/>
    <p:sldLayoutId id="2147483655" r:id="rId14"/>
    <p:sldLayoutId id="2147483676" r:id="rId15"/>
    <p:sldLayoutId id="2147483658" r:id="rId16"/>
    <p:sldLayoutId id="2147483663"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6.jpe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2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7.gif"/><Relationship Id="rId5" Type="http://schemas.openxmlformats.org/officeDocument/2006/relationships/image" Target="../media/image13.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0" y="2643188"/>
            <a:ext cx="8358188" cy="1857375"/>
          </a:xfrm>
        </p:spPr>
        <p:txBody>
          <a:bodyPr>
            <a:normAutofit fontScale="92500" lnSpcReduction="10000"/>
          </a:bodyPr>
          <a:lstStyle/>
          <a:p>
            <a:pPr marL="0" indent="0" algn="ctr"/>
            <a:r>
              <a:rPr lang="id-ID" sz="2400" b="0" dirty="0" smtClean="0">
                <a:latin typeface="Calibri" pitchFamily="34" charset="0"/>
                <a:ea typeface="+mj-ea"/>
                <a:cs typeface="+mj-cs"/>
              </a:rPr>
              <a:t>Present :</a:t>
            </a:r>
            <a:r>
              <a:rPr lang="en-US" sz="4400" b="0" dirty="0" smtClean="0">
                <a:ea typeface="+mj-ea"/>
                <a:cs typeface="+mj-cs"/>
              </a:rPr>
              <a:t/>
            </a:r>
            <a:br>
              <a:rPr lang="en-US" sz="4400" b="0" dirty="0" smtClean="0">
                <a:ea typeface="+mj-ea"/>
                <a:cs typeface="+mj-cs"/>
              </a:rPr>
            </a:br>
            <a:r>
              <a:rPr lang="id-ID" sz="5600" dirty="0" smtClean="0">
                <a:latin typeface="Arial" pitchFamily="34" charset="0"/>
                <a:ea typeface="+mj-ea"/>
                <a:cs typeface="Arial" pitchFamily="34" charset="0"/>
              </a:rPr>
              <a:t>M</a:t>
            </a:r>
            <a:r>
              <a:rPr lang="fi-FI" sz="5600" dirty="0" smtClean="0">
                <a:latin typeface="Arial" pitchFamily="34" charset="0"/>
                <a:ea typeface="+mj-ea"/>
                <a:cs typeface="Arial" pitchFamily="34" charset="0"/>
              </a:rPr>
              <a:t>anusia</a:t>
            </a:r>
            <a:r>
              <a:rPr lang="id-ID" sz="5600" dirty="0" smtClean="0">
                <a:latin typeface="Arial" pitchFamily="34" charset="0"/>
                <a:ea typeface="+mj-ea"/>
                <a:cs typeface="Arial" pitchFamily="34" charset="0"/>
              </a:rPr>
              <a:t> |</a:t>
            </a:r>
            <a:r>
              <a:rPr lang="fi-FI" sz="5600" dirty="0" smtClean="0">
                <a:latin typeface="Arial" pitchFamily="34" charset="0"/>
                <a:ea typeface="+mj-ea"/>
                <a:cs typeface="Arial" pitchFamily="34" charset="0"/>
              </a:rPr>
              <a:t> </a:t>
            </a:r>
            <a:r>
              <a:rPr lang="id-ID" sz="5600" dirty="0" smtClean="0">
                <a:latin typeface="Arial" pitchFamily="34" charset="0"/>
                <a:ea typeface="+mj-ea"/>
                <a:cs typeface="Arial" pitchFamily="34" charset="0"/>
              </a:rPr>
              <a:t>S</a:t>
            </a:r>
            <a:r>
              <a:rPr lang="fi-FI" sz="5600" dirty="0" smtClean="0">
                <a:latin typeface="Arial" pitchFamily="34" charset="0"/>
                <a:ea typeface="+mj-ea"/>
                <a:cs typeface="Arial" pitchFamily="34" charset="0"/>
              </a:rPr>
              <a:t>ains</a:t>
            </a:r>
            <a:r>
              <a:rPr lang="id-ID" sz="5600" dirty="0" smtClean="0">
                <a:latin typeface="Arial" pitchFamily="34" charset="0"/>
                <a:ea typeface="+mj-ea"/>
                <a:cs typeface="Arial" pitchFamily="34" charset="0"/>
              </a:rPr>
              <a:t> |</a:t>
            </a:r>
            <a:r>
              <a:rPr lang="fi-FI" sz="5600" dirty="0" smtClean="0">
                <a:latin typeface="Arial" pitchFamily="34" charset="0"/>
                <a:ea typeface="+mj-ea"/>
                <a:cs typeface="Arial" pitchFamily="34" charset="0"/>
              </a:rPr>
              <a:t> </a:t>
            </a:r>
            <a:r>
              <a:rPr lang="id-ID" sz="5600" dirty="0" smtClean="0">
                <a:latin typeface="Arial" pitchFamily="34" charset="0"/>
                <a:ea typeface="+mj-ea"/>
                <a:cs typeface="Arial" pitchFamily="34" charset="0"/>
              </a:rPr>
              <a:t>T</a:t>
            </a:r>
            <a:r>
              <a:rPr lang="fi-FI" sz="5600" dirty="0" smtClean="0">
                <a:latin typeface="Arial" pitchFamily="34" charset="0"/>
                <a:ea typeface="+mj-ea"/>
                <a:cs typeface="Arial" pitchFamily="34" charset="0"/>
              </a:rPr>
              <a:t>eknologi </a:t>
            </a:r>
            <a:r>
              <a:rPr lang="id-ID" sz="5600" dirty="0" smtClean="0">
                <a:latin typeface="Arial" pitchFamily="34" charset="0"/>
                <a:ea typeface="+mj-ea"/>
                <a:cs typeface="Arial" pitchFamily="34" charset="0"/>
              </a:rPr>
              <a:t>&amp;</a:t>
            </a:r>
            <a:r>
              <a:rPr lang="fi-FI" sz="5600" dirty="0" smtClean="0">
                <a:latin typeface="Arial" pitchFamily="34" charset="0"/>
                <a:ea typeface="+mj-ea"/>
                <a:cs typeface="Arial" pitchFamily="34" charset="0"/>
              </a:rPr>
              <a:t> </a:t>
            </a:r>
            <a:r>
              <a:rPr lang="id-ID" sz="5600" dirty="0" smtClean="0">
                <a:latin typeface="Arial" pitchFamily="34" charset="0"/>
                <a:ea typeface="+mj-ea"/>
                <a:cs typeface="Arial" pitchFamily="34" charset="0"/>
              </a:rPr>
              <a:t>S</a:t>
            </a:r>
            <a:r>
              <a:rPr lang="fi-FI" sz="5600" dirty="0" smtClean="0">
                <a:latin typeface="Arial" pitchFamily="34" charset="0"/>
                <a:ea typeface="+mj-ea"/>
                <a:cs typeface="Arial" pitchFamily="34" charset="0"/>
              </a:rPr>
              <a:t>eni</a:t>
            </a:r>
            <a:endParaRPr lang="en-US" dirty="0"/>
          </a:p>
        </p:txBody>
      </p:sp>
      <p:sp>
        <p:nvSpPr>
          <p:cNvPr id="3" name="Text Placeholder 2"/>
          <p:cNvSpPr>
            <a:spLocks noGrp="1"/>
          </p:cNvSpPr>
          <p:nvPr>
            <p:ph type="body" sz="quarter" idx="4294967295"/>
          </p:nvPr>
        </p:nvSpPr>
        <p:spPr>
          <a:xfrm>
            <a:off x="0" y="500063"/>
            <a:ext cx="8215313" cy="1285875"/>
          </a:xfrm>
        </p:spPr>
        <p:txBody>
          <a:bodyPr>
            <a:normAutofit/>
          </a:bodyPr>
          <a:lstStyle/>
          <a:p>
            <a:pPr algn="ctr">
              <a:buNone/>
            </a:pPr>
            <a:r>
              <a:rPr lang="en-US" sz="6000" dirty="0" smtClean="0"/>
              <a:t>BAB 7</a:t>
            </a:r>
            <a:endParaRPr lang="en-US" sz="6000" dirty="0" smtClean="0"/>
          </a:p>
        </p:txBody>
      </p:sp>
    </p:spTree>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5" name="Rectangle 4"/>
          <p:cNvSpPr/>
          <p:nvPr/>
        </p:nvSpPr>
        <p:spPr>
          <a:xfrm>
            <a:off x="8686800" y="5218912"/>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a:xfrm>
            <a:off x="3048000" y="2590800"/>
            <a:ext cx="5867400" cy="533400"/>
          </a:xfrm>
        </p:spPr>
        <p:txBody>
          <a:bodyPr>
            <a:noAutofit/>
          </a:bodyPr>
          <a:lstStyle/>
          <a:p>
            <a:pPr lvl="0">
              <a:spcBef>
                <a:spcPts val="0"/>
              </a:spcBef>
            </a:pPr>
            <a:r>
              <a:rPr lang="id-ID" sz="4000" cap="none" dirty="0" smtClean="0">
                <a:solidFill>
                  <a:prstClr val="black">
                    <a:lumMod val="85000"/>
                    <a:lumOff val="15000"/>
                  </a:prstClr>
                </a:solidFill>
                <a:ea typeface="+mn-ea"/>
                <a:cs typeface="+mn-cs"/>
              </a:rPr>
              <a:t>Manusia sbg </a:t>
            </a:r>
            <a:r>
              <a:rPr lang="id-ID" sz="4000" b="0" cap="none" dirty="0" smtClean="0">
                <a:solidFill>
                  <a:prstClr val="black">
                    <a:lumMod val="50000"/>
                    <a:lumOff val="50000"/>
                  </a:prstClr>
                </a:solidFill>
                <a:ea typeface="+mn-ea"/>
                <a:cs typeface="+mn-cs"/>
              </a:rPr>
              <a:t>Subjek dan Objek IPTEK</a:t>
            </a:r>
            <a:r>
              <a:rPr lang="en-US" sz="4000" b="0" cap="none" dirty="0" smtClean="0">
                <a:solidFill>
                  <a:prstClr val="black">
                    <a:lumMod val="50000"/>
                    <a:lumOff val="50000"/>
                  </a:prstClr>
                </a:solidFill>
                <a:ea typeface="+mn-ea"/>
                <a:cs typeface="Arial" pitchFamily="34" charset="0"/>
              </a:rPr>
              <a:t/>
            </a:r>
            <a:br>
              <a:rPr lang="en-US" sz="4000" b="0" cap="none" dirty="0" smtClean="0">
                <a:solidFill>
                  <a:prstClr val="black">
                    <a:lumMod val="50000"/>
                    <a:lumOff val="50000"/>
                  </a:prstClr>
                </a:solidFill>
                <a:ea typeface="+mn-ea"/>
                <a:cs typeface="Arial" pitchFamily="34" charset="0"/>
              </a:rPr>
            </a:br>
            <a:endParaRPr lang="en-US" sz="2800" dirty="0"/>
          </a:p>
        </p:txBody>
      </p:sp>
      <p:sp>
        <p:nvSpPr>
          <p:cNvPr id="9" name="Text Placeholder 8"/>
          <p:cNvSpPr>
            <a:spLocks noGrp="1"/>
          </p:cNvSpPr>
          <p:nvPr>
            <p:ph type="body" idx="1"/>
          </p:nvPr>
        </p:nvSpPr>
        <p:spPr>
          <a:xfrm>
            <a:off x="4419599" y="5104950"/>
            <a:ext cx="4343401" cy="357187"/>
          </a:xfrm>
        </p:spPr>
        <p:txBody>
          <a:bodyPr/>
          <a:lstStyle/>
          <a:p>
            <a:pPr lvl="0" algn="l">
              <a:spcBef>
                <a:spcPts val="0"/>
              </a:spcBef>
            </a:pPr>
            <a:r>
              <a:rPr lang="en-US" sz="1700" b="1" dirty="0">
                <a:solidFill>
                  <a:prstClr val="black">
                    <a:lumMod val="75000"/>
                    <a:lumOff val="25000"/>
                  </a:prstClr>
                </a:solidFill>
              </a:rPr>
              <a:t>Broadcast and compress for seamless delivery</a:t>
            </a:r>
          </a:p>
        </p:txBody>
      </p:sp>
    </p:spTree>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1700">
        <p141: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349992"/>
            <a:ext cx="9144000" cy="4447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3" name="TextBox 22"/>
          <p:cNvSpPr txBox="1"/>
          <p:nvPr/>
        </p:nvSpPr>
        <p:spPr>
          <a:xfrm>
            <a:off x="276924" y="1571612"/>
            <a:ext cx="5652398" cy="4929222"/>
          </a:xfrm>
          <a:prstGeom prst="rect">
            <a:avLst/>
          </a:prstGeom>
          <a:noFill/>
        </p:spPr>
        <p:txBody>
          <a:bodyPr wrap="square" lIns="91440" rtlCol="0">
            <a:noAutofit/>
          </a:bodyPr>
          <a:lstStyle/>
          <a:p>
            <a:pPr>
              <a:buClr>
                <a:prstClr val="black">
                  <a:lumMod val="50000"/>
                  <a:lumOff val="50000"/>
                </a:prstClr>
              </a:buClr>
              <a:buSzPct val="94000"/>
            </a:pPr>
            <a:r>
              <a:rPr lang="id-ID" sz="2000" b="1" dirty="0" smtClean="0"/>
              <a:t>Dengan ilmu dan teknologi tumbuhlah berbagai industri antara lain :</a:t>
            </a:r>
          </a:p>
          <a:p>
            <a:pPr>
              <a:buClr>
                <a:prstClr val="black">
                  <a:lumMod val="50000"/>
                  <a:lumOff val="50000"/>
                </a:prstClr>
              </a:buClr>
              <a:buSzPct val="94000"/>
            </a:pPr>
            <a:r>
              <a:rPr lang="en-US" sz="2000" b="1" dirty="0" smtClean="0"/>
              <a:t> </a:t>
            </a:r>
            <a:endParaRPr lang="id-ID" sz="2000" b="1" dirty="0" smtClean="0"/>
          </a:p>
          <a:p>
            <a:pPr lvl="0">
              <a:buClr>
                <a:prstClr val="black">
                  <a:lumMod val="50000"/>
                  <a:lumOff val="50000"/>
                </a:prstClr>
              </a:buClr>
              <a:buSzPct val="94000"/>
              <a:buFont typeface="Calibri" pitchFamily="34" charset="0"/>
              <a:buChar char="»"/>
            </a:pPr>
            <a:r>
              <a:rPr lang="id-ID" sz="2000" b="1" dirty="0" smtClean="0"/>
              <a:t> Bidang Pertanian, Peternakan, dan Perikanan</a:t>
            </a:r>
          </a:p>
          <a:p>
            <a:pPr lvl="0"/>
            <a:r>
              <a:rPr lang="id-ID" sz="2000" b="1" dirty="0" smtClean="0"/>
              <a:t> - Alat pertanian dengan mesin</a:t>
            </a:r>
          </a:p>
          <a:p>
            <a:pPr lvl="0"/>
            <a:r>
              <a:rPr lang="id-ID" sz="2000" b="1" dirty="0" smtClean="0"/>
              <a:t> - Teknik pemuliaan tanaman</a:t>
            </a:r>
          </a:p>
          <a:p>
            <a:pPr lvl="0"/>
            <a:r>
              <a:rPr lang="id-ID" sz="2000" b="1" dirty="0" smtClean="0"/>
              <a:t> - Produksi pupuk buat</a:t>
            </a:r>
          </a:p>
          <a:p>
            <a:pPr lvl="0"/>
            <a:r>
              <a:rPr lang="id-ID" sz="2000" b="1" dirty="0" smtClean="0"/>
              <a:t> - Teknik mutasi buatan </a:t>
            </a:r>
          </a:p>
          <a:p>
            <a:pPr lvl="0"/>
            <a:r>
              <a:rPr lang="id-ID" sz="2000" b="1" dirty="0" smtClean="0"/>
              <a:t> - Teknologi pengolahan pasca panen</a:t>
            </a:r>
          </a:p>
          <a:p>
            <a:pPr lvl="0"/>
            <a:r>
              <a:rPr lang="id-ID" sz="2000" b="1" dirty="0" smtClean="0"/>
              <a:t> - Budidaya hewan</a:t>
            </a:r>
          </a:p>
          <a:p>
            <a:pPr lvl="0">
              <a:buClr>
                <a:prstClr val="black">
                  <a:lumMod val="50000"/>
                  <a:lumOff val="50000"/>
                </a:prstClr>
              </a:buClr>
              <a:buSzPct val="94000"/>
            </a:pPr>
            <a:endParaRPr lang="id-ID" sz="2000" b="1" dirty="0" smtClean="0"/>
          </a:p>
          <a:p>
            <a:pPr lvl="0">
              <a:buClr>
                <a:prstClr val="black">
                  <a:lumMod val="50000"/>
                  <a:lumOff val="50000"/>
                </a:prstClr>
              </a:buClr>
              <a:buSzPct val="94000"/>
              <a:buFont typeface="Calibri" pitchFamily="34" charset="0"/>
              <a:buChar char="»"/>
            </a:pPr>
            <a:r>
              <a:rPr lang="id-ID" sz="2000" b="1" dirty="0" smtClean="0"/>
              <a:t> Bidang Kedokteran dan Kesehatan</a:t>
            </a:r>
          </a:p>
          <a:p>
            <a:pPr algn="just">
              <a:buClr>
                <a:prstClr val="black">
                  <a:lumMod val="50000"/>
                  <a:lumOff val="50000"/>
                </a:prstClr>
              </a:buClr>
              <a:buSzPct val="94000"/>
            </a:pPr>
            <a:r>
              <a:rPr lang="id-ID" sz="2000" b="1" dirty="0" smtClean="0"/>
              <a:t>Diciptakannya alat-alat operasi mutahir, macam-macam obat, penggunaan bahan-bahan radioaktif untuk pengobatan dan mendiagnosis berbagai penyakit. Dan juga robot yang membantu dalam hal medis.</a:t>
            </a:r>
          </a:p>
          <a:p>
            <a:pPr lvl="0">
              <a:buClr>
                <a:prstClr val="black">
                  <a:lumMod val="50000"/>
                  <a:lumOff val="50000"/>
                </a:prstClr>
              </a:buClr>
              <a:buSzPct val="94000"/>
            </a:pPr>
            <a:endParaRPr lang="id-ID" sz="2000" b="1" dirty="0"/>
          </a:p>
        </p:txBody>
      </p:sp>
      <p:sp>
        <p:nvSpPr>
          <p:cNvPr id="24" name="TextBox 23"/>
          <p:cNvSpPr txBox="1"/>
          <p:nvPr/>
        </p:nvSpPr>
        <p:spPr>
          <a:xfrm>
            <a:off x="373566" y="503606"/>
            <a:ext cx="8484714" cy="639378"/>
          </a:xfrm>
          <a:prstGeom prst="rect">
            <a:avLst/>
          </a:prstGeom>
          <a:noFill/>
          <a:ln>
            <a:noFill/>
          </a:ln>
        </p:spPr>
        <p:txBody>
          <a:bodyPr wrap="square" tIns="0" bIns="0" rtlCol="0" anchor="b" anchorCtr="0">
            <a:normAutofit fontScale="62500" lnSpcReduction="20000"/>
          </a:bodyPr>
          <a:lstStyle/>
          <a:p>
            <a:r>
              <a:rPr lang="id-ID" sz="5500" b="1" spc="-150" dirty="0" smtClean="0">
                <a:latin typeface="Arial" pitchFamily="34" charset="0"/>
                <a:cs typeface="Arial" pitchFamily="34" charset="0"/>
              </a:rPr>
              <a:t>Penerapan teknologi di bidang industri</a:t>
            </a:r>
            <a:endParaRPr lang="en-US" sz="5500" b="1" spc="-150" dirty="0">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84782" y="1897381"/>
            <a:ext cx="2515337" cy="2460314"/>
          </a:xfrm>
          <a:prstGeom prst="rect">
            <a:avLst/>
          </a:prstGeom>
        </p:spPr>
      </p:pic>
    </p:spTree>
    <p:extLst>
      <p:ext uri="{BB962C8B-B14F-4D97-AF65-F5344CB8AC3E}">
        <p14:creationId xmlns="" xmlns:p14="http://schemas.microsoft.com/office/powerpoint/2010/main" val="1879720740"/>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349992"/>
            <a:ext cx="9144000" cy="4447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276924" y="1571612"/>
            <a:ext cx="5152332" cy="4357718"/>
          </a:xfrm>
          <a:prstGeom prst="rect">
            <a:avLst/>
          </a:prstGeom>
          <a:noFill/>
        </p:spPr>
        <p:txBody>
          <a:bodyPr wrap="square" lIns="91440" rtlCol="0">
            <a:normAutofit/>
          </a:bodyPr>
          <a:lstStyle/>
          <a:p>
            <a:pPr lvl="0" algn="just">
              <a:buClr>
                <a:prstClr val="black">
                  <a:lumMod val="50000"/>
                  <a:lumOff val="50000"/>
                </a:prstClr>
              </a:buClr>
              <a:buSzPct val="94000"/>
              <a:buFont typeface="Calibri" pitchFamily="34" charset="0"/>
              <a:buChar char="»"/>
            </a:pPr>
            <a:endParaRPr lang="id-ID" sz="1050" dirty="0">
              <a:solidFill>
                <a:schemeClr val="accent4"/>
              </a:solidFill>
            </a:endParaRPr>
          </a:p>
          <a:p>
            <a:pPr lvl="0" algn="just">
              <a:buClr>
                <a:prstClr val="black">
                  <a:lumMod val="50000"/>
                  <a:lumOff val="50000"/>
                </a:prstClr>
              </a:buClr>
              <a:buSzPct val="94000"/>
              <a:buFont typeface="Calibri" pitchFamily="34" charset="0"/>
              <a:buChar char="»"/>
            </a:pPr>
            <a:r>
              <a:rPr lang="id-ID" sz="2200" b="1" dirty="0"/>
              <a:t> Bidang Telekomunikasi</a:t>
            </a:r>
          </a:p>
          <a:p>
            <a:pPr algn="just">
              <a:buClr>
                <a:prstClr val="black">
                  <a:lumMod val="50000"/>
                  <a:lumOff val="50000"/>
                </a:prstClr>
              </a:buClr>
              <a:buSzPct val="94000"/>
            </a:pPr>
            <a:r>
              <a:rPr lang="id-ID" sz="2200" b="1" dirty="0"/>
              <a:t>Manusia dapat membuat televisi, radio, telepon yang dapat digunakan untuk berkomunikasi jarak jauh, sehingga penggunaan waktu sangat efisien</a:t>
            </a:r>
            <a:r>
              <a:rPr lang="id-ID" sz="2200" b="1" dirty="0" smtClean="0"/>
              <a:t>.</a:t>
            </a:r>
          </a:p>
          <a:p>
            <a:pPr algn="just">
              <a:buClr>
                <a:prstClr val="black">
                  <a:lumMod val="50000"/>
                  <a:lumOff val="50000"/>
                </a:prstClr>
              </a:buClr>
              <a:buSzPct val="94000"/>
            </a:pPr>
            <a:endParaRPr lang="id-ID" sz="2200" b="1" dirty="0"/>
          </a:p>
          <a:p>
            <a:pPr lvl="0" algn="just">
              <a:buClr>
                <a:prstClr val="black">
                  <a:lumMod val="50000"/>
                  <a:lumOff val="50000"/>
                </a:prstClr>
              </a:buClr>
              <a:buSzPct val="94000"/>
              <a:buFont typeface="Calibri" pitchFamily="34" charset="0"/>
              <a:buChar char="»"/>
            </a:pPr>
            <a:endParaRPr lang="id-ID" sz="2200" b="1" dirty="0"/>
          </a:p>
          <a:p>
            <a:pPr lvl="0" algn="just">
              <a:buClr>
                <a:prstClr val="black">
                  <a:lumMod val="50000"/>
                  <a:lumOff val="50000"/>
                </a:prstClr>
              </a:buClr>
              <a:buSzPct val="94000"/>
              <a:buFont typeface="Calibri" pitchFamily="34" charset="0"/>
              <a:buChar char="»"/>
            </a:pPr>
            <a:r>
              <a:rPr lang="id-ID" sz="2200" b="1" dirty="0"/>
              <a:t> Bidang Pertahanan dan Keamanan</a:t>
            </a:r>
          </a:p>
          <a:p>
            <a:pPr algn="just">
              <a:buClr>
                <a:prstClr val="black">
                  <a:lumMod val="50000"/>
                  <a:lumOff val="50000"/>
                </a:prstClr>
              </a:buClr>
              <a:buSzPct val="94000"/>
            </a:pPr>
            <a:r>
              <a:rPr lang="id-ID" sz="2200" b="1" dirty="0"/>
              <a:t>Diciptakan alat atau persenjataan yang sangat canggih, sehingga dapat mempertahankan keamanan wilayahnya dengan baik.</a:t>
            </a:r>
          </a:p>
          <a:p>
            <a:pPr lvl="0" algn="just">
              <a:buClr>
                <a:prstClr val="black">
                  <a:lumMod val="50000"/>
                  <a:lumOff val="50000"/>
                </a:prstClr>
              </a:buClr>
              <a:buSzPct val="94000"/>
            </a:pPr>
            <a:endParaRPr lang="id-ID" sz="2200" b="1" dirty="0"/>
          </a:p>
        </p:txBody>
      </p:sp>
      <p:sp>
        <p:nvSpPr>
          <p:cNvPr id="24" name="TextBox 23"/>
          <p:cNvSpPr txBox="1"/>
          <p:nvPr/>
        </p:nvSpPr>
        <p:spPr>
          <a:xfrm>
            <a:off x="373566" y="404664"/>
            <a:ext cx="8484714" cy="809758"/>
          </a:xfrm>
          <a:prstGeom prst="rect">
            <a:avLst/>
          </a:prstGeom>
          <a:noFill/>
          <a:ln>
            <a:noFill/>
          </a:ln>
        </p:spPr>
        <p:txBody>
          <a:bodyPr wrap="square" tIns="0" bIns="0" rtlCol="0" anchor="b" anchorCtr="0">
            <a:noAutofit/>
          </a:bodyPr>
          <a:lstStyle/>
          <a:p>
            <a:r>
              <a:rPr lang="id-ID" sz="3600" b="1" spc="-150" dirty="0">
                <a:latin typeface="Arial" pitchFamily="34" charset="0"/>
                <a:cs typeface="Arial" pitchFamily="34" charset="0"/>
              </a:rPr>
              <a:t>Penerapan teknologi di bidang industri</a:t>
            </a:r>
            <a:endParaRPr lang="en-US" sz="3600" b="1" spc="-150" dirty="0">
              <a:latin typeface="Arial" pitchFamily="34" charset="0"/>
              <a:cs typeface="Arial" pitchFamily="34" charset="0"/>
            </a:endParaRPr>
          </a:p>
        </p:txBody>
      </p:sp>
      <p:pic>
        <p:nvPicPr>
          <p:cNvPr id="2" name="Picture 1"/>
          <p:cNvPicPr>
            <a:picLocks noChangeAspect="1"/>
          </p:cNvPicPr>
          <p:nvPr/>
        </p:nvPicPr>
        <p:blipFill>
          <a:blip r:embed="rId3" cstate="screen">
            <a:extLst>
              <a:ext uri="{28A0092B-C50C-407E-A947-70E740481C1C}">
                <a14:useLocalDpi xmlns="" xmlns:a14="http://schemas.microsoft.com/office/drawing/2010/main" val="0"/>
              </a:ext>
            </a:extLst>
          </a:blip>
          <a:stretch>
            <a:fillRect/>
          </a:stretch>
        </p:blipFill>
        <p:spPr>
          <a:xfrm>
            <a:off x="5580112" y="1897380"/>
            <a:ext cx="3132522" cy="2611740"/>
          </a:xfrm>
          <a:prstGeom prst="rect">
            <a:avLst/>
          </a:prstGeom>
        </p:spPr>
      </p:pic>
    </p:spTree>
    <p:extLst>
      <p:ext uri="{BB962C8B-B14F-4D97-AF65-F5344CB8AC3E}">
        <p14:creationId xmlns="" xmlns:p14="http://schemas.microsoft.com/office/powerpoint/2010/main" val="3261475684"/>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981129" y="1439725"/>
            <a:ext cx="1219200" cy="2400657"/>
          </a:xfrm>
          <a:prstGeom prst="rect">
            <a:avLst/>
          </a:prstGeom>
          <a:noFill/>
        </p:spPr>
        <p:txBody>
          <a:bodyPr wrap="square" rtlCol="0">
            <a:spAutoFit/>
          </a:bodyPr>
          <a:lstStyle/>
          <a:p>
            <a:r>
              <a:rPr lang="id-ID" sz="15000" b="1" dirty="0" smtClean="0">
                <a:solidFill>
                  <a:prstClr val="white">
                    <a:lumMod val="65000"/>
                  </a:prstClr>
                </a:solidFill>
                <a:latin typeface="Georgia" pitchFamily="18" charset="0"/>
                <a:cs typeface="Arial" pitchFamily="34" charset="0"/>
              </a:rPr>
              <a:t>4</a:t>
            </a:r>
            <a:endParaRPr lang="en-US" sz="15000" b="1" dirty="0">
              <a:solidFill>
                <a:prstClr val="white">
                  <a:lumMod val="65000"/>
                </a:prstClr>
              </a:solidFill>
              <a:latin typeface="Georgia" pitchFamily="18" charset="0"/>
              <a:cs typeface="Arial" pitchFamily="34" charset="0"/>
            </a:endParaRPr>
          </a:p>
        </p:txBody>
      </p:sp>
      <p:sp>
        <p:nvSpPr>
          <p:cNvPr id="8" name="Rectangle 7"/>
          <p:cNvSpPr/>
          <p:nvPr/>
        </p:nvSpPr>
        <p:spPr>
          <a:xfrm>
            <a:off x="8686800" y="5218912"/>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Title 8"/>
          <p:cNvSpPr>
            <a:spLocks noGrp="1"/>
          </p:cNvSpPr>
          <p:nvPr>
            <p:ph type="title"/>
          </p:nvPr>
        </p:nvSpPr>
        <p:spPr>
          <a:xfrm>
            <a:off x="3200400" y="2514600"/>
            <a:ext cx="5867400" cy="533400"/>
          </a:xfrm>
        </p:spPr>
        <p:txBody>
          <a:bodyPr>
            <a:normAutofit fontScale="90000"/>
          </a:bodyPr>
          <a:lstStyle/>
          <a:p>
            <a:pPr lvl="0">
              <a:spcBef>
                <a:spcPts val="0"/>
              </a:spcBef>
            </a:pPr>
            <a:r>
              <a:rPr lang="id-ID" sz="4000" cap="none" dirty="0" smtClean="0">
                <a:solidFill>
                  <a:prstClr val="black">
                    <a:lumMod val="85000"/>
                    <a:lumOff val="15000"/>
                  </a:prstClr>
                </a:solidFill>
                <a:ea typeface="+mn-ea"/>
                <a:cs typeface="+mn-cs"/>
              </a:rPr>
              <a:t>Dampak Penyalahgunaan IPTEK</a:t>
            </a:r>
            <a:r>
              <a:rPr lang="en-US" sz="4000" b="0" cap="none" dirty="0">
                <a:solidFill>
                  <a:prstClr val="black"/>
                </a:solidFill>
                <a:ea typeface="+mn-ea"/>
                <a:cs typeface="+mn-cs"/>
              </a:rPr>
              <a:t/>
            </a:r>
            <a:br>
              <a:rPr lang="en-US" sz="4000" b="0" cap="none" dirty="0">
                <a:solidFill>
                  <a:prstClr val="black"/>
                </a:solidFill>
                <a:ea typeface="+mn-ea"/>
                <a:cs typeface="+mn-cs"/>
              </a:rPr>
            </a:br>
            <a:r>
              <a:rPr lang="id-ID" sz="4000" b="0" cap="none" dirty="0" smtClean="0">
                <a:solidFill>
                  <a:prstClr val="black">
                    <a:lumMod val="50000"/>
                    <a:lumOff val="50000"/>
                  </a:prstClr>
                </a:solidFill>
                <a:ea typeface="+mn-ea"/>
                <a:cs typeface="+mn-cs"/>
              </a:rPr>
              <a:t>:</a:t>
            </a:r>
            <a:r>
              <a:rPr lang="en-US" sz="4000" b="0" cap="none" dirty="0">
                <a:solidFill>
                  <a:prstClr val="black">
                    <a:lumMod val="50000"/>
                    <a:lumOff val="50000"/>
                  </a:prstClr>
                </a:solidFill>
                <a:ea typeface="+mn-ea"/>
                <a:cs typeface="Arial" pitchFamily="34" charset="0"/>
              </a:rPr>
              <a:t/>
            </a:r>
            <a:br>
              <a:rPr lang="en-US" sz="4000" b="0" cap="none" dirty="0">
                <a:solidFill>
                  <a:prstClr val="black">
                    <a:lumMod val="50000"/>
                    <a:lumOff val="50000"/>
                  </a:prstClr>
                </a:solidFill>
                <a:ea typeface="+mn-ea"/>
                <a:cs typeface="Arial" pitchFamily="34" charset="0"/>
              </a:rPr>
            </a:br>
            <a:endParaRPr lang="en-US" sz="2800" dirty="0"/>
          </a:p>
        </p:txBody>
      </p:sp>
      <p:sp>
        <p:nvSpPr>
          <p:cNvPr id="10" name="Text Placeholder 9"/>
          <p:cNvSpPr>
            <a:spLocks noGrp="1"/>
          </p:cNvSpPr>
          <p:nvPr>
            <p:ph type="body" idx="1"/>
          </p:nvPr>
        </p:nvSpPr>
        <p:spPr>
          <a:xfrm>
            <a:off x="4745666" y="5102734"/>
            <a:ext cx="3886201" cy="357187"/>
          </a:xfrm>
        </p:spPr>
        <p:txBody>
          <a:bodyPr/>
          <a:lstStyle/>
          <a:p>
            <a:pPr lvl="0">
              <a:spcBef>
                <a:spcPts val="0"/>
              </a:spcBef>
            </a:pPr>
            <a:r>
              <a:rPr lang="en-US" sz="1700" b="1" dirty="0">
                <a:solidFill>
                  <a:prstClr val="black">
                    <a:lumMod val="75000"/>
                    <a:lumOff val="25000"/>
                  </a:prstClr>
                </a:solidFill>
              </a:rPr>
              <a:t>View your slides from anywhere</a:t>
            </a:r>
            <a:r>
              <a:rPr lang="en-US" sz="1700" b="1" dirty="0" smtClean="0">
                <a:solidFill>
                  <a:prstClr val="black">
                    <a:lumMod val="75000"/>
                    <a:lumOff val="25000"/>
                  </a:prstClr>
                </a:solidFill>
              </a:rPr>
              <a:t>!</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141: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4" cstate="print"/>
          <a:stretch>
            <a:fillRect/>
          </a:stretch>
        </p:blipFill>
        <p:spPr>
          <a:xfrm>
            <a:off x="0" y="762000"/>
            <a:ext cx="2445488" cy="2286000"/>
          </a:xfrm>
          <a:prstGeom prst="rect">
            <a:avLst/>
          </a:prstGeom>
        </p:spPr>
      </p:pic>
      <p:sp>
        <p:nvSpPr>
          <p:cNvPr id="4" name="TextBox 3"/>
          <p:cNvSpPr txBox="1"/>
          <p:nvPr/>
        </p:nvSpPr>
        <p:spPr>
          <a:xfrm>
            <a:off x="1228725" y="2217355"/>
            <a:ext cx="6705600" cy="461665"/>
          </a:xfrm>
          <a:prstGeom prst="rect">
            <a:avLst/>
          </a:prstGeom>
          <a:noFill/>
        </p:spPr>
        <p:txBody>
          <a:bodyPr wrap="square" rtlCol="0" anchor="b" anchorCtr="0">
            <a:normAutofit fontScale="70000" lnSpcReduction="20000"/>
          </a:bodyPr>
          <a:lstStyle/>
          <a:p>
            <a:r>
              <a:rPr lang="id-ID" sz="2400" dirty="0">
                <a:solidFill>
                  <a:schemeClr val="bg1">
                    <a:lumMod val="50000"/>
                  </a:schemeClr>
                </a:solidFill>
              </a:rPr>
              <a:t>Dampak negatif yang disebabkan oleh kemajuan teknologi antara lain :</a:t>
            </a:r>
          </a:p>
        </p:txBody>
      </p:sp>
      <p:sp>
        <p:nvSpPr>
          <p:cNvPr id="7" name="Title 6"/>
          <p:cNvSpPr>
            <a:spLocks noGrp="1"/>
          </p:cNvSpPr>
          <p:nvPr>
            <p:ph type="title"/>
          </p:nvPr>
        </p:nvSpPr>
        <p:spPr>
          <a:xfrm>
            <a:off x="539552" y="3068960"/>
            <a:ext cx="8352928" cy="1200329"/>
          </a:xfrm>
        </p:spPr>
        <p:txBody>
          <a:bodyPr wrap="square" tIns="0" bIns="0">
            <a:noAutofit/>
          </a:bodyPr>
          <a:lstStyle/>
          <a:p>
            <a:pPr algn="ctr"/>
            <a:r>
              <a:rPr lang="id-ID" sz="4000" b="1" dirty="0" smtClean="0">
                <a:solidFill>
                  <a:prstClr val="black">
                    <a:lumMod val="85000"/>
                    <a:lumOff val="15000"/>
                  </a:prstClr>
                </a:solidFill>
                <a:latin typeface="+mn-lt"/>
              </a:rPr>
              <a:t>| Nuklir | Polusi | Kloning |</a:t>
            </a:r>
            <a:br>
              <a:rPr lang="id-ID" sz="4000" b="1" dirty="0" smtClean="0">
                <a:solidFill>
                  <a:prstClr val="black">
                    <a:lumMod val="85000"/>
                    <a:lumOff val="15000"/>
                  </a:prstClr>
                </a:solidFill>
                <a:latin typeface="+mn-lt"/>
              </a:rPr>
            </a:br>
            <a:r>
              <a:rPr lang="id-ID" sz="4000" b="1" dirty="0" smtClean="0">
                <a:solidFill>
                  <a:prstClr val="black">
                    <a:lumMod val="85000"/>
                    <a:lumOff val="15000"/>
                  </a:prstClr>
                </a:solidFill>
                <a:latin typeface="+mn-lt"/>
              </a:rPr>
              <a:t>| Efek Rumah Kaca |</a:t>
            </a:r>
            <a:endParaRPr lang="en-US" sz="4000" dirty="0">
              <a:latin typeface="+mn-lt"/>
            </a:endParaRPr>
          </a:p>
        </p:txBody>
      </p:sp>
    </p:spTree>
    <p:custDataLst>
      <p:tags r:id="rId1"/>
    </p:custDataLst>
    <p:extLst>
      <p:ext uri="{BB962C8B-B14F-4D97-AF65-F5344CB8AC3E}">
        <p14:creationId xmlns="" xmlns:p14="http://schemas.microsoft.com/office/powerpoint/2010/main" val="1666023196"/>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custDataLst>
              <p:tags r:id="rId1"/>
            </p:custDataLst>
          </p:nvPr>
        </p:nvSpPr>
        <p:spPr>
          <a:xfrm>
            <a:off x="381000" y="1219200"/>
            <a:ext cx="8001000" cy="1849760"/>
          </a:xfrm>
          <a:prstGeom prst="rect">
            <a:avLst/>
          </a:prstGeom>
        </p:spPr>
        <p:txBody>
          <a:bodyPr>
            <a:normAutofit lnSpcReduction="10000"/>
          </a:bodyPr>
          <a:lstStyle>
            <a:extLst/>
          </a:lstStyle>
          <a:p>
            <a:r>
              <a:rPr lang="id-ID" sz="2800" dirty="0"/>
              <a:t>Menyebabkan terjadinya perubahan stuktur zat serta pola reaksi kimianya, sehingga merusak sel tubuh. Pada gen dapat menyebabkan mutasi gen yang berakibat </a:t>
            </a:r>
            <a:r>
              <a:rPr lang="id-ID" sz="2800" b="1" dirty="0"/>
              <a:t>kanker</a:t>
            </a:r>
            <a:r>
              <a:rPr lang="id-ID" sz="2800" dirty="0"/>
              <a:t>.</a:t>
            </a:r>
          </a:p>
          <a:p>
            <a:r>
              <a:rPr lang="id-ID" sz="1400" dirty="0"/>
              <a:t> </a:t>
            </a:r>
          </a:p>
          <a:p>
            <a:pPr marL="342900" indent="-342900">
              <a:spcBef>
                <a:spcPct val="20000"/>
              </a:spcBef>
              <a:buFont typeface="Arial" pitchFamily="34" charset="0"/>
              <a:buChar char="•"/>
              <a:defRPr/>
            </a:pPr>
            <a:endParaRPr lang="en-US" sz="1400" dirty="0">
              <a:solidFill>
                <a:prstClr val="black"/>
              </a:solidFill>
            </a:endParaRPr>
          </a:p>
        </p:txBody>
      </p:sp>
      <p:grpSp>
        <p:nvGrpSpPr>
          <p:cNvPr id="10" name="Group 9"/>
          <p:cNvGrpSpPr/>
          <p:nvPr/>
        </p:nvGrpSpPr>
        <p:grpSpPr>
          <a:xfrm>
            <a:off x="3668007" y="3556932"/>
            <a:ext cx="1438275" cy="1438275"/>
            <a:chOff x="762001" y="1946209"/>
            <a:chExt cx="2057400" cy="2057400"/>
          </a:xfrm>
        </p:grpSpPr>
        <p:sp>
          <p:nvSpPr>
            <p:cNvPr id="8" name="Oval 7"/>
            <p:cNvSpPr/>
            <p:nvPr/>
          </p:nvSpPr>
          <p:spPr>
            <a:xfrm>
              <a:off x="762001" y="1946209"/>
              <a:ext cx="2057400" cy="2057400"/>
            </a:xfrm>
            <a:prstGeom prst="ellipse">
              <a:avLst/>
            </a:prstGeom>
            <a:gradFill>
              <a:gsLst>
                <a:gs pos="38000">
                  <a:srgbClr val="00B0F0"/>
                </a:gs>
                <a:gs pos="79000">
                  <a:srgbClr val="0065B0"/>
                </a:gs>
              </a:gsLst>
              <a:path path="circle">
                <a:fillToRect l="50000" t="50000" r="50000" b="50000"/>
              </a:path>
            </a:gradFill>
            <a:ln w="82550">
              <a:noFill/>
            </a:ln>
            <a:effectLst>
              <a:outerShdw blurRad="1270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9" name="Oval 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grpSp>
      <p:pic>
        <p:nvPicPr>
          <p:cNvPr id="12" name="Picture 11" descr="animate1.png"/>
          <p:cNvPicPr>
            <a:picLocks noChangeAspect="1"/>
          </p:cNvPicPr>
          <p:nvPr/>
        </p:nvPicPr>
        <p:blipFill>
          <a:blip r:embed="rId4" cstate="print"/>
          <a:stretch>
            <a:fillRect/>
          </a:stretch>
        </p:blipFill>
        <p:spPr>
          <a:xfrm>
            <a:off x="3820026" y="3709332"/>
            <a:ext cx="1133856" cy="1133856"/>
          </a:xfrm>
          <a:prstGeom prst="rect">
            <a:avLst/>
          </a:prstGeom>
        </p:spPr>
      </p:pic>
      <p:grpSp>
        <p:nvGrpSpPr>
          <p:cNvPr id="16" name="Group 15"/>
          <p:cNvGrpSpPr/>
          <p:nvPr/>
        </p:nvGrpSpPr>
        <p:grpSpPr>
          <a:xfrm>
            <a:off x="5388664" y="3584729"/>
            <a:ext cx="1371600" cy="1371600"/>
            <a:chOff x="3895725" y="4267200"/>
            <a:chExt cx="1371600" cy="1371600"/>
          </a:xfrm>
        </p:grpSpPr>
        <p:sp>
          <p:nvSpPr>
            <p:cNvPr id="13" name="Rounded Rectangle 12"/>
            <p:cNvSpPr/>
            <p:nvPr/>
          </p:nvSpPr>
          <p:spPr>
            <a:xfrm>
              <a:off x="3895725" y="4267200"/>
              <a:ext cx="1371600" cy="1371600"/>
            </a:xfrm>
            <a:prstGeom prst="roundRect">
              <a:avLst/>
            </a:prstGeom>
            <a:gradFill flip="none" rotWithShape="1">
              <a:gsLst>
                <a:gs pos="38000">
                  <a:srgbClr val="F39C29"/>
                </a:gs>
                <a:gs pos="70000">
                  <a:srgbClr val="F27416"/>
                </a:gs>
              </a:gsLst>
              <a:path path="circle">
                <a:fillToRect l="50000" t="50000" r="50000" b="50000"/>
              </a:path>
              <a:tileRect/>
            </a:gradFill>
            <a:ln w="12700">
              <a:solidFill>
                <a:schemeClr val="accent6">
                  <a:lumMod val="75000"/>
                </a:schemeClr>
              </a:solidFill>
            </a:ln>
            <a:effectLst>
              <a:outerShdw blurRad="1524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14" name="Rounded Rectangle 13"/>
            <p:cNvSpPr/>
            <p:nvPr/>
          </p:nvSpPr>
          <p:spPr>
            <a:xfrm>
              <a:off x="3971925" y="4314825"/>
              <a:ext cx="1209676" cy="838200"/>
            </a:xfrm>
            <a:prstGeom prst="roundRect">
              <a:avLst/>
            </a:prstGeom>
            <a:gradFill flip="none" rotWithShape="1">
              <a:gsLst>
                <a:gs pos="63000">
                  <a:schemeClr val="bg1">
                    <a:alpha val="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grpSp>
      <p:sp>
        <p:nvSpPr>
          <p:cNvPr id="19" name="Title 18"/>
          <p:cNvSpPr>
            <a:spLocks noGrp="1"/>
          </p:cNvSpPr>
          <p:nvPr>
            <p:ph type="title"/>
          </p:nvPr>
        </p:nvSpPr>
        <p:spPr>
          <a:xfrm>
            <a:off x="445911" y="76200"/>
            <a:ext cx="8229600" cy="1143000"/>
          </a:xfrm>
        </p:spPr>
        <p:txBody>
          <a:bodyPr>
            <a:normAutofit/>
          </a:bodyPr>
          <a:lstStyle/>
          <a:p>
            <a:pPr lvl="0">
              <a:spcBef>
                <a:spcPts val="0"/>
              </a:spcBef>
            </a:pPr>
            <a:r>
              <a:rPr lang="id-ID" b="1" dirty="0" smtClean="0">
                <a:solidFill>
                  <a:prstClr val="black">
                    <a:lumMod val="85000"/>
                    <a:lumOff val="15000"/>
                  </a:prstClr>
                </a:solidFill>
                <a:ea typeface="+mn-ea"/>
                <a:cs typeface="+mn-cs"/>
              </a:rPr>
              <a:t>Nuklir </a:t>
            </a:r>
            <a:r>
              <a:rPr lang="id-ID" dirty="0">
                <a:solidFill>
                  <a:prstClr val="black">
                    <a:lumMod val="50000"/>
                    <a:lumOff val="50000"/>
                  </a:prstClr>
                </a:solidFill>
                <a:ea typeface="+mn-ea"/>
                <a:cs typeface="+mn-cs"/>
              </a:rPr>
              <a:t>:</a:t>
            </a:r>
            <a:endParaRPr lang="en-US" dirty="0"/>
          </a:p>
        </p:txBody>
      </p:sp>
      <p:pic>
        <p:nvPicPr>
          <p:cNvPr id="17" name="Picture 16" descr="animate2b.png"/>
          <p:cNvPicPr>
            <a:picLocks noChangeAspect="1"/>
          </p:cNvPicPr>
          <p:nvPr/>
        </p:nvPicPr>
        <p:blipFill>
          <a:blip r:embed="rId5" cstate="print"/>
          <a:stretch>
            <a:fillRect/>
          </a:stretch>
        </p:blipFill>
        <p:spPr>
          <a:xfrm>
            <a:off x="5508104" y="3710585"/>
            <a:ext cx="1134454" cy="1134454"/>
          </a:xfrm>
          <a:prstGeom prst="rect">
            <a:avLst/>
          </a:prstGeom>
        </p:spPr>
      </p:pic>
      <p:pic>
        <p:nvPicPr>
          <p:cNvPr id="2050" name="Picture 2" descr="\\ppt-svc\user\sandy\Themes and Content Templates\DVD_ART35\Artwork_Imagery\Icons - Illustrations\Misc\mouse cursor pointer click point.png"/>
          <p:cNvPicPr>
            <a:picLocks noChangeAspect="1" noChangeArrowheads="1"/>
          </p:cNvPicPr>
          <p:nvPr/>
        </p:nvPicPr>
        <p:blipFill>
          <a:blip r:embed="rId6" cstate="screen">
            <a:extLst>
              <a:ext uri="{28A0092B-C50C-407E-A947-70E740481C1C}">
                <a14:useLocalDpi xmlns="" xmlns:a14="http://schemas.microsoft.com/office/drawing/2010/main" val="0"/>
              </a:ext>
              <a:ext uri="d21572ff-76be-4d3d-897e-c421814b6d41"/>
            </a:extLst>
          </a:blip>
          <a:srcRect/>
          <a:stretch>
            <a:fillRect/>
          </a:stretch>
        </p:blipFill>
        <p:spPr bwMode="auto">
          <a:xfrm>
            <a:off x="9372600" y="1981200"/>
            <a:ext cx="304800" cy="408678"/>
          </a:xfrm>
          <a:prstGeom prst="rect">
            <a:avLst/>
          </a:prstGeom>
          <a:extLst>
            <a:ext uri="{909E8E84-426E-40DD-AFC4-6F175D3DCCD1}">
              <a14:hiddenFill xmlns="" xmlns:a14="http://schemas.microsoft.com/office/drawing/2010/main">
                <a:solidFill>
                  <a:srgbClr xmlns:mc="http://schemas.openxmlformats.org/markup-compatibility/2006" val="FFFFFF" mc:Ignorable=""/>
                </a:solidFill>
              </a14:hiddenFill>
            </a:ext>
            <a:ext uri="{53640926-AAD7-44D8-BBD7-CCE9431645EC}">
              <a14:shadowObscured xmlns="" xmlns:a14="http://schemas.microsoft.com/office/drawing/2010/main" val="1"/>
            </a:ext>
          </a:extLst>
        </p:spPr>
      </p:pic>
      <p:pic>
        <p:nvPicPr>
          <p:cNvPr id="2" name="Picture 1"/>
          <p:cNvPicPr>
            <a:picLocks noChangeAspect="1"/>
          </p:cNvPicPr>
          <p:nvPr/>
        </p:nvPicPr>
        <p:blipFill>
          <a:blip r:embed="rId7" cstate="screen">
            <a:extLst>
              <a:ext uri="{28A0092B-C50C-407E-A947-70E740481C1C}">
                <a14:useLocalDpi xmlns="" xmlns:a14="http://schemas.microsoft.com/office/drawing/2010/main" val="0"/>
              </a:ext>
            </a:extLst>
          </a:blip>
          <a:stretch>
            <a:fillRect/>
          </a:stretch>
        </p:blipFill>
        <p:spPr>
          <a:xfrm>
            <a:off x="0" y="3808511"/>
            <a:ext cx="3409900" cy="2271846"/>
          </a:xfrm>
          <a:prstGeom prst="rect">
            <a:avLst/>
          </a:prstGeom>
        </p:spPr>
      </p:pic>
    </p:spTree>
    <p:extLst>
      <p:ext uri="{BB962C8B-B14F-4D97-AF65-F5344CB8AC3E}">
        <p14:creationId xmlns="" xmlns:p14="http://schemas.microsoft.com/office/powerpoint/2010/main" val="1219424674"/>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50000" decel="50000" fill="hold" nodeType="withEffect">
                                  <p:stCondLst>
                                    <p:cond delay="500"/>
                                  </p:stCondLst>
                                  <p:childTnLst>
                                    <p:animRot by="21600000">
                                      <p:cBhvr>
                                        <p:cTn id="6" dur="500" fill="hold"/>
                                        <p:tgtEl>
                                          <p:spTgt spid="12"/>
                                        </p:tgtEl>
                                        <p:attrNameLst>
                                          <p:attrName>r</p:attrName>
                                        </p:attrNameLst>
                                      </p:cBhvr>
                                    </p:animRot>
                                  </p:childTnLst>
                                </p:cTn>
                              </p:par>
                              <p:par>
                                <p:cTn id="7" presetID="10" presetClass="entr" presetSubtype="0" fill="hold" nodeType="withEffect">
                                  <p:stCondLst>
                                    <p:cond delay="50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1000"/>
                                        <p:tgtEl>
                                          <p:spTgt spid="10"/>
                                        </p:tgtEl>
                                      </p:cBhvr>
                                    </p:animEffect>
                                  </p:childTnLst>
                                </p:cTn>
                              </p:par>
                            </p:childTnLst>
                          </p:cTn>
                        </p:par>
                        <p:par>
                          <p:cTn id="10" fill="hold">
                            <p:stCondLst>
                              <p:cond delay="1500"/>
                            </p:stCondLst>
                            <p:childTnLst>
                              <p:par>
                                <p:cTn id="11" presetID="42" presetClass="path" presetSubtype="0" accel="19000" decel="40000" fill="hold" nodeType="afterEffect">
                                  <p:stCondLst>
                                    <p:cond delay="0"/>
                                  </p:stCondLst>
                                  <p:childTnLst>
                                    <p:animMotion origin="layout" path="M 3.33333E-6 1.48148E-6 L -0.49167 0.0037 " pathEditMode="relative" rAng="0" ptsTypes="AA">
                                      <p:cBhvr>
                                        <p:cTn id="12" dur="1000" fill="hold"/>
                                        <p:tgtEl>
                                          <p:spTgt spid="2050"/>
                                        </p:tgtEl>
                                        <p:attrNameLst>
                                          <p:attrName>ppt_x</p:attrName>
                                          <p:attrName>ppt_y</p:attrName>
                                        </p:attrNameLst>
                                      </p:cBhvr>
                                      <p:rCtr x="-24600" y="200"/>
                                    </p:animMotion>
                                  </p:childTnLst>
                                </p:cTn>
                              </p:par>
                            </p:childTnLst>
                          </p:cTn>
                        </p:par>
                        <p:par>
                          <p:cTn id="13" fill="hold">
                            <p:stCondLst>
                              <p:cond delay="2500"/>
                            </p:stCondLst>
                            <p:childTnLst>
                              <p:par>
                                <p:cTn id="14" presetID="0" presetClass="path" presetSubtype="0" accel="50000" decel="50000" fill="hold" nodeType="afterEffect">
                                  <p:stCondLst>
                                    <p:cond delay="0"/>
                                  </p:stCondLst>
                                  <p:childTnLst>
                                    <p:animMotion origin="layout" path="M -0.49167 0.0037 C -0.48559 0.00625 -0.48021 0.01042 -0.47431 0.01273 C -0.47084 0.0162 -0.46789 0.01643 -0.46407 0.01898 C -0.46059 0.02129 -0.45712 0.0243 -0.45365 0.02662 C -0.44601 0.03171 -0.43716 0.03379 -0.42952 0.03889 C -0.41789 0.04676 -0.40643 0.05671 -0.39393 0.0618 C -0.3908 0.06643 -0.38351 0.06921 -0.379 0.07268 C -0.37153 0.07847 -0.3632 0.08194 -0.35591 0.08796 C -0.35209 0.0912 -0.35174 0.09305 -0.34792 0.0956 C -0.34341 0.09861 -0.34532 0.09537 -0.34098 0.10023 C -0.33507 0.10694 -0.32327 0.12083 -0.3158 0.12315 C -0.31302 0.12847 -0.31059 0.13194 -0.3066 0.13542 C -0.30539 0.1375 -0.30452 0.13981 -0.30313 0.14167 C -0.30174 0.14352 -0.29966 0.14421 -0.29844 0.14606 C -0.29775 0.14722 -0.29792 0.1493 -0.2974 0.15069 C -0.29688 0.15208 -0.29584 0.15278 -0.29514 0.15393 C -0.29236 0.16435 -0.29427 0.16065 -0.29045 0.1662 C -0.2875 0.17685 -0.2849 0.1875 -0.28247 0.19838 C -0.27934 0.23055 -0.28768 0.27454 -0.30434 0.29954 C -0.30782 0.30486 -0.31198 0.30972 -0.3158 0.31481 C -0.31771 0.31736 -0.32066 0.31829 -0.32257 0.32083 C -0.32639 0.32569 -0.32917 0.3294 -0.3342 0.33171 C -0.33941 0.33819 -0.34775 0.3456 -0.35486 0.34838 C -0.35886 0.35417 -0.37066 0.3581 -0.37674 0.36065 C -0.38125 0.36713 -0.39636 0.37106 -0.40313 0.37292 C -0.4165 0.37639 -0.42934 0.38241 -0.44219 0.38842 C -0.45035 0.39213 -0.45799 0.39676 -0.46632 0.40046 C -0.47379 0.4037 -0.46563 0.4 -0.47327 0.40509 C -0.47431 0.40579 -0.49497 0.40972 -0.49497 0.40995 " pathEditMode="relative" rAng="0" ptsTypes="fffffffffffffffffffffffffffff">
                                      <p:cBhvr>
                                        <p:cTn id="15" dur="1500" fill="hold"/>
                                        <p:tgtEl>
                                          <p:spTgt spid="2050"/>
                                        </p:tgtEl>
                                        <p:attrNameLst>
                                          <p:attrName>ppt_x</p:attrName>
                                          <p:attrName>ppt_y</p:attrName>
                                        </p:attrNameLst>
                                      </p:cBhvr>
                                      <p:rCtr x="10500" y="20300"/>
                                    </p:animMotion>
                                  </p:childTnLst>
                                </p:cTn>
                              </p:par>
                            </p:childTnLst>
                          </p:cTn>
                        </p:par>
                        <p:par>
                          <p:cTn id="16" fill="hold">
                            <p:stCondLst>
                              <p:cond delay="4000"/>
                            </p:stCondLst>
                            <p:childTnLst>
                              <p:par>
                                <p:cTn id="17" presetID="0" presetClass="path" presetSubtype="0" accel="50000" decel="50000" fill="hold" nodeType="afterEffect">
                                  <p:stCondLst>
                                    <p:cond delay="0"/>
                                  </p:stCondLst>
                                  <p:childTnLst>
                                    <p:animMotion origin="layout" path="M -0.49497 0.40995 L -0.37553 0.43912 " pathEditMode="relative" rAng="0" ptsTypes="AA">
                                      <p:cBhvr>
                                        <p:cTn id="18" dur="1000" fill="hold"/>
                                        <p:tgtEl>
                                          <p:spTgt spid="2050"/>
                                        </p:tgtEl>
                                        <p:attrNameLst>
                                          <p:attrName>ppt_x</p:attrName>
                                          <p:attrName>ppt_y</p:attrName>
                                        </p:attrNameLst>
                                      </p:cBhvr>
                                      <p:rCtr x="6000" y="1500"/>
                                    </p:animMotion>
                                  </p:childTnLst>
                                </p:cTn>
                              </p:par>
                              <p:par>
                                <p:cTn id="19" presetID="8" presetClass="emph" presetSubtype="0" accel="50000" decel="50000" fill="hold" nodeType="withEffect">
                                  <p:stCondLst>
                                    <p:cond delay="500"/>
                                  </p:stCondLst>
                                  <p:childTnLst>
                                    <p:animRot by="21600000">
                                      <p:cBhvr>
                                        <p:cTn id="20" dur="500" fill="hold"/>
                                        <p:tgtEl>
                                          <p:spTgt spid="17"/>
                                        </p:tgtEl>
                                        <p:attrNameLst>
                                          <p:attrName>r</p:attrName>
                                        </p:attrNameLst>
                                      </p:cBhvr>
                                    </p:animRot>
                                  </p:childTnLst>
                                </p:cTn>
                              </p:par>
                              <p:par>
                                <p:cTn id="21" presetID="10" presetClass="entr" presetSubtype="0" fill="hold" nodeType="withEffect">
                                  <p:stCondLst>
                                    <p:cond delay="5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4953000" y="685800"/>
            <a:ext cx="4191000" cy="381000"/>
          </a:xfrm>
        </p:spPr>
        <p:txBody>
          <a:bodyPr>
            <a:normAutofit fontScale="70000" lnSpcReduction="20000"/>
          </a:bodyPr>
          <a:lstStyle/>
          <a:p>
            <a:r>
              <a:rPr lang="id-ID" dirty="0" smtClean="0">
                <a:solidFill>
                  <a:prstClr val="white">
                    <a:lumMod val="65000"/>
                  </a:prstClr>
                </a:solidFill>
              </a:rPr>
              <a:t>Polusi</a:t>
            </a:r>
            <a:endParaRPr lang="en-US" dirty="0">
              <a:solidFill>
                <a:prstClr val="white">
                  <a:lumMod val="65000"/>
                </a:prstClr>
              </a:solidFill>
            </a:endParaRPr>
          </a:p>
          <a:p>
            <a:endParaRPr lang="en-US" dirty="0"/>
          </a:p>
        </p:txBody>
      </p:sp>
      <p:sp>
        <p:nvSpPr>
          <p:cNvPr id="2" name="Title 1"/>
          <p:cNvSpPr>
            <a:spLocks noGrp="1"/>
          </p:cNvSpPr>
          <p:nvPr>
            <p:ph type="title" idx="4294967295"/>
          </p:nvPr>
        </p:nvSpPr>
        <p:spPr>
          <a:xfrm>
            <a:off x="500034" y="2643188"/>
            <a:ext cx="7893079" cy="2428875"/>
          </a:xfrm>
        </p:spPr>
        <p:txBody>
          <a:bodyPr>
            <a:normAutofit fontScale="90000"/>
          </a:bodyPr>
          <a:lstStyle/>
          <a:p>
            <a:pPr lvl="0" algn="just">
              <a:spcBef>
                <a:spcPts val="0"/>
              </a:spcBef>
            </a:pPr>
            <a:r>
              <a:rPr lang="id-ID" sz="4000" dirty="0" smtClean="0">
                <a:solidFill>
                  <a:schemeClr val="tx1"/>
                </a:solidFill>
              </a:rPr>
              <a:t>Contoh Polusi : </a:t>
            </a:r>
            <a:r>
              <a:rPr lang="id-ID" sz="3600" b="1" dirty="0" smtClean="0">
                <a:solidFill>
                  <a:schemeClr val="tx1"/>
                </a:solidFill>
              </a:rPr>
              <a:t>Pencemaran </a:t>
            </a:r>
            <a:r>
              <a:rPr lang="id-ID" sz="3600" b="1" dirty="0">
                <a:solidFill>
                  <a:schemeClr val="tx1"/>
                </a:solidFill>
              </a:rPr>
              <a:t>air dan </a:t>
            </a:r>
            <a:r>
              <a:rPr lang="id-ID" sz="3600" b="1" dirty="0" smtClean="0">
                <a:solidFill>
                  <a:schemeClr val="tx1"/>
                </a:solidFill>
              </a:rPr>
              <a:t>tanah</a:t>
            </a:r>
            <a:r>
              <a:rPr lang="id-ID" sz="3600" dirty="0" smtClean="0">
                <a:solidFill>
                  <a:schemeClr val="tx1"/>
                </a:solidFill>
              </a:rPr>
              <a:t>, </a:t>
            </a:r>
            <a:r>
              <a:rPr lang="id-ID" sz="3600" b="1" dirty="0" smtClean="0">
                <a:solidFill>
                  <a:schemeClr val="tx1"/>
                </a:solidFill>
              </a:rPr>
              <a:t>Pencemaran </a:t>
            </a:r>
            <a:r>
              <a:rPr lang="id-ID" sz="3600" b="1" dirty="0" smtClean="0">
                <a:solidFill>
                  <a:schemeClr val="tx1"/>
                </a:solidFill>
              </a:rPr>
              <a:t>Udara</a:t>
            </a:r>
            <a:r>
              <a:rPr lang="id-ID" sz="3600" dirty="0" smtClean="0">
                <a:solidFill>
                  <a:schemeClr val="tx1"/>
                </a:solidFill>
              </a:rPr>
              <a:t>, </a:t>
            </a:r>
            <a:r>
              <a:rPr lang="id-ID" sz="3600" b="1" dirty="0">
                <a:solidFill>
                  <a:schemeClr val="tx1"/>
                </a:solidFill>
              </a:rPr>
              <a:t>Pencemaran </a:t>
            </a:r>
            <a:r>
              <a:rPr lang="id-ID" sz="3600" b="1" dirty="0" smtClean="0">
                <a:solidFill>
                  <a:schemeClr val="tx1"/>
                </a:solidFill>
              </a:rPr>
              <a:t>Suara, </a:t>
            </a:r>
            <a:r>
              <a:rPr lang="id-ID" sz="3600" b="1" dirty="0">
                <a:solidFill>
                  <a:schemeClr val="tx1"/>
                </a:solidFill>
              </a:rPr>
              <a:t>Pencemaran Sosial dan Budaya</a:t>
            </a:r>
            <a:r>
              <a:rPr lang="id-ID" dirty="0">
                <a:solidFill>
                  <a:schemeClr val="tx1"/>
                </a:solidFill>
              </a:rPr>
              <a:t/>
            </a:r>
            <a:br>
              <a:rPr lang="id-ID" dirty="0">
                <a:solidFill>
                  <a:schemeClr val="tx1"/>
                </a:solidFill>
              </a:rPr>
            </a:br>
            <a:r>
              <a:rPr lang="id-ID" dirty="0">
                <a:solidFill>
                  <a:schemeClr val="tx1"/>
                </a:solidFill>
              </a:rPr>
              <a:t/>
            </a:r>
            <a:br>
              <a:rPr lang="id-ID" dirty="0">
                <a:solidFill>
                  <a:schemeClr val="tx1"/>
                </a:solidFill>
              </a:rPr>
            </a:br>
            <a:endParaRPr lang="en-US" dirty="0">
              <a:solidFill>
                <a:schemeClr val="tx1"/>
              </a:solidFill>
            </a:endParaRPr>
          </a:p>
        </p:txBody>
      </p:sp>
      <p:sp>
        <p:nvSpPr>
          <p:cNvPr id="4" name="Text Placeholder 2"/>
          <p:cNvSpPr txBox="1">
            <a:spLocks/>
          </p:cNvSpPr>
          <p:nvPr/>
        </p:nvSpPr>
        <p:spPr>
          <a:xfrm>
            <a:off x="395536" y="1556792"/>
            <a:ext cx="5544616" cy="1152128"/>
          </a:xfrm>
          <a:prstGeom prst="rect">
            <a:avLst/>
          </a:prstGeom>
        </p:spPr>
        <p:txBody>
          <a:bodyPr vert="horz" lIns="91440" tIns="45720" rIns="91440" bIns="45720" rtlCol="0">
            <a:normAutofit/>
          </a:bodyPr>
          <a:lstStyle>
            <a:lvl1pPr marL="342900" indent="-342900" algn="r" defTabSz="914400" rtl="0" eaLnBrk="1" latinLnBrk="0" hangingPunct="1">
              <a:spcBef>
                <a:spcPct val="20000"/>
              </a:spcBef>
              <a:buFont typeface="Arial" pitchFamily="34" charset="0"/>
              <a:buNone/>
              <a:defRPr lang="en-US" sz="1800" b="1" kern="1200" dirty="0" smtClean="0">
                <a:solidFill>
                  <a:schemeClr val="bg1">
                    <a:lumMod val="65000"/>
                  </a:schemeClr>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id-ID" sz="4800" dirty="0" smtClean="0">
                <a:solidFill>
                  <a:schemeClr val="tx1"/>
                </a:solidFill>
              </a:rPr>
              <a:t>Polusi</a:t>
            </a:r>
          </a:p>
          <a:p>
            <a:pPr algn="l"/>
            <a:endParaRPr lang="id-ID" dirty="0"/>
          </a:p>
        </p:txBody>
      </p:sp>
    </p:spTree>
    <p:extLst>
      <p:ext uri="{BB962C8B-B14F-4D97-AF65-F5344CB8AC3E}">
        <p14:creationId xmlns="" xmlns:p14="http://schemas.microsoft.com/office/powerpoint/2010/main" val="38148622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6" name="Content Placeholder 5"/>
          <p:cNvSpPr>
            <a:spLocks noGrp="1"/>
          </p:cNvSpPr>
          <p:nvPr>
            <p:ph idx="1"/>
          </p:nvPr>
        </p:nvSpPr>
        <p:spPr>
          <a:xfrm>
            <a:off x="3214678" y="1214422"/>
            <a:ext cx="5804538" cy="5414978"/>
          </a:xfrm>
        </p:spPr>
        <p:txBody>
          <a:bodyPr>
            <a:normAutofit/>
          </a:bodyPr>
          <a:lstStyle/>
          <a:p>
            <a:pPr lvl="0" algn="just"/>
            <a:r>
              <a:rPr lang="id-ID" sz="1600" b="1" dirty="0"/>
              <a:t>Zat kimia seperti lembah industri, pupuk buatan dan deterjen dapat berakibat buruk terhadap tanaman dan tumbuhan serta organisme lainnya. </a:t>
            </a:r>
            <a:endParaRPr lang="id-ID" sz="1600" b="1" dirty="0" smtClean="0"/>
          </a:p>
          <a:p>
            <a:pPr lvl="0" algn="just"/>
            <a:endParaRPr lang="id-ID" sz="1600" b="1" dirty="0"/>
          </a:p>
          <a:p>
            <a:pPr lvl="0" algn="just"/>
            <a:r>
              <a:rPr lang="id-ID" sz="1600" b="1" dirty="0"/>
              <a:t>Sampah plastik tidak dapat hancur, sehingga menurunkan porositas tanah</a:t>
            </a:r>
            <a:r>
              <a:rPr lang="id-ID" sz="1600" b="1" dirty="0" smtClean="0"/>
              <a:t>.</a:t>
            </a:r>
          </a:p>
          <a:p>
            <a:pPr lvl="0" algn="just"/>
            <a:endParaRPr lang="id-ID" sz="1600" b="1" dirty="0"/>
          </a:p>
          <a:p>
            <a:pPr lvl="0" algn="just"/>
            <a:r>
              <a:rPr lang="id-ID" sz="1600" b="1" dirty="0"/>
              <a:t>Zat-zat lembah industri </a:t>
            </a:r>
            <a:endParaRPr lang="id-ID" sz="1600" b="1" dirty="0" smtClean="0"/>
          </a:p>
          <a:p>
            <a:pPr lvl="0" algn="just"/>
            <a:endParaRPr lang="id-ID" sz="1600" b="1" dirty="0"/>
          </a:p>
          <a:p>
            <a:pPr lvl="0" algn="just"/>
            <a:r>
              <a:rPr lang="id-ID" sz="1600" b="1" dirty="0"/>
              <a:t>Berbagai sampah organik yang dibuang ke sungai, kolam atau parit akan mengalami pembusukan. Untuk proses ini bakteri pembusuk memerlukan banyak </a:t>
            </a:r>
            <a:r>
              <a:rPr lang="id-ID" sz="1600" b="1" dirty="0" smtClean="0"/>
              <a:t>O2</a:t>
            </a:r>
          </a:p>
          <a:p>
            <a:pPr lvl="0" algn="just"/>
            <a:endParaRPr lang="id-ID" sz="1600" b="1" dirty="0"/>
          </a:p>
          <a:p>
            <a:pPr lvl="0" algn="just"/>
            <a:r>
              <a:rPr lang="id-ID" sz="1600" b="1" dirty="0"/>
              <a:t>Terjadinya pembusukan yang berlebihan di perairan akan menyebabkan terjadinya penimbunan senyawa</a:t>
            </a:r>
            <a:r>
              <a:rPr lang="id-ID" sz="1600" b="1" dirty="0" smtClean="0"/>
              <a:t>.</a:t>
            </a:r>
          </a:p>
          <a:p>
            <a:pPr lvl="0" algn="just"/>
            <a:endParaRPr lang="id-ID" sz="1600" b="1" dirty="0"/>
          </a:p>
          <a:p>
            <a:pPr lvl="0" algn="just"/>
            <a:r>
              <a:rPr lang="id-ID" sz="1600" b="1" dirty="0"/>
              <a:t>DDT merupakan insektisida yang banyak digunakan petani untuk memberantas hama tanaman dan serangga penyebar penyakit lainnya.</a:t>
            </a:r>
          </a:p>
        </p:txBody>
      </p:sp>
      <p:sp useBgFill="1">
        <p:nvSpPr>
          <p:cNvPr id="8" name="Rectangle 7"/>
          <p:cNvSpPr/>
          <p:nvPr/>
        </p:nvSpPr>
        <p:spPr>
          <a:xfrm>
            <a:off x="3472543" y="447674"/>
            <a:ext cx="5671457" cy="6858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9" name="TextBox 8"/>
          <p:cNvSpPr txBox="1"/>
          <p:nvPr/>
        </p:nvSpPr>
        <p:spPr>
          <a:xfrm>
            <a:off x="3643306" y="357167"/>
            <a:ext cx="5424494" cy="785818"/>
          </a:xfrm>
          <a:prstGeom prst="rect">
            <a:avLst/>
          </a:prstGeom>
          <a:noFill/>
        </p:spPr>
        <p:txBody>
          <a:bodyPr wrap="square" rtlCol="0">
            <a:normAutofit lnSpcReduction="10000"/>
          </a:bodyPr>
          <a:lstStyle/>
          <a:p>
            <a:pPr>
              <a:lnSpc>
                <a:spcPct val="80000"/>
              </a:lnSpc>
            </a:pPr>
            <a:r>
              <a:rPr lang="id-ID" sz="3200" b="1" dirty="0" smtClean="0"/>
              <a:t>Contoh </a:t>
            </a:r>
            <a:r>
              <a:rPr lang="id-ID" sz="3200" b="1" dirty="0"/>
              <a:t>Pencemaran Air dan </a:t>
            </a:r>
            <a:r>
              <a:rPr lang="id-ID" sz="3200" b="1" dirty="0" smtClean="0"/>
              <a:t>Tanah :</a:t>
            </a:r>
            <a:endParaRPr lang="en-US" sz="3200" b="1" dirty="0"/>
          </a:p>
        </p:txBody>
      </p:sp>
      <p:sp>
        <p:nvSpPr>
          <p:cNvPr id="13" name="Rectangle 12"/>
          <p:cNvSpPr/>
          <p:nvPr/>
        </p:nvSpPr>
        <p:spPr>
          <a:xfrm>
            <a:off x="381001" y="4572004"/>
            <a:ext cx="2667000" cy="685801"/>
          </a:xfrm>
          <a:prstGeom prst="rect">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12" name="TextBox 11"/>
          <p:cNvSpPr txBox="1"/>
          <p:nvPr/>
        </p:nvSpPr>
        <p:spPr>
          <a:xfrm>
            <a:off x="446314" y="4615546"/>
            <a:ext cx="2601687" cy="654923"/>
          </a:xfrm>
          <a:prstGeom prst="rect">
            <a:avLst/>
          </a:prstGeom>
          <a:noFill/>
        </p:spPr>
        <p:txBody>
          <a:bodyPr wrap="square" rtlCol="0">
            <a:normAutofit/>
          </a:bodyPr>
          <a:lstStyle/>
          <a:p>
            <a:pPr>
              <a:lnSpc>
                <a:spcPct val="80000"/>
              </a:lnSpc>
            </a:pPr>
            <a:r>
              <a:rPr lang="id-ID" sz="1700" b="1" dirty="0" smtClean="0"/>
              <a:t>Gambar</a:t>
            </a:r>
            <a:endParaRPr lang="en-US" sz="1700" b="1" dirty="0" smtClean="0"/>
          </a:p>
          <a:p>
            <a:pPr>
              <a:lnSpc>
                <a:spcPct val="80000"/>
              </a:lnSpc>
            </a:pPr>
            <a:r>
              <a:rPr lang="id-ID" sz="2800" b="1" dirty="0" smtClean="0"/>
              <a:t>Sampah Plastik</a:t>
            </a:r>
            <a:endParaRPr lang="en-US" sz="2800" b="1"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81001" y="790574"/>
            <a:ext cx="2667000" cy="2782442"/>
          </a:xfrm>
          <a:prstGeom prst="rect">
            <a:avLst/>
          </a:prstGeom>
        </p:spPr>
      </p:pic>
    </p:spTree>
    <p:extLst>
      <p:ext uri="{BB962C8B-B14F-4D97-AF65-F5344CB8AC3E}">
        <p14:creationId xmlns="" xmlns:p14="http://schemas.microsoft.com/office/powerpoint/2010/main" val="3222192899"/>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strips dir="ld"/>
      </p:transition>
    </mc:Choice>
    <mc:Fallback>
      <p:transition spd="slow">
        <p:strips dir="l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6" name="Content Placeholder 5"/>
          <p:cNvSpPr>
            <a:spLocks noGrp="1"/>
          </p:cNvSpPr>
          <p:nvPr>
            <p:ph idx="1"/>
          </p:nvPr>
        </p:nvSpPr>
        <p:spPr>
          <a:xfrm>
            <a:off x="3907466" y="1609064"/>
            <a:ext cx="5111750" cy="5020336"/>
          </a:xfrm>
        </p:spPr>
        <p:txBody>
          <a:bodyPr>
            <a:normAutofit/>
          </a:bodyPr>
          <a:lstStyle/>
          <a:p>
            <a:pPr lvl="0"/>
            <a:r>
              <a:rPr lang="id-ID" sz="2000" b="1" dirty="0"/>
              <a:t>Disebabkan oleh pembakaran bahan bakar yang tidak sempurna dari pabrik, minyak, batubara, </a:t>
            </a:r>
            <a:r>
              <a:rPr lang="id-ID" sz="2000" b="1" dirty="0" smtClean="0"/>
              <a:t>dll</a:t>
            </a:r>
          </a:p>
          <a:p>
            <a:pPr lvl="0"/>
            <a:endParaRPr lang="id-ID" sz="2000" b="1" dirty="0"/>
          </a:p>
          <a:p>
            <a:pPr lvl="0"/>
            <a:r>
              <a:rPr lang="id-ID" sz="2000" b="1" dirty="0"/>
              <a:t>Asap rokok yang juga merupakan polutan bagi perokok aktif maupun </a:t>
            </a:r>
            <a:r>
              <a:rPr lang="id-ID" sz="2000" b="1" dirty="0" smtClean="0"/>
              <a:t>pasif</a:t>
            </a:r>
          </a:p>
          <a:p>
            <a:pPr lvl="0"/>
            <a:endParaRPr lang="id-ID" sz="2000" b="1" dirty="0"/>
          </a:p>
          <a:p>
            <a:pPr lvl="0"/>
            <a:r>
              <a:rPr lang="id-ID" sz="2000" b="1" dirty="0"/>
              <a:t>Gas-gas yang merupakan pencemar udara adalah CO, CO2, NO, NO2, SO, dan SO2</a:t>
            </a:r>
          </a:p>
        </p:txBody>
      </p:sp>
      <p:sp useBgFill="1">
        <p:nvSpPr>
          <p:cNvPr id="8" name="Rectangle 7"/>
          <p:cNvSpPr/>
          <p:nvPr/>
        </p:nvSpPr>
        <p:spPr>
          <a:xfrm>
            <a:off x="3472543" y="447674"/>
            <a:ext cx="5671457" cy="6858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95000"/>
                  <a:lumOff val="5000"/>
                </a:prstClr>
              </a:solidFill>
            </a:endParaRPr>
          </a:p>
        </p:txBody>
      </p:sp>
      <p:sp>
        <p:nvSpPr>
          <p:cNvPr id="9" name="TextBox 8"/>
          <p:cNvSpPr txBox="1"/>
          <p:nvPr/>
        </p:nvSpPr>
        <p:spPr>
          <a:xfrm>
            <a:off x="3886200" y="790574"/>
            <a:ext cx="5181600" cy="496161"/>
          </a:xfrm>
          <a:prstGeom prst="rect">
            <a:avLst/>
          </a:prstGeom>
          <a:noFill/>
        </p:spPr>
        <p:txBody>
          <a:bodyPr wrap="square" rtlCol="0">
            <a:normAutofit/>
          </a:bodyPr>
          <a:lstStyle/>
          <a:p>
            <a:pPr>
              <a:lnSpc>
                <a:spcPct val="80000"/>
              </a:lnSpc>
            </a:pPr>
            <a:r>
              <a:rPr lang="id-ID" sz="3200" b="1" dirty="0" smtClean="0"/>
              <a:t>Contoh Pencemaran Udara :</a:t>
            </a:r>
            <a:endParaRPr lang="en-US" sz="3200" dirty="0"/>
          </a:p>
        </p:txBody>
      </p:sp>
      <p:sp>
        <p:nvSpPr>
          <p:cNvPr id="13" name="Rectangle 12"/>
          <p:cNvSpPr/>
          <p:nvPr/>
        </p:nvSpPr>
        <p:spPr>
          <a:xfrm>
            <a:off x="381001" y="4572004"/>
            <a:ext cx="2667000" cy="685801"/>
          </a:xfrm>
          <a:prstGeom prst="rect">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95000"/>
                  <a:lumOff val="5000"/>
                </a:prstClr>
              </a:solidFill>
            </a:endParaRPr>
          </a:p>
        </p:txBody>
      </p:sp>
      <p:sp>
        <p:nvSpPr>
          <p:cNvPr id="12" name="TextBox 11"/>
          <p:cNvSpPr txBox="1"/>
          <p:nvPr/>
        </p:nvSpPr>
        <p:spPr>
          <a:xfrm>
            <a:off x="446314" y="4615546"/>
            <a:ext cx="2601687" cy="654923"/>
          </a:xfrm>
          <a:prstGeom prst="rect">
            <a:avLst/>
          </a:prstGeom>
          <a:noFill/>
        </p:spPr>
        <p:txBody>
          <a:bodyPr wrap="square" rtlCol="0">
            <a:normAutofit/>
          </a:bodyPr>
          <a:lstStyle/>
          <a:p>
            <a:pPr>
              <a:lnSpc>
                <a:spcPct val="80000"/>
              </a:lnSpc>
            </a:pPr>
            <a:r>
              <a:rPr lang="id-ID" sz="1700" dirty="0" smtClean="0"/>
              <a:t>Gambar </a:t>
            </a:r>
            <a:endParaRPr lang="en-US" sz="1700" dirty="0" smtClean="0"/>
          </a:p>
          <a:p>
            <a:pPr>
              <a:lnSpc>
                <a:spcPct val="80000"/>
              </a:lnSpc>
            </a:pPr>
            <a:r>
              <a:rPr lang="id-ID" sz="2800" b="1" dirty="0" smtClean="0"/>
              <a:t>Asap Rokok</a:t>
            </a:r>
            <a:endParaRPr lang="en-US" sz="2800" b="1"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09966" y="1484784"/>
            <a:ext cx="2650748" cy="2502306"/>
          </a:xfrm>
          <a:prstGeom prst="rect">
            <a:avLst/>
          </a:prstGeom>
        </p:spPr>
      </p:pic>
    </p:spTree>
    <p:extLst>
      <p:ext uri="{BB962C8B-B14F-4D97-AF65-F5344CB8AC3E}">
        <p14:creationId xmlns="" xmlns:p14="http://schemas.microsoft.com/office/powerpoint/2010/main" val="1350444367"/>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strips dir="ld"/>
      </p:transition>
    </mc:Choice>
    <mc:Fallback>
      <p:transition spd="slow">
        <p:strips dir="l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6" name="Content Placeholder 5"/>
          <p:cNvSpPr>
            <a:spLocks noGrp="1"/>
          </p:cNvSpPr>
          <p:nvPr>
            <p:ph idx="1"/>
          </p:nvPr>
        </p:nvSpPr>
        <p:spPr>
          <a:xfrm>
            <a:off x="3286116" y="1609064"/>
            <a:ext cx="5733100" cy="5020336"/>
          </a:xfrm>
        </p:spPr>
        <p:txBody>
          <a:bodyPr>
            <a:noAutofit/>
          </a:bodyPr>
          <a:lstStyle/>
          <a:p>
            <a:pPr lvl="0"/>
            <a:r>
              <a:rPr lang="id-ID" sz="1800" b="1" dirty="0"/>
              <a:t>Disebabkan oleh suara yang bising </a:t>
            </a:r>
            <a:r>
              <a:rPr lang="id-ID" sz="1800" b="1" dirty="0" smtClean="0"/>
              <a:t>terus-menerus</a:t>
            </a:r>
            <a:endParaRPr lang="id-ID" sz="1800" b="1" dirty="0" smtClean="0"/>
          </a:p>
          <a:p>
            <a:pPr lvl="0"/>
            <a:r>
              <a:rPr lang="id-ID" sz="1800" b="1" dirty="0" smtClean="0"/>
              <a:t>Satuan </a:t>
            </a:r>
            <a:r>
              <a:rPr lang="id-ID" sz="1800" b="1" dirty="0"/>
              <a:t>kekuatan suara adalah desibel (db). </a:t>
            </a:r>
            <a:endParaRPr lang="id-ID" sz="1800" b="1" dirty="0" smtClean="0"/>
          </a:p>
          <a:p>
            <a:pPr lvl="0"/>
            <a:r>
              <a:rPr lang="id-ID" sz="1800" b="1" dirty="0" smtClean="0"/>
              <a:t>Percakapan </a:t>
            </a:r>
            <a:r>
              <a:rPr lang="id-ID" sz="1800" b="1" dirty="0"/>
              <a:t>normal 40 </a:t>
            </a:r>
            <a:r>
              <a:rPr lang="id-ID" sz="1800" b="1" dirty="0" smtClean="0"/>
              <a:t>db</a:t>
            </a:r>
            <a:endParaRPr lang="id-ID" sz="1800" b="1" dirty="0"/>
          </a:p>
          <a:p>
            <a:pPr lvl="0"/>
            <a:r>
              <a:rPr lang="id-ID" sz="1800" b="1" dirty="0"/>
              <a:t>Keributan : 80 db</a:t>
            </a:r>
          </a:p>
          <a:p>
            <a:pPr lvl="0"/>
            <a:r>
              <a:rPr lang="id-ID" sz="1800" b="1" dirty="0"/>
              <a:t>Suara kereta api : 95 db</a:t>
            </a:r>
          </a:p>
          <a:p>
            <a:pPr lvl="0"/>
            <a:r>
              <a:rPr lang="id-ID" sz="1800" b="1" dirty="0"/>
              <a:t>Mesin motor 5 PK : 105 db</a:t>
            </a:r>
          </a:p>
          <a:p>
            <a:pPr lvl="0"/>
            <a:r>
              <a:rPr lang="id-ID" sz="1800" b="1" dirty="0"/>
              <a:t>Petir : 120 db</a:t>
            </a:r>
          </a:p>
          <a:p>
            <a:pPr lvl="0"/>
            <a:r>
              <a:rPr lang="id-ID" sz="1800" b="1" dirty="0"/>
              <a:t>Pesawat jet lepas landas : 150 </a:t>
            </a:r>
            <a:r>
              <a:rPr lang="id-ID" sz="1800" b="1" dirty="0" smtClean="0"/>
              <a:t>db</a:t>
            </a:r>
            <a:endParaRPr lang="id-ID" sz="1800" b="1" dirty="0" smtClean="0"/>
          </a:p>
          <a:p>
            <a:r>
              <a:rPr lang="id-ID" sz="1800" b="1" dirty="0" smtClean="0"/>
              <a:t>Suara </a:t>
            </a:r>
            <a:r>
              <a:rPr lang="id-ID" sz="1800" b="1" dirty="0"/>
              <a:t>berkekuatan 80db sudah menimbulkan gangguan, terutama pada sistem pendengaran yang selanjutnya dapat mempengaruhi sistem lainnya seperti :</a:t>
            </a:r>
          </a:p>
          <a:p>
            <a:pPr lvl="0"/>
            <a:r>
              <a:rPr lang="id-ID" sz="1800" b="1" dirty="0"/>
              <a:t>Perubahan tekanan </a:t>
            </a:r>
            <a:r>
              <a:rPr lang="id-ID" sz="1800" b="1" dirty="0" smtClean="0"/>
              <a:t>darah &amp; </a:t>
            </a:r>
            <a:r>
              <a:rPr lang="id-ID" sz="1800" b="1" dirty="0"/>
              <a:t>denyut nadi</a:t>
            </a:r>
          </a:p>
          <a:p>
            <a:pPr lvl="0"/>
            <a:r>
              <a:rPr lang="id-ID" sz="1800" b="1" dirty="0"/>
              <a:t>Kontraksi perut</a:t>
            </a:r>
          </a:p>
          <a:p>
            <a:pPr lvl="0"/>
            <a:r>
              <a:rPr lang="id-ID" sz="1800" b="1" dirty="0"/>
              <a:t>Gangguan jantung</a:t>
            </a:r>
          </a:p>
          <a:p>
            <a:pPr lvl="0"/>
            <a:r>
              <a:rPr lang="id-ID" sz="1800" b="1" dirty="0" smtClean="0"/>
              <a:t>Stress</a:t>
            </a:r>
            <a:endParaRPr lang="id-ID" sz="1800" b="1" dirty="0"/>
          </a:p>
        </p:txBody>
      </p:sp>
      <p:sp>
        <p:nvSpPr>
          <p:cNvPr id="9" name="TextBox 8"/>
          <p:cNvSpPr txBox="1"/>
          <p:nvPr/>
        </p:nvSpPr>
        <p:spPr>
          <a:xfrm>
            <a:off x="3886200" y="790574"/>
            <a:ext cx="5181600" cy="496161"/>
          </a:xfrm>
          <a:prstGeom prst="rect">
            <a:avLst/>
          </a:prstGeom>
          <a:noFill/>
        </p:spPr>
        <p:txBody>
          <a:bodyPr wrap="square" rtlCol="0">
            <a:normAutofit/>
          </a:bodyPr>
          <a:lstStyle/>
          <a:p>
            <a:pPr>
              <a:lnSpc>
                <a:spcPct val="80000"/>
              </a:lnSpc>
            </a:pPr>
            <a:r>
              <a:rPr lang="id-ID" sz="3200" b="1" dirty="0" smtClean="0"/>
              <a:t>Contoh Pencemaran Udara :</a:t>
            </a:r>
            <a:endParaRPr lang="en-US" sz="3200" dirty="0"/>
          </a:p>
        </p:txBody>
      </p:sp>
      <p:sp>
        <p:nvSpPr>
          <p:cNvPr id="13" name="Rectangle 12"/>
          <p:cNvSpPr/>
          <p:nvPr/>
        </p:nvSpPr>
        <p:spPr>
          <a:xfrm>
            <a:off x="381001" y="4572004"/>
            <a:ext cx="2667000" cy="685801"/>
          </a:xfrm>
          <a:prstGeom prst="rect">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446314" y="4615546"/>
            <a:ext cx="2601687" cy="654923"/>
          </a:xfrm>
          <a:prstGeom prst="rect">
            <a:avLst/>
          </a:prstGeom>
          <a:noFill/>
        </p:spPr>
        <p:txBody>
          <a:bodyPr wrap="square" rtlCol="0">
            <a:normAutofit/>
          </a:bodyPr>
          <a:lstStyle/>
          <a:p>
            <a:pPr>
              <a:lnSpc>
                <a:spcPct val="80000"/>
              </a:lnSpc>
            </a:pPr>
            <a:r>
              <a:rPr lang="id-ID" sz="1700" dirty="0" smtClean="0"/>
              <a:t>Gambar </a:t>
            </a:r>
            <a:endParaRPr lang="en-US" sz="1700" dirty="0" smtClean="0"/>
          </a:p>
          <a:p>
            <a:pPr>
              <a:lnSpc>
                <a:spcPct val="80000"/>
              </a:lnSpc>
            </a:pPr>
            <a:r>
              <a:rPr lang="id-ID" sz="2800" b="1" dirty="0" smtClean="0"/>
              <a:t>Kereta Api</a:t>
            </a:r>
            <a:endParaRPr lang="en-US" sz="2800" b="1"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71293" y="1484784"/>
            <a:ext cx="2776708" cy="2451436"/>
          </a:xfrm>
          <a:prstGeom prst="rect">
            <a:avLst/>
          </a:prstGeom>
        </p:spPr>
      </p:pic>
    </p:spTree>
    <p:extLst>
      <p:ext uri="{BB962C8B-B14F-4D97-AF65-F5344CB8AC3E}">
        <p14:creationId xmlns="" xmlns:p14="http://schemas.microsoft.com/office/powerpoint/2010/main" val="940821421"/>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strips dir="ld"/>
      </p:transition>
    </mc:Choice>
    <mc:Fallback>
      <p:transition spd="slow">
        <p:strips dir="l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an1.jpg"/>
          <p:cNvPicPr>
            <a:picLocks noChangeAspect="1"/>
          </p:cNvPicPr>
          <p:nvPr/>
        </p:nvPicPr>
        <p:blipFill>
          <a:blip r:embed="rId3" cstate="print"/>
          <a:stretch>
            <a:fillRect/>
          </a:stretch>
        </p:blipFill>
        <p:spPr>
          <a:xfrm rot="198018">
            <a:off x="7834024" y="2845970"/>
            <a:ext cx="1031813" cy="2283364"/>
          </a:xfrm>
          <a:prstGeom prst="rect">
            <a:avLst/>
          </a:prstGeom>
        </p:spPr>
      </p:pic>
      <p:pic>
        <p:nvPicPr>
          <p:cNvPr id="29" name="Picture 28" descr="woman.jpg"/>
          <p:cNvPicPr>
            <a:picLocks noChangeAspect="1"/>
          </p:cNvPicPr>
          <p:nvPr/>
        </p:nvPicPr>
        <p:blipFill>
          <a:blip r:embed="rId4" cstate="print"/>
          <a:stretch>
            <a:fillRect/>
          </a:stretch>
        </p:blipFill>
        <p:spPr>
          <a:xfrm flipH="1">
            <a:off x="6551754" y="3152908"/>
            <a:ext cx="816987" cy="2133600"/>
          </a:xfrm>
          <a:prstGeom prst="rect">
            <a:avLst/>
          </a:prstGeom>
        </p:spPr>
      </p:pic>
      <p:pic>
        <p:nvPicPr>
          <p:cNvPr id="28" name="Picture 27" descr="woman.jpg"/>
          <p:cNvPicPr>
            <a:picLocks noChangeAspect="1"/>
          </p:cNvPicPr>
          <p:nvPr/>
        </p:nvPicPr>
        <p:blipFill>
          <a:blip r:embed="rId4" cstate="print"/>
          <a:stretch>
            <a:fillRect/>
          </a:stretch>
        </p:blipFill>
        <p:spPr>
          <a:xfrm>
            <a:off x="6798098" y="609601"/>
            <a:ext cx="828109" cy="2133600"/>
          </a:xfrm>
          <a:prstGeom prst="rect">
            <a:avLst/>
          </a:prstGeom>
        </p:spPr>
      </p:pic>
      <p:pic>
        <p:nvPicPr>
          <p:cNvPr id="18" name="Picture 17" descr="woman.jpg"/>
          <p:cNvPicPr>
            <a:picLocks noChangeAspect="1"/>
          </p:cNvPicPr>
          <p:nvPr/>
        </p:nvPicPr>
        <p:blipFill>
          <a:blip r:embed="rId4" cstate="print"/>
          <a:stretch>
            <a:fillRect/>
          </a:stretch>
        </p:blipFill>
        <p:spPr>
          <a:xfrm>
            <a:off x="5693337" y="3167608"/>
            <a:ext cx="828109" cy="2133600"/>
          </a:xfrm>
          <a:prstGeom prst="rect">
            <a:avLst/>
          </a:prstGeom>
        </p:spPr>
      </p:pic>
      <p:sp>
        <p:nvSpPr>
          <p:cNvPr id="20" name="Left-Right Arrow 19"/>
          <p:cNvSpPr/>
          <p:nvPr/>
        </p:nvSpPr>
        <p:spPr>
          <a:xfrm rot="10800000">
            <a:off x="7298752" y="3868422"/>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Left-Right Arrow 20"/>
          <p:cNvSpPr/>
          <p:nvPr/>
        </p:nvSpPr>
        <p:spPr>
          <a:xfrm rot="7846803">
            <a:off x="7097263" y="2788412"/>
            <a:ext cx="819804"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Oval 21"/>
          <p:cNvSpPr/>
          <p:nvPr/>
        </p:nvSpPr>
        <p:spPr>
          <a:xfrm>
            <a:off x="6462818" y="2490141"/>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6488050" y="3994685"/>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488050" y="3993389"/>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729263" y="399030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485609" y="3995654"/>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483258" y="399379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ppl.jpg"/>
          <p:cNvPicPr>
            <a:picLocks noChangeAspect="1"/>
          </p:cNvPicPr>
          <p:nvPr/>
        </p:nvPicPr>
        <p:blipFill>
          <a:blip r:embed="rId5" cstate="print"/>
          <a:stretch>
            <a:fillRect/>
          </a:stretch>
        </p:blipFill>
        <p:spPr>
          <a:xfrm>
            <a:off x="7524058" y="267512"/>
            <a:ext cx="1584446" cy="2438400"/>
          </a:xfrm>
          <a:prstGeom prst="rect">
            <a:avLst/>
          </a:prstGeom>
        </p:spPr>
      </p:pic>
      <p:sp>
        <p:nvSpPr>
          <p:cNvPr id="19" name="Left-Right Arrow 18"/>
          <p:cNvSpPr/>
          <p:nvPr/>
        </p:nvSpPr>
        <p:spPr>
          <a:xfrm rot="5400000">
            <a:off x="6208854" y="2544283"/>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 xmlns:p14="http://schemas.microsoft.com/office/powerpoint/2010/main" val="1150430557"/>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nodeType="withEffect">
                                  <p:stCondLst>
                                    <p:cond delay="5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750"/>
                                        <p:tgtEl>
                                          <p:spTgt spid="16"/>
                                        </p:tgtEl>
                                      </p:cBhvr>
                                    </p:animEffect>
                                  </p:childTnLst>
                                </p:cTn>
                              </p:par>
                              <p:par>
                                <p:cTn id="11" presetID="10" presetClass="entr" presetSubtype="0" fill="hold" nodeType="with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outVertical)">
                                      <p:cBhvr>
                                        <p:cTn id="16" dur="500"/>
                                        <p:tgtEl>
                                          <p:spTgt spid="20"/>
                                        </p:tgtEl>
                                      </p:cBhvr>
                                    </p:animEffect>
                                  </p:childTnLst>
                                </p:cTn>
                              </p:par>
                              <p:par>
                                <p:cTn id="17" presetID="16" presetClass="entr" presetSubtype="4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outHorizontal)">
                                      <p:cBhvr>
                                        <p:cTn id="19" dur="500"/>
                                        <p:tgtEl>
                                          <p:spTgt spid="19"/>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outVertical)">
                                      <p:cBhvr>
                                        <p:cTn id="22" dur="500"/>
                                        <p:tgtEl>
                                          <p:spTgt spid="21"/>
                                        </p:tgtEl>
                                      </p:cBhvr>
                                    </p:animEffect>
                                  </p:childTnLst>
                                </p:cTn>
                              </p:par>
                            </p:childTnLst>
                          </p:cTn>
                        </p:par>
                        <p:par>
                          <p:cTn id="23" fill="hold">
                            <p:stCondLst>
                              <p:cond delay="1500"/>
                            </p:stCondLst>
                            <p:childTnLst>
                              <p:par>
                                <p:cTn id="24" presetID="10" presetClass="entr" presetSubtype="0" fill="hold" grpId="1"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2000"/>
                            </p:stCondLst>
                            <p:childTnLst>
                              <p:par>
                                <p:cTn id="28" presetID="42" presetClass="path" presetSubtype="0" accel="50000" decel="50000" fill="hold" grpId="0" nodeType="afterEffect">
                                  <p:stCondLst>
                                    <p:cond delay="0"/>
                                  </p:stCondLst>
                                  <p:childTnLst>
                                    <p:animMotion origin="layout" path="M 0.00017 0.00023 L 0.00278 0.22037 " pathEditMode="relative" rAng="0" ptsTypes="AA">
                                      <p:cBhvr>
                                        <p:cTn id="29" dur="1500" fill="hold"/>
                                        <p:tgtEl>
                                          <p:spTgt spid="22"/>
                                        </p:tgtEl>
                                        <p:attrNameLst>
                                          <p:attrName>ppt_x</p:attrName>
                                          <p:attrName>ppt_y</p:attrName>
                                        </p:attrNameLst>
                                      </p:cBhvr>
                                      <p:rCtr x="1" y="110"/>
                                    </p:animMotion>
                                  </p:childTnLst>
                                  <p:subTnLst>
                                    <p:set>
                                      <p:cBhvr override="childStyle">
                                        <p:cTn dur="1" fill="hold" display="0" masterRel="sameClick" afterEffect="1">
                                          <p:stCondLst>
                                            <p:cond evt="end" delay="0">
                                              <p:tn val="28"/>
                                            </p:cond>
                                          </p:stCondLst>
                                        </p:cTn>
                                        <p:tgtEl>
                                          <p:spTgt spid="22"/>
                                        </p:tgtEl>
                                        <p:attrNameLst>
                                          <p:attrName>style.visibility</p:attrName>
                                        </p:attrNameLst>
                                      </p:cBhvr>
                                      <p:to>
                                        <p:strVal val="hidden"/>
                                      </p:to>
                                    </p:set>
                                  </p:subTnLst>
                                </p:cTn>
                              </p:par>
                            </p:childTnLst>
                          </p:cTn>
                        </p:par>
                        <p:par>
                          <p:cTn id="30" fill="hold">
                            <p:stCondLst>
                              <p:cond delay="3500"/>
                            </p:stCondLst>
                            <p:childTnLst>
                              <p:par>
                                <p:cTn id="31" presetID="10" presetClass="exit" presetSubtype="0" fill="hold" grpId="2" nodeType="afterEffect">
                                  <p:stCondLst>
                                    <p:cond delay="0"/>
                                  </p:stCondLst>
                                  <p:childTnLst>
                                    <p:animEffect transition="out" filter="fade">
                                      <p:cBhvr>
                                        <p:cTn id="32" dur="500"/>
                                        <p:tgtEl>
                                          <p:spTgt spid="22"/>
                                        </p:tgtEl>
                                      </p:cBhvr>
                                    </p:animEffect>
                                    <p:set>
                                      <p:cBhvr>
                                        <p:cTn id="33" dur="1" fill="hold">
                                          <p:stCondLst>
                                            <p:cond delay="499"/>
                                          </p:stCondLst>
                                        </p:cTn>
                                        <p:tgtEl>
                                          <p:spTgt spid="22"/>
                                        </p:tgtEl>
                                        <p:attrNameLst>
                                          <p:attrName>style.visibility</p:attrName>
                                        </p:attrNameLst>
                                      </p:cBhvr>
                                      <p:to>
                                        <p:strVal val="hidden"/>
                                      </p:to>
                                    </p:set>
                                  </p:childTnLst>
                                </p:cTn>
                              </p:par>
                              <p:par>
                                <p:cTn id="34" presetID="1" presetClass="entr" presetSubtype="0" fill="hold" grpId="1"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42" presetClass="path" presetSubtype="0" accel="50000" decel="50000" fill="hold" grpId="0" nodeType="withEffect">
                                  <p:stCondLst>
                                    <p:cond delay="0"/>
                                  </p:stCondLst>
                                  <p:childTnLst>
                                    <p:animMotion origin="layout" path="M 3.33333E-6 -1.11111E-6 L 0.13889 -1.11111E-6 " pathEditMode="relative" rAng="0" ptsTypes="AA">
                                      <p:cBhvr>
                                        <p:cTn id="39" dur="1500" fill="hold"/>
                                        <p:tgtEl>
                                          <p:spTgt spid="24"/>
                                        </p:tgtEl>
                                        <p:attrNameLst>
                                          <p:attrName>ppt_x</p:attrName>
                                          <p:attrName>ppt_y</p:attrName>
                                        </p:attrNameLst>
                                      </p:cBhvr>
                                      <p:rCtr x="69" y="0"/>
                                    </p:animMotion>
                                  </p:childTnLst>
                                </p:cTn>
                              </p:par>
                              <p:par>
                                <p:cTn id="40" presetID="42" presetClass="path" presetSubtype="0" accel="50000" decel="50000" fill="hold" grpId="0" nodeType="withEffect">
                                  <p:stCondLst>
                                    <p:cond delay="0"/>
                                  </p:stCondLst>
                                  <p:childTnLst>
                                    <p:animMotion origin="layout" path="M 3.33333E-6 -1.11111E-6 L 0.11788 -0.18403 " pathEditMode="relative" rAng="0" ptsTypes="AA">
                                      <p:cBhvr>
                                        <p:cTn id="41" dur="1500" fill="hold"/>
                                        <p:tgtEl>
                                          <p:spTgt spid="23"/>
                                        </p:tgtEl>
                                        <p:attrNameLst>
                                          <p:attrName>ppt_x</p:attrName>
                                          <p:attrName>ppt_y</p:attrName>
                                        </p:attrNameLst>
                                      </p:cBhvr>
                                      <p:rCtr x="59" y="-92"/>
                                    </p:animMotion>
                                  </p:childTnLst>
                                </p:cTn>
                              </p:par>
                            </p:childTnLst>
                          </p:cTn>
                        </p:par>
                        <p:par>
                          <p:cTn id="42" fill="hold">
                            <p:stCondLst>
                              <p:cond delay="5000"/>
                            </p:stCondLst>
                            <p:childTnLst>
                              <p:par>
                                <p:cTn id="43" presetID="10" presetClass="exit" presetSubtype="0" fill="hold" grpId="2" nodeType="afterEffect">
                                  <p:stCondLst>
                                    <p:cond delay="0"/>
                                  </p:stCondLst>
                                  <p:childTnLst>
                                    <p:animEffect transition="out" filter="fade">
                                      <p:cBhvr>
                                        <p:cTn id="44" dur="250"/>
                                        <p:tgtEl>
                                          <p:spTgt spid="24"/>
                                        </p:tgtEl>
                                      </p:cBhvr>
                                    </p:animEffect>
                                    <p:set>
                                      <p:cBhvr>
                                        <p:cTn id="45" dur="1" fill="hold">
                                          <p:stCondLst>
                                            <p:cond delay="249"/>
                                          </p:stCondLst>
                                        </p:cTn>
                                        <p:tgtEl>
                                          <p:spTgt spid="24"/>
                                        </p:tgtEl>
                                        <p:attrNameLst>
                                          <p:attrName>style.visibility</p:attrName>
                                        </p:attrNameLst>
                                      </p:cBhvr>
                                      <p:to>
                                        <p:strVal val="hidden"/>
                                      </p:to>
                                    </p:set>
                                  </p:childTnLst>
                                </p:cTn>
                              </p:par>
                              <p:par>
                                <p:cTn id="46" presetID="10" presetClass="exit" presetSubtype="0" fill="hold" grpId="2" nodeType="withEffect">
                                  <p:stCondLst>
                                    <p:cond delay="0"/>
                                  </p:stCondLst>
                                  <p:childTnLst>
                                    <p:animEffect transition="out" filter="fade">
                                      <p:cBhvr>
                                        <p:cTn id="47" dur="500"/>
                                        <p:tgtEl>
                                          <p:spTgt spid="23"/>
                                        </p:tgtEl>
                                      </p:cBhvr>
                                    </p:animEffect>
                                    <p:set>
                                      <p:cBhvr>
                                        <p:cTn id="48" dur="1" fill="hold">
                                          <p:stCondLst>
                                            <p:cond delay="499"/>
                                          </p:stCondLst>
                                        </p:cTn>
                                        <p:tgtEl>
                                          <p:spTgt spid="23"/>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250"/>
                                        <p:tgtEl>
                                          <p:spTgt spid="25"/>
                                        </p:tgtEl>
                                      </p:cBhvr>
                                    </p:animEffect>
                                  </p:childTnLst>
                                </p:cTn>
                              </p:par>
                            </p:childTnLst>
                          </p:cTn>
                        </p:par>
                        <p:par>
                          <p:cTn id="52" fill="hold">
                            <p:stCondLst>
                              <p:cond delay="5500"/>
                            </p:stCondLst>
                            <p:childTnLst>
                              <p:par>
                                <p:cTn id="53" presetID="42" presetClass="path" presetSubtype="0" accel="50000" decel="50000" fill="hold" grpId="1" nodeType="afterEffect">
                                  <p:stCondLst>
                                    <p:cond delay="0"/>
                                  </p:stCondLst>
                                  <p:childTnLst>
                                    <p:animMotion origin="layout" path="M 3.61111E-6 1.82786E-6 L -0.13664 0.00046 " pathEditMode="relative" rAng="0" ptsTypes="AA">
                                      <p:cBhvr>
                                        <p:cTn id="54" dur="1500" fill="hold"/>
                                        <p:tgtEl>
                                          <p:spTgt spid="25"/>
                                        </p:tgtEl>
                                        <p:attrNameLst>
                                          <p:attrName>ppt_x</p:attrName>
                                          <p:attrName>ppt_y</p:attrName>
                                        </p:attrNameLst>
                                      </p:cBhvr>
                                      <p:rCtr x="-68" y="0"/>
                                    </p:animMotion>
                                  </p:childTnLst>
                                  <p:subTnLst>
                                    <p:set>
                                      <p:cBhvr override="childStyle">
                                        <p:cTn dur="1" fill="hold" display="0" masterRel="sameClick" afterEffect="1">
                                          <p:stCondLst>
                                            <p:cond evt="end" delay="0">
                                              <p:tn val="53"/>
                                            </p:cond>
                                          </p:stCondLst>
                                        </p:cTn>
                                        <p:tgtEl>
                                          <p:spTgt spid="25"/>
                                        </p:tgtEl>
                                        <p:attrNameLst>
                                          <p:attrName>style.visibility</p:attrName>
                                        </p:attrNameLst>
                                      </p:cBhvr>
                                      <p:to>
                                        <p:strVal val="hidden"/>
                                      </p:to>
                                    </p:set>
                                  </p:subTnLst>
                                </p:cTn>
                              </p:par>
                            </p:childTnLst>
                          </p:cTn>
                        </p:par>
                        <p:par>
                          <p:cTn id="55" fill="hold">
                            <p:stCondLst>
                              <p:cond delay="7000"/>
                            </p:stCondLst>
                            <p:childTnLst>
                              <p:par>
                                <p:cTn id="56" presetID="10" presetClass="exit" presetSubtype="0" fill="hold" grpId="2" nodeType="afterEffect">
                                  <p:stCondLst>
                                    <p:cond delay="0"/>
                                  </p:stCondLst>
                                  <p:childTnLst>
                                    <p:animEffect transition="out" filter="fade">
                                      <p:cBhvr>
                                        <p:cTn id="57" dur="500"/>
                                        <p:tgtEl>
                                          <p:spTgt spid="25"/>
                                        </p:tgtEl>
                                      </p:cBhvr>
                                    </p:animEffect>
                                    <p:set>
                                      <p:cBhvr>
                                        <p:cTn id="58" dur="1" fill="hold">
                                          <p:stCondLst>
                                            <p:cond delay="499"/>
                                          </p:stCondLst>
                                        </p:cTn>
                                        <p:tgtEl>
                                          <p:spTgt spid="25"/>
                                        </p:tgtEl>
                                        <p:attrNameLst>
                                          <p:attrName>style.visibility</p:attrName>
                                        </p:attrNameLst>
                                      </p:cBhvr>
                                      <p:to>
                                        <p:strVal val="hidden"/>
                                      </p:to>
                                    </p:set>
                                  </p:childTnLst>
                                </p:cTn>
                              </p:par>
                              <p:par>
                                <p:cTn id="59" presetID="1" presetClass="entr" presetSubtype="0" fill="hold" grpId="1"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42" presetClass="path" presetSubtype="0" accel="50000" decel="50000" fill="hold" grpId="0" nodeType="withEffect">
                                  <p:stCondLst>
                                    <p:cond delay="0"/>
                                  </p:stCondLst>
                                  <p:childTnLst>
                                    <p:animMotion origin="layout" path="M 0.00035 0.00093 L -0.00261 -0.21911 " pathEditMode="relative" rAng="0" ptsTypes="AA">
                                      <p:cBhvr>
                                        <p:cTn id="64" dur="1500" fill="hold"/>
                                        <p:tgtEl>
                                          <p:spTgt spid="26"/>
                                        </p:tgtEl>
                                        <p:attrNameLst>
                                          <p:attrName>ppt_x</p:attrName>
                                          <p:attrName>ppt_y</p:attrName>
                                        </p:attrNameLst>
                                      </p:cBhvr>
                                      <p:rCtr x="-2" y="-110"/>
                                    </p:animMotion>
                                  </p:childTnLst>
                                </p:cTn>
                              </p:par>
                              <p:par>
                                <p:cTn id="65" presetID="42" presetClass="path" presetSubtype="0" accel="50000" decel="50000" fill="hold" grpId="0" nodeType="withEffect">
                                  <p:stCondLst>
                                    <p:cond delay="0"/>
                                  </p:stCondLst>
                                  <p:childTnLst>
                                    <p:animMotion origin="layout" path="M 0.00139 0.00046 L 0.11458 -0.18079 " pathEditMode="relative" rAng="0" ptsTypes="AA">
                                      <p:cBhvr>
                                        <p:cTn id="66" dur="1500" fill="hold"/>
                                        <p:tgtEl>
                                          <p:spTgt spid="27"/>
                                        </p:tgtEl>
                                        <p:attrNameLst>
                                          <p:attrName>ppt_x</p:attrName>
                                          <p:attrName>ppt_y</p:attrName>
                                        </p:attrNameLst>
                                      </p:cBhvr>
                                      <p:rCtr x="57" y="-91"/>
                                    </p:animMotion>
                                  </p:childTnLst>
                                </p:cTn>
                              </p:par>
                            </p:childTnLst>
                          </p:cTn>
                        </p:par>
                        <p:par>
                          <p:cTn id="67" fill="hold">
                            <p:stCondLst>
                              <p:cond delay="8500"/>
                            </p:stCondLst>
                            <p:childTnLst>
                              <p:par>
                                <p:cTn id="68" presetID="10" presetClass="exit" presetSubtype="0" fill="hold" grpId="2" nodeType="afterEffect">
                                  <p:stCondLst>
                                    <p:cond delay="0"/>
                                  </p:stCondLst>
                                  <p:childTnLst>
                                    <p:animEffect transition="out" filter="fade">
                                      <p:cBhvr>
                                        <p:cTn id="69" dur="500"/>
                                        <p:tgtEl>
                                          <p:spTgt spid="27"/>
                                        </p:tgtEl>
                                      </p:cBhvr>
                                    </p:animEffect>
                                    <p:set>
                                      <p:cBhvr>
                                        <p:cTn id="70" dur="1" fill="hold">
                                          <p:stCondLst>
                                            <p:cond delay="499"/>
                                          </p:stCondLst>
                                        </p:cTn>
                                        <p:tgtEl>
                                          <p:spTgt spid="27"/>
                                        </p:tgtEl>
                                        <p:attrNameLst>
                                          <p:attrName>style.visibility</p:attrName>
                                        </p:attrNameLst>
                                      </p:cBhvr>
                                      <p:to>
                                        <p:strVal val="hidden"/>
                                      </p:to>
                                    </p:set>
                                  </p:childTnLst>
                                </p:cTn>
                              </p:par>
                              <p:par>
                                <p:cTn id="71" presetID="10" presetClass="exit" presetSubtype="0" fill="hold" grpId="2" nodeType="withEffect">
                                  <p:stCondLst>
                                    <p:cond delay="0"/>
                                  </p:stCondLst>
                                  <p:childTnLst>
                                    <p:animEffect transition="out" filter="fade">
                                      <p:cBhvr>
                                        <p:cTn id="72" dur="500"/>
                                        <p:tgtEl>
                                          <p:spTgt spid="26"/>
                                        </p:tgtEl>
                                      </p:cBhvr>
                                    </p:animEffect>
                                    <p:set>
                                      <p:cBhvr>
                                        <p:cTn id="73" dur="1" fill="hold">
                                          <p:stCondLst>
                                            <p:cond delay="499"/>
                                          </p:stCondLst>
                                        </p:cTn>
                                        <p:tgtEl>
                                          <p:spTgt spid="26"/>
                                        </p:tgtEl>
                                        <p:attrNameLst>
                                          <p:attrName>style.visibility</p:attrName>
                                        </p:attrNameLst>
                                      </p:cBhvr>
                                      <p:to>
                                        <p:strVal val="hidden"/>
                                      </p:to>
                                    </p:set>
                                  </p:childTnLst>
                                </p:cTn>
                              </p:par>
                              <p:par>
                                <p:cTn id="74" presetID="10" presetClass="entr" presetSubtype="0" fill="hold" nodeType="withEffect">
                                  <p:stCondLst>
                                    <p:cond delay="50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childTnLst>
                                </p:cTn>
                              </p:par>
                              <p:par>
                                <p:cTn id="77" presetID="10" presetClass="entr" presetSubtype="0" fill="hold" nodeType="withEffect">
                                  <p:stCondLst>
                                    <p:cond delay="50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2" grpId="1" animBg="1"/>
      <p:bldP spid="22"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6" name="Content Placeholder 5"/>
          <p:cNvSpPr>
            <a:spLocks noGrp="1"/>
          </p:cNvSpPr>
          <p:nvPr>
            <p:ph idx="1"/>
          </p:nvPr>
        </p:nvSpPr>
        <p:spPr>
          <a:xfrm>
            <a:off x="3286116" y="1609064"/>
            <a:ext cx="5733100" cy="5020336"/>
          </a:xfrm>
        </p:spPr>
        <p:txBody>
          <a:bodyPr>
            <a:normAutofit/>
          </a:bodyPr>
          <a:lstStyle/>
          <a:p>
            <a:pPr algn="just"/>
            <a:r>
              <a:rPr lang="id-ID" sz="1800" b="1" dirty="0"/>
              <a:t>Kemajuan teknologi pada kota-kota besar di kota besar sangat berpengaruh sekali terhadap kehidupan di </a:t>
            </a:r>
            <a:r>
              <a:rPr lang="id-ID" sz="1800" b="1" dirty="0" smtClean="0"/>
              <a:t>kota.</a:t>
            </a:r>
          </a:p>
          <a:p>
            <a:pPr algn="just"/>
            <a:endParaRPr lang="id-ID" sz="1800" b="1" dirty="0" smtClean="0"/>
          </a:p>
          <a:p>
            <a:pPr algn="just"/>
            <a:r>
              <a:rPr lang="id-ID" sz="1800" b="1" dirty="0" smtClean="0"/>
              <a:t>Dan membawa </a:t>
            </a:r>
            <a:r>
              <a:rPr lang="id-ID" sz="1800" b="1" dirty="0"/>
              <a:t>pengaruh terhadap kehidupan di pedesaan. Hal ini membuat penduduk pedesaan menjadi konsumtif</a:t>
            </a:r>
            <a:r>
              <a:rPr lang="id-ID" sz="1800" b="1" dirty="0" smtClean="0"/>
              <a:t>.</a:t>
            </a:r>
          </a:p>
          <a:p>
            <a:pPr algn="just"/>
            <a:endParaRPr lang="id-ID" sz="1800" b="1" dirty="0"/>
          </a:p>
          <a:p>
            <a:pPr marL="0" indent="0" algn="just">
              <a:buNone/>
            </a:pPr>
            <a:r>
              <a:rPr lang="id-ID" sz="1800" b="1" dirty="0" smtClean="0"/>
              <a:t>Contoh :</a:t>
            </a:r>
          </a:p>
          <a:p>
            <a:pPr marL="0" indent="0" algn="just">
              <a:buNone/>
            </a:pPr>
            <a:r>
              <a:rPr lang="id-ID" sz="1800" b="1" dirty="0" smtClean="0"/>
              <a:t>Budaya diskotik yang dilakukan di kota, akan membawa pengaruh di pedesaan. Karena ketertarikan dan membuat mereka menjadi konsumtif.</a:t>
            </a:r>
          </a:p>
          <a:p>
            <a:pPr marL="0" indent="0" algn="just">
              <a:buNone/>
            </a:pPr>
            <a:r>
              <a:rPr lang="id-ID" sz="1800" b="1" dirty="0" smtClean="0"/>
              <a:t>Dan juga fashion mode. Sekarang orang pedesaan pun bergaya seperti orang-orang kota.</a:t>
            </a:r>
          </a:p>
          <a:p>
            <a:pPr marL="0" indent="0" algn="just">
              <a:buNone/>
            </a:pPr>
            <a:endParaRPr lang="id-ID" sz="1800" b="1" dirty="0"/>
          </a:p>
        </p:txBody>
      </p:sp>
      <p:sp>
        <p:nvSpPr>
          <p:cNvPr id="9" name="TextBox 8"/>
          <p:cNvSpPr txBox="1"/>
          <p:nvPr/>
        </p:nvSpPr>
        <p:spPr>
          <a:xfrm>
            <a:off x="3886200" y="790574"/>
            <a:ext cx="5181600" cy="496161"/>
          </a:xfrm>
          <a:prstGeom prst="rect">
            <a:avLst/>
          </a:prstGeom>
          <a:noFill/>
        </p:spPr>
        <p:txBody>
          <a:bodyPr wrap="square" rtlCol="0">
            <a:normAutofit fontScale="85000" lnSpcReduction="10000"/>
          </a:bodyPr>
          <a:lstStyle/>
          <a:p>
            <a:pPr lvl="0">
              <a:lnSpc>
                <a:spcPct val="80000"/>
              </a:lnSpc>
            </a:pPr>
            <a:r>
              <a:rPr lang="id-ID" sz="3200" b="1" dirty="0" smtClean="0"/>
              <a:t>Pencemaran Sosial </a:t>
            </a:r>
            <a:r>
              <a:rPr lang="id-ID" sz="3200" b="1" dirty="0"/>
              <a:t>dan </a:t>
            </a:r>
            <a:r>
              <a:rPr lang="id-ID" sz="3200" b="1" dirty="0" smtClean="0"/>
              <a:t>Budaya :</a:t>
            </a:r>
            <a:endParaRPr lang="en-US" sz="3200" dirty="0"/>
          </a:p>
        </p:txBody>
      </p:sp>
      <p:sp>
        <p:nvSpPr>
          <p:cNvPr id="13" name="Rectangle 12"/>
          <p:cNvSpPr/>
          <p:nvPr/>
        </p:nvSpPr>
        <p:spPr>
          <a:xfrm>
            <a:off x="381001" y="4572004"/>
            <a:ext cx="2667000" cy="685801"/>
          </a:xfrm>
          <a:prstGeom prst="rect">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446314" y="4615546"/>
            <a:ext cx="2601687" cy="654923"/>
          </a:xfrm>
          <a:prstGeom prst="rect">
            <a:avLst/>
          </a:prstGeom>
          <a:noFill/>
        </p:spPr>
        <p:txBody>
          <a:bodyPr wrap="square" rtlCol="0">
            <a:normAutofit/>
          </a:bodyPr>
          <a:lstStyle/>
          <a:p>
            <a:pPr>
              <a:lnSpc>
                <a:spcPct val="80000"/>
              </a:lnSpc>
            </a:pPr>
            <a:r>
              <a:rPr lang="id-ID" sz="1700" dirty="0" smtClean="0"/>
              <a:t>Gambar </a:t>
            </a:r>
            <a:endParaRPr lang="en-US" sz="1700" dirty="0" smtClean="0"/>
          </a:p>
          <a:p>
            <a:pPr>
              <a:lnSpc>
                <a:spcPct val="80000"/>
              </a:lnSpc>
            </a:pPr>
            <a:r>
              <a:rPr lang="id-ID" sz="2800" b="1" dirty="0" smtClean="0"/>
              <a:t>Cewek Gaul</a:t>
            </a:r>
            <a:endParaRPr lang="en-US" sz="2800" b="1" dirty="0"/>
          </a:p>
        </p:txBody>
      </p:sp>
      <p:pic>
        <p:nvPicPr>
          <p:cNvPr id="2" name="Picture 1"/>
          <p:cNvPicPr>
            <a:picLocks noChangeAspect="1"/>
          </p:cNvPicPr>
          <p:nvPr/>
        </p:nvPicPr>
        <p:blipFill>
          <a:blip r:embed="rId3" cstate="screen">
            <a:extLst>
              <a:ext uri="{28A0092B-C50C-407E-A947-70E740481C1C}">
                <a14:useLocalDpi xmlns="" xmlns:a14="http://schemas.microsoft.com/office/drawing/2010/main" val="0"/>
              </a:ext>
            </a:extLst>
          </a:blip>
          <a:stretch>
            <a:fillRect/>
          </a:stretch>
        </p:blipFill>
        <p:spPr>
          <a:xfrm>
            <a:off x="381000" y="692696"/>
            <a:ext cx="2667001" cy="3677842"/>
          </a:xfrm>
          <a:prstGeom prst="rect">
            <a:avLst/>
          </a:prstGeom>
        </p:spPr>
      </p:pic>
    </p:spTree>
    <p:extLst>
      <p:ext uri="{BB962C8B-B14F-4D97-AF65-F5344CB8AC3E}">
        <p14:creationId xmlns="" xmlns:p14="http://schemas.microsoft.com/office/powerpoint/2010/main" val="1322666270"/>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strips dir="ld"/>
      </p:transition>
    </mc:Choice>
    <mc:Fallback>
      <p:transition spd="slow">
        <p:strips dir="l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custDataLst>
              <p:tags r:id="rId1"/>
            </p:custDataLst>
          </p:nvPr>
        </p:nvSpPr>
        <p:spPr>
          <a:xfrm>
            <a:off x="381000" y="1219199"/>
            <a:ext cx="8405842" cy="5067321"/>
          </a:xfrm>
          <a:prstGeom prst="rect">
            <a:avLst/>
          </a:prstGeom>
        </p:spPr>
        <p:txBody>
          <a:bodyPr>
            <a:normAutofit lnSpcReduction="10000"/>
          </a:bodyPr>
          <a:lstStyle>
            <a:extLst/>
          </a:lstStyle>
          <a:p>
            <a:r>
              <a:rPr lang="id-ID" sz="2400" b="1" dirty="0"/>
              <a:t>Adalah duplikasi / multiplikasi manusia secara seksual dengan klonasi (bidang genetika dan biologi</a:t>
            </a:r>
            <a:r>
              <a:rPr lang="id-ID" sz="2400" b="1" dirty="0" smtClean="0"/>
              <a:t>)</a:t>
            </a:r>
          </a:p>
          <a:p>
            <a:endParaRPr lang="id-ID" sz="2400" b="1" dirty="0"/>
          </a:p>
          <a:p>
            <a:r>
              <a:rPr lang="id-ID" sz="2400" b="1" dirty="0"/>
              <a:t>Tujuan klonasi :</a:t>
            </a:r>
          </a:p>
          <a:p>
            <a:pPr lvl="0"/>
            <a:r>
              <a:rPr lang="id-ID" sz="2400" b="1" dirty="0"/>
              <a:t>Memberi anak pada pasangan yang tidak mempunyai anak</a:t>
            </a:r>
          </a:p>
          <a:p>
            <a:pPr lvl="0"/>
            <a:r>
              <a:rPr lang="id-ID" sz="2400" b="1" dirty="0"/>
              <a:t>Menyediakan jaringan / organ fetus untuk transplantasi</a:t>
            </a:r>
          </a:p>
          <a:p>
            <a:pPr lvl="0"/>
            <a:r>
              <a:rPr lang="id-ID" sz="2400" b="1" dirty="0"/>
              <a:t>Mengganti anak yang mati muda dengan anak-anak yang sama cirinya</a:t>
            </a:r>
          </a:p>
          <a:p>
            <a:pPr lvl="0"/>
            <a:r>
              <a:rPr lang="id-ID" sz="2400" b="1" dirty="0"/>
              <a:t>Membuat genotipus sebanyak-banyaknya</a:t>
            </a:r>
          </a:p>
          <a:p>
            <a:pPr lvl="0"/>
            <a:r>
              <a:rPr lang="id-ID" sz="2400" b="1" dirty="0"/>
              <a:t>Merealisasi teori dan memuaskan rasa ingin tahu ilmiah</a:t>
            </a:r>
          </a:p>
          <a:p>
            <a:pPr lvl="0"/>
            <a:r>
              <a:rPr lang="id-ID" sz="2400" b="1" dirty="0"/>
              <a:t>Memperoleh sampel dengan genotipus yang sama untuk penelitian</a:t>
            </a:r>
          </a:p>
          <a:p>
            <a:pPr lvl="0"/>
            <a:r>
              <a:rPr lang="id-ID" sz="2400" b="1" dirty="0"/>
              <a:t>Memperoleh orang dalam jumlah banyak untuk pekerjaan yang sama dengan ciri tertentu.</a:t>
            </a:r>
          </a:p>
          <a:p>
            <a:r>
              <a:rPr lang="id-ID" sz="2000" b="1" dirty="0"/>
              <a:t> </a:t>
            </a:r>
          </a:p>
          <a:p>
            <a:pPr marL="342900" indent="-342900">
              <a:spcBef>
                <a:spcPct val="20000"/>
              </a:spcBef>
              <a:buFont typeface="Arial" pitchFamily="34" charset="0"/>
              <a:buChar char="•"/>
              <a:defRPr/>
            </a:pPr>
            <a:endParaRPr lang="en-US" sz="1400" b="1" dirty="0"/>
          </a:p>
        </p:txBody>
      </p:sp>
      <p:sp>
        <p:nvSpPr>
          <p:cNvPr id="19" name="Title 18"/>
          <p:cNvSpPr>
            <a:spLocks noGrp="1"/>
          </p:cNvSpPr>
          <p:nvPr>
            <p:ph type="title"/>
          </p:nvPr>
        </p:nvSpPr>
        <p:spPr>
          <a:xfrm>
            <a:off x="445911" y="76200"/>
            <a:ext cx="8229600" cy="1143000"/>
          </a:xfrm>
        </p:spPr>
        <p:txBody>
          <a:bodyPr>
            <a:normAutofit/>
          </a:bodyPr>
          <a:lstStyle/>
          <a:p>
            <a:pPr>
              <a:spcBef>
                <a:spcPts val="0"/>
              </a:spcBef>
            </a:pPr>
            <a:r>
              <a:rPr lang="id-ID" b="1" dirty="0"/>
              <a:t>Klonasi atau </a:t>
            </a:r>
            <a:r>
              <a:rPr lang="id-ID" b="1" dirty="0" smtClean="0"/>
              <a:t>Kloning</a:t>
            </a:r>
            <a:r>
              <a:rPr lang="id-ID" b="1" dirty="0"/>
              <a:t> </a:t>
            </a:r>
            <a:r>
              <a:rPr lang="id-ID" b="1" dirty="0" smtClean="0">
                <a:ea typeface="+mn-ea"/>
                <a:cs typeface="+mn-cs"/>
              </a:rPr>
              <a:t>:</a:t>
            </a:r>
            <a:endParaRPr lang="en-US" b="1" dirty="0"/>
          </a:p>
        </p:txBody>
      </p:sp>
      <p:pic>
        <p:nvPicPr>
          <p:cNvPr id="2050" name="Picture 2" descr="\\ppt-svc\user\sandy\Themes and Content Templates\DVD_ART35\Artwork_Imagery\Icons - Illustrations\Misc\mouse cursor pointer click point.png"/>
          <p:cNvPicPr>
            <a:picLocks noChangeAspect="1" noChangeArrowheads="1"/>
          </p:cNvPicPr>
          <p:nvPr/>
        </p:nvPicPr>
        <p:blipFill>
          <a:blip r:embed="rId4" cstate="screen">
            <a:extLst>
              <a:ext uri="{28A0092B-C50C-407E-A947-70E740481C1C}">
                <a14:useLocalDpi xmlns="" xmlns:a14="http://schemas.microsoft.com/office/drawing/2010/main" val="0"/>
              </a:ext>
              <a:ext uri="d21572ff-76be-4d3d-897e-c421814b6d41"/>
            </a:extLst>
          </a:blip>
          <a:srcRect/>
          <a:stretch>
            <a:fillRect/>
          </a:stretch>
        </p:blipFill>
        <p:spPr bwMode="auto">
          <a:xfrm>
            <a:off x="9372600" y="1981200"/>
            <a:ext cx="304800" cy="408678"/>
          </a:xfrm>
          <a:prstGeom prst="rect">
            <a:avLst/>
          </a:prstGeom>
          <a:extLst>
            <a:ext uri="{909E8E84-426E-40DD-AFC4-6F175D3DCCD1}">
              <a14:hiddenFill xmlns="" xmlns:a14="http://schemas.microsoft.com/office/drawing/2010/main">
                <a:solidFill>
                  <a:srgbClr xmlns:mc="http://schemas.openxmlformats.org/markup-compatibility/2006" val="FFFFFF" mc:Ignorable=""/>
                </a:solidFill>
              </a14:hiddenFill>
            </a:ext>
            <a:ext uri="{53640926-AAD7-44D8-BBD7-CCE9431645EC}">
              <a14:shadowObscured xmlns="" xmlns:a14="http://schemas.microsoft.com/office/drawing/2010/main" val="1"/>
            </a:ext>
          </a:extLst>
        </p:spPr>
      </p:pic>
    </p:spTree>
    <p:extLst>
      <p:ext uri="{BB962C8B-B14F-4D97-AF65-F5344CB8AC3E}">
        <p14:creationId xmlns="" xmlns:p14="http://schemas.microsoft.com/office/powerpoint/2010/main" val="354647201"/>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19000" decel="40000" fill="hold" nodeType="afterEffect">
                                  <p:stCondLst>
                                    <p:cond delay="0"/>
                                  </p:stCondLst>
                                  <p:childTnLst>
                                    <p:animMotion origin="layout" path="M 3.33333E-6 1.48148E-6 L -0.49167 0.0037 " pathEditMode="relative" rAng="0" ptsTypes="AA">
                                      <p:cBhvr>
                                        <p:cTn id="6" dur="1000" fill="hold"/>
                                        <p:tgtEl>
                                          <p:spTgt spid="2050"/>
                                        </p:tgtEl>
                                        <p:attrNameLst>
                                          <p:attrName>ppt_x</p:attrName>
                                          <p:attrName>ppt_y</p:attrName>
                                        </p:attrNameLst>
                                      </p:cBhvr>
                                      <p:rCtr x="-24600" y="200"/>
                                    </p:animMotion>
                                  </p:childTnLst>
                                </p:cTn>
                              </p:par>
                            </p:childTnLst>
                          </p:cTn>
                        </p:par>
                        <p:par>
                          <p:cTn id="7" fill="hold">
                            <p:stCondLst>
                              <p:cond delay="1000"/>
                            </p:stCondLst>
                            <p:childTnLst>
                              <p:par>
                                <p:cTn id="8" presetID="0" presetClass="path" presetSubtype="0" accel="50000" decel="50000" fill="hold" nodeType="afterEffect">
                                  <p:stCondLst>
                                    <p:cond delay="0"/>
                                  </p:stCondLst>
                                  <p:childTnLst>
                                    <p:animMotion origin="layout" path="M -0.49167 0.0037 C -0.48559 0.00625 -0.48021 0.01042 -0.47431 0.01273 C -0.47084 0.0162 -0.46789 0.01643 -0.46407 0.01898 C -0.46059 0.02129 -0.45712 0.0243 -0.45365 0.02662 C -0.44601 0.03171 -0.43716 0.03379 -0.42952 0.03889 C -0.41789 0.04676 -0.40643 0.05671 -0.39393 0.0618 C -0.3908 0.06643 -0.38351 0.06921 -0.379 0.07268 C -0.37153 0.07847 -0.3632 0.08194 -0.35591 0.08796 C -0.35209 0.0912 -0.35174 0.09305 -0.34792 0.0956 C -0.34341 0.09861 -0.34532 0.09537 -0.34098 0.10023 C -0.33507 0.10694 -0.32327 0.12083 -0.3158 0.12315 C -0.31302 0.12847 -0.31059 0.13194 -0.3066 0.13542 C -0.30539 0.1375 -0.30452 0.13981 -0.30313 0.14167 C -0.30174 0.14352 -0.29966 0.14421 -0.29844 0.14606 C -0.29775 0.14722 -0.29792 0.1493 -0.2974 0.15069 C -0.29688 0.15208 -0.29584 0.15278 -0.29514 0.15393 C -0.29236 0.16435 -0.29427 0.16065 -0.29045 0.1662 C -0.2875 0.17685 -0.2849 0.1875 -0.28247 0.19838 C -0.27934 0.23055 -0.28768 0.27454 -0.30434 0.29954 C -0.30782 0.30486 -0.31198 0.30972 -0.3158 0.31481 C -0.31771 0.31736 -0.32066 0.31829 -0.32257 0.32083 C -0.32639 0.32569 -0.32917 0.3294 -0.3342 0.33171 C -0.33941 0.33819 -0.34775 0.3456 -0.35486 0.34838 C -0.35886 0.35417 -0.37066 0.3581 -0.37674 0.36065 C -0.38125 0.36713 -0.39636 0.37106 -0.40313 0.37292 C -0.4165 0.37639 -0.42934 0.38241 -0.44219 0.38842 C -0.45035 0.39213 -0.45799 0.39676 -0.46632 0.40046 C -0.47379 0.4037 -0.46563 0.4 -0.47327 0.40509 C -0.47431 0.40579 -0.49497 0.40972 -0.49497 0.40995 " pathEditMode="relative" rAng="0" ptsTypes="fffffffffffffffffffffffffffff">
                                      <p:cBhvr>
                                        <p:cTn id="9" dur="1500" fill="hold"/>
                                        <p:tgtEl>
                                          <p:spTgt spid="2050"/>
                                        </p:tgtEl>
                                        <p:attrNameLst>
                                          <p:attrName>ppt_x</p:attrName>
                                          <p:attrName>ppt_y</p:attrName>
                                        </p:attrNameLst>
                                      </p:cBhvr>
                                      <p:rCtr x="10500" y="20300"/>
                                    </p:animMotion>
                                  </p:childTnLst>
                                </p:cTn>
                              </p:par>
                            </p:childTnLst>
                          </p:cTn>
                        </p:par>
                        <p:par>
                          <p:cTn id="10" fill="hold">
                            <p:stCondLst>
                              <p:cond delay="2500"/>
                            </p:stCondLst>
                            <p:childTnLst>
                              <p:par>
                                <p:cTn id="11" presetID="0" presetClass="path" presetSubtype="0" accel="50000" decel="50000" fill="hold" nodeType="afterEffect">
                                  <p:stCondLst>
                                    <p:cond delay="0"/>
                                  </p:stCondLst>
                                  <p:childTnLst>
                                    <p:animMotion origin="layout" path="M -0.49497 0.40995 L -0.37553 0.43912 " pathEditMode="relative" rAng="0" ptsTypes="AA">
                                      <p:cBhvr>
                                        <p:cTn id="12" dur="1000" fill="hold"/>
                                        <p:tgtEl>
                                          <p:spTgt spid="2050"/>
                                        </p:tgtEl>
                                        <p:attrNameLst>
                                          <p:attrName>ppt_x</p:attrName>
                                          <p:attrName>ppt_y</p:attrName>
                                        </p:attrNameLst>
                                      </p:cBhvr>
                                      <p:rCtr x="6000" y="1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smtClean="0">
                <a:solidFill>
                  <a:schemeClr val="tx1"/>
                </a:solidFill>
              </a:rPr>
              <a:t>Efek Rumah Kaca</a:t>
            </a:r>
            <a:br>
              <a:rPr lang="id-ID" b="1" smtClean="0">
                <a:solidFill>
                  <a:schemeClr val="tx1"/>
                </a:solidFill>
              </a:rPr>
            </a:br>
            <a:endParaRPr lang="en-US" b="1" dirty="0"/>
          </a:p>
        </p:txBody>
      </p:sp>
      <p:sp>
        <p:nvSpPr>
          <p:cNvPr id="3" name="Rectangle 2"/>
          <p:cNvSpPr/>
          <p:nvPr/>
        </p:nvSpPr>
        <p:spPr>
          <a:xfrm>
            <a:off x="428596" y="1214422"/>
            <a:ext cx="8501122" cy="4832092"/>
          </a:xfrm>
          <a:prstGeom prst="rect">
            <a:avLst/>
          </a:prstGeom>
        </p:spPr>
        <p:txBody>
          <a:bodyPr wrap="square">
            <a:spAutoFit/>
          </a:bodyPr>
          <a:lstStyle/>
          <a:p>
            <a:pPr algn="just"/>
            <a:r>
              <a:rPr lang="id-ID" sz="2800" b="1" dirty="0" smtClean="0"/>
              <a:t>Efek rumah kaca ini disebabkan oleh adanya pencemaran udara yang banyak mengandung zat-zat yang dapat mengubah suhu udara. Karena dengan adanya pencemaran udara akan menyebabkan  pemanasan global, yaitu dengan adanya efek rumah kaca. Sinar ultra violet yang membahayakan manusia tidak akan disaring lagi oleh lapisan ozon, sehingga akan langsung menuju bumi dan selanjutnya akan diam dan bersirkulasi di bumi.</a:t>
            </a:r>
            <a:br>
              <a:rPr lang="id-ID" sz="2800" b="1" dirty="0" smtClean="0"/>
            </a:br>
            <a:r>
              <a:rPr lang="id-ID" sz="2800" b="1" dirty="0" smtClean="0"/>
              <a:t/>
            </a:r>
            <a:br>
              <a:rPr lang="id-ID" sz="2800" b="1"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6400800" cy="707886"/>
          </a:xfrm>
          <a:prstGeom prst="rect">
            <a:avLst/>
          </a:prstGeom>
          <a:noFill/>
        </p:spPr>
        <p:txBody>
          <a:bodyPr wrap="square" rtlCol="0">
            <a:normAutofit/>
          </a:bodyPr>
          <a:lstStyle/>
          <a:p>
            <a:r>
              <a:rPr lang="id-ID" sz="4000" b="1" dirty="0" smtClean="0">
                <a:latin typeface="+mj-lt"/>
              </a:rPr>
              <a:t>Main</a:t>
            </a:r>
            <a:r>
              <a:rPr lang="en-US" sz="4000" dirty="0" smtClean="0">
                <a:latin typeface="+mj-lt"/>
              </a:rPr>
              <a:t> </a:t>
            </a:r>
            <a:r>
              <a:rPr lang="id-ID" sz="4000" dirty="0" smtClean="0">
                <a:latin typeface="+mj-lt"/>
              </a:rPr>
              <a:t>Topic</a:t>
            </a:r>
            <a:endParaRPr lang="en-US" sz="4000" dirty="0">
              <a:latin typeface="+mj-lt"/>
              <a:cs typeface="Arial" pitchFamily="34" charset="0"/>
            </a:endParaRPr>
          </a:p>
        </p:txBody>
      </p:sp>
      <p:cxnSp>
        <p:nvCxnSpPr>
          <p:cNvPr id="10" name="Straight Connector 9"/>
          <p:cNvCxnSpPr/>
          <p:nvPr/>
        </p:nvCxnSpPr>
        <p:spPr>
          <a:xfrm>
            <a:off x="1548567"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0" y="5105400"/>
            <a:ext cx="7973935" cy="400110"/>
          </a:xfrm>
          <a:prstGeom prst="rect">
            <a:avLst/>
          </a:prstGeom>
          <a:noFill/>
        </p:spPr>
        <p:txBody>
          <a:bodyPr wrap="none" rtlCol="0">
            <a:noAutofit/>
          </a:bodyPr>
          <a:lstStyle/>
          <a:p>
            <a:pPr algn="r"/>
            <a:r>
              <a:rPr lang="id-ID" sz="2400" b="1" dirty="0" smtClean="0"/>
              <a:t>Manusia | Sains | Teknologi | Seni</a:t>
            </a:r>
            <a:endParaRPr lang="en-US" sz="2400" b="1" dirty="0"/>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6" name="Oval 5"/>
          <p:cNvSpPr/>
          <p:nvPr/>
        </p:nvSpPr>
        <p:spPr>
          <a:xfrm>
            <a:off x="405567" y="1946209"/>
            <a:ext cx="2057400" cy="2057400"/>
          </a:xfrm>
          <a:prstGeom prst="ellipse">
            <a:avLst/>
          </a:prstGeom>
          <a:blipFill>
            <a:blip r:embed="rId4" cstate="print"/>
            <a:tile tx="0" ty="0" sx="100000" sy="100000" flip="none" algn="tl"/>
          </a:blip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             </a:t>
            </a:r>
            <a:endParaRPr lang="en-US" dirty="0">
              <a:solidFill>
                <a:schemeClr val="bg1"/>
              </a:solidFill>
            </a:endParaRPr>
          </a:p>
        </p:txBody>
      </p:sp>
      <p:sp>
        <p:nvSpPr>
          <p:cNvPr id="14" name="TextBox 13"/>
          <p:cNvSpPr txBox="1"/>
          <p:nvPr/>
        </p:nvSpPr>
        <p:spPr>
          <a:xfrm>
            <a:off x="764959"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466983" y="2666898"/>
            <a:ext cx="1931160" cy="683264"/>
          </a:xfrm>
          <a:prstGeom prst="rect">
            <a:avLst/>
          </a:prstGeom>
          <a:noFill/>
        </p:spPr>
        <p:txBody>
          <a:bodyPr wrap="square" rtlCol="0">
            <a:normAutofit/>
          </a:bodyPr>
          <a:lstStyle/>
          <a:p>
            <a:pPr algn="ctr">
              <a:lnSpc>
                <a:spcPct val="80000"/>
              </a:lnSpc>
            </a:pPr>
            <a:r>
              <a:rPr lang="id-ID" sz="2400" b="1" spc="60" dirty="0" smtClean="0">
                <a:effectLst>
                  <a:outerShdw blurRad="50800" dist="25400" dir="5400000" algn="t" rotWithShape="0">
                    <a:prstClr val="black">
                      <a:alpha val="15000"/>
                    </a:prstClr>
                  </a:outerShdw>
                </a:effectLst>
              </a:rPr>
              <a:t>Pengertian</a:t>
            </a:r>
            <a:endParaRPr lang="en-US" sz="2400" b="1" dirty="0">
              <a:effectLst>
                <a:outerShdw blurRad="50800" dist="25400" dir="5400000" algn="t" rotWithShape="0">
                  <a:prstClr val="black">
                    <a:alpha val="15000"/>
                  </a:prstClr>
                </a:outerShdw>
              </a:effectLst>
            </a:endParaRPr>
          </a:p>
        </p:txBody>
      </p:sp>
      <p:sp>
        <p:nvSpPr>
          <p:cNvPr id="4" name="Oval 3"/>
          <p:cNvSpPr/>
          <p:nvPr/>
        </p:nvSpPr>
        <p:spPr>
          <a:xfrm>
            <a:off x="2571736" y="1928802"/>
            <a:ext cx="2057400" cy="2057400"/>
          </a:xfrm>
          <a:prstGeom prst="ellipse">
            <a:avLst/>
          </a:prstGeom>
          <a:blipFill>
            <a:blip r:embed="rId4" cstate="print"/>
            <a:tile tx="0" ty="0" sx="100000" sy="100000" flip="none" algn="tl"/>
          </a:blip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2986977" y="1582592"/>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2607407" y="2672636"/>
            <a:ext cx="1931160" cy="665695"/>
          </a:xfrm>
          <a:prstGeom prst="rect">
            <a:avLst/>
          </a:prstGeom>
          <a:noFill/>
        </p:spPr>
        <p:txBody>
          <a:bodyPr wrap="square" rtlCol="0">
            <a:normAutofit/>
          </a:bodyPr>
          <a:lstStyle/>
          <a:p>
            <a:pPr algn="ctr">
              <a:lnSpc>
                <a:spcPct val="80000"/>
              </a:lnSpc>
            </a:pPr>
            <a:r>
              <a:rPr lang="id-ID" sz="2400" b="1" spc="60" dirty="0" smtClean="0">
                <a:effectLst>
                  <a:outerShdw blurRad="50800" dist="25400" dir="5400000" algn="t" rotWithShape="0">
                    <a:prstClr val="black">
                      <a:alpha val="15000"/>
                    </a:prstClr>
                  </a:outerShdw>
                </a:effectLst>
              </a:rPr>
              <a:t>Makna</a:t>
            </a:r>
            <a:endParaRPr lang="en-US" sz="2400" b="1" dirty="0">
              <a:effectLst>
                <a:outerShdw blurRad="50800" dist="25400" dir="5400000" algn="t" rotWithShape="0">
                  <a:prstClr val="black">
                    <a:alpha val="15000"/>
                  </a:prstClr>
                </a:outerShdw>
              </a:effectLst>
            </a:endParaRPr>
          </a:p>
        </p:txBody>
      </p:sp>
      <p:sp>
        <p:nvSpPr>
          <p:cNvPr id="5" name="Oval 4"/>
          <p:cNvSpPr/>
          <p:nvPr/>
        </p:nvSpPr>
        <p:spPr>
          <a:xfrm>
            <a:off x="4716016" y="1909697"/>
            <a:ext cx="2057400" cy="2057400"/>
          </a:xfrm>
          <a:prstGeom prst="ellipse">
            <a:avLst/>
          </a:prstGeom>
          <a:blipFill>
            <a:blip r:embed="rId4" cstate="print"/>
            <a:tile tx="0" ty="0" sx="100000" sy="100000" flip="none" algn="tl"/>
          </a:blip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5123656" y="1595956"/>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4803226" y="2428868"/>
            <a:ext cx="1931160" cy="1071569"/>
          </a:xfrm>
          <a:prstGeom prst="rect">
            <a:avLst/>
          </a:prstGeom>
          <a:noFill/>
        </p:spPr>
        <p:txBody>
          <a:bodyPr wrap="square" rtlCol="0">
            <a:noAutofit/>
          </a:bodyPr>
          <a:lstStyle/>
          <a:p>
            <a:pPr algn="ctr">
              <a:lnSpc>
                <a:spcPct val="80000"/>
              </a:lnSpc>
            </a:pPr>
            <a:r>
              <a:rPr lang="id-ID" sz="2400" b="1" spc="60" dirty="0" smtClean="0">
                <a:effectLst>
                  <a:outerShdw blurRad="50800" dist="25400" dir="5400000" algn="t" rotWithShape="0">
                    <a:prstClr val="black">
                      <a:alpha val="15000"/>
                    </a:prstClr>
                  </a:outerShdw>
                </a:effectLst>
              </a:rPr>
              <a:t>Manusia sbg Subject &amp; Object IPTEK</a:t>
            </a:r>
            <a:endParaRPr lang="en-US" sz="2400" b="1" dirty="0">
              <a:effectLst>
                <a:outerShdw blurRad="50800" dist="25400" dir="5400000" algn="t" rotWithShape="0">
                  <a:prstClr val="black">
                    <a:alpha val="15000"/>
                  </a:prstClr>
                </a:outerShdw>
              </a:effectLst>
            </a:endParaRPr>
          </a:p>
        </p:txBody>
      </p:sp>
      <p:sp>
        <p:nvSpPr>
          <p:cNvPr id="22" name="Oval 21"/>
          <p:cNvSpPr/>
          <p:nvPr/>
        </p:nvSpPr>
        <p:spPr>
          <a:xfrm>
            <a:off x="6876256" y="1898403"/>
            <a:ext cx="2057400" cy="2057400"/>
          </a:xfrm>
          <a:prstGeom prst="ellipse">
            <a:avLst/>
          </a:prstGeom>
          <a:blipFill>
            <a:blip r:embed="rId4" cstate="print"/>
            <a:tile tx="0" ty="0" sx="100000" sy="100000" flip="none" algn="tl"/>
          </a:blipFill>
          <a:ln/>
          <a:effectLst>
            <a:outerShdw blurRad="152400" dist="317500" dir="5400000" sx="90000" sy="-19000" rotWithShape="0">
              <a:prstClr val="black">
                <a:alpha val="15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             </a:t>
            </a:r>
            <a:endParaRPr lang="en-US" dirty="0"/>
          </a:p>
        </p:txBody>
      </p:sp>
      <p:sp>
        <p:nvSpPr>
          <p:cNvPr id="23" name="TextBox 22"/>
          <p:cNvSpPr txBox="1"/>
          <p:nvPr/>
        </p:nvSpPr>
        <p:spPr>
          <a:xfrm>
            <a:off x="7283896" y="1584662"/>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4</a:t>
            </a:r>
            <a:endParaRPr lang="en-US" sz="17000" b="1" dirty="0">
              <a:solidFill>
                <a:srgbClr val="65B131">
                  <a:alpha val="64000"/>
                </a:srgbClr>
              </a:solidFill>
              <a:latin typeface="+mj-lt"/>
              <a:cs typeface="Arial" pitchFamily="34" charset="0"/>
            </a:endParaRPr>
          </a:p>
        </p:txBody>
      </p:sp>
      <p:sp>
        <p:nvSpPr>
          <p:cNvPr id="24" name="TextBox 23"/>
          <p:cNvSpPr txBox="1"/>
          <p:nvPr/>
        </p:nvSpPr>
        <p:spPr>
          <a:xfrm>
            <a:off x="6786578" y="2619411"/>
            <a:ext cx="2357422" cy="665695"/>
          </a:xfrm>
          <a:prstGeom prst="rect">
            <a:avLst/>
          </a:prstGeom>
          <a:noFill/>
        </p:spPr>
        <p:txBody>
          <a:bodyPr wrap="square" rtlCol="0">
            <a:noAutofit/>
          </a:bodyPr>
          <a:lstStyle/>
          <a:p>
            <a:pPr algn="ctr">
              <a:lnSpc>
                <a:spcPct val="80000"/>
              </a:lnSpc>
            </a:pPr>
            <a:r>
              <a:rPr lang="id-ID" sz="2400" b="1" spc="60" dirty="0" smtClean="0">
                <a:effectLst>
                  <a:outerShdw blurRad="50800" dist="25400" dir="5400000" algn="t" rotWithShape="0">
                    <a:prstClr val="black">
                      <a:alpha val="15000"/>
                    </a:prstClr>
                  </a:outerShdw>
                </a:effectLst>
              </a:rPr>
              <a:t>Dampak </a:t>
            </a:r>
            <a:r>
              <a:rPr lang="id-ID" sz="2300" b="1" spc="60" dirty="0" smtClean="0">
                <a:effectLst>
                  <a:outerShdw blurRad="50800" dist="25400" dir="5400000" algn="t" rotWithShape="0">
                    <a:prstClr val="black">
                      <a:alpha val="15000"/>
                    </a:prstClr>
                  </a:outerShdw>
                </a:effectLst>
              </a:rPr>
              <a:t>Penyalahgunaan</a:t>
            </a:r>
            <a:r>
              <a:rPr lang="id-ID" sz="2400" b="1" spc="60" dirty="0" smtClean="0">
                <a:effectLst>
                  <a:outerShdw blurRad="50800" dist="25400" dir="5400000" algn="t" rotWithShape="0">
                    <a:prstClr val="black">
                      <a:alpha val="15000"/>
                    </a:prstClr>
                  </a:outerShdw>
                </a:effectLst>
              </a:rPr>
              <a:t> IPTEK</a:t>
            </a:r>
            <a:endParaRPr lang="en-US" sz="2400" b="1" dirty="0">
              <a:effectLst>
                <a:outerShdw blurRad="50800" dist="25400" dir="5400000" algn="t" rotWithShape="0">
                  <a:prstClr val="black">
                    <a:alpha val="15000"/>
                  </a:prstClr>
                </a:outerShdw>
              </a:effectLst>
            </a:endParaRPr>
          </a:p>
        </p:txBody>
      </p:sp>
    </p:spTree>
    <p:custDataLst>
      <p:tags r:id="rId1"/>
    </p:custData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0" y="2590800"/>
            <a:ext cx="5867400" cy="533400"/>
          </a:xfrm>
        </p:spPr>
        <p:txBody>
          <a:bodyPr>
            <a:noAutofit/>
          </a:bodyPr>
          <a:lstStyle/>
          <a:p>
            <a:pPr lvl="0">
              <a:spcBef>
                <a:spcPts val="0"/>
              </a:spcBef>
            </a:pPr>
            <a:r>
              <a:rPr lang="id-ID" sz="4000" cap="none" dirty="0" smtClean="0">
                <a:solidFill>
                  <a:prstClr val="black">
                    <a:lumMod val="85000"/>
                    <a:lumOff val="15000"/>
                  </a:prstClr>
                </a:solidFill>
                <a:ea typeface="+mn-ea"/>
                <a:cs typeface="+mn-cs"/>
              </a:rPr>
              <a:t>Pengertian </a:t>
            </a:r>
            <a:r>
              <a:rPr lang="id-ID" sz="4000" b="0" cap="none" dirty="0" smtClean="0">
                <a:solidFill>
                  <a:prstClr val="black">
                    <a:lumMod val="50000"/>
                    <a:lumOff val="50000"/>
                  </a:prstClr>
                </a:solidFill>
                <a:ea typeface="+mn-ea"/>
                <a:cs typeface="Arial" pitchFamily="34" charset="0"/>
              </a:rPr>
              <a:t>:</a:t>
            </a:r>
            <a:r>
              <a:rPr lang="en-US" sz="4000" b="0" cap="none" dirty="0">
                <a:solidFill>
                  <a:prstClr val="black">
                    <a:lumMod val="50000"/>
                    <a:lumOff val="50000"/>
                  </a:prstClr>
                </a:solidFill>
                <a:ea typeface="+mn-ea"/>
                <a:cs typeface="Arial" pitchFamily="34" charset="0"/>
              </a:rPr>
              <a:t/>
            </a:r>
            <a:br>
              <a:rPr lang="en-US" sz="4000" b="0" cap="none" dirty="0">
                <a:solidFill>
                  <a:prstClr val="black">
                    <a:lumMod val="50000"/>
                    <a:lumOff val="50000"/>
                  </a:prstClr>
                </a:solidFill>
                <a:ea typeface="+mn-ea"/>
                <a:cs typeface="Arial" pitchFamily="34" charset="0"/>
              </a:rPr>
            </a:br>
            <a:endParaRPr lang="en-US" sz="2800" dirty="0"/>
          </a:p>
        </p:txBody>
      </p:sp>
      <p:sp>
        <p:nvSpPr>
          <p:cNvPr id="5" name="Text Placeholder 4"/>
          <p:cNvSpPr>
            <a:spLocks noGrp="1"/>
          </p:cNvSpPr>
          <p:nvPr>
            <p:ph type="body" idx="1"/>
          </p:nvPr>
        </p:nvSpPr>
        <p:spPr>
          <a:xfrm>
            <a:off x="4865510" y="5112711"/>
            <a:ext cx="3886201" cy="357187"/>
          </a:xfrm>
        </p:spPr>
        <p:txBody>
          <a:bodyPr/>
          <a:lstStyle/>
          <a:p>
            <a:pPr lvl="0">
              <a:spcBef>
                <a:spcPts val="0"/>
              </a:spcBef>
            </a:pPr>
            <a:r>
              <a:rPr lang="id-ID" sz="1700" b="1" dirty="0" smtClean="0">
                <a:solidFill>
                  <a:prstClr val="black">
                    <a:lumMod val="75000"/>
                    <a:lumOff val="25000"/>
                  </a:prstClr>
                </a:solidFill>
              </a:rPr>
              <a:t>Sains</a:t>
            </a:r>
            <a:r>
              <a:rPr lang="en-US" sz="1700" b="1" dirty="0" smtClean="0">
                <a:solidFill>
                  <a:prstClr val="black">
                    <a:lumMod val="75000"/>
                    <a:lumOff val="25000"/>
                  </a:prstClr>
                </a:solidFill>
              </a:rPr>
              <a:t>, </a:t>
            </a:r>
            <a:r>
              <a:rPr lang="id-ID" sz="1700" b="1" dirty="0" smtClean="0">
                <a:solidFill>
                  <a:prstClr val="black">
                    <a:lumMod val="75000"/>
                    <a:lumOff val="25000"/>
                  </a:prstClr>
                </a:solidFill>
              </a:rPr>
              <a:t>Konsep Teknologi</a:t>
            </a:r>
            <a:r>
              <a:rPr lang="en-US" sz="1700" b="1" dirty="0" smtClean="0">
                <a:solidFill>
                  <a:prstClr val="black">
                    <a:lumMod val="75000"/>
                    <a:lumOff val="25000"/>
                  </a:prstClr>
                </a:solidFill>
              </a:rPr>
              <a:t>, </a:t>
            </a:r>
            <a:r>
              <a:rPr lang="id-ID" sz="1700" b="1" dirty="0" smtClean="0">
                <a:solidFill>
                  <a:prstClr val="black">
                    <a:lumMod val="75000"/>
                    <a:lumOff val="25000"/>
                  </a:prstClr>
                </a:solidFill>
              </a:rPr>
              <a:t>dan Seni</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1700">
        <p141: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004048" y="1484784"/>
            <a:ext cx="3960440" cy="574855"/>
          </a:xfrm>
          <a:prstGeom prst="rect">
            <a:avLst/>
          </a:prstGeom>
          <a:noFill/>
        </p:spPr>
        <p:txBody>
          <a:bodyPr wrap="square" rtlCol="0">
            <a:normAutofit/>
          </a:bodyPr>
          <a:lstStyle/>
          <a:p>
            <a:pPr>
              <a:lnSpc>
                <a:spcPct val="114000"/>
              </a:lnSpc>
            </a:pPr>
            <a:r>
              <a:rPr lang="id-ID" sz="2000" dirty="0" smtClean="0"/>
              <a:t>Ada</a:t>
            </a:r>
            <a:r>
              <a:rPr lang="en-US" sz="2000" dirty="0" smtClean="0"/>
              <a:t> </a:t>
            </a:r>
            <a:r>
              <a:rPr lang="id-ID" sz="2000" b="1" dirty="0" smtClean="0"/>
              <a:t>3 teknologi menurut para ahli :</a:t>
            </a:r>
          </a:p>
        </p:txBody>
      </p:sp>
      <p:sp>
        <p:nvSpPr>
          <p:cNvPr id="11" name="TextBox 10"/>
          <p:cNvSpPr txBox="1"/>
          <p:nvPr/>
        </p:nvSpPr>
        <p:spPr>
          <a:xfrm>
            <a:off x="250836" y="1484784"/>
            <a:ext cx="4464039" cy="4944612"/>
          </a:xfrm>
          <a:prstGeom prst="rect">
            <a:avLst/>
          </a:prstGeom>
          <a:noFill/>
        </p:spPr>
        <p:txBody>
          <a:bodyPr wrap="square" rtlCol="0">
            <a:noAutofit/>
          </a:bodyPr>
          <a:lstStyle/>
          <a:p>
            <a:pPr>
              <a:lnSpc>
                <a:spcPct val="114000"/>
              </a:lnSpc>
            </a:pPr>
            <a:r>
              <a:rPr lang="id-ID" sz="2000" b="1" dirty="0" smtClean="0">
                <a:solidFill>
                  <a:prstClr val="black">
                    <a:lumMod val="85000"/>
                    <a:lumOff val="15000"/>
                  </a:prstClr>
                </a:solidFill>
              </a:rPr>
              <a:t>SAINS</a:t>
            </a:r>
            <a:endParaRPr lang="en-US" sz="2000" b="1" dirty="0" smtClean="0">
              <a:solidFill>
                <a:prstClr val="black">
                  <a:lumMod val="85000"/>
                  <a:lumOff val="15000"/>
                </a:prstClr>
              </a:solidFill>
            </a:endParaRPr>
          </a:p>
          <a:p>
            <a:pPr algn="just">
              <a:lnSpc>
                <a:spcPct val="114000"/>
              </a:lnSpc>
            </a:pPr>
            <a:r>
              <a:rPr lang="id-ID" sz="2000" b="1" dirty="0"/>
              <a:t>Sains adalah ilmu yang dapat diuji </a:t>
            </a:r>
            <a:r>
              <a:rPr lang="id-ID" sz="2000" b="1" dirty="0" smtClean="0"/>
              <a:t> </a:t>
            </a:r>
            <a:r>
              <a:rPr lang="id-ID" sz="2000" b="1" dirty="0"/>
              <a:t>kebenarannya dan dikembangkan secara bersistem dengan kaidah-kaidah tertentu berdasarkan kebenaran atau kenyataan </a:t>
            </a:r>
            <a:r>
              <a:rPr lang="id-ID" sz="2000" b="1" dirty="0" smtClean="0"/>
              <a:t>semata</a:t>
            </a:r>
          </a:p>
          <a:p>
            <a:pPr algn="just">
              <a:lnSpc>
                <a:spcPct val="114000"/>
              </a:lnSpc>
            </a:pPr>
            <a:endParaRPr lang="id-ID" sz="2000" b="1" dirty="0" smtClean="0">
              <a:solidFill>
                <a:prstClr val="black"/>
              </a:solidFill>
            </a:endParaRPr>
          </a:p>
          <a:p>
            <a:pPr algn="just">
              <a:lnSpc>
                <a:spcPct val="114000"/>
              </a:lnSpc>
            </a:pPr>
            <a:r>
              <a:rPr lang="id-ID" sz="2000" b="1" dirty="0" smtClean="0">
                <a:solidFill>
                  <a:prstClr val="black"/>
                </a:solidFill>
              </a:rPr>
              <a:t>TEKNOLOGI</a:t>
            </a:r>
            <a:endParaRPr lang="id-ID" sz="2000" b="1" dirty="0">
              <a:solidFill>
                <a:prstClr val="black"/>
              </a:solidFill>
            </a:endParaRPr>
          </a:p>
          <a:p>
            <a:pPr algn="just">
              <a:lnSpc>
                <a:spcPct val="114000"/>
              </a:lnSpc>
            </a:pPr>
            <a:r>
              <a:rPr lang="id-ID" sz="2000" b="1" dirty="0"/>
              <a:t>Teknologi adalah realitas atau kenyataan yang diperoleh dari dunia ide. Teknologi dianggap sebagai penerapan ilmu pengetahuan, dalam pengertian bahwa penerapan itu menuju pada </a:t>
            </a:r>
            <a:r>
              <a:rPr lang="id-ID" sz="2000" b="1" i="1" dirty="0"/>
              <a:t>perbuatan</a:t>
            </a:r>
            <a:r>
              <a:rPr lang="id-ID" sz="2000" b="1" dirty="0"/>
              <a:t> atau </a:t>
            </a:r>
            <a:r>
              <a:rPr lang="id-ID" sz="2000" b="1" i="1" dirty="0"/>
              <a:t>perwujudan</a:t>
            </a:r>
            <a:r>
              <a:rPr lang="id-ID" sz="2000" b="1" dirty="0"/>
              <a:t>.</a:t>
            </a:r>
          </a:p>
          <a:p>
            <a:pPr algn="just">
              <a:lnSpc>
                <a:spcPct val="114000"/>
              </a:lnSpc>
            </a:pPr>
            <a:endParaRPr lang="en-US" sz="2000" b="1" dirty="0">
              <a:solidFill>
                <a:prstClr val="black"/>
              </a:solidFill>
            </a:endParaRPr>
          </a:p>
        </p:txBody>
      </p:sp>
      <p:sp>
        <p:nvSpPr>
          <p:cNvPr id="9" name="Title 8"/>
          <p:cNvSpPr>
            <a:spLocks noGrp="1"/>
          </p:cNvSpPr>
          <p:nvPr>
            <p:ph type="title"/>
          </p:nvPr>
        </p:nvSpPr>
        <p:spPr>
          <a:xfrm>
            <a:off x="285720" y="0"/>
            <a:ext cx="7072362" cy="1071546"/>
          </a:xfrm>
        </p:spPr>
        <p:txBody>
          <a:bodyPr>
            <a:noAutofit/>
          </a:bodyPr>
          <a:lstStyle/>
          <a:p>
            <a:pPr lvl="0" algn="l">
              <a:spcBef>
                <a:spcPts val="0"/>
              </a:spcBef>
            </a:pPr>
            <a:r>
              <a:rPr lang="id-ID" sz="4000" b="1" dirty="0" smtClean="0">
                <a:latin typeface="+mn-lt"/>
                <a:ea typeface="+mn-ea"/>
                <a:cs typeface="+mn-cs"/>
              </a:rPr>
              <a:t>Pengertian</a:t>
            </a:r>
            <a:r>
              <a:rPr lang="en-US" sz="4000" b="1" dirty="0" smtClean="0">
                <a:latin typeface="+mn-lt"/>
                <a:ea typeface="+mn-ea"/>
                <a:cs typeface="+mn-cs"/>
              </a:rPr>
              <a:t> </a:t>
            </a:r>
            <a:r>
              <a:rPr lang="id-ID" sz="4000" b="1" dirty="0" smtClean="0">
                <a:latin typeface="+mn-lt"/>
                <a:ea typeface="+mn-ea"/>
                <a:cs typeface="+mn-cs"/>
              </a:rPr>
              <a:t>Sains dan Teknologi</a:t>
            </a:r>
            <a:endParaRPr lang="en-US" sz="4000" b="1" dirty="0">
              <a:latin typeface="+mn-lt"/>
            </a:endParaRPr>
          </a:p>
        </p:txBody>
      </p:sp>
      <p:graphicFrame>
        <p:nvGraphicFramePr>
          <p:cNvPr id="2" name="Table 1"/>
          <p:cNvGraphicFramePr>
            <a:graphicFrameLocks noGrp="1"/>
          </p:cNvGraphicFramePr>
          <p:nvPr>
            <p:extLst>
              <p:ext uri="{D42A27DB-BD31-4B8C-83A1-F6EECF244321}">
                <p14:modId xmlns="" xmlns:p14="http://schemas.microsoft.com/office/powerpoint/2010/main" val="1226407534"/>
              </p:ext>
            </p:extLst>
          </p:nvPr>
        </p:nvGraphicFramePr>
        <p:xfrm>
          <a:off x="5076056" y="2059635"/>
          <a:ext cx="3744416" cy="3798256"/>
        </p:xfrm>
        <a:graphic>
          <a:graphicData uri="http://schemas.openxmlformats.org/drawingml/2006/table">
            <a:tbl>
              <a:tblPr firstRow="1" bandRow="1">
                <a:tableStyleId>{5940675A-B579-460E-94D1-54222C63F5DA}</a:tableStyleId>
              </a:tblPr>
              <a:tblGrid>
                <a:gridCol w="1008112"/>
                <a:gridCol w="720080"/>
                <a:gridCol w="936104"/>
                <a:gridCol w="1080120"/>
              </a:tblGrid>
              <a:tr h="949564">
                <a:tc>
                  <a:txBody>
                    <a:bodyPr/>
                    <a:lstStyle/>
                    <a:p>
                      <a:r>
                        <a:rPr lang="id-ID" sz="1400" b="1" dirty="0" smtClean="0"/>
                        <a:t>Jenis</a:t>
                      </a:r>
                      <a:endParaRPr lang="id-ID" sz="1400" b="1" dirty="0">
                        <a:solidFill>
                          <a:schemeClr val="tx1"/>
                        </a:solidFill>
                      </a:endParaRPr>
                    </a:p>
                  </a:txBody>
                  <a:tcPr/>
                </a:tc>
                <a:tc>
                  <a:txBody>
                    <a:bodyPr/>
                    <a:lstStyle/>
                    <a:p>
                      <a:r>
                        <a:rPr lang="id-ID" sz="1400" b="1" dirty="0" smtClean="0"/>
                        <a:t>Sifat</a:t>
                      </a:r>
                      <a:endParaRPr lang="id-ID" sz="1400" b="1" dirty="0">
                        <a:solidFill>
                          <a:schemeClr val="tx1"/>
                        </a:solidFill>
                      </a:endParaRPr>
                    </a:p>
                  </a:txBody>
                  <a:tcPr/>
                </a:tc>
                <a:tc>
                  <a:txBody>
                    <a:bodyPr/>
                    <a:lstStyle/>
                    <a:p>
                      <a:r>
                        <a:rPr lang="id-ID" sz="1400" b="1" dirty="0" smtClean="0"/>
                        <a:t>Alat</a:t>
                      </a:r>
                      <a:r>
                        <a:rPr lang="id-ID" sz="1400" b="1" baseline="0" dirty="0" smtClean="0"/>
                        <a:t> dan Bahan</a:t>
                      </a:r>
                      <a:endParaRPr lang="id-ID" sz="1400" b="1" dirty="0">
                        <a:solidFill>
                          <a:schemeClr val="tx1"/>
                        </a:solidFill>
                      </a:endParaRPr>
                    </a:p>
                  </a:txBody>
                  <a:tcPr/>
                </a:tc>
                <a:tc>
                  <a:txBody>
                    <a:bodyPr/>
                    <a:lstStyle/>
                    <a:p>
                      <a:r>
                        <a:rPr lang="id-ID" sz="1400" b="1" dirty="0" smtClean="0"/>
                        <a:t>Pengerjaan</a:t>
                      </a:r>
                      <a:endParaRPr lang="id-ID" sz="1400" b="1" dirty="0">
                        <a:solidFill>
                          <a:schemeClr val="tx1"/>
                        </a:solidFill>
                      </a:endParaRPr>
                    </a:p>
                  </a:txBody>
                  <a:tcPr/>
                </a:tc>
              </a:tr>
              <a:tr h="949564">
                <a:tc>
                  <a:txBody>
                    <a:bodyPr/>
                    <a:lstStyle/>
                    <a:p>
                      <a:r>
                        <a:rPr lang="id-ID" sz="1400" b="1" dirty="0" smtClean="0"/>
                        <a:t>Modern</a:t>
                      </a:r>
                      <a:endParaRPr lang="id-ID" sz="1400" b="1" dirty="0">
                        <a:solidFill>
                          <a:schemeClr val="tx1"/>
                        </a:solidFill>
                      </a:endParaRPr>
                    </a:p>
                  </a:txBody>
                  <a:tcPr/>
                </a:tc>
                <a:tc>
                  <a:txBody>
                    <a:bodyPr/>
                    <a:lstStyle/>
                    <a:p>
                      <a:r>
                        <a:rPr lang="id-ID" sz="1400" b="1" dirty="0" smtClean="0"/>
                        <a:t>Pada</a:t>
                      </a:r>
                      <a:r>
                        <a:rPr lang="id-ID" sz="1400" b="1" baseline="0" dirty="0" smtClean="0"/>
                        <a:t>t Modal</a:t>
                      </a:r>
                      <a:endParaRPr lang="id-ID" sz="1400" b="1" dirty="0">
                        <a:solidFill>
                          <a:schemeClr val="tx1"/>
                        </a:solidFill>
                      </a:endParaRPr>
                    </a:p>
                  </a:txBody>
                  <a:tcPr/>
                </a:tc>
                <a:tc>
                  <a:txBody>
                    <a:bodyPr/>
                    <a:lstStyle/>
                    <a:p>
                      <a:r>
                        <a:rPr lang="id-ID" sz="1400" b="1" dirty="0" smtClean="0"/>
                        <a:t>Impor</a:t>
                      </a:r>
                      <a:endParaRPr lang="id-ID" sz="1400" b="1" dirty="0">
                        <a:solidFill>
                          <a:schemeClr val="tx1"/>
                        </a:solidFill>
                      </a:endParaRPr>
                    </a:p>
                  </a:txBody>
                  <a:tcPr/>
                </a:tc>
                <a:tc>
                  <a:txBody>
                    <a:bodyPr/>
                    <a:lstStyle/>
                    <a:p>
                      <a:r>
                        <a:rPr lang="id-ID" sz="1400" b="1" dirty="0" smtClean="0"/>
                        <a:t>Mekanis Elektrik</a:t>
                      </a:r>
                      <a:endParaRPr lang="id-ID" sz="1400" b="1" dirty="0">
                        <a:solidFill>
                          <a:schemeClr val="tx1"/>
                        </a:solidFill>
                      </a:endParaRPr>
                    </a:p>
                  </a:txBody>
                  <a:tcPr/>
                </a:tc>
              </a:tr>
              <a:tr h="949564">
                <a:tc>
                  <a:txBody>
                    <a:bodyPr/>
                    <a:lstStyle/>
                    <a:p>
                      <a:r>
                        <a:rPr lang="id-ID" sz="1400" b="1" dirty="0" smtClean="0"/>
                        <a:t>Madya</a:t>
                      </a:r>
                      <a:endParaRPr lang="id-ID" sz="1400" b="1" dirty="0">
                        <a:solidFill>
                          <a:schemeClr val="tx1"/>
                        </a:solidFill>
                      </a:endParaRPr>
                    </a:p>
                  </a:txBody>
                  <a:tcPr/>
                </a:tc>
                <a:tc>
                  <a:txBody>
                    <a:bodyPr/>
                    <a:lstStyle/>
                    <a:p>
                      <a:r>
                        <a:rPr lang="id-ID" sz="1400" b="1" dirty="0" smtClean="0"/>
                        <a:t>Padat</a:t>
                      </a:r>
                      <a:r>
                        <a:rPr lang="id-ID" sz="1400" b="1" baseline="0" dirty="0" smtClean="0"/>
                        <a:t> Karya</a:t>
                      </a:r>
                      <a:endParaRPr lang="id-ID" sz="1400" b="1" dirty="0">
                        <a:solidFill>
                          <a:schemeClr val="tx1"/>
                        </a:solidFill>
                      </a:endParaRPr>
                    </a:p>
                  </a:txBody>
                  <a:tcPr/>
                </a:tc>
                <a:tc>
                  <a:txBody>
                    <a:bodyPr/>
                    <a:lstStyle/>
                    <a:p>
                      <a:r>
                        <a:rPr lang="id-ID" sz="1400" b="1" baseline="0" dirty="0" smtClean="0"/>
                        <a:t>Setempat</a:t>
                      </a:r>
                      <a:endParaRPr lang="id-ID" sz="1400" b="1" dirty="0">
                        <a:solidFill>
                          <a:schemeClr val="tx1"/>
                        </a:solidFill>
                      </a:endParaRPr>
                    </a:p>
                  </a:txBody>
                  <a:tcPr/>
                </a:tc>
                <a:tc>
                  <a:txBody>
                    <a:bodyPr/>
                    <a:lstStyle/>
                    <a:p>
                      <a:r>
                        <a:rPr lang="id-ID" sz="1400" b="1" dirty="0" smtClean="0"/>
                        <a:t>Keterampilan</a:t>
                      </a:r>
                      <a:r>
                        <a:rPr lang="id-ID" sz="1400" b="1" baseline="0" dirty="0" smtClean="0"/>
                        <a:t> setempat</a:t>
                      </a:r>
                      <a:endParaRPr lang="id-ID" sz="1400" b="1" dirty="0">
                        <a:solidFill>
                          <a:schemeClr val="tx1"/>
                        </a:solidFill>
                      </a:endParaRPr>
                    </a:p>
                  </a:txBody>
                  <a:tcPr/>
                </a:tc>
              </a:tr>
              <a:tr h="949564">
                <a:tc>
                  <a:txBody>
                    <a:bodyPr/>
                    <a:lstStyle/>
                    <a:p>
                      <a:r>
                        <a:rPr lang="id-ID" sz="1400" b="1" dirty="0" smtClean="0"/>
                        <a:t>Tradisional</a:t>
                      </a:r>
                      <a:endParaRPr lang="id-ID" sz="1400" b="1" dirty="0">
                        <a:solidFill>
                          <a:schemeClr val="tx1"/>
                        </a:solidFill>
                      </a:endParaRPr>
                    </a:p>
                  </a:txBody>
                  <a:tcPr/>
                </a:tc>
                <a:tc>
                  <a:txBody>
                    <a:bodyPr/>
                    <a:lstStyle/>
                    <a:p>
                      <a:r>
                        <a:rPr lang="id-ID" sz="1400" b="1" dirty="0" smtClean="0"/>
                        <a:t>Padat Karya</a:t>
                      </a:r>
                      <a:endParaRPr lang="id-ID" sz="1400" b="1" dirty="0">
                        <a:solidFill>
                          <a:schemeClr val="tx1"/>
                        </a:solidFill>
                      </a:endParaRPr>
                    </a:p>
                  </a:txBody>
                  <a:tcPr/>
                </a:tc>
                <a:tc>
                  <a:txBody>
                    <a:bodyPr/>
                    <a:lstStyle/>
                    <a:p>
                      <a:r>
                        <a:rPr lang="id-ID" sz="1400" b="1" dirty="0" smtClean="0"/>
                        <a:t>Setempat</a:t>
                      </a:r>
                      <a:endParaRPr lang="id-ID"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b="1" dirty="0" smtClean="0"/>
                        <a:t>Keterampilan</a:t>
                      </a:r>
                      <a:r>
                        <a:rPr lang="id-ID" sz="1400" b="1" baseline="0" dirty="0" smtClean="0"/>
                        <a:t> setempat</a:t>
                      </a:r>
                      <a:endParaRPr lang="id-ID" sz="1400" b="1" dirty="0" smtClean="0">
                        <a:solidFill>
                          <a:schemeClr val="tx1"/>
                        </a:solidFill>
                      </a:endParaRPr>
                    </a:p>
                  </a:txBody>
                  <a:tcPr/>
                </a:tc>
              </a:tr>
            </a:tbl>
          </a:graphicData>
        </a:graphic>
      </p:graphicFrame>
      <p:sp>
        <p:nvSpPr>
          <p:cNvPr id="3" name="TextBox 2"/>
          <p:cNvSpPr txBox="1"/>
          <p:nvPr/>
        </p:nvSpPr>
        <p:spPr>
          <a:xfrm>
            <a:off x="5004048" y="6072206"/>
            <a:ext cx="4139952" cy="523220"/>
          </a:xfrm>
          <a:prstGeom prst="rect">
            <a:avLst/>
          </a:prstGeom>
          <a:noFill/>
        </p:spPr>
        <p:txBody>
          <a:bodyPr wrap="square" rtlCol="0">
            <a:spAutoFit/>
          </a:bodyPr>
          <a:lstStyle/>
          <a:p>
            <a:r>
              <a:rPr lang="id-ID" sz="1400" b="1" i="1" dirty="0" smtClean="0"/>
              <a:t>Modern &amp; Madya :  Berdasar Penelitian</a:t>
            </a:r>
          </a:p>
          <a:p>
            <a:r>
              <a:rPr lang="id-ID" sz="1400" b="1" i="1" dirty="0" smtClean="0"/>
              <a:t>Tradisional : Berdasar Kebiasaan dan Pengamatan</a:t>
            </a:r>
            <a:endParaRPr lang="id-ID" sz="1400" b="1" i="1" dirty="0"/>
          </a:p>
        </p:txBody>
      </p:sp>
      <p:pic>
        <p:nvPicPr>
          <p:cNvPr id="4" name="Picture 3"/>
          <p:cNvPicPr>
            <a:picLocks noChangeAspect="1"/>
          </p:cNvPicPr>
          <p:nvPr/>
        </p:nvPicPr>
        <p:blipFill>
          <a:blip r:embed="rId4" cstate="screen">
            <a:extLst>
              <a:ext uri="{28A0092B-C50C-407E-A947-70E740481C1C}">
                <a14:useLocalDpi xmlns="" xmlns:a14="http://schemas.microsoft.com/office/drawing/2010/main" val="0"/>
              </a:ext>
            </a:extLst>
          </a:blip>
          <a:stretch>
            <a:fillRect/>
          </a:stretch>
        </p:blipFill>
        <p:spPr>
          <a:xfrm>
            <a:off x="7575577" y="260648"/>
            <a:ext cx="1388911" cy="977446"/>
          </a:xfrm>
          <a:prstGeom prst="rect">
            <a:avLst/>
          </a:prstGeom>
        </p:spPr>
      </p:pic>
    </p:spTree>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1399">
        <p141: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Seni</a:t>
            </a:r>
            <a:endParaRPr lang="id-ID" b="1" dirty="0"/>
          </a:p>
        </p:txBody>
      </p:sp>
      <p:sp>
        <p:nvSpPr>
          <p:cNvPr id="3" name="Content Placeholder 2"/>
          <p:cNvSpPr>
            <a:spLocks noGrp="1"/>
          </p:cNvSpPr>
          <p:nvPr>
            <p:ph idx="1"/>
          </p:nvPr>
        </p:nvSpPr>
        <p:spPr>
          <a:xfrm>
            <a:off x="467544" y="1268760"/>
            <a:ext cx="4752528" cy="2985195"/>
          </a:xfrm>
        </p:spPr>
        <p:txBody>
          <a:bodyPr>
            <a:normAutofit/>
          </a:bodyPr>
          <a:lstStyle/>
          <a:p>
            <a:pPr marL="0" indent="0" algn="just">
              <a:buNone/>
            </a:pPr>
            <a:r>
              <a:rPr lang="id-ID" sz="1400" dirty="0"/>
              <a:t>Menurut Janet Woll, Seni adalah </a:t>
            </a:r>
            <a:r>
              <a:rPr lang="id-ID" sz="1400" b="1" dirty="0"/>
              <a:t>produk</a:t>
            </a:r>
            <a:r>
              <a:rPr lang="id-ID" sz="1400" dirty="0"/>
              <a:t>. Sedangkan menurut istilah, seni adalah </a:t>
            </a:r>
            <a:r>
              <a:rPr lang="id-ID" sz="1400" i="1" dirty="0"/>
              <a:t>keahlian membuat karya yang bermutu seperti tari, lukis, ukir, dan lain-lain</a:t>
            </a:r>
            <a:r>
              <a:rPr lang="id-ID" sz="1400" i="1" dirty="0" smtClean="0"/>
              <a:t>.</a:t>
            </a:r>
          </a:p>
          <a:p>
            <a:pPr marL="0" indent="0" algn="just">
              <a:buNone/>
            </a:pPr>
            <a:endParaRPr lang="id-ID" sz="1400" i="1" dirty="0"/>
          </a:p>
          <a:p>
            <a:pPr marL="0" indent="0" algn="just">
              <a:buNone/>
            </a:pPr>
            <a:r>
              <a:rPr lang="id-ID" sz="1400" dirty="0"/>
              <a:t>Maka konsep pendidikan yang memerlukan ilmu dan seni ialah </a:t>
            </a:r>
            <a:r>
              <a:rPr lang="id-ID" sz="1400" i="1" dirty="0"/>
              <a:t>proses atau upaya sadar antara manusia dengan sesama secara beradap</a:t>
            </a:r>
            <a:r>
              <a:rPr lang="id-ID" sz="1400" dirty="0"/>
              <a:t>, dimana pihak kesatu secara terarah membimbing perkembangan kemampuan dan kepribadian pihak kedua secara manusiawi yaitu orang per orang. Oleh karena itu, </a:t>
            </a:r>
            <a:r>
              <a:rPr lang="id-ID" sz="1400" b="1" dirty="0"/>
              <a:t>budi</a:t>
            </a:r>
            <a:r>
              <a:rPr lang="id-ID" sz="1400" dirty="0"/>
              <a:t> </a:t>
            </a:r>
            <a:r>
              <a:rPr lang="id-ID" sz="1400" b="1" dirty="0"/>
              <a:t>bahasa</a:t>
            </a:r>
            <a:r>
              <a:rPr lang="id-ID" sz="1400" dirty="0"/>
              <a:t> pun adalah suatu seni</a:t>
            </a:r>
            <a:r>
              <a:rPr lang="id-ID" sz="1400" dirty="0" smtClean="0"/>
              <a:t>.</a:t>
            </a:r>
          </a:p>
          <a:p>
            <a:pPr marL="0" indent="0" algn="just">
              <a:buNone/>
            </a:pPr>
            <a:endParaRPr lang="id-ID" sz="1400" dirty="0"/>
          </a:p>
          <a:p>
            <a:pPr marL="0" indent="0" algn="just">
              <a:buNone/>
            </a:pPr>
            <a:r>
              <a:rPr lang="id-ID" sz="1400" b="1" dirty="0" smtClean="0">
                <a:solidFill>
                  <a:schemeClr val="accent1"/>
                </a:solidFill>
              </a:rPr>
              <a:t>Contoh Seni : Ondel-ondel Jakarta</a:t>
            </a:r>
            <a:endParaRPr lang="id-ID" sz="1400" b="1" dirty="0">
              <a:solidFill>
                <a:schemeClr val="accent1"/>
              </a:solidFill>
            </a:endParaRPr>
          </a:p>
          <a:p>
            <a:pPr marL="0" indent="0" algn="just">
              <a:buNone/>
            </a:pPr>
            <a:endParaRPr lang="id-ID" sz="1400" i="1"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80112" y="1340768"/>
            <a:ext cx="3104069" cy="2592288"/>
          </a:xfrm>
          <a:prstGeom prst="rect">
            <a:avLst/>
          </a:prstGeom>
        </p:spPr>
      </p:pic>
      <p:sp>
        <p:nvSpPr>
          <p:cNvPr id="5" name="TextBox 4"/>
          <p:cNvSpPr txBox="1"/>
          <p:nvPr/>
        </p:nvSpPr>
        <p:spPr>
          <a:xfrm>
            <a:off x="6084168" y="4217017"/>
            <a:ext cx="2304542" cy="307777"/>
          </a:xfrm>
          <a:prstGeom prst="rect">
            <a:avLst/>
          </a:prstGeom>
          <a:noFill/>
        </p:spPr>
        <p:txBody>
          <a:bodyPr wrap="none" rtlCol="0">
            <a:spAutoFit/>
          </a:bodyPr>
          <a:lstStyle/>
          <a:p>
            <a:pPr algn="ctr"/>
            <a:r>
              <a:rPr lang="id-ID" sz="1400" i="1" dirty="0" smtClean="0">
                <a:solidFill>
                  <a:schemeClr val="bg1">
                    <a:lumMod val="50000"/>
                  </a:schemeClr>
                </a:solidFill>
              </a:rPr>
              <a:t>Gambar. Ondel-ondel Jakarta</a:t>
            </a:r>
            <a:endParaRPr lang="id-ID" sz="1400" i="1" dirty="0">
              <a:solidFill>
                <a:schemeClr val="bg1">
                  <a:lumMod val="50000"/>
                </a:schemeClr>
              </a:solidFill>
            </a:endParaRPr>
          </a:p>
        </p:txBody>
      </p:sp>
    </p:spTree>
    <p:extLst>
      <p:ext uri="{BB962C8B-B14F-4D97-AF65-F5344CB8AC3E}">
        <p14:creationId xmlns="" xmlns:p14="http://schemas.microsoft.com/office/powerpoint/2010/main" val="4075643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6" name="Rectangle 5"/>
          <p:cNvSpPr/>
          <p:nvPr/>
        </p:nvSpPr>
        <p:spPr>
          <a:xfrm>
            <a:off x="8686800" y="5218912"/>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a:xfrm>
            <a:off x="3059289" y="2590800"/>
            <a:ext cx="5867400" cy="533400"/>
          </a:xfrm>
        </p:spPr>
        <p:txBody>
          <a:bodyPr>
            <a:noAutofit/>
          </a:bodyPr>
          <a:lstStyle/>
          <a:p>
            <a:pPr lvl="0">
              <a:spcBef>
                <a:spcPts val="0"/>
              </a:spcBef>
            </a:pPr>
            <a:r>
              <a:rPr lang="id-ID" sz="4000" cap="none" dirty="0" smtClean="0">
                <a:solidFill>
                  <a:prstClr val="black">
                    <a:lumMod val="85000"/>
                    <a:lumOff val="15000"/>
                  </a:prstClr>
                </a:solidFill>
                <a:ea typeface="+mn-ea"/>
                <a:cs typeface="+mn-cs"/>
              </a:rPr>
              <a:t>Makna</a:t>
            </a:r>
            <a:r>
              <a:rPr lang="en-US" sz="4000" b="0" cap="none" dirty="0" smtClean="0">
                <a:solidFill>
                  <a:prstClr val="black"/>
                </a:solidFill>
                <a:ea typeface="+mn-ea"/>
                <a:cs typeface="+mn-cs"/>
              </a:rPr>
              <a:t> </a:t>
            </a:r>
            <a:r>
              <a:rPr lang="id-ID" sz="4000" b="0" cap="none" dirty="0" smtClean="0">
                <a:solidFill>
                  <a:prstClr val="black">
                    <a:lumMod val="50000"/>
                    <a:lumOff val="50000"/>
                  </a:prstClr>
                </a:solidFill>
                <a:ea typeface="+mn-ea"/>
                <a:cs typeface="+mn-cs"/>
              </a:rPr>
              <a:t>:</a:t>
            </a:r>
            <a:endParaRPr lang="en-US" sz="4000" b="0" cap="none" dirty="0">
              <a:solidFill>
                <a:prstClr val="black">
                  <a:lumMod val="50000"/>
                  <a:lumOff val="50000"/>
                </a:prstClr>
              </a:solidFill>
              <a:ea typeface="+mn-ea"/>
              <a:cs typeface="Arial" pitchFamily="34" charset="0"/>
            </a:endParaRPr>
          </a:p>
        </p:txBody>
      </p:sp>
      <p:sp>
        <p:nvSpPr>
          <p:cNvPr id="10" name="Text Placeholder 9"/>
          <p:cNvSpPr>
            <a:spLocks noGrp="1"/>
          </p:cNvSpPr>
          <p:nvPr>
            <p:ph type="body" idx="1"/>
          </p:nvPr>
        </p:nvSpPr>
        <p:spPr>
          <a:xfrm>
            <a:off x="4811888" y="5098169"/>
            <a:ext cx="3886201" cy="357187"/>
          </a:xfrm>
        </p:spPr>
        <p:txBody>
          <a:bodyPr/>
          <a:lstStyle/>
          <a:p>
            <a:pPr lvl="0">
              <a:spcBef>
                <a:spcPts val="0"/>
              </a:spcBef>
            </a:pPr>
            <a:r>
              <a:rPr lang="id-ID" sz="1700" b="1" dirty="0" smtClean="0">
                <a:solidFill>
                  <a:prstClr val="black">
                    <a:lumMod val="75000"/>
                    <a:lumOff val="25000"/>
                  </a:prstClr>
                </a:solidFill>
              </a:rPr>
              <a:t>Perkembangan Teknologi, IPTEK dan Nilai</a:t>
            </a:r>
            <a:endParaRPr lang="en-US" sz="1700" b="1" dirty="0">
              <a:solidFill>
                <a:prstClr val="black">
                  <a:lumMod val="75000"/>
                  <a:lumOff val="25000"/>
                </a:prstClr>
              </a:solidFill>
            </a:endParaRPr>
          </a:p>
        </p:txBody>
      </p:sp>
    </p:spTree>
    <p:extLst>
      <p:ext uri="{BB962C8B-B14F-4D97-AF65-F5344CB8AC3E}">
        <p14:creationId xmlns="" xmlns:p14="http://schemas.microsoft.com/office/powerpoint/2010/main" val="2680224741"/>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1700">
        <p141: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rot="16200000">
            <a:off x="-2346054" y="3108049"/>
            <a:ext cx="6343674" cy="584775"/>
          </a:xfrm>
          <a:prstGeom prst="rect">
            <a:avLst/>
          </a:prstGeom>
          <a:noFill/>
        </p:spPr>
        <p:txBody>
          <a:bodyPr wrap="square" rtlCol="0">
            <a:noAutofit/>
          </a:bodyPr>
          <a:lstStyle/>
          <a:p>
            <a:pPr lvl="0"/>
            <a:r>
              <a:rPr lang="id-ID" sz="4000" b="1" dirty="0"/>
              <a:t>Perkembangan Teknologi</a:t>
            </a:r>
            <a:endParaRPr lang="id-ID" sz="4000" dirty="0"/>
          </a:p>
        </p:txBody>
      </p:sp>
      <p:sp>
        <p:nvSpPr>
          <p:cNvPr id="3" name="TextBox 2"/>
          <p:cNvSpPr txBox="1"/>
          <p:nvPr/>
        </p:nvSpPr>
        <p:spPr>
          <a:xfrm>
            <a:off x="1524000" y="357166"/>
            <a:ext cx="4476760" cy="3500462"/>
          </a:xfrm>
          <a:prstGeom prst="rect">
            <a:avLst/>
          </a:prstGeom>
          <a:noFill/>
        </p:spPr>
        <p:txBody>
          <a:bodyPr wrap="square" rtlCol="0">
            <a:noAutofit/>
          </a:bodyPr>
          <a:lstStyle/>
          <a:p>
            <a:r>
              <a:rPr lang="id-ID" sz="2200" b="1" dirty="0" smtClean="0"/>
              <a:t>DAMPAK PERKEMBANGAN TEKNOLOGI</a:t>
            </a:r>
            <a:endParaRPr lang="en-US" sz="2200" b="1" dirty="0" smtClean="0"/>
          </a:p>
          <a:p>
            <a:pPr algn="just">
              <a:lnSpc>
                <a:spcPct val="30000"/>
              </a:lnSpc>
            </a:pPr>
            <a:endParaRPr lang="en-US" sz="2200" b="1" dirty="0"/>
          </a:p>
          <a:p>
            <a:pPr algn="just"/>
            <a:r>
              <a:rPr lang="id-ID" sz="2200" b="1" dirty="0"/>
              <a:t>Adanya perkembangan ilmu pengetahuan alam dan teknologi menimbulkan cabang ilmu pengetahuan baru antara lain: teknik modern, teknologi hutan, teknologi gedung (metalurgi), teknologi transportasi, dll.</a:t>
            </a:r>
          </a:p>
          <a:p>
            <a:pPr algn="just"/>
            <a:endParaRPr lang="en-US" sz="2400" b="1" dirty="0" smtClean="0"/>
          </a:p>
          <a:p>
            <a:pPr algn="just"/>
            <a:endParaRPr lang="en-US" sz="2400" b="1" dirty="0"/>
          </a:p>
        </p:txBody>
      </p:sp>
      <p:grpSp>
        <p:nvGrpSpPr>
          <p:cNvPr id="4" name="Group 3"/>
          <p:cNvGrpSpPr/>
          <p:nvPr/>
        </p:nvGrpSpPr>
        <p:grpSpPr>
          <a:xfrm>
            <a:off x="6300192" y="3358244"/>
            <a:ext cx="2318658" cy="1143000"/>
            <a:chOff x="6740294" y="3701144"/>
            <a:chExt cx="2318658" cy="1143000"/>
          </a:xfrm>
        </p:grpSpPr>
        <p:sp>
          <p:nvSpPr>
            <p:cNvPr id="15" name="Rectangle 14"/>
            <p:cNvSpPr/>
            <p:nvPr/>
          </p:nvSpPr>
          <p:spPr>
            <a:xfrm>
              <a:off x="6740294" y="3701144"/>
              <a:ext cx="2318658" cy="1143000"/>
            </a:xfrm>
            <a:prstGeom prst="rect">
              <a:avLst/>
            </a:prstGeom>
            <a:solidFill>
              <a:schemeClr val="bg1">
                <a:lumMod val="95000"/>
              </a:schemeClr>
            </a:solidFill>
            <a:ln w="25400" cmpd="thinThick">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a:xfrm>
              <a:off x="6816493" y="3810000"/>
              <a:ext cx="2166258" cy="953814"/>
            </a:xfrm>
            <a:prstGeom prst="rect">
              <a:avLst/>
            </a:prstGeom>
            <a:noFill/>
          </p:spPr>
          <p:txBody>
            <a:bodyPr wrap="square" rtlCol="0">
              <a:normAutofit/>
            </a:bodyPr>
            <a:lstStyle/>
            <a:p>
              <a:pPr algn="ctr"/>
              <a:r>
                <a:rPr lang="id-ID" sz="1500" dirty="0" smtClean="0">
                  <a:solidFill>
                    <a:prstClr val="black">
                      <a:lumMod val="65000"/>
                      <a:lumOff val="35000"/>
                    </a:prstClr>
                  </a:solidFill>
                </a:rPr>
                <a:t>Gambar. Laptop / Notebook</a:t>
              </a:r>
              <a:endParaRPr lang="en-US" sz="1500" dirty="0">
                <a:solidFill>
                  <a:prstClr val="black">
                    <a:lumMod val="65000"/>
                    <a:lumOff val="35000"/>
                  </a:prstClr>
                </a:solidFill>
              </a:endParaRPr>
            </a:p>
          </p:txBody>
        </p:sp>
      </p:grpSp>
      <p:sp>
        <p:nvSpPr>
          <p:cNvPr id="5" name="TextBox 4"/>
          <p:cNvSpPr txBox="1"/>
          <p:nvPr/>
        </p:nvSpPr>
        <p:spPr>
          <a:xfrm>
            <a:off x="1578429" y="4071942"/>
            <a:ext cx="4350893" cy="2816156"/>
          </a:xfrm>
          <a:prstGeom prst="rect">
            <a:avLst/>
          </a:prstGeom>
          <a:noFill/>
        </p:spPr>
        <p:txBody>
          <a:bodyPr wrap="square" rtlCol="0">
            <a:spAutoFit/>
          </a:bodyPr>
          <a:lstStyle/>
          <a:p>
            <a:pPr algn="just"/>
            <a:r>
              <a:rPr lang="id-ID" sz="2200" b="1" dirty="0" smtClean="0"/>
              <a:t>Dari perkembangan ilmu pengetahuan dan teknologi memungkinkan:</a:t>
            </a:r>
          </a:p>
          <a:p>
            <a:pPr lvl="0" algn="just"/>
            <a:r>
              <a:rPr lang="id-ID" sz="2200" b="1" dirty="0" smtClean="0"/>
              <a:t>- Tersedianya sarana dan prasarana penunjang  kegiatan ilmiah.</a:t>
            </a:r>
          </a:p>
          <a:p>
            <a:pPr lvl="0" algn="just"/>
            <a:r>
              <a:rPr lang="id-ID" sz="2200" b="1" dirty="0" smtClean="0"/>
              <a:t>- Meningkatkannya kemakmuran materi dan kesehatan masyarakat.</a:t>
            </a:r>
          </a:p>
          <a:p>
            <a:pPr algn="just"/>
            <a:endParaRPr lang="id-ID" sz="2300" b="1" dirty="0"/>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084168" y="1103906"/>
            <a:ext cx="2549044" cy="1981882"/>
          </a:xfrm>
          <a:prstGeom prst="rect">
            <a:avLst/>
          </a:prstGeom>
        </p:spPr>
      </p:pic>
    </p:spTree>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141: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20030" y="1428736"/>
            <a:ext cx="5294978" cy="5024600"/>
          </a:xfrm>
          <a:prstGeom prst="rect">
            <a:avLst/>
          </a:prstGeom>
          <a:noFill/>
        </p:spPr>
        <p:txBody>
          <a:bodyPr wrap="square" rtlCol="0">
            <a:noAutofit/>
          </a:bodyPr>
          <a:lstStyle/>
          <a:p>
            <a:pPr algn="just"/>
            <a:r>
              <a:rPr lang="id-ID" sz="2200" b="1" dirty="0"/>
              <a:t>Dalam menghadapi era teknologi modern dan industrialisasi, maka dituntut adanya keahlian untuk menggunakan, mengelola, dan senantiasa menyesuaikan dengan teknologi-teknologi dan ilmu pengetahuan yang baru.</a:t>
            </a:r>
          </a:p>
          <a:p>
            <a:pPr>
              <a:spcBef>
                <a:spcPts val="100"/>
              </a:spcBef>
            </a:pPr>
            <a:endParaRPr lang="id-ID" sz="2200" b="1" dirty="0" smtClean="0"/>
          </a:p>
          <a:p>
            <a:r>
              <a:rPr lang="id-ID" sz="2200" b="1" dirty="0"/>
              <a:t>Teknologi mempunyai 2 komponen utama, yaitu:</a:t>
            </a:r>
          </a:p>
          <a:p>
            <a:pPr lvl="0"/>
            <a:r>
              <a:rPr lang="id-ID" sz="2200" b="1" i="1" dirty="0"/>
              <a:t>Hardware aspect</a:t>
            </a:r>
            <a:r>
              <a:rPr lang="id-ID" sz="2200" b="1" dirty="0"/>
              <a:t>, meliputi peralatan yang memberikan bentuk pola teknologi sebagai objek fisikal atau material.</a:t>
            </a:r>
          </a:p>
          <a:p>
            <a:pPr lvl="0" algn="just"/>
            <a:r>
              <a:rPr lang="id-ID" sz="2200" b="1" i="1" dirty="0"/>
              <a:t>Software aspect</a:t>
            </a:r>
            <a:r>
              <a:rPr lang="id-ID" sz="2200" b="1" dirty="0"/>
              <a:t>, meliputi sumber informasi yang memberikan penjelasan mengenai hal-hal peralatan fisik atau material tertentu.</a:t>
            </a:r>
          </a:p>
          <a:p>
            <a:pPr>
              <a:spcBef>
                <a:spcPts val="100"/>
              </a:spcBef>
            </a:pPr>
            <a:endParaRPr lang="id-ID" sz="2200" b="1" dirty="0" smtClean="0"/>
          </a:p>
          <a:p>
            <a:pPr>
              <a:spcBef>
                <a:spcPts val="100"/>
              </a:spcBef>
            </a:pPr>
            <a:endParaRPr lang="en-US" sz="2200" b="1" dirty="0" smtClean="0"/>
          </a:p>
          <a:p>
            <a:endParaRPr lang="en-US" sz="2200" b="1" dirty="0"/>
          </a:p>
        </p:txBody>
      </p:sp>
      <p:sp>
        <p:nvSpPr>
          <p:cNvPr id="5" name="TextBox 4"/>
          <p:cNvSpPr txBox="1"/>
          <p:nvPr/>
        </p:nvSpPr>
        <p:spPr>
          <a:xfrm>
            <a:off x="420030" y="476672"/>
            <a:ext cx="4648200" cy="752872"/>
          </a:xfrm>
          <a:prstGeom prst="rect">
            <a:avLst/>
          </a:prstGeom>
          <a:noFill/>
        </p:spPr>
        <p:txBody>
          <a:bodyPr wrap="square" rtlCol="0" anchor="b">
            <a:normAutofit/>
          </a:bodyPr>
          <a:lstStyle/>
          <a:p>
            <a:pPr lvl="0"/>
            <a:r>
              <a:rPr lang="id-ID" sz="4000" b="1" dirty="0"/>
              <a:t>IPTEK dan Nilai</a:t>
            </a:r>
            <a:endParaRPr lang="id-ID" sz="4000" dirty="0"/>
          </a:p>
        </p:txBody>
      </p:sp>
      <p:pic>
        <p:nvPicPr>
          <p:cNvPr id="12" name="Picture 11" descr="man1.jpg"/>
          <p:cNvPicPr>
            <a:picLocks noChangeAspect="1"/>
          </p:cNvPicPr>
          <p:nvPr/>
        </p:nvPicPr>
        <p:blipFill>
          <a:blip r:embed="rId3" cstate="print"/>
          <a:stretch>
            <a:fillRect/>
          </a:stretch>
        </p:blipFill>
        <p:spPr>
          <a:xfrm rot="198018">
            <a:off x="7834024" y="2845970"/>
            <a:ext cx="1031813" cy="2283364"/>
          </a:xfrm>
          <a:prstGeom prst="rect">
            <a:avLst/>
          </a:prstGeom>
        </p:spPr>
      </p:pic>
      <p:pic>
        <p:nvPicPr>
          <p:cNvPr id="16" name="Picture 15" descr="ppl.jpg"/>
          <p:cNvPicPr>
            <a:picLocks noChangeAspect="1"/>
          </p:cNvPicPr>
          <p:nvPr/>
        </p:nvPicPr>
        <p:blipFill>
          <a:blip r:embed="rId4" cstate="print"/>
          <a:stretch>
            <a:fillRect/>
          </a:stretch>
        </p:blipFill>
        <p:spPr>
          <a:xfrm>
            <a:off x="7416882" y="267512"/>
            <a:ext cx="1584446" cy="2438400"/>
          </a:xfrm>
          <a:prstGeom prst="rect">
            <a:avLst/>
          </a:prstGeom>
        </p:spPr>
      </p:pic>
      <p:pic>
        <p:nvPicPr>
          <p:cNvPr id="18" name="Picture 17" descr="woman.jpg"/>
          <p:cNvPicPr>
            <a:picLocks noChangeAspect="1"/>
          </p:cNvPicPr>
          <p:nvPr/>
        </p:nvPicPr>
        <p:blipFill>
          <a:blip r:embed="rId5" cstate="print"/>
          <a:stretch>
            <a:fillRect/>
          </a:stretch>
        </p:blipFill>
        <p:spPr>
          <a:xfrm>
            <a:off x="6110596" y="356541"/>
            <a:ext cx="828109" cy="2133600"/>
          </a:xfrm>
          <a:prstGeom prst="rect">
            <a:avLst/>
          </a:prstGeom>
        </p:spPr>
      </p:pic>
      <p:sp>
        <p:nvSpPr>
          <p:cNvPr id="19" name="Left-Right Arrow 18"/>
          <p:cNvSpPr/>
          <p:nvPr/>
        </p:nvSpPr>
        <p:spPr>
          <a:xfrm rot="5400000">
            <a:off x="6208854" y="2544283"/>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Left-Right Arrow 19"/>
          <p:cNvSpPr/>
          <p:nvPr/>
        </p:nvSpPr>
        <p:spPr>
          <a:xfrm rot="10800000">
            <a:off x="7298752" y="3868422"/>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Left-Right Arrow 20"/>
          <p:cNvSpPr/>
          <p:nvPr/>
        </p:nvSpPr>
        <p:spPr>
          <a:xfrm rot="7846803">
            <a:off x="7097263" y="2788412"/>
            <a:ext cx="819804"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Oval 21"/>
          <p:cNvSpPr/>
          <p:nvPr/>
        </p:nvSpPr>
        <p:spPr>
          <a:xfrm>
            <a:off x="6462818" y="2490141"/>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6488050" y="3994685"/>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488050" y="3993389"/>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729263" y="399030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485609" y="3995654"/>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483258" y="399379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6" cstate="screen">
            <a:extLst>
              <a:ext uri="{28A0092B-C50C-407E-A947-70E740481C1C}">
                <a14:useLocalDpi xmlns="" xmlns:a14="http://schemas.microsoft.com/office/drawing/2010/main" val="0"/>
              </a:ext>
            </a:extLst>
          </a:blip>
          <a:stretch>
            <a:fillRect/>
          </a:stretch>
        </p:blipFill>
        <p:spPr>
          <a:xfrm>
            <a:off x="5857298" y="3592257"/>
            <a:ext cx="1388911" cy="977446"/>
          </a:xfrm>
          <a:prstGeom prst="rect">
            <a:avLst/>
          </a:prstGeom>
        </p:spPr>
      </p:pic>
    </p:spTree>
    <p:extLst>
      <p:ext uri="{BB962C8B-B14F-4D97-AF65-F5344CB8AC3E}">
        <p14:creationId xmlns="" xmlns:p14="http://schemas.microsoft.com/office/powerpoint/2010/main" val="2941368088"/>
      </p:ext>
    </p:extLst>
  </p:cSld>
  <p:clrMapOvr>
    <a:masterClrMapping/>
  </p:clrMapOvr>
  <mc:AlternateContent xmlns:mc="http://schemas.openxmlformats.org/markup-compatibility/2006">
    <mc:Choice xmlns="" xmlns:p14="http://schemas.microsoft.com/office/powerpoint/2007/7/12/main" Requires="p14">
      <p:transition xmlns:p141="http://schemas.microsoft.com/office/powerpoint/2010/main" spd="slow" p141:dur="20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nodeType="withEffect">
                                  <p:stCondLst>
                                    <p:cond delay="5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750"/>
                                        <p:tgtEl>
                                          <p:spTgt spid="16"/>
                                        </p:tgtEl>
                                      </p:cBhvr>
                                    </p:animEffect>
                                  </p:childTnLst>
                                </p:cTn>
                              </p:par>
                              <p:par>
                                <p:cTn id="11" presetID="10" presetClass="entr" presetSubtype="0" fill="hold" nodeType="with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outVertical)">
                                      <p:cBhvr>
                                        <p:cTn id="16" dur="500"/>
                                        <p:tgtEl>
                                          <p:spTgt spid="20"/>
                                        </p:tgtEl>
                                      </p:cBhvr>
                                    </p:animEffect>
                                  </p:childTnLst>
                                </p:cTn>
                              </p:par>
                              <p:par>
                                <p:cTn id="17" presetID="16" presetClass="entr" presetSubtype="4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outHorizontal)">
                                      <p:cBhvr>
                                        <p:cTn id="19" dur="500"/>
                                        <p:tgtEl>
                                          <p:spTgt spid="19"/>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outVertical)">
                                      <p:cBhvr>
                                        <p:cTn id="22" dur="500"/>
                                        <p:tgtEl>
                                          <p:spTgt spid="21"/>
                                        </p:tgtEl>
                                      </p:cBhvr>
                                    </p:animEffect>
                                  </p:childTnLst>
                                </p:cTn>
                              </p:par>
                            </p:childTnLst>
                          </p:cTn>
                        </p:par>
                        <p:par>
                          <p:cTn id="23" fill="hold">
                            <p:stCondLst>
                              <p:cond delay="1500"/>
                            </p:stCondLst>
                            <p:childTnLst>
                              <p:par>
                                <p:cTn id="24" presetID="10" presetClass="entr" presetSubtype="0" fill="hold" grpId="1"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2000"/>
                            </p:stCondLst>
                            <p:childTnLst>
                              <p:par>
                                <p:cTn id="28" presetID="42" presetClass="path" presetSubtype="0" accel="50000" decel="50000" fill="hold" grpId="0" nodeType="afterEffect">
                                  <p:stCondLst>
                                    <p:cond delay="0"/>
                                  </p:stCondLst>
                                  <p:childTnLst>
                                    <p:animMotion origin="layout" path="M 0.00017 0.00023 L 0.00278 0.22037 " pathEditMode="relative" rAng="0" ptsTypes="AA">
                                      <p:cBhvr>
                                        <p:cTn id="29" dur="1500" fill="hold"/>
                                        <p:tgtEl>
                                          <p:spTgt spid="22"/>
                                        </p:tgtEl>
                                        <p:attrNameLst>
                                          <p:attrName>ppt_x</p:attrName>
                                          <p:attrName>ppt_y</p:attrName>
                                        </p:attrNameLst>
                                      </p:cBhvr>
                                      <p:rCtr x="1" y="110"/>
                                    </p:animMotion>
                                  </p:childTnLst>
                                  <p:subTnLst>
                                    <p:set>
                                      <p:cBhvr override="childStyle">
                                        <p:cTn dur="1" fill="hold" display="0" masterRel="sameClick" afterEffect="1">
                                          <p:stCondLst>
                                            <p:cond evt="end" delay="0">
                                              <p:tn val="28"/>
                                            </p:cond>
                                          </p:stCondLst>
                                        </p:cTn>
                                        <p:tgtEl>
                                          <p:spTgt spid="22"/>
                                        </p:tgtEl>
                                        <p:attrNameLst>
                                          <p:attrName>style.visibility</p:attrName>
                                        </p:attrNameLst>
                                      </p:cBhvr>
                                      <p:to>
                                        <p:strVal val="hidden"/>
                                      </p:to>
                                    </p:set>
                                  </p:subTnLst>
                                </p:cTn>
                              </p:par>
                            </p:childTnLst>
                          </p:cTn>
                        </p:par>
                        <p:par>
                          <p:cTn id="30" fill="hold">
                            <p:stCondLst>
                              <p:cond delay="3500"/>
                            </p:stCondLst>
                            <p:childTnLst>
                              <p:par>
                                <p:cTn id="31" presetID="10" presetClass="exit" presetSubtype="0" fill="hold" grpId="2" nodeType="afterEffect">
                                  <p:stCondLst>
                                    <p:cond delay="0"/>
                                  </p:stCondLst>
                                  <p:childTnLst>
                                    <p:animEffect transition="out" filter="fade">
                                      <p:cBhvr>
                                        <p:cTn id="32" dur="500"/>
                                        <p:tgtEl>
                                          <p:spTgt spid="22"/>
                                        </p:tgtEl>
                                      </p:cBhvr>
                                    </p:animEffect>
                                    <p:set>
                                      <p:cBhvr>
                                        <p:cTn id="33" dur="1" fill="hold">
                                          <p:stCondLst>
                                            <p:cond delay="499"/>
                                          </p:stCondLst>
                                        </p:cTn>
                                        <p:tgtEl>
                                          <p:spTgt spid="22"/>
                                        </p:tgtEl>
                                        <p:attrNameLst>
                                          <p:attrName>style.visibility</p:attrName>
                                        </p:attrNameLst>
                                      </p:cBhvr>
                                      <p:to>
                                        <p:strVal val="hidden"/>
                                      </p:to>
                                    </p:set>
                                  </p:childTnLst>
                                </p:cTn>
                              </p:par>
                              <p:par>
                                <p:cTn id="34" presetID="1" presetClass="entr" presetSubtype="0" fill="hold" grpId="1"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42" presetClass="path" presetSubtype="0" accel="50000" decel="50000" fill="hold" grpId="0" nodeType="withEffect">
                                  <p:stCondLst>
                                    <p:cond delay="0"/>
                                  </p:stCondLst>
                                  <p:childTnLst>
                                    <p:animMotion origin="layout" path="M 3.33333E-6 -1.11111E-6 L 0.13889 -1.11111E-6 " pathEditMode="relative" rAng="0" ptsTypes="AA">
                                      <p:cBhvr>
                                        <p:cTn id="39" dur="1500" fill="hold"/>
                                        <p:tgtEl>
                                          <p:spTgt spid="24"/>
                                        </p:tgtEl>
                                        <p:attrNameLst>
                                          <p:attrName>ppt_x</p:attrName>
                                          <p:attrName>ppt_y</p:attrName>
                                        </p:attrNameLst>
                                      </p:cBhvr>
                                      <p:rCtr x="69" y="0"/>
                                    </p:animMotion>
                                  </p:childTnLst>
                                </p:cTn>
                              </p:par>
                              <p:par>
                                <p:cTn id="40" presetID="42" presetClass="path" presetSubtype="0" accel="50000" decel="50000" fill="hold" grpId="0" nodeType="withEffect">
                                  <p:stCondLst>
                                    <p:cond delay="0"/>
                                  </p:stCondLst>
                                  <p:childTnLst>
                                    <p:animMotion origin="layout" path="M 3.33333E-6 -1.11111E-6 L 0.11788 -0.18403 " pathEditMode="relative" rAng="0" ptsTypes="AA">
                                      <p:cBhvr>
                                        <p:cTn id="41" dur="1500" fill="hold"/>
                                        <p:tgtEl>
                                          <p:spTgt spid="23"/>
                                        </p:tgtEl>
                                        <p:attrNameLst>
                                          <p:attrName>ppt_x</p:attrName>
                                          <p:attrName>ppt_y</p:attrName>
                                        </p:attrNameLst>
                                      </p:cBhvr>
                                      <p:rCtr x="59" y="-92"/>
                                    </p:animMotion>
                                  </p:childTnLst>
                                </p:cTn>
                              </p:par>
                            </p:childTnLst>
                          </p:cTn>
                        </p:par>
                        <p:par>
                          <p:cTn id="42" fill="hold">
                            <p:stCondLst>
                              <p:cond delay="5000"/>
                            </p:stCondLst>
                            <p:childTnLst>
                              <p:par>
                                <p:cTn id="43" presetID="10" presetClass="exit" presetSubtype="0" fill="hold" grpId="2" nodeType="afterEffect">
                                  <p:stCondLst>
                                    <p:cond delay="0"/>
                                  </p:stCondLst>
                                  <p:childTnLst>
                                    <p:animEffect transition="out" filter="fade">
                                      <p:cBhvr>
                                        <p:cTn id="44" dur="250"/>
                                        <p:tgtEl>
                                          <p:spTgt spid="24"/>
                                        </p:tgtEl>
                                      </p:cBhvr>
                                    </p:animEffect>
                                    <p:set>
                                      <p:cBhvr>
                                        <p:cTn id="45" dur="1" fill="hold">
                                          <p:stCondLst>
                                            <p:cond delay="249"/>
                                          </p:stCondLst>
                                        </p:cTn>
                                        <p:tgtEl>
                                          <p:spTgt spid="24"/>
                                        </p:tgtEl>
                                        <p:attrNameLst>
                                          <p:attrName>style.visibility</p:attrName>
                                        </p:attrNameLst>
                                      </p:cBhvr>
                                      <p:to>
                                        <p:strVal val="hidden"/>
                                      </p:to>
                                    </p:set>
                                  </p:childTnLst>
                                </p:cTn>
                              </p:par>
                              <p:par>
                                <p:cTn id="46" presetID="10" presetClass="exit" presetSubtype="0" fill="hold" grpId="2" nodeType="withEffect">
                                  <p:stCondLst>
                                    <p:cond delay="0"/>
                                  </p:stCondLst>
                                  <p:childTnLst>
                                    <p:animEffect transition="out" filter="fade">
                                      <p:cBhvr>
                                        <p:cTn id="47" dur="500"/>
                                        <p:tgtEl>
                                          <p:spTgt spid="23"/>
                                        </p:tgtEl>
                                      </p:cBhvr>
                                    </p:animEffect>
                                    <p:set>
                                      <p:cBhvr>
                                        <p:cTn id="48" dur="1" fill="hold">
                                          <p:stCondLst>
                                            <p:cond delay="499"/>
                                          </p:stCondLst>
                                        </p:cTn>
                                        <p:tgtEl>
                                          <p:spTgt spid="23"/>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250"/>
                                        <p:tgtEl>
                                          <p:spTgt spid="25"/>
                                        </p:tgtEl>
                                      </p:cBhvr>
                                    </p:animEffect>
                                  </p:childTnLst>
                                </p:cTn>
                              </p:par>
                            </p:childTnLst>
                          </p:cTn>
                        </p:par>
                        <p:par>
                          <p:cTn id="52" fill="hold">
                            <p:stCondLst>
                              <p:cond delay="5500"/>
                            </p:stCondLst>
                            <p:childTnLst>
                              <p:par>
                                <p:cTn id="53" presetID="42" presetClass="path" presetSubtype="0" accel="50000" decel="50000" fill="hold" grpId="1" nodeType="afterEffect">
                                  <p:stCondLst>
                                    <p:cond delay="0"/>
                                  </p:stCondLst>
                                  <p:childTnLst>
                                    <p:animMotion origin="layout" path="M 3.61111E-6 1.82786E-6 L -0.13664 0.00046 " pathEditMode="relative" rAng="0" ptsTypes="AA">
                                      <p:cBhvr>
                                        <p:cTn id="54" dur="1500" fill="hold"/>
                                        <p:tgtEl>
                                          <p:spTgt spid="25"/>
                                        </p:tgtEl>
                                        <p:attrNameLst>
                                          <p:attrName>ppt_x</p:attrName>
                                          <p:attrName>ppt_y</p:attrName>
                                        </p:attrNameLst>
                                      </p:cBhvr>
                                      <p:rCtr x="-68" y="0"/>
                                    </p:animMotion>
                                  </p:childTnLst>
                                  <p:subTnLst>
                                    <p:set>
                                      <p:cBhvr override="childStyle">
                                        <p:cTn dur="1" fill="hold" display="0" masterRel="sameClick" afterEffect="1">
                                          <p:stCondLst>
                                            <p:cond evt="end" delay="0">
                                              <p:tn val="53"/>
                                            </p:cond>
                                          </p:stCondLst>
                                        </p:cTn>
                                        <p:tgtEl>
                                          <p:spTgt spid="25"/>
                                        </p:tgtEl>
                                        <p:attrNameLst>
                                          <p:attrName>style.visibility</p:attrName>
                                        </p:attrNameLst>
                                      </p:cBhvr>
                                      <p:to>
                                        <p:strVal val="hidden"/>
                                      </p:to>
                                    </p:set>
                                  </p:subTnLst>
                                </p:cTn>
                              </p:par>
                            </p:childTnLst>
                          </p:cTn>
                        </p:par>
                        <p:par>
                          <p:cTn id="55" fill="hold">
                            <p:stCondLst>
                              <p:cond delay="7000"/>
                            </p:stCondLst>
                            <p:childTnLst>
                              <p:par>
                                <p:cTn id="56" presetID="10" presetClass="exit" presetSubtype="0" fill="hold" grpId="2" nodeType="afterEffect">
                                  <p:stCondLst>
                                    <p:cond delay="0"/>
                                  </p:stCondLst>
                                  <p:childTnLst>
                                    <p:animEffect transition="out" filter="fade">
                                      <p:cBhvr>
                                        <p:cTn id="57" dur="500"/>
                                        <p:tgtEl>
                                          <p:spTgt spid="25"/>
                                        </p:tgtEl>
                                      </p:cBhvr>
                                    </p:animEffect>
                                    <p:set>
                                      <p:cBhvr>
                                        <p:cTn id="58" dur="1" fill="hold">
                                          <p:stCondLst>
                                            <p:cond delay="499"/>
                                          </p:stCondLst>
                                        </p:cTn>
                                        <p:tgtEl>
                                          <p:spTgt spid="25"/>
                                        </p:tgtEl>
                                        <p:attrNameLst>
                                          <p:attrName>style.visibility</p:attrName>
                                        </p:attrNameLst>
                                      </p:cBhvr>
                                      <p:to>
                                        <p:strVal val="hidden"/>
                                      </p:to>
                                    </p:set>
                                  </p:childTnLst>
                                </p:cTn>
                              </p:par>
                              <p:par>
                                <p:cTn id="59" presetID="1" presetClass="entr" presetSubtype="0" fill="hold" grpId="1"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42" presetClass="path" presetSubtype="0" accel="50000" decel="50000" fill="hold" grpId="0" nodeType="withEffect">
                                  <p:stCondLst>
                                    <p:cond delay="0"/>
                                  </p:stCondLst>
                                  <p:childTnLst>
                                    <p:animMotion origin="layout" path="M 0.00035 0.00093 L -0.00261 -0.21911 " pathEditMode="relative" rAng="0" ptsTypes="AA">
                                      <p:cBhvr>
                                        <p:cTn id="64" dur="1500" fill="hold"/>
                                        <p:tgtEl>
                                          <p:spTgt spid="26"/>
                                        </p:tgtEl>
                                        <p:attrNameLst>
                                          <p:attrName>ppt_x</p:attrName>
                                          <p:attrName>ppt_y</p:attrName>
                                        </p:attrNameLst>
                                      </p:cBhvr>
                                      <p:rCtr x="-2" y="-110"/>
                                    </p:animMotion>
                                  </p:childTnLst>
                                </p:cTn>
                              </p:par>
                              <p:par>
                                <p:cTn id="65" presetID="42" presetClass="path" presetSubtype="0" accel="50000" decel="50000" fill="hold" grpId="0" nodeType="withEffect">
                                  <p:stCondLst>
                                    <p:cond delay="0"/>
                                  </p:stCondLst>
                                  <p:childTnLst>
                                    <p:animMotion origin="layout" path="M 0.00139 0.00046 L 0.11458 -0.18079 " pathEditMode="relative" rAng="0" ptsTypes="AA">
                                      <p:cBhvr>
                                        <p:cTn id="66" dur="1500" fill="hold"/>
                                        <p:tgtEl>
                                          <p:spTgt spid="27"/>
                                        </p:tgtEl>
                                        <p:attrNameLst>
                                          <p:attrName>ppt_x</p:attrName>
                                          <p:attrName>ppt_y</p:attrName>
                                        </p:attrNameLst>
                                      </p:cBhvr>
                                      <p:rCtr x="57" y="-91"/>
                                    </p:animMotion>
                                  </p:childTnLst>
                                </p:cTn>
                              </p:par>
                            </p:childTnLst>
                          </p:cTn>
                        </p:par>
                        <p:par>
                          <p:cTn id="67" fill="hold">
                            <p:stCondLst>
                              <p:cond delay="8500"/>
                            </p:stCondLst>
                            <p:childTnLst>
                              <p:par>
                                <p:cTn id="68" presetID="10" presetClass="exit" presetSubtype="0" fill="hold" grpId="2" nodeType="afterEffect">
                                  <p:stCondLst>
                                    <p:cond delay="0"/>
                                  </p:stCondLst>
                                  <p:childTnLst>
                                    <p:animEffect transition="out" filter="fade">
                                      <p:cBhvr>
                                        <p:cTn id="69" dur="500"/>
                                        <p:tgtEl>
                                          <p:spTgt spid="27"/>
                                        </p:tgtEl>
                                      </p:cBhvr>
                                    </p:animEffect>
                                    <p:set>
                                      <p:cBhvr>
                                        <p:cTn id="70" dur="1" fill="hold">
                                          <p:stCondLst>
                                            <p:cond delay="499"/>
                                          </p:stCondLst>
                                        </p:cTn>
                                        <p:tgtEl>
                                          <p:spTgt spid="27"/>
                                        </p:tgtEl>
                                        <p:attrNameLst>
                                          <p:attrName>style.visibility</p:attrName>
                                        </p:attrNameLst>
                                      </p:cBhvr>
                                      <p:to>
                                        <p:strVal val="hidden"/>
                                      </p:to>
                                    </p:set>
                                  </p:childTnLst>
                                </p:cTn>
                              </p:par>
                              <p:par>
                                <p:cTn id="71" presetID="10" presetClass="exit" presetSubtype="0" fill="hold" grpId="2" nodeType="withEffect">
                                  <p:stCondLst>
                                    <p:cond delay="0"/>
                                  </p:stCondLst>
                                  <p:childTnLst>
                                    <p:animEffect transition="out" filter="fade">
                                      <p:cBhvr>
                                        <p:cTn id="72" dur="500"/>
                                        <p:tgtEl>
                                          <p:spTgt spid="26"/>
                                        </p:tgtEl>
                                      </p:cBhvr>
                                    </p:animEffect>
                                    <p:set>
                                      <p:cBhvr>
                                        <p:cTn id="73" dur="1" fill="hold">
                                          <p:stCondLst>
                                            <p:cond delay="499"/>
                                          </p:stCondLst>
                                        </p:cTn>
                                        <p:tgtEl>
                                          <p:spTgt spid="26"/>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randombar(horizontal)">
                                      <p:cBhvr>
                                        <p:cTn id="7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2" grpId="1" animBg="1"/>
      <p:bldP spid="22"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DVSHAPEID" val="jbkdZuEZ0Onown8fg9IOmK"/>
</p:tagLst>
</file>

<file path=ppt/tags/tag4.xml><?xml version="1.0" encoding="utf-8"?>
<p:tagLst xmlns:a="http://schemas.openxmlformats.org/drawingml/2006/main" xmlns:r="http://schemas.openxmlformats.org/officeDocument/2006/relationships" xmlns:p="http://schemas.openxmlformats.org/presentationml/2006/main">
  <p:tag name="DVSHAPEID" val="jbkdZuEZ0Onown8fg9IOmK"/>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1145</Words>
  <Application>Microsoft Office PowerPoint</Application>
  <PresentationFormat>On-screen Show (4:3)</PresentationFormat>
  <Paragraphs>203</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Pengertian : </vt:lpstr>
      <vt:lpstr>Pengertian Sains dan Teknologi</vt:lpstr>
      <vt:lpstr>Pengertian Seni</vt:lpstr>
      <vt:lpstr>Makna :</vt:lpstr>
      <vt:lpstr>Slide 8</vt:lpstr>
      <vt:lpstr>Slide 9</vt:lpstr>
      <vt:lpstr>Manusia sbg Subjek dan Objek IPTEK </vt:lpstr>
      <vt:lpstr>Slide 11</vt:lpstr>
      <vt:lpstr>Slide 12</vt:lpstr>
      <vt:lpstr>Dampak Penyalahgunaan IPTEK : </vt:lpstr>
      <vt:lpstr>| Nuklir | Polusi | Kloning | | Efek Rumah Kaca |</vt:lpstr>
      <vt:lpstr>Nuklir :</vt:lpstr>
      <vt:lpstr>Contoh Polusi : Pencemaran air dan tanah, Pencemaran Udara, Pencemaran Suara, Pencemaran Sosial dan Budaya  </vt:lpstr>
      <vt:lpstr>Slide 17</vt:lpstr>
      <vt:lpstr>Slide 18</vt:lpstr>
      <vt:lpstr>Slide 19</vt:lpstr>
      <vt:lpstr>Slide 20</vt:lpstr>
      <vt:lpstr>Klonasi atau Kloning :</vt:lpstr>
      <vt:lpstr>Efek Rumah Kaca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2009-10-29T14:28:59Z</dcterms:created>
  <dcterms:modified xsi:type="dcterms:W3CDTF">2011-05-26T09:08:18Z</dcterms:modified>
</cp:coreProperties>
</file>