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8" r:id="rId3"/>
    <p:sldId id="269" r:id="rId4"/>
    <p:sldId id="275" r:id="rId5"/>
    <p:sldId id="276" r:id="rId6"/>
    <p:sldId id="277" r:id="rId7"/>
    <p:sldId id="278" r:id="rId8"/>
    <p:sldId id="279" r:id="rId9"/>
    <p:sldId id="280" r:id="rId10"/>
    <p:sldId id="303" r:id="rId11"/>
    <p:sldId id="304" r:id="rId12"/>
    <p:sldId id="281" r:id="rId13"/>
    <p:sldId id="282" r:id="rId14"/>
    <p:sldId id="283" r:id="rId15"/>
    <p:sldId id="286" r:id="rId16"/>
    <p:sldId id="284" r:id="rId17"/>
    <p:sldId id="285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274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8" autoAdjust="0"/>
  </p:normalViewPr>
  <p:slideViewPr>
    <p:cSldViewPr>
      <p:cViewPr>
        <p:scale>
          <a:sx n="64" d="100"/>
          <a:sy n="64" d="100"/>
        </p:scale>
        <p:origin x="-69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E383F-168A-4788-8FD4-0BF2C0654577}" type="datetimeFigureOut">
              <a:rPr lang="id-ID" smtClean="0"/>
              <a:pPr/>
              <a:t>15/11/2014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B128C-0801-4791-B5A2-5B3D9CB9BFA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449B-03B6-46DE-BD3F-33C7AAB72BF1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2F7E-D0CE-447D-9EE8-4E901B492533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7F6B-1801-4953-8B16-B34F22BD6B24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0DD3-91C3-4E62-A18B-C043B37E14D4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C512-2565-4D3B-89A3-F80C43671B43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E442-0B89-48FD-96B6-64978E1519B1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FF16-0ECF-4F13-8FC1-6CDE63682BAB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A623-0FED-4E0E-A665-79DFB278E0D3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1773-C8FB-49F9-9CE0-C13C61717402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A158-10E5-4339-9289-C78736EDA0EE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79A4-5A84-4668-BEF0-2A4BD511C100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747B5-42A5-419F-9476-254024B2DB89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putupanji@uny.ac.id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133600" y="914400"/>
            <a:ext cx="6096000" cy="3048000"/>
          </a:xfrm>
          <a:prstGeom prst="roundRect">
            <a:avLst>
              <a:gd name="adj" fmla="val 50000"/>
            </a:avLst>
          </a:prstGeom>
          <a:blipFill dpi="0" rotWithShape="1">
            <a:blip r:embed="rId3" cstate="print">
              <a:alphaModFix amt="33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524000"/>
            <a:ext cx="6705600" cy="20574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</a:rPr>
              <a:t>LANDASAN TEORI, KERANGKA </a:t>
            </a:r>
            <a:r>
              <a:rPr lang="id-ID" sz="4800" b="1" dirty="0" smtClean="0">
                <a:solidFill>
                  <a:srgbClr val="002060"/>
                </a:solidFill>
              </a:rPr>
              <a:t>P</a:t>
            </a:r>
            <a:r>
              <a:rPr lang="en-US" sz="4800" b="1" dirty="0" smtClean="0">
                <a:solidFill>
                  <a:srgbClr val="002060"/>
                </a:solidFill>
              </a:rPr>
              <a:t>IKIR</a:t>
            </a:r>
            <a:r>
              <a:rPr lang="en-US" sz="4800" b="1" dirty="0" smtClean="0">
                <a:solidFill>
                  <a:srgbClr val="002060"/>
                </a:solidFill>
              </a:rPr>
              <a:t>,</a:t>
            </a:r>
            <a:br>
              <a:rPr lang="en-US" sz="4800" b="1" dirty="0" smtClean="0">
                <a:solidFill>
                  <a:srgbClr val="002060"/>
                </a:solidFill>
              </a:rPr>
            </a:br>
            <a:r>
              <a:rPr lang="en-US" sz="4800" b="1" dirty="0" smtClean="0">
                <a:solidFill>
                  <a:srgbClr val="002060"/>
                </a:solidFill>
              </a:rPr>
              <a:t>HIPOTESIS</a:t>
            </a:r>
            <a:endParaRPr lang="en-US" sz="48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28800" y="4114800"/>
            <a:ext cx="67056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Dr. Putu Sudira, M.P.</a:t>
            </a:r>
          </a:p>
          <a:p>
            <a:pPr algn="ctr">
              <a:spcBef>
                <a:spcPct val="0"/>
              </a:spcBef>
              <a:defRPr/>
            </a:pPr>
            <a:r>
              <a:rPr lang="id-ID" sz="2400" b="1" dirty="0" smtClean="0">
                <a:latin typeface="+mj-lt"/>
                <a:ea typeface="+mj-ea"/>
                <a:cs typeface="+mj-cs"/>
                <a:hlinkClick r:id="rId4"/>
              </a:rPr>
              <a:t>putupanji@uny.ac.id</a:t>
            </a:r>
            <a:r>
              <a:rPr lang="id-ID" sz="2400" b="1" dirty="0" smtClean="0">
                <a:latin typeface="+mj-lt"/>
                <a:ea typeface="+mj-ea"/>
                <a:cs typeface="+mj-cs"/>
              </a:rPr>
              <a:t> – </a:t>
            </a:r>
            <a:r>
              <a:rPr lang="id-ID" sz="2400" b="1" dirty="0" smtClean="0"/>
              <a:t>08164222678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b="1" dirty="0" smtClean="0">
                <a:latin typeface="+mj-lt"/>
                <a:ea typeface="+mj-ea"/>
                <a:cs typeface="+mj-cs"/>
              </a:rPr>
              <a:t>http://staff.uny.ac.id/cari/staff?title=Putu+Sudira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Sek.Prodi</a:t>
            </a:r>
            <a:r>
              <a:rPr kumimoji="0" lang="id-ID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PTK PPs  UNY, peneliti terbaik Hibah Disertasi 2011, lulusan cumlaude S2  TP PPs UGM – S3 PTK PPS UNY; Kantor: Vocational and Technology Education Lantai II sayap   timur  Gedung Pascasarjana UNY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334000"/>
            <a:ext cx="1066800" cy="1267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81200" y="2286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81000"/>
            <a:ext cx="5334000" cy="8382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FUNGSI T E O R 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524000" y="1524000"/>
            <a:ext cx="7391400" cy="46482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Apakah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peneliti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memberikan</a:t>
            </a:r>
            <a:r>
              <a:rPr lang="en-US" sz="3600" b="1" dirty="0" smtClean="0">
                <a:solidFill>
                  <a:schemeClr val="bg1"/>
                </a:solidFill>
              </a:rPr>
              <a:t> Review </a:t>
            </a:r>
            <a:r>
              <a:rPr lang="en-US" sz="3600" b="1" dirty="0" err="1" smtClean="0">
                <a:solidFill>
                  <a:schemeClr val="bg1"/>
                </a:solidFill>
              </a:rPr>
              <a:t>Literatur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mengarah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langsung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menetapkan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dasar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kerangka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teoritis</a:t>
            </a:r>
            <a:r>
              <a:rPr lang="en-US" sz="3600" b="1" dirty="0" smtClean="0">
                <a:solidFill>
                  <a:schemeClr val="bg1"/>
                </a:solidFill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</a:rPr>
              <a:t>jelas</a:t>
            </a:r>
            <a:r>
              <a:rPr lang="en-US" sz="3600" b="1" dirty="0" smtClean="0">
                <a:solidFill>
                  <a:schemeClr val="bg1"/>
                </a:solidFill>
              </a:rPr>
              <a:t>?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Apakah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peneliti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menghitung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Asumsi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Teoritis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dalam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membuat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urutan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Logis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sehingga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Kerangka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Teori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koheren</a:t>
            </a:r>
            <a:r>
              <a:rPr lang="en-US" sz="3600" b="1" dirty="0" smtClean="0">
                <a:solidFill>
                  <a:schemeClr val="bg1"/>
                </a:solidFill>
              </a:rPr>
              <a:t>?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81200" y="2286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81000"/>
            <a:ext cx="5334000" cy="8382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FUNGSI T E O R 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524000" y="1524000"/>
            <a:ext cx="7391400" cy="46482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Apakah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peneliti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menunjukkan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kerangka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teoritis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mengarah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Permasalahan</a:t>
            </a:r>
            <a:r>
              <a:rPr lang="en-US" sz="3600" b="1" dirty="0" smtClean="0">
                <a:solidFill>
                  <a:schemeClr val="bg1"/>
                </a:solidFill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</a:rPr>
              <a:t>Tujuan</a:t>
            </a:r>
            <a:r>
              <a:rPr lang="en-US" sz="3600" b="1" dirty="0" smtClean="0">
                <a:solidFill>
                  <a:schemeClr val="bg1"/>
                </a:solidFill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</a:rPr>
              <a:t>Pertanyaan</a:t>
            </a:r>
            <a:r>
              <a:rPr lang="en-US" sz="3600" b="1" dirty="0" smtClean="0">
                <a:solidFill>
                  <a:schemeClr val="bg1"/>
                </a:solidFill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</a:rPr>
              <a:t>jelas</a:t>
            </a:r>
            <a:r>
              <a:rPr lang="en-US" sz="3600" b="1" dirty="0" smtClean="0">
                <a:solidFill>
                  <a:schemeClr val="bg1"/>
                </a:solidFill>
              </a:rPr>
              <a:t>?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Apakah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peneliti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menghubungkan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hasil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penelitian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kembali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kerangka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teoritis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dalam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cara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smtClean="0">
                <a:solidFill>
                  <a:schemeClr val="bg1"/>
                </a:solidFill>
              </a:rPr>
              <a:t>berarti?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81200" y="2286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81000"/>
            <a:ext cx="5334000" cy="838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HIPOTESIS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447800" y="1447800"/>
            <a:ext cx="7315200" cy="48006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Dirumuskan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setelah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Landasan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Teori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Kerangka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Pikir</a:t>
            </a:r>
            <a:r>
              <a:rPr lang="en-US" sz="3600" b="1" dirty="0" smtClean="0">
                <a:solidFill>
                  <a:schemeClr val="bg1"/>
                </a:solidFill>
              </a:rPr>
              <a:t>/</a:t>
            </a:r>
            <a:r>
              <a:rPr lang="en-US" sz="3600" b="1" dirty="0" err="1" smtClean="0">
                <a:solidFill>
                  <a:schemeClr val="bg1"/>
                </a:solidFill>
              </a:rPr>
              <a:t>Paradigma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Tidak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semua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penelitian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merumuskan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Hipotesis</a:t>
            </a: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495800" y="4495800"/>
            <a:ext cx="1143000" cy="14478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81200" y="2286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81000"/>
            <a:ext cx="5334000" cy="838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HIPOTESIS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447800" y="1447800"/>
            <a:ext cx="7315200" cy="48006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Jawaban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Sementara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atas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Rumusan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Masalah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Penelitian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Baru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didasarkan</a:t>
            </a:r>
            <a:r>
              <a:rPr lang="en-US" sz="3600" b="1" dirty="0" smtClean="0">
                <a:solidFill>
                  <a:schemeClr val="bg1"/>
                </a:solidFill>
              </a:rPr>
              <a:t> TEORI </a:t>
            </a:r>
            <a:r>
              <a:rPr lang="en-US" sz="3600" b="1" dirty="0" err="1" smtClean="0">
                <a:solidFill>
                  <a:schemeClr val="bg1"/>
                </a:solidFill>
              </a:rPr>
              <a:t>relevan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Belum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didasarkan</a:t>
            </a:r>
            <a:r>
              <a:rPr lang="en-US" sz="3600" b="1" dirty="0" smtClean="0">
                <a:solidFill>
                  <a:schemeClr val="bg1"/>
                </a:solidFill>
              </a:rPr>
              <a:t> FAKTA </a:t>
            </a:r>
            <a:r>
              <a:rPr lang="en-US" sz="3600" b="1" dirty="0" err="1" smtClean="0">
                <a:solidFill>
                  <a:schemeClr val="bg1"/>
                </a:solidFill>
              </a:rPr>
              <a:t>Empiris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495800" y="4495800"/>
            <a:ext cx="1143000" cy="14478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81200" y="2286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81000"/>
            <a:ext cx="5334000" cy="838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HIPOTESIS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447800" y="1447800"/>
            <a:ext cx="7315200" cy="48006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HIPOTESIS PENELITIAN 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HIPOTESIS STATISTIK (</a:t>
            </a:r>
            <a:r>
              <a:rPr lang="en-US" sz="3600" b="1" dirty="0" err="1" smtClean="0">
                <a:solidFill>
                  <a:schemeClr val="bg1"/>
                </a:solidFill>
              </a:rPr>
              <a:t>ada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jika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penelitian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bekerja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</a:rPr>
              <a:t> SAMPEL).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Jika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tidak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menggunakan</a:t>
            </a:r>
            <a:r>
              <a:rPr lang="en-US" sz="3600" b="1" dirty="0" smtClean="0">
                <a:solidFill>
                  <a:schemeClr val="bg1"/>
                </a:solidFill>
              </a:rPr>
              <a:t> SAMPEL </a:t>
            </a:r>
            <a:r>
              <a:rPr lang="en-US" sz="3600" b="1" dirty="0" err="1" smtClean="0">
                <a:solidFill>
                  <a:schemeClr val="bg1"/>
                </a:solidFill>
              </a:rPr>
              <a:t>Hipotesis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Statistik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tidak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ada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Penelitian</a:t>
            </a:r>
            <a:r>
              <a:rPr lang="en-US" sz="3600" b="1" dirty="0" smtClean="0">
                <a:solidFill>
                  <a:schemeClr val="bg1"/>
                </a:solidFill>
              </a:rPr>
              <a:t> POPULASI </a:t>
            </a:r>
            <a:r>
              <a:rPr lang="en-US" sz="3600" b="1" dirty="0" err="1" smtClean="0">
                <a:solidFill>
                  <a:schemeClr val="bg1"/>
                </a:solidFill>
              </a:rPr>
              <a:t>tidak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ada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Hipotesis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Statistik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81200" y="2286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81000"/>
            <a:ext cx="5334000" cy="838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HIPOTESIS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9" name="Explosion 2 8"/>
          <p:cNvSpPr/>
          <p:nvPr/>
        </p:nvSpPr>
        <p:spPr>
          <a:xfrm>
            <a:off x="2133600" y="1752600"/>
            <a:ext cx="5105400" cy="46482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POPULASI</a:t>
            </a:r>
          </a:p>
          <a:p>
            <a:pPr algn="ctr"/>
            <a:r>
              <a:rPr lang="en-US" sz="3200" dirty="0" err="1" smtClean="0"/>
              <a:t>Penelitian</a:t>
            </a:r>
            <a:endParaRPr lang="en-US" sz="3200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7162800" y="2133600"/>
            <a:ext cx="1219200" cy="762000"/>
          </a:xfrm>
          <a:prstGeom prst="wedgeRoundRectCallout">
            <a:avLst>
              <a:gd name="adj1" fmla="val -158538"/>
              <a:gd name="adj2" fmla="val 137254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DATA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800600" y="5486400"/>
            <a:ext cx="4038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HIPOTESIS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Statistik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ross 10"/>
          <p:cNvSpPr/>
          <p:nvPr/>
        </p:nvSpPr>
        <p:spPr>
          <a:xfrm rot="2590047">
            <a:off x="6190221" y="5315644"/>
            <a:ext cx="1066800" cy="1143000"/>
          </a:xfrm>
          <a:prstGeom prst="plus">
            <a:avLst>
              <a:gd name="adj" fmla="val 44672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81200" y="2286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81000"/>
            <a:ext cx="5334000" cy="838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HIPOTESIS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447800" y="1447800"/>
            <a:ext cx="7315200" cy="48006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HIPOTESIS KERJA: </a:t>
            </a:r>
            <a:r>
              <a:rPr lang="en-US" sz="3600" b="1" dirty="0" err="1" smtClean="0">
                <a:solidFill>
                  <a:schemeClr val="bg1"/>
                </a:solidFill>
              </a:rPr>
              <a:t>Diuji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berdasarkan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Teori</a:t>
            </a:r>
            <a:r>
              <a:rPr lang="en-US" sz="3600" b="1" dirty="0" smtClean="0">
                <a:solidFill>
                  <a:schemeClr val="bg1"/>
                </a:solidFill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</a:rPr>
              <a:t>handal</a:t>
            </a:r>
            <a:r>
              <a:rPr lang="en-US" sz="3600" b="1" dirty="0" smtClean="0">
                <a:solidFill>
                  <a:schemeClr val="bg1"/>
                </a:solidFill>
              </a:rPr>
              <a:t>. </a:t>
            </a:r>
            <a:r>
              <a:rPr lang="en-US" sz="3600" b="1" dirty="0" err="1" smtClean="0">
                <a:solidFill>
                  <a:schemeClr val="bg1"/>
                </a:solidFill>
              </a:rPr>
              <a:t>Dinyatakan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dalam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Kalimat</a:t>
            </a:r>
            <a:r>
              <a:rPr lang="en-US" sz="3600" b="1" dirty="0" smtClean="0">
                <a:solidFill>
                  <a:schemeClr val="bg1"/>
                </a:solidFill>
              </a:rPr>
              <a:t> POSITIF</a:t>
            </a:r>
          </a:p>
          <a:p>
            <a:pPr marL="432000" indent="-432000" algn="l"/>
            <a:endParaRPr lang="en-US" sz="3600" b="1" dirty="0" smtClean="0">
              <a:solidFill>
                <a:schemeClr val="bg1"/>
              </a:solidFill>
            </a:endParaRP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HIPOTESIS NOL (</a:t>
            </a:r>
            <a:r>
              <a:rPr lang="en-US" sz="3600" b="1" dirty="0" err="1" smtClean="0">
                <a:solidFill>
                  <a:schemeClr val="bg1"/>
                </a:solidFill>
              </a:rPr>
              <a:t>Nihil</a:t>
            </a:r>
            <a:r>
              <a:rPr lang="en-US" sz="3600" b="1" dirty="0" smtClean="0">
                <a:solidFill>
                  <a:schemeClr val="bg1"/>
                </a:solidFill>
              </a:rPr>
              <a:t>): </a:t>
            </a:r>
            <a:r>
              <a:rPr lang="en-US" sz="3600" b="1" dirty="0" err="1" smtClean="0">
                <a:solidFill>
                  <a:schemeClr val="bg1"/>
                </a:solidFill>
              </a:rPr>
              <a:t>Ada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keraguan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terhadap</a:t>
            </a:r>
            <a:r>
              <a:rPr lang="en-US" sz="3600" b="1" dirty="0" smtClean="0">
                <a:solidFill>
                  <a:schemeClr val="bg1"/>
                </a:solidFill>
              </a:rPr>
              <a:t> TEORI yang </a:t>
            </a:r>
            <a:r>
              <a:rPr lang="en-US" sz="3600" b="1" dirty="0" err="1" smtClean="0">
                <a:solidFill>
                  <a:schemeClr val="bg1"/>
                </a:solidFill>
              </a:rPr>
              <a:t>digunakan</a:t>
            </a:r>
            <a:r>
              <a:rPr lang="en-US" sz="3600" b="1" dirty="0" smtClean="0">
                <a:solidFill>
                  <a:schemeClr val="bg1"/>
                </a:solidFill>
              </a:rPr>
              <a:t>. </a:t>
            </a:r>
            <a:r>
              <a:rPr lang="en-US" sz="3600" b="1" dirty="0" err="1" smtClean="0">
                <a:solidFill>
                  <a:schemeClr val="bg1"/>
                </a:solidFill>
              </a:rPr>
              <a:t>Dinyatakan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dalam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Kalimat</a:t>
            </a:r>
            <a:r>
              <a:rPr lang="en-US" sz="3600" b="1" dirty="0" smtClean="0">
                <a:solidFill>
                  <a:schemeClr val="bg1"/>
                </a:solidFill>
              </a:rPr>
              <a:t> NEGATIF.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81200" y="2286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400800" cy="838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HIPOTESIS </a:t>
            </a:r>
            <a:r>
              <a:rPr lang="en-US" sz="5400" b="1" dirty="0" err="1" smtClean="0">
                <a:solidFill>
                  <a:schemeClr val="bg1"/>
                </a:solidFill>
              </a:rPr>
              <a:t>Statistik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447800" y="1447800"/>
            <a:ext cx="7315200" cy="48006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Pembuktian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Signifikansi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Hasil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Penelitian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Teknik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Statistik</a:t>
            </a:r>
            <a:r>
              <a:rPr lang="en-US" sz="3600" b="1" dirty="0" smtClean="0">
                <a:solidFill>
                  <a:schemeClr val="bg1"/>
                </a:solidFill>
              </a:rPr>
              <a:t> INFERENSIAL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Data </a:t>
            </a:r>
            <a:r>
              <a:rPr lang="en-US" sz="3600" b="1" dirty="0" err="1" smtClean="0">
                <a:solidFill>
                  <a:schemeClr val="bg1"/>
                </a:solidFill>
              </a:rPr>
              <a:t>diperoleh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dari</a:t>
            </a:r>
            <a:r>
              <a:rPr lang="en-US" sz="3600" b="1" dirty="0" smtClean="0">
                <a:solidFill>
                  <a:schemeClr val="bg1"/>
                </a:solidFill>
              </a:rPr>
              <a:t> SAMPEL </a:t>
            </a:r>
            <a:r>
              <a:rPr lang="en-US" sz="3600" b="1" dirty="0" err="1" smtClean="0">
                <a:solidFill>
                  <a:schemeClr val="bg1"/>
                </a:solidFill>
              </a:rPr>
              <a:t>lalu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diinferen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</a:t>
            </a:r>
            <a:r>
              <a:rPr lang="en-US" sz="3600" b="1" dirty="0" smtClean="0">
                <a:solidFill>
                  <a:schemeClr val="bg1"/>
                </a:solidFill>
              </a:rPr>
              <a:t> POPULASI.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Jika</a:t>
            </a:r>
            <a:r>
              <a:rPr lang="en-US" sz="3600" b="1" dirty="0" smtClean="0">
                <a:solidFill>
                  <a:schemeClr val="bg1"/>
                </a:solidFill>
              </a:rPr>
              <a:t> data </a:t>
            </a:r>
            <a:r>
              <a:rPr lang="en-US" sz="3600" b="1" dirty="0" err="1" smtClean="0">
                <a:solidFill>
                  <a:schemeClr val="bg1"/>
                </a:solidFill>
              </a:rPr>
              <a:t>dari</a:t>
            </a:r>
            <a:r>
              <a:rPr lang="en-US" sz="3600" b="1" dirty="0" smtClean="0">
                <a:solidFill>
                  <a:schemeClr val="bg1"/>
                </a:solidFill>
              </a:rPr>
              <a:t> POPULASI </a:t>
            </a:r>
            <a:r>
              <a:rPr lang="en-US" sz="3600" b="1" dirty="0" err="1" smtClean="0">
                <a:solidFill>
                  <a:schemeClr val="bg1"/>
                </a:solidFill>
              </a:rPr>
              <a:t>maka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Statistik</a:t>
            </a:r>
            <a:r>
              <a:rPr lang="en-US" sz="3600" b="1" dirty="0" smtClean="0">
                <a:solidFill>
                  <a:schemeClr val="bg1"/>
                </a:solidFill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</a:rPr>
              <a:t>digunakan</a:t>
            </a:r>
            <a:r>
              <a:rPr lang="en-US" sz="3600" b="1" dirty="0" smtClean="0">
                <a:solidFill>
                  <a:schemeClr val="bg1"/>
                </a:solidFill>
              </a:rPr>
              <a:t> DESKRIPTIF.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81200" y="2286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81000"/>
            <a:ext cx="5334000" cy="838200"/>
          </a:xfrm>
        </p:spPr>
        <p:txBody>
          <a:bodyPr>
            <a:no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</a:rPr>
              <a:t>Pengujian</a:t>
            </a:r>
            <a:r>
              <a:rPr lang="en-US" sz="3200" b="1" dirty="0" smtClean="0">
                <a:solidFill>
                  <a:schemeClr val="bg1"/>
                </a:solidFill>
              </a:rPr>
              <a:t> HIPOTESIS </a:t>
            </a:r>
            <a:r>
              <a:rPr lang="en-US" sz="3200" b="1" dirty="0" err="1" smtClean="0">
                <a:solidFill>
                  <a:schemeClr val="bg1"/>
                </a:solidFill>
              </a:rPr>
              <a:t>Statistik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9" name="Explosion 2 8"/>
          <p:cNvSpPr/>
          <p:nvPr/>
        </p:nvSpPr>
        <p:spPr>
          <a:xfrm>
            <a:off x="1219200" y="1143000"/>
            <a:ext cx="3886200" cy="3581400"/>
          </a:xfrm>
          <a:prstGeom prst="irregularSeal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POPULASI</a:t>
            </a:r>
          </a:p>
          <a:p>
            <a:pPr algn="ctr"/>
            <a:r>
              <a:rPr lang="en-US" sz="2400" b="1" dirty="0" err="1" smtClean="0">
                <a:solidFill>
                  <a:srgbClr val="C00000"/>
                </a:solidFill>
              </a:rPr>
              <a:t>Penelitian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8" name="Explosion 2 7"/>
          <p:cNvSpPr/>
          <p:nvPr/>
        </p:nvSpPr>
        <p:spPr>
          <a:xfrm>
            <a:off x="4114800" y="3886200"/>
            <a:ext cx="3048000" cy="2438400"/>
          </a:xfrm>
          <a:prstGeom prst="irregularSeal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SAMPEL</a:t>
            </a:r>
          </a:p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Penelitian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1752600" y="5486400"/>
            <a:ext cx="1447800" cy="1143000"/>
          </a:xfrm>
          <a:prstGeom prst="wedgeRoundRectCallout">
            <a:avLst>
              <a:gd name="adj1" fmla="val 174853"/>
              <a:gd name="adj2" fmla="val -54221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DATA</a:t>
            </a:r>
          </a:p>
          <a:p>
            <a:pPr algn="ctr"/>
            <a:r>
              <a:rPr lang="en-US" sz="1400" b="1" dirty="0" err="1" smtClean="0">
                <a:solidFill>
                  <a:srgbClr val="C00000"/>
                </a:solidFill>
              </a:rPr>
              <a:t>Disimpulkan</a:t>
            </a:r>
            <a:r>
              <a:rPr lang="en-US" sz="1400" b="1" dirty="0" smtClean="0">
                <a:solidFill>
                  <a:srgbClr val="C00000"/>
                </a:solidFill>
              </a:rPr>
              <a:t> </a:t>
            </a:r>
            <a:r>
              <a:rPr lang="en-US" sz="1400" b="1" dirty="0" err="1" smtClean="0">
                <a:solidFill>
                  <a:srgbClr val="C00000"/>
                </a:solidFill>
              </a:rPr>
              <a:t>utk</a:t>
            </a:r>
            <a:r>
              <a:rPr lang="en-US" sz="1400" b="1" dirty="0" smtClean="0">
                <a:solidFill>
                  <a:srgbClr val="C00000"/>
                </a:solidFill>
              </a:rPr>
              <a:t> POPULASI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12" name="Arc 11"/>
          <p:cNvSpPr/>
          <p:nvPr/>
        </p:nvSpPr>
        <p:spPr>
          <a:xfrm>
            <a:off x="1905000" y="2514600"/>
            <a:ext cx="4495800" cy="3124200"/>
          </a:xfrm>
          <a:prstGeom prst="arc">
            <a:avLst/>
          </a:prstGeom>
          <a:ln w="41275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 rot="10800000">
            <a:off x="2362200" y="1828800"/>
            <a:ext cx="4648200" cy="3505200"/>
          </a:xfrm>
          <a:prstGeom prst="arc">
            <a:avLst/>
          </a:prstGeom>
          <a:ln w="41275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953000" y="2819400"/>
            <a:ext cx="1600200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SAMPLING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1981200" y="4800600"/>
            <a:ext cx="1600200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GENERALISASI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228600"/>
            <a:ext cx="75438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781800" cy="838200"/>
          </a:xfrm>
        </p:spPr>
        <p:txBody>
          <a:bodyPr>
            <a:no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</a:rPr>
              <a:t>Uji</a:t>
            </a:r>
            <a:r>
              <a:rPr lang="en-US" sz="5400" b="1" dirty="0" smtClean="0">
                <a:solidFill>
                  <a:schemeClr val="bg1"/>
                </a:solidFill>
              </a:rPr>
              <a:t> HIPOTESIS </a:t>
            </a:r>
            <a:r>
              <a:rPr lang="en-US" sz="5400" b="1" dirty="0" err="1" smtClean="0">
                <a:solidFill>
                  <a:schemeClr val="bg1"/>
                </a:solidFill>
              </a:rPr>
              <a:t>Statistik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447800" y="1447800"/>
            <a:ext cx="7315200" cy="48006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Yang </a:t>
            </a:r>
            <a:r>
              <a:rPr lang="en-US" sz="3600" b="1" dirty="0" err="1" smtClean="0">
                <a:solidFill>
                  <a:schemeClr val="bg1"/>
                </a:solidFill>
              </a:rPr>
              <a:t>diuji</a:t>
            </a:r>
            <a:r>
              <a:rPr lang="en-US" sz="3600" b="1" dirty="0" smtClean="0">
                <a:solidFill>
                  <a:schemeClr val="bg1"/>
                </a:solidFill>
              </a:rPr>
              <a:t> HIPOTESIS NOL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Menyatakan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Tidak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ada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Perbedaan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antara</a:t>
            </a:r>
            <a:r>
              <a:rPr lang="en-US" sz="3600" b="1" dirty="0" smtClean="0">
                <a:solidFill>
                  <a:schemeClr val="bg1"/>
                </a:solidFill>
              </a:rPr>
              <a:t> DATA </a:t>
            </a:r>
            <a:r>
              <a:rPr lang="en-US" sz="3600" b="1" dirty="0" err="1" smtClean="0">
                <a:solidFill>
                  <a:schemeClr val="bg1"/>
                </a:solidFill>
              </a:rPr>
              <a:t>sampel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</a:rPr>
              <a:t> DATA </a:t>
            </a:r>
            <a:r>
              <a:rPr lang="en-US" sz="3600" b="1" dirty="0" err="1" smtClean="0">
                <a:solidFill>
                  <a:schemeClr val="bg1"/>
                </a:solidFill>
              </a:rPr>
              <a:t>Populasi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Tidak</a:t>
            </a:r>
            <a:r>
              <a:rPr lang="en-US" sz="3600" b="1" dirty="0" smtClean="0">
                <a:solidFill>
                  <a:schemeClr val="bg1"/>
                </a:solidFill>
              </a:rPr>
              <a:t> DIHARAPKAN </a:t>
            </a:r>
            <a:r>
              <a:rPr lang="en-US" sz="3600" b="1" dirty="0" err="1" smtClean="0">
                <a:solidFill>
                  <a:schemeClr val="bg1"/>
                </a:solidFill>
              </a:rPr>
              <a:t>ada</a:t>
            </a:r>
            <a:r>
              <a:rPr lang="en-US" sz="3600" b="1" dirty="0" smtClean="0">
                <a:solidFill>
                  <a:schemeClr val="bg1"/>
                </a:solidFill>
              </a:rPr>
              <a:t> PERBEDAAN </a:t>
            </a:r>
            <a:r>
              <a:rPr lang="en-US" sz="3600" b="1" dirty="0" err="1" smtClean="0">
                <a:solidFill>
                  <a:schemeClr val="bg1"/>
                </a:solidFill>
              </a:rPr>
              <a:t>antara</a:t>
            </a:r>
            <a:r>
              <a:rPr lang="en-US" sz="3600" b="1" dirty="0" smtClean="0">
                <a:solidFill>
                  <a:schemeClr val="bg1"/>
                </a:solidFill>
              </a:rPr>
              <a:t> SAMPEL </a:t>
            </a:r>
            <a:r>
              <a:rPr lang="en-US" sz="3600" b="1" dirty="0" err="1" smtClean="0">
                <a:solidFill>
                  <a:schemeClr val="bg1"/>
                </a:solidFill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</a:rPr>
              <a:t> POPULASI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09800" y="2286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457200"/>
            <a:ext cx="4876800" cy="762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PETA KONSEP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9" name="Flowchart: Multidocument 8"/>
          <p:cNvSpPr/>
          <p:nvPr/>
        </p:nvSpPr>
        <p:spPr>
          <a:xfrm>
            <a:off x="1524000" y="1905000"/>
            <a:ext cx="1447800" cy="3581400"/>
          </a:xfrm>
          <a:prstGeom prst="flowChartMultidocumen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3200" b="1" dirty="0" smtClean="0"/>
              <a:t>MASALAH PENELITIAN</a:t>
            </a:r>
            <a:endParaRPr lang="en-US" sz="3200" b="1" dirty="0"/>
          </a:p>
        </p:txBody>
      </p:sp>
      <p:sp>
        <p:nvSpPr>
          <p:cNvPr id="10" name="Flowchart: Multidocument 9"/>
          <p:cNvSpPr/>
          <p:nvPr/>
        </p:nvSpPr>
        <p:spPr>
          <a:xfrm>
            <a:off x="3505200" y="1600200"/>
            <a:ext cx="1828800" cy="4267200"/>
          </a:xfrm>
          <a:prstGeom prst="flowChartMultidocumen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3200" b="1" dirty="0" smtClean="0"/>
              <a:t>TEORI, KONSEP, HASIL PENELITIAN</a:t>
            </a:r>
            <a:endParaRPr lang="en-US" sz="3200" b="1" dirty="0"/>
          </a:p>
        </p:txBody>
      </p:sp>
      <p:sp>
        <p:nvSpPr>
          <p:cNvPr id="11" name="Chevron 10"/>
          <p:cNvSpPr/>
          <p:nvPr/>
        </p:nvSpPr>
        <p:spPr>
          <a:xfrm>
            <a:off x="2895600" y="2819400"/>
            <a:ext cx="609600" cy="1600200"/>
          </a:xfrm>
          <a:prstGeom prst="chevr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lowchart: Multidocument 12"/>
          <p:cNvSpPr/>
          <p:nvPr/>
        </p:nvSpPr>
        <p:spPr>
          <a:xfrm>
            <a:off x="5791200" y="1905000"/>
            <a:ext cx="1447800" cy="3581400"/>
          </a:xfrm>
          <a:prstGeom prst="flowChartMultidocumen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3200" b="1" dirty="0" smtClean="0"/>
              <a:t>LANDASAN TEORI</a:t>
            </a:r>
            <a:endParaRPr lang="en-US" sz="3200" b="1" dirty="0"/>
          </a:p>
        </p:txBody>
      </p:sp>
      <p:sp>
        <p:nvSpPr>
          <p:cNvPr id="14" name="Chevron 13"/>
          <p:cNvSpPr/>
          <p:nvPr/>
        </p:nvSpPr>
        <p:spPr>
          <a:xfrm>
            <a:off x="5181600" y="2819400"/>
            <a:ext cx="609600" cy="1600200"/>
          </a:xfrm>
          <a:prstGeom prst="chevr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7010400" y="2971800"/>
            <a:ext cx="609600" cy="1600200"/>
          </a:xfrm>
          <a:prstGeom prst="chevr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lowchart: Multidocument 15"/>
          <p:cNvSpPr/>
          <p:nvPr/>
        </p:nvSpPr>
        <p:spPr>
          <a:xfrm>
            <a:off x="7620000" y="1981200"/>
            <a:ext cx="1143000" cy="3581400"/>
          </a:xfrm>
          <a:prstGeom prst="flowChartMultidocumen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3200" b="1" dirty="0" smtClean="0"/>
              <a:t>Kr. PIKIR</a:t>
            </a:r>
          </a:p>
          <a:p>
            <a:pPr algn="ctr"/>
            <a:r>
              <a:rPr lang="en-US" sz="3200" b="1" dirty="0" smtClean="0"/>
              <a:t>HIPOTESIS</a:t>
            </a:r>
            <a:endParaRPr lang="en-US" sz="3200" b="1" dirty="0"/>
          </a:p>
        </p:txBody>
      </p:sp>
      <p:sp>
        <p:nvSpPr>
          <p:cNvPr id="17" name="Footer Placeholder 6"/>
          <p:cNvSpPr txBox="1">
            <a:spLocks/>
          </p:cNvSpPr>
          <p:nvPr/>
        </p:nvSpPr>
        <p:spPr>
          <a:xfrm>
            <a:off x="2971800" y="5883275"/>
            <a:ext cx="419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CIRI CARA ILMIAH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Left Brace 17"/>
          <p:cNvSpPr/>
          <p:nvPr/>
        </p:nvSpPr>
        <p:spPr>
          <a:xfrm rot="16200000">
            <a:off x="4304352" y="2852671"/>
            <a:ext cx="1752600" cy="6094098"/>
          </a:xfrm>
          <a:prstGeom prst="leftBrace">
            <a:avLst>
              <a:gd name="adj1" fmla="val 8333"/>
              <a:gd name="adj2" fmla="val 4926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228600"/>
            <a:ext cx="75438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781800" cy="838200"/>
          </a:xfrm>
        </p:spPr>
        <p:txBody>
          <a:bodyPr>
            <a:no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</a:rPr>
              <a:t>Bentuk</a:t>
            </a:r>
            <a:r>
              <a:rPr lang="en-US" sz="5400" b="1" dirty="0" smtClean="0">
                <a:solidFill>
                  <a:schemeClr val="bg1"/>
                </a:solidFill>
              </a:rPr>
              <a:t> HIPOTESIS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981200" y="2057400"/>
            <a:ext cx="6172200" cy="24384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Hipotesis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</a:rPr>
              <a:t>DESKRIPTIF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4400" b="1" dirty="0" err="1" smtClean="0">
                <a:solidFill>
                  <a:schemeClr val="bg1"/>
                </a:solidFill>
              </a:rPr>
              <a:t>Hipotesis</a:t>
            </a:r>
            <a:r>
              <a:rPr lang="en-US" sz="4400" b="1" dirty="0" smtClean="0">
                <a:solidFill>
                  <a:schemeClr val="bg1"/>
                </a:solidFill>
              </a:rPr>
              <a:t> KOMPARATIF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4400" b="1" dirty="0" err="1" smtClean="0">
                <a:solidFill>
                  <a:schemeClr val="bg1"/>
                </a:solidFill>
              </a:rPr>
              <a:t>Hipotesis</a:t>
            </a:r>
            <a:r>
              <a:rPr lang="en-US" sz="4400" b="1" dirty="0" smtClean="0">
                <a:solidFill>
                  <a:schemeClr val="bg1"/>
                </a:solidFill>
              </a:rPr>
              <a:t> ASOSIATIF</a:t>
            </a:r>
            <a:endParaRPr lang="id-ID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228600"/>
            <a:ext cx="75438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781800" cy="838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HIPOTESIS DESKRIPTIF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752600" y="1600200"/>
            <a:ext cx="6934200" cy="25908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Rumusan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Masalah</a:t>
            </a:r>
            <a:r>
              <a:rPr lang="en-US" sz="3600" b="1" dirty="0" smtClean="0">
                <a:solidFill>
                  <a:schemeClr val="bg1"/>
                </a:solidFill>
              </a:rPr>
              <a:t>: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4000" b="1" dirty="0" err="1" smtClean="0">
                <a:solidFill>
                  <a:schemeClr val="bg1"/>
                </a:solidFill>
              </a:rPr>
              <a:t>Berapa</a:t>
            </a:r>
            <a:r>
              <a:rPr lang="en-US" sz="4000" b="1" dirty="0" smtClean="0">
                <a:solidFill>
                  <a:schemeClr val="bg1"/>
                </a:solidFill>
              </a:rPr>
              <a:t> lama </a:t>
            </a:r>
            <a:r>
              <a:rPr lang="en-US" sz="4000" b="1" dirty="0" err="1" smtClean="0">
                <a:solidFill>
                  <a:schemeClr val="bg1"/>
                </a:solidFill>
              </a:rPr>
              <a:t>daya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tahan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id-ID" sz="4000" b="1" dirty="0" smtClean="0">
                <a:solidFill>
                  <a:schemeClr val="bg1"/>
                </a:solidFill>
              </a:rPr>
              <a:t>F</a:t>
            </a:r>
            <a:r>
              <a:rPr lang="en-US" sz="4000" b="1" dirty="0" smtClean="0">
                <a:solidFill>
                  <a:schemeClr val="bg1"/>
                </a:solidFill>
              </a:rPr>
              <a:t>lash disk </a:t>
            </a:r>
            <a:r>
              <a:rPr lang="en-US" sz="4000" b="1" dirty="0" err="1" smtClean="0">
                <a:solidFill>
                  <a:schemeClr val="bg1"/>
                </a:solidFill>
              </a:rPr>
              <a:t>merek</a:t>
            </a:r>
            <a:r>
              <a:rPr lang="en-US" sz="4000" b="1" dirty="0" smtClean="0">
                <a:solidFill>
                  <a:schemeClr val="bg1"/>
                </a:solidFill>
              </a:rPr>
              <a:t> Tomcat?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228600"/>
            <a:ext cx="75438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781800" cy="838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HIPOTESIS DESKRIPTIF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143000" y="1600200"/>
            <a:ext cx="7848600" cy="44196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 fontScale="92500" lnSpcReduction="10000"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HIPOTESIS </a:t>
            </a:r>
            <a:r>
              <a:rPr lang="en-US" sz="3600" b="1" dirty="0" err="1" smtClean="0">
                <a:solidFill>
                  <a:schemeClr val="bg1"/>
                </a:solidFill>
              </a:rPr>
              <a:t>Penelitian</a:t>
            </a:r>
            <a:r>
              <a:rPr lang="en-US" sz="3600" b="1" dirty="0" smtClean="0">
                <a:solidFill>
                  <a:schemeClr val="bg1"/>
                </a:solidFill>
              </a:rPr>
              <a:t>: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bg1"/>
                </a:solidFill>
              </a:rPr>
              <a:t>Daya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tahan</a:t>
            </a:r>
            <a:r>
              <a:rPr lang="en-US" b="1" dirty="0" smtClean="0">
                <a:solidFill>
                  <a:schemeClr val="bg1"/>
                </a:solidFill>
              </a:rPr>
              <a:t> Plash Disk </a:t>
            </a:r>
            <a:r>
              <a:rPr lang="en-US" b="1" dirty="0" err="1" smtClean="0">
                <a:solidFill>
                  <a:schemeClr val="bg1"/>
                </a:solidFill>
              </a:rPr>
              <a:t>merek</a:t>
            </a:r>
            <a:r>
              <a:rPr lang="en-US" b="1" dirty="0" smtClean="0">
                <a:solidFill>
                  <a:schemeClr val="bg1"/>
                </a:solidFill>
              </a:rPr>
              <a:t> Tomcat </a:t>
            </a:r>
            <a:r>
              <a:rPr lang="en-US" b="1" dirty="0" err="1" smtClean="0">
                <a:solidFill>
                  <a:schemeClr val="bg1"/>
                </a:solidFill>
              </a:rPr>
              <a:t>sama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dengan</a:t>
            </a:r>
            <a:r>
              <a:rPr lang="en-US" b="1" dirty="0" smtClean="0">
                <a:solidFill>
                  <a:schemeClr val="bg1"/>
                </a:solidFill>
              </a:rPr>
              <a:t> 5 </a:t>
            </a:r>
            <a:r>
              <a:rPr lang="en-US" b="1" dirty="0" err="1" smtClean="0">
                <a:solidFill>
                  <a:schemeClr val="bg1"/>
                </a:solidFill>
              </a:rPr>
              <a:t>juta</a:t>
            </a:r>
            <a:r>
              <a:rPr lang="en-US" b="1" dirty="0" smtClean="0">
                <a:solidFill>
                  <a:schemeClr val="bg1"/>
                </a:solidFill>
              </a:rPr>
              <a:t> jam.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4400" b="1" dirty="0" err="1" smtClean="0">
                <a:solidFill>
                  <a:schemeClr val="bg1"/>
                </a:solidFill>
              </a:rPr>
              <a:t>Hipotesis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Statistik</a:t>
            </a:r>
            <a:r>
              <a:rPr lang="en-US" sz="4400" b="1" dirty="0" smtClean="0">
                <a:solidFill>
                  <a:schemeClr val="bg1"/>
                </a:solidFill>
              </a:rPr>
              <a:t>: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Ho : </a:t>
            </a:r>
            <a:r>
              <a:rPr lang="en-US" sz="36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= 5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juta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jam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Ha : </a:t>
            </a:r>
            <a:r>
              <a:rPr lang="en-US" sz="36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 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‡ 5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juta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jam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nilai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rata-rata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populasi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ditaksir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melalui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SAMPEL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228600"/>
            <a:ext cx="75438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781800" cy="838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HIPOTESIS DESKRIPTIF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752600" y="1600200"/>
            <a:ext cx="6934200" cy="26670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Rumusan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Masalah</a:t>
            </a:r>
            <a:r>
              <a:rPr lang="en-US" sz="3600" b="1" dirty="0" smtClean="0">
                <a:solidFill>
                  <a:schemeClr val="bg1"/>
                </a:solidFill>
              </a:rPr>
              <a:t>: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4000" b="1" dirty="0" err="1" smtClean="0">
                <a:solidFill>
                  <a:schemeClr val="bg1"/>
                </a:solidFill>
              </a:rPr>
              <a:t>Seberapa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semangat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belajar</a:t>
            </a:r>
            <a:r>
              <a:rPr lang="en-US" sz="4000" b="1" dirty="0" smtClean="0">
                <a:solidFill>
                  <a:schemeClr val="bg1"/>
                </a:solidFill>
              </a:rPr>
              <a:t> MPP </a:t>
            </a:r>
            <a:r>
              <a:rPr lang="en-US" sz="4000" b="1" dirty="0" err="1" smtClean="0">
                <a:solidFill>
                  <a:schemeClr val="bg1"/>
                </a:solidFill>
              </a:rPr>
              <a:t>mahasiswa</a:t>
            </a:r>
            <a:r>
              <a:rPr lang="en-US" sz="4000" b="1" dirty="0" smtClean="0">
                <a:solidFill>
                  <a:schemeClr val="bg1"/>
                </a:solidFill>
              </a:rPr>
              <a:t> PTI/PTE?</a:t>
            </a:r>
            <a:endParaRPr lang="id-ID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228600"/>
            <a:ext cx="75438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781800" cy="838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HIPOTESIS DESKRIPTIF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143000" y="1600200"/>
            <a:ext cx="7848600" cy="44196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4400" b="1" dirty="0" err="1" smtClean="0">
                <a:solidFill>
                  <a:schemeClr val="bg1"/>
                </a:solidFill>
              </a:rPr>
              <a:t>Hipotesis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Statistik</a:t>
            </a:r>
            <a:r>
              <a:rPr lang="en-US" sz="4400" b="1" dirty="0" smtClean="0">
                <a:solidFill>
                  <a:schemeClr val="bg1"/>
                </a:solidFill>
              </a:rPr>
              <a:t>: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Ho : </a:t>
            </a:r>
            <a:r>
              <a:rPr lang="en-US" sz="36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= 75%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Ha : </a:t>
            </a:r>
            <a:r>
              <a:rPr lang="en-US" sz="36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‡ 75%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nilai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rata-rata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populasi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ditaksir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melalui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SAMPEL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228600"/>
            <a:ext cx="75438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781800" cy="838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HIPOTESIS DESKRIPTIF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143000" y="1600200"/>
            <a:ext cx="7848600" cy="44196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4400" b="1" dirty="0" err="1" smtClean="0">
                <a:solidFill>
                  <a:schemeClr val="bg1"/>
                </a:solidFill>
              </a:rPr>
              <a:t>Hipotesis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Statistik</a:t>
            </a:r>
            <a:r>
              <a:rPr lang="en-US" sz="4400" b="1" dirty="0" smtClean="0">
                <a:solidFill>
                  <a:schemeClr val="bg1"/>
                </a:solidFill>
              </a:rPr>
              <a:t>: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Ho : </a:t>
            </a:r>
            <a:r>
              <a:rPr lang="en-US" sz="36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≥ 75%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Ha : </a:t>
            </a:r>
            <a:r>
              <a:rPr lang="en-US" sz="36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&lt; 75%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nilai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rata-rata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populasi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ditaksir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melalui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SAMPEL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228600"/>
            <a:ext cx="75438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781800" cy="838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HIPOTESIS DESKRIPTIF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143000" y="1600200"/>
            <a:ext cx="7848600" cy="44196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4400" b="1" dirty="0" err="1" smtClean="0">
                <a:solidFill>
                  <a:schemeClr val="bg1"/>
                </a:solidFill>
              </a:rPr>
              <a:t>Hipotesis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Statistik</a:t>
            </a:r>
            <a:r>
              <a:rPr lang="en-US" sz="4400" b="1" dirty="0" smtClean="0">
                <a:solidFill>
                  <a:schemeClr val="bg1"/>
                </a:solidFill>
              </a:rPr>
              <a:t>: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Ho : </a:t>
            </a:r>
            <a:r>
              <a:rPr lang="en-US" sz="36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Calibri"/>
                <a:cs typeface="Calibri"/>
                <a:sym typeface="SymbolPS"/>
              </a:rPr>
              <a:t>≥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75%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Ha : </a:t>
            </a:r>
            <a:r>
              <a:rPr lang="en-US" sz="36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&gt; 75%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nilai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rata-rata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populasi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ditaksir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melalui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SAMPEL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228600"/>
            <a:ext cx="75438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7467600" cy="838200"/>
          </a:xfrm>
        </p:spPr>
        <p:txBody>
          <a:bodyPr>
            <a:no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</a:rPr>
              <a:t>Masalah</a:t>
            </a:r>
            <a:r>
              <a:rPr lang="en-US" sz="5400" b="1" dirty="0" smtClean="0">
                <a:solidFill>
                  <a:schemeClr val="bg1"/>
                </a:solidFill>
              </a:rPr>
              <a:t> KOMPARATIF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143000" y="1600200"/>
            <a:ext cx="7848600" cy="30480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4400" b="1" dirty="0" err="1" smtClean="0">
                <a:solidFill>
                  <a:schemeClr val="bg1"/>
                </a:solidFill>
              </a:rPr>
              <a:t>Rumusan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Masalah</a:t>
            </a:r>
            <a:r>
              <a:rPr lang="en-US" sz="4400" b="1" dirty="0" smtClean="0">
                <a:solidFill>
                  <a:schemeClr val="bg1"/>
                </a:solidFill>
              </a:rPr>
              <a:t>: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Adakah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perbedaan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prestasi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belajar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antara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mahasiswa</a:t>
            </a:r>
            <a:r>
              <a:rPr lang="en-US" sz="3600" b="1" dirty="0" smtClean="0">
                <a:solidFill>
                  <a:schemeClr val="bg1"/>
                </a:solidFill>
              </a:rPr>
              <a:t> PTI </a:t>
            </a:r>
            <a:r>
              <a:rPr lang="en-US" sz="3600" b="1" dirty="0" err="1" smtClean="0">
                <a:solidFill>
                  <a:schemeClr val="bg1"/>
                </a:solidFill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mahasiswa</a:t>
            </a:r>
            <a:r>
              <a:rPr lang="en-US" sz="3600" b="1" dirty="0" smtClean="0">
                <a:solidFill>
                  <a:schemeClr val="bg1"/>
                </a:solidFill>
              </a:rPr>
              <a:t> PTE?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228600"/>
            <a:ext cx="75438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781800" cy="8382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HIPOTESIS KOMPARATIF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143000" y="1600200"/>
            <a:ext cx="7848600" cy="47244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 fontScale="92500" lnSpcReduction="10000"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4400" b="1" dirty="0" err="1" smtClean="0">
                <a:solidFill>
                  <a:schemeClr val="bg1"/>
                </a:solidFill>
              </a:rPr>
              <a:t>Hipotesis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Nol</a:t>
            </a:r>
            <a:r>
              <a:rPr lang="en-US" sz="4400" b="1" dirty="0" smtClean="0">
                <a:solidFill>
                  <a:schemeClr val="bg1"/>
                </a:solidFill>
              </a:rPr>
              <a:t>: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</a:rPr>
              <a:t>Ho :</a:t>
            </a:r>
            <a:r>
              <a:rPr lang="en-US" sz="3000" b="1" dirty="0" err="1" smtClean="0">
                <a:solidFill>
                  <a:schemeClr val="bg1"/>
                </a:solidFill>
              </a:rPr>
              <a:t>Tidak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terdapat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perbedaan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prestasi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belajar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antara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mahasiswa</a:t>
            </a:r>
            <a:r>
              <a:rPr lang="en-US" sz="3000" b="1" dirty="0" smtClean="0">
                <a:solidFill>
                  <a:schemeClr val="bg1"/>
                </a:solidFill>
              </a:rPr>
              <a:t> PTI </a:t>
            </a:r>
            <a:r>
              <a:rPr lang="en-US" sz="3000" b="1" dirty="0" err="1" smtClean="0">
                <a:solidFill>
                  <a:schemeClr val="bg1"/>
                </a:solidFill>
              </a:rPr>
              <a:t>dengan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Mahasiswa</a:t>
            </a:r>
            <a:r>
              <a:rPr lang="en-US" sz="3000" b="1" dirty="0" smtClean="0">
                <a:solidFill>
                  <a:schemeClr val="bg1"/>
                </a:solidFill>
              </a:rPr>
              <a:t> PTE. </a:t>
            </a:r>
            <a:r>
              <a:rPr lang="en-US" sz="3000" b="1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1 =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2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</a:rPr>
              <a:t>Ho :</a:t>
            </a:r>
            <a:r>
              <a:rPr lang="en-US" sz="3000" b="1" dirty="0" err="1" smtClean="0">
                <a:solidFill>
                  <a:schemeClr val="bg1"/>
                </a:solidFill>
              </a:rPr>
              <a:t>Prestasi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belajar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mahasiswa</a:t>
            </a:r>
            <a:r>
              <a:rPr lang="en-US" sz="3000" b="1" dirty="0" smtClean="0">
                <a:solidFill>
                  <a:schemeClr val="bg1"/>
                </a:solidFill>
              </a:rPr>
              <a:t> PTI </a:t>
            </a:r>
            <a:r>
              <a:rPr lang="en-US" sz="3000" b="1" dirty="0" err="1" smtClean="0">
                <a:solidFill>
                  <a:schemeClr val="bg1"/>
                </a:solidFill>
              </a:rPr>
              <a:t>lebih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tinggi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atau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sama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dengan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Mahasiswa</a:t>
            </a:r>
            <a:r>
              <a:rPr lang="en-US" sz="3000" b="1" dirty="0" smtClean="0">
                <a:solidFill>
                  <a:schemeClr val="bg1"/>
                </a:solidFill>
              </a:rPr>
              <a:t> PTE.     </a:t>
            </a:r>
            <a:r>
              <a:rPr lang="en-US" sz="3200" b="1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1 ≥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2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</a:rPr>
              <a:t>Ho :</a:t>
            </a:r>
            <a:r>
              <a:rPr lang="en-US" sz="3000" b="1" dirty="0" err="1" smtClean="0">
                <a:solidFill>
                  <a:schemeClr val="bg1"/>
                </a:solidFill>
              </a:rPr>
              <a:t>Prestasi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belajar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antara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mahasiswa</a:t>
            </a:r>
            <a:r>
              <a:rPr lang="en-US" sz="3000" b="1" dirty="0" smtClean="0">
                <a:solidFill>
                  <a:schemeClr val="bg1"/>
                </a:solidFill>
              </a:rPr>
              <a:t> PTI </a:t>
            </a:r>
            <a:r>
              <a:rPr lang="en-US" sz="3000" b="1" dirty="0" err="1" smtClean="0">
                <a:solidFill>
                  <a:schemeClr val="bg1"/>
                </a:solidFill>
              </a:rPr>
              <a:t>lebih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rendah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atau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sama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dengan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Mahasiswa</a:t>
            </a:r>
            <a:r>
              <a:rPr lang="en-US" sz="3000" b="1" dirty="0" smtClean="0">
                <a:solidFill>
                  <a:schemeClr val="bg1"/>
                </a:solidFill>
              </a:rPr>
              <a:t> PTE. </a:t>
            </a:r>
            <a:r>
              <a:rPr lang="en-US" sz="3200" b="1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1 </a:t>
            </a:r>
            <a:r>
              <a:rPr lang="id-ID" sz="3200" b="1" dirty="0" smtClean="0">
                <a:solidFill>
                  <a:schemeClr val="bg1"/>
                </a:solidFill>
                <a:sym typeface="SymbolPS"/>
              </a:rPr>
              <a:t>&lt;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2</a:t>
            </a:r>
            <a:endParaRPr lang="en-US" sz="3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228600"/>
            <a:ext cx="75438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781800" cy="838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HIPOTESIS KOMPARATIF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143000" y="1600200"/>
            <a:ext cx="7848600" cy="47244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4400" b="1" dirty="0" err="1" smtClean="0">
                <a:solidFill>
                  <a:schemeClr val="bg1"/>
                </a:solidFill>
              </a:rPr>
              <a:t>Hipotesis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Alternatif</a:t>
            </a:r>
            <a:r>
              <a:rPr lang="en-US" sz="4400" b="1" dirty="0" smtClean="0">
                <a:solidFill>
                  <a:schemeClr val="bg1"/>
                </a:solidFill>
              </a:rPr>
              <a:t>: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</a:rPr>
              <a:t>Ha :</a:t>
            </a:r>
            <a:r>
              <a:rPr lang="en-US" sz="3000" b="1" dirty="0" err="1" smtClean="0">
                <a:solidFill>
                  <a:schemeClr val="bg1"/>
                </a:solidFill>
              </a:rPr>
              <a:t>Terdapat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perbedaan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prestasi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belajar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antara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mahasiswa</a:t>
            </a:r>
            <a:r>
              <a:rPr lang="en-US" sz="3000" b="1" dirty="0" smtClean="0">
                <a:solidFill>
                  <a:schemeClr val="bg1"/>
                </a:solidFill>
              </a:rPr>
              <a:t> PTI </a:t>
            </a:r>
            <a:r>
              <a:rPr lang="en-US" sz="3000" b="1" dirty="0" err="1" smtClean="0">
                <a:solidFill>
                  <a:schemeClr val="bg1"/>
                </a:solidFill>
              </a:rPr>
              <a:t>dengan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Mahasiswa</a:t>
            </a:r>
            <a:r>
              <a:rPr lang="en-US" sz="3000" b="1" dirty="0" smtClean="0">
                <a:solidFill>
                  <a:schemeClr val="bg1"/>
                </a:solidFill>
              </a:rPr>
              <a:t> PTE. </a:t>
            </a:r>
            <a:r>
              <a:rPr lang="en-US" sz="3000" b="1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1 ‡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2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</a:rPr>
              <a:t>Ha :</a:t>
            </a:r>
            <a:r>
              <a:rPr lang="en-US" sz="3000" b="1" dirty="0" err="1" smtClean="0">
                <a:solidFill>
                  <a:schemeClr val="bg1"/>
                </a:solidFill>
              </a:rPr>
              <a:t>Prestasi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belajar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mahasiswa</a:t>
            </a:r>
            <a:r>
              <a:rPr lang="en-US" sz="3000" b="1" dirty="0" smtClean="0">
                <a:solidFill>
                  <a:schemeClr val="bg1"/>
                </a:solidFill>
              </a:rPr>
              <a:t> PTI </a:t>
            </a:r>
            <a:r>
              <a:rPr lang="en-US" sz="3000" b="1" dirty="0" err="1" smtClean="0">
                <a:solidFill>
                  <a:schemeClr val="bg1"/>
                </a:solidFill>
              </a:rPr>
              <a:t>lebih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rendah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dibandingkan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dengan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Mahasiswa</a:t>
            </a:r>
            <a:r>
              <a:rPr lang="en-US" sz="3000" b="1" dirty="0" smtClean="0">
                <a:solidFill>
                  <a:schemeClr val="bg1"/>
                </a:solidFill>
              </a:rPr>
              <a:t> PTE.     </a:t>
            </a:r>
            <a:r>
              <a:rPr lang="en-US" sz="3200" b="1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1 &lt;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2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</a:rPr>
              <a:t>Ha :</a:t>
            </a:r>
            <a:r>
              <a:rPr lang="en-US" sz="3000" b="1" dirty="0" err="1" smtClean="0">
                <a:solidFill>
                  <a:schemeClr val="bg1"/>
                </a:solidFill>
              </a:rPr>
              <a:t>Prestasi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belajar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mahasiswa</a:t>
            </a:r>
            <a:r>
              <a:rPr lang="en-US" sz="3000" b="1" dirty="0" smtClean="0">
                <a:solidFill>
                  <a:schemeClr val="bg1"/>
                </a:solidFill>
              </a:rPr>
              <a:t> PTI </a:t>
            </a:r>
            <a:r>
              <a:rPr lang="en-US" sz="3000" b="1" dirty="0" err="1" smtClean="0">
                <a:solidFill>
                  <a:schemeClr val="bg1"/>
                </a:solidFill>
              </a:rPr>
              <a:t>lebih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tinggi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dari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Mahasiswa</a:t>
            </a:r>
            <a:r>
              <a:rPr lang="en-US" sz="3000" b="1" dirty="0" smtClean="0">
                <a:solidFill>
                  <a:schemeClr val="bg1"/>
                </a:solidFill>
              </a:rPr>
              <a:t> PTE. </a:t>
            </a:r>
            <a:r>
              <a:rPr lang="en-US" sz="3200" b="1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1 &gt;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2</a:t>
            </a:r>
            <a:endParaRPr lang="en-US" sz="3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133600" y="6858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6705600" cy="838200"/>
          </a:xfrm>
        </p:spPr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Pengertian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Teori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7543800" cy="42672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Setiap</a:t>
            </a:r>
            <a:r>
              <a:rPr lang="en-US" sz="3600" b="1" dirty="0" smtClean="0">
                <a:solidFill>
                  <a:schemeClr val="bg1"/>
                </a:solidFill>
              </a:rPr>
              <a:t> PENELITIAN </a:t>
            </a:r>
            <a:r>
              <a:rPr lang="en-US" sz="3600" b="1" dirty="0" err="1" smtClean="0">
                <a:solidFill>
                  <a:schemeClr val="bg1"/>
                </a:solidFill>
              </a:rPr>
              <a:t>menggunakan</a:t>
            </a:r>
            <a:r>
              <a:rPr lang="en-US" sz="3600" b="1" dirty="0" smtClean="0">
                <a:solidFill>
                  <a:schemeClr val="bg1"/>
                </a:solidFill>
              </a:rPr>
              <a:t> TEORI.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Teori</a:t>
            </a:r>
            <a:r>
              <a:rPr lang="en-US" sz="3600" b="1" dirty="0" smtClean="0">
                <a:solidFill>
                  <a:schemeClr val="bg1"/>
                </a:solidFill>
              </a:rPr>
              <a:t>: </a:t>
            </a:r>
            <a:r>
              <a:rPr lang="en-US" sz="3600" b="1" dirty="0" err="1" smtClean="0">
                <a:solidFill>
                  <a:schemeClr val="bg1"/>
                </a:solidFill>
              </a:rPr>
              <a:t>seperangkat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konsep</a:t>
            </a:r>
            <a:r>
              <a:rPr lang="en-US" sz="3600" b="1" dirty="0" smtClean="0">
                <a:solidFill>
                  <a:schemeClr val="bg1"/>
                </a:solidFill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</a:rPr>
              <a:t>definisi</a:t>
            </a:r>
            <a:r>
              <a:rPr lang="en-US" sz="3600" b="1" dirty="0" smtClean="0">
                <a:solidFill>
                  <a:schemeClr val="bg1"/>
                </a:solidFill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proposisi</a:t>
            </a:r>
            <a:r>
              <a:rPr lang="en-US" sz="3600" b="1" dirty="0" smtClean="0">
                <a:solidFill>
                  <a:schemeClr val="bg1"/>
                </a:solidFill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</a:rPr>
              <a:t>dikonstruksi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untuk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menjelaskan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meramalkan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Fenomena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penelitian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secara</a:t>
            </a:r>
            <a:r>
              <a:rPr lang="en-US" sz="3600" b="1" dirty="0" smtClean="0">
                <a:solidFill>
                  <a:schemeClr val="bg1"/>
                </a:solidFill>
              </a:rPr>
              <a:t> SISTEMATIK.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228600"/>
            <a:ext cx="75438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781800" cy="8382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HIPOTESIS KOMPARATIF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2133600" y="1524000"/>
            <a:ext cx="6096000" cy="47244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4400" b="1" dirty="0" err="1" smtClean="0">
                <a:solidFill>
                  <a:schemeClr val="bg1"/>
                </a:solidFill>
              </a:rPr>
              <a:t>Hipotesis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Statistik</a:t>
            </a:r>
            <a:r>
              <a:rPr lang="en-US" sz="4400" b="1" dirty="0" smtClean="0">
                <a:solidFill>
                  <a:schemeClr val="bg1"/>
                </a:solidFill>
              </a:rPr>
              <a:t>:</a:t>
            </a:r>
          </a:p>
          <a:p>
            <a:pPr marL="971550" lvl="1" indent="-514350" algn="l"/>
            <a:r>
              <a:rPr lang="en-US" b="1" dirty="0" smtClean="0">
                <a:solidFill>
                  <a:schemeClr val="bg1"/>
                </a:solidFill>
                <a:sym typeface="SymbolPS"/>
              </a:rPr>
              <a:t>1.    Ho  : </a:t>
            </a:r>
            <a:r>
              <a:rPr lang="id-ID" b="1" dirty="0" smtClean="0">
                <a:solidFill>
                  <a:schemeClr val="bg1"/>
                </a:solidFill>
                <a:sym typeface="SymbolPS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b="1" dirty="0" smtClean="0">
                <a:solidFill>
                  <a:schemeClr val="bg1"/>
                </a:solidFill>
                <a:sym typeface="SymbolPS"/>
              </a:rPr>
              <a:t>1 = </a:t>
            </a:r>
            <a:r>
              <a:rPr lang="en-US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b="1" dirty="0" smtClean="0">
                <a:solidFill>
                  <a:schemeClr val="bg1"/>
                </a:solidFill>
                <a:sym typeface="SymbolPS"/>
              </a:rPr>
              <a:t>2 </a:t>
            </a:r>
          </a:p>
          <a:p>
            <a:pPr marL="889200" lvl="1" indent="-432000" algn="l"/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      Ha  : </a:t>
            </a:r>
            <a:r>
              <a:rPr lang="id-ID" sz="3200" b="1" dirty="0" smtClean="0">
                <a:solidFill>
                  <a:schemeClr val="bg1"/>
                </a:solidFill>
                <a:sym typeface="SymbolPS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1 ‡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2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 marL="889200" lvl="1" indent="-432000" algn="l"/>
            <a:r>
              <a:rPr lang="en-US" sz="3000" b="1" dirty="0" smtClean="0">
                <a:solidFill>
                  <a:schemeClr val="bg1"/>
                </a:solidFill>
              </a:rPr>
              <a:t>2.   Ho  :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1 ≥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2</a:t>
            </a:r>
            <a:endParaRPr lang="en-US" b="1" dirty="0" smtClean="0">
              <a:solidFill>
                <a:schemeClr val="bg1"/>
              </a:solidFill>
              <a:sym typeface="SymbolPS"/>
            </a:endParaRPr>
          </a:p>
          <a:p>
            <a:pPr marL="889200" lvl="1" indent="-432000" algn="l"/>
            <a:r>
              <a:rPr lang="en-US" sz="3000" b="1" dirty="0" smtClean="0">
                <a:solidFill>
                  <a:schemeClr val="bg1"/>
                </a:solidFill>
                <a:sym typeface="SymbolPS"/>
              </a:rPr>
              <a:t>       Ha  :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1 &lt;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2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 marL="889200" lvl="1" indent="-432000" algn="l"/>
            <a:r>
              <a:rPr lang="en-US" sz="3000" b="1" dirty="0" smtClean="0">
                <a:solidFill>
                  <a:schemeClr val="bg1"/>
                </a:solidFill>
              </a:rPr>
              <a:t>3.    Ho  :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1 </a:t>
            </a:r>
            <a:r>
              <a:rPr lang="en-US" sz="3200" b="1" dirty="0" smtClean="0">
                <a:solidFill>
                  <a:schemeClr val="bg1"/>
                </a:solidFill>
                <a:latin typeface="Calibri"/>
                <a:cs typeface="Calibri"/>
                <a:sym typeface="SymbolPS"/>
              </a:rPr>
              <a:t>≤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2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 marL="889200" lvl="1" indent="-432000" algn="l"/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       Ha  :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1 &gt;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2</a:t>
            </a:r>
            <a:endParaRPr lang="en-US" sz="3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228600"/>
            <a:ext cx="75438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7467600" cy="838200"/>
          </a:xfrm>
        </p:spPr>
        <p:txBody>
          <a:bodyPr>
            <a:no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</a:rPr>
              <a:t>Masalah</a:t>
            </a:r>
            <a:r>
              <a:rPr lang="en-US" sz="5400" b="1" dirty="0" smtClean="0">
                <a:solidFill>
                  <a:schemeClr val="bg1"/>
                </a:solidFill>
              </a:rPr>
              <a:t> ASOSIATIF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143000" y="1600200"/>
            <a:ext cx="7848600" cy="30480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4400" b="1" dirty="0" err="1" smtClean="0">
                <a:solidFill>
                  <a:schemeClr val="bg1"/>
                </a:solidFill>
              </a:rPr>
              <a:t>Rumusan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Masalah</a:t>
            </a:r>
            <a:r>
              <a:rPr lang="en-US" sz="4400" b="1" dirty="0" smtClean="0">
                <a:solidFill>
                  <a:schemeClr val="bg1"/>
                </a:solidFill>
              </a:rPr>
              <a:t>: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Adakah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hubungan</a:t>
            </a:r>
            <a:r>
              <a:rPr lang="en-US" sz="3600" b="1" dirty="0" smtClean="0">
                <a:solidFill>
                  <a:schemeClr val="bg1"/>
                </a:solidFill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</a:rPr>
              <a:t>positif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signifikan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antara</a:t>
            </a:r>
            <a:r>
              <a:rPr lang="en-US" sz="3600" b="1" dirty="0" smtClean="0">
                <a:solidFill>
                  <a:schemeClr val="bg1"/>
                </a:solidFill>
              </a:rPr>
              <a:t>   </a:t>
            </a:r>
            <a:r>
              <a:rPr lang="en-US" sz="3600" b="1" dirty="0" err="1" smtClean="0">
                <a:solidFill>
                  <a:schemeClr val="bg1"/>
                </a:solidFill>
              </a:rPr>
              <a:t>prestasi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belajar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mahasiswa</a:t>
            </a:r>
            <a:r>
              <a:rPr lang="en-US" sz="3600" b="1" dirty="0" smtClean="0">
                <a:solidFill>
                  <a:schemeClr val="bg1"/>
                </a:solidFill>
              </a:rPr>
              <a:t> PTI </a:t>
            </a:r>
            <a:r>
              <a:rPr lang="en-US" sz="3600" b="1" dirty="0" err="1" smtClean="0">
                <a:solidFill>
                  <a:schemeClr val="bg1"/>
                </a:solidFill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jenis</a:t>
            </a:r>
            <a:r>
              <a:rPr lang="en-US" sz="3600" b="1" dirty="0" smtClean="0">
                <a:solidFill>
                  <a:schemeClr val="bg1"/>
                </a:solidFill>
              </a:rPr>
              <a:t>  Laptop yang </a:t>
            </a:r>
            <a:r>
              <a:rPr lang="en-US" sz="3600" b="1" dirty="0" err="1" smtClean="0">
                <a:solidFill>
                  <a:schemeClr val="bg1"/>
                </a:solidFill>
              </a:rPr>
              <a:t>digunakan</a:t>
            </a:r>
            <a:r>
              <a:rPr lang="en-US" sz="3600" b="1" dirty="0" smtClean="0">
                <a:solidFill>
                  <a:schemeClr val="bg1"/>
                </a:solidFill>
              </a:rPr>
              <a:t>?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228600"/>
            <a:ext cx="75438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781800" cy="8382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HIPOTESIS ASOSIATIF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143000" y="1600200"/>
            <a:ext cx="7848600" cy="47244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4400" b="1" dirty="0" err="1" smtClean="0">
                <a:solidFill>
                  <a:schemeClr val="bg1"/>
                </a:solidFill>
              </a:rPr>
              <a:t>Hipotesis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Penelitian</a:t>
            </a:r>
            <a:r>
              <a:rPr lang="en-US" sz="4400" b="1" dirty="0" smtClean="0">
                <a:solidFill>
                  <a:schemeClr val="bg1"/>
                </a:solidFill>
              </a:rPr>
              <a:t>: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200" b="1" dirty="0" err="1" smtClean="0">
                <a:solidFill>
                  <a:schemeClr val="bg1"/>
                </a:solidFill>
              </a:rPr>
              <a:t>Terdapat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hubungan</a:t>
            </a:r>
            <a:r>
              <a:rPr lang="en-US" sz="3200" b="1" dirty="0" smtClean="0">
                <a:solidFill>
                  <a:schemeClr val="bg1"/>
                </a:solidFill>
              </a:rPr>
              <a:t> yang </a:t>
            </a:r>
            <a:r>
              <a:rPr lang="en-US" sz="3200" b="1" dirty="0" err="1" smtClean="0">
                <a:solidFill>
                  <a:schemeClr val="bg1"/>
                </a:solidFill>
              </a:rPr>
              <a:t>positif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dan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signifikan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antara</a:t>
            </a:r>
            <a:r>
              <a:rPr lang="en-US" sz="3200" b="1" dirty="0" smtClean="0">
                <a:solidFill>
                  <a:schemeClr val="bg1"/>
                </a:solidFill>
              </a:rPr>
              <a:t>   </a:t>
            </a:r>
            <a:r>
              <a:rPr lang="en-US" sz="3200" b="1" dirty="0" err="1" smtClean="0">
                <a:solidFill>
                  <a:schemeClr val="bg1"/>
                </a:solidFill>
              </a:rPr>
              <a:t>prestasi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belajar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mahasiswa</a:t>
            </a:r>
            <a:r>
              <a:rPr lang="en-US" sz="3200" b="1" dirty="0" smtClean="0">
                <a:solidFill>
                  <a:schemeClr val="bg1"/>
                </a:solidFill>
              </a:rPr>
              <a:t> PTI </a:t>
            </a:r>
            <a:r>
              <a:rPr lang="en-US" sz="3200" b="1" dirty="0" err="1" smtClean="0">
                <a:solidFill>
                  <a:schemeClr val="bg1"/>
                </a:solidFill>
              </a:rPr>
              <a:t>dengan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jenis</a:t>
            </a:r>
            <a:r>
              <a:rPr lang="en-US" sz="3200" b="1" dirty="0" smtClean="0">
                <a:solidFill>
                  <a:schemeClr val="bg1"/>
                </a:solidFill>
              </a:rPr>
              <a:t>  Laptop yang </a:t>
            </a:r>
            <a:r>
              <a:rPr lang="en-US" sz="3200" b="1" dirty="0" err="1" smtClean="0">
                <a:solidFill>
                  <a:schemeClr val="bg1"/>
                </a:solidFill>
              </a:rPr>
              <a:t>digunakan</a:t>
            </a:r>
            <a:endParaRPr lang="en-US" sz="3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228600"/>
            <a:ext cx="75438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781800" cy="838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HIPOTESIS ASOSIATIF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143000" y="1600200"/>
            <a:ext cx="7848600" cy="47244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4400" b="1" dirty="0" err="1" smtClean="0">
                <a:solidFill>
                  <a:schemeClr val="bg1"/>
                </a:solidFill>
              </a:rPr>
              <a:t>Hipotesis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Statistik</a:t>
            </a:r>
            <a:r>
              <a:rPr lang="en-US" sz="4400" b="1" dirty="0" smtClean="0">
                <a:solidFill>
                  <a:schemeClr val="bg1"/>
                </a:solidFill>
              </a:rPr>
              <a:t>:</a:t>
            </a:r>
          </a:p>
          <a:p>
            <a:pPr marL="432000" indent="-432000" algn="l"/>
            <a:endParaRPr lang="en-US" sz="4400" b="1" dirty="0" smtClean="0">
              <a:solidFill>
                <a:schemeClr val="bg1"/>
              </a:solidFill>
            </a:endParaRP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</a:rPr>
              <a:t>Ho : </a:t>
            </a:r>
            <a:r>
              <a:rPr lang="id-ID" sz="3000" b="1" dirty="0" smtClean="0">
                <a:solidFill>
                  <a:schemeClr val="bg1"/>
                </a:solidFill>
              </a:rPr>
              <a:t>    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  = 0 : </a:t>
            </a:r>
            <a:r>
              <a:rPr lang="en-US" sz="3200" b="1" dirty="0" err="1" smtClean="0">
                <a:solidFill>
                  <a:schemeClr val="bg1"/>
                </a:solidFill>
                <a:sym typeface="SymbolPS"/>
              </a:rPr>
              <a:t>tidak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sym typeface="SymbolPS"/>
              </a:rPr>
              <a:t>ada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sym typeface="SymbolPS"/>
              </a:rPr>
              <a:t>hubungan</a:t>
            </a:r>
            <a:endParaRPr lang="en-US" sz="3200" b="1" dirty="0" smtClean="0">
              <a:solidFill>
                <a:schemeClr val="bg1"/>
              </a:solidFill>
              <a:sym typeface="SymbolPS"/>
            </a:endParaRP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Ha : </a:t>
            </a:r>
            <a:r>
              <a:rPr lang="id-ID" sz="3200" b="1" dirty="0" smtClean="0">
                <a:solidFill>
                  <a:schemeClr val="bg1"/>
                </a:solidFill>
                <a:sym typeface="SymbolPS"/>
              </a:rPr>
              <a:t>   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  ‡ 0 : </a:t>
            </a:r>
            <a:r>
              <a:rPr lang="en-US" sz="3200" b="1" dirty="0" err="1" smtClean="0">
                <a:solidFill>
                  <a:schemeClr val="bg1"/>
                </a:solidFill>
                <a:sym typeface="SymbolPS"/>
              </a:rPr>
              <a:t>ada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sym typeface="SymbolPS"/>
              </a:rPr>
              <a:t>hubungan</a:t>
            </a:r>
            <a:endParaRPr lang="en-US" sz="3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86000"/>
            <a:ext cx="7010400" cy="1981200"/>
          </a:xfrm>
        </p:spPr>
        <p:txBody>
          <a:bodyPr>
            <a:normAutofit/>
          </a:bodyPr>
          <a:lstStyle/>
          <a:p>
            <a:r>
              <a:rPr lang="id-ID" b="1" dirty="0" smtClean="0"/>
              <a:t>Terimakasih</a:t>
            </a:r>
            <a:br>
              <a:rPr lang="id-ID" b="1" dirty="0" smtClean="0"/>
            </a:br>
            <a:r>
              <a:rPr lang="id-ID" sz="4000" b="1" dirty="0" smtClean="0">
                <a:solidFill>
                  <a:srgbClr val="C00000"/>
                </a:solidFill>
              </a:rPr>
              <a:t>Belajar Budayanya orang Hidup</a:t>
            </a:r>
            <a:br>
              <a:rPr lang="id-ID" sz="4000" b="1" dirty="0" smtClean="0">
                <a:solidFill>
                  <a:srgbClr val="C00000"/>
                </a:solidFill>
              </a:rPr>
            </a:br>
            <a:r>
              <a:rPr lang="id-ID" sz="1800" b="1" dirty="0" smtClean="0"/>
              <a:t> Panji Sudira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0" y="2209800"/>
            <a:ext cx="7010400" cy="21173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0"/>
            <a:ext cx="1066800" cy="1267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133600" y="6858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6705600" cy="838200"/>
          </a:xfrm>
        </p:spPr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Pengertian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Teori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7543800" cy="31242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TEORI: </a:t>
            </a:r>
            <a:r>
              <a:rPr lang="en-US" sz="3600" b="1" dirty="0" err="1" smtClean="0">
                <a:solidFill>
                  <a:schemeClr val="bg1"/>
                </a:solidFill>
              </a:rPr>
              <a:t>mempunyai</a:t>
            </a:r>
            <a:r>
              <a:rPr lang="en-US" sz="3600" b="1" dirty="0" smtClean="0">
                <a:solidFill>
                  <a:schemeClr val="bg1"/>
                </a:solidFill>
              </a:rPr>
              <a:t> ARTI </a:t>
            </a:r>
            <a:r>
              <a:rPr lang="en-US" sz="3600" b="1" dirty="0" err="1" smtClean="0">
                <a:solidFill>
                  <a:schemeClr val="bg1"/>
                </a:solidFill>
              </a:rPr>
              <a:t>penting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Melukiskan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hubungan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variabel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Melukiskan</a:t>
            </a:r>
            <a:r>
              <a:rPr lang="en-US" sz="3600" b="1" dirty="0" smtClean="0">
                <a:solidFill>
                  <a:schemeClr val="bg1"/>
                </a:solidFill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</a:rPr>
              <a:t>menerangkan</a:t>
            </a:r>
            <a:r>
              <a:rPr lang="en-US" sz="3600" b="1" dirty="0" smtClean="0">
                <a:solidFill>
                  <a:schemeClr val="bg1"/>
                </a:solidFill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</a:rPr>
              <a:t>meramalkan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Gejala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penelitian</a:t>
            </a:r>
            <a:r>
              <a:rPr lang="en-US" sz="3600" b="1" dirty="0" smtClean="0">
                <a:solidFill>
                  <a:schemeClr val="bg1"/>
                </a:solidFill>
              </a:rPr>
              <a:t>. 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133600" y="6858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762000"/>
            <a:ext cx="5334000" cy="8382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</a:rPr>
              <a:t>Tiga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Macam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Teori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7543800" cy="31242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TEORI DEDUKTIF: </a:t>
            </a:r>
            <a:r>
              <a:rPr lang="en-US" sz="3600" b="1" dirty="0" err="1" smtClean="0">
                <a:solidFill>
                  <a:schemeClr val="bg1"/>
                </a:solidFill>
              </a:rPr>
              <a:t>Pikiran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spekulatif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</a:t>
            </a:r>
            <a:r>
              <a:rPr lang="en-US" sz="3600" b="1" dirty="0" smtClean="0">
                <a:solidFill>
                  <a:schemeClr val="bg1"/>
                </a:solidFill>
              </a:rPr>
              <a:t> DATA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TEORI INDUKTIF: DATA </a:t>
            </a:r>
            <a:r>
              <a:rPr lang="en-US" sz="3600" b="1" dirty="0" err="1" smtClean="0">
                <a:solidFill>
                  <a:schemeClr val="bg1"/>
                </a:solidFill>
              </a:rPr>
              <a:t>ke</a:t>
            </a:r>
            <a:r>
              <a:rPr lang="en-US" sz="3600" b="1" dirty="0" smtClean="0">
                <a:solidFill>
                  <a:schemeClr val="bg1"/>
                </a:solidFill>
              </a:rPr>
              <a:t> TEORI.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TEORI FUNGSIONAL: </a:t>
            </a:r>
            <a:r>
              <a:rPr lang="en-US" sz="3600" b="1" dirty="0" err="1" smtClean="0">
                <a:solidFill>
                  <a:schemeClr val="bg1"/>
                </a:solidFill>
              </a:rPr>
              <a:t>Interaksi</a:t>
            </a:r>
            <a:r>
              <a:rPr lang="en-US" sz="3600" b="1" dirty="0" smtClean="0">
                <a:solidFill>
                  <a:schemeClr val="bg1"/>
                </a:solidFill>
              </a:rPr>
              <a:t> Data </a:t>
            </a:r>
            <a:r>
              <a:rPr lang="en-US" sz="3600" b="1" dirty="0" err="1" smtClean="0">
                <a:solidFill>
                  <a:schemeClr val="bg1"/>
                </a:solidFill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</a:rPr>
              <a:t> TEORI.  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133600" y="6858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762000"/>
            <a:ext cx="5334000" cy="8382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</a:rPr>
              <a:t>Tiga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Macam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Teori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7543800" cy="31242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TEORI DEDUKTIF: </a:t>
            </a:r>
            <a:r>
              <a:rPr lang="en-US" sz="3600" b="1" dirty="0" err="1" smtClean="0">
                <a:solidFill>
                  <a:schemeClr val="bg1"/>
                </a:solidFill>
              </a:rPr>
              <a:t>Pikiran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spekulatif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</a:t>
            </a:r>
            <a:r>
              <a:rPr lang="en-US" sz="3600" b="1" dirty="0" smtClean="0">
                <a:solidFill>
                  <a:schemeClr val="bg1"/>
                </a:solidFill>
              </a:rPr>
              <a:t> DATA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TEORI INDUKTIF: DATA </a:t>
            </a:r>
            <a:r>
              <a:rPr lang="en-US" sz="3600" b="1" dirty="0" err="1" smtClean="0">
                <a:solidFill>
                  <a:schemeClr val="bg1"/>
                </a:solidFill>
              </a:rPr>
              <a:t>ke</a:t>
            </a:r>
            <a:r>
              <a:rPr lang="en-US" sz="3600" b="1" dirty="0" smtClean="0">
                <a:solidFill>
                  <a:schemeClr val="bg1"/>
                </a:solidFill>
              </a:rPr>
              <a:t> TEORI.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TEORI FUNGSINAL: </a:t>
            </a:r>
            <a:r>
              <a:rPr lang="en-US" sz="3600" b="1" dirty="0" err="1" smtClean="0">
                <a:solidFill>
                  <a:schemeClr val="bg1"/>
                </a:solidFill>
              </a:rPr>
              <a:t>Interaksi</a:t>
            </a:r>
            <a:r>
              <a:rPr lang="en-US" sz="3600" b="1" dirty="0" smtClean="0">
                <a:solidFill>
                  <a:schemeClr val="bg1"/>
                </a:solidFill>
              </a:rPr>
              <a:t> Data </a:t>
            </a:r>
            <a:r>
              <a:rPr lang="en-US" sz="3600" b="1" dirty="0" err="1" smtClean="0">
                <a:solidFill>
                  <a:schemeClr val="bg1"/>
                </a:solidFill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</a:rPr>
              <a:t> TEORI.  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81200" y="2286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81000"/>
            <a:ext cx="5334000" cy="8382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 E O R 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7543800" cy="48768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Sekelompok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Hukum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tersusun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secara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Logis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Hukum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Bersifat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Deduktif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Rangkuman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hukum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diperoleh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secara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Empiris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en-US" sz="3600" b="1" dirty="0" err="1" smtClean="0">
                <a:solidFill>
                  <a:schemeClr val="bg1"/>
                </a:solidFill>
                <a:sym typeface="Wingdings" pitchFamily="2" charset="2"/>
              </a:rPr>
              <a:t>konsep</a:t>
            </a:r>
            <a:r>
              <a:rPr lang="en-US" sz="3600" b="1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sym typeface="Wingdings" pitchFamily="2" charset="2"/>
              </a:rPr>
              <a:t>Teoritis</a:t>
            </a:r>
            <a:r>
              <a:rPr lang="en-US" sz="3600" b="1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sym typeface="Wingdings" pitchFamily="2" charset="2"/>
              </a:rPr>
              <a:t>Induktif</a:t>
            </a:r>
            <a:r>
              <a:rPr lang="en-US" sz="3600" b="1" dirty="0" smtClean="0">
                <a:solidFill>
                  <a:schemeClr val="bg1"/>
                </a:solidFill>
                <a:sym typeface="Wingdings" pitchFamily="2" charset="2"/>
              </a:rPr>
              <a:t>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Cara </a:t>
            </a:r>
            <a:r>
              <a:rPr lang="en-US" sz="3600" b="1" dirty="0" err="1" smtClean="0">
                <a:solidFill>
                  <a:schemeClr val="bg1"/>
                </a:solidFill>
              </a:rPr>
              <a:t>menerangkan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secara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Generalisasi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81200" y="2286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81000"/>
            <a:ext cx="5334000" cy="8382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 E O R 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7543800" cy="41910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Suatu</a:t>
            </a:r>
            <a:r>
              <a:rPr lang="en-US" sz="3600" b="1" dirty="0" smtClean="0">
                <a:solidFill>
                  <a:schemeClr val="bg1"/>
                </a:solidFill>
              </a:rPr>
              <a:t> KONSEPTUALISASI </a:t>
            </a:r>
            <a:r>
              <a:rPr lang="en-US" sz="3600" b="1" dirty="0" err="1" smtClean="0">
                <a:solidFill>
                  <a:schemeClr val="bg1"/>
                </a:solidFill>
              </a:rPr>
              <a:t>pengertian</a:t>
            </a:r>
            <a:r>
              <a:rPr lang="en-US" sz="3600" b="1" dirty="0" smtClean="0">
                <a:solidFill>
                  <a:schemeClr val="bg1"/>
                </a:solidFill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</a:rPr>
              <a:t>Sistematis</a:t>
            </a:r>
            <a:r>
              <a:rPr lang="en-US" sz="3600" b="1" dirty="0" smtClean="0">
                <a:solidFill>
                  <a:schemeClr val="bg1"/>
                </a:solidFill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</a:rPr>
              <a:t>dapat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diuji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Kebenarannya</a:t>
            </a:r>
            <a:r>
              <a:rPr lang="en-US" sz="3600" b="1" dirty="0" smtClean="0">
                <a:solidFill>
                  <a:schemeClr val="bg1"/>
                </a:solidFill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</a:rPr>
              <a:t>empiris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Alur</a:t>
            </a:r>
            <a:r>
              <a:rPr lang="en-US" sz="3600" b="1" dirty="0" smtClean="0">
                <a:solidFill>
                  <a:schemeClr val="bg1"/>
                </a:solidFill>
              </a:rPr>
              <a:t> LOGIKA </a:t>
            </a:r>
            <a:r>
              <a:rPr lang="en-US" sz="3600" b="1" dirty="0" err="1" smtClean="0">
                <a:solidFill>
                  <a:schemeClr val="bg1"/>
                </a:solidFill>
              </a:rPr>
              <a:t>atau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Penalaran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seperangkap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konsep</a:t>
            </a:r>
            <a:r>
              <a:rPr lang="en-US" sz="3600" b="1" dirty="0" smtClean="0">
                <a:solidFill>
                  <a:schemeClr val="bg1"/>
                </a:solidFill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</a:rPr>
              <a:t>definisi</a:t>
            </a:r>
            <a:r>
              <a:rPr lang="en-US" sz="3600" b="1" dirty="0" smtClean="0">
                <a:solidFill>
                  <a:schemeClr val="bg1"/>
                </a:solidFill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</a:rPr>
              <a:t>proposisi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81200" y="2286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81000"/>
            <a:ext cx="5334000" cy="8382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FUNGSI T E O R 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2057400" y="1828800"/>
            <a:ext cx="5486400" cy="25146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Menjelaskan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Gejala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Meramalkan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Gejala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Mengendalikan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Gejala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1266</Words>
  <Application>Microsoft Office PowerPoint</Application>
  <PresentationFormat>On-screen Show (4:3)</PresentationFormat>
  <Paragraphs>183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LANDASAN TEORI, KERANGKA PIKIR, HIPOTESIS</vt:lpstr>
      <vt:lpstr>PETA KONSEP</vt:lpstr>
      <vt:lpstr>Pengertian Teori</vt:lpstr>
      <vt:lpstr>Pengertian Teori</vt:lpstr>
      <vt:lpstr>Tiga Macam Teori</vt:lpstr>
      <vt:lpstr>Tiga Macam Teori</vt:lpstr>
      <vt:lpstr>T E O R I</vt:lpstr>
      <vt:lpstr>T E O R I</vt:lpstr>
      <vt:lpstr>FUNGSI T E O R I</vt:lpstr>
      <vt:lpstr>FUNGSI T E O R I</vt:lpstr>
      <vt:lpstr>FUNGSI T E O R I</vt:lpstr>
      <vt:lpstr>HIPOTESIS</vt:lpstr>
      <vt:lpstr>HIPOTESIS</vt:lpstr>
      <vt:lpstr>HIPOTESIS</vt:lpstr>
      <vt:lpstr>HIPOTESIS</vt:lpstr>
      <vt:lpstr>HIPOTESIS</vt:lpstr>
      <vt:lpstr>HIPOTESIS Statistik</vt:lpstr>
      <vt:lpstr>Pengujian HIPOTESIS Statistik</vt:lpstr>
      <vt:lpstr>Uji HIPOTESIS Statistik</vt:lpstr>
      <vt:lpstr>Bentuk HIPOTESIS</vt:lpstr>
      <vt:lpstr>HIPOTESIS DESKRIPTIF</vt:lpstr>
      <vt:lpstr>HIPOTESIS DESKRIPTIF</vt:lpstr>
      <vt:lpstr>HIPOTESIS DESKRIPTIF</vt:lpstr>
      <vt:lpstr>HIPOTESIS DESKRIPTIF</vt:lpstr>
      <vt:lpstr>HIPOTESIS DESKRIPTIF</vt:lpstr>
      <vt:lpstr>HIPOTESIS DESKRIPTIF</vt:lpstr>
      <vt:lpstr>Masalah KOMPARATIF</vt:lpstr>
      <vt:lpstr>HIPOTESIS KOMPARATIF</vt:lpstr>
      <vt:lpstr>HIPOTESIS KOMPARATIF</vt:lpstr>
      <vt:lpstr>HIPOTESIS KOMPARATIF</vt:lpstr>
      <vt:lpstr>Masalah ASOSIATIF</vt:lpstr>
      <vt:lpstr>HIPOTESIS ASOSIATIF</vt:lpstr>
      <vt:lpstr>HIPOTESIS ASOSIATIF</vt:lpstr>
      <vt:lpstr>Terimakasih Belajar Budayanya orang Hidup  Panji Sudira</vt:lpstr>
    </vt:vector>
  </TitlesOfParts>
  <Company>komoputer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 LEARNING</dc:title>
  <dc:creator>Putu Panji</dc:creator>
  <cp:lastModifiedBy>Putu Sudira</cp:lastModifiedBy>
  <cp:revision>78</cp:revision>
  <dcterms:created xsi:type="dcterms:W3CDTF">2012-01-26T22:45:00Z</dcterms:created>
  <dcterms:modified xsi:type="dcterms:W3CDTF">2014-11-15T05:11:37Z</dcterms:modified>
</cp:coreProperties>
</file>