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44" r:id="rId3"/>
    <p:sldMasterId id="2147483756" r:id="rId4"/>
    <p:sldMasterId id="2147483768" r:id="rId5"/>
    <p:sldMasterId id="2147483780" r:id="rId6"/>
  </p:sldMasterIdLst>
  <p:sldIdLst>
    <p:sldId id="256" r:id="rId7"/>
    <p:sldId id="257" r:id="rId8"/>
    <p:sldId id="258" r:id="rId9"/>
    <p:sldId id="272" r:id="rId10"/>
    <p:sldId id="259" r:id="rId11"/>
    <p:sldId id="270" r:id="rId12"/>
    <p:sldId id="260" r:id="rId13"/>
    <p:sldId id="261" r:id="rId14"/>
    <p:sldId id="262" r:id="rId15"/>
    <p:sldId id="263" r:id="rId16"/>
    <p:sldId id="264" r:id="rId17"/>
    <p:sldId id="269" r:id="rId18"/>
    <p:sldId id="265" r:id="rId19"/>
    <p:sldId id="266" r:id="rId20"/>
    <p:sldId id="271" r:id="rId21"/>
    <p:sldId id="267"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9/19/2013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9/19/2013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9/19/2013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9/19/2013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9/19/2013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9/19/2013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9/19/2013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9/19/2013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9/19/2013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9/19/2013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9/19/2013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9/19/2013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9/19/2013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9/19/2013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9/19/2013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0" y="3581400"/>
            <a:ext cx="8991600" cy="2209800"/>
          </a:xfrm>
        </p:spPr>
        <p:txBody>
          <a:bodyPr>
            <a:noAutofit/>
          </a:bodyPr>
          <a:lstStyle/>
          <a:p>
            <a:r>
              <a:rPr lang="en-US" sz="7200" dirty="0">
                <a:solidFill>
                  <a:srgbClr val="002060"/>
                </a:solidFill>
              </a:rPr>
              <a:t>SEJARAH </a:t>
            </a:r>
            <a:br>
              <a:rPr lang="en-US" sz="7200" dirty="0">
                <a:solidFill>
                  <a:srgbClr val="002060"/>
                </a:solidFill>
              </a:rPr>
            </a:br>
            <a:r>
              <a:rPr lang="en-US" sz="7200" dirty="0">
                <a:solidFill>
                  <a:srgbClr val="002060"/>
                </a:solidFill>
              </a:rPr>
              <a:t>LAHIRNYA PANCASILA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457200"/>
            <a:ext cx="8534400" cy="6172200"/>
          </a:xfrm>
        </p:spPr>
        <p:txBody>
          <a:bodyPr/>
          <a:lstStyle/>
          <a:p>
            <a:r>
              <a:rPr lang="en-US" sz="2800"/>
              <a:t>Pada tanggal 1 Juni 1945 juga dibentuk panitia Kecil yang beranggotakan 8 orang.</a:t>
            </a:r>
          </a:p>
          <a:p>
            <a:pPr lvl="1">
              <a:buFontTx/>
              <a:buChar char="-"/>
            </a:pPr>
            <a:r>
              <a:rPr lang="en-US" sz="2600"/>
              <a:t>Anggota 8 meliputi: Ir. Soekarno, Drs. Moh. Hatta, Sutardjo, A. Wachid Hasyim, Ki Bagus Hadikusumo, Oto Iskandardinata, Moh. Yamin, dan Mr. A.A. Maramis. </a:t>
            </a:r>
          </a:p>
          <a:p>
            <a:pPr lvl="1">
              <a:buFontTx/>
              <a:buChar char="-"/>
            </a:pPr>
            <a:r>
              <a:rPr lang="en-US" sz="2600"/>
              <a:t>Tugas panitia 8 ini adalah menampung dan mengidentifikasi usulan anggota BPUPKI. </a:t>
            </a:r>
          </a:p>
          <a:p>
            <a:pPr lvl="1">
              <a:buFontTx/>
              <a:buChar char="-"/>
            </a:pPr>
            <a:r>
              <a:rPr lang="en-US" sz="2600"/>
              <a:t>Berdasarkan usulan yang masuk diketahui, ada perbedaan usulan tentang dasar negara. Golongan Islam menghendaki negara berdasar syariat Islam, sedang golongan nasionalis menghendaki negara tidak berdasarkan hukum agama tertentu.</a:t>
            </a:r>
          </a:p>
          <a:p>
            <a:endParaRPr lang="en-US" sz="26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76200" y="609600"/>
            <a:ext cx="8915400" cy="5943600"/>
          </a:xfrm>
        </p:spPr>
        <p:txBody>
          <a:bodyPr/>
          <a:lstStyle/>
          <a:p>
            <a:pPr>
              <a:lnSpc>
                <a:spcPct val="90000"/>
              </a:lnSpc>
            </a:pPr>
            <a:r>
              <a:rPr lang="en-US" sz="2400" dirty="0" err="1"/>
              <a:t>Untuk</a:t>
            </a:r>
            <a:r>
              <a:rPr lang="en-US" sz="2400" dirty="0"/>
              <a:t> </a:t>
            </a:r>
            <a:r>
              <a:rPr lang="en-US" sz="2400" dirty="0" err="1"/>
              <a:t>mengatasi</a:t>
            </a:r>
            <a:r>
              <a:rPr lang="en-US" sz="2400" dirty="0"/>
              <a:t> </a:t>
            </a:r>
            <a:r>
              <a:rPr lang="en-US" sz="2400" dirty="0" err="1"/>
              <a:t>perbedaan</a:t>
            </a:r>
            <a:r>
              <a:rPr lang="en-US" sz="2400" dirty="0"/>
              <a:t> </a:t>
            </a:r>
            <a:r>
              <a:rPr lang="en-US" sz="2400" dirty="0" err="1"/>
              <a:t>ini</a:t>
            </a:r>
            <a:r>
              <a:rPr lang="en-US" sz="2400" dirty="0"/>
              <a:t>, </a:t>
            </a:r>
            <a:r>
              <a:rPr lang="en-US" sz="2400" dirty="0" err="1"/>
              <a:t>dibentuklah</a:t>
            </a:r>
            <a:r>
              <a:rPr lang="en-US" sz="2400" dirty="0"/>
              <a:t> </a:t>
            </a:r>
            <a:r>
              <a:rPr lang="en-US" sz="2400" dirty="0" err="1"/>
              <a:t>Panitia</a:t>
            </a:r>
            <a:r>
              <a:rPr lang="en-US" sz="2400" dirty="0"/>
              <a:t> Kecil 9 </a:t>
            </a:r>
            <a:r>
              <a:rPr lang="en-US" sz="2400" dirty="0" err="1"/>
              <a:t>orang</a:t>
            </a:r>
            <a:r>
              <a:rPr lang="en-US" sz="2400" dirty="0"/>
              <a:t>, yang </a:t>
            </a:r>
            <a:r>
              <a:rPr lang="en-US" sz="2400" dirty="0" err="1"/>
              <a:t>anggotanya</a:t>
            </a:r>
            <a:r>
              <a:rPr lang="en-US" sz="2400" dirty="0"/>
              <a:t> </a:t>
            </a:r>
            <a:r>
              <a:rPr lang="en-US" sz="2400" dirty="0" err="1"/>
              <a:t>berasal</a:t>
            </a:r>
            <a:r>
              <a:rPr lang="en-US" sz="2400" dirty="0"/>
              <a:t> </a:t>
            </a:r>
            <a:r>
              <a:rPr lang="en-US" sz="2400" dirty="0" err="1"/>
              <a:t>dari</a:t>
            </a:r>
            <a:r>
              <a:rPr lang="en-US" sz="2400" dirty="0"/>
              <a:t> </a:t>
            </a:r>
            <a:r>
              <a:rPr lang="en-US" sz="2400" dirty="0" err="1"/>
              <a:t>golongan</a:t>
            </a:r>
            <a:r>
              <a:rPr lang="en-US" sz="2400" dirty="0"/>
              <a:t> Islam </a:t>
            </a:r>
            <a:r>
              <a:rPr lang="en-US" sz="2400" dirty="0" err="1"/>
              <a:t>dan</a:t>
            </a:r>
            <a:r>
              <a:rPr lang="en-US" sz="2400" dirty="0"/>
              <a:t> </a:t>
            </a:r>
            <a:r>
              <a:rPr lang="en-US" sz="2400" dirty="0" err="1"/>
              <a:t>golongan</a:t>
            </a:r>
            <a:r>
              <a:rPr lang="en-US" sz="2400" dirty="0"/>
              <a:t> </a:t>
            </a:r>
            <a:r>
              <a:rPr lang="en-US" sz="2400" dirty="0" err="1"/>
              <a:t>Nasionalis</a:t>
            </a:r>
            <a:r>
              <a:rPr lang="en-US" sz="2400" dirty="0"/>
              <a:t>, </a:t>
            </a:r>
            <a:r>
              <a:rPr lang="en-US" sz="2400" dirty="0" err="1"/>
              <a:t>yaitu</a:t>
            </a:r>
            <a:r>
              <a:rPr lang="en-US" sz="2400" dirty="0"/>
              <a:t> : Ir. </a:t>
            </a:r>
            <a:r>
              <a:rPr lang="en-US" sz="2400" dirty="0" err="1"/>
              <a:t>Soekarno</a:t>
            </a:r>
            <a:r>
              <a:rPr lang="en-US" sz="2400" dirty="0"/>
              <a:t>, Drs. </a:t>
            </a:r>
            <a:r>
              <a:rPr lang="en-US" sz="2400" dirty="0" err="1"/>
              <a:t>Moh</a:t>
            </a:r>
            <a:r>
              <a:rPr lang="en-US" sz="2400" dirty="0"/>
              <a:t>. </a:t>
            </a:r>
            <a:r>
              <a:rPr lang="en-US" sz="2400" dirty="0" err="1"/>
              <a:t>Hatta</a:t>
            </a:r>
            <a:r>
              <a:rPr lang="en-US" sz="2400" dirty="0"/>
              <a:t>, Mr. </a:t>
            </a:r>
            <a:r>
              <a:rPr lang="en-US" sz="2400" dirty="0" err="1"/>
              <a:t>Moh</a:t>
            </a:r>
            <a:r>
              <a:rPr lang="en-US" sz="2400" dirty="0"/>
              <a:t>. </a:t>
            </a:r>
            <a:r>
              <a:rPr lang="en-US" sz="2400" dirty="0" err="1"/>
              <a:t>Yamin</a:t>
            </a:r>
            <a:r>
              <a:rPr lang="en-US" sz="2400" dirty="0"/>
              <a:t>, Mr. A.A. </a:t>
            </a:r>
            <a:r>
              <a:rPr lang="en-US" sz="2400" dirty="0" err="1"/>
              <a:t>Maramis</a:t>
            </a:r>
            <a:r>
              <a:rPr lang="en-US" sz="2400" dirty="0"/>
              <a:t>, Ahmad </a:t>
            </a:r>
            <a:r>
              <a:rPr lang="en-US" sz="2400" dirty="0" err="1"/>
              <a:t>Soebardjo</a:t>
            </a:r>
            <a:r>
              <a:rPr lang="en-US" sz="2400" dirty="0"/>
              <a:t>, </a:t>
            </a:r>
            <a:r>
              <a:rPr lang="en-US" sz="2400" dirty="0" err="1"/>
              <a:t>Abikusno</a:t>
            </a:r>
            <a:r>
              <a:rPr lang="en-US" sz="2400" dirty="0"/>
              <a:t> </a:t>
            </a:r>
            <a:r>
              <a:rPr lang="en-US" sz="2400" dirty="0" err="1"/>
              <a:t>Tjokrosoejoso</a:t>
            </a:r>
            <a:r>
              <a:rPr lang="en-US" sz="2400" dirty="0"/>
              <a:t>, Abdul </a:t>
            </a:r>
            <a:r>
              <a:rPr lang="en-US" sz="2400" dirty="0" err="1"/>
              <a:t>Kahar</a:t>
            </a:r>
            <a:r>
              <a:rPr lang="en-US" sz="2400" dirty="0"/>
              <a:t> </a:t>
            </a:r>
            <a:r>
              <a:rPr lang="en-US" sz="2400" dirty="0" err="1"/>
              <a:t>Muzakkir</a:t>
            </a:r>
            <a:r>
              <a:rPr lang="en-US" sz="2400" dirty="0"/>
              <a:t>, A. </a:t>
            </a:r>
            <a:r>
              <a:rPr lang="en-US" sz="2400" dirty="0" err="1"/>
              <a:t>Wachid</a:t>
            </a:r>
            <a:r>
              <a:rPr lang="en-US" sz="2400" dirty="0"/>
              <a:t> </a:t>
            </a:r>
            <a:r>
              <a:rPr lang="en-US" sz="2400" dirty="0" err="1"/>
              <a:t>Hasyim</a:t>
            </a:r>
            <a:r>
              <a:rPr lang="en-US" sz="2400" dirty="0"/>
              <a:t>, </a:t>
            </a:r>
            <a:r>
              <a:rPr lang="en-US" sz="2400" dirty="0" err="1"/>
              <a:t>dan</a:t>
            </a:r>
            <a:r>
              <a:rPr lang="en-US" sz="2400" dirty="0"/>
              <a:t> H. </a:t>
            </a:r>
            <a:r>
              <a:rPr lang="en-US" sz="2400" dirty="0" err="1"/>
              <a:t>Agus</a:t>
            </a:r>
            <a:r>
              <a:rPr lang="en-US" sz="2400" dirty="0"/>
              <a:t> </a:t>
            </a:r>
            <a:r>
              <a:rPr lang="en-US" sz="2400" dirty="0" err="1"/>
              <a:t>Salim</a:t>
            </a:r>
            <a:r>
              <a:rPr lang="en-US" sz="2400" dirty="0"/>
              <a:t>. </a:t>
            </a:r>
          </a:p>
          <a:p>
            <a:pPr>
              <a:lnSpc>
                <a:spcPct val="90000"/>
              </a:lnSpc>
            </a:pPr>
            <a:r>
              <a:rPr lang="en-US" sz="2400" dirty="0" err="1"/>
              <a:t>Panitia</a:t>
            </a:r>
            <a:r>
              <a:rPr lang="en-US" sz="2400" dirty="0"/>
              <a:t> Sembilan </a:t>
            </a:r>
            <a:r>
              <a:rPr lang="en-US" sz="2400" dirty="0" err="1"/>
              <a:t>bersidang</a:t>
            </a:r>
            <a:r>
              <a:rPr lang="en-US" sz="2400" dirty="0"/>
              <a:t> </a:t>
            </a:r>
            <a:r>
              <a:rPr lang="en-US" sz="2400" dirty="0" err="1"/>
              <a:t>tanggal</a:t>
            </a:r>
            <a:r>
              <a:rPr lang="en-US" sz="2400" dirty="0"/>
              <a:t> 22 </a:t>
            </a:r>
            <a:r>
              <a:rPr lang="en-US" sz="2400" dirty="0" err="1"/>
              <a:t>Juni</a:t>
            </a:r>
            <a:r>
              <a:rPr lang="en-US" sz="2400" dirty="0"/>
              <a:t> 1945, </a:t>
            </a:r>
            <a:r>
              <a:rPr lang="en-US" sz="2400" dirty="0" err="1"/>
              <a:t>menghasilkan</a:t>
            </a:r>
            <a:r>
              <a:rPr lang="en-US" sz="2400" dirty="0"/>
              <a:t> </a:t>
            </a:r>
            <a:r>
              <a:rPr lang="en-US" sz="2400" dirty="0" err="1"/>
              <a:t>kesepakatan</a:t>
            </a:r>
            <a:r>
              <a:rPr lang="en-US" sz="2400" dirty="0"/>
              <a:t> </a:t>
            </a:r>
            <a:r>
              <a:rPr lang="en-US" sz="2400" dirty="0" err="1"/>
              <a:t>dasar</a:t>
            </a:r>
            <a:r>
              <a:rPr lang="en-US" sz="2400" dirty="0"/>
              <a:t> </a:t>
            </a:r>
            <a:r>
              <a:rPr lang="en-US" sz="2400" dirty="0" err="1"/>
              <a:t>negara</a:t>
            </a:r>
            <a:r>
              <a:rPr lang="en-US" sz="2400" dirty="0"/>
              <a:t> yang </a:t>
            </a:r>
            <a:r>
              <a:rPr lang="en-US" sz="2400" dirty="0" err="1"/>
              <a:t>tertuang</a:t>
            </a:r>
            <a:r>
              <a:rPr lang="en-US" sz="2400" dirty="0"/>
              <a:t> </a:t>
            </a:r>
            <a:r>
              <a:rPr lang="en-US" sz="2400" dirty="0" err="1"/>
              <a:t>dalam</a:t>
            </a:r>
            <a:r>
              <a:rPr lang="en-US" sz="2400" dirty="0"/>
              <a:t> </a:t>
            </a:r>
            <a:r>
              <a:rPr lang="en-US" sz="2400" dirty="0" err="1"/>
              <a:t>alinea</a:t>
            </a:r>
            <a:r>
              <a:rPr lang="en-US" sz="2400" dirty="0"/>
              <a:t> </a:t>
            </a:r>
            <a:r>
              <a:rPr lang="en-US" sz="2400" dirty="0" err="1"/>
              <a:t>keempat</a:t>
            </a:r>
            <a:r>
              <a:rPr lang="en-US" sz="2400" dirty="0"/>
              <a:t> </a:t>
            </a:r>
            <a:r>
              <a:rPr lang="en-US" sz="2400" dirty="0" err="1"/>
              <a:t>rancangan</a:t>
            </a:r>
            <a:r>
              <a:rPr lang="en-US" sz="2400" dirty="0"/>
              <a:t> </a:t>
            </a:r>
            <a:r>
              <a:rPr lang="en-US" sz="2400" dirty="0" err="1"/>
              <a:t>Preambule</a:t>
            </a:r>
            <a:r>
              <a:rPr lang="en-US" sz="2400" dirty="0"/>
              <a:t>, </a:t>
            </a:r>
            <a:r>
              <a:rPr lang="en-US" sz="2400" dirty="0" err="1"/>
              <a:t>yaitu</a:t>
            </a:r>
            <a:r>
              <a:rPr lang="en-US" sz="2400" dirty="0"/>
              <a:t> “</a:t>
            </a:r>
            <a:r>
              <a:rPr lang="en-US" sz="2400" b="1" u="sng" dirty="0" err="1"/>
              <a:t>Ketuhanan</a:t>
            </a:r>
            <a:r>
              <a:rPr lang="en-US" sz="2400" b="1" u="sng" dirty="0"/>
              <a:t>, </a:t>
            </a:r>
            <a:r>
              <a:rPr lang="en-US" sz="2400" b="1" u="sng" dirty="0" err="1"/>
              <a:t>dengan</a:t>
            </a:r>
            <a:r>
              <a:rPr lang="en-US" sz="2400" b="1" u="sng" dirty="0"/>
              <a:t> </a:t>
            </a:r>
            <a:r>
              <a:rPr lang="en-US" sz="2400" b="1" u="sng" dirty="0" err="1"/>
              <a:t>kewajiban</a:t>
            </a:r>
            <a:r>
              <a:rPr lang="en-US" sz="2400" b="1" u="sng" dirty="0"/>
              <a:t> </a:t>
            </a:r>
            <a:r>
              <a:rPr lang="en-US" sz="2400" b="1" u="sng" dirty="0" err="1"/>
              <a:t>menjalankan</a:t>
            </a:r>
            <a:r>
              <a:rPr lang="en-US" sz="2400" b="1" u="sng" dirty="0"/>
              <a:t> </a:t>
            </a:r>
            <a:r>
              <a:rPr lang="en-US" sz="2400" b="1" u="sng" dirty="0" err="1"/>
              <a:t>syariat</a:t>
            </a:r>
            <a:r>
              <a:rPr lang="en-US" sz="2400" b="1" u="sng" dirty="0"/>
              <a:t> Islam </a:t>
            </a:r>
            <a:r>
              <a:rPr lang="en-US" sz="2400" b="1" u="sng" dirty="0" err="1"/>
              <a:t>bagi</a:t>
            </a:r>
            <a:r>
              <a:rPr lang="en-US" sz="2400" b="1" u="sng" dirty="0"/>
              <a:t> </a:t>
            </a:r>
            <a:r>
              <a:rPr lang="en-US" sz="2400" b="1" u="sng" dirty="0" err="1"/>
              <a:t>pemeluk-pemeluknya</a:t>
            </a:r>
            <a:r>
              <a:rPr lang="en-US" sz="2400" dirty="0"/>
              <a:t>; </a:t>
            </a:r>
            <a:r>
              <a:rPr lang="en-US" sz="2400" dirty="0" err="1"/>
              <a:t>Kemanusiaan</a:t>
            </a:r>
            <a:r>
              <a:rPr lang="en-US" sz="2400" dirty="0"/>
              <a:t> yang </a:t>
            </a:r>
            <a:r>
              <a:rPr lang="en-US" sz="2400" dirty="0" err="1"/>
              <a:t>adil</a:t>
            </a:r>
            <a:r>
              <a:rPr lang="en-US" sz="2400" dirty="0"/>
              <a:t> </a:t>
            </a:r>
            <a:r>
              <a:rPr lang="en-US" sz="2400" dirty="0" err="1"/>
              <a:t>dan</a:t>
            </a:r>
            <a:r>
              <a:rPr lang="en-US" sz="2400" dirty="0"/>
              <a:t> </a:t>
            </a:r>
            <a:r>
              <a:rPr lang="en-US" sz="2400" dirty="0" err="1"/>
              <a:t>beradab</a:t>
            </a:r>
            <a:r>
              <a:rPr lang="en-US" sz="2400" dirty="0"/>
              <a:t>; </a:t>
            </a:r>
            <a:r>
              <a:rPr lang="en-US" sz="2400" dirty="0" err="1"/>
              <a:t>Persatuan</a:t>
            </a:r>
            <a:r>
              <a:rPr lang="en-US" sz="2400" dirty="0"/>
              <a:t> Indonesia; </a:t>
            </a:r>
            <a:r>
              <a:rPr lang="en-US" sz="2400" dirty="0" err="1"/>
              <a:t>Kerakyatan</a:t>
            </a:r>
            <a:r>
              <a:rPr lang="en-US" sz="2400" dirty="0"/>
              <a:t> yang </a:t>
            </a:r>
            <a:r>
              <a:rPr lang="en-US" sz="2400" dirty="0" err="1"/>
              <a:t>dipimpin</a:t>
            </a:r>
            <a:r>
              <a:rPr lang="en-US" sz="2400" dirty="0"/>
              <a:t> </a:t>
            </a:r>
            <a:r>
              <a:rPr lang="en-US" sz="2400" dirty="0" err="1"/>
              <a:t>oleh</a:t>
            </a:r>
            <a:r>
              <a:rPr lang="en-US" sz="2400" dirty="0"/>
              <a:t> </a:t>
            </a:r>
            <a:r>
              <a:rPr lang="en-US" sz="2400" dirty="0" err="1"/>
              <a:t>hikmat</a:t>
            </a:r>
            <a:r>
              <a:rPr lang="en-US" sz="2400" dirty="0"/>
              <a:t> </a:t>
            </a:r>
            <a:r>
              <a:rPr lang="en-US" sz="2400" dirty="0" err="1"/>
              <a:t>kebijaksanaan</a:t>
            </a:r>
            <a:r>
              <a:rPr lang="en-US" sz="2400" dirty="0"/>
              <a:t> </a:t>
            </a:r>
            <a:r>
              <a:rPr lang="en-US" sz="2400" dirty="0" err="1"/>
              <a:t>dalam</a:t>
            </a:r>
            <a:r>
              <a:rPr lang="en-US" sz="2400" dirty="0"/>
              <a:t> </a:t>
            </a:r>
            <a:r>
              <a:rPr lang="en-US" sz="2400" dirty="0" err="1"/>
              <a:t>permusyawaratan</a:t>
            </a:r>
            <a:r>
              <a:rPr lang="en-US" sz="2400" dirty="0"/>
              <a:t> </a:t>
            </a:r>
            <a:r>
              <a:rPr lang="en-US" sz="2400" dirty="0" err="1"/>
              <a:t>perwakilan</a:t>
            </a:r>
            <a:r>
              <a:rPr lang="en-US" sz="2400" dirty="0"/>
              <a:t>; </a:t>
            </a:r>
            <a:r>
              <a:rPr lang="en-US" sz="2400" dirty="0" err="1"/>
              <a:t>dan</a:t>
            </a:r>
            <a:r>
              <a:rPr lang="en-US" sz="2400" dirty="0"/>
              <a:t> </a:t>
            </a:r>
            <a:r>
              <a:rPr lang="en-US" sz="2400" dirty="0" err="1"/>
              <a:t>keadilan</a:t>
            </a:r>
            <a:r>
              <a:rPr lang="en-US" sz="2400" dirty="0"/>
              <a:t> </a:t>
            </a:r>
            <a:r>
              <a:rPr lang="en-US" sz="2400" dirty="0" err="1"/>
              <a:t>sosial</a:t>
            </a:r>
            <a:r>
              <a:rPr lang="en-US" sz="2400" dirty="0"/>
              <a:t> </a:t>
            </a:r>
            <a:r>
              <a:rPr lang="en-US" sz="2400" dirty="0" err="1"/>
              <a:t>bagi</a:t>
            </a:r>
            <a:r>
              <a:rPr lang="en-US" sz="2400" dirty="0"/>
              <a:t> </a:t>
            </a:r>
            <a:r>
              <a:rPr lang="en-US" sz="2400" dirty="0" err="1"/>
              <a:t>seluruh</a:t>
            </a:r>
            <a:r>
              <a:rPr lang="en-US" sz="2400" dirty="0"/>
              <a:t> </a:t>
            </a:r>
            <a:r>
              <a:rPr lang="en-US" sz="2400" dirty="0" err="1"/>
              <a:t>rakyat</a:t>
            </a:r>
            <a:r>
              <a:rPr lang="en-US" sz="2400" dirty="0"/>
              <a:t> Indonesia. </a:t>
            </a:r>
            <a:r>
              <a:rPr lang="en-US" sz="2400" dirty="0" err="1"/>
              <a:t>Isi</a:t>
            </a:r>
            <a:r>
              <a:rPr lang="en-US" sz="2400" dirty="0"/>
              <a:t> </a:t>
            </a:r>
            <a:r>
              <a:rPr lang="en-US" sz="2400" dirty="0" smtClean="0"/>
              <a:t> </a:t>
            </a:r>
            <a:r>
              <a:rPr lang="en-US" sz="2400" dirty="0" err="1"/>
              <a:t>kesepakatan</a:t>
            </a:r>
            <a:r>
              <a:rPr lang="en-US" sz="2400" dirty="0"/>
              <a:t> </a:t>
            </a:r>
            <a:r>
              <a:rPr lang="en-US" sz="2400" dirty="0" err="1"/>
              <a:t>itu</a:t>
            </a:r>
            <a:r>
              <a:rPr lang="en-US" sz="2400" dirty="0"/>
              <a:t> </a:t>
            </a:r>
            <a:r>
              <a:rPr lang="en-US" sz="2400" dirty="0" err="1"/>
              <a:t>disebut</a:t>
            </a:r>
            <a:r>
              <a:rPr lang="en-US" sz="2400" dirty="0"/>
              <a:t> </a:t>
            </a:r>
            <a:r>
              <a:rPr lang="en-US" sz="2400" dirty="0" err="1"/>
              <a:t>Rancangan</a:t>
            </a:r>
            <a:r>
              <a:rPr lang="en-US" sz="2400" dirty="0"/>
              <a:t> </a:t>
            </a:r>
            <a:r>
              <a:rPr lang="en-US" sz="2400" dirty="0" err="1"/>
              <a:t>Preambule</a:t>
            </a:r>
            <a:r>
              <a:rPr lang="en-US" sz="2400" dirty="0"/>
              <a:t> </a:t>
            </a:r>
            <a:r>
              <a:rPr lang="en-US" sz="2400" dirty="0" err="1"/>
              <a:t>Hukum</a:t>
            </a:r>
            <a:r>
              <a:rPr lang="en-US" sz="2400" dirty="0"/>
              <a:t> </a:t>
            </a:r>
            <a:r>
              <a:rPr lang="en-US" sz="2400" dirty="0" err="1"/>
              <a:t>Dasar</a:t>
            </a:r>
            <a:r>
              <a:rPr lang="en-US" sz="2400" dirty="0"/>
              <a:t>. Mr. </a:t>
            </a:r>
            <a:r>
              <a:rPr lang="en-US" sz="2400" dirty="0" err="1"/>
              <a:t>Moh</a:t>
            </a:r>
            <a:r>
              <a:rPr lang="en-US" sz="2400" dirty="0"/>
              <a:t>. </a:t>
            </a:r>
            <a:r>
              <a:rPr lang="en-US" sz="2400" dirty="0" err="1"/>
              <a:t>Yamin</a:t>
            </a:r>
            <a:r>
              <a:rPr lang="en-US" sz="2400" dirty="0"/>
              <a:t> </a:t>
            </a:r>
            <a:r>
              <a:rPr lang="en-US" sz="2400" dirty="0" err="1"/>
              <a:t>mempopulerkan</a:t>
            </a:r>
            <a:r>
              <a:rPr lang="en-US" sz="2400" dirty="0"/>
              <a:t> </a:t>
            </a:r>
            <a:r>
              <a:rPr lang="en-US" sz="2400" dirty="0" err="1"/>
              <a:t>kesepakatan</a:t>
            </a:r>
            <a:r>
              <a:rPr lang="en-US" sz="2400" dirty="0"/>
              <a:t> </a:t>
            </a:r>
            <a:r>
              <a:rPr lang="en-US" sz="2400" dirty="0" err="1"/>
              <a:t>tersebut</a:t>
            </a:r>
            <a:r>
              <a:rPr lang="en-US" sz="2400" dirty="0"/>
              <a:t> </a:t>
            </a:r>
            <a:r>
              <a:rPr lang="en-US" sz="2400" dirty="0" err="1"/>
              <a:t>dengan</a:t>
            </a:r>
            <a:r>
              <a:rPr lang="en-US" sz="2400" dirty="0"/>
              <a:t> </a:t>
            </a:r>
            <a:r>
              <a:rPr lang="en-US" sz="2400" dirty="0" err="1"/>
              <a:t>nama</a:t>
            </a:r>
            <a:r>
              <a:rPr lang="en-US" sz="2400" dirty="0"/>
              <a:t> “</a:t>
            </a:r>
            <a:r>
              <a:rPr lang="en-US" sz="2400" dirty="0" err="1"/>
              <a:t>Piagam</a:t>
            </a:r>
            <a:r>
              <a:rPr lang="en-US" sz="2400" dirty="0"/>
              <a:t> Jakarta”.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0000" b="-20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228600" y="76200"/>
            <a:ext cx="8610600" cy="6477000"/>
          </a:xfrm>
        </p:spPr>
        <p:txBody>
          <a:bodyPr/>
          <a:lstStyle/>
          <a:p>
            <a:pPr marL="609600" indent="-609600">
              <a:buFont typeface="Wingdings" pitchFamily="2" charset="2"/>
              <a:buNone/>
            </a:pPr>
            <a:r>
              <a:rPr lang="en-US" sz="2800" dirty="0"/>
              <a:t>B. </a:t>
            </a:r>
            <a:r>
              <a:rPr lang="en-US" sz="2800" dirty="0" err="1"/>
              <a:t>Sidang</a:t>
            </a:r>
            <a:r>
              <a:rPr lang="en-US" sz="2800" dirty="0"/>
              <a:t> BPUPKI </a:t>
            </a:r>
            <a:r>
              <a:rPr lang="en-US" sz="2800" dirty="0" err="1"/>
              <a:t>Kedua</a:t>
            </a:r>
            <a:r>
              <a:rPr lang="en-US" sz="2800" dirty="0"/>
              <a:t> (10-16 </a:t>
            </a:r>
            <a:r>
              <a:rPr lang="en-US" sz="2800" dirty="0" err="1"/>
              <a:t>Juli</a:t>
            </a:r>
            <a:r>
              <a:rPr lang="en-US" sz="2800" dirty="0"/>
              <a:t>) </a:t>
            </a:r>
          </a:p>
          <a:p>
            <a:pPr marL="609600" indent="-609600">
              <a:buFont typeface="Wingdings" pitchFamily="2" charset="2"/>
              <a:buNone/>
            </a:pPr>
            <a:r>
              <a:rPr lang="en-US" sz="2800" dirty="0"/>
              <a:t>    1945, </a:t>
            </a:r>
            <a:r>
              <a:rPr lang="en-US" sz="2800" dirty="0" err="1"/>
              <a:t>menghasilkan</a:t>
            </a:r>
            <a:r>
              <a:rPr lang="en-US" sz="2800" dirty="0"/>
              <a:t>:</a:t>
            </a:r>
          </a:p>
          <a:p>
            <a:pPr marL="990600" lvl="1" indent="-533400">
              <a:buFontTx/>
              <a:buAutoNum type="arabicPeriod"/>
            </a:pPr>
            <a:r>
              <a:rPr lang="en-US" sz="2400" dirty="0" err="1"/>
              <a:t>Dasar</a:t>
            </a:r>
            <a:r>
              <a:rPr lang="en-US" sz="2400" dirty="0"/>
              <a:t> </a:t>
            </a:r>
            <a:r>
              <a:rPr lang="en-US" sz="2400" dirty="0" err="1"/>
              <a:t>negara</a:t>
            </a:r>
            <a:r>
              <a:rPr lang="en-US" sz="2400" dirty="0"/>
              <a:t> yang </a:t>
            </a:r>
            <a:r>
              <a:rPr lang="en-US" sz="2400" dirty="0" err="1"/>
              <a:t>disepakati</a:t>
            </a:r>
            <a:r>
              <a:rPr lang="en-US" sz="2400" dirty="0"/>
              <a:t>, </a:t>
            </a:r>
            <a:r>
              <a:rPr lang="en-US" sz="2400" dirty="0" err="1"/>
              <a:t>yaitu</a:t>
            </a:r>
            <a:r>
              <a:rPr lang="en-US" sz="2400" dirty="0"/>
              <a:t> </a:t>
            </a:r>
            <a:r>
              <a:rPr lang="en-US" sz="2400" dirty="0" err="1"/>
              <a:t>Pancasila</a:t>
            </a:r>
            <a:r>
              <a:rPr lang="en-US" sz="2400" dirty="0"/>
              <a:t> </a:t>
            </a:r>
            <a:r>
              <a:rPr lang="en-US" sz="2400" dirty="0" err="1"/>
              <a:t>seperti</a:t>
            </a:r>
            <a:r>
              <a:rPr lang="en-US" sz="2400" dirty="0"/>
              <a:t> </a:t>
            </a:r>
            <a:r>
              <a:rPr lang="en-US" sz="2400" dirty="0" err="1"/>
              <a:t>dalam</a:t>
            </a:r>
            <a:r>
              <a:rPr lang="en-US" sz="2400" dirty="0"/>
              <a:t> </a:t>
            </a:r>
            <a:r>
              <a:rPr lang="en-US" sz="2400" dirty="0" err="1"/>
              <a:t>Piagam</a:t>
            </a:r>
            <a:r>
              <a:rPr lang="en-US" sz="2400" dirty="0"/>
              <a:t> Jakarta.</a:t>
            </a:r>
          </a:p>
          <a:p>
            <a:pPr marL="990600" lvl="1" indent="-533400">
              <a:buFontTx/>
              <a:buAutoNum type="arabicPeriod"/>
            </a:pPr>
            <a:r>
              <a:rPr lang="en-US" sz="2400" dirty="0" err="1"/>
              <a:t>Bentuk</a:t>
            </a:r>
            <a:r>
              <a:rPr lang="en-US" sz="2400" dirty="0"/>
              <a:t> </a:t>
            </a:r>
            <a:r>
              <a:rPr lang="en-US" sz="2400" dirty="0" err="1"/>
              <a:t>negara</a:t>
            </a:r>
            <a:r>
              <a:rPr lang="en-US" sz="2400" dirty="0"/>
              <a:t> </a:t>
            </a:r>
            <a:r>
              <a:rPr lang="en-US" sz="2400" dirty="0" err="1"/>
              <a:t>republik</a:t>
            </a:r>
            <a:r>
              <a:rPr lang="en-US" sz="2400" dirty="0"/>
              <a:t> (</a:t>
            </a:r>
            <a:r>
              <a:rPr lang="en-US" sz="2400" dirty="0" err="1"/>
              <a:t>hasil</a:t>
            </a:r>
            <a:r>
              <a:rPr lang="en-US" sz="2400" dirty="0"/>
              <a:t> </a:t>
            </a:r>
            <a:r>
              <a:rPr lang="en-US" sz="2400" dirty="0" err="1"/>
              <a:t>kesepakatan</a:t>
            </a:r>
            <a:r>
              <a:rPr lang="en-US" sz="2400" dirty="0"/>
              <a:t> </a:t>
            </a:r>
            <a:r>
              <a:rPr lang="en-US" sz="2400" dirty="0" err="1"/>
              <a:t>dari</a:t>
            </a:r>
            <a:r>
              <a:rPr lang="en-US" sz="2400" dirty="0"/>
              <a:t> 55 </a:t>
            </a:r>
            <a:r>
              <a:rPr lang="en-US" sz="2400" dirty="0" err="1"/>
              <a:t>suara</a:t>
            </a:r>
            <a:r>
              <a:rPr lang="en-US" sz="2400" dirty="0"/>
              <a:t> </a:t>
            </a:r>
            <a:r>
              <a:rPr lang="en-US" sz="2400" dirty="0" err="1"/>
              <a:t>dari</a:t>
            </a:r>
            <a:r>
              <a:rPr lang="en-US" sz="2400" dirty="0"/>
              <a:t> 64 yang </a:t>
            </a:r>
            <a:r>
              <a:rPr lang="en-US" sz="2400" dirty="0" err="1"/>
              <a:t>hadir</a:t>
            </a:r>
            <a:r>
              <a:rPr lang="en-US" sz="2400" dirty="0" smtClean="0"/>
              <a:t>), 6 </a:t>
            </a:r>
            <a:r>
              <a:rPr lang="en-US" sz="2400" dirty="0" err="1" smtClean="0"/>
              <a:t>orang</a:t>
            </a:r>
            <a:r>
              <a:rPr lang="en-US" sz="2400" dirty="0" smtClean="0"/>
              <a:t> </a:t>
            </a:r>
            <a:r>
              <a:rPr lang="en-US" sz="2400" dirty="0" err="1" smtClean="0"/>
              <a:t>mengusulkan</a:t>
            </a:r>
            <a:r>
              <a:rPr lang="en-US" sz="2400" dirty="0" smtClean="0"/>
              <a:t> </a:t>
            </a:r>
            <a:r>
              <a:rPr lang="en-US" sz="2400" dirty="0" err="1" smtClean="0"/>
              <a:t>kerajaan</a:t>
            </a:r>
            <a:r>
              <a:rPr lang="en-US" sz="2400" dirty="0" smtClean="0"/>
              <a:t>.</a:t>
            </a:r>
            <a:endParaRPr lang="en-US" sz="2400" dirty="0"/>
          </a:p>
          <a:p>
            <a:pPr marL="990600" lvl="1" indent="-533400">
              <a:buFontTx/>
              <a:buAutoNum type="arabicPeriod"/>
            </a:pPr>
            <a:r>
              <a:rPr lang="en-US" sz="2400" dirty="0"/>
              <a:t>Wilayah Indonesia </a:t>
            </a:r>
            <a:r>
              <a:rPr lang="en-US" sz="2400" dirty="0" err="1"/>
              <a:t>disepakati</a:t>
            </a:r>
            <a:r>
              <a:rPr lang="en-US" sz="2400" dirty="0"/>
              <a:t> </a:t>
            </a:r>
            <a:r>
              <a:rPr lang="en-US" sz="2400" dirty="0" err="1"/>
              <a:t>meliputi</a:t>
            </a:r>
            <a:r>
              <a:rPr lang="en-US" sz="2400" dirty="0"/>
              <a:t> </a:t>
            </a:r>
            <a:r>
              <a:rPr lang="en-US" sz="2400" dirty="0" err="1"/>
              <a:t>wilayah</a:t>
            </a:r>
            <a:r>
              <a:rPr lang="en-US" sz="2400" dirty="0"/>
              <a:t> </a:t>
            </a:r>
            <a:r>
              <a:rPr lang="en-US" sz="2400" dirty="0" err="1"/>
              <a:t>Hindia</a:t>
            </a:r>
            <a:r>
              <a:rPr lang="en-US" sz="2400" dirty="0"/>
              <a:t> </a:t>
            </a:r>
            <a:r>
              <a:rPr lang="en-US" sz="2400" dirty="0" err="1"/>
              <a:t>Belanda</a:t>
            </a:r>
            <a:r>
              <a:rPr lang="en-US" sz="2400" dirty="0"/>
              <a:t> + Timor </a:t>
            </a:r>
            <a:r>
              <a:rPr lang="en-US" sz="2400" dirty="0" err="1"/>
              <a:t>Timur</a:t>
            </a:r>
            <a:r>
              <a:rPr lang="en-US" sz="2400" dirty="0"/>
              <a:t> + </a:t>
            </a:r>
            <a:r>
              <a:rPr lang="en-US" sz="2400" dirty="0" err="1"/>
              <a:t>Malaka</a:t>
            </a:r>
            <a:r>
              <a:rPr lang="en-US" sz="2400" dirty="0"/>
              <a:t> (39 </a:t>
            </a:r>
            <a:r>
              <a:rPr lang="en-US" sz="2400" dirty="0" err="1"/>
              <a:t>suara</a:t>
            </a:r>
            <a:r>
              <a:rPr lang="en-US" sz="2400" dirty="0"/>
              <a:t>).</a:t>
            </a:r>
          </a:p>
          <a:p>
            <a:pPr marL="990600" lvl="1" indent="-533400">
              <a:buFontTx/>
              <a:buAutoNum type="arabicPeriod"/>
            </a:pPr>
            <a:r>
              <a:rPr lang="en-US" sz="2400" dirty="0" err="1"/>
              <a:t>Dibentuk</a:t>
            </a:r>
            <a:r>
              <a:rPr lang="en-US" sz="2400" dirty="0"/>
              <a:t> </a:t>
            </a:r>
            <a:r>
              <a:rPr lang="en-US" sz="2400" dirty="0" err="1"/>
              <a:t>tiga</a:t>
            </a:r>
            <a:r>
              <a:rPr lang="en-US" sz="2400" dirty="0"/>
              <a:t> </a:t>
            </a:r>
            <a:r>
              <a:rPr lang="en-US" sz="2400" dirty="0" err="1"/>
              <a:t>panitia</a:t>
            </a:r>
            <a:r>
              <a:rPr lang="en-US" sz="2400" dirty="0"/>
              <a:t> </a:t>
            </a:r>
            <a:r>
              <a:rPr lang="en-US" sz="2400" dirty="0" err="1"/>
              <a:t>kecil</a:t>
            </a:r>
            <a:r>
              <a:rPr lang="en-US" sz="2400" dirty="0"/>
              <a:t>:</a:t>
            </a:r>
          </a:p>
          <a:p>
            <a:pPr marL="1371600" lvl="2" indent="-457200">
              <a:buFontTx/>
              <a:buAutoNum type="alphaLcPeriod"/>
            </a:pPr>
            <a:r>
              <a:rPr lang="en-US" dirty="0" err="1"/>
              <a:t>Panitia</a:t>
            </a:r>
            <a:r>
              <a:rPr lang="en-US" dirty="0"/>
              <a:t> </a:t>
            </a:r>
            <a:r>
              <a:rPr lang="en-US" dirty="0" err="1"/>
              <a:t>Perancang</a:t>
            </a:r>
            <a:r>
              <a:rPr lang="en-US" dirty="0"/>
              <a:t> UUD, </a:t>
            </a:r>
            <a:r>
              <a:rPr lang="en-US" dirty="0" err="1"/>
              <a:t>diketuai</a:t>
            </a:r>
            <a:r>
              <a:rPr lang="en-US" dirty="0"/>
              <a:t> Ir. </a:t>
            </a:r>
            <a:r>
              <a:rPr lang="en-US" dirty="0" err="1"/>
              <a:t>Soekarno</a:t>
            </a:r>
            <a:r>
              <a:rPr lang="en-US" dirty="0"/>
              <a:t>.</a:t>
            </a:r>
          </a:p>
          <a:p>
            <a:pPr marL="1371600" lvl="2" indent="-457200">
              <a:buFontTx/>
              <a:buAutoNum type="alphaLcPeriod"/>
            </a:pPr>
            <a:r>
              <a:rPr lang="en-US" dirty="0" err="1"/>
              <a:t>Panitia</a:t>
            </a:r>
            <a:r>
              <a:rPr lang="en-US" dirty="0"/>
              <a:t> </a:t>
            </a:r>
            <a:r>
              <a:rPr lang="en-US" dirty="0" err="1"/>
              <a:t>Ekonomi</a:t>
            </a:r>
            <a:r>
              <a:rPr lang="en-US" dirty="0"/>
              <a:t> </a:t>
            </a:r>
            <a:r>
              <a:rPr lang="en-US" dirty="0" err="1"/>
              <a:t>dan</a:t>
            </a:r>
            <a:r>
              <a:rPr lang="en-US" dirty="0"/>
              <a:t> </a:t>
            </a:r>
            <a:r>
              <a:rPr lang="en-US" dirty="0" err="1"/>
              <a:t>Keuangan</a:t>
            </a:r>
            <a:r>
              <a:rPr lang="en-US" dirty="0"/>
              <a:t>, </a:t>
            </a:r>
            <a:r>
              <a:rPr lang="en-US" dirty="0" err="1"/>
              <a:t>diketuai</a:t>
            </a:r>
            <a:r>
              <a:rPr lang="en-US" dirty="0"/>
              <a:t> </a:t>
            </a:r>
            <a:r>
              <a:rPr lang="en-US" dirty="0" err="1"/>
              <a:t>Moh</a:t>
            </a:r>
            <a:r>
              <a:rPr lang="en-US" dirty="0"/>
              <a:t>. </a:t>
            </a:r>
            <a:r>
              <a:rPr lang="en-US" dirty="0" err="1"/>
              <a:t>Hatta</a:t>
            </a:r>
            <a:r>
              <a:rPr lang="en-US" dirty="0"/>
              <a:t>.</a:t>
            </a:r>
          </a:p>
          <a:p>
            <a:pPr marL="1371600" lvl="2" indent="-457200">
              <a:buFontTx/>
              <a:buAutoNum type="alphaLcPeriod"/>
            </a:pPr>
            <a:r>
              <a:rPr lang="en-US" dirty="0" err="1"/>
              <a:t>Panitia</a:t>
            </a:r>
            <a:r>
              <a:rPr lang="en-US" dirty="0"/>
              <a:t> </a:t>
            </a:r>
            <a:r>
              <a:rPr lang="en-US" dirty="0" err="1"/>
              <a:t>Pembela</a:t>
            </a:r>
            <a:r>
              <a:rPr lang="en-US" dirty="0"/>
              <a:t> Tanah Air, </a:t>
            </a:r>
            <a:r>
              <a:rPr lang="en-US" dirty="0" err="1"/>
              <a:t>diketuai</a:t>
            </a:r>
            <a:r>
              <a:rPr lang="en-US" dirty="0"/>
              <a:t> </a:t>
            </a:r>
            <a:r>
              <a:rPr lang="en-US" dirty="0" err="1"/>
              <a:t>Abikusno</a:t>
            </a:r>
            <a:r>
              <a:rPr lang="en-US" dirty="0"/>
              <a:t> </a:t>
            </a:r>
            <a:r>
              <a:rPr lang="en-US" dirty="0" err="1"/>
              <a:t>Tjokrosoejoso</a:t>
            </a:r>
            <a:r>
              <a:rPr lang="en-US" dirty="0"/>
              <a:t>.</a:t>
            </a:r>
          </a:p>
          <a:p>
            <a:pPr marL="990600" lvl="1" indent="-533400">
              <a:buFontTx/>
              <a:buAutoNum type="alphaLcPeriod"/>
            </a:pPr>
            <a:endParaRPr lang="en-US" sz="2400" dirty="0"/>
          </a:p>
          <a:p>
            <a:pPr marL="609600" indent="-609600">
              <a:buFont typeface="Wingdings" pitchFamily="2" charset="2"/>
              <a:buNone/>
            </a:pPr>
            <a:endParaRPr lang="en-US" sz="28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1066800" y="125413"/>
            <a:ext cx="7010400" cy="865187"/>
          </a:xfrm>
          <a:solidFill>
            <a:schemeClr val="tx1"/>
          </a:solidFill>
          <a:ln>
            <a:solidFill>
              <a:schemeClr val="tx1"/>
            </a:solidFill>
          </a:ln>
        </p:spPr>
        <p:txBody>
          <a:bodyPr>
            <a:normAutofit fontScale="90000"/>
          </a:bodyPr>
          <a:lstStyle/>
          <a:p>
            <a:r>
              <a:rPr lang="en-US" sz="3200" dirty="0" err="1">
                <a:solidFill>
                  <a:schemeClr val="tx1"/>
                </a:solidFill>
              </a:rPr>
              <a:t>Pembentukan</a:t>
            </a:r>
            <a:r>
              <a:rPr lang="en-US" sz="3200" dirty="0">
                <a:solidFill>
                  <a:schemeClr val="tx1"/>
                </a:solidFill>
              </a:rPr>
              <a:t> PPKI </a:t>
            </a:r>
            <a:br>
              <a:rPr lang="en-US" sz="3200" dirty="0">
                <a:solidFill>
                  <a:schemeClr val="tx1"/>
                </a:solidFill>
              </a:rPr>
            </a:br>
            <a:r>
              <a:rPr lang="en-US" sz="3200" dirty="0">
                <a:solidFill>
                  <a:schemeClr val="tx1"/>
                </a:solidFill>
              </a:rPr>
              <a:t>(</a:t>
            </a:r>
            <a:r>
              <a:rPr lang="en-US" sz="3200" dirty="0" err="1">
                <a:solidFill>
                  <a:schemeClr val="tx1"/>
                </a:solidFill>
              </a:rPr>
              <a:t>Dokuritsu</a:t>
            </a:r>
            <a:r>
              <a:rPr lang="en-US" sz="3200" dirty="0">
                <a:solidFill>
                  <a:schemeClr val="tx1"/>
                </a:solidFill>
              </a:rPr>
              <a:t> </a:t>
            </a:r>
            <a:r>
              <a:rPr lang="en-US" sz="3200" dirty="0" err="1" smtClean="0">
                <a:solidFill>
                  <a:schemeClr val="tx1"/>
                </a:solidFill>
              </a:rPr>
              <a:t>Junbi</a:t>
            </a:r>
            <a:r>
              <a:rPr lang="en-US" sz="3200" dirty="0" smtClean="0">
                <a:solidFill>
                  <a:schemeClr val="tx1"/>
                </a:solidFill>
              </a:rPr>
              <a:t> </a:t>
            </a:r>
            <a:r>
              <a:rPr lang="en-US" sz="3200" dirty="0" err="1">
                <a:solidFill>
                  <a:schemeClr val="tx1"/>
                </a:solidFill>
              </a:rPr>
              <a:t>Inkai</a:t>
            </a:r>
            <a:r>
              <a:rPr lang="en-US" sz="3200" dirty="0">
                <a:solidFill>
                  <a:schemeClr val="tx1"/>
                </a:solidFill>
              </a:rPr>
              <a:t>)</a:t>
            </a:r>
          </a:p>
        </p:txBody>
      </p:sp>
      <p:sp>
        <p:nvSpPr>
          <p:cNvPr id="38915" name="Rectangle 3"/>
          <p:cNvSpPr>
            <a:spLocks noGrp="1" noRot="1" noChangeArrowheads="1"/>
          </p:cNvSpPr>
          <p:nvPr>
            <p:ph idx="1"/>
          </p:nvPr>
        </p:nvSpPr>
        <p:spPr>
          <a:xfrm>
            <a:off x="228600" y="1295400"/>
            <a:ext cx="8686800" cy="5334000"/>
          </a:xfrm>
        </p:spPr>
        <p:txBody>
          <a:bodyPr>
            <a:normAutofit lnSpcReduction="10000"/>
          </a:bodyPr>
          <a:lstStyle/>
          <a:p>
            <a:r>
              <a:rPr lang="sv-SE" sz="2800" dirty="0"/>
              <a:t>Pada tanggal 9 Agustus 1945 PPKI dibentuk dalam rangka mempersiapkan Indonesia Merdeka dan intinya mengesahkan dasar negara dan UUD 45</a:t>
            </a:r>
            <a:r>
              <a:rPr lang="en-US" sz="2800" dirty="0"/>
              <a:t>, </a:t>
            </a:r>
            <a:r>
              <a:rPr lang="en-US" sz="2800" dirty="0" err="1"/>
              <a:t>dengan</a:t>
            </a:r>
            <a:r>
              <a:rPr lang="en-US" sz="2800" dirty="0"/>
              <a:t> </a:t>
            </a:r>
            <a:r>
              <a:rPr lang="en-US" sz="2800" dirty="0" err="1"/>
              <a:t>ketua</a:t>
            </a:r>
            <a:r>
              <a:rPr lang="en-US" sz="2800" dirty="0"/>
              <a:t> Ir. </a:t>
            </a:r>
            <a:r>
              <a:rPr lang="en-US" sz="2800" dirty="0" err="1"/>
              <a:t>Soekarno</a:t>
            </a:r>
            <a:r>
              <a:rPr lang="en-US" sz="2800" dirty="0"/>
              <a:t>, </a:t>
            </a:r>
            <a:r>
              <a:rPr lang="en-US" sz="2800" dirty="0" err="1"/>
              <a:t>wakil</a:t>
            </a:r>
            <a:r>
              <a:rPr lang="en-US" sz="2800" dirty="0"/>
              <a:t> </a:t>
            </a:r>
            <a:r>
              <a:rPr lang="en-US" sz="2800" dirty="0" err="1"/>
              <a:t>ketua</a:t>
            </a:r>
            <a:r>
              <a:rPr lang="en-US" sz="2800" dirty="0"/>
              <a:t> </a:t>
            </a:r>
            <a:r>
              <a:rPr lang="en-US" sz="2800" dirty="0" err="1"/>
              <a:t>Moh</a:t>
            </a:r>
            <a:r>
              <a:rPr lang="en-US" sz="2800" dirty="0"/>
              <a:t>. </a:t>
            </a:r>
            <a:r>
              <a:rPr lang="en-US" sz="2800" dirty="0" err="1"/>
              <a:t>Hatta</a:t>
            </a:r>
            <a:r>
              <a:rPr lang="en-US" sz="2800" dirty="0"/>
              <a:t>, </a:t>
            </a:r>
            <a:r>
              <a:rPr lang="en-US" sz="2800" dirty="0" err="1"/>
              <a:t>jumlah</a:t>
            </a:r>
            <a:r>
              <a:rPr lang="en-US" sz="2800" dirty="0"/>
              <a:t> </a:t>
            </a:r>
            <a:r>
              <a:rPr lang="en-US" sz="2800" dirty="0" err="1"/>
              <a:t>anggota</a:t>
            </a:r>
            <a:r>
              <a:rPr lang="en-US" sz="2800" dirty="0"/>
              <a:t> 21 </a:t>
            </a:r>
            <a:r>
              <a:rPr lang="en-US" sz="2800" dirty="0" err="1"/>
              <a:t>orang</a:t>
            </a:r>
            <a:r>
              <a:rPr lang="en-US" sz="2800" dirty="0"/>
              <a:t>.</a:t>
            </a:r>
          </a:p>
          <a:p>
            <a:r>
              <a:rPr lang="en-US" sz="2800" dirty="0" err="1"/>
              <a:t>Selanjutnya</a:t>
            </a:r>
            <a:r>
              <a:rPr lang="en-US" sz="2800" dirty="0"/>
              <a:t>, </a:t>
            </a:r>
            <a:r>
              <a:rPr lang="en-US" sz="2800" dirty="0" err="1"/>
              <a:t>anggota</a:t>
            </a:r>
            <a:r>
              <a:rPr lang="en-US" sz="2800" dirty="0"/>
              <a:t> PPKI </a:t>
            </a:r>
            <a:r>
              <a:rPr lang="en-US" sz="2800" dirty="0" err="1"/>
              <a:t>ditambah</a:t>
            </a:r>
            <a:r>
              <a:rPr lang="en-US" sz="2800" dirty="0"/>
              <a:t> 6 </a:t>
            </a:r>
            <a:r>
              <a:rPr lang="en-US" sz="2800" dirty="0" err="1"/>
              <a:t>orang</a:t>
            </a:r>
            <a:r>
              <a:rPr lang="en-US" sz="2800" dirty="0"/>
              <a:t> </a:t>
            </a:r>
            <a:r>
              <a:rPr lang="en-US" sz="2800" dirty="0" err="1"/>
              <a:t>anggota</a:t>
            </a:r>
            <a:r>
              <a:rPr lang="en-US" sz="2800" dirty="0"/>
              <a:t> </a:t>
            </a:r>
            <a:r>
              <a:rPr lang="en-US" sz="2800" dirty="0" err="1"/>
              <a:t>wakil</a:t>
            </a:r>
            <a:r>
              <a:rPr lang="en-US" sz="2800" dirty="0"/>
              <a:t> </a:t>
            </a:r>
            <a:r>
              <a:rPr lang="en-US" sz="2800" dirty="0" err="1"/>
              <a:t>golongan</a:t>
            </a:r>
            <a:r>
              <a:rPr lang="en-US" sz="2800" dirty="0"/>
              <a:t>, </a:t>
            </a:r>
            <a:r>
              <a:rPr lang="en-US" sz="2800" dirty="0" err="1"/>
              <a:t>yaitu</a:t>
            </a:r>
            <a:r>
              <a:rPr lang="en-US" sz="2800" dirty="0"/>
              <a:t>: </a:t>
            </a:r>
            <a:r>
              <a:rPr lang="en-US" sz="2800" dirty="0" err="1"/>
              <a:t>Wiranatakusuma</a:t>
            </a:r>
            <a:r>
              <a:rPr lang="en-US" sz="2800" dirty="0"/>
              <a:t>, </a:t>
            </a:r>
            <a:r>
              <a:rPr lang="en-US" sz="2800" dirty="0" err="1"/>
              <a:t>Ki</a:t>
            </a:r>
            <a:r>
              <a:rPr lang="en-US" sz="2800" dirty="0"/>
              <a:t> </a:t>
            </a:r>
            <a:r>
              <a:rPr lang="en-US" sz="2800" dirty="0" err="1"/>
              <a:t>Hadjar</a:t>
            </a:r>
            <a:r>
              <a:rPr lang="en-US" sz="2800" dirty="0"/>
              <a:t> </a:t>
            </a:r>
            <a:r>
              <a:rPr lang="en-US" sz="2800" dirty="0" err="1"/>
              <a:t>Dewantara</a:t>
            </a:r>
            <a:r>
              <a:rPr lang="en-US" sz="2800" dirty="0"/>
              <a:t>, Mr. </a:t>
            </a:r>
            <a:r>
              <a:rPr lang="en-US" sz="2800" dirty="0" err="1"/>
              <a:t>Kasman</a:t>
            </a:r>
            <a:r>
              <a:rPr lang="en-US" sz="2800" dirty="0"/>
              <a:t> </a:t>
            </a:r>
            <a:r>
              <a:rPr lang="en-US" sz="2800" dirty="0" err="1"/>
              <a:t>Singodimejo</a:t>
            </a:r>
            <a:r>
              <a:rPr lang="en-US" sz="2800" dirty="0"/>
              <a:t>, </a:t>
            </a:r>
            <a:r>
              <a:rPr lang="en-US" sz="2800" dirty="0" err="1"/>
              <a:t>Sajuti</a:t>
            </a:r>
            <a:r>
              <a:rPr lang="en-US" sz="2800" dirty="0"/>
              <a:t> </a:t>
            </a:r>
            <a:r>
              <a:rPr lang="en-US" sz="2800" dirty="0" err="1"/>
              <a:t>Melik</a:t>
            </a:r>
            <a:r>
              <a:rPr lang="en-US" sz="2800" dirty="0"/>
              <a:t>, Mr. </a:t>
            </a:r>
            <a:r>
              <a:rPr lang="en-US" sz="2800" dirty="0" err="1"/>
              <a:t>Iwa</a:t>
            </a:r>
            <a:r>
              <a:rPr lang="en-US" sz="2800" dirty="0"/>
              <a:t> </a:t>
            </a:r>
            <a:r>
              <a:rPr lang="en-US" sz="2800" dirty="0" err="1"/>
              <a:t>Kusumasumantri</a:t>
            </a:r>
            <a:r>
              <a:rPr lang="en-US" sz="2800" dirty="0"/>
              <a:t>, </a:t>
            </a:r>
            <a:r>
              <a:rPr lang="en-US" sz="2800" dirty="0" err="1"/>
              <a:t>dan</a:t>
            </a:r>
            <a:r>
              <a:rPr lang="en-US" sz="2800" dirty="0"/>
              <a:t> Mr. </a:t>
            </a:r>
            <a:r>
              <a:rPr lang="en-US" sz="2800" dirty="0" err="1"/>
              <a:t>Achmad</a:t>
            </a:r>
            <a:r>
              <a:rPr lang="en-US" sz="2800" dirty="0"/>
              <a:t> </a:t>
            </a:r>
            <a:r>
              <a:rPr lang="en-US" sz="2800" dirty="0" err="1"/>
              <a:t>Soebardjo</a:t>
            </a:r>
            <a:r>
              <a:rPr lang="en-US" sz="2800" dirty="0"/>
              <a:t>.</a:t>
            </a:r>
          </a:p>
          <a:p>
            <a:r>
              <a:rPr lang="en-US" sz="2800" dirty="0" err="1"/>
              <a:t>Jadi</a:t>
            </a:r>
            <a:r>
              <a:rPr lang="en-US" sz="2800" dirty="0"/>
              <a:t> PPKI </a:t>
            </a:r>
            <a:r>
              <a:rPr lang="en-US" sz="2800" dirty="0" err="1"/>
              <a:t>berfungsi</a:t>
            </a:r>
            <a:r>
              <a:rPr lang="en-US" sz="2800" dirty="0"/>
              <a:t> </a:t>
            </a:r>
            <a:r>
              <a:rPr lang="en-US" sz="2800" dirty="0" err="1"/>
              <a:t>sebagai</a:t>
            </a:r>
            <a:r>
              <a:rPr lang="en-US" sz="2800" dirty="0"/>
              <a:t> </a:t>
            </a:r>
            <a:r>
              <a:rPr lang="en-US" sz="2800" dirty="0" err="1"/>
              <a:t>komite</a:t>
            </a:r>
            <a:r>
              <a:rPr lang="en-US" sz="2800" dirty="0"/>
              <a:t> </a:t>
            </a:r>
            <a:r>
              <a:rPr lang="en-US" sz="2800" dirty="0" err="1"/>
              <a:t>nasional</a:t>
            </a:r>
            <a:r>
              <a:rPr lang="en-US" sz="2800" dirty="0"/>
              <a:t> </a:t>
            </a:r>
            <a:r>
              <a:rPr lang="en-US" sz="2800" dirty="0" err="1"/>
              <a:t>pembentuk</a:t>
            </a:r>
            <a:r>
              <a:rPr lang="en-US" sz="2800" dirty="0"/>
              <a:t> </a:t>
            </a:r>
            <a:r>
              <a:rPr lang="en-US" sz="2800" dirty="0" err="1"/>
              <a:t>negara</a:t>
            </a:r>
            <a:r>
              <a:rPr lang="en-US" sz="2800" dirty="0"/>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228600" y="304800"/>
            <a:ext cx="8763000" cy="6324600"/>
          </a:xfrm>
        </p:spPr>
        <p:txBody>
          <a:bodyPr/>
          <a:lstStyle/>
          <a:p>
            <a:pPr marL="571500" indent="-571500"/>
            <a:r>
              <a:rPr lang="en-US" dirty="0" err="1"/>
              <a:t>Proklamasi</a:t>
            </a:r>
            <a:r>
              <a:rPr lang="en-US" dirty="0"/>
              <a:t> </a:t>
            </a:r>
            <a:r>
              <a:rPr lang="en-US" dirty="0" err="1"/>
              <a:t>kemerdekaan</a:t>
            </a:r>
            <a:endParaRPr lang="en-US" dirty="0"/>
          </a:p>
          <a:p>
            <a:pPr marL="839788" lvl="1" indent="-382588">
              <a:buFont typeface="Wingdings" pitchFamily="2" charset="2"/>
              <a:buAutoNum type="arabicPeriod"/>
            </a:pPr>
            <a:r>
              <a:rPr lang="en-US" dirty="0" err="1"/>
              <a:t>Jepang</a:t>
            </a:r>
            <a:r>
              <a:rPr lang="en-US" dirty="0"/>
              <a:t> </a:t>
            </a:r>
            <a:r>
              <a:rPr lang="en-US" dirty="0" err="1"/>
              <a:t>menyerah</a:t>
            </a:r>
            <a:r>
              <a:rPr lang="en-US" dirty="0"/>
              <a:t> </a:t>
            </a:r>
            <a:r>
              <a:rPr lang="en-US" dirty="0" err="1"/>
              <a:t>pada</a:t>
            </a:r>
            <a:r>
              <a:rPr lang="en-US" dirty="0"/>
              <a:t> </a:t>
            </a:r>
            <a:r>
              <a:rPr lang="en-US" dirty="0" err="1"/>
              <a:t>sekutu</a:t>
            </a:r>
            <a:endParaRPr lang="en-US" dirty="0"/>
          </a:p>
          <a:p>
            <a:pPr marL="839788" lvl="1" indent="-382588">
              <a:buFont typeface="Wingdings" pitchFamily="2" charset="2"/>
              <a:buAutoNum type="arabicPeriod"/>
            </a:pPr>
            <a:r>
              <a:rPr lang="en-US" dirty="0" err="1"/>
              <a:t>Golongan</a:t>
            </a:r>
            <a:r>
              <a:rPr lang="en-US" dirty="0"/>
              <a:t> </a:t>
            </a:r>
            <a:r>
              <a:rPr lang="en-US" dirty="0" err="1"/>
              <a:t>pemuda</a:t>
            </a:r>
            <a:r>
              <a:rPr lang="en-US" dirty="0"/>
              <a:t> (</a:t>
            </a:r>
            <a:r>
              <a:rPr lang="en-US" dirty="0" err="1"/>
              <a:t>Soekarni</a:t>
            </a:r>
            <a:r>
              <a:rPr lang="en-US" dirty="0"/>
              <a:t>, Adam </a:t>
            </a:r>
            <a:r>
              <a:rPr lang="en-US" dirty="0" err="1"/>
              <a:t>Malik</a:t>
            </a:r>
            <a:r>
              <a:rPr lang="en-US" dirty="0"/>
              <a:t>, </a:t>
            </a:r>
            <a:r>
              <a:rPr lang="en-US" dirty="0" err="1"/>
              <a:t>Kusnaini</a:t>
            </a:r>
            <a:r>
              <a:rPr lang="en-US" dirty="0"/>
              <a:t>, </a:t>
            </a:r>
            <a:r>
              <a:rPr lang="en-US" dirty="0" err="1"/>
              <a:t>Sutan</a:t>
            </a:r>
            <a:r>
              <a:rPr lang="en-US" dirty="0"/>
              <a:t> </a:t>
            </a:r>
            <a:r>
              <a:rPr lang="en-US" dirty="0" err="1"/>
              <a:t>Sjahrir</a:t>
            </a:r>
            <a:r>
              <a:rPr lang="en-US" dirty="0"/>
              <a:t>, </a:t>
            </a:r>
            <a:r>
              <a:rPr lang="en-US" dirty="0" err="1"/>
              <a:t>Soedarsono</a:t>
            </a:r>
            <a:r>
              <a:rPr lang="en-US" dirty="0"/>
              <a:t>, </a:t>
            </a:r>
            <a:r>
              <a:rPr lang="en-US" dirty="0" err="1"/>
              <a:t>Soepomo</a:t>
            </a:r>
            <a:r>
              <a:rPr lang="en-US" dirty="0"/>
              <a:t>, </a:t>
            </a:r>
            <a:r>
              <a:rPr lang="en-US" dirty="0" err="1"/>
              <a:t>dan</a:t>
            </a:r>
            <a:r>
              <a:rPr lang="en-US" dirty="0"/>
              <a:t> </a:t>
            </a:r>
            <a:r>
              <a:rPr lang="en-US" dirty="0" err="1"/>
              <a:t>kawan-kawan</a:t>
            </a:r>
            <a:r>
              <a:rPr lang="en-US" dirty="0"/>
              <a:t> </a:t>
            </a:r>
            <a:r>
              <a:rPr lang="en-US" dirty="0" err="1"/>
              <a:t>meminta</a:t>
            </a:r>
            <a:r>
              <a:rPr lang="en-US" dirty="0"/>
              <a:t> Sukarno </a:t>
            </a:r>
            <a:r>
              <a:rPr lang="en-US" dirty="0" err="1"/>
              <a:t>untuk</a:t>
            </a:r>
            <a:r>
              <a:rPr lang="en-US" dirty="0"/>
              <a:t> </a:t>
            </a:r>
            <a:r>
              <a:rPr lang="en-US" dirty="0" err="1"/>
              <a:t>segera</a:t>
            </a:r>
            <a:r>
              <a:rPr lang="en-US" dirty="0"/>
              <a:t> </a:t>
            </a:r>
            <a:r>
              <a:rPr lang="en-US" dirty="0" err="1"/>
              <a:t>mengumumkan</a:t>
            </a:r>
            <a:r>
              <a:rPr lang="en-US" dirty="0"/>
              <a:t> </a:t>
            </a:r>
            <a:r>
              <a:rPr lang="en-US" dirty="0" err="1"/>
              <a:t>kemerdekaan</a:t>
            </a:r>
            <a:r>
              <a:rPr lang="en-US" dirty="0"/>
              <a:t> RI. </a:t>
            </a:r>
            <a:r>
              <a:rPr lang="en-US" dirty="0" err="1"/>
              <a:t>Sebaliknya</a:t>
            </a:r>
            <a:r>
              <a:rPr lang="en-US" dirty="0"/>
              <a:t>, </a:t>
            </a:r>
            <a:r>
              <a:rPr lang="en-US" dirty="0" err="1"/>
              <a:t>golongan</a:t>
            </a:r>
            <a:r>
              <a:rPr lang="en-US" dirty="0"/>
              <a:t> </a:t>
            </a:r>
            <a:r>
              <a:rPr lang="en-US" dirty="0" err="1"/>
              <a:t>tua</a:t>
            </a:r>
            <a:r>
              <a:rPr lang="en-US" dirty="0"/>
              <a:t> </a:t>
            </a:r>
            <a:r>
              <a:rPr lang="en-US" dirty="0" err="1"/>
              <a:t>masih</a:t>
            </a:r>
            <a:r>
              <a:rPr lang="en-US" dirty="0"/>
              <a:t> </a:t>
            </a:r>
            <a:r>
              <a:rPr lang="en-US" dirty="0" err="1"/>
              <a:t>banyak</a:t>
            </a:r>
            <a:r>
              <a:rPr lang="en-US" dirty="0"/>
              <a:t> </a:t>
            </a:r>
            <a:r>
              <a:rPr lang="en-US" dirty="0" err="1"/>
              <a:t>berpikir</a:t>
            </a:r>
            <a:r>
              <a:rPr lang="en-US" dirty="0"/>
              <a:t> </a:t>
            </a:r>
            <a:r>
              <a:rPr lang="en-US" dirty="0" err="1"/>
              <a:t>dan</a:t>
            </a:r>
            <a:r>
              <a:rPr lang="en-US" dirty="0"/>
              <a:t> </a:t>
            </a:r>
            <a:r>
              <a:rPr lang="en-US" dirty="0" err="1"/>
              <a:t>pertimbangan</a:t>
            </a:r>
            <a:r>
              <a:rPr lang="en-US" dirty="0"/>
              <a:t>.</a:t>
            </a:r>
          </a:p>
          <a:p>
            <a:pPr marL="839788" lvl="1" indent="-382588">
              <a:buFont typeface="Wingdings" pitchFamily="2" charset="2"/>
              <a:buAutoNum type="arabicPeriod"/>
            </a:pPr>
            <a:r>
              <a:rPr lang="en-US" dirty="0" err="1"/>
              <a:t>Terjadilah</a:t>
            </a:r>
            <a:r>
              <a:rPr lang="en-US" dirty="0"/>
              <a:t> </a:t>
            </a:r>
            <a:r>
              <a:rPr lang="en-US" dirty="0" err="1"/>
              <a:t>kesepakatan</a:t>
            </a:r>
            <a:r>
              <a:rPr lang="en-US" dirty="0"/>
              <a:t> </a:t>
            </a:r>
            <a:r>
              <a:rPr lang="en-US" dirty="0" err="1"/>
              <a:t>di</a:t>
            </a:r>
            <a:r>
              <a:rPr lang="en-US" dirty="0"/>
              <a:t> </a:t>
            </a:r>
            <a:r>
              <a:rPr lang="en-US" dirty="0" err="1"/>
              <a:t>Rengesdengklok</a:t>
            </a:r>
            <a:r>
              <a:rPr lang="en-US" dirty="0"/>
              <a:t> </a:t>
            </a:r>
            <a:r>
              <a:rPr lang="en-US" dirty="0" err="1"/>
              <a:t>dan</a:t>
            </a:r>
            <a:r>
              <a:rPr lang="en-US" dirty="0"/>
              <a:t> </a:t>
            </a:r>
            <a:r>
              <a:rPr lang="en-US" dirty="0" err="1"/>
              <a:t>Proklamasi</a:t>
            </a:r>
            <a:r>
              <a:rPr lang="en-US" dirty="0"/>
              <a:t> </a:t>
            </a:r>
            <a:r>
              <a:rPr lang="en-US" dirty="0" err="1"/>
              <a:t>dilaksanakan</a:t>
            </a:r>
            <a:r>
              <a:rPr lang="en-US" dirty="0"/>
              <a:t> </a:t>
            </a:r>
            <a:r>
              <a:rPr lang="en-US" dirty="0" err="1"/>
              <a:t>hari</a:t>
            </a:r>
            <a:r>
              <a:rPr lang="en-US" dirty="0"/>
              <a:t> </a:t>
            </a:r>
            <a:r>
              <a:rPr lang="en-US" dirty="0" err="1"/>
              <a:t>Jumat</a:t>
            </a:r>
            <a:r>
              <a:rPr lang="en-US" dirty="0"/>
              <a:t>, 17 </a:t>
            </a:r>
            <a:r>
              <a:rPr lang="en-US" dirty="0" err="1"/>
              <a:t>Agustus</a:t>
            </a:r>
            <a:r>
              <a:rPr lang="en-US" dirty="0"/>
              <a:t> </a:t>
            </a:r>
            <a:r>
              <a:rPr lang="en-US" dirty="0" smtClean="0"/>
              <a:t>1945 </a:t>
            </a:r>
            <a:r>
              <a:rPr lang="en-US" dirty="0" err="1" smtClean="0"/>
              <a:t>oleh</a:t>
            </a:r>
            <a:r>
              <a:rPr lang="en-US" dirty="0" smtClean="0"/>
              <a:t> </a:t>
            </a:r>
            <a:r>
              <a:rPr lang="en-US" dirty="0"/>
              <a:t>Sukarno </a:t>
            </a:r>
            <a:r>
              <a:rPr lang="en-US" dirty="0" err="1"/>
              <a:t>dan</a:t>
            </a:r>
            <a:r>
              <a:rPr lang="en-US" dirty="0"/>
              <a:t> Mohammad </a:t>
            </a:r>
            <a:r>
              <a:rPr lang="en-US" dirty="0" err="1"/>
              <a:t>Hatta</a:t>
            </a:r>
            <a:r>
              <a:rPr lang="en-US" dirty="0"/>
              <a:t> </a:t>
            </a:r>
            <a:r>
              <a:rPr lang="en-US" dirty="0" err="1"/>
              <a:t>di</a:t>
            </a:r>
            <a:r>
              <a:rPr lang="en-US" dirty="0"/>
              <a:t> Jakarta.</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228600" y="76200"/>
            <a:ext cx="8686800" cy="6629400"/>
          </a:xfrm>
        </p:spPr>
        <p:txBody>
          <a:bodyPr/>
          <a:lstStyle/>
          <a:p>
            <a:pPr marL="571500" indent="-571500">
              <a:lnSpc>
                <a:spcPct val="90000"/>
              </a:lnSpc>
            </a:pPr>
            <a:r>
              <a:rPr lang="en-US"/>
              <a:t>Sidang Pertama PPKI (18 Agustus 1945)</a:t>
            </a:r>
          </a:p>
          <a:p>
            <a:pPr marL="839788" lvl="1" indent="-382588">
              <a:lnSpc>
                <a:spcPct val="90000"/>
              </a:lnSpc>
              <a:buFont typeface="Wingdings" pitchFamily="2" charset="2"/>
              <a:buAutoNum type="arabicPeriod"/>
            </a:pPr>
            <a:r>
              <a:rPr lang="en-US"/>
              <a:t>Sore hari setelah proklamasi datang opsir Jepang ke rumah Bung Hatta menyampaikan keberatan wakil Indonesia bagian timur terhadap tujuh kata dalam sila pertama Piagam Jakarta.</a:t>
            </a:r>
          </a:p>
          <a:p>
            <a:pPr marL="839788" lvl="1" indent="-382588">
              <a:lnSpc>
                <a:spcPct val="90000"/>
              </a:lnSpc>
              <a:buFont typeface="Wingdings" pitchFamily="2" charset="2"/>
              <a:buAutoNum type="arabicPeriod"/>
            </a:pPr>
            <a:r>
              <a:rPr lang="en-US"/>
              <a:t>Sebelum sidang, Bung Hatta menemui wakil-wakil Islam, akhirnya disepakati untuk menghilangkan tujuh kata tersebut.</a:t>
            </a:r>
          </a:p>
          <a:p>
            <a:pPr marL="839788" lvl="1" indent="-382588">
              <a:lnSpc>
                <a:spcPct val="90000"/>
              </a:lnSpc>
              <a:buFont typeface="Wingdings" pitchFamily="2" charset="2"/>
              <a:buAutoNum type="arabicPeriod"/>
            </a:pPr>
            <a:r>
              <a:rPr lang="en-US"/>
              <a:t>Mengesahkan UUD 1945.</a:t>
            </a:r>
          </a:p>
          <a:p>
            <a:pPr marL="839788" lvl="1" indent="-382588">
              <a:lnSpc>
                <a:spcPct val="90000"/>
              </a:lnSpc>
              <a:buFont typeface="Wingdings" pitchFamily="2" charset="2"/>
              <a:buAutoNum type="arabicPeriod"/>
            </a:pPr>
            <a:r>
              <a:rPr lang="en-US"/>
              <a:t>Menetapkan Ir. Soekarno menjadi Presiden dan Drs. Moh. Hatta sebagai wakilnya.</a:t>
            </a:r>
          </a:p>
          <a:p>
            <a:pPr marL="839788" lvl="1" indent="-382588">
              <a:lnSpc>
                <a:spcPct val="90000"/>
              </a:lnSpc>
              <a:buFont typeface="Wingdings" pitchFamily="2" charset="2"/>
              <a:buAutoNum type="arabicPeriod"/>
            </a:pPr>
            <a:r>
              <a:rPr lang="en-US"/>
              <a:t>Membentuk Komite Nasional Indonesia Pusat (KNIP) yang bertugas mendampingi presiden dan wakil presiden sampai terbentuk MPR dan DPR.</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152400"/>
            <a:ext cx="8229600" cy="609600"/>
          </a:xfrm>
        </p:spPr>
        <p:txBody>
          <a:bodyPr/>
          <a:lstStyle/>
          <a:p>
            <a:r>
              <a:rPr lang="en-US" sz="3200"/>
              <a:t>Pancasila dalam Konteks Sejarah Bangsa</a:t>
            </a:r>
          </a:p>
        </p:txBody>
      </p:sp>
      <p:sp>
        <p:nvSpPr>
          <p:cNvPr id="105475" name="Rectangle 3"/>
          <p:cNvSpPr>
            <a:spLocks noGrp="1" noChangeArrowheads="1"/>
          </p:cNvSpPr>
          <p:nvPr>
            <p:ph idx="1"/>
          </p:nvPr>
        </p:nvSpPr>
        <p:spPr>
          <a:xfrm>
            <a:off x="228600" y="914400"/>
            <a:ext cx="8686800" cy="5715000"/>
          </a:xfrm>
        </p:spPr>
        <p:txBody>
          <a:bodyPr>
            <a:normAutofit fontScale="92500" lnSpcReduction="10000"/>
          </a:bodyPr>
          <a:lstStyle/>
          <a:p>
            <a:pPr>
              <a:lnSpc>
                <a:spcPct val="80000"/>
              </a:lnSpc>
            </a:pPr>
            <a:r>
              <a:rPr lang="en-US" sz="2800" dirty="0" err="1"/>
              <a:t>Zaman</a:t>
            </a:r>
            <a:r>
              <a:rPr lang="en-US" sz="2800" dirty="0"/>
              <a:t> </a:t>
            </a:r>
            <a:r>
              <a:rPr lang="en-US" sz="2800" dirty="0" err="1" smtClean="0"/>
              <a:t>Pra-Aksara</a:t>
            </a:r>
            <a:r>
              <a:rPr lang="en-US" sz="2800" dirty="0" smtClean="0"/>
              <a:t> </a:t>
            </a:r>
            <a:r>
              <a:rPr lang="en-US" sz="2800" dirty="0" err="1" smtClean="0"/>
              <a:t>dan</a:t>
            </a:r>
            <a:r>
              <a:rPr lang="en-US" sz="2800" dirty="0" smtClean="0"/>
              <a:t> </a:t>
            </a:r>
            <a:r>
              <a:rPr lang="en-US" sz="2800" dirty="0" err="1" smtClean="0"/>
              <a:t>Aksara</a:t>
            </a:r>
            <a:endParaRPr lang="en-US" sz="2800" dirty="0"/>
          </a:p>
          <a:p>
            <a:pPr>
              <a:lnSpc>
                <a:spcPct val="80000"/>
              </a:lnSpc>
              <a:buFont typeface="Wingdings" pitchFamily="2" charset="2"/>
              <a:buNone/>
            </a:pPr>
            <a:r>
              <a:rPr lang="en-US" sz="2800" dirty="0"/>
              <a:t>   </a:t>
            </a:r>
            <a:r>
              <a:rPr lang="en-US" sz="2800" dirty="0" err="1" smtClean="0"/>
              <a:t>Sejak</a:t>
            </a:r>
            <a:r>
              <a:rPr lang="en-US" sz="2800" dirty="0" smtClean="0"/>
              <a:t> </a:t>
            </a:r>
            <a:r>
              <a:rPr lang="en-US" sz="2800" dirty="0" err="1" smtClean="0"/>
              <a:t>masa</a:t>
            </a:r>
            <a:r>
              <a:rPr lang="en-US" sz="2800" dirty="0" smtClean="0"/>
              <a:t> </a:t>
            </a:r>
            <a:r>
              <a:rPr lang="en-US" sz="2800" dirty="0" err="1" smtClean="0"/>
              <a:t>pra-aksara</a:t>
            </a:r>
            <a:r>
              <a:rPr lang="en-US" sz="2800" dirty="0" smtClean="0"/>
              <a:t> (</a:t>
            </a:r>
            <a:r>
              <a:rPr lang="en-US" sz="2800" dirty="0" err="1" smtClean="0"/>
              <a:t>belum</a:t>
            </a:r>
            <a:r>
              <a:rPr lang="en-US" sz="2800" dirty="0" smtClean="0"/>
              <a:t> </a:t>
            </a:r>
            <a:r>
              <a:rPr lang="en-US" sz="2800" dirty="0" err="1" smtClean="0"/>
              <a:t>mengenal</a:t>
            </a:r>
            <a:r>
              <a:rPr lang="en-US" sz="2800" dirty="0" smtClean="0"/>
              <a:t> </a:t>
            </a:r>
            <a:r>
              <a:rPr lang="en-US" sz="2800" dirty="0" err="1" smtClean="0"/>
              <a:t>tulisan</a:t>
            </a:r>
            <a:r>
              <a:rPr lang="en-US" sz="2800" dirty="0" smtClean="0"/>
              <a:t>), </a:t>
            </a:r>
            <a:r>
              <a:rPr lang="en-US" sz="2800" dirty="0" err="1" smtClean="0"/>
              <a:t>kemudian</a:t>
            </a:r>
            <a:r>
              <a:rPr lang="en-US" sz="2800" dirty="0" smtClean="0"/>
              <a:t> </a:t>
            </a:r>
            <a:r>
              <a:rPr lang="en-US" sz="2800" dirty="0" err="1"/>
              <a:t>adanya</a:t>
            </a:r>
            <a:r>
              <a:rPr lang="en-US" sz="2800" dirty="0"/>
              <a:t> </a:t>
            </a:r>
            <a:r>
              <a:rPr lang="en-US" sz="2800" dirty="0" err="1"/>
              <a:t>kerajaan-kerajaan</a:t>
            </a:r>
            <a:r>
              <a:rPr lang="en-US" sz="2800" dirty="0"/>
              <a:t> </a:t>
            </a:r>
            <a:r>
              <a:rPr lang="en-US" sz="2800" dirty="0" err="1"/>
              <a:t>di</a:t>
            </a:r>
            <a:r>
              <a:rPr lang="en-US" sz="2800" dirty="0"/>
              <a:t> </a:t>
            </a:r>
            <a:r>
              <a:rPr lang="en-US" sz="2800" dirty="0" err="1"/>
              <a:t>nusantara</a:t>
            </a:r>
            <a:r>
              <a:rPr lang="en-US" sz="2800" dirty="0"/>
              <a:t> </a:t>
            </a:r>
            <a:r>
              <a:rPr lang="en-US" sz="2800" dirty="0" err="1"/>
              <a:t>dan</a:t>
            </a:r>
            <a:r>
              <a:rPr lang="en-US" sz="2800" dirty="0"/>
              <a:t> </a:t>
            </a:r>
            <a:r>
              <a:rPr lang="en-US" sz="2800" dirty="0" err="1"/>
              <a:t>masuknya</a:t>
            </a:r>
            <a:r>
              <a:rPr lang="en-US" sz="2800" dirty="0"/>
              <a:t> agama Hindu, </a:t>
            </a:r>
            <a:r>
              <a:rPr lang="en-US" sz="2800" dirty="0" err="1"/>
              <a:t>Budha</a:t>
            </a:r>
            <a:r>
              <a:rPr lang="en-US" sz="2800" dirty="0"/>
              <a:t>, </a:t>
            </a:r>
            <a:r>
              <a:rPr lang="en-US" sz="2800" dirty="0" err="1"/>
              <a:t>dan</a:t>
            </a:r>
            <a:r>
              <a:rPr lang="en-US" sz="2800" dirty="0"/>
              <a:t> Islam </a:t>
            </a:r>
            <a:r>
              <a:rPr lang="en-US" sz="2800" dirty="0" err="1"/>
              <a:t>unsur-unsur</a:t>
            </a:r>
            <a:r>
              <a:rPr lang="en-US" sz="2800" dirty="0"/>
              <a:t> </a:t>
            </a:r>
            <a:r>
              <a:rPr lang="en-US" sz="2800" dirty="0" err="1"/>
              <a:t>Pancasila</a:t>
            </a:r>
            <a:r>
              <a:rPr lang="en-US" sz="2800" dirty="0"/>
              <a:t> </a:t>
            </a:r>
            <a:r>
              <a:rPr lang="en-US" sz="2800" dirty="0" err="1"/>
              <a:t>sudah</a:t>
            </a:r>
            <a:r>
              <a:rPr lang="en-US" sz="2800" dirty="0"/>
              <a:t> </a:t>
            </a:r>
            <a:r>
              <a:rPr lang="en-US" sz="2800" dirty="0" err="1"/>
              <a:t>ada</a:t>
            </a:r>
            <a:r>
              <a:rPr lang="en-US" sz="2800" dirty="0"/>
              <a:t> </a:t>
            </a:r>
            <a:r>
              <a:rPr lang="en-US" sz="2800" dirty="0" err="1"/>
              <a:t>di</a:t>
            </a:r>
            <a:r>
              <a:rPr lang="en-US" sz="2800" dirty="0"/>
              <a:t> </a:t>
            </a:r>
            <a:r>
              <a:rPr lang="en-US" sz="2800" dirty="0" err="1"/>
              <a:t>masyarakat</a:t>
            </a:r>
            <a:r>
              <a:rPr lang="en-US" sz="2800" dirty="0"/>
              <a:t>, </a:t>
            </a:r>
            <a:r>
              <a:rPr lang="en-US" sz="2800" dirty="0" err="1"/>
              <a:t>yaitu</a:t>
            </a:r>
            <a:r>
              <a:rPr lang="en-US" sz="2800" dirty="0"/>
              <a:t> </a:t>
            </a:r>
            <a:r>
              <a:rPr lang="en-US" sz="2800" dirty="0" err="1"/>
              <a:t>terkait</a:t>
            </a:r>
            <a:r>
              <a:rPr lang="en-US" sz="2800" dirty="0"/>
              <a:t> </a:t>
            </a:r>
            <a:r>
              <a:rPr lang="en-US" sz="2800" dirty="0" err="1"/>
              <a:t>dengan</a:t>
            </a:r>
            <a:r>
              <a:rPr lang="en-US" sz="2800" dirty="0"/>
              <a:t> </a:t>
            </a:r>
            <a:r>
              <a:rPr lang="en-US" sz="2800" dirty="0" err="1"/>
              <a:t>sistem</a:t>
            </a:r>
            <a:r>
              <a:rPr lang="en-US" sz="2800" dirty="0"/>
              <a:t> </a:t>
            </a:r>
            <a:r>
              <a:rPr lang="en-US" sz="2800" dirty="0" err="1" smtClean="0"/>
              <a:t>kepercayaan</a:t>
            </a:r>
            <a:r>
              <a:rPr lang="en-US" sz="2800" dirty="0" smtClean="0"/>
              <a:t> </a:t>
            </a:r>
            <a:r>
              <a:rPr lang="en-US" sz="2800" dirty="0" err="1" smtClean="0"/>
              <a:t>dan</a:t>
            </a:r>
            <a:r>
              <a:rPr lang="en-US" sz="2800" dirty="0" smtClean="0"/>
              <a:t> </a:t>
            </a:r>
            <a:r>
              <a:rPr lang="en-US" sz="2800" dirty="0" err="1" smtClean="0"/>
              <a:t>gotong-royong</a:t>
            </a:r>
            <a:r>
              <a:rPr lang="en-US" sz="2800" dirty="0" smtClean="0"/>
              <a:t>.</a:t>
            </a:r>
            <a:endParaRPr lang="en-US" sz="2800" dirty="0"/>
          </a:p>
          <a:p>
            <a:pPr>
              <a:lnSpc>
                <a:spcPct val="80000"/>
              </a:lnSpc>
            </a:pPr>
            <a:r>
              <a:rPr lang="en-US" sz="2800" dirty="0" err="1"/>
              <a:t>Zaman</a:t>
            </a:r>
            <a:r>
              <a:rPr lang="en-US" sz="2800" dirty="0"/>
              <a:t> </a:t>
            </a:r>
            <a:r>
              <a:rPr lang="en-US" sz="2800" dirty="0" err="1"/>
              <a:t>Kolonial</a:t>
            </a:r>
            <a:endParaRPr lang="en-US" sz="2800" dirty="0"/>
          </a:p>
          <a:p>
            <a:pPr lvl="1">
              <a:lnSpc>
                <a:spcPct val="80000"/>
              </a:lnSpc>
              <a:buFontTx/>
              <a:buChar char="-"/>
            </a:pPr>
            <a:r>
              <a:rPr lang="en-US" sz="2600" dirty="0" err="1"/>
              <a:t>Masuknya</a:t>
            </a:r>
            <a:r>
              <a:rPr lang="en-US" sz="2600" dirty="0"/>
              <a:t> </a:t>
            </a:r>
            <a:r>
              <a:rPr lang="en-US" sz="2600" dirty="0" err="1" smtClean="0"/>
              <a:t>Portugis</a:t>
            </a:r>
            <a:r>
              <a:rPr lang="en-US" sz="2600" dirty="0" smtClean="0"/>
              <a:t> (1511), </a:t>
            </a:r>
            <a:r>
              <a:rPr lang="en-US" sz="2600" dirty="0" err="1" smtClean="0"/>
              <a:t>Belanda</a:t>
            </a:r>
            <a:r>
              <a:rPr lang="en-US" sz="2600" dirty="0"/>
              <a:t>: VOC (1602), </a:t>
            </a:r>
            <a:r>
              <a:rPr lang="en-US" sz="2600" dirty="0" smtClean="0"/>
              <a:t> </a:t>
            </a:r>
            <a:r>
              <a:rPr lang="en-US" sz="2600" dirty="0" err="1" smtClean="0"/>
              <a:t>Hindia</a:t>
            </a:r>
            <a:r>
              <a:rPr lang="en-US" sz="2600" dirty="0" smtClean="0"/>
              <a:t> </a:t>
            </a:r>
            <a:r>
              <a:rPr lang="en-US" sz="2600" dirty="0" err="1" smtClean="0"/>
              <a:t>Belanda</a:t>
            </a:r>
            <a:r>
              <a:rPr lang="en-US" sz="2600" dirty="0" smtClean="0"/>
              <a:t> (1800), </a:t>
            </a:r>
            <a:r>
              <a:rPr lang="en-US" sz="2600" dirty="0" err="1" smtClean="0"/>
              <a:t>Inggris</a:t>
            </a:r>
            <a:r>
              <a:rPr lang="en-US" sz="2600" dirty="0" smtClean="0"/>
              <a:t> (1811), </a:t>
            </a:r>
            <a:r>
              <a:rPr lang="en-US" sz="2600" dirty="0" err="1" smtClean="0"/>
              <a:t>Hindia</a:t>
            </a:r>
            <a:r>
              <a:rPr lang="en-US" sz="2600" dirty="0" smtClean="0"/>
              <a:t> </a:t>
            </a:r>
            <a:r>
              <a:rPr lang="en-US" sz="2600" dirty="0" err="1" smtClean="0"/>
              <a:t>Belanda</a:t>
            </a:r>
            <a:r>
              <a:rPr lang="en-US" sz="2600" dirty="0" smtClean="0"/>
              <a:t> (1816), </a:t>
            </a:r>
            <a:r>
              <a:rPr lang="en-US" sz="2600" dirty="0" err="1" smtClean="0"/>
              <a:t>Jepang</a:t>
            </a:r>
            <a:r>
              <a:rPr lang="en-US" sz="2600" dirty="0" smtClean="0"/>
              <a:t> (1942), </a:t>
            </a:r>
            <a:r>
              <a:rPr lang="en-US" sz="2600" dirty="0" err="1" smtClean="0"/>
              <a:t>perlawanan</a:t>
            </a:r>
            <a:r>
              <a:rPr lang="en-US" sz="2600" dirty="0" smtClean="0"/>
              <a:t> </a:t>
            </a:r>
            <a:r>
              <a:rPr lang="en-US" sz="2600" dirty="0" err="1"/>
              <a:t>rakyat</a:t>
            </a:r>
            <a:r>
              <a:rPr lang="en-US" sz="2600" dirty="0"/>
              <a:t> </a:t>
            </a:r>
            <a:r>
              <a:rPr lang="en-US" sz="2600" dirty="0" err="1"/>
              <a:t>abad</a:t>
            </a:r>
            <a:r>
              <a:rPr lang="en-US" sz="2600" dirty="0"/>
              <a:t> XVII-XIX </a:t>
            </a:r>
            <a:r>
              <a:rPr lang="en-US" sz="2600" dirty="0" smtClean="0"/>
              <a:t>yang </a:t>
            </a:r>
            <a:r>
              <a:rPr lang="en-US" sz="2600" dirty="0" err="1" smtClean="0"/>
              <a:t>bersifat</a:t>
            </a:r>
            <a:r>
              <a:rPr lang="en-US" sz="2600" dirty="0" smtClean="0"/>
              <a:t> </a:t>
            </a:r>
            <a:r>
              <a:rPr lang="en-US" sz="2600" dirty="0" err="1"/>
              <a:t>kedaerahan</a:t>
            </a:r>
            <a:r>
              <a:rPr lang="en-US" sz="2600" dirty="0"/>
              <a:t> </a:t>
            </a:r>
            <a:r>
              <a:rPr lang="en-US" sz="2600" dirty="0" err="1"/>
              <a:t>dan</a:t>
            </a:r>
            <a:r>
              <a:rPr lang="en-US" sz="2600" dirty="0"/>
              <a:t> </a:t>
            </a:r>
            <a:r>
              <a:rPr lang="en-US" sz="2600" dirty="0" err="1"/>
              <a:t>lokal</a:t>
            </a:r>
            <a:r>
              <a:rPr lang="en-US" sz="2600" dirty="0"/>
              <a:t>, </a:t>
            </a:r>
            <a:r>
              <a:rPr lang="en-US" sz="2600" dirty="0" err="1" smtClean="0"/>
              <a:t>walaupun</a:t>
            </a:r>
            <a:r>
              <a:rPr lang="en-US" sz="2600" dirty="0" smtClean="0"/>
              <a:t> </a:t>
            </a:r>
            <a:r>
              <a:rPr lang="en-US" sz="2600" dirty="0" err="1"/>
              <a:t>mudah</a:t>
            </a:r>
            <a:r>
              <a:rPr lang="en-US" sz="2600" dirty="0"/>
              <a:t> </a:t>
            </a:r>
            <a:r>
              <a:rPr lang="en-US" sz="2600" dirty="0" err="1"/>
              <a:t>dipatahkan</a:t>
            </a:r>
            <a:r>
              <a:rPr lang="en-US" sz="2600" dirty="0"/>
              <a:t>.</a:t>
            </a:r>
          </a:p>
          <a:p>
            <a:pPr lvl="1">
              <a:lnSpc>
                <a:spcPct val="80000"/>
              </a:lnSpc>
              <a:buFontTx/>
              <a:buChar char="-"/>
            </a:pPr>
            <a:r>
              <a:rPr lang="en-US" sz="2600" dirty="0" err="1"/>
              <a:t>Perlawanan</a:t>
            </a:r>
            <a:r>
              <a:rPr lang="en-US" sz="2600" dirty="0"/>
              <a:t> </a:t>
            </a:r>
            <a:r>
              <a:rPr lang="en-US" sz="2600" dirty="0" err="1"/>
              <a:t>rakyat</a:t>
            </a:r>
            <a:r>
              <a:rPr lang="en-US" sz="2600" dirty="0"/>
              <a:t> </a:t>
            </a:r>
            <a:r>
              <a:rPr lang="en-US" sz="2600" dirty="0" err="1"/>
              <a:t>abad</a:t>
            </a:r>
            <a:r>
              <a:rPr lang="en-US" sz="2600" dirty="0"/>
              <a:t> XX, </a:t>
            </a:r>
            <a:r>
              <a:rPr lang="en-US" sz="2600" dirty="0" err="1"/>
              <a:t>ditandai</a:t>
            </a:r>
            <a:r>
              <a:rPr lang="en-US" sz="2600" dirty="0"/>
              <a:t> : </a:t>
            </a:r>
          </a:p>
          <a:p>
            <a:pPr lvl="2">
              <a:lnSpc>
                <a:spcPct val="80000"/>
              </a:lnSpc>
              <a:buFontTx/>
              <a:buAutoNum type="arabicPeriod"/>
            </a:pPr>
            <a:r>
              <a:rPr lang="en-US" sz="2600" dirty="0" err="1"/>
              <a:t>Munculnya</a:t>
            </a:r>
            <a:r>
              <a:rPr lang="en-US" sz="2600" dirty="0"/>
              <a:t> </a:t>
            </a:r>
            <a:r>
              <a:rPr lang="en-US" sz="2600" dirty="0" err="1"/>
              <a:t>paham</a:t>
            </a:r>
            <a:r>
              <a:rPr lang="en-US" sz="2600" dirty="0"/>
              <a:t> </a:t>
            </a:r>
            <a:r>
              <a:rPr lang="en-US" sz="2600" dirty="0" err="1"/>
              <a:t>nasionalisme</a:t>
            </a:r>
            <a:r>
              <a:rPr lang="en-US" sz="2600" dirty="0"/>
              <a:t>, </a:t>
            </a:r>
            <a:r>
              <a:rPr lang="en-US" sz="2600" dirty="0" err="1"/>
              <a:t>liberalisme</a:t>
            </a:r>
            <a:r>
              <a:rPr lang="en-US" sz="2600" dirty="0"/>
              <a:t>, </a:t>
            </a:r>
            <a:r>
              <a:rPr lang="en-US" sz="2600" dirty="0" err="1"/>
              <a:t>dan</a:t>
            </a:r>
            <a:r>
              <a:rPr lang="en-US" sz="2600" dirty="0"/>
              <a:t> </a:t>
            </a:r>
            <a:r>
              <a:rPr lang="en-US" sz="2600" dirty="0" err="1"/>
              <a:t>demokrasi</a:t>
            </a:r>
            <a:r>
              <a:rPr lang="en-US" sz="2600" dirty="0"/>
              <a:t>.</a:t>
            </a:r>
          </a:p>
          <a:p>
            <a:pPr lvl="2">
              <a:lnSpc>
                <a:spcPct val="80000"/>
              </a:lnSpc>
              <a:buFontTx/>
              <a:buAutoNum type="arabicPeriod"/>
            </a:pPr>
            <a:r>
              <a:rPr lang="en-US" sz="2600" dirty="0" err="1"/>
              <a:t>Pengaruh</a:t>
            </a:r>
            <a:r>
              <a:rPr lang="en-US" sz="2600" dirty="0"/>
              <a:t> </a:t>
            </a:r>
            <a:r>
              <a:rPr lang="en-US" sz="2600" dirty="0" err="1"/>
              <a:t>kemenangan</a:t>
            </a:r>
            <a:r>
              <a:rPr lang="en-US" sz="2600" dirty="0"/>
              <a:t> </a:t>
            </a:r>
            <a:r>
              <a:rPr lang="en-US" sz="2600" dirty="0" err="1"/>
              <a:t>bangsa</a:t>
            </a:r>
            <a:r>
              <a:rPr lang="en-US" sz="2600" dirty="0"/>
              <a:t> Asia </a:t>
            </a:r>
            <a:r>
              <a:rPr lang="en-US" sz="2600" dirty="0" err="1"/>
              <a:t>terhadap</a:t>
            </a:r>
            <a:r>
              <a:rPr lang="en-US" sz="2600" dirty="0"/>
              <a:t> </a:t>
            </a:r>
            <a:r>
              <a:rPr lang="en-US" sz="2600" dirty="0" err="1"/>
              <a:t>Eropa</a:t>
            </a:r>
            <a:r>
              <a:rPr lang="en-US" sz="2600" dirty="0"/>
              <a:t>. </a:t>
            </a:r>
          </a:p>
          <a:p>
            <a:pPr lvl="2">
              <a:lnSpc>
                <a:spcPct val="80000"/>
              </a:lnSpc>
              <a:buFontTx/>
              <a:buAutoNum type="arabicPeriod"/>
            </a:pPr>
            <a:r>
              <a:rPr lang="en-US" sz="2600" dirty="0" err="1"/>
              <a:t>Munculnya</a:t>
            </a:r>
            <a:r>
              <a:rPr lang="en-US" sz="2600" dirty="0"/>
              <a:t> </a:t>
            </a:r>
            <a:r>
              <a:rPr lang="en-US" sz="2600" dirty="0" err="1"/>
              <a:t>Pergerakan</a:t>
            </a:r>
            <a:r>
              <a:rPr lang="en-US" sz="2600" dirty="0"/>
              <a:t> </a:t>
            </a:r>
            <a:r>
              <a:rPr lang="en-US" sz="2600" dirty="0" err="1"/>
              <a:t>nasional</a:t>
            </a:r>
            <a:r>
              <a:rPr lang="en-US" sz="2600" dirty="0"/>
              <a:t> Indonesia.</a:t>
            </a:r>
            <a:r>
              <a:rPr lang="en-US" sz="2000" dirty="0"/>
              <a:t> </a:t>
            </a:r>
          </a:p>
          <a:p>
            <a:pPr>
              <a:lnSpc>
                <a:spcPct val="80000"/>
              </a:lnSpc>
              <a:buFont typeface="Wingdings" pitchFamily="2" charset="2"/>
              <a:buNone/>
            </a:pPr>
            <a:endParaRPr lang="en-US" sz="2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228600" y="304800"/>
            <a:ext cx="8686800" cy="6096000"/>
          </a:xfrm>
        </p:spPr>
        <p:txBody>
          <a:bodyPr/>
          <a:lstStyle/>
          <a:p>
            <a:pPr marL="1371600" lvl="2" indent="-457200">
              <a:buFontTx/>
              <a:buNone/>
            </a:pPr>
            <a:r>
              <a:rPr lang="en-US" sz="2600"/>
              <a:t>4. Tumbuhnya organisasi Modern. </a:t>
            </a:r>
          </a:p>
          <a:p>
            <a:pPr marL="1371600" lvl="2" indent="-457200">
              <a:buFontTx/>
              <a:buNone/>
            </a:pPr>
            <a:r>
              <a:rPr lang="en-US" sz="2600"/>
              <a:t>5. Sumpah Pemuda. </a:t>
            </a:r>
          </a:p>
          <a:p>
            <a:pPr marL="1371600" lvl="2" indent="-457200">
              <a:buFontTx/>
              <a:buNone/>
            </a:pPr>
            <a:r>
              <a:rPr lang="en-US" sz="2600"/>
              <a:t>6. Penjajahan Jepang (sidang BPUPKI I dan II dan pembentukan PPKI).</a:t>
            </a:r>
          </a:p>
          <a:p>
            <a:pPr marL="1371600" lvl="2" indent="-457200">
              <a:buFontTx/>
              <a:buNone/>
            </a:pPr>
            <a:endParaRPr lang="en-US" sz="2600"/>
          </a:p>
          <a:p>
            <a:pPr marL="609600" indent="-609600"/>
            <a:r>
              <a:rPr lang="en-US"/>
              <a:t>Proklamasi 17 Agustus 1945</a:t>
            </a:r>
          </a:p>
          <a:p>
            <a:pPr marL="609600" indent="-609600">
              <a:buFont typeface="Wingdings" pitchFamily="2" charset="2"/>
              <a:buNone/>
            </a:pPr>
            <a:r>
              <a:rPr lang="en-US"/>
              <a:t>      Penetapan Pancasila dalam UUD 1945 (sidang PPKI tanggal 18 Agustus 1945).</a:t>
            </a:r>
          </a:p>
          <a:p>
            <a:pPr marL="609600" indent="-609600"/>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609600"/>
          </a:xfrm>
        </p:spPr>
        <p:txBody>
          <a:bodyPr>
            <a:normAutofit fontScale="90000"/>
          </a:bodyPr>
          <a:lstStyle/>
          <a:p>
            <a:r>
              <a:rPr lang="en-US" sz="4000"/>
              <a:t>Sejarah Perumusan Pancasila</a:t>
            </a:r>
          </a:p>
        </p:txBody>
      </p:sp>
      <p:sp>
        <p:nvSpPr>
          <p:cNvPr id="12291" name="Rectangle 3"/>
          <p:cNvSpPr>
            <a:spLocks noGrp="1" noChangeArrowheads="1"/>
          </p:cNvSpPr>
          <p:nvPr>
            <p:ph idx="1"/>
          </p:nvPr>
        </p:nvSpPr>
        <p:spPr>
          <a:xfrm>
            <a:off x="228600" y="990600"/>
            <a:ext cx="8686800" cy="5638800"/>
          </a:xfrm>
        </p:spPr>
        <p:txBody>
          <a:bodyPr/>
          <a:lstStyle/>
          <a:p>
            <a:pPr>
              <a:lnSpc>
                <a:spcPct val="90000"/>
              </a:lnSpc>
            </a:pPr>
            <a:r>
              <a:rPr lang="en-US" sz="2800" dirty="0" err="1"/>
              <a:t>Pembentukan</a:t>
            </a:r>
            <a:r>
              <a:rPr lang="en-US" sz="2800" dirty="0"/>
              <a:t> BPUPKI</a:t>
            </a:r>
          </a:p>
          <a:p>
            <a:pPr>
              <a:lnSpc>
                <a:spcPct val="90000"/>
              </a:lnSpc>
              <a:buFont typeface="Wingdings" pitchFamily="2" charset="2"/>
              <a:buNone/>
            </a:pPr>
            <a:r>
              <a:rPr lang="en-US" sz="2800" dirty="0"/>
              <a:t>   </a:t>
            </a:r>
            <a:r>
              <a:rPr lang="sv-SE" sz="2800" dirty="0"/>
              <a:t>Jepang memberi janji kepada Indonesia bahwa akan diberi merdeka pada tanggl 24 Agustus 1945, sehingga untuk mewujudkan janji tersebut berdirilah BPUPKI (</a:t>
            </a:r>
            <a:r>
              <a:rPr lang="sv-SE" sz="2800" i="1" dirty="0"/>
              <a:t>Dokuritsu </a:t>
            </a:r>
            <a:r>
              <a:rPr lang="sv-SE" sz="2800" i="1" dirty="0" smtClean="0"/>
              <a:t>Junbi Choosakai</a:t>
            </a:r>
            <a:r>
              <a:rPr lang="sv-SE" sz="2800" dirty="0"/>
              <a:t>).</a:t>
            </a:r>
            <a:r>
              <a:rPr lang="en-US" sz="2800" dirty="0"/>
              <a:t> </a:t>
            </a:r>
            <a:r>
              <a:rPr lang="en-US" sz="2800" dirty="0" err="1"/>
              <a:t>Badan</a:t>
            </a:r>
            <a:r>
              <a:rPr lang="en-US" sz="2800" dirty="0"/>
              <a:t> </a:t>
            </a:r>
            <a:r>
              <a:rPr lang="en-US" sz="2800" dirty="0" err="1"/>
              <a:t>ini</a:t>
            </a:r>
            <a:r>
              <a:rPr lang="en-US" sz="2800" dirty="0"/>
              <a:t> </a:t>
            </a:r>
            <a:r>
              <a:rPr lang="en-US" sz="2800" dirty="0" err="1"/>
              <a:t>beranggota</a:t>
            </a:r>
            <a:r>
              <a:rPr lang="en-US" sz="2800" dirty="0"/>
              <a:t> 60 </a:t>
            </a:r>
            <a:r>
              <a:rPr lang="en-US" sz="2800" dirty="0" err="1"/>
              <a:t>orang</a:t>
            </a:r>
            <a:r>
              <a:rPr lang="en-US" sz="2800" dirty="0"/>
              <a:t>, </a:t>
            </a:r>
            <a:r>
              <a:rPr lang="en-US" sz="2800" dirty="0" err="1"/>
              <a:t>diketuai</a:t>
            </a:r>
            <a:r>
              <a:rPr lang="en-US" sz="2800" dirty="0"/>
              <a:t> dr. </a:t>
            </a:r>
            <a:r>
              <a:rPr lang="en-US" sz="2800" dirty="0" err="1"/>
              <a:t>Radjiman</a:t>
            </a:r>
            <a:r>
              <a:rPr lang="en-US" sz="2800" dirty="0"/>
              <a:t> </a:t>
            </a:r>
            <a:r>
              <a:rPr lang="en-US" sz="2800" dirty="0" err="1"/>
              <a:t>Wedjodiningrat</a:t>
            </a:r>
            <a:r>
              <a:rPr lang="en-US" sz="2800" dirty="0"/>
              <a:t>, </a:t>
            </a:r>
            <a:r>
              <a:rPr lang="en-US" sz="2800" dirty="0" err="1"/>
              <a:t>dan</a:t>
            </a:r>
            <a:r>
              <a:rPr lang="en-US" sz="2800" dirty="0"/>
              <a:t> </a:t>
            </a:r>
            <a:r>
              <a:rPr lang="en-US" sz="2800" dirty="0" err="1"/>
              <a:t>wakil</a:t>
            </a:r>
            <a:r>
              <a:rPr lang="en-US" sz="2800" dirty="0"/>
              <a:t> </a:t>
            </a:r>
            <a:r>
              <a:rPr lang="en-US" sz="2800" dirty="0" err="1"/>
              <a:t>ketua</a:t>
            </a:r>
            <a:r>
              <a:rPr lang="en-US" sz="2800" dirty="0"/>
              <a:t> </a:t>
            </a:r>
            <a:r>
              <a:rPr lang="en-US" sz="2800" dirty="0" err="1"/>
              <a:t>Raden</a:t>
            </a:r>
            <a:r>
              <a:rPr lang="en-US" sz="2800" dirty="0"/>
              <a:t> </a:t>
            </a:r>
            <a:r>
              <a:rPr lang="en-US" sz="2800" dirty="0" err="1"/>
              <a:t>Panji</a:t>
            </a:r>
            <a:r>
              <a:rPr lang="en-US" sz="2800" dirty="0"/>
              <a:t> </a:t>
            </a:r>
            <a:r>
              <a:rPr lang="en-US" sz="2800" dirty="0" err="1"/>
              <a:t>Soeroso</a:t>
            </a:r>
            <a:r>
              <a:rPr lang="en-US" sz="2800" dirty="0"/>
              <a:t> </a:t>
            </a:r>
            <a:r>
              <a:rPr lang="en-US" sz="2800" dirty="0" err="1"/>
              <a:t>serta</a:t>
            </a:r>
            <a:r>
              <a:rPr lang="en-US" sz="2800" dirty="0"/>
              <a:t> </a:t>
            </a:r>
            <a:r>
              <a:rPr lang="en-US" sz="2800" dirty="0" err="1"/>
              <a:t>Ichubangasa</a:t>
            </a:r>
            <a:r>
              <a:rPr lang="en-US" sz="2800" dirty="0"/>
              <a:t> (</a:t>
            </a:r>
            <a:r>
              <a:rPr lang="en-US" sz="2800" dirty="0" err="1"/>
              <a:t>Jepang</a:t>
            </a:r>
            <a:r>
              <a:rPr lang="en-US" sz="2800" dirty="0"/>
              <a:t>).</a:t>
            </a:r>
          </a:p>
          <a:p>
            <a:pPr>
              <a:lnSpc>
                <a:spcPct val="90000"/>
              </a:lnSpc>
              <a:buFont typeface="Wingdings" pitchFamily="2" charset="2"/>
              <a:buNone/>
            </a:pPr>
            <a:r>
              <a:rPr lang="en-US" sz="2800" dirty="0"/>
              <a:t>A. </a:t>
            </a:r>
            <a:r>
              <a:rPr lang="en-US" sz="2800" dirty="0" err="1"/>
              <a:t>Sidang</a:t>
            </a:r>
            <a:r>
              <a:rPr lang="en-US" sz="2800" dirty="0"/>
              <a:t> </a:t>
            </a:r>
            <a:r>
              <a:rPr lang="en-US" sz="2800" dirty="0" err="1"/>
              <a:t>Pertama</a:t>
            </a:r>
            <a:r>
              <a:rPr lang="en-US" sz="2800" dirty="0"/>
              <a:t> BPUPKI (29 Mei-1 </a:t>
            </a:r>
            <a:r>
              <a:rPr lang="en-US" sz="2800" dirty="0" err="1"/>
              <a:t>Juni</a:t>
            </a:r>
            <a:r>
              <a:rPr lang="en-US" sz="2800" dirty="0"/>
              <a:t> 1945)</a:t>
            </a:r>
          </a:p>
          <a:p>
            <a:pPr>
              <a:lnSpc>
                <a:spcPct val="90000"/>
              </a:lnSpc>
              <a:buFont typeface="Wingdings" pitchFamily="2" charset="2"/>
              <a:buNone/>
            </a:pPr>
            <a:r>
              <a:rPr lang="en-US" sz="2800" dirty="0"/>
              <a:t>   Agenda </a:t>
            </a:r>
            <a:r>
              <a:rPr lang="en-US" sz="2800" dirty="0" err="1"/>
              <a:t>sidang</a:t>
            </a:r>
            <a:r>
              <a:rPr lang="en-US" sz="2800" dirty="0"/>
              <a:t> </a:t>
            </a:r>
            <a:r>
              <a:rPr lang="en-US" sz="2800" dirty="0" err="1"/>
              <a:t>dalam</a:t>
            </a:r>
            <a:r>
              <a:rPr lang="en-US" sz="2800" dirty="0"/>
              <a:t> </a:t>
            </a:r>
            <a:r>
              <a:rPr lang="en-US" sz="2800" dirty="0" err="1"/>
              <a:t>pertemuan</a:t>
            </a:r>
            <a:r>
              <a:rPr lang="en-US" sz="2800" dirty="0"/>
              <a:t> </a:t>
            </a:r>
            <a:r>
              <a:rPr lang="en-US" sz="2800" dirty="0" err="1"/>
              <a:t>ini</a:t>
            </a:r>
            <a:r>
              <a:rPr lang="en-US" sz="2800" dirty="0"/>
              <a:t> </a:t>
            </a:r>
            <a:r>
              <a:rPr lang="en-US" sz="2800" dirty="0" err="1"/>
              <a:t>adalah</a:t>
            </a:r>
            <a:r>
              <a:rPr lang="en-US" sz="2800" dirty="0"/>
              <a:t> </a:t>
            </a:r>
            <a:r>
              <a:rPr lang="en-US" sz="2800" dirty="0" err="1"/>
              <a:t>membicarakan</a:t>
            </a:r>
            <a:r>
              <a:rPr lang="en-US" sz="2800" dirty="0"/>
              <a:t> </a:t>
            </a:r>
            <a:r>
              <a:rPr lang="en-US" sz="2800" dirty="0" err="1"/>
              <a:t>tentang</a:t>
            </a:r>
            <a:r>
              <a:rPr lang="en-US" sz="2800" dirty="0"/>
              <a:t> </a:t>
            </a:r>
            <a:r>
              <a:rPr lang="en-US" sz="2800" dirty="0" err="1"/>
              <a:t>landasan-landasan</a:t>
            </a:r>
            <a:r>
              <a:rPr lang="en-US" sz="2800" dirty="0"/>
              <a:t> </a:t>
            </a:r>
            <a:r>
              <a:rPr lang="en-US" sz="2800" dirty="0" err="1"/>
              <a:t>bernegara</a:t>
            </a:r>
            <a:r>
              <a:rPr lang="en-US" sz="2800" dirty="0"/>
              <a:t>, </a:t>
            </a:r>
            <a:r>
              <a:rPr lang="en-US" sz="2800" dirty="0" err="1"/>
              <a:t>atau</a:t>
            </a:r>
            <a:r>
              <a:rPr lang="en-US" sz="2800" dirty="0"/>
              <a:t> </a:t>
            </a:r>
            <a:r>
              <a:rPr lang="en-US" sz="2800" dirty="0" err="1"/>
              <a:t>dasar-dasar</a:t>
            </a:r>
            <a:r>
              <a:rPr lang="en-US" sz="2800" dirty="0"/>
              <a:t> Indonesia </a:t>
            </a:r>
            <a:r>
              <a:rPr lang="en-US" sz="2800" dirty="0" err="1"/>
              <a:t>merdeka</a:t>
            </a:r>
            <a:r>
              <a:rPr lang="en-US" sz="2800" dirty="0"/>
              <a:t>. </a:t>
            </a:r>
            <a:r>
              <a:rPr lang="en-US" sz="2800" dirty="0" err="1"/>
              <a:t>Dalam</a:t>
            </a:r>
            <a:r>
              <a:rPr lang="en-US" sz="2800" dirty="0"/>
              <a:t> </a:t>
            </a:r>
            <a:r>
              <a:rPr lang="en-US" sz="2800" dirty="0" err="1"/>
              <a:t>kesempatan</a:t>
            </a:r>
            <a:r>
              <a:rPr lang="en-US" sz="2800" dirty="0"/>
              <a:t> </a:t>
            </a:r>
            <a:r>
              <a:rPr lang="en-US" sz="2800" dirty="0" err="1"/>
              <a:t>ini</a:t>
            </a:r>
            <a:r>
              <a:rPr lang="en-US" sz="2800" dirty="0"/>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5000" r="-15000"/>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228600" y="304800"/>
            <a:ext cx="8686800" cy="6248400"/>
          </a:xfrm>
        </p:spPr>
        <p:txBody>
          <a:bodyPr/>
          <a:lstStyle/>
          <a:p>
            <a:pPr>
              <a:lnSpc>
                <a:spcPct val="90000"/>
              </a:lnSpc>
            </a:pPr>
            <a:r>
              <a:rPr lang="en-US" sz="2800"/>
              <a:t>Moh. Yamin (29 Mei 1945) mengusulkan dasar Indonesia merdeka, yaitu:</a:t>
            </a:r>
          </a:p>
          <a:p>
            <a:pPr lvl="1">
              <a:lnSpc>
                <a:spcPct val="90000"/>
              </a:lnSpc>
              <a:buFontTx/>
              <a:buChar char="-"/>
            </a:pPr>
            <a:r>
              <a:rPr lang="en-US" sz="2600"/>
              <a:t>Peri kebangsaan;</a:t>
            </a:r>
          </a:p>
          <a:p>
            <a:pPr lvl="1">
              <a:lnSpc>
                <a:spcPct val="90000"/>
              </a:lnSpc>
              <a:buFontTx/>
              <a:buChar char="-"/>
            </a:pPr>
            <a:r>
              <a:rPr lang="en-US" sz="2600"/>
              <a:t>Peri Kemanusiaan;</a:t>
            </a:r>
          </a:p>
          <a:p>
            <a:pPr lvl="1">
              <a:lnSpc>
                <a:spcPct val="90000"/>
              </a:lnSpc>
              <a:buFontTx/>
              <a:buChar char="-"/>
            </a:pPr>
            <a:r>
              <a:rPr lang="en-US" sz="2600"/>
              <a:t>Peri Ketuhanan;</a:t>
            </a:r>
          </a:p>
          <a:p>
            <a:pPr lvl="1">
              <a:lnSpc>
                <a:spcPct val="90000"/>
              </a:lnSpc>
              <a:buFontTx/>
              <a:buChar char="-"/>
            </a:pPr>
            <a:r>
              <a:rPr lang="en-US" sz="2600"/>
              <a:t>Peri kerakyatan;</a:t>
            </a:r>
          </a:p>
          <a:p>
            <a:pPr lvl="1">
              <a:lnSpc>
                <a:spcPct val="90000"/>
              </a:lnSpc>
              <a:buFontTx/>
              <a:buChar char="-"/>
            </a:pPr>
            <a:r>
              <a:rPr lang="en-US" sz="2600"/>
              <a:t>Kesejahteraan rakyat.</a:t>
            </a:r>
          </a:p>
          <a:p>
            <a:pPr>
              <a:lnSpc>
                <a:spcPct val="90000"/>
              </a:lnSpc>
            </a:pPr>
            <a:r>
              <a:rPr lang="en-US" sz="2800"/>
              <a:t>Mr. Soepomo (31 Mei 1945) memaparkan 3 teori, yaitu</a:t>
            </a:r>
          </a:p>
          <a:p>
            <a:pPr lvl="1">
              <a:lnSpc>
                <a:spcPct val="90000"/>
              </a:lnSpc>
              <a:buFontTx/>
              <a:buChar char="-"/>
            </a:pPr>
            <a:r>
              <a:rPr lang="en-US" sz="2600"/>
              <a:t>Negara individualistik, atau negara yang disusun atas dasar kontrak sosial dari warganya dengan mengutamakan kepentingan individu sebagaimana diajarkan oleh Thomas Hobbes, John Locke, Jean Jacques Rousseau, Hebert Spencer, dan H.J Laski.</a:t>
            </a:r>
          </a:p>
          <a:p>
            <a:pPr>
              <a:lnSpc>
                <a:spcPct val="90000"/>
              </a:lnSpc>
              <a:buFontTx/>
              <a:buChar char="-"/>
            </a:pPr>
            <a:endParaRPr lang="en-US" sz="2600"/>
          </a:p>
          <a:p>
            <a:pPr>
              <a:lnSpc>
                <a:spcPct val="90000"/>
              </a:lnSpc>
              <a:buFont typeface="Wingdings" pitchFamily="2" charset="2"/>
              <a:buNone/>
            </a:pPr>
            <a:endParaRPr lang="en-US" sz="28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76200" y="228600"/>
            <a:ext cx="8921750" cy="6324600"/>
          </a:xfrm>
        </p:spPr>
        <p:txBody>
          <a:bodyPr/>
          <a:lstStyle/>
          <a:p>
            <a:pPr lvl="1">
              <a:lnSpc>
                <a:spcPct val="90000"/>
              </a:lnSpc>
              <a:buFontTx/>
              <a:buChar char="-"/>
            </a:pPr>
            <a:r>
              <a:rPr lang="en-US" sz="2600"/>
              <a:t>Negara golongan (</a:t>
            </a:r>
            <a:r>
              <a:rPr lang="en-US" sz="2600" i="1"/>
              <a:t>class theori</a:t>
            </a:r>
            <a:r>
              <a:rPr lang="en-US" sz="2600"/>
              <a:t>) yang diajarkan Marx, Engels, dan Lenin.</a:t>
            </a:r>
          </a:p>
          <a:p>
            <a:pPr lvl="1">
              <a:lnSpc>
                <a:spcPct val="90000"/>
              </a:lnSpc>
              <a:buFontTx/>
              <a:buChar char="-"/>
            </a:pPr>
            <a:r>
              <a:rPr lang="en-US" sz="2600"/>
              <a:t>Negara Integralistik, yaitu negara tidak boleh memihak pada salah satu golongan, tetapi berdiri di atas semua kepentingan (Spinoza, Adam Muller, dan Hegel).</a:t>
            </a:r>
          </a:p>
          <a:p>
            <a:pPr lvl="1">
              <a:lnSpc>
                <a:spcPct val="90000"/>
              </a:lnSpc>
              <a:buFontTx/>
              <a:buNone/>
            </a:pPr>
            <a:r>
              <a:rPr lang="en-US" sz="2600"/>
              <a:t>Dalam hal ini Soepomo menolak negara </a:t>
            </a:r>
          </a:p>
          <a:p>
            <a:pPr lvl="1">
              <a:lnSpc>
                <a:spcPct val="90000"/>
              </a:lnSpc>
              <a:buFontTx/>
              <a:buNone/>
            </a:pPr>
            <a:r>
              <a:rPr lang="en-US" sz="2600"/>
              <a:t>individualistik dan negara golongan, namun </a:t>
            </a:r>
          </a:p>
          <a:p>
            <a:pPr lvl="1">
              <a:lnSpc>
                <a:spcPct val="90000"/>
              </a:lnSpc>
              <a:buFontTx/>
              <a:buNone/>
            </a:pPr>
            <a:r>
              <a:rPr lang="en-US" sz="2600"/>
              <a:t>mengusulkan negara integralistik (negara persatuan), </a:t>
            </a:r>
          </a:p>
          <a:p>
            <a:pPr lvl="1">
              <a:lnSpc>
                <a:spcPct val="90000"/>
              </a:lnSpc>
              <a:buFontTx/>
              <a:buNone/>
            </a:pPr>
            <a:r>
              <a:rPr lang="en-US" sz="2600"/>
              <a:t>yaitu negara satu untuk semua orang.</a:t>
            </a:r>
          </a:p>
          <a:p>
            <a:pPr>
              <a:lnSpc>
                <a:spcPct val="90000"/>
              </a:lnSpc>
            </a:pPr>
            <a:r>
              <a:rPr lang="en-US" sz="2800"/>
              <a:t>Ir. Soekarno (1 Juni 1945) mengusulkan bahwa dasar Indonesia yang dimaksud adalah </a:t>
            </a:r>
            <a:r>
              <a:rPr lang="en-US" sz="2800" i="1"/>
              <a:t>philosophishe gronslag </a:t>
            </a:r>
            <a:r>
              <a:rPr lang="en-US" sz="2800"/>
              <a:t>(filsafat, fundamen, dan pikiran yang sedalam-dalamnya yang di atasnya didirikan gedung Indonesia merdeka). Dasar yang diusulkan yaitu:</a:t>
            </a:r>
          </a:p>
          <a:p>
            <a:pPr>
              <a:lnSpc>
                <a:spcPct val="90000"/>
              </a:lnSpc>
            </a:pPr>
            <a:endParaRPr lang="en-US" sz="28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idx="1"/>
          </p:nvPr>
        </p:nvSpPr>
        <p:spPr>
          <a:xfrm>
            <a:off x="149225" y="304800"/>
            <a:ext cx="8842375" cy="6324600"/>
          </a:xfrm>
        </p:spPr>
        <p:txBody>
          <a:bodyPr/>
          <a:lstStyle/>
          <a:p>
            <a:pPr lvl="1">
              <a:buFontTx/>
              <a:buChar char="-"/>
            </a:pPr>
            <a:r>
              <a:rPr lang="en-US"/>
              <a:t>Kebangsaan atau Nasionalisme;</a:t>
            </a:r>
          </a:p>
          <a:p>
            <a:pPr lvl="1">
              <a:buFontTx/>
              <a:buChar char="-"/>
            </a:pPr>
            <a:r>
              <a:rPr lang="en-US"/>
              <a:t>Kemanusiaan (internasionalisme);</a:t>
            </a:r>
          </a:p>
          <a:p>
            <a:pPr lvl="1">
              <a:buFontTx/>
              <a:buChar char="-"/>
            </a:pPr>
            <a:r>
              <a:rPr lang="en-US"/>
              <a:t>Musyawarah, mufakat, perwakilan;</a:t>
            </a:r>
          </a:p>
          <a:p>
            <a:pPr lvl="1">
              <a:buFontTx/>
              <a:buChar char="-"/>
            </a:pPr>
            <a:r>
              <a:rPr lang="en-US"/>
              <a:t>Kesejahteraan sosial;</a:t>
            </a:r>
          </a:p>
          <a:p>
            <a:pPr lvl="1">
              <a:buFontTx/>
              <a:buChar char="-"/>
            </a:pPr>
            <a:r>
              <a:rPr lang="en-US"/>
              <a:t>Ketuhanan yang berkebudayaan.</a:t>
            </a:r>
          </a:p>
          <a:p>
            <a:pPr lvl="1">
              <a:buFontTx/>
              <a:buNone/>
            </a:pPr>
            <a:r>
              <a:rPr lang="en-US"/>
              <a:t>Kelima prinsip tersebut diberi nama Pancasila. Menurut Soekarno, jika yang lima tidak </a:t>
            </a:r>
          </a:p>
          <a:p>
            <a:pPr lvl="1">
              <a:buFontTx/>
              <a:buNone/>
            </a:pPr>
            <a:r>
              <a:rPr lang="en-US"/>
              <a:t>disetujui, dapat diperas menjadi Trisila (Sosio </a:t>
            </a:r>
          </a:p>
          <a:p>
            <a:pPr lvl="1">
              <a:buFontTx/>
              <a:buNone/>
            </a:pPr>
            <a:r>
              <a:rPr lang="en-US"/>
              <a:t>Nasionalisme, Sosio Demokratis, dan Ketuhanan). </a:t>
            </a:r>
          </a:p>
          <a:p>
            <a:pPr lvl="1">
              <a:buFontTx/>
              <a:buNone/>
            </a:pPr>
            <a:r>
              <a:rPr lang="en-US"/>
              <a:t>Selanjutnya, jika yang tiga juga tidak disenangi, </a:t>
            </a:r>
          </a:p>
          <a:p>
            <a:pPr lvl="1">
              <a:buFontTx/>
              <a:buNone/>
            </a:pPr>
            <a:r>
              <a:rPr lang="en-US"/>
              <a:t>dapat diperas menjadi Ekasila, yaitu Gotong-</a:t>
            </a:r>
          </a:p>
          <a:p>
            <a:pPr lvl="1">
              <a:buFontTx/>
              <a:buNone/>
            </a:pPr>
            <a:r>
              <a:rPr lang="en-US"/>
              <a:t>royong, dan inilah dasar asli bangsa Indonesia.</a:t>
            </a:r>
          </a:p>
          <a:p>
            <a:pPr>
              <a:buFont typeface="Arial" charset="0"/>
              <a:buNone/>
            </a:pP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1097</Words>
  <Application>Microsoft Office PowerPoint</Application>
  <PresentationFormat>On-screen Show (4:3)</PresentationFormat>
  <Paragraphs>76</Paragraphs>
  <Slides>17</Slides>
  <Notes>0</Notes>
  <HiddenSlides>0</HiddenSlides>
  <MMClips>0</MMClips>
  <ScaleCrop>false</ScaleCrop>
  <HeadingPairs>
    <vt:vector size="4" baseType="variant">
      <vt:variant>
        <vt:lpstr>Theme</vt:lpstr>
      </vt:variant>
      <vt:variant>
        <vt:i4>6</vt:i4>
      </vt:variant>
      <vt:variant>
        <vt:lpstr>Slide Titles</vt:lpstr>
      </vt:variant>
      <vt:variant>
        <vt:i4>17</vt:i4>
      </vt:variant>
    </vt:vector>
  </HeadingPairs>
  <TitlesOfParts>
    <vt:vector size="23" baseType="lpstr">
      <vt:lpstr>Flow</vt:lpstr>
      <vt:lpstr>Foundry</vt:lpstr>
      <vt:lpstr>Verve</vt:lpstr>
      <vt:lpstr>Trek</vt:lpstr>
      <vt:lpstr>Office Theme</vt:lpstr>
      <vt:lpstr>Technic</vt:lpstr>
      <vt:lpstr>SEJARAH  LAHIRNYA PANCASILA</vt:lpstr>
      <vt:lpstr>Pancasila dalam Konteks Sejarah Bangsa</vt:lpstr>
      <vt:lpstr>Slide 3</vt:lpstr>
      <vt:lpstr>Slide 4</vt:lpstr>
      <vt:lpstr>Sejarah Perumusan Pancasila</vt:lpstr>
      <vt:lpstr>Slide 6</vt:lpstr>
      <vt:lpstr>Slide 7</vt:lpstr>
      <vt:lpstr>Slide 8</vt:lpstr>
      <vt:lpstr>Slide 9</vt:lpstr>
      <vt:lpstr>Slide 10</vt:lpstr>
      <vt:lpstr>Slide 11</vt:lpstr>
      <vt:lpstr>Slide 12</vt:lpstr>
      <vt:lpstr>Slide 13</vt:lpstr>
      <vt:lpstr>Pembentukan PPKI  (Dokuritsu Junbi Inkai)</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LAHIRNYA PANCASILA</dc:title>
  <dc:creator/>
  <cp:lastModifiedBy>Miftahuddin</cp:lastModifiedBy>
  <cp:revision>28</cp:revision>
  <dcterms:created xsi:type="dcterms:W3CDTF">2006-08-16T00:00:00Z</dcterms:created>
  <dcterms:modified xsi:type="dcterms:W3CDTF">2013-09-19T14:02:52Z</dcterms:modified>
</cp:coreProperties>
</file>