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5" r:id="rId39"/>
    <p:sldId id="296" r:id="rId40"/>
    <p:sldId id="297" r:id="rId41"/>
    <p:sldId id="301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619" autoAdjust="0"/>
  </p:normalViewPr>
  <p:slideViewPr>
    <p:cSldViewPr>
      <p:cViewPr varScale="1">
        <p:scale>
          <a:sx n="48" d="100"/>
          <a:sy n="48" d="100"/>
        </p:scale>
        <p:origin x="126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F4DFE-6FCA-45A6-A0B9-B7F9E0ABF6B2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88D5F-DF13-47FB-9823-2F138075AD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14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mekanistik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berperilaku</a:t>
            </a:r>
            <a:r>
              <a:rPr lang="en-US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Karena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manusia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dipandang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sebagai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keseluruhan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organismik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bisa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diprediksi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memecah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respons-respons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sederhana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terhadap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stimulasi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lingkungan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88D5F-DF13-47FB-9823-2F138075AD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63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organismik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organismik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terungkap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perkembangan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adalah</a:t>
            </a:r>
            <a:r>
              <a:rPr lang="en-US" baseline="0" dirty="0" smtClean="0"/>
              <a:t> universal: </a:t>
            </a:r>
            <a:r>
              <a:rPr lang="en-US" baseline="0" dirty="0" err="1" smtClean="0"/>
              <a:t>setiap</a:t>
            </a:r>
            <a:r>
              <a:rPr lang="en-US" baseline="0" dirty="0" smtClean="0"/>
              <a:t> orang </a:t>
            </a:r>
            <a:r>
              <a:rPr lang="en-US" baseline="0" dirty="0" err="1" smtClean="0"/>
              <a:t>mengalami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urutan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sama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tetapi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waktu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berbeda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88D5F-DF13-47FB-9823-2F138075AD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89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Freud </a:t>
            </a:r>
            <a:r>
              <a:rPr lang="en-US" dirty="0" err="1" smtClean="0"/>
              <a:t>menyatakan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tahap</a:t>
            </a:r>
            <a:r>
              <a:rPr lang="en-US" baseline="0" dirty="0" smtClean="0"/>
              <a:t>: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Tahap</a:t>
            </a:r>
            <a:r>
              <a:rPr lang="en-US" baseline="0" dirty="0" smtClean="0"/>
              <a:t> oral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Tahap</a:t>
            </a:r>
            <a:r>
              <a:rPr lang="en-US" baseline="0" dirty="0" smtClean="0"/>
              <a:t> </a:t>
            </a:r>
            <a:r>
              <a:rPr lang="en-US" i="1" baseline="0" dirty="0" smtClean="0"/>
              <a:t>toilet training</a:t>
            </a:r>
          </a:p>
          <a:p>
            <a:pPr marL="228600" indent="-228600">
              <a:buAutoNum type="arabicPeriod"/>
            </a:pPr>
            <a:r>
              <a:rPr lang="en-US" i="0" baseline="0" dirty="0" err="1" smtClean="0"/>
              <a:t>Tahap</a:t>
            </a:r>
            <a:r>
              <a:rPr lang="en-US" i="0" baseline="0" dirty="0" smtClean="0"/>
              <a:t> anal</a:t>
            </a:r>
          </a:p>
          <a:p>
            <a:pPr marL="0" indent="0">
              <a:buNone/>
            </a:pPr>
            <a:endParaRPr lang="en-US" i="0" baseline="0" dirty="0" smtClean="0"/>
          </a:p>
          <a:p>
            <a:pPr marL="0" indent="0">
              <a:buNone/>
            </a:pPr>
            <a:r>
              <a:rPr lang="en-US" i="0" baseline="0" dirty="0" err="1" smtClean="0"/>
              <a:t>Ketika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anak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menerima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terlalu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sedikit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atau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terlalu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baynak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kepuasan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dari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salah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satu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tahap</a:t>
            </a:r>
            <a:r>
              <a:rPr lang="en-US" i="0" baseline="0" dirty="0" smtClean="0"/>
              <a:t>, </a:t>
            </a:r>
            <a:r>
              <a:rPr lang="en-US" i="0" baseline="0" dirty="0" err="1" smtClean="0"/>
              <a:t>mereka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beresiko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mengalami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fiksasi</a:t>
            </a:r>
            <a:r>
              <a:rPr lang="en-US" i="0" baseline="0" dirty="0" smtClean="0"/>
              <a:t>, </a:t>
            </a:r>
            <a:r>
              <a:rPr lang="en-US" i="0" baseline="0" dirty="0" err="1" smtClean="0"/>
              <a:t>dan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tertahan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pada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perkembangan</a:t>
            </a:r>
            <a:r>
              <a:rPr lang="en-US" i="0" baseline="0" dirty="0" smtClean="0"/>
              <a:t> yang </a:t>
            </a:r>
            <a:r>
              <a:rPr lang="en-US" i="0" baseline="0" dirty="0" err="1" smtClean="0"/>
              <a:t>dapat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muncul</a:t>
            </a:r>
            <a:r>
              <a:rPr lang="en-US" i="0" baseline="0" dirty="0" smtClean="0"/>
              <a:t> di </a:t>
            </a:r>
            <a:r>
              <a:rPr lang="en-US" i="0" baseline="0" dirty="0" err="1" smtClean="0"/>
              <a:t>kepribadian</a:t>
            </a:r>
            <a:r>
              <a:rPr lang="en-US" i="0" baseline="0" dirty="0" smtClean="0"/>
              <a:t> </a:t>
            </a:r>
            <a:r>
              <a:rPr lang="en-US" i="0" baseline="0" dirty="0" err="1" smtClean="0"/>
              <a:t>dewasa</a:t>
            </a:r>
            <a:r>
              <a:rPr lang="en-US" i="0" baseline="0" dirty="0" smtClean="0"/>
              <a:t>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88D5F-DF13-47FB-9823-2F138075AD6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60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Menurut</a:t>
            </a:r>
            <a:r>
              <a:rPr lang="en-US" dirty="0" smtClean="0"/>
              <a:t> Piaget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yang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kompleks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b="1" dirty="0" err="1" smtClean="0"/>
              <a:t>skema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i="1" dirty="0" smtClean="0"/>
              <a:t>scheme</a:t>
            </a:r>
            <a:r>
              <a:rPr lang="en-US" dirty="0" smtClean="0"/>
              <a:t>),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pola-pola</a:t>
            </a:r>
            <a:r>
              <a:rPr lang="en-US" dirty="0" smtClean="0"/>
              <a:t> </a:t>
            </a:r>
            <a:r>
              <a:rPr lang="en-US" dirty="0" err="1" smtClean="0"/>
              <a:t>pikiran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88D5F-DF13-47FB-9823-2F138075AD6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186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ZPD: </a:t>
            </a:r>
            <a:r>
              <a:rPr lang="en-US" dirty="0" err="1" smtClean="0"/>
              <a:t>ketieka</a:t>
            </a:r>
            <a:r>
              <a:rPr lang="en-US" dirty="0" smtClean="0"/>
              <a:t> </a:t>
            </a:r>
            <a:r>
              <a:rPr lang="en-US" dirty="0" err="1" smtClean="0"/>
              <a:t>mengajari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mengambang</a:t>
            </a:r>
            <a:r>
              <a:rPr lang="en-US" dirty="0" smtClean="0"/>
              <a:t>/</a:t>
            </a:r>
            <a:r>
              <a:rPr lang="en-US" dirty="0" err="1" smtClean="0"/>
              <a:t>mengapung</a:t>
            </a:r>
            <a:r>
              <a:rPr lang="en-US" dirty="0" smtClean="0"/>
              <a:t>, </a:t>
            </a:r>
            <a:r>
              <a:rPr lang="en-US" dirty="0" err="1" smtClean="0"/>
              <a:t>dukungan</a:t>
            </a:r>
            <a:r>
              <a:rPr lang="en-US" dirty="0" smtClean="0"/>
              <a:t> orang </a:t>
            </a:r>
            <a:r>
              <a:rPr lang="en-US" dirty="0" err="1" smtClean="0"/>
              <a:t>dewasa</a:t>
            </a:r>
            <a:r>
              <a:rPr lang="en-US" dirty="0" smtClean="0"/>
              <a:t> yang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pertama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anak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air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kemudian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secara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bertahap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melepaskan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anak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saat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tubuh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mulai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santai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posisi</a:t>
            </a:r>
            <a:r>
              <a:rPr lang="en-US" baseline="0" dirty="0" smtClean="0"/>
              <a:t> horizontal.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88D5F-DF13-47FB-9823-2F138075AD6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3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mesosystem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hari</a:t>
            </a:r>
            <a:r>
              <a:rPr lang="en-US" baseline="0" dirty="0" smtClean="0"/>
              <a:t> yang </a:t>
            </a:r>
            <a:r>
              <a:rPr lang="en-US" baseline="0" dirty="0" err="1" smtClean="0"/>
              <a:t>buruk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bagi</a:t>
            </a:r>
            <a:r>
              <a:rPr lang="en-US" baseline="0" dirty="0" smtClean="0"/>
              <a:t> orang </a:t>
            </a:r>
            <a:r>
              <a:rPr lang="en-US" baseline="0" dirty="0" err="1" smtClean="0"/>
              <a:t>tua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tempat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mungkin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berdampak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interaksi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negatif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anak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rumah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setelah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kerja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Contoh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exosystem</a:t>
            </a:r>
            <a:r>
              <a:rPr lang="en-US" baseline="0" dirty="0" smtClean="0"/>
              <a:t>: </a:t>
            </a:r>
            <a:r>
              <a:rPr lang="en-US" baseline="0" dirty="0" err="1" smtClean="0"/>
              <a:t>apakah</a:t>
            </a:r>
            <a:r>
              <a:rPr lang="en-US" baseline="0" dirty="0" smtClean="0"/>
              <a:t> program TV yang </a:t>
            </a:r>
            <a:r>
              <a:rPr lang="en-US" baseline="0" dirty="0" err="1" smtClean="0"/>
              <a:t>membangkitkan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perilaku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prososial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membuat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menolong</a:t>
            </a:r>
            <a:r>
              <a:rPr lang="en-US" baseline="0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88D5F-DF13-47FB-9823-2F138075AD6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654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6BC434-F2DB-49F1-899C-D849907873A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0EAFE26-003B-469F-821C-475B7E435E0A}" type="datetimeFigureOut">
              <a:rPr lang="en-US" smtClean="0"/>
              <a:t>9/4/2015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8229600" cy="1295400"/>
          </a:xfrm>
        </p:spPr>
        <p:txBody>
          <a:bodyPr/>
          <a:lstStyle/>
          <a:p>
            <a:r>
              <a:rPr lang="en-US" b="1" dirty="0" err="1" smtClean="0"/>
              <a:t>Teori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Penelitian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62400"/>
            <a:ext cx="6461760" cy="1676400"/>
          </a:xfrm>
        </p:spPr>
        <p:txBody>
          <a:bodyPr>
            <a:normAutofit/>
          </a:bodyPr>
          <a:lstStyle/>
          <a:p>
            <a:r>
              <a:rPr lang="en-US" sz="2500" b="1" dirty="0" err="1">
                <a:solidFill>
                  <a:schemeClr val="tx2"/>
                </a:solidFill>
                <a:latin typeface="Cambria" pitchFamily="18" charset="0"/>
              </a:rPr>
              <a:t>Yulia</a:t>
            </a:r>
            <a:r>
              <a:rPr lang="en-US" sz="2500" b="1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2500" b="1" dirty="0" err="1">
                <a:solidFill>
                  <a:schemeClr val="tx2"/>
                </a:solidFill>
                <a:latin typeface="Cambria" pitchFamily="18" charset="0"/>
              </a:rPr>
              <a:t>Ayriz</a:t>
            </a:r>
            <a:r>
              <a:rPr lang="en-US" sz="2500" b="1" dirty="0">
                <a:solidFill>
                  <a:schemeClr val="tx2"/>
                </a:solidFill>
                <a:latin typeface="Cambria" pitchFamily="18" charset="0"/>
              </a:rPr>
              <a:t>, Ph. D.</a:t>
            </a:r>
          </a:p>
          <a:p>
            <a:r>
              <a:rPr lang="en-US" sz="2500" b="1" dirty="0">
                <a:solidFill>
                  <a:schemeClr val="tx2"/>
                </a:solidFill>
                <a:latin typeface="Cambria" pitchFamily="18" charset="0"/>
              </a:rPr>
              <a:t>Dr. Rita </a:t>
            </a:r>
            <a:r>
              <a:rPr lang="en-US" sz="2500" b="1" dirty="0" err="1">
                <a:solidFill>
                  <a:schemeClr val="tx2"/>
                </a:solidFill>
                <a:latin typeface="Cambria" pitchFamily="18" charset="0"/>
              </a:rPr>
              <a:t>Eka</a:t>
            </a:r>
            <a:r>
              <a:rPr lang="en-US" sz="2500" b="1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2500" b="1" dirty="0" err="1">
                <a:solidFill>
                  <a:schemeClr val="tx2"/>
                </a:solidFill>
                <a:latin typeface="Cambria" pitchFamily="18" charset="0"/>
              </a:rPr>
              <a:t>izzaty</a:t>
            </a:r>
            <a:r>
              <a:rPr lang="en-US" sz="2500" b="1" dirty="0">
                <a:solidFill>
                  <a:schemeClr val="tx2"/>
                </a:solidFill>
                <a:latin typeface="Cambria" pitchFamily="18" charset="0"/>
              </a:rPr>
              <a:t>, M. Si.</a:t>
            </a:r>
          </a:p>
          <a:p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574190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/>
          <a:lstStyle/>
          <a:p>
            <a:pPr marL="571500" indent="-457200" algn="just">
              <a:buFont typeface="+mj-lt"/>
              <a:buAutoNum type="arabicParenR" startAt="2"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kenikmatan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memindahkan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1500" indent="-457200" algn="just">
              <a:buFont typeface="+mj-lt"/>
              <a:buAutoNum type="arabicParenR" startAt="2"/>
            </a:pP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phalic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Freud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kunci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psikoseksual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anak-anak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laki-laki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kelekatan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seksual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ibunya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perempuan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ayahnya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dorongan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agresif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kelamin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menganggapnya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saingan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457200" algn="just">
              <a:buFont typeface="+mj-lt"/>
              <a:buAutoNum type="arabicParenR" startAt="2"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laten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emosional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eksplorasi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intelektual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energi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seksual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lain,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457200" algn="just">
              <a:buFont typeface="+mj-lt"/>
              <a:buAutoNum type="arabicParenR" startAt="2"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genital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meliputi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Dorongan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seksual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ditekan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sekarnag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mengalir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disetujui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heteroseksual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992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Erik Erikson: </a:t>
            </a:r>
            <a:r>
              <a:rPr lang="en-US" sz="3000" dirty="0" err="1" smtClean="0"/>
              <a:t>Perkembangan</a:t>
            </a:r>
            <a:r>
              <a:rPr lang="en-US" sz="3000" dirty="0" smtClean="0"/>
              <a:t> </a:t>
            </a:r>
            <a:r>
              <a:rPr lang="en-US" sz="3000" dirty="0" err="1" smtClean="0"/>
              <a:t>Psikososial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Erik Erikson (1902-1994)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Jerman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memodifikasi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memperluas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Freud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menekankan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Erikson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pelopor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perspektif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Menurutnya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ego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seumur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merliputi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melintasi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rentang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krisis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Delapan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tersebut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meliputi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1)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basic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trust,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2)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autonomy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shame and doubt,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3)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initiative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guilt,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4)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industri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inferiority,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5)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identity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vs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identity confusion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15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>
            <a:normAutofit lnSpcReduction="10000"/>
          </a:bodyPr>
          <a:lstStyle/>
          <a:p>
            <a:pPr marL="571500" indent="-457200">
              <a:buClrTx/>
              <a:buFont typeface="+mj-lt"/>
              <a:buAutoNum type="arabicPeriod"/>
            </a:pP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/>
              </a:rPr>
              <a:t>basic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  <a:sym typeface="Symbol"/>
              </a:rPr>
              <a:t>vs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trust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(lahir-12-18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bulan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Bayi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perasaan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apakah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dunia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baik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tempat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nyaman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Keutamaan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harapan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autonomy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  <a:sym typeface="Symbol"/>
              </a:rPr>
              <a:t>vs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/>
              </a:rPr>
              <a:t> shame and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doubt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(12-18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bulan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keseimbangan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kemandirian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rasa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malu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keragu-raguan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Keutamaan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kemauan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initiative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  <a:sym typeface="Symbol"/>
              </a:rPr>
              <a:t>vs</a:t>
            </a:r>
            <a:r>
              <a:rPr lang="en-US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guilt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(3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sampai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6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inisiatif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saat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mencoba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aktivitas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dipenuhi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rasa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bersalah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Keutamaan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industri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  <a:sym typeface="Symbol"/>
              </a:rPr>
              <a:t>vs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inferiority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(6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tahun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pubertas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keterampilan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budaya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menghadapi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perasaan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kompeten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Keutamaan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keterampilan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/>
              </a:rPr>
              <a:t>identity 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  <a:sym typeface="Symbol"/>
              </a:rPr>
              <a:t>vs</a:t>
            </a:r>
            <a:r>
              <a:rPr lang="en-US" b="1" i="1" dirty="0">
                <a:latin typeface="Times New Roman" pitchFamily="18" charset="0"/>
                <a:cs typeface="Times New Roman" pitchFamily="18" charset="0"/>
                <a:sym typeface="Symbol"/>
              </a:rPr>
              <a:t> identity confusion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pubertas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sampai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dewasa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muda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).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Remaja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menentukan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perasaan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diri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(“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siapa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saya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?”)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kebingungan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mengenai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peran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. </a:t>
            </a:r>
            <a:r>
              <a:rPr lang="en-US" u="sng" dirty="0" err="1">
                <a:latin typeface="Times New Roman" pitchFamily="18" charset="0"/>
                <a:cs typeface="Times New Roman" pitchFamily="18" charset="0"/>
                <a:sym typeface="Symbol"/>
              </a:rPr>
              <a:t>Keutamaan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  <a:sym typeface="Symbol"/>
              </a:rPr>
              <a:t>kesetiaan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ClrTx/>
              <a:buFont typeface="+mj-lt"/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ClrTx/>
              <a:buFont typeface="+mj-lt"/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3000" dirty="0" err="1" smtClean="0"/>
              <a:t>Perspektif</a:t>
            </a:r>
            <a:r>
              <a:rPr lang="en-US" sz="3000" dirty="0" smtClean="0"/>
              <a:t> 2: </a:t>
            </a:r>
            <a:r>
              <a:rPr lang="en-US" sz="3000" dirty="0" err="1" smtClean="0"/>
              <a:t>Belajar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adaptasi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ilmiah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1)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behavioristik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44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1) </a:t>
            </a:r>
            <a:r>
              <a:rPr lang="en-US" sz="3000" dirty="0" err="1" smtClean="0"/>
              <a:t>Behaviorisme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mekanistik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diamati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respon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diprediksi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pengalaman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Behaviorist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berpendapat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memengaruhi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biologi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asosiatif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mental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asosiatif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Pengondisian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berdasarkan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stimulus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biasanya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menimbulkan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respons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stimulus lain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mendapatkan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respons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Pengondisian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instrumental 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berdasarkan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asosiasi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konsekuensinya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(B. F. Skinner, 19004-1990).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74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n-US" sz="3000" dirty="0" smtClean="0"/>
              <a:t>2) </a:t>
            </a:r>
            <a:r>
              <a:rPr lang="en-US" sz="3000" dirty="0" err="1" smtClean="0"/>
              <a:t>Teori</a:t>
            </a:r>
            <a:r>
              <a:rPr lang="en-US" sz="3000" dirty="0" smtClean="0"/>
              <a:t> </a:t>
            </a:r>
            <a:r>
              <a:rPr lang="en-US" sz="3000" dirty="0" err="1"/>
              <a:t>B</a:t>
            </a:r>
            <a:r>
              <a:rPr lang="en-US" sz="3000" dirty="0" err="1" smtClean="0"/>
              <a:t>elajar</a:t>
            </a:r>
            <a:r>
              <a:rPr lang="en-US" sz="3000" dirty="0" smtClean="0"/>
              <a:t>  </a:t>
            </a:r>
            <a:r>
              <a:rPr lang="en-US" sz="3000" dirty="0" err="1" smtClean="0"/>
              <a:t>Sosial</a:t>
            </a:r>
            <a:r>
              <a:rPr lang="en-US" sz="3000" dirty="0" smtClean="0"/>
              <a:t> (</a:t>
            </a:r>
            <a:r>
              <a:rPr lang="en-US" sz="3000" dirty="0" err="1" smtClean="0"/>
              <a:t>Sosial</a:t>
            </a:r>
            <a:r>
              <a:rPr lang="en-US" sz="3000" dirty="0" smtClean="0"/>
              <a:t> </a:t>
            </a:r>
            <a:r>
              <a:rPr lang="en-US" sz="3000" dirty="0" err="1" smtClean="0"/>
              <a:t>Kognitif</a:t>
            </a:r>
            <a:r>
              <a:rPr lang="en-US" sz="3000" dirty="0" smtClean="0"/>
              <a:t>)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Albert Bandura (b. 1925).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dipelajari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pengamatan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imitasi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Behaviorist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pendorng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Pendorong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(Bandura 1977, 1989 Bandura &amp; Walters, 1963).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namakan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resiprokal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determinan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bereaksi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dunia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dunia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juga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berekasi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klasik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sesuai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imitasi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modelling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306739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Imitasi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sangat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penting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menghadapi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agresor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dsb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thaun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1989, Bandura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memperbarui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versi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bekerja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potongan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potongan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sel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-efficacy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keperayaan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dibutuhkan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sukses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16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Perspekti</a:t>
            </a:r>
            <a:r>
              <a:rPr lang="en-US" sz="3000" dirty="0" smtClean="0"/>
              <a:t> 3: </a:t>
            </a:r>
            <a:r>
              <a:rPr lang="en-US" sz="3000" dirty="0" err="1" smtClean="0"/>
              <a:t>Kognitif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pikiran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merefleksikan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pikiran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(Piaget),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Vygotski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(neo-Piagetian).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102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Teori</a:t>
            </a:r>
            <a:r>
              <a:rPr lang="en-US" sz="3000" dirty="0" smtClean="0"/>
              <a:t> </a:t>
            </a:r>
            <a:r>
              <a:rPr lang="en-US" sz="3000" dirty="0" err="1" smtClean="0"/>
              <a:t>Tahap-Kognitif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Jean Piaget (1986-1980)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kemajuan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rangkaian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tipe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kualitatif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mental.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dimulai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bawaanuntuk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beradaptasi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Pertumuhan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 proses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berkaitan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penyusunan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adaptasi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adaptation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keseimbangan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equilibration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3651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Penyusunan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kecenderungan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menciptakan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kategori-kategori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karakteristik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anggota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individual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kategori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Adaptasi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menggambarkan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mengelola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dikaitkan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ketahui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Adaptasi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asimilasi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mengambil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menggabungkan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struktur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sudah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2)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akomodasi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menyesuaikan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struktur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agar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sesuai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baru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Keseimbangan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yakni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kecenderungan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mencari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keseimbangan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stabil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keseimbangan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asimilasi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akomodasi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5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/>
              <a:t>ISU-ISU TEORITIS DASAR</a:t>
            </a:r>
            <a:endParaRPr lang="en-US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data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menggeneralisasikan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hipotesis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diuji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Teori-teori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isu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reaktif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keberlangsungan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ketidaksinambungan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model yang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bertolak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belakang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mekanistik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sz="2700" dirty="0" err="1" smtClean="0">
                <a:latin typeface="Times New Roman" pitchFamily="18" charset="0"/>
                <a:cs typeface="Times New Roman" pitchFamily="18" charset="0"/>
              </a:rPr>
              <a:t>organismik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425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Teori</a:t>
            </a:r>
            <a:r>
              <a:rPr lang="en-US" sz="3000" dirty="0" smtClean="0"/>
              <a:t> </a:t>
            </a:r>
            <a:r>
              <a:rPr lang="en-US" sz="3000" dirty="0" err="1" smtClean="0"/>
              <a:t>Sosial</a:t>
            </a:r>
            <a:r>
              <a:rPr lang="en-US" sz="3000" dirty="0" smtClean="0"/>
              <a:t> </a:t>
            </a:r>
            <a:r>
              <a:rPr lang="en-US" sz="3000" dirty="0" err="1" smtClean="0"/>
              <a:t>Budaya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dikembangkan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Lev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Semonovich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Vygotsky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(1896-1934)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berdampak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keterlibatan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Vygotsky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mendapatkan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pengenalan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dewasa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mengarahkan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belajar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menguasai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menginternalisasi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edoman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zone of proximal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perbedaan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dilakukan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sendri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masih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membutuhkan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bantuan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315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pengikut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Vygotsky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kemudian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scaffolding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dukungan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sementara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membantu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menguasai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tugas-tugas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5763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Teori</a:t>
            </a:r>
            <a:r>
              <a:rPr lang="en-US" sz="3000" dirty="0" smtClean="0"/>
              <a:t> </a:t>
            </a:r>
            <a:r>
              <a:rPr lang="en-US" sz="3000" dirty="0" err="1" smtClean="0"/>
              <a:t>Pengolahan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Informasi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pengamatan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analisis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proses mental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melibatkan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penerimaan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menangani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strategi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perencanaan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pengambilan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keputusan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penetapan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membandingkan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otak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input-input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impresi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sensori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output-output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856674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638800"/>
          </a:xfrm>
        </p:spPr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pemikir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memandang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berkelanjutan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bertahap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menguji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aspek-aspek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peneliti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mengestimasi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intelegensi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diagnosis,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merawat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permasalahn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337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Teori</a:t>
            </a:r>
            <a:r>
              <a:rPr lang="en-US" sz="3000" dirty="0" smtClean="0"/>
              <a:t> Neo-Piagetian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berfokus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spesifik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strategis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keterampilan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angka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perbandingan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mengembangkan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efisien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pengolahan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membantu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menghitung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individual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kemampuan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kognitif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ragam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domain.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878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Perspektif</a:t>
            </a:r>
            <a:r>
              <a:rPr lang="en-US" sz="3000" dirty="0" smtClean="0"/>
              <a:t> 4: </a:t>
            </a:r>
            <a:r>
              <a:rPr lang="en-US" sz="3000" dirty="0" err="1" smtClean="0"/>
              <a:t>Kontekstual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dipahami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Contextualist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entitas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terpisah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terpisahkan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bioekologis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pendekatan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Bronfenbrenner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memahami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proses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konteks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mengidentiikasi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lima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tingkatan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Psikolog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Amerika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Urie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Bronfenbrenner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(1917-2005)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bioekologis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mengidentifikasi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tingkat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558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Mikroekosistem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sehari-hari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sekolah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tatap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pasangan,anak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orang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dsb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Mesosystem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beragam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mikrosistem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saling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Exosystem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kaitan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mikrosistem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institusi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berdampak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Macrosystem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berisi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pola-pola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menyeluruh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keyakinan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dominan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ideologi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politik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dampak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kapitalis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71500" indent="-457200">
              <a:buFont typeface="+mj-lt"/>
              <a:buAutoNum type="arabicPeriod"/>
            </a:pP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Chronosystem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menambahkan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dimensi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Perubahan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keajegan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737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Bronfenbrenner</a:t>
            </a:r>
            <a:r>
              <a:rPr lang="en-US" dirty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psikologis</a:t>
            </a:r>
            <a:r>
              <a:rPr lang="en-US" dirty="0" smtClean="0"/>
              <a:t>, </a:t>
            </a:r>
            <a:r>
              <a:rPr lang="en-US" dirty="0" err="1" smtClean="0"/>
              <a:t>bakat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, </a:t>
            </a:r>
            <a:r>
              <a:rPr lang="en-US" dirty="0" err="1" smtClean="0"/>
              <a:t>ketidakmampuan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temperamen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kontestual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 </a:t>
            </a:r>
            <a:r>
              <a:rPr lang="en-US" dirty="0" err="1" smtClean="0"/>
              <a:t>temuan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di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806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Perspektif</a:t>
            </a:r>
            <a:r>
              <a:rPr lang="en-US" sz="3000" dirty="0" smtClean="0"/>
              <a:t>  5: </a:t>
            </a:r>
            <a:r>
              <a:rPr lang="en-US" sz="3000" dirty="0" err="1" smtClean="0"/>
              <a:t>Evolusioner</a:t>
            </a:r>
            <a:r>
              <a:rPr lang="en-US" sz="3000" dirty="0" smtClean="0"/>
              <a:t>/</a:t>
            </a:r>
            <a:r>
              <a:rPr lang="en-US" sz="3000" dirty="0" err="1" smtClean="0"/>
              <a:t>Sosiobiologis</a:t>
            </a:r>
            <a:r>
              <a:rPr lang="en-US" sz="3000" dirty="0" smtClean="0"/>
              <a:t> 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diusulkan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E. O. Wilson (1975)</a:t>
            </a:r>
          </a:p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evolusioner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Darwin.</a:t>
            </a:r>
          </a:p>
          <a:p>
            <a:r>
              <a:rPr lang="en-US" dirty="0" err="1"/>
              <a:t>Topik</a:t>
            </a:r>
            <a:r>
              <a:rPr lang="en-US" dirty="0"/>
              <a:t> yang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strategi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pengasuhan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perbedaan</a:t>
            </a:r>
            <a:r>
              <a:rPr lang="en-US" dirty="0" smtClean="0">
                <a:sym typeface="Wingdings" pitchFamily="2" charset="2"/>
              </a:rPr>
              <a:t> gender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bermain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mengidentifikasi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adaptif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usia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berbeda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adaptif</a:t>
            </a:r>
            <a:r>
              <a:rPr lang="en-US" dirty="0" smtClean="0"/>
              <a:t> di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keengganan</a:t>
            </a:r>
            <a:r>
              <a:rPr lang="en-US" dirty="0" smtClean="0"/>
              <a:t> </a:t>
            </a:r>
            <a:r>
              <a:rPr lang="en-US" dirty="0" err="1" smtClean="0"/>
              <a:t>mendadak</a:t>
            </a:r>
            <a:r>
              <a:rPr lang="en-US" dirty="0" smtClean="0"/>
              <a:t> </a:t>
            </a:r>
            <a:r>
              <a:rPr lang="en-US" dirty="0" err="1" smtClean="0"/>
              <a:t>makan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kehamilan</a:t>
            </a:r>
            <a:r>
              <a:rPr lang="en-US" dirty="0" smtClean="0"/>
              <a:t>,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melindungi</a:t>
            </a:r>
            <a:r>
              <a:rPr lang="en-US" dirty="0" smtClean="0"/>
              <a:t> fetus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racun</a:t>
            </a:r>
            <a:r>
              <a:rPr lang="en-US" dirty="0" smtClean="0"/>
              <a:t> yang </a:t>
            </a:r>
            <a:r>
              <a:rPr lang="en-US" dirty="0" err="1" smtClean="0"/>
              <a:t>berbahaya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0539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/>
          <a:lstStyle/>
          <a:p>
            <a:r>
              <a:rPr lang="en-US" b="1" dirty="0" err="1"/>
              <a:t>Etologi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adaptif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spesies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 . </a:t>
            </a:r>
          </a:p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bawaaan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laba-laba</a:t>
            </a:r>
            <a:r>
              <a:rPr lang="en-US" dirty="0" smtClean="0"/>
              <a:t> </a:t>
            </a:r>
            <a:r>
              <a:rPr lang="en-US" dirty="0" err="1" smtClean="0"/>
              <a:t>memintal</a:t>
            </a:r>
            <a:r>
              <a:rPr lang="en-US" dirty="0" smtClean="0"/>
              <a:t> </a:t>
            </a:r>
            <a:r>
              <a:rPr lang="en-US" dirty="0" err="1" smtClean="0"/>
              <a:t>jaring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Etologi</a:t>
            </a:r>
            <a:r>
              <a:rPr lang="en-US" dirty="0" smtClean="0"/>
              <a:t>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mengidenifikasi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universal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spesies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evolusioner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Darwin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Prinsip-prinsip</a:t>
            </a:r>
            <a:r>
              <a:rPr lang="en-US" dirty="0" smtClean="0"/>
              <a:t> Darwin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kecocokan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berjuang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bertahan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personal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mengabdikan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genetis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77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5715000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ketepaduan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logis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terkait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konsep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memprediksi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data.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Hipotesis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penjelasan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mengenai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fenomena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memprediksi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Penelitian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mengindikasikan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akurat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prediksinya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kesimpulam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kenyataan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disangkal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terbukti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berdasarkan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asumsi-asumri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tertentu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kenyataan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ilmuwan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sebelumnya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mengasumsikan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psikologi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budaya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856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Peralihan</a:t>
            </a:r>
            <a:r>
              <a:rPr lang="en-US" sz="3000" dirty="0" smtClean="0"/>
              <a:t> </a:t>
            </a:r>
            <a:r>
              <a:rPr lang="en-US" sz="3000" dirty="0" err="1" smtClean="0"/>
              <a:t>Keseimbangan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perembangan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universal,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teoritis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penelitian</a:t>
            </a:r>
            <a:r>
              <a:rPr lang="en-US" dirty="0" smtClean="0"/>
              <a:t> 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biologis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evolusioner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keberlangsungan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proses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8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 smtClean="0"/>
              <a:t>METODE PENELITIAN</a:t>
            </a:r>
            <a:br>
              <a:rPr lang="en-US" sz="3000" b="1" dirty="0" smtClean="0"/>
            </a:br>
            <a:r>
              <a:rPr lang="en-US" sz="2000" dirty="0" err="1" smtClean="0">
                <a:solidFill>
                  <a:schemeClr val="tx1"/>
                </a:solidFill>
              </a:rPr>
              <a:t>Bagaimana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ilmuwan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perkembangan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mempelajari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individu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  <a:r>
              <a:rPr lang="en-US" sz="3200" dirty="0"/>
              <a:t/>
            </a:r>
            <a:br>
              <a:rPr lang="en-US" sz="3200" dirty="0"/>
            </a:b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36192"/>
            <a:ext cx="3810000" cy="4590288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200" b="1" dirty="0" err="1" smtClean="0"/>
              <a:t>Penelitian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Kuantitatif</a:t>
            </a:r>
            <a:endParaRPr lang="en-US" sz="2200" b="1" dirty="0" smtClean="0"/>
          </a:p>
          <a:p>
            <a:pPr algn="just"/>
            <a:r>
              <a:rPr lang="en-US" sz="2200" dirty="0" err="1" smtClean="0"/>
              <a:t>Penelitian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berhadapan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pengukuran</a:t>
            </a:r>
            <a:r>
              <a:rPr lang="en-US" sz="2200" dirty="0" smtClean="0"/>
              <a:t> data yang </a:t>
            </a:r>
            <a:r>
              <a:rPr lang="en-US" sz="2200" dirty="0" err="1" smtClean="0"/>
              <a:t>objektif</a:t>
            </a:r>
            <a:r>
              <a:rPr lang="en-US" sz="2200" dirty="0" smtClean="0"/>
              <a:t>, data </a:t>
            </a:r>
            <a:r>
              <a:rPr lang="en-US" sz="2200" dirty="0" err="1" smtClean="0"/>
              <a:t>numerik</a:t>
            </a:r>
            <a:r>
              <a:rPr lang="en-US" sz="2200" dirty="0" smtClean="0"/>
              <a:t>,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umum</a:t>
            </a:r>
            <a:r>
              <a:rPr lang="en-US" sz="2200" dirty="0" smtClean="0"/>
              <a:t> </a:t>
            </a:r>
            <a:r>
              <a:rPr lang="en-US" sz="2200" dirty="0" err="1" smtClean="0"/>
              <a:t>menjawab</a:t>
            </a:r>
            <a:r>
              <a:rPr lang="en-US" sz="2200" dirty="0" smtClean="0"/>
              <a:t> </a:t>
            </a:r>
            <a:r>
              <a:rPr lang="en-US" sz="2200" dirty="0" err="1" smtClean="0"/>
              <a:t>pertanyaan</a:t>
            </a:r>
            <a:r>
              <a:rPr lang="en-US" sz="2200" dirty="0" smtClean="0"/>
              <a:t> </a:t>
            </a:r>
            <a:r>
              <a:rPr lang="en-US" sz="2200" dirty="0" err="1" smtClean="0"/>
              <a:t>berapa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Contoh</a:t>
            </a:r>
            <a:r>
              <a:rPr lang="en-US" sz="2200" dirty="0" smtClean="0"/>
              <a:t>: </a:t>
            </a:r>
            <a:r>
              <a:rPr lang="en-US" sz="2200" dirty="0" err="1" smtClean="0"/>
              <a:t>berapa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kecemasan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dihadapi</a:t>
            </a:r>
            <a:r>
              <a:rPr lang="en-US" sz="2200" dirty="0" smtClean="0"/>
              <a:t> </a:t>
            </a:r>
            <a:r>
              <a:rPr lang="en-US" sz="2200" dirty="0" err="1" smtClean="0"/>
              <a:t>anak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?</a:t>
            </a:r>
            <a:endParaRPr lang="en-US" sz="2200" dirty="0"/>
          </a:p>
          <a:p>
            <a:pPr algn="just"/>
            <a:r>
              <a:rPr lang="en-US" sz="2200" dirty="0" err="1" smtClean="0"/>
              <a:t>Penelitian</a:t>
            </a:r>
            <a:r>
              <a:rPr lang="en-US" sz="2200" dirty="0" smtClean="0"/>
              <a:t> </a:t>
            </a:r>
            <a:r>
              <a:rPr lang="en-US" sz="2200" dirty="0" err="1" smtClean="0"/>
              <a:t>psikologi</a:t>
            </a:r>
            <a:r>
              <a:rPr lang="en-US" sz="2200" dirty="0" smtClean="0"/>
              <a:t> </a:t>
            </a:r>
            <a:r>
              <a:rPr lang="en-US" sz="2200" dirty="0" err="1" smtClean="0"/>
              <a:t>banyak</a:t>
            </a:r>
            <a:r>
              <a:rPr lang="en-US" sz="2200" dirty="0" smtClean="0"/>
              <a:t> </a:t>
            </a:r>
            <a:r>
              <a:rPr lang="en-US" sz="2200" dirty="0" err="1" smtClean="0"/>
              <a:t>menggunakan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penelitian</a:t>
            </a:r>
            <a:r>
              <a:rPr lang="en-US" sz="2200" dirty="0" smtClean="0"/>
              <a:t> </a:t>
            </a:r>
            <a:r>
              <a:rPr lang="en-US" sz="2200" dirty="0" err="1" smtClean="0"/>
              <a:t>kuantitaif</a:t>
            </a:r>
            <a:r>
              <a:rPr lang="en-US" sz="2200" dirty="0" smtClean="0"/>
              <a:t>. </a:t>
            </a:r>
          </a:p>
          <a:p>
            <a:pPr marL="114300" indent="0">
              <a:buNone/>
            </a:pPr>
            <a:endParaRPr lang="en-US" sz="2200" b="1" dirty="0" smtClean="0"/>
          </a:p>
          <a:p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2200" b="1" dirty="0" err="1"/>
              <a:t>Penelitian</a:t>
            </a:r>
            <a:r>
              <a:rPr lang="en-US" sz="2200" b="1" dirty="0"/>
              <a:t> </a:t>
            </a:r>
            <a:r>
              <a:rPr lang="en-US" sz="2200" b="1" dirty="0" err="1" smtClean="0"/>
              <a:t>kualitatif</a:t>
            </a:r>
            <a:endParaRPr lang="en-US" sz="2200" b="1" dirty="0" smtClean="0"/>
          </a:p>
          <a:p>
            <a:pPr algn="just"/>
            <a:r>
              <a:rPr lang="en-US" sz="2200" dirty="0" err="1" smtClean="0"/>
              <a:t>Penelitian</a:t>
            </a:r>
            <a:r>
              <a:rPr lang="en-US" sz="2200" dirty="0" smtClean="0"/>
              <a:t> yang </a:t>
            </a:r>
            <a:r>
              <a:rPr lang="en-US" sz="2200" dirty="0" err="1" smtClean="0"/>
              <a:t>berfokus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data non-</a:t>
            </a:r>
            <a:r>
              <a:rPr lang="en-US" sz="2200" dirty="0" err="1" smtClean="0"/>
              <a:t>numerik</a:t>
            </a:r>
            <a:r>
              <a:rPr lang="en-US" sz="2200" dirty="0" smtClean="0"/>
              <a:t>, </a:t>
            </a:r>
            <a:r>
              <a:rPr lang="en-US" sz="2200" dirty="0" err="1" smtClean="0"/>
              <a:t>misalnya</a:t>
            </a:r>
            <a:r>
              <a:rPr lang="en-US" sz="2200" dirty="0" smtClean="0"/>
              <a:t> </a:t>
            </a:r>
            <a:r>
              <a:rPr lang="en-US" sz="2200" dirty="0" err="1" smtClean="0"/>
              <a:t>pengalaman</a:t>
            </a:r>
            <a:r>
              <a:rPr lang="en-US" sz="2200" dirty="0" smtClean="0"/>
              <a:t> </a:t>
            </a:r>
            <a:r>
              <a:rPr lang="en-US" sz="2200" dirty="0" err="1" smtClean="0"/>
              <a:t>subjektif</a:t>
            </a:r>
            <a:r>
              <a:rPr lang="en-US" sz="2200" dirty="0" smtClean="0"/>
              <a:t>, </a:t>
            </a:r>
            <a:r>
              <a:rPr lang="en-US" sz="2200" dirty="0" err="1" smtClean="0"/>
              <a:t>perasaan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keyakinan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Contoh</a:t>
            </a:r>
            <a:r>
              <a:rPr lang="en-US" sz="2200" dirty="0" smtClean="0"/>
              <a:t>: </a:t>
            </a:r>
            <a:r>
              <a:rPr lang="en-US" sz="2200" dirty="0" err="1" smtClean="0"/>
              <a:t>penelitian</a:t>
            </a:r>
            <a:r>
              <a:rPr lang="en-US" sz="2200" dirty="0" smtClean="0"/>
              <a:t> </a:t>
            </a:r>
            <a:r>
              <a:rPr lang="en-US" sz="2200" dirty="0" err="1" smtClean="0"/>
              <a:t>mengenai</a:t>
            </a:r>
            <a:r>
              <a:rPr lang="en-US" sz="2200" dirty="0" smtClean="0"/>
              <a:t> </a:t>
            </a:r>
            <a:r>
              <a:rPr lang="en-US" sz="2200" dirty="0" err="1" smtClean="0"/>
              <a:t>bagaimana</a:t>
            </a:r>
            <a:r>
              <a:rPr lang="en-US" sz="2200" dirty="0" smtClean="0"/>
              <a:t> </a:t>
            </a:r>
            <a:r>
              <a:rPr lang="en-US" sz="2200" dirty="0" err="1" smtClean="0"/>
              <a:t>anak</a:t>
            </a:r>
            <a:r>
              <a:rPr lang="en-US" sz="2200" dirty="0" smtClean="0"/>
              <a:t> </a:t>
            </a:r>
            <a:r>
              <a:rPr lang="en-US" sz="2200" dirty="0" err="1" smtClean="0"/>
              <a:t>mendeskripsikan</a:t>
            </a:r>
            <a:r>
              <a:rPr lang="en-US" sz="2200" dirty="0" smtClean="0"/>
              <a:t> </a:t>
            </a:r>
            <a:r>
              <a:rPr lang="en-US" sz="2200" dirty="0" err="1" smtClean="0"/>
              <a:t>perasaannya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</a:t>
            </a:r>
            <a:r>
              <a:rPr lang="en-US" sz="2200" dirty="0" smtClean="0"/>
              <a:t> </a:t>
            </a:r>
            <a:r>
              <a:rPr lang="en-US" sz="2200" dirty="0" err="1" smtClean="0"/>
              <a:t>operasi</a:t>
            </a:r>
            <a:r>
              <a:rPr lang="en-US" sz="2200" dirty="0" smtClean="0"/>
              <a:t> (Morse &amp; Field, 1995)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166725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609600"/>
            <a:ext cx="7620000" cy="5791200"/>
          </a:xfrm>
        </p:spPr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kuantitatif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ilmiah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membangun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prinsip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proses </a:t>
            </a:r>
            <a:r>
              <a:rPr lang="en-US" dirty="0" err="1" smtClean="0">
                <a:sym typeface="Wingdings" pitchFamily="2" charset="2"/>
              </a:rPr>
              <a:t>penyelidikan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ilmiah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Langkah-langkah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ilmiah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identifikasi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masalah</a:t>
            </a:r>
            <a:endParaRPr lang="en-US" dirty="0" smtClean="0">
              <a:sym typeface="Wingdings" pitchFamily="2" charset="2"/>
            </a:endParaRP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Memformulasikan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hipotesis</a:t>
            </a:r>
            <a:endParaRPr lang="en-US" dirty="0" smtClean="0">
              <a:sym typeface="Wingdings" pitchFamily="2" charset="2"/>
            </a:endParaRP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Pengumpulan</a:t>
            </a:r>
            <a:r>
              <a:rPr lang="en-US" dirty="0" smtClean="0">
                <a:sym typeface="Wingdings" pitchFamily="2" charset="2"/>
              </a:rPr>
              <a:t> data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Analisis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statistik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data yang </a:t>
            </a: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mendukung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hipotesis</a:t>
            </a:r>
            <a:endParaRPr lang="en-US" dirty="0" smtClean="0">
              <a:sym typeface="Wingdings" pitchFamily="2" charset="2"/>
            </a:endParaRP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Membentuk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kesimpulan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sementara</a:t>
            </a:r>
            <a:endParaRPr lang="en-US" dirty="0" smtClean="0">
              <a:sym typeface="Wingdings" pitchFamily="2" charset="2"/>
            </a:endParaRP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Desiminasi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temuan</a:t>
            </a:r>
            <a:endParaRPr lang="en-US" dirty="0" smtClean="0">
              <a:sym typeface="Wingdings" pitchFamily="2" charset="2"/>
            </a:endParaRPr>
          </a:p>
          <a:p>
            <a:pPr marL="114300" indent="0">
              <a:buClrTx/>
              <a:buNone/>
            </a:pPr>
            <a:endParaRPr lang="en-US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4093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/>
          <a:lstStyle/>
          <a:p>
            <a:pPr>
              <a:buClrTx/>
            </a:pPr>
            <a:r>
              <a:rPr lang="en-US" dirty="0" err="1">
                <a:sym typeface="Wingdings" pitchFamily="2" charset="2"/>
              </a:rPr>
              <a:t>Penelitian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kualitatif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lebih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fleksibel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kurang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terstruktur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sistematis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>
              <a:buClrTx/>
            </a:pPr>
            <a:r>
              <a:rPr lang="en-US" dirty="0" err="1">
                <a:sym typeface="Wingdings" pitchFamily="2" charset="2"/>
              </a:rPr>
              <a:t>Penelitian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kualitatif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investigator </a:t>
            </a:r>
            <a:r>
              <a:rPr lang="en-US" dirty="0" err="1" smtClean="0">
                <a:sym typeface="Wingdings" pitchFamily="2" charset="2"/>
              </a:rPr>
              <a:t>kualitatif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mengumpulkan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menguji</a:t>
            </a:r>
            <a:r>
              <a:rPr lang="en-US" dirty="0" smtClean="0">
                <a:sym typeface="Wingdings" pitchFamily="2" charset="2"/>
              </a:rPr>
              <a:t> data yang </a:t>
            </a:r>
            <a:r>
              <a:rPr lang="en-US" dirty="0" err="1" smtClean="0">
                <a:sym typeface="Wingdings" pitchFamily="2" charset="2"/>
              </a:rPr>
              <a:t>sangat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melihat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hipotesis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mungkin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muncul</a:t>
            </a:r>
            <a:endParaRPr lang="en-US" dirty="0" smtClean="0">
              <a:sym typeface="Wingdings" pitchFamily="2" charset="2"/>
            </a:endParaRPr>
          </a:p>
          <a:p>
            <a:pPr>
              <a:buClrTx/>
            </a:pPr>
            <a:r>
              <a:rPr lang="en-US" dirty="0" err="1" smtClean="0">
                <a:sym typeface="Wingdings" pitchFamily="2" charset="2"/>
              </a:rPr>
              <a:t>Pemilihan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kualitatif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kuantitaif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544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Sampel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partisipan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kesulurah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terlalu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menghabiskan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merepresentasikan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agar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digeneralisasikan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diterapkan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kuantitaif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memeroleh</a:t>
            </a:r>
            <a:r>
              <a:rPr lang="en-US" dirty="0" smtClean="0"/>
              <a:t> </a:t>
            </a:r>
            <a:r>
              <a:rPr lang="en-US" dirty="0" err="1" smtClean="0"/>
              <a:t>representasi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Seleksi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seleksi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sampel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sedemikian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rupa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yakni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tiap</a:t>
            </a:r>
            <a:r>
              <a:rPr lang="en-US" dirty="0" smtClean="0">
                <a:sym typeface="Wingdings" pitchFamily="2" charset="2"/>
              </a:rPr>
              <a:t> orang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populasi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kesempatan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independen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terpilih</a:t>
            </a:r>
            <a:r>
              <a:rPr lang="en-US" dirty="0" smtClean="0">
                <a:sym typeface="Wingdings" pitchFamily="2" charset="2"/>
              </a:rPr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525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Bentuk-Bentuk</a:t>
            </a:r>
            <a:r>
              <a:rPr lang="en-US" sz="3000" dirty="0" smtClean="0"/>
              <a:t> </a:t>
            </a:r>
            <a:r>
              <a:rPr lang="en-US" sz="3000" dirty="0" err="1" smtClean="0"/>
              <a:t>Pengumpulan</a:t>
            </a:r>
            <a:r>
              <a:rPr lang="en-US" sz="3000" dirty="0" smtClean="0"/>
              <a:t> Data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1534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(1)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: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, </a:t>
            </a:r>
            <a:r>
              <a:rPr lang="en-US" dirty="0" err="1" smtClean="0"/>
              <a:t>teknik</a:t>
            </a:r>
            <a:r>
              <a:rPr lang="en-US" dirty="0" smtClean="0"/>
              <a:t> visual, </a:t>
            </a:r>
            <a:r>
              <a:rPr lang="en-US" dirty="0" err="1" smtClean="0"/>
              <a:t>wawancara</a:t>
            </a:r>
            <a:r>
              <a:rPr lang="en-US" dirty="0" smtClean="0"/>
              <a:t>, </a:t>
            </a:r>
            <a:r>
              <a:rPr lang="en-US" dirty="0" err="1" smtClean="0"/>
              <a:t>angket</a:t>
            </a:r>
            <a:endParaRPr lang="en-US" dirty="0" smtClean="0"/>
          </a:p>
          <a:p>
            <a:pPr marL="114300" indent="0">
              <a:buNone/>
            </a:pPr>
            <a:r>
              <a:rPr lang="en-US" dirty="0" err="1" smtClean="0"/>
              <a:t>Partisipan</a:t>
            </a:r>
            <a:r>
              <a:rPr lang="en-US" dirty="0" smtClean="0"/>
              <a:t> di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;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tau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; self report </a:t>
            </a:r>
            <a:r>
              <a:rPr lang="en-US" dirty="0" err="1" smtClean="0"/>
              <a:t>lebih</a:t>
            </a:r>
            <a:r>
              <a:rPr lang="en-US" dirty="0" smtClean="0"/>
              <a:t> verbal.</a:t>
            </a:r>
          </a:p>
          <a:p>
            <a:pPr marL="114300" indent="0">
              <a:buNone/>
            </a:pPr>
            <a:r>
              <a:rPr lang="en-US" b="1" dirty="0" err="1"/>
              <a:t>K</a:t>
            </a:r>
            <a:r>
              <a:rPr lang="en-US" b="1" dirty="0" err="1" smtClean="0"/>
              <a:t>elebihan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kehifupannya</a:t>
            </a:r>
            <a:r>
              <a:rPr lang="en-US" dirty="0" smtClean="0"/>
              <a:t>.  </a:t>
            </a:r>
            <a:endParaRPr lang="en-US" dirty="0"/>
          </a:p>
          <a:p>
            <a:pPr marL="114300" indent="0">
              <a:buNone/>
            </a:pPr>
            <a:r>
              <a:rPr lang="en-US" b="1" dirty="0" err="1" smtClean="0"/>
              <a:t>Kekurangan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/>
              <a:t>partisipan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(2)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naturalistik</a:t>
            </a:r>
            <a:r>
              <a:rPr lang="en-US" dirty="0" smtClean="0"/>
              <a:t>: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diobservasi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normal,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b="1" dirty="0" err="1" smtClean="0"/>
              <a:t>Kelebihan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menyediakan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deskripsi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bagus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perilaku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Kekurangan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dirty="0" err="1" smtClean="0">
                <a:sym typeface="Wingdings" pitchFamily="2" charset="2"/>
              </a:rPr>
              <a:t>kurang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kontrol</a:t>
            </a:r>
            <a:r>
              <a:rPr lang="en-US" dirty="0" smtClean="0">
                <a:sym typeface="Wingdings" pitchFamily="2" charset="2"/>
              </a:rPr>
              <a:t>, bias </a:t>
            </a:r>
            <a:r>
              <a:rPr lang="en-US" dirty="0" err="1" smtClean="0">
                <a:sym typeface="Wingdings" pitchFamily="2" charset="2"/>
              </a:rPr>
              <a:t>obsrver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88213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620000" cy="61722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(3) </a:t>
            </a:r>
            <a:r>
              <a:rPr lang="en-US" dirty="0" err="1" smtClean="0"/>
              <a:t>Observasi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: </a:t>
            </a:r>
            <a:r>
              <a:rPr lang="en-US" dirty="0" err="1" smtClean="0"/>
              <a:t>partisipan</a:t>
            </a:r>
            <a:r>
              <a:rPr lang="en-US" dirty="0" smtClean="0"/>
              <a:t> </a:t>
            </a:r>
            <a:r>
              <a:rPr lang="en-US" dirty="0" err="1" smtClean="0"/>
              <a:t>diobservasi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laboratorium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b="1" dirty="0" err="1" smtClean="0"/>
              <a:t>Keuntungan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menyediakan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deskripsi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bagus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kontrol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partisipan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diobservasi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kontrol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Kerugian</a:t>
            </a:r>
            <a:r>
              <a:rPr lang="en-US" dirty="0" smtClean="0">
                <a:sym typeface="Wingdings" pitchFamily="2" charset="2"/>
              </a:rPr>
              <a:t> observes bias, </a:t>
            </a:r>
            <a:r>
              <a:rPr lang="en-US" dirty="0" err="1" smtClean="0">
                <a:sym typeface="Wingdings" pitchFamily="2" charset="2"/>
              </a:rPr>
              <a:t>situasi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kontrol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dipermukaan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endParaRPr lang="en-US" b="1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en-US" dirty="0" smtClean="0">
                <a:sym typeface="Wingdings" pitchFamily="2" charset="2"/>
              </a:rPr>
              <a:t>(4) </a:t>
            </a:r>
            <a:r>
              <a:rPr lang="en-US" dirty="0" err="1" smtClean="0">
                <a:sym typeface="Wingdings" pitchFamily="2" charset="2"/>
              </a:rPr>
              <a:t>Pengukuran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</a:t>
            </a:r>
            <a:r>
              <a:rPr lang="en-US" dirty="0" err="1" smtClean="0">
                <a:sym typeface="Wingdings" pitchFamily="2" charset="2"/>
              </a:rPr>
              <a:t>erilaku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performa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partisipan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diuji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kemampuan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keterampilan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pengetahuan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kompetensi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respon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fisik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Keuntungan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menyediakan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objektif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diukur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menghindari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distorsi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subjektivitas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Kerugian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mengukur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sikap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fenomena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nonperilaku</a:t>
            </a:r>
            <a:r>
              <a:rPr lang="en-US" dirty="0" smtClean="0">
                <a:sym typeface="Wingdings" pitchFamily="2" charset="2"/>
              </a:rPr>
              <a:t> yang lain;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mungkin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berdampak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faktor-faktor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asing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51334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3657600" cy="6858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Keuntungan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Kualitatif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914400"/>
            <a:ext cx="3657600" cy="4648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detail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mendalam</a:t>
            </a:r>
            <a:endParaRPr lang="en-US" dirty="0"/>
          </a:p>
          <a:p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diperbaiki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data </a:t>
            </a:r>
            <a:r>
              <a:rPr lang="en-US" dirty="0" err="1"/>
              <a:t>baru</a:t>
            </a:r>
            <a:endParaRPr lang="en-US" dirty="0"/>
          </a:p>
          <a:p>
            <a:r>
              <a:rPr lang="en-US" dirty="0" err="1"/>
              <a:t>Temuan</a:t>
            </a:r>
            <a:r>
              <a:rPr lang="en-US" dirty="0"/>
              <a:t> </a:t>
            </a:r>
            <a:r>
              <a:rPr lang="en-US" dirty="0" err="1"/>
              <a:t>kualitatif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kaya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memeroleh</a:t>
            </a:r>
            <a:r>
              <a:rPr lang="en-US" dirty="0"/>
              <a:t> </a:t>
            </a:r>
            <a:r>
              <a:rPr lang="en-US" dirty="0" err="1"/>
              <a:t>wawasan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5800" y="228600"/>
            <a:ext cx="3657600" cy="639762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Kerugian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Kualitatif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5800" y="838200"/>
            <a:ext cx="3657600" cy="395128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endParaRPr lang="en-US" dirty="0" smtClean="0"/>
          </a:p>
          <a:p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bias</a:t>
            </a:r>
          </a:p>
          <a:p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acak</a:t>
            </a:r>
            <a:endParaRPr lang="en-US" dirty="0" smtClean="0"/>
          </a:p>
          <a:p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digeneralisasi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direplikasi</a:t>
            </a:r>
            <a:endParaRPr lang="en-US" dirty="0" smtClean="0"/>
          </a:p>
          <a:p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0523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en-US" sz="3000" dirty="0" err="1" smtClean="0"/>
              <a:t>Desain</a:t>
            </a:r>
            <a:r>
              <a:rPr lang="en-US" sz="3000" dirty="0" smtClean="0"/>
              <a:t> </a:t>
            </a:r>
            <a:r>
              <a:rPr lang="en-US" sz="3000" dirty="0" err="1" smtClean="0"/>
              <a:t>Penelitian</a:t>
            </a:r>
            <a:r>
              <a:rPr lang="en-US" sz="3000" dirty="0" smtClean="0"/>
              <a:t> </a:t>
            </a:r>
            <a:r>
              <a:rPr lang="en-US" sz="3000" dirty="0" err="1" smtClean="0"/>
              <a:t>Dasar</a:t>
            </a:r>
            <a:endParaRPr lang="en-US" sz="3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(1)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: 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studi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individu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tunggal</a:t>
            </a:r>
            <a:endParaRPr lang="en-US" dirty="0" smtClean="0">
              <a:sym typeface="Wingdings" pitchFamily="2" charset="2"/>
            </a:endParaRPr>
          </a:p>
          <a:p>
            <a:pPr marL="114300" indent="0">
              <a:buNone/>
            </a:pPr>
            <a:r>
              <a:rPr lang="en-US" b="1" dirty="0" err="1" smtClean="0"/>
              <a:t>Keuntungan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menwarkan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mendalam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Kerugiaan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digeneralisasikan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yang lain, </a:t>
            </a:r>
            <a:r>
              <a:rPr lang="en-US" dirty="0" err="1" smtClean="0">
                <a:sym typeface="Wingdings" pitchFamily="2" charset="2"/>
              </a:rPr>
              <a:t>konklusi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diuji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mennjelaskan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akibat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endParaRPr lang="en-US" b="1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en-US" dirty="0" smtClean="0">
                <a:sym typeface="Wingdings" pitchFamily="2" charset="2"/>
              </a:rPr>
              <a:t>(2) </a:t>
            </a:r>
            <a:r>
              <a:rPr lang="en-US" dirty="0" err="1" smtClean="0">
                <a:sym typeface="Wingdings" pitchFamily="2" charset="2"/>
              </a:rPr>
              <a:t>Studi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etnografi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studi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budaya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subbudaya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Keuntungan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membantu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mengatasi</a:t>
            </a:r>
            <a:r>
              <a:rPr lang="en-US" dirty="0" smtClean="0">
                <a:sym typeface="Wingdings" pitchFamily="2" charset="2"/>
              </a:rPr>
              <a:t> bias </a:t>
            </a:r>
            <a:r>
              <a:rPr lang="en-US" dirty="0" err="1" smtClean="0">
                <a:sym typeface="Wingdings" pitchFamily="2" charset="2"/>
              </a:rPr>
              <a:t>budaya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penelitian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diuji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universal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perkembangan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fenomena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Kerugian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dirty="0" err="1" smtClean="0">
                <a:sym typeface="Wingdings" pitchFamily="2" charset="2"/>
              </a:rPr>
              <a:t>subjek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diobservasi</a:t>
            </a:r>
            <a:r>
              <a:rPr lang="en-US" dirty="0" smtClean="0">
                <a:sym typeface="Wingdings" pitchFamily="2" charset="2"/>
              </a:rPr>
              <a:t> bias.</a:t>
            </a:r>
          </a:p>
          <a:p>
            <a:pPr marL="114300" indent="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18116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7620000" cy="60198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(3)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korelasi</a:t>
            </a:r>
            <a:r>
              <a:rPr lang="en-US" dirty="0" smtClean="0"/>
              <a:t>: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variabel-variabel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b="1" dirty="0" err="1" smtClean="0"/>
              <a:t>Keuntungan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memungkinkan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prediksi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variabel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yang lain,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menyarankan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hipotesis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mengenai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akibat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Kerugian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membangun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akibat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endParaRPr lang="en-US" b="1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en-US" dirty="0" smtClean="0">
                <a:sym typeface="Wingdings" pitchFamily="2" charset="2"/>
              </a:rPr>
              <a:t>(4) </a:t>
            </a:r>
            <a:r>
              <a:rPr lang="en-US" dirty="0" err="1" smtClean="0">
                <a:sym typeface="Wingdings" pitchFamily="2" charset="2"/>
              </a:rPr>
              <a:t>Eksperimen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prosedur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terkontrol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yakni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mengontrol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variabel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bebas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dampak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variabel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tetap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dilaksanakan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laboratorium</a:t>
            </a:r>
            <a:r>
              <a:rPr lang="en-US" dirty="0" smtClean="0">
                <a:sym typeface="Wingdings" pitchFamily="2" charset="2"/>
              </a:rPr>
              <a:t>/ </a:t>
            </a:r>
            <a:r>
              <a:rPr lang="en-US" dirty="0" err="1" smtClean="0">
                <a:sym typeface="Wingdings" pitchFamily="2" charset="2"/>
              </a:rPr>
              <a:t>lapangan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Keuntungan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membangun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akibat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kontrol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diulang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investigator </a:t>
            </a:r>
            <a:r>
              <a:rPr lang="en-US" dirty="0" err="1" smtClean="0">
                <a:sym typeface="Wingdings" pitchFamily="2" charset="2"/>
              </a:rPr>
              <a:t>lainnya</a:t>
            </a:r>
            <a:r>
              <a:rPr lang="en-US" dirty="0" smtClean="0">
                <a:sym typeface="Wingdings" pitchFamily="2" charset="2"/>
              </a:rPr>
              <a:t>. Tingkat </a:t>
            </a:r>
            <a:r>
              <a:rPr lang="en-US" dirty="0" err="1" smtClean="0">
                <a:sym typeface="Wingdings" pitchFamily="2" charset="2"/>
              </a:rPr>
              <a:t>pengendalian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kontrol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laboratorium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eksperimen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Kerugian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temuan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khususnya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ketika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berasal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labooratorium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eksperimen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mungkin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digeneralisasi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situasi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luar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laboratorium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734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r>
              <a:rPr lang="en-US" sz="3000" dirty="0" err="1" smtClean="0"/>
              <a:t>Isu</a:t>
            </a:r>
            <a:r>
              <a:rPr lang="en-US" sz="3000" dirty="0" smtClean="0"/>
              <a:t> 1: </a:t>
            </a:r>
            <a:r>
              <a:rPr lang="en-US" sz="3000" dirty="0" err="1" smtClean="0"/>
              <a:t>perkemnangan</a:t>
            </a:r>
            <a:r>
              <a:rPr lang="en-US" sz="3000" dirty="0" smtClean="0"/>
              <a:t> </a:t>
            </a:r>
            <a:r>
              <a:rPr lang="en-US" sz="3000" dirty="0" err="1" smtClean="0"/>
              <a:t>aktif</a:t>
            </a:r>
            <a:r>
              <a:rPr lang="en-US" sz="3000" dirty="0" smtClean="0"/>
              <a:t>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kreatif</a:t>
            </a:r>
            <a:r>
              <a:rPr lang="en-US" sz="3000" dirty="0" smtClean="0"/>
              <a:t>?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76299" y="990600"/>
            <a:ext cx="6934200" cy="8382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Apakah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individu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aktif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perkembngan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mereka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sendiri</a:t>
            </a:r>
            <a:r>
              <a:rPr lang="en-US" b="1" dirty="0" smtClean="0">
                <a:solidFill>
                  <a:schemeClr val="tx1"/>
                </a:solidFill>
              </a:rPr>
              <a:t>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2400" y="2563091"/>
            <a:ext cx="3695700" cy="17803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John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Locke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err="1">
                <a:solidFill>
                  <a:schemeClr val="tx1"/>
                </a:solidFill>
              </a:rPr>
              <a:t>F</a:t>
            </a:r>
            <a:r>
              <a:rPr lang="en-US" b="1" dirty="0" err="1" smtClean="0">
                <a:solidFill>
                  <a:schemeClr val="tx1"/>
                </a:solidFill>
              </a:rPr>
              <a:t>ilsuf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Inggris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abad</a:t>
            </a:r>
            <a:r>
              <a:rPr lang="en-US" b="1" dirty="0" smtClean="0">
                <a:solidFill>
                  <a:schemeClr val="tx1"/>
                </a:solidFill>
              </a:rPr>
              <a:t> 18)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tabularasa</a:t>
            </a:r>
            <a:r>
              <a:rPr lang="en-US" dirty="0">
                <a:solidFill>
                  <a:schemeClr val="tx1"/>
                </a:solidFill>
                <a:sym typeface="Symbol"/>
              </a:rPr>
              <a:t>  </a:t>
            </a:r>
            <a:r>
              <a:rPr lang="en-US" dirty="0" err="1" smtClean="0">
                <a:solidFill>
                  <a:schemeClr val="tx1"/>
                </a:solidFill>
              </a:rPr>
              <a:t>sebuah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batu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tulis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kosong</a:t>
            </a:r>
            <a:r>
              <a:rPr lang="en-US" dirty="0" err="1" smtClean="0">
                <a:solidFill>
                  <a:schemeClr val="tx1"/>
                </a:solidFill>
                <a:sym typeface="Symbol"/>
              </a:rPr>
              <a:t>tempat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Symbol"/>
              </a:rPr>
              <a:t>suatu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Symbol"/>
              </a:rPr>
              <a:t>kelompok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sym typeface="Symbol"/>
              </a:rPr>
              <a:t>sosial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 “</a:t>
            </a:r>
            <a:r>
              <a:rPr lang="en-US" dirty="0" err="1" smtClean="0">
                <a:solidFill>
                  <a:schemeClr val="tx1"/>
                </a:solidFill>
                <a:sym typeface="Symbol"/>
              </a:rPr>
              <a:t>menulis</a:t>
            </a:r>
            <a:r>
              <a:rPr lang="en-US" dirty="0" smtClean="0">
                <a:solidFill>
                  <a:schemeClr val="tx1"/>
                </a:solidFill>
                <a:sym typeface="Symbol"/>
              </a:rPr>
              <a:t>”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67250" y="2601191"/>
            <a:ext cx="3714750" cy="174220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Jean </a:t>
            </a:r>
            <a:r>
              <a:rPr lang="en-US" b="1" dirty="0" err="1" smtClean="0">
                <a:solidFill>
                  <a:schemeClr val="tx1"/>
                </a:solidFill>
              </a:rPr>
              <a:t>jasques</a:t>
            </a:r>
            <a:r>
              <a:rPr lang="en-US" b="1" dirty="0" smtClean="0">
                <a:solidFill>
                  <a:schemeClr val="tx1"/>
                </a:solidFill>
              </a:rPr>
              <a:t> Rousseau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(</a:t>
            </a:r>
            <a:r>
              <a:rPr lang="en-US" b="1" dirty="0" err="1" smtClean="0">
                <a:solidFill>
                  <a:schemeClr val="tx1"/>
                </a:solidFill>
              </a:rPr>
              <a:t>Filsuf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Perancis</a:t>
            </a:r>
            <a:r>
              <a:rPr lang="en-US" b="1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Seorang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lahir</a:t>
            </a:r>
            <a:r>
              <a:rPr lang="en-US" dirty="0" smtClean="0">
                <a:solidFill>
                  <a:schemeClr val="tx1"/>
                </a:solidFill>
              </a:rPr>
              <a:t> “liar </a:t>
            </a:r>
            <a:r>
              <a:rPr lang="en-US" dirty="0" err="1" smtClean="0">
                <a:solidFill>
                  <a:schemeClr val="tx1"/>
                </a:solidFill>
              </a:rPr>
              <a:t>mulia</a:t>
            </a:r>
            <a:r>
              <a:rPr lang="en-US" dirty="0" smtClean="0">
                <a:solidFill>
                  <a:schemeClr val="tx1"/>
                </a:solidFill>
              </a:rPr>
              <a:t>” yang </a:t>
            </a:r>
            <a:r>
              <a:rPr lang="en-US" dirty="0" err="1" smtClean="0">
                <a:solidFill>
                  <a:schemeClr val="tx1"/>
                </a:solidFill>
              </a:rPr>
              <a:t>berkembang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tendensi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positif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mereka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dirusak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 flipH="1">
            <a:off x="1775457" y="1828800"/>
            <a:ext cx="716281" cy="734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flipH="1">
            <a:off x="6260867" y="1828800"/>
            <a:ext cx="716281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371600" y="5867400"/>
            <a:ext cx="5943599" cy="838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Filosofi</a:t>
            </a:r>
            <a:r>
              <a:rPr lang="en-US" dirty="0" smtClean="0"/>
              <a:t> Locke </a:t>
            </a:r>
            <a:r>
              <a:rPr lang="en-US" dirty="0" err="1" smtClean="0"/>
              <a:t>dan</a:t>
            </a:r>
            <a:r>
              <a:rPr lang="en-US" dirty="0" smtClean="0"/>
              <a:t> Rousseau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model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2000250" y="4343400"/>
            <a:ext cx="0" cy="40005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6477000" y="5257800"/>
            <a:ext cx="0" cy="6096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503843" y="4343400"/>
            <a:ext cx="0" cy="40005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609600" y="4743450"/>
            <a:ext cx="2895600" cy="5143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Model </a:t>
            </a:r>
            <a:r>
              <a:rPr lang="en-US" b="1" dirty="0" err="1" smtClean="0"/>
              <a:t>Mekanistik</a:t>
            </a:r>
            <a:endParaRPr lang="en-US" b="1" dirty="0"/>
          </a:p>
        </p:txBody>
      </p:sp>
      <p:sp>
        <p:nvSpPr>
          <p:cNvPr id="41" name="Rounded Rectangle 40"/>
          <p:cNvSpPr/>
          <p:nvPr/>
        </p:nvSpPr>
        <p:spPr>
          <a:xfrm>
            <a:off x="5171207" y="4743450"/>
            <a:ext cx="2895600" cy="51435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Model </a:t>
            </a:r>
            <a:r>
              <a:rPr lang="en-US" b="1" dirty="0" err="1" smtClean="0"/>
              <a:t>Organismik</a:t>
            </a:r>
            <a:endParaRPr lang="en-US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007177" y="5257800"/>
            <a:ext cx="0" cy="6096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9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Cara yang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memisahkan</a:t>
            </a:r>
            <a:r>
              <a:rPr lang="en-US" dirty="0" smtClean="0"/>
              <a:t> </a:t>
            </a:r>
            <a:r>
              <a:rPr lang="en-US" dirty="0" err="1" smtClean="0"/>
              <a:t>partisipan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pPr marL="571500" indent="-457200" algn="just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eksperimen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endParaRPr lang="en-US" dirty="0" smtClean="0"/>
          </a:p>
          <a:p>
            <a:pPr marL="571500" indent="-457200" algn="just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,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perlakuan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 marL="11430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3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620000" cy="6096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381000" y="1295400"/>
            <a:ext cx="7848600" cy="464820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buFont typeface="Wingdings" pitchFamily="2" charset="2"/>
              <a:buChar char="q"/>
            </a:pPr>
            <a:r>
              <a:rPr lang="en-US" sz="2000" b="1" dirty="0" err="1">
                <a:solidFill>
                  <a:schemeClr val="tx1"/>
                </a:solidFill>
              </a:rPr>
              <a:t>Variabel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bebas</a:t>
            </a:r>
            <a:r>
              <a:rPr lang="en-US" sz="2000" dirty="0">
                <a:solidFill>
                  <a:schemeClr val="tx1"/>
                </a:solidFill>
              </a:rPr>
              <a:t>: </a:t>
            </a:r>
            <a:r>
              <a:rPr lang="en-US" sz="2000" dirty="0" err="1">
                <a:solidFill>
                  <a:schemeClr val="tx1"/>
                </a:solidFill>
              </a:rPr>
              <a:t>sesuatu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ketika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peneliti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memiliki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kontrol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langsung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b="1" dirty="0" err="1">
                <a:solidFill>
                  <a:schemeClr val="tx1"/>
                </a:solidFill>
              </a:rPr>
              <a:t>Variabel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tetap</a:t>
            </a:r>
            <a:r>
              <a:rPr lang="en-US" sz="2000" dirty="0">
                <a:solidFill>
                  <a:schemeClr val="tx1"/>
                </a:solidFill>
              </a:rPr>
              <a:t>:  </a:t>
            </a:r>
            <a:r>
              <a:rPr lang="en-US" sz="2000" dirty="0" err="1">
                <a:solidFill>
                  <a:schemeClr val="tx1"/>
                </a:solidFill>
              </a:rPr>
              <a:t>sesuatu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mungkin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tidak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berubah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sebagai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hasil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perubahan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variabel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bebas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smtClean="0">
                <a:solidFill>
                  <a:schemeClr val="tx1"/>
                </a:solidFill>
              </a:rPr>
              <a:t>Cara </a:t>
            </a:r>
            <a:r>
              <a:rPr lang="en-US" sz="2000" dirty="0" err="1">
                <a:solidFill>
                  <a:schemeClr val="tx1"/>
                </a:solidFill>
              </a:rPr>
              <a:t>terbaik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mengontrol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pengaruh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asing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adalah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menggunakan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penempatan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acak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yaitu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penempatan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partisipan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dalam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kelompok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dengan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cara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ketika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setiap</a:t>
            </a:r>
            <a:r>
              <a:rPr lang="en-US" sz="2000" dirty="0">
                <a:solidFill>
                  <a:schemeClr val="tx1"/>
                </a:solidFill>
              </a:rPr>
              <a:t> orang </a:t>
            </a:r>
            <a:r>
              <a:rPr lang="en-US" sz="2000" dirty="0" err="1">
                <a:solidFill>
                  <a:schemeClr val="tx1"/>
                </a:solidFill>
              </a:rPr>
              <a:t>memiliki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kesempatan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sama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untuk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ditempatkan</a:t>
            </a:r>
            <a:r>
              <a:rPr lang="en-US" sz="2000" dirty="0">
                <a:solidFill>
                  <a:schemeClr val="tx1"/>
                </a:solidFill>
              </a:rPr>
              <a:t> di </a:t>
            </a:r>
            <a:r>
              <a:rPr lang="en-US" sz="2000" dirty="0" err="1">
                <a:solidFill>
                  <a:schemeClr val="tx1"/>
                </a:solidFill>
              </a:rPr>
              <a:t>kelompok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manapun</a:t>
            </a:r>
            <a:r>
              <a:rPr lang="en-US" sz="2000" dirty="0">
                <a:solidFill>
                  <a:schemeClr val="tx1"/>
                </a:solidFill>
              </a:rPr>
              <a:t>.</a:t>
            </a:r>
          </a:p>
          <a:p>
            <a:pPr marL="342900" indent="-342900" algn="ctr">
              <a:buFont typeface="Wingdings" pitchFamily="2" charset="2"/>
              <a:buChar char="q"/>
            </a:pP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5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Desain</a:t>
            </a:r>
            <a:r>
              <a:rPr lang="en-US" sz="3000" dirty="0" smtClean="0"/>
              <a:t> </a:t>
            </a:r>
            <a:r>
              <a:rPr lang="en-US" sz="3000" dirty="0" err="1" smtClean="0"/>
              <a:t>Penelitian</a:t>
            </a:r>
            <a:r>
              <a:rPr lang="en-US" sz="3000" dirty="0" smtClean="0"/>
              <a:t> </a:t>
            </a:r>
            <a:r>
              <a:rPr lang="en-US" sz="3000" dirty="0" err="1" smtClean="0"/>
              <a:t>Perkembangan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pPr marL="114300" indent="0">
              <a:buNone/>
            </a:pPr>
            <a:r>
              <a:rPr lang="en-US" dirty="0" smtClean="0"/>
              <a:t>(1) </a:t>
            </a:r>
            <a:r>
              <a:rPr lang="en-US" i="1" dirty="0" err="1" smtClean="0"/>
              <a:t>cros</a:t>
            </a:r>
            <a:r>
              <a:rPr lang="en-US" i="1" dirty="0" smtClean="0"/>
              <a:t>-sectional</a:t>
            </a:r>
          </a:p>
          <a:p>
            <a:pPr marL="114300" indent="0">
              <a:buNone/>
            </a:pPr>
            <a:r>
              <a:rPr lang="en-US" dirty="0" err="1" smtClean="0"/>
              <a:t>Studi</a:t>
            </a:r>
            <a:r>
              <a:rPr lang="en-US" i="1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</a:t>
            </a:r>
            <a:r>
              <a:rPr lang="en-US" dirty="0" err="1" smtClean="0"/>
              <a:t>beda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diuji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menunjukkan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persamaan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perbedaan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kelompok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umur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cepat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ekonomis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menimbulkan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penggerusan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Kelemahan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membangun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usia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menutupi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perbedaan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usia</a:t>
            </a:r>
            <a:r>
              <a:rPr lang="en-US" dirty="0" smtClean="0">
                <a:sym typeface="Wingdings" pitchFamily="2" charset="2"/>
              </a:rPr>
              <a:t>,;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dikacaukan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kohor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b="1" dirty="0" smtClean="0">
              <a:sym typeface="Wingdings" pitchFamily="2" charset="2"/>
            </a:endParaRP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i="1" dirty="0" smtClean="0"/>
              <a:t> </a:t>
            </a:r>
            <a:r>
              <a:rPr lang="en-US" dirty="0" smtClean="0"/>
              <a:t>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579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20000" cy="58674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 smtClean="0"/>
              <a:t>(2) </a:t>
            </a:r>
            <a:r>
              <a:rPr lang="en-US" dirty="0" err="1" smtClean="0"/>
              <a:t>Studi</a:t>
            </a:r>
            <a:r>
              <a:rPr lang="en-US" dirty="0" smtClean="0"/>
              <a:t> longitudinal</a:t>
            </a:r>
          </a:p>
          <a:p>
            <a:pPr marL="114300" indent="0">
              <a:buNone/>
            </a:pP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didesain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perbahan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berjalannya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menunjukkan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kelangsungan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terkait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usia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menghindari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kekacauan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usia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efek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kohor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Kelemahan</a:t>
            </a:r>
            <a:r>
              <a:rPr lang="en-US" dirty="0" smtClean="0">
                <a:sym typeface="Wingdings" pitchFamily="2" charset="2"/>
              </a:rPr>
              <a:t> </a:t>
            </a:r>
            <a:r>
              <a:rPr lang="en-US" dirty="0" err="1" smtClean="0">
                <a:sym typeface="Wingdings" pitchFamily="2" charset="2"/>
              </a:rPr>
              <a:t>menghabiskan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mahal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sampel</a:t>
            </a:r>
            <a:r>
              <a:rPr lang="en-US" dirty="0" smtClean="0">
                <a:sym typeface="Wingdings" pitchFamily="2" charset="2"/>
              </a:rPr>
              <a:t> bias, </a:t>
            </a:r>
            <a:r>
              <a:rPr lang="en-US" dirty="0" err="1" smtClean="0">
                <a:sym typeface="Wingdings" pitchFamily="2" charset="2"/>
              </a:rPr>
              <a:t>dampak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pengulangan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mungkin</a:t>
            </a:r>
            <a:r>
              <a:rPr lang="en-US" dirty="0" smtClean="0">
                <a:sym typeface="Wingdings" pitchFamily="2" charset="2"/>
              </a:rPr>
              <a:t> valid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kohor</a:t>
            </a:r>
            <a:r>
              <a:rPr lang="en-US" dirty="0">
                <a:sym typeface="Wingdings" pitchFamily="2" charset="2"/>
              </a:rPr>
              <a:t>/</a:t>
            </a:r>
            <a:r>
              <a:rPr lang="en-US" dirty="0" err="1">
                <a:sym typeface="Wingdings" pitchFamily="2" charset="2"/>
              </a:rPr>
              <a:t>studi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sampel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>
              <a:sym typeface="Wingdings" pitchFamily="2" charset="2"/>
            </a:endParaRPr>
          </a:p>
          <a:p>
            <a:pPr marL="114300" indent="0">
              <a:buNone/>
            </a:pPr>
            <a:endParaRPr lang="en-US" dirty="0">
              <a:sym typeface="Wingdings" pitchFamily="2" charset="2"/>
            </a:endParaRPr>
          </a:p>
          <a:p>
            <a:pPr marL="114300" indent="0">
              <a:buNone/>
            </a:pPr>
            <a:r>
              <a:rPr lang="en-US" dirty="0" smtClean="0">
                <a:sym typeface="Wingdings" pitchFamily="2" charset="2"/>
              </a:rPr>
              <a:t>(3) Sequential</a:t>
            </a:r>
          </a:p>
          <a:p>
            <a:pPr marL="11430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esain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yang </a:t>
            </a:r>
            <a:r>
              <a:rPr lang="en-US" dirty="0" err="1" smtClean="0"/>
              <a:t>mengkombinasikan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i="1" dirty="0" smtClean="0"/>
              <a:t>cross-sectional </a:t>
            </a:r>
            <a:r>
              <a:rPr lang="en-US" dirty="0" err="1" smtClean="0"/>
              <a:t>dan</a:t>
            </a:r>
            <a:r>
              <a:rPr lang="en-US" dirty="0" smtClean="0"/>
              <a:t> longitudinal</a:t>
            </a:r>
          </a:p>
          <a:p>
            <a:pPr marL="114300" indent="0">
              <a:buNone/>
            </a:pPr>
            <a:r>
              <a:rPr lang="en-US" b="1" dirty="0" err="1" smtClean="0"/>
              <a:t>Keuntungan</a:t>
            </a:r>
            <a:r>
              <a:rPr lang="en-US" b="1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menghindari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kelemahan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sebelumnya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114300" indent="0">
              <a:buNone/>
            </a:pPr>
            <a:r>
              <a:rPr lang="en-US" b="1" dirty="0" err="1" smtClean="0">
                <a:sym typeface="Wingdings" pitchFamily="2" charset="2"/>
              </a:rPr>
              <a:t>Kelemahan</a:t>
            </a:r>
            <a:r>
              <a:rPr lang="en-US" b="1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err="1" smtClean="0">
                <a:sym typeface="Wingdings" pitchFamily="2" charset="2"/>
              </a:rPr>
              <a:t>membutuhkan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usaha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analisis</a:t>
            </a:r>
            <a:r>
              <a:rPr lang="en-US" dirty="0" smtClean="0">
                <a:sym typeface="Wingdings" pitchFamily="2" charset="2"/>
              </a:rPr>
              <a:t> data yang </a:t>
            </a:r>
            <a:r>
              <a:rPr lang="en-US" dirty="0" err="1" smtClean="0">
                <a:sym typeface="Wingdings" pitchFamily="2" charset="2"/>
              </a:rPr>
              <a:t>kompleks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96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Etika</a:t>
            </a:r>
            <a:r>
              <a:rPr lang="en-US" sz="3000" dirty="0" smtClean="0"/>
              <a:t> </a:t>
            </a:r>
            <a:r>
              <a:rPr lang="en-US" sz="3000" dirty="0" err="1"/>
              <a:t>P</a:t>
            </a:r>
            <a:r>
              <a:rPr lang="en-US" sz="3000" dirty="0" err="1" smtClean="0"/>
              <a:t>enelitian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571500" indent="-457200">
              <a:buClrTx/>
              <a:buFont typeface="+mj-lt"/>
              <a:buAutoNum type="arabicPeriod"/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, </a:t>
            </a:r>
            <a:r>
              <a:rPr lang="en-US" dirty="0" err="1" smtClean="0"/>
              <a:t>menghargai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.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partisipan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perjanjian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kecurangan</a:t>
            </a:r>
            <a:r>
              <a:rPr lang="en-US" dirty="0" smtClean="0"/>
              <a:t>,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privasi</a:t>
            </a:r>
            <a:r>
              <a:rPr lang="en-US" dirty="0" smtClean="0"/>
              <a:t>.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</a:t>
            </a:r>
            <a:r>
              <a:rPr lang="en-US" dirty="0" err="1" smtClean="0"/>
              <a:t>tua</a:t>
            </a:r>
            <a:r>
              <a:rPr lang="en-US" dirty="0" smtClean="0"/>
              <a:t>/</a:t>
            </a:r>
            <a:r>
              <a:rPr lang="en-US" dirty="0" err="1" smtClean="0"/>
              <a:t>wali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2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001000" cy="6096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mekanistik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mekanis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bereaksi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(Pepper, 1942, 1961)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mekanistik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operasi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bagian-bagian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biologis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merespons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stimulasi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eksternal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internal.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beroperasi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bereaksi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otomatis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tekanan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fisik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input. 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Model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Organismik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dilihat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organismik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tumbuh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memadukan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sendiri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gerakan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(Pepper, 1942, 1961).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Menurut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menginisiasi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persitiwa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bereaksi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dorongan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internal.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menyebabkan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meskipun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dipercepat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diperlambat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84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868362"/>
          </a:xfrm>
        </p:spPr>
        <p:txBody>
          <a:bodyPr/>
          <a:lstStyle/>
          <a:p>
            <a:r>
              <a:rPr lang="en-US" sz="2500" dirty="0" err="1"/>
              <a:t>Isu</a:t>
            </a:r>
            <a:r>
              <a:rPr lang="en-US" sz="2500" dirty="0"/>
              <a:t> </a:t>
            </a:r>
            <a:r>
              <a:rPr lang="en-US" sz="2500" dirty="0" smtClean="0"/>
              <a:t>2: </a:t>
            </a:r>
            <a:r>
              <a:rPr lang="en-US" sz="2500" dirty="0" err="1" smtClean="0"/>
              <a:t>apakah</a:t>
            </a:r>
            <a:r>
              <a:rPr lang="en-US" sz="2500" dirty="0" smtClean="0"/>
              <a:t> </a:t>
            </a:r>
            <a:r>
              <a:rPr lang="en-US" sz="2500" dirty="0" err="1" smtClean="0"/>
              <a:t>perkembangan</a:t>
            </a:r>
            <a:r>
              <a:rPr lang="en-US" sz="2500" dirty="0" smtClean="0"/>
              <a:t> </a:t>
            </a:r>
            <a:r>
              <a:rPr lang="en-US" sz="2500" dirty="0" err="1" smtClean="0"/>
              <a:t>berkelanjutan</a:t>
            </a:r>
            <a:r>
              <a:rPr lang="en-US" sz="2500" dirty="0" smtClean="0"/>
              <a:t> </a:t>
            </a:r>
            <a:r>
              <a:rPr lang="en-US" sz="2500" dirty="0" err="1" smtClean="0"/>
              <a:t>atau</a:t>
            </a:r>
            <a:r>
              <a:rPr lang="en-US" sz="2500" dirty="0" smtClean="0"/>
              <a:t> </a:t>
            </a:r>
            <a:r>
              <a:rPr lang="en-US" sz="2500" dirty="0" err="1" smtClean="0"/>
              <a:t>tidak</a:t>
            </a:r>
            <a:r>
              <a:rPr lang="en-US" sz="2500" dirty="0" smtClean="0"/>
              <a:t> </a:t>
            </a:r>
            <a:r>
              <a:rPr lang="en-US" sz="2500" dirty="0" err="1" smtClean="0"/>
              <a:t>berkelanjutan</a:t>
            </a:r>
            <a:r>
              <a:rPr lang="en-US" sz="2500" dirty="0" smtClean="0"/>
              <a:t>?</a:t>
            </a:r>
            <a:endParaRPr lang="en-US" sz="2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114300" indent="0">
              <a:buNone/>
            </a:pPr>
            <a:r>
              <a:rPr lang="en-US" sz="1500" dirty="0" smtClean="0"/>
              <a:t>                                                                       </a:t>
            </a:r>
            <a:endParaRPr lang="en-US" sz="1500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1143000"/>
            <a:ext cx="3886200" cy="2362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MEKANISTIK</a:t>
            </a:r>
          </a:p>
          <a:p>
            <a:pPr algn="just"/>
            <a:r>
              <a:rPr lang="en-US" dirty="0" err="1" smtClean="0">
                <a:sym typeface="Wingdings" pitchFamily="2" charset="2"/>
              </a:rPr>
              <a:t>perkembangan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proses yang </a:t>
            </a:r>
            <a:r>
              <a:rPr lang="en-US" dirty="0" err="1">
                <a:sym typeface="Wingdings" pitchFamily="2" charset="2"/>
              </a:rPr>
              <a:t>berkelanjutan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diatur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oleh</a:t>
            </a:r>
            <a:r>
              <a:rPr lang="en-US" dirty="0">
                <a:sym typeface="Wingdings" pitchFamily="2" charset="2"/>
              </a:rPr>
              <a:t> proses yang </a:t>
            </a:r>
            <a:r>
              <a:rPr lang="en-US" dirty="0" err="1">
                <a:sym typeface="Wingdings" pitchFamily="2" charset="2"/>
              </a:rPr>
              <a:t>sama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sehingga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bisa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diprediksi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  <a:p>
            <a:pPr algn="just"/>
            <a:endParaRPr lang="en-US" dirty="0" smtClean="0">
              <a:sym typeface="Wingdings" pitchFamily="2" charset="2"/>
            </a:endParaRPr>
          </a:p>
          <a:p>
            <a:pPr algn="just"/>
            <a:r>
              <a:rPr lang="en-US" dirty="0" smtClean="0">
                <a:sym typeface="Wingdings" pitchFamily="2" charset="2"/>
              </a:rPr>
              <a:t>CONTOH: </a:t>
            </a:r>
            <a:r>
              <a:rPr lang="en-US" dirty="0" err="1" smtClean="0">
                <a:sym typeface="Wingdings" pitchFamily="2" charset="2"/>
              </a:rPr>
              <a:t>berjalan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merangkak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naik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pada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tanjakan</a:t>
            </a:r>
            <a:r>
              <a:rPr lang="en-US" dirty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Perkembangan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528457" y="1146958"/>
            <a:ext cx="3886200" cy="2362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ORGANISMIK</a:t>
            </a:r>
          </a:p>
          <a:p>
            <a:pPr algn="just"/>
            <a:r>
              <a:rPr lang="en-US" dirty="0" err="1" smtClean="0">
                <a:sym typeface="Wingdings" pitchFamily="2" charset="2"/>
              </a:rPr>
              <a:t>perkembangan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proses yang </a:t>
            </a:r>
            <a:r>
              <a:rPr lang="en-US" b="1" dirty="0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berkelanjutan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pPr algn="just"/>
            <a:r>
              <a:rPr lang="en-US" dirty="0" err="1" smtClean="0">
                <a:sym typeface="Wingdings" pitchFamily="2" charset="2"/>
              </a:rPr>
              <a:t>Ditandai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munculnya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fenomena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baru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yang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mudah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diantisipasi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awal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  <a:p>
            <a:pPr algn="just"/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3962400"/>
            <a:ext cx="3886200" cy="2819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/>
              <a:t>Berurusan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smtClean="0">
                <a:sym typeface="Wingdings" pitchFamily="2" charset="2"/>
              </a:rPr>
              <a:t>PERUBAHAN </a:t>
            </a:r>
            <a:r>
              <a:rPr lang="en-US" b="1" dirty="0" err="1" smtClean="0">
                <a:sym typeface="Wingdings" pitchFamily="2" charset="2"/>
              </a:rPr>
              <a:t>KUANTITATIF</a:t>
            </a:r>
            <a:r>
              <a:rPr lang="en-US" b="1" dirty="0" err="1" smtClean="0">
                <a:sym typeface="Symbol"/>
              </a:rPr>
              <a:t></a:t>
            </a:r>
            <a:r>
              <a:rPr lang="en-US" dirty="0" err="1" smtClean="0">
                <a:sym typeface="Symbol"/>
              </a:rPr>
              <a:t>perubahan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>
                <a:sym typeface="Symbol"/>
              </a:rPr>
              <a:t>dalam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angka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atau</a:t>
            </a:r>
            <a:r>
              <a:rPr lang="en-US" dirty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jumlah</a:t>
            </a:r>
            <a:r>
              <a:rPr lang="en-US" dirty="0" smtClean="0">
                <a:sym typeface="Symbol"/>
              </a:rPr>
              <a:t>.</a:t>
            </a:r>
          </a:p>
          <a:p>
            <a:pPr algn="just"/>
            <a:endParaRPr lang="en-US" dirty="0" smtClean="0">
              <a:sym typeface="Symbol"/>
            </a:endParaRPr>
          </a:p>
          <a:p>
            <a:pPr algn="just"/>
            <a:r>
              <a:rPr lang="en-US" dirty="0" smtClean="0">
                <a:sym typeface="Symbol"/>
              </a:rPr>
              <a:t>CONTOH: </a:t>
            </a:r>
            <a:r>
              <a:rPr lang="en-US" dirty="0" err="1">
                <a:sym typeface="Symbol"/>
              </a:rPr>
              <a:t>bayi</a:t>
            </a:r>
            <a:r>
              <a:rPr lang="en-US" dirty="0">
                <a:sym typeface="Symbol"/>
              </a:rPr>
              <a:t> yang </a:t>
            </a:r>
            <a:r>
              <a:rPr lang="en-US" dirty="0" err="1">
                <a:sym typeface="Symbol"/>
              </a:rPr>
              <a:t>memiliki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berat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badan</a:t>
            </a:r>
            <a:r>
              <a:rPr lang="en-US" dirty="0">
                <a:sym typeface="Symbol"/>
              </a:rPr>
              <a:t> 3 </a:t>
            </a:r>
            <a:r>
              <a:rPr lang="en-US" dirty="0" err="1">
                <a:sym typeface="Symbol"/>
              </a:rPr>
              <a:t>pon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dalam</a:t>
            </a:r>
            <a:r>
              <a:rPr lang="en-US" dirty="0">
                <a:sym typeface="Symbol"/>
              </a:rPr>
              <a:t> 3 </a:t>
            </a:r>
            <a:r>
              <a:rPr lang="en-US" dirty="0" err="1">
                <a:sym typeface="Symbol"/>
              </a:rPr>
              <a:t>bulan</a:t>
            </a:r>
            <a:r>
              <a:rPr lang="en-US" dirty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pertama</a:t>
            </a:r>
            <a:r>
              <a:rPr lang="en-US" dirty="0" smtClean="0">
                <a:sym typeface="Symbol"/>
              </a:rPr>
              <a:t>; </a:t>
            </a:r>
            <a:r>
              <a:rPr lang="en-US" dirty="0" err="1">
                <a:sym typeface="Symbol"/>
              </a:rPr>
              <a:t>Mengukur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berapa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banyak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individu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dapat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mengingat</a:t>
            </a:r>
            <a:r>
              <a:rPr lang="en-US" dirty="0">
                <a:sym typeface="Symbol"/>
              </a:rPr>
              <a:t>, </a:t>
            </a:r>
            <a:r>
              <a:rPr lang="en-US" dirty="0" err="1">
                <a:sym typeface="Symbol"/>
              </a:rPr>
              <a:t>tidak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meneliti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apa</a:t>
            </a:r>
            <a:r>
              <a:rPr lang="en-US" dirty="0">
                <a:sym typeface="Symbol"/>
              </a:rPr>
              <a:t> </a:t>
            </a:r>
            <a:r>
              <a:rPr lang="en-US" dirty="0" err="1">
                <a:sym typeface="Symbol"/>
              </a:rPr>
              <a:t>itu</a:t>
            </a:r>
            <a:r>
              <a:rPr lang="en-US" dirty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memori</a:t>
            </a:r>
            <a:r>
              <a:rPr lang="en-US" dirty="0" smtClean="0">
                <a:sym typeface="Symbol"/>
              </a:rPr>
              <a:t>. </a:t>
            </a:r>
            <a:endParaRPr lang="en-US" dirty="0"/>
          </a:p>
          <a:p>
            <a:pPr algn="just"/>
            <a:r>
              <a:rPr lang="en-US" dirty="0" smtClean="0">
                <a:sym typeface="Symbol"/>
              </a:rPr>
              <a:t> 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528457" y="4011881"/>
            <a:ext cx="3886200" cy="2819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err="1"/>
              <a:t>Berurusan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b="1" dirty="0" smtClean="0">
                <a:sym typeface="Wingdings" pitchFamily="2" charset="2"/>
              </a:rPr>
              <a:t>PERUBAHAN </a:t>
            </a:r>
            <a:r>
              <a:rPr lang="en-US" b="1" dirty="0" err="1" smtClean="0">
                <a:sym typeface="Wingdings" pitchFamily="2" charset="2"/>
              </a:rPr>
              <a:t>KUALITATIF</a:t>
            </a:r>
            <a:r>
              <a:rPr lang="en-US" b="1" dirty="0" err="1" smtClean="0">
                <a:sym typeface="Symbol"/>
              </a:rPr>
              <a:t></a:t>
            </a:r>
            <a:r>
              <a:rPr lang="en-US" dirty="0" err="1" smtClean="0">
                <a:sym typeface="Symbol"/>
              </a:rPr>
              <a:t>perubahan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>
                <a:sym typeface="Symbol"/>
              </a:rPr>
              <a:t>dalam</a:t>
            </a:r>
            <a:r>
              <a:rPr lang="en-US" dirty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bentuk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struktur</a:t>
            </a:r>
            <a:r>
              <a:rPr lang="en-US" dirty="0" smtClean="0">
                <a:sym typeface="Symbol"/>
              </a:rPr>
              <a:t>, </a:t>
            </a:r>
            <a:r>
              <a:rPr lang="en-US" dirty="0" err="1" smtClean="0">
                <a:sym typeface="Symbol"/>
              </a:rPr>
              <a:t>atau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pengaturan</a:t>
            </a:r>
            <a:r>
              <a:rPr lang="en-US" dirty="0" smtClean="0">
                <a:sym typeface="Symbol"/>
              </a:rPr>
              <a:t>.</a:t>
            </a:r>
          </a:p>
          <a:p>
            <a:pPr algn="just"/>
            <a:endParaRPr lang="en-US" dirty="0" smtClean="0">
              <a:sym typeface="Symbol"/>
            </a:endParaRPr>
          </a:p>
          <a:p>
            <a:pPr algn="just"/>
            <a:r>
              <a:rPr lang="en-US" dirty="0" smtClean="0">
                <a:sym typeface="Symbol"/>
              </a:rPr>
              <a:t>CONTOH: </a:t>
            </a:r>
            <a:r>
              <a:rPr lang="en-US" dirty="0" err="1" smtClean="0">
                <a:sym typeface="Symbol"/>
              </a:rPr>
              <a:t>perubahan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dari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anak</a:t>
            </a:r>
            <a:r>
              <a:rPr lang="en-US" dirty="0" smtClean="0">
                <a:sym typeface="Symbol"/>
              </a:rPr>
              <a:t> nonverbal </a:t>
            </a:r>
            <a:r>
              <a:rPr lang="en-US" dirty="0" err="1" smtClean="0">
                <a:sym typeface="Symbol"/>
              </a:rPr>
              <a:t>kepada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anak</a:t>
            </a:r>
            <a:r>
              <a:rPr lang="en-US" dirty="0" smtClean="0">
                <a:sym typeface="Symbol"/>
              </a:rPr>
              <a:t> yang </a:t>
            </a:r>
            <a:r>
              <a:rPr lang="en-US" dirty="0" err="1" smtClean="0">
                <a:sym typeface="Symbol"/>
              </a:rPr>
              <a:t>mengerti</a:t>
            </a:r>
            <a:r>
              <a:rPr lang="en-US" dirty="0" smtClean="0">
                <a:sym typeface="Symbol"/>
              </a:rPr>
              <a:t> kata </a:t>
            </a:r>
            <a:r>
              <a:rPr lang="en-US" dirty="0" err="1" smtClean="0">
                <a:sym typeface="Symbol"/>
              </a:rPr>
              <a:t>dan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dapat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sym typeface="Symbol"/>
              </a:rPr>
              <a:t>berkomunikasi</a:t>
            </a:r>
            <a:r>
              <a:rPr lang="en-US" dirty="0" smtClean="0">
                <a:sym typeface="Symbol"/>
              </a:rPr>
              <a:t> verbal . </a:t>
            </a:r>
            <a:endParaRPr lang="en-US" dirty="0"/>
          </a:p>
          <a:p>
            <a:pPr algn="just"/>
            <a:r>
              <a:rPr lang="en-US" dirty="0" smtClean="0">
                <a:sym typeface="Symbol"/>
              </a:rPr>
              <a:t> </a:t>
            </a:r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2057400" y="3505200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229241" y="3530594"/>
            <a:ext cx="484632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 smtClean="0"/>
              <a:t>PERSPEKTIF TEORETIS 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Perspektif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memengaruhi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pertanyaan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ditanyakan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peneliti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metode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bagaimana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menginterpretasikan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data.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Ada 5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perspektif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mendasari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pengaruh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penelitian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mengenai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Psikoanalisis</a:t>
            </a: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Belajar</a:t>
            </a: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Kogniitif</a:t>
            </a: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Kontekstual</a:t>
            </a:r>
            <a:endParaRPr lang="en-US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571500" indent="-457200">
              <a:buClr>
                <a:schemeClr val="tx1"/>
              </a:buClr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Evolusioner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sosiobiologis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8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3000" dirty="0" err="1" smtClean="0"/>
              <a:t>Perspektif</a:t>
            </a:r>
            <a:r>
              <a:rPr lang="en-US" sz="3000" dirty="0" smtClean="0"/>
              <a:t> 1: </a:t>
            </a:r>
            <a:r>
              <a:rPr lang="en-US" sz="3000" dirty="0" err="1" smtClean="0"/>
              <a:t>Psikoanalisis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Sigmund Freud (1856-1939)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memandang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dorongan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sadar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memotivasi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perilaku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teori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penting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Psikoseksual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Freud (1953, 1964a, 1964b)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Perkembangan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Psikososial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Erik-Erikson (1902-1994)</a:t>
            </a:r>
          </a:p>
        </p:txBody>
      </p:sp>
    </p:spTree>
    <p:extLst>
      <p:ext uri="{BB962C8B-B14F-4D97-AF65-F5344CB8AC3E}">
        <p14:creationId xmlns:p14="http://schemas.microsoft.com/office/powerpoint/2010/main" val="60691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r>
              <a:rPr lang="en-US" sz="3000" dirty="0" err="1" smtClean="0"/>
              <a:t>Perkembangan</a:t>
            </a:r>
            <a:r>
              <a:rPr lang="en-US" sz="3000" dirty="0" smtClean="0"/>
              <a:t> </a:t>
            </a:r>
            <a:r>
              <a:rPr lang="en-US" sz="3000" dirty="0" err="1" smtClean="0"/>
              <a:t>Psikososial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dorongan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biologis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diarahkan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agar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kelompok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Freud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mengusulkan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hipotesis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Id, ego,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super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ego.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lahir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diatur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id,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dorongan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kepuasan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kebutuhan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keinginan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Ego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merepresentasikan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berkembang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bertahap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beroperasi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prinsip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kenikmatan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Superego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termasuk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nurani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menggabungkan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hal-hal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disetujui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lingkungan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seharusnya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mengalami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beberapa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457200" algn="just">
              <a:buFont typeface="+mj-lt"/>
              <a:buAutoNum type="arabicParenR"/>
            </a:pP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 oral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tahap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bayi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terpenuhi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kebutuhannya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pemberian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sumber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utama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kenikmatan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sensual,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tumbuh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menggigit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kuku. </a:t>
            </a:r>
          </a:p>
          <a:p>
            <a:pPr marL="11430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2709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755</TotalTime>
  <Words>3605</Words>
  <Application>Microsoft Office PowerPoint</Application>
  <PresentationFormat>On-screen Show (4:3)</PresentationFormat>
  <Paragraphs>294</Paragraphs>
  <Slides>44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1" baseType="lpstr">
      <vt:lpstr>Arial</vt:lpstr>
      <vt:lpstr>Calibri</vt:lpstr>
      <vt:lpstr>Cambria</vt:lpstr>
      <vt:lpstr>Symbol</vt:lpstr>
      <vt:lpstr>Times New Roman</vt:lpstr>
      <vt:lpstr>Wingdings</vt:lpstr>
      <vt:lpstr>Adjacency</vt:lpstr>
      <vt:lpstr>Teori dan Penelitian</vt:lpstr>
      <vt:lpstr>ISU-ISU TEORITIS DASAR</vt:lpstr>
      <vt:lpstr>PowerPoint Presentation</vt:lpstr>
      <vt:lpstr>Isu 1: perkemnangan aktif atau kreatif? </vt:lpstr>
      <vt:lpstr>PowerPoint Presentation</vt:lpstr>
      <vt:lpstr>Isu 2: apakah perkembangan berkelanjutan atau tidak berkelanjutan?</vt:lpstr>
      <vt:lpstr>PERSPEKTIF TEORETIS </vt:lpstr>
      <vt:lpstr>Perspektif 1: Psikoanalisis</vt:lpstr>
      <vt:lpstr>Perkembangan Psikososial </vt:lpstr>
      <vt:lpstr>PowerPoint Presentation</vt:lpstr>
      <vt:lpstr>Erik Erikson: Perkembangan Psikososial</vt:lpstr>
      <vt:lpstr>PowerPoint Presentation</vt:lpstr>
      <vt:lpstr>Perspektif 2: Belajar</vt:lpstr>
      <vt:lpstr>1) Behaviorisme</vt:lpstr>
      <vt:lpstr>2) Teori Belajar  Sosial (Sosial Kognitif)</vt:lpstr>
      <vt:lpstr>PowerPoint Presentation</vt:lpstr>
      <vt:lpstr>Perspekti 3: Kognitif </vt:lpstr>
      <vt:lpstr>Teori Tahap-Kognitif </vt:lpstr>
      <vt:lpstr>PowerPoint Presentation</vt:lpstr>
      <vt:lpstr>Teori Sosial Budaya</vt:lpstr>
      <vt:lpstr>PowerPoint Presentation</vt:lpstr>
      <vt:lpstr>Teori Pengolahan Informasi</vt:lpstr>
      <vt:lpstr>PowerPoint Presentation</vt:lpstr>
      <vt:lpstr>Teori Neo-Piagetian</vt:lpstr>
      <vt:lpstr>Perspektif 4: Kontekstual</vt:lpstr>
      <vt:lpstr>PowerPoint Presentation</vt:lpstr>
      <vt:lpstr>PowerPoint Presentation</vt:lpstr>
      <vt:lpstr>Perspektif  5: Evolusioner/Sosiobiologis  </vt:lpstr>
      <vt:lpstr>PowerPoint Presentation</vt:lpstr>
      <vt:lpstr>Peralihan Keseimbangan</vt:lpstr>
      <vt:lpstr>METODE PENELITIAN Bagaimana ilmuwan perkembangan mempelajari individu? </vt:lpstr>
      <vt:lpstr>PowerPoint Presentation</vt:lpstr>
      <vt:lpstr>PowerPoint Presentation</vt:lpstr>
      <vt:lpstr>Sampel</vt:lpstr>
      <vt:lpstr>Bentuk-Bentuk Pengumpulan Data</vt:lpstr>
      <vt:lpstr>PowerPoint Presentation</vt:lpstr>
      <vt:lpstr>PowerPoint Presentation</vt:lpstr>
      <vt:lpstr>Desain Penelitian Dasar</vt:lpstr>
      <vt:lpstr>PowerPoint Presentation</vt:lpstr>
      <vt:lpstr>PowerPoint Presentation</vt:lpstr>
      <vt:lpstr>PowerPoint Presentation</vt:lpstr>
      <vt:lpstr>Desain Penelitian Perkembangan</vt:lpstr>
      <vt:lpstr>PowerPoint Presentation</vt:lpstr>
      <vt:lpstr>Etika Penelitian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dan Penelitian</dc:title>
  <dc:creator>Haira</dc:creator>
  <cp:lastModifiedBy>Noi</cp:lastModifiedBy>
  <cp:revision>92</cp:revision>
  <dcterms:created xsi:type="dcterms:W3CDTF">2015-08-27T05:16:51Z</dcterms:created>
  <dcterms:modified xsi:type="dcterms:W3CDTF">2015-09-04T05:03:13Z</dcterms:modified>
</cp:coreProperties>
</file>