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eaLnBrk="1" hangingPunct="1">
                <a:defRPr/>
              </a:pPr>
              <a:endParaRPr lang="en-US" sz="2400">
                <a:latin typeface="Times New Roman" pitchFamily="18" charset="0"/>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eaLnBrk="1" hangingPunct="1">
                <a:defRPr/>
              </a:pPr>
              <a:endParaRPr lang="en-US" sz="2400">
                <a:latin typeface="Times New Roman" pitchFamily="18" charset="0"/>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eaLnBrk="1" hangingPunct="1">
                <a:defRPr/>
              </a:pPr>
              <a:endParaRPr lang="en-US" sz="2400">
                <a:latin typeface="Times New Roman" pitchFamily="18" charset="0"/>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eaLnBrk="1" hangingPunct="1">
                <a:defRPr/>
              </a:pPr>
              <a:endParaRPr lang="en-US" sz="2400">
                <a:latin typeface="Times New Roman" pitchFamily="18" charset="0"/>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eaLnBrk="1" hangingPunct="1">
                <a:defRPr/>
              </a:pPr>
              <a:endParaRPr lang="en-US" sz="2400">
                <a:latin typeface="Times New Roman" pitchFamily="18" charset="0"/>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eaLnBrk="1" hangingPunct="1">
                <a:defRPr/>
              </a:pPr>
              <a:endParaRPr lang="en-US" sz="2400">
                <a:latin typeface="Times New Roman" pitchFamily="18" charset="0"/>
              </a:endParaRPr>
            </a:p>
          </p:txBody>
        </p:sp>
      </p:grpSp>
      <p:sp>
        <p:nvSpPr>
          <p:cNvPr id="17420" name="Rectangle 12"/>
          <p:cNvSpPr>
            <a:spLocks noGrp="1" noChangeArrowheads="1"/>
          </p:cNvSpPr>
          <p:nvPr>
            <p:ph type="ctrTitle"/>
          </p:nvPr>
        </p:nvSpPr>
        <p:spPr>
          <a:xfrm>
            <a:off x="685800" y="1219200"/>
            <a:ext cx="7772400" cy="1933575"/>
          </a:xfrm>
        </p:spPr>
        <p:txBody>
          <a:bodyPr anchor="b"/>
          <a:lstStyle>
            <a:lvl1pPr algn="r">
              <a:defRPr sz="4400"/>
            </a:lvl1pPr>
          </a:lstStyle>
          <a:p>
            <a:r>
              <a:rPr lang="en-US"/>
              <a:t>Click to edit Master title style</a:t>
            </a:r>
          </a:p>
        </p:txBody>
      </p:sp>
      <p:sp>
        <p:nvSpPr>
          <p:cNvPr id="17421"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en-US"/>
              <a:t>Click to edit Master subtitle style</a:t>
            </a:r>
          </a:p>
        </p:txBody>
      </p:sp>
      <p:sp>
        <p:nvSpPr>
          <p:cNvPr id="11" name="Rectangle 9"/>
          <p:cNvSpPr>
            <a:spLocks noGrp="1" noChangeArrowheads="1"/>
          </p:cNvSpPr>
          <p:nvPr>
            <p:ph type="dt" sz="half" idx="10"/>
          </p:nvPr>
        </p:nvSpPr>
        <p:spPr/>
        <p:txBody>
          <a:bodyPr/>
          <a:lstStyle>
            <a:lvl1pPr>
              <a:defRPr smtClean="0"/>
            </a:lvl1pPr>
          </a:lstStyle>
          <a:p>
            <a:pPr>
              <a:defRPr/>
            </a:pPr>
            <a:endParaRPr lang="en-US"/>
          </a:p>
        </p:txBody>
      </p:sp>
      <p:sp>
        <p:nvSpPr>
          <p:cNvPr id="12" name="Rectangle 10"/>
          <p:cNvSpPr>
            <a:spLocks noGrp="1" noChangeArrowheads="1"/>
          </p:cNvSpPr>
          <p:nvPr>
            <p:ph type="ftr" sz="quarter" idx="11"/>
          </p:nvPr>
        </p:nvSpPr>
        <p:spPr/>
        <p:txBody>
          <a:bodyPr/>
          <a:lstStyle>
            <a:lvl1pPr>
              <a:defRPr smtClean="0"/>
            </a:lvl1pPr>
          </a:lstStyle>
          <a:p>
            <a:pPr>
              <a:defRPr/>
            </a:pPr>
            <a:endParaRPr lang="en-US"/>
          </a:p>
        </p:txBody>
      </p:sp>
      <p:sp>
        <p:nvSpPr>
          <p:cNvPr id="13" name="Rectangle 11"/>
          <p:cNvSpPr>
            <a:spLocks noGrp="1" noChangeArrowheads="1"/>
          </p:cNvSpPr>
          <p:nvPr>
            <p:ph type="sldNum" sz="quarter" idx="12"/>
          </p:nvPr>
        </p:nvSpPr>
        <p:spPr/>
        <p:txBody>
          <a:bodyPr/>
          <a:lstStyle>
            <a:lvl1pPr>
              <a:defRPr smtClean="0"/>
            </a:lvl1pPr>
          </a:lstStyle>
          <a:p>
            <a:pPr>
              <a:defRPr/>
            </a:pPr>
            <a:fld id="{30771368-118E-4FD6-BB38-AFF450CBB8A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7F894D69-A975-4E25-8B10-E433CF16A4A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08D5C8D7-0406-431F-B6A9-181ACCDE1EE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E84E985-B507-4053-9F4C-300C78B1453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CA977FAA-E953-4C81-A6D7-3F06D81A164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75DF9019-F4D6-494F-852F-BFE8AF877FD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9D067F38-5791-42A7-95CB-D0FB4439809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4DD9A419-E847-467E-B497-276180492AF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6726AEF2-ACFD-4C6B-88D0-7897A5BDD83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567F30E5-C319-4A89-913F-8E94FFB53F2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C5FFD514-6E1A-4D30-AE0E-C1ED05BFED4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071563" y="304800"/>
            <a:ext cx="7615237" cy="1106488"/>
            <a:chOff x="675" y="192"/>
            <a:chExt cx="4797" cy="697"/>
          </a:xfrm>
        </p:grpSpPr>
        <p:sp>
          <p:nvSpPr>
            <p:cNvPr id="16387"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eaLnBrk="1" hangingPunct="1">
                <a:defRPr/>
              </a:pPr>
              <a:endParaRPr lang="en-US" sz="2400">
                <a:latin typeface="Times New Roman" pitchFamily="18" charset="0"/>
              </a:endParaRPr>
            </a:p>
          </p:txBody>
        </p:sp>
        <p:sp>
          <p:nvSpPr>
            <p:cNvPr id="16388"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eaLnBrk="1" hangingPunct="1">
                <a:defRPr/>
              </a:pPr>
              <a:endParaRPr lang="en-US" sz="2400">
                <a:latin typeface="Times New Roman" pitchFamily="18" charset="0"/>
              </a:endParaRPr>
            </a:p>
          </p:txBody>
        </p:sp>
        <p:sp>
          <p:nvSpPr>
            <p:cNvPr id="16389"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eaLnBrk="1" hangingPunct="1">
                <a:defRPr/>
              </a:pPr>
              <a:endParaRPr lang="en-US" sz="2400">
                <a:latin typeface="Times New Roman" pitchFamily="18" charset="0"/>
              </a:endParaRPr>
            </a:p>
          </p:txBody>
        </p:sp>
        <p:sp>
          <p:nvSpPr>
            <p:cNvPr id="16390"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eaLnBrk="1" hangingPunct="1">
                <a:defRPr/>
              </a:pPr>
              <a:endParaRPr lang="en-US" sz="2400">
                <a:latin typeface="Times New Roman" pitchFamily="18" charset="0"/>
              </a:endParaRPr>
            </a:p>
          </p:txBody>
        </p:sp>
        <p:sp>
          <p:nvSpPr>
            <p:cNvPr id="16391"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eaLnBrk="1" hangingPunct="1">
                <a:defRPr/>
              </a:pPr>
              <a:endParaRPr lang="en-US" sz="2400">
                <a:latin typeface="Times New Roman" pitchFamily="18" charset="0"/>
              </a:endParaRPr>
            </a:p>
          </p:txBody>
        </p:sp>
      </p:grpSp>
      <p:sp>
        <p:nvSpPr>
          <p:cNvPr id="1027"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3"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smtClean="0"/>
            </a:lvl1pPr>
          </a:lstStyle>
          <a:p>
            <a:pPr>
              <a:defRPr/>
            </a:pPr>
            <a:endParaRPr lang="en-US"/>
          </a:p>
        </p:txBody>
      </p:sp>
      <p:sp>
        <p:nvSpPr>
          <p:cNvPr id="16394"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vl1pPr>
          </a:lstStyle>
          <a:p>
            <a:pPr>
              <a:defRPr/>
            </a:pPr>
            <a:endParaRPr lang="en-US"/>
          </a:p>
        </p:txBody>
      </p:sp>
      <p:sp>
        <p:nvSpPr>
          <p:cNvPr id="16395"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38DF8CDB-56CC-41ED-87AC-496F140130C0}" type="slidenum">
              <a:rPr lang="en-US"/>
              <a:pPr>
                <a:defRPr/>
              </a:pPr>
              <a:t>‹#›</a:t>
            </a:fld>
            <a:endParaRPr lang="en-US"/>
          </a:p>
        </p:txBody>
      </p:sp>
      <p:sp>
        <p:nvSpPr>
          <p:cNvPr id="1031"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80"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762000" y="914400"/>
            <a:ext cx="7467600" cy="4724400"/>
          </a:xfrm>
        </p:spPr>
        <p:txBody>
          <a:bodyPr/>
          <a:lstStyle/>
          <a:p>
            <a:pPr algn="ctr" eaLnBrk="1" hangingPunct="1"/>
            <a:r>
              <a:rPr lang="en-US" sz="3600" b="1" smtClean="0"/>
              <a:t>LOGIKA INDUKSI</a:t>
            </a:r>
          </a:p>
          <a:p>
            <a:pPr algn="l" eaLnBrk="1" hangingPunct="1"/>
            <a:r>
              <a:rPr lang="en-US" sz="2800" b="1" smtClean="0"/>
              <a:t>Prinsip Dasar:</a:t>
            </a:r>
          </a:p>
          <a:p>
            <a:pPr algn="l" eaLnBrk="1" hangingPunct="1"/>
            <a:r>
              <a:rPr lang="en-US" sz="2800" smtClean="0"/>
              <a:t>Apa yang beberapa kali terjadi dlm kondisi tertentu dapat diharapkan akan selalu terjadi apabila kondisi yang sama terpenuhi.</a:t>
            </a:r>
          </a:p>
          <a:p>
            <a:pPr algn="l" eaLnBrk="1" hangingPunct="1"/>
            <a:r>
              <a:rPr lang="en-US" sz="2800" smtClean="0"/>
              <a:t>Kesimpulan merupakan suatu harapan, suatu kepercayaan tetapi nilai kebenarannya tidak pasti, hanya suatu peluang atau probabilitas.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1">
                                            <p:txEl>
                                              <p:pRg st="1" end="1"/>
                                            </p:txEl>
                                          </p:spTgt>
                                        </p:tgtEl>
                                        <p:attrNameLst>
                                          <p:attrName>style.visibility</p:attrName>
                                        </p:attrNameLst>
                                      </p:cBhvr>
                                      <p:to>
                                        <p:strVal val="visible"/>
                                      </p:to>
                                    </p:set>
                                    <p:anim calcmode="lin" valueType="num">
                                      <p:cBhvr additive="base">
                                        <p:cTn id="13"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1">
                                            <p:txEl>
                                              <p:pRg st="2" end="2"/>
                                            </p:txEl>
                                          </p:spTgt>
                                        </p:tgtEl>
                                        <p:attrNameLst>
                                          <p:attrName>style.visibility</p:attrName>
                                        </p:attrNameLst>
                                      </p:cBhvr>
                                      <p:to>
                                        <p:strVal val="visible"/>
                                      </p:to>
                                    </p:set>
                                    <p:anim calcmode="lin" valueType="num">
                                      <p:cBhvr additive="base">
                                        <p:cTn id="19"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1">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051">
                                            <p:txEl>
                                              <p:pRg st="3" end="3"/>
                                            </p:txEl>
                                          </p:spTgt>
                                        </p:tgtEl>
                                        <p:attrNameLst>
                                          <p:attrName>style.visibility</p:attrName>
                                        </p:attrNameLst>
                                      </p:cBhvr>
                                      <p:to>
                                        <p:strVal val="visible"/>
                                      </p:to>
                                    </p:set>
                                    <p:anim calcmode="lin" valueType="num">
                                      <p:cBhvr additive="base">
                                        <p:cTn id="23"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914400"/>
            <a:ext cx="8229600" cy="5216525"/>
          </a:xfrm>
        </p:spPr>
        <p:txBody>
          <a:bodyPr/>
          <a:lstStyle/>
          <a:p>
            <a:pPr eaLnBrk="1" hangingPunct="1"/>
            <a:r>
              <a:rPr lang="en-US" sz="2800" smtClean="0"/>
              <a:t>Syarat – syarat generalisasi:</a:t>
            </a:r>
          </a:p>
          <a:p>
            <a:pPr eaLnBrk="1" hangingPunct="1"/>
            <a:r>
              <a:rPr lang="en-US" sz="2800" smtClean="0"/>
              <a:t>1. Generalisasi harus tidak terbatas secara numerik (tidak boleh terikat pada jumlah tertentu)</a:t>
            </a:r>
          </a:p>
          <a:p>
            <a:pPr eaLnBrk="1" hangingPunct="1"/>
            <a:r>
              <a:rPr lang="en-US" sz="2800" smtClean="0"/>
              <a:t>2. Generalisasi harus tidak terbatas secara spasio-temporal (tidak boleh terbatas ruang dan waktu)</a:t>
            </a:r>
          </a:p>
          <a:p>
            <a:pPr eaLnBrk="1" hangingPunct="1"/>
            <a:r>
              <a:rPr lang="en-US" sz="2800" smtClean="0"/>
              <a:t>3. Generalisasi harus dijadikan dasar pengandaian</a:t>
            </a:r>
          </a:p>
          <a:p>
            <a:pPr eaLnBrk="1" hangingPunct="1">
              <a:buFont typeface="Wingdings" pitchFamily="2" charset="2"/>
              <a:buNone/>
            </a:pP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 calcmode="lin" valueType="num">
                                      <p:cBhvr additive="base">
                                        <p:cTn id="17"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945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9459">
                                            <p:txEl>
                                              <p:pRg st="3" end="3"/>
                                            </p:txEl>
                                          </p:spTgt>
                                        </p:tgtEl>
                                        <p:attrNameLst>
                                          <p:attrName>style.visibility</p:attrName>
                                        </p:attrNameLst>
                                      </p:cBhvr>
                                      <p:to>
                                        <p:strVal val="visible"/>
                                      </p:to>
                                    </p:set>
                                    <p:anim calcmode="lin" valueType="num">
                                      <p:cBhvr additive="base">
                                        <p:cTn id="21"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945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57200" y="685800"/>
            <a:ext cx="8229600" cy="5445125"/>
          </a:xfrm>
        </p:spPr>
        <p:txBody>
          <a:bodyPr/>
          <a:lstStyle/>
          <a:p>
            <a:pPr eaLnBrk="1" hangingPunct="1">
              <a:buFont typeface="Wingdings" pitchFamily="2" charset="2"/>
              <a:buNone/>
            </a:pPr>
            <a:r>
              <a:rPr lang="en-US" sz="2800" smtClean="0"/>
              <a:t>Contoh: Faktanya x,y dan z itu masing-masing bukan B.  </a:t>
            </a:r>
          </a:p>
          <a:p>
            <a:pPr eaLnBrk="1" hangingPunct="1">
              <a:buFont typeface="Wingdings" pitchFamily="2" charset="2"/>
              <a:buNone/>
            </a:pPr>
            <a:r>
              <a:rPr lang="en-US" sz="2800" smtClean="0"/>
              <a:t>Ada generalisasi:Semua A adalah B.</a:t>
            </a:r>
          </a:p>
          <a:p>
            <a:pPr eaLnBrk="1" hangingPunct="1">
              <a:buFont typeface="Wingdings" pitchFamily="2" charset="2"/>
              <a:buNone/>
            </a:pPr>
            <a:endParaRPr lang="en-US" sz="2800" smtClean="0"/>
          </a:p>
          <a:p>
            <a:pPr eaLnBrk="1" hangingPunct="1">
              <a:buFont typeface="Wingdings" pitchFamily="2" charset="2"/>
              <a:buNone/>
            </a:pPr>
            <a:r>
              <a:rPr lang="en-US" sz="2800" smtClean="0"/>
              <a:t>Pengandaiannya:</a:t>
            </a:r>
          </a:p>
          <a:p>
            <a:pPr eaLnBrk="1" hangingPunct="1">
              <a:buFont typeface="Wingdings" pitchFamily="2" charset="2"/>
              <a:buNone/>
            </a:pPr>
            <a:r>
              <a:rPr lang="en-US" sz="2800" smtClean="0"/>
              <a:t>Andaikata x, y dan z itu masing-masing memenuhi kondisi A, maka pastilah x, dan z itu masing-masing sama dengan B. </a:t>
            </a:r>
          </a:p>
          <a:p>
            <a:pPr eaLnBrk="1" hangingPunct="1">
              <a:buFont typeface="Wingdings" pitchFamily="2" charset="2"/>
              <a:buNone/>
            </a:pPr>
            <a:endParaRPr lang="en-US" sz="2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body" idx="1"/>
          </p:nvPr>
        </p:nvSpPr>
        <p:spPr>
          <a:xfrm>
            <a:off x="457200" y="762000"/>
            <a:ext cx="8229600" cy="5368925"/>
          </a:xfrm>
          <a:noFill/>
        </p:spPr>
        <p:txBody>
          <a:bodyPr/>
          <a:lstStyle/>
          <a:p>
            <a:pPr marL="609600" indent="-609600" eaLnBrk="1" hangingPunct="1">
              <a:buFont typeface="Wingdings" pitchFamily="2" charset="2"/>
              <a:buNone/>
            </a:pPr>
            <a:r>
              <a:rPr lang="en-US" sz="2800" b="1" i="1" smtClean="0"/>
              <a:t>Sebab-akibat sebagai dasar induksi.</a:t>
            </a:r>
          </a:p>
          <a:p>
            <a:pPr marL="609600" indent="-609600" eaLnBrk="1" hangingPunct="1">
              <a:buFont typeface="Wingdings" pitchFamily="2" charset="2"/>
              <a:buNone/>
            </a:pPr>
            <a:r>
              <a:rPr lang="en-US" sz="2800" smtClean="0"/>
              <a:t>Metode John Stuart Mill (1806-1873) adalah metode yang diciptakan khusus untuk menarik</a:t>
            </a:r>
          </a:p>
          <a:p>
            <a:pPr marL="609600" indent="-609600" eaLnBrk="1" hangingPunct="1">
              <a:buFont typeface="Wingdings" pitchFamily="2" charset="2"/>
              <a:buNone/>
            </a:pPr>
            <a:r>
              <a:rPr lang="en-US" sz="2800" smtClean="0"/>
              <a:t>kesimpulan dalam hubungan sebab-akibat.</a:t>
            </a:r>
          </a:p>
          <a:p>
            <a:pPr marL="609600" indent="-609600" eaLnBrk="1" hangingPunct="1">
              <a:buFont typeface="Wingdings" pitchFamily="2" charset="2"/>
              <a:buNone/>
            </a:pPr>
            <a:r>
              <a:rPr lang="en-US" sz="2800" smtClean="0"/>
              <a:t>Ada 3 macam:</a:t>
            </a:r>
          </a:p>
          <a:p>
            <a:pPr marL="609600" indent="-609600" eaLnBrk="1" hangingPunct="1">
              <a:buFont typeface="Wingdings" pitchFamily="2" charset="2"/>
              <a:buAutoNum type="arabicPeriod"/>
            </a:pPr>
            <a:r>
              <a:rPr lang="en-US" sz="2800" smtClean="0"/>
              <a:t>Metode  Persamaan (Method of Agreement)</a:t>
            </a:r>
          </a:p>
          <a:p>
            <a:pPr marL="609600" indent="-609600" eaLnBrk="1" hangingPunct="1">
              <a:buFont typeface="Wingdings" pitchFamily="2" charset="2"/>
              <a:buNone/>
            </a:pPr>
            <a:r>
              <a:rPr lang="en-US" sz="2800" smtClean="0"/>
              <a:t>      Apabila dua peristiwa atau lebih yg diteliti hanya mempunyai satu faktor  yg sama, maka satu-satunya faktor yg sama itulah sebab atau akibat dari gejala tersebut.</a:t>
            </a:r>
          </a:p>
          <a:p>
            <a:pPr marL="609600" indent="-609600" eaLnBrk="1" hangingPunct="1">
              <a:buFont typeface="Wingdings" pitchFamily="2" charset="2"/>
              <a:buNone/>
            </a:pPr>
            <a:endParaRPr lang="en-US" sz="2800" smtClean="0"/>
          </a:p>
          <a:p>
            <a:pPr marL="609600" indent="-609600" eaLnBrk="1" hangingPunct="1">
              <a:buFont typeface="Wingdings" pitchFamily="2" charset="2"/>
              <a:buNone/>
            </a:pPr>
            <a:endParaRPr lang="en-US" sz="2800" smtClean="0"/>
          </a:p>
          <a:p>
            <a:pPr marL="609600" indent="-609600" eaLnBrk="1" hangingPunct="1"/>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animEffect transition="in" filter="dissolve">
                                      <p:cBhvr>
                                        <p:cTn id="7" dur="500"/>
                                        <p:tgtEl>
                                          <p:spTgt spid="2150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1508">
                                            <p:txEl>
                                              <p:pRg st="1" end="1"/>
                                            </p:txEl>
                                          </p:spTgt>
                                        </p:tgtEl>
                                        <p:attrNameLst>
                                          <p:attrName>style.visibility</p:attrName>
                                        </p:attrNameLst>
                                      </p:cBhvr>
                                      <p:to>
                                        <p:strVal val="visible"/>
                                      </p:to>
                                    </p:set>
                                    <p:animEffect transition="in" filter="dissolve">
                                      <p:cBhvr>
                                        <p:cTn id="10" dur="500"/>
                                        <p:tgtEl>
                                          <p:spTgt spid="21508">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1508">
                                            <p:txEl>
                                              <p:pRg st="2" end="2"/>
                                            </p:txEl>
                                          </p:spTgt>
                                        </p:tgtEl>
                                        <p:attrNameLst>
                                          <p:attrName>style.visibility</p:attrName>
                                        </p:attrNameLst>
                                      </p:cBhvr>
                                      <p:to>
                                        <p:strVal val="visible"/>
                                      </p:to>
                                    </p:set>
                                    <p:animEffect transition="in" filter="dissolve">
                                      <p:cBhvr>
                                        <p:cTn id="13" dur="500"/>
                                        <p:tgtEl>
                                          <p:spTgt spid="21508">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21508">
                                            <p:txEl>
                                              <p:pRg st="3" end="3"/>
                                            </p:txEl>
                                          </p:spTgt>
                                        </p:tgtEl>
                                        <p:attrNameLst>
                                          <p:attrName>style.visibility</p:attrName>
                                        </p:attrNameLst>
                                      </p:cBhvr>
                                      <p:to>
                                        <p:strVal val="visible"/>
                                      </p:to>
                                    </p:set>
                                    <p:anim calcmode="discrete" valueType="clr">
                                      <p:cBhvr override="childStyle">
                                        <p:cTn id="18" dur="80"/>
                                        <p:tgtEl>
                                          <p:spTgt spid="21508">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21508">
                                            <p:txEl>
                                              <p:pRg st="3" end="3"/>
                                            </p:txEl>
                                          </p:spTgt>
                                        </p:tgtEl>
                                        <p:attrNameLst>
                                          <p:attrName>fillcolor</p:attrName>
                                        </p:attrNameLst>
                                      </p:cBhvr>
                                      <p:tavLst>
                                        <p:tav tm="0">
                                          <p:val>
                                            <p:clrVal>
                                              <a:schemeClr val="accent2"/>
                                            </p:clrVal>
                                          </p:val>
                                        </p:tav>
                                        <p:tav tm="50000">
                                          <p:val>
                                            <p:clrVal>
                                              <a:schemeClr val="hlink"/>
                                            </p:clrVal>
                                          </p:val>
                                        </p:tav>
                                      </p:tavLst>
                                    </p:anim>
                                    <p:set>
                                      <p:cBhvr>
                                        <p:cTn id="20" dur="80"/>
                                        <p:tgtEl>
                                          <p:spTgt spid="21508">
                                            <p:txEl>
                                              <p:pRg st="3" end="3"/>
                                            </p:txEl>
                                          </p:spTgt>
                                        </p:tgtEl>
                                        <p:attrNameLst>
                                          <p:attrName>fill.type</p:attrName>
                                        </p:attrNameLst>
                                      </p:cBhvr>
                                      <p:to>
                                        <p:strVal val="solid"/>
                                      </p:to>
                                    </p:set>
                                  </p:childTnLst>
                                </p:cTn>
                              </p:par>
                              <p:par>
                                <p:cTn id="21" presetID="27" presetClass="entr" presetSubtype="0" fill="hold" nodeType="withEffect">
                                  <p:stCondLst>
                                    <p:cond delay="0"/>
                                  </p:stCondLst>
                                  <p:iterate type="lt">
                                    <p:tmPct val="50000"/>
                                  </p:iterate>
                                  <p:childTnLst>
                                    <p:set>
                                      <p:cBhvr>
                                        <p:cTn id="22" dur="1" fill="hold">
                                          <p:stCondLst>
                                            <p:cond delay="0"/>
                                          </p:stCondLst>
                                        </p:cTn>
                                        <p:tgtEl>
                                          <p:spTgt spid="21508">
                                            <p:txEl>
                                              <p:pRg st="4" end="4"/>
                                            </p:txEl>
                                          </p:spTgt>
                                        </p:tgtEl>
                                        <p:attrNameLst>
                                          <p:attrName>style.visibility</p:attrName>
                                        </p:attrNameLst>
                                      </p:cBhvr>
                                      <p:to>
                                        <p:strVal val="visible"/>
                                      </p:to>
                                    </p:set>
                                    <p:anim calcmode="discrete" valueType="clr">
                                      <p:cBhvr override="childStyle">
                                        <p:cTn id="23" dur="80"/>
                                        <p:tgtEl>
                                          <p:spTgt spid="21508">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21508">
                                            <p:txEl>
                                              <p:pRg st="4" end="4"/>
                                            </p:txEl>
                                          </p:spTgt>
                                        </p:tgtEl>
                                        <p:attrNameLst>
                                          <p:attrName>fillcolor</p:attrName>
                                        </p:attrNameLst>
                                      </p:cBhvr>
                                      <p:tavLst>
                                        <p:tav tm="0">
                                          <p:val>
                                            <p:clrVal>
                                              <a:schemeClr val="accent2"/>
                                            </p:clrVal>
                                          </p:val>
                                        </p:tav>
                                        <p:tav tm="50000">
                                          <p:val>
                                            <p:clrVal>
                                              <a:schemeClr val="hlink"/>
                                            </p:clrVal>
                                          </p:val>
                                        </p:tav>
                                      </p:tavLst>
                                    </p:anim>
                                    <p:set>
                                      <p:cBhvr>
                                        <p:cTn id="25" dur="80"/>
                                        <p:tgtEl>
                                          <p:spTgt spid="21508">
                                            <p:txEl>
                                              <p:pRg st="4" end="4"/>
                                            </p:txEl>
                                          </p:spTgt>
                                        </p:tgtEl>
                                        <p:attrNameLst>
                                          <p:attrName>fill.type</p:attrName>
                                        </p:attrNameLst>
                                      </p:cBhvr>
                                      <p:to>
                                        <p:strVal val="solid"/>
                                      </p:to>
                                    </p:set>
                                  </p:childTnLst>
                                </p:cTn>
                              </p:par>
                              <p:par>
                                <p:cTn id="26" presetID="27" presetClass="entr" presetSubtype="0" fill="hold" nodeType="withEffect">
                                  <p:stCondLst>
                                    <p:cond delay="0"/>
                                  </p:stCondLst>
                                  <p:iterate type="lt">
                                    <p:tmPct val="50000"/>
                                  </p:iterate>
                                  <p:childTnLst>
                                    <p:set>
                                      <p:cBhvr>
                                        <p:cTn id="27" dur="1" fill="hold">
                                          <p:stCondLst>
                                            <p:cond delay="0"/>
                                          </p:stCondLst>
                                        </p:cTn>
                                        <p:tgtEl>
                                          <p:spTgt spid="21508">
                                            <p:txEl>
                                              <p:pRg st="5" end="5"/>
                                            </p:txEl>
                                          </p:spTgt>
                                        </p:tgtEl>
                                        <p:attrNameLst>
                                          <p:attrName>style.visibility</p:attrName>
                                        </p:attrNameLst>
                                      </p:cBhvr>
                                      <p:to>
                                        <p:strVal val="visible"/>
                                      </p:to>
                                    </p:set>
                                    <p:anim calcmode="discrete" valueType="clr">
                                      <p:cBhvr override="childStyle">
                                        <p:cTn id="28" dur="80"/>
                                        <p:tgtEl>
                                          <p:spTgt spid="21508">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21508">
                                            <p:txEl>
                                              <p:pRg st="5" end="5"/>
                                            </p:txEl>
                                          </p:spTgt>
                                        </p:tgtEl>
                                        <p:attrNameLst>
                                          <p:attrName>fillcolor</p:attrName>
                                        </p:attrNameLst>
                                      </p:cBhvr>
                                      <p:tavLst>
                                        <p:tav tm="0">
                                          <p:val>
                                            <p:clrVal>
                                              <a:schemeClr val="accent2"/>
                                            </p:clrVal>
                                          </p:val>
                                        </p:tav>
                                        <p:tav tm="50000">
                                          <p:val>
                                            <p:clrVal>
                                              <a:schemeClr val="hlink"/>
                                            </p:clrVal>
                                          </p:val>
                                        </p:tav>
                                      </p:tavLst>
                                    </p:anim>
                                    <p:set>
                                      <p:cBhvr>
                                        <p:cTn id="30" dur="80"/>
                                        <p:tgtEl>
                                          <p:spTgt spid="21508">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57200" y="304800"/>
            <a:ext cx="8229600" cy="5826125"/>
          </a:xfrm>
        </p:spPr>
        <p:txBody>
          <a:bodyPr/>
          <a:lstStyle/>
          <a:p>
            <a:pPr eaLnBrk="1" hangingPunct="1"/>
            <a:r>
              <a:rPr lang="en-US" sz="2800" smtClean="0"/>
              <a:t>Contoh:</a:t>
            </a:r>
          </a:p>
          <a:p>
            <a:pPr eaLnBrk="1" hangingPunct="1"/>
            <a:r>
              <a:rPr lang="en-US" sz="2800" smtClean="0"/>
              <a:t>A makan nasi, makan telur, minum teh dan ternyata ia sakit perut.</a:t>
            </a:r>
          </a:p>
          <a:p>
            <a:pPr eaLnBrk="1" hangingPunct="1"/>
            <a:r>
              <a:rPr lang="en-US" sz="2800" smtClean="0"/>
              <a:t>B makan pisang, makan jeruk, minum teh dan ternyata ia sakit perut.</a:t>
            </a:r>
          </a:p>
          <a:p>
            <a:pPr eaLnBrk="1" hangingPunct="1"/>
            <a:r>
              <a:rPr lang="en-US" sz="2800" smtClean="0"/>
              <a:t>C makan kacang, makan emping, makan jeruk, minum teh dan ternyata ia sakit perut.</a:t>
            </a:r>
          </a:p>
          <a:p>
            <a:pPr eaLnBrk="1" hangingPunct="1"/>
            <a:r>
              <a:rPr lang="en-US" sz="2800" smtClean="0"/>
              <a:t>Jadi, satu-satunya faktor penyebab sakit perut adalah minum teh.</a:t>
            </a:r>
          </a:p>
          <a:p>
            <a:pPr eaLnBrk="1" hangingPunct="1"/>
            <a:r>
              <a:rPr lang="en-US" sz="2800" smtClean="0"/>
              <a:t>Kesimpulan itu berdasarkan pengertian sebab sebagai kondisi mutlak. Ada sebab, ada akibat.</a:t>
            </a:r>
          </a:p>
          <a:p>
            <a:pPr eaLnBrk="1" hangingPunct="1"/>
            <a:r>
              <a:rPr lang="en-US" sz="2800" smtClean="0"/>
              <a:t>Kesimpulan hanya bersifat probabilitas.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anim calcmode="lin" valueType="num">
                                      <p:cBhvr additive="base">
                                        <p:cTn id="11"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anim calcmode="lin" valueType="num">
                                      <p:cBhvr additive="base">
                                        <p:cTn id="15"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253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anim calcmode="lin" valueType="num">
                                      <p:cBhvr additive="base">
                                        <p:cTn id="19"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531">
                                            <p:txEl>
                                              <p:pRg st="4" end="4"/>
                                            </p:txEl>
                                          </p:spTgt>
                                        </p:tgtEl>
                                        <p:attrNameLst>
                                          <p:attrName>style.visibility</p:attrName>
                                        </p:attrNameLst>
                                      </p:cBhvr>
                                      <p:to>
                                        <p:strVal val="visible"/>
                                      </p:to>
                                    </p:set>
                                    <p:anim calcmode="lin" valueType="num">
                                      <p:cBhvr additive="base">
                                        <p:cTn id="25"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31">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2531">
                                            <p:txEl>
                                              <p:pRg st="5" end="5"/>
                                            </p:txEl>
                                          </p:spTgt>
                                        </p:tgtEl>
                                        <p:attrNameLst>
                                          <p:attrName>style.visibility</p:attrName>
                                        </p:attrNameLst>
                                      </p:cBhvr>
                                      <p:to>
                                        <p:strVal val="visible"/>
                                      </p:to>
                                    </p:set>
                                    <p:anim calcmode="lin" valueType="num">
                                      <p:cBhvr additive="base">
                                        <p:cTn id="29" dur="5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2531">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2531">
                                            <p:txEl>
                                              <p:pRg st="6" end="6"/>
                                            </p:txEl>
                                          </p:spTgt>
                                        </p:tgtEl>
                                        <p:attrNameLst>
                                          <p:attrName>style.visibility</p:attrName>
                                        </p:attrNameLst>
                                      </p:cBhvr>
                                      <p:to>
                                        <p:strVal val="visible"/>
                                      </p:to>
                                    </p:set>
                                    <p:anim calcmode="lin" valueType="num">
                                      <p:cBhvr additive="base">
                                        <p:cTn id="33" dur="500" fill="hold"/>
                                        <p:tgtEl>
                                          <p:spTgt spid="22531">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253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457200" y="685800"/>
            <a:ext cx="8229600" cy="5445125"/>
          </a:xfrm>
        </p:spPr>
        <p:txBody>
          <a:bodyPr/>
          <a:lstStyle/>
          <a:p>
            <a:pPr eaLnBrk="1" hangingPunct="1">
              <a:buFont typeface="Wingdings" pitchFamily="2" charset="2"/>
              <a:buNone/>
            </a:pPr>
            <a:r>
              <a:rPr lang="en-US" sz="2800" smtClean="0"/>
              <a:t>2. Metode Perbedaan</a:t>
            </a:r>
          </a:p>
          <a:p>
            <a:pPr eaLnBrk="1" hangingPunct="1">
              <a:buFont typeface="Wingdings" pitchFamily="2" charset="2"/>
              <a:buNone/>
            </a:pPr>
            <a:r>
              <a:rPr lang="en-US" sz="2800" smtClean="0"/>
              <a:t>Prinsipnya:</a:t>
            </a:r>
          </a:p>
          <a:p>
            <a:pPr eaLnBrk="1" hangingPunct="1">
              <a:buFont typeface="Wingdings" pitchFamily="2" charset="2"/>
              <a:buNone/>
            </a:pPr>
            <a:r>
              <a:rPr lang="en-US" sz="2800" smtClean="0"/>
              <a:t>Kalau sebuah peristiwa yang mengandung gejala yang diselidiki dan sebuah peristiswa lain yang tidak mengandungnya, semua faktor-faktornya sama kecuali satu, sedang yang satu itu terdapat pada peristiwa pertama, maka faktor satu-satunya yang menyebabkan kedua peristiwa itu berbeda adalah akibat atau sebab atau bagian yang tak-terpisahkan dari sebab gejala tersebut.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dissolve">
                                      <p:cBhvr>
                                        <p:cTn id="7" dur="500"/>
                                        <p:tgtEl>
                                          <p:spTgt spid="2355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3555">
                                            <p:txEl>
                                              <p:pRg st="1" end="1"/>
                                            </p:txEl>
                                          </p:spTgt>
                                        </p:tgtEl>
                                        <p:attrNameLst>
                                          <p:attrName>style.visibility</p:attrName>
                                        </p:attrNameLst>
                                      </p:cBhvr>
                                      <p:to>
                                        <p:strVal val="visible"/>
                                      </p:to>
                                    </p:set>
                                    <p:animEffect transition="in" filter="dissolve">
                                      <p:cBhvr>
                                        <p:cTn id="10" dur="500"/>
                                        <p:tgtEl>
                                          <p:spTgt spid="23555">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3555">
                                            <p:txEl>
                                              <p:pRg st="2" end="2"/>
                                            </p:txEl>
                                          </p:spTgt>
                                        </p:tgtEl>
                                        <p:attrNameLst>
                                          <p:attrName>style.visibility</p:attrName>
                                        </p:attrNameLst>
                                      </p:cBhvr>
                                      <p:to>
                                        <p:strVal val="visible"/>
                                      </p:to>
                                    </p:set>
                                    <p:animEffect transition="in" filter="dissolve">
                                      <p:cBhvr>
                                        <p:cTn id="13"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457200" y="457200"/>
            <a:ext cx="8229600" cy="5673725"/>
          </a:xfrm>
        </p:spPr>
        <p:txBody>
          <a:bodyPr/>
          <a:lstStyle/>
          <a:p>
            <a:pPr eaLnBrk="1" hangingPunct="1"/>
            <a:r>
              <a:rPr lang="en-US" sz="2400" smtClean="0"/>
              <a:t>Contoh:</a:t>
            </a:r>
          </a:p>
          <a:p>
            <a:pPr eaLnBrk="1" hangingPunct="1"/>
            <a:r>
              <a:rPr lang="en-US" sz="2400" smtClean="0"/>
              <a:t>A makan nasi, makan telur, minum teh dan sakit perut</a:t>
            </a:r>
          </a:p>
          <a:p>
            <a:pPr eaLnBrk="1" hangingPunct="1"/>
            <a:r>
              <a:rPr lang="en-US" sz="2400" smtClean="0"/>
              <a:t>B makan nasi, makan telur dan tidak sakit perut.</a:t>
            </a:r>
          </a:p>
          <a:p>
            <a:pPr eaLnBrk="1" hangingPunct="1"/>
            <a:r>
              <a:rPr lang="en-US" sz="2400" smtClean="0"/>
              <a:t>Metode ini diterapkan dalam penelitian eksperimen.</a:t>
            </a:r>
          </a:p>
          <a:p>
            <a:pPr eaLnBrk="1" hangingPunct="1">
              <a:buFont typeface="Wingdings" pitchFamily="2" charset="2"/>
              <a:buNone/>
            </a:pPr>
            <a:r>
              <a:rPr lang="en-US" sz="2400" smtClean="0"/>
              <a:t>3. Metode Gabungan</a:t>
            </a:r>
          </a:p>
          <a:p>
            <a:pPr eaLnBrk="1" hangingPunct="1">
              <a:buFont typeface="Wingdings" pitchFamily="2" charset="2"/>
              <a:buNone/>
            </a:pPr>
            <a:r>
              <a:rPr lang="en-US" sz="2400" smtClean="0"/>
              <a:t>Prinsipnya:</a:t>
            </a:r>
          </a:p>
          <a:p>
            <a:pPr eaLnBrk="1" hangingPunct="1">
              <a:buFont typeface="Wingdings" pitchFamily="2" charset="2"/>
              <a:buNone/>
            </a:pPr>
            <a:r>
              <a:rPr lang="en-US" sz="2400" smtClean="0"/>
              <a:t>Kalau pada dua peristiwa atau lebih dengan sebuah gejala hanya terdapat sebuah faktor yang sama, sedang pada dua peristiwa atau lebih yang tidak memiliki gejala itu, tidak ada persamaannya satu dengan yg lain, kecuali tidak ada faktor tersebut, maka faktor yang merupakan satu-satunya perbedaan di antara kedua kelompok peristiwa itu adalah akibat atau sebab atau bagian tak-terpisahkan dari sebab gejala itu.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anim calcmode="lin" valueType="num">
                                      <p:cBhvr additive="base">
                                        <p:cTn id="11"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457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anim calcmode="lin" valueType="num">
                                      <p:cBhvr additive="base">
                                        <p:cTn id="15"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457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anim calcmode="lin" valueType="num">
                                      <p:cBhvr additive="base">
                                        <p:cTn id="19"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4579">
                                            <p:txEl>
                                              <p:pRg st="4" end="4"/>
                                            </p:txEl>
                                          </p:spTgt>
                                        </p:tgtEl>
                                        <p:attrNameLst>
                                          <p:attrName>style.visibility</p:attrName>
                                        </p:attrNameLst>
                                      </p:cBhvr>
                                      <p:to>
                                        <p:strVal val="visible"/>
                                      </p:to>
                                    </p:set>
                                    <p:anim calcmode="lin" valueType="num">
                                      <p:cBhvr additive="base">
                                        <p:cTn id="25"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4579">
                                            <p:txEl>
                                              <p:pRg st="5" end="5"/>
                                            </p:txEl>
                                          </p:spTgt>
                                        </p:tgtEl>
                                        <p:attrNameLst>
                                          <p:attrName>style.visibility</p:attrName>
                                        </p:attrNameLst>
                                      </p:cBhvr>
                                      <p:to>
                                        <p:strVal val="visible"/>
                                      </p:to>
                                    </p:set>
                                    <p:anim calcmode="lin" valueType="num">
                                      <p:cBhvr additive="base">
                                        <p:cTn id="29"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4579">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4579">
                                            <p:txEl>
                                              <p:pRg st="6" end="6"/>
                                            </p:txEl>
                                          </p:spTgt>
                                        </p:tgtEl>
                                        <p:attrNameLst>
                                          <p:attrName>style.visibility</p:attrName>
                                        </p:attrNameLst>
                                      </p:cBhvr>
                                      <p:to>
                                        <p:strVal val="visible"/>
                                      </p:to>
                                    </p:set>
                                    <p:anim calcmode="lin" valueType="num">
                                      <p:cBhvr additive="base">
                                        <p:cTn id="33" dur="5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45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57200" y="685800"/>
            <a:ext cx="8229600" cy="5445125"/>
          </a:xfrm>
        </p:spPr>
        <p:txBody>
          <a:bodyPr/>
          <a:lstStyle/>
          <a:p>
            <a:pPr eaLnBrk="1" hangingPunct="1"/>
            <a:r>
              <a:rPr lang="en-US" sz="2800" smtClean="0"/>
              <a:t>Contoh:</a:t>
            </a:r>
          </a:p>
          <a:p>
            <a:pPr eaLnBrk="1" hangingPunct="1"/>
            <a:r>
              <a:rPr lang="en-US" sz="2800" smtClean="0"/>
              <a:t>A makan nasi, makan telur, minum teh dan sakit perut</a:t>
            </a:r>
          </a:p>
          <a:p>
            <a:pPr eaLnBrk="1" hangingPunct="1"/>
            <a:r>
              <a:rPr lang="en-US" sz="2800" smtClean="0"/>
              <a:t>B makan pisang, makan jeruk, minum </a:t>
            </a:r>
            <a:r>
              <a:rPr lang="en-ID" sz="2800" smtClean="0"/>
              <a:t>teh</a:t>
            </a:r>
            <a:r>
              <a:rPr lang="en-US" sz="2800" smtClean="0"/>
              <a:t> dan sakit perut</a:t>
            </a:r>
          </a:p>
          <a:p>
            <a:pPr eaLnBrk="1" hangingPunct="1"/>
            <a:r>
              <a:rPr lang="en-US" sz="2800" smtClean="0"/>
              <a:t>C makan nasi, makan telur dan …tidak sakit perut.</a:t>
            </a:r>
          </a:p>
          <a:p>
            <a:pPr eaLnBrk="1" hangingPunct="1">
              <a:buFont typeface="Wingdings" pitchFamily="2" charset="2"/>
              <a:buNone/>
            </a:pPr>
            <a:endParaRPr lang="en-US" sz="2800" smtClean="0"/>
          </a:p>
          <a:p>
            <a:pPr eaLnBrk="1" hangingPunct="1"/>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diamond(in)">
                                      <p:cBhvr>
                                        <p:cTn id="7" dur="2000"/>
                                        <p:tgtEl>
                                          <p:spTgt spid="2560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25603">
                                            <p:txEl>
                                              <p:pRg st="1" end="1"/>
                                            </p:txEl>
                                          </p:spTgt>
                                        </p:tgtEl>
                                        <p:attrNameLst>
                                          <p:attrName>style.visibility</p:attrName>
                                        </p:attrNameLst>
                                      </p:cBhvr>
                                      <p:to>
                                        <p:strVal val="visible"/>
                                      </p:to>
                                    </p:set>
                                    <p:animEffect transition="in" filter="diamond(in)">
                                      <p:cBhvr>
                                        <p:cTn id="10" dur="2000"/>
                                        <p:tgtEl>
                                          <p:spTgt spid="2560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animEffect transition="in" filter="diamond(in)">
                                      <p:cBhvr>
                                        <p:cTn id="13" dur="2000"/>
                                        <p:tgtEl>
                                          <p:spTgt spid="25603">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25603">
                                            <p:txEl>
                                              <p:pRg st="3" end="3"/>
                                            </p:txEl>
                                          </p:spTgt>
                                        </p:tgtEl>
                                        <p:attrNameLst>
                                          <p:attrName>style.visibility</p:attrName>
                                        </p:attrNameLst>
                                      </p:cBhvr>
                                      <p:to>
                                        <p:strVal val="visible"/>
                                      </p:to>
                                    </p:set>
                                    <p:animEffect transition="in" filter="diamond(in)">
                                      <p:cBhvr>
                                        <p:cTn id="16" dur="20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57200" y="685800"/>
            <a:ext cx="8229600" cy="5445125"/>
          </a:xfrm>
        </p:spPr>
        <p:txBody>
          <a:bodyPr/>
          <a:lstStyle/>
          <a:p>
            <a:pPr eaLnBrk="1" hangingPunct="1"/>
            <a:r>
              <a:rPr lang="en-US" sz="2800" b="1" smtClean="0"/>
              <a:t>Bentuk penalarannya menjadi:</a:t>
            </a:r>
          </a:p>
          <a:p>
            <a:pPr eaLnBrk="1" hangingPunct="1">
              <a:buFont typeface="Wingdings" pitchFamily="2" charset="2"/>
              <a:buNone/>
            </a:pPr>
            <a:endParaRPr lang="en-US" sz="2800" b="1" smtClean="0"/>
          </a:p>
          <a:p>
            <a:pPr eaLnBrk="1" hangingPunct="1">
              <a:buFont typeface="Wingdings" pitchFamily="2" charset="2"/>
              <a:buNone/>
            </a:pPr>
            <a:r>
              <a:rPr lang="en-US" sz="1400" b="1" smtClean="0"/>
              <a:t>Metode persamaan:			  Metode perbedaan:	</a:t>
            </a:r>
          </a:p>
          <a:p>
            <a:pPr eaLnBrk="1" hangingPunct="1">
              <a:buFont typeface="Wingdings" pitchFamily="2" charset="2"/>
              <a:buNone/>
            </a:pPr>
            <a:r>
              <a:rPr lang="en-US" sz="1400" b="1" smtClean="0"/>
              <a:t>A makan nasi, makan telur, minum teh, 	  A makan nasi, makan telur, minum teh, </a:t>
            </a:r>
          </a:p>
          <a:p>
            <a:pPr eaLnBrk="1" hangingPunct="1">
              <a:buFont typeface="Wingdings" pitchFamily="2" charset="2"/>
              <a:buNone/>
            </a:pPr>
            <a:r>
              <a:rPr lang="en-US" sz="1400" b="1" smtClean="0"/>
              <a:t>maka ia sakit perut			  maka ia sakit perut</a:t>
            </a:r>
          </a:p>
          <a:p>
            <a:pPr eaLnBrk="1" hangingPunct="1">
              <a:buFont typeface="Wingdings" pitchFamily="2" charset="2"/>
              <a:buNone/>
            </a:pPr>
            <a:r>
              <a:rPr lang="en-US" sz="1400" b="1" smtClean="0"/>
              <a:t>B makan pisang, makan jeruk, minum teh,	  B makan nasi, makan telur …ternyata tidak sakit</a:t>
            </a:r>
          </a:p>
          <a:p>
            <a:pPr eaLnBrk="1" hangingPunct="1">
              <a:buFont typeface="Wingdings" pitchFamily="2" charset="2"/>
              <a:buNone/>
            </a:pPr>
            <a:r>
              <a:rPr lang="en-US" sz="1400" b="1" smtClean="0"/>
              <a:t>maka ia sakit perut			      perut	</a:t>
            </a:r>
          </a:p>
          <a:p>
            <a:pPr eaLnBrk="1" hangingPunct="1">
              <a:buFont typeface="Wingdings" pitchFamily="2" charset="2"/>
              <a:buNone/>
            </a:pPr>
            <a:r>
              <a:rPr lang="en-US" sz="1400" b="1" smtClean="0"/>
              <a:t>----------------------------------------------------------------------------------------------------------------------------------------</a:t>
            </a:r>
          </a:p>
          <a:p>
            <a:pPr eaLnBrk="1" hangingPunct="1">
              <a:buFont typeface="Wingdings" pitchFamily="2" charset="2"/>
              <a:buNone/>
            </a:pPr>
            <a:r>
              <a:rPr lang="en-US" sz="1400" b="1" smtClean="0"/>
              <a:t>				</a:t>
            </a:r>
            <a:r>
              <a:rPr lang="en-US" sz="1800" b="1" smtClean="0"/>
              <a:t>Minum teh </a:t>
            </a:r>
            <a:r>
              <a:rPr lang="en-US" sz="1800" b="1" smtClean="0">
                <a:sym typeface="Wingdings" pitchFamily="2" charset="2"/>
              </a:rPr>
              <a:t> sakit perut</a:t>
            </a:r>
          </a:p>
          <a:p>
            <a:pPr eaLnBrk="1" hangingPunct="1">
              <a:buFont typeface="Wingdings" pitchFamily="2" charset="2"/>
              <a:buNone/>
            </a:pPr>
            <a:endParaRPr lang="en-US" sz="1800" b="1" smtClean="0">
              <a:sym typeface="Wingdings" pitchFamily="2" charset="2"/>
            </a:endParaRPr>
          </a:p>
          <a:p>
            <a:pPr eaLnBrk="1" hangingPunct="1">
              <a:buFont typeface="Wingdings" pitchFamily="2" charset="2"/>
              <a:buNone/>
            </a:pPr>
            <a:endParaRPr lang="en-US" sz="1800"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plus(in)">
                                      <p:cBhvr>
                                        <p:cTn id="7" dur="20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6627">
                                            <p:txEl>
                                              <p:pRg st="2" end="2"/>
                                            </p:txEl>
                                          </p:spTgt>
                                        </p:tgtEl>
                                        <p:attrNameLst>
                                          <p:attrName>style.visibility</p:attrName>
                                        </p:attrNameLst>
                                      </p:cBhvr>
                                      <p:to>
                                        <p:strVal val="visible"/>
                                      </p:to>
                                    </p:set>
                                    <p:animEffect transition="in" filter="diamond(in)">
                                      <p:cBhvr>
                                        <p:cTn id="12" dur="2000"/>
                                        <p:tgtEl>
                                          <p:spTgt spid="26627">
                                            <p:txEl>
                                              <p:pRg st="2" end="2"/>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26627">
                                            <p:txEl>
                                              <p:pRg st="3" end="3"/>
                                            </p:txEl>
                                          </p:spTgt>
                                        </p:tgtEl>
                                        <p:attrNameLst>
                                          <p:attrName>style.visibility</p:attrName>
                                        </p:attrNameLst>
                                      </p:cBhvr>
                                      <p:to>
                                        <p:strVal val="visible"/>
                                      </p:to>
                                    </p:set>
                                    <p:animEffect transition="in" filter="diamond(in)">
                                      <p:cBhvr>
                                        <p:cTn id="15" dur="2000"/>
                                        <p:tgtEl>
                                          <p:spTgt spid="26627">
                                            <p:txEl>
                                              <p:pRg st="3" end="3"/>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26627">
                                            <p:txEl>
                                              <p:pRg st="4" end="4"/>
                                            </p:txEl>
                                          </p:spTgt>
                                        </p:tgtEl>
                                        <p:attrNameLst>
                                          <p:attrName>style.visibility</p:attrName>
                                        </p:attrNameLst>
                                      </p:cBhvr>
                                      <p:to>
                                        <p:strVal val="visible"/>
                                      </p:to>
                                    </p:set>
                                    <p:animEffect transition="in" filter="diamond(in)">
                                      <p:cBhvr>
                                        <p:cTn id="18" dur="2000"/>
                                        <p:tgtEl>
                                          <p:spTgt spid="26627">
                                            <p:txEl>
                                              <p:pRg st="4" end="4"/>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26627">
                                            <p:txEl>
                                              <p:pRg st="5" end="5"/>
                                            </p:txEl>
                                          </p:spTgt>
                                        </p:tgtEl>
                                        <p:attrNameLst>
                                          <p:attrName>style.visibility</p:attrName>
                                        </p:attrNameLst>
                                      </p:cBhvr>
                                      <p:to>
                                        <p:strVal val="visible"/>
                                      </p:to>
                                    </p:set>
                                    <p:animEffect transition="in" filter="diamond(in)">
                                      <p:cBhvr>
                                        <p:cTn id="21" dur="2000"/>
                                        <p:tgtEl>
                                          <p:spTgt spid="26627">
                                            <p:txEl>
                                              <p:pRg st="5" end="5"/>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26627">
                                            <p:txEl>
                                              <p:pRg st="6" end="6"/>
                                            </p:txEl>
                                          </p:spTgt>
                                        </p:tgtEl>
                                        <p:attrNameLst>
                                          <p:attrName>style.visibility</p:attrName>
                                        </p:attrNameLst>
                                      </p:cBhvr>
                                      <p:to>
                                        <p:strVal val="visible"/>
                                      </p:to>
                                    </p:set>
                                    <p:animEffect transition="in" filter="diamond(in)">
                                      <p:cBhvr>
                                        <p:cTn id="24" dur="2000"/>
                                        <p:tgtEl>
                                          <p:spTgt spid="26627">
                                            <p:txEl>
                                              <p:pRg st="6" end="6"/>
                                            </p:txEl>
                                          </p:spTgt>
                                        </p:tgtEl>
                                      </p:cBhvr>
                                    </p:animEffect>
                                  </p:childTnLst>
                                </p:cTn>
                              </p:par>
                              <p:par>
                                <p:cTn id="25" presetID="8" presetClass="entr" presetSubtype="16" fill="hold" nodeType="withEffect">
                                  <p:stCondLst>
                                    <p:cond delay="0"/>
                                  </p:stCondLst>
                                  <p:childTnLst>
                                    <p:set>
                                      <p:cBhvr>
                                        <p:cTn id="26" dur="1" fill="hold">
                                          <p:stCondLst>
                                            <p:cond delay="0"/>
                                          </p:stCondLst>
                                        </p:cTn>
                                        <p:tgtEl>
                                          <p:spTgt spid="26627">
                                            <p:txEl>
                                              <p:pRg st="7" end="7"/>
                                            </p:txEl>
                                          </p:spTgt>
                                        </p:tgtEl>
                                        <p:attrNameLst>
                                          <p:attrName>style.visibility</p:attrName>
                                        </p:attrNameLst>
                                      </p:cBhvr>
                                      <p:to>
                                        <p:strVal val="visible"/>
                                      </p:to>
                                    </p:set>
                                    <p:animEffect transition="in" filter="diamond(in)">
                                      <p:cBhvr>
                                        <p:cTn id="27" dur="2000"/>
                                        <p:tgtEl>
                                          <p:spTgt spid="26627">
                                            <p:txEl>
                                              <p:pRg st="7" end="7"/>
                                            </p:txEl>
                                          </p:spTgt>
                                        </p:tgtEl>
                                      </p:cBhvr>
                                    </p:animEffect>
                                  </p:childTnLst>
                                </p:cTn>
                              </p:par>
                              <p:par>
                                <p:cTn id="28" presetID="8" presetClass="entr" presetSubtype="16" fill="hold" nodeType="withEffect">
                                  <p:stCondLst>
                                    <p:cond delay="0"/>
                                  </p:stCondLst>
                                  <p:childTnLst>
                                    <p:set>
                                      <p:cBhvr>
                                        <p:cTn id="29" dur="1" fill="hold">
                                          <p:stCondLst>
                                            <p:cond delay="0"/>
                                          </p:stCondLst>
                                        </p:cTn>
                                        <p:tgtEl>
                                          <p:spTgt spid="26627">
                                            <p:txEl>
                                              <p:pRg st="8" end="8"/>
                                            </p:txEl>
                                          </p:spTgt>
                                        </p:tgtEl>
                                        <p:attrNameLst>
                                          <p:attrName>style.visibility</p:attrName>
                                        </p:attrNameLst>
                                      </p:cBhvr>
                                      <p:to>
                                        <p:strVal val="visible"/>
                                      </p:to>
                                    </p:set>
                                    <p:animEffect transition="in" filter="diamond(in)">
                                      <p:cBhvr>
                                        <p:cTn id="30" dur="2000"/>
                                        <p:tgtEl>
                                          <p:spTgt spid="266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Watermark</Template>
  <TotalTime>91</TotalTime>
  <Words>482</Words>
  <Application>Microsoft Office PowerPoint</Application>
  <PresentationFormat>On-screen Show (4:3)</PresentationFormat>
  <Paragraphs>50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Wingdings</vt:lpstr>
      <vt:lpstr>Calibri</vt:lpstr>
      <vt:lpstr>Times New Roman</vt:lpstr>
      <vt:lpstr>Watermark</vt:lpstr>
      <vt:lpstr>Slide 1</vt:lpstr>
      <vt:lpstr>Slide 2</vt:lpstr>
      <vt:lpstr>Slide 3</vt:lpstr>
      <vt:lpstr>Slide 4</vt:lpstr>
      <vt:lpstr>Slide 5</vt:lpstr>
      <vt:lpstr>Slide 6</vt:lpstr>
      <vt:lpstr>Slide 7</vt:lpstr>
      <vt:lpstr>Slide 8</vt:lpstr>
      <vt:lpstr>Slide 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Mrs. RUKI</dc:creator>
  <cp:lastModifiedBy>Rukiyati</cp:lastModifiedBy>
  <cp:revision>4</cp:revision>
  <dcterms:created xsi:type="dcterms:W3CDTF">2008-01-07T07:13:03Z</dcterms:created>
  <dcterms:modified xsi:type="dcterms:W3CDTF">2012-12-24T07:12:56Z</dcterms:modified>
</cp:coreProperties>
</file>