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0" r:id="rId4"/>
    <p:sldId id="259" r:id="rId5"/>
    <p:sldId id="257" r:id="rId6"/>
    <p:sldId id="260" r:id="rId7"/>
    <p:sldId id="261" r:id="rId8"/>
    <p:sldId id="258" r:id="rId9"/>
    <p:sldId id="262" r:id="rId10"/>
    <p:sldId id="263" r:id="rId11"/>
    <p:sldId id="265" r:id="rId12"/>
    <p:sldId id="264" r:id="rId13"/>
    <p:sldId id="266" r:id="rId14"/>
    <p:sldId id="267" r:id="rId15"/>
    <p:sldId id="268" r:id="rId16"/>
    <p:sldId id="269" r:id="rId1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0" d="100"/>
          <a:sy n="50" d="100"/>
        </p:scale>
        <p:origin x="-108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0E615873-B9AD-43A1-B953-605A1185AAA7}" type="datetimeFigureOut">
              <a:rPr lang="id-ID" smtClean="0"/>
              <a:t>17/04/2013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7319BA1-704B-4449-8BD1-0F80F2A289DB}"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E615873-B9AD-43A1-B953-605A1185AAA7}" type="datetimeFigureOut">
              <a:rPr lang="id-ID" smtClean="0"/>
              <a:t>17/04/2013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7319BA1-704B-4449-8BD1-0F80F2A289DB}"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E615873-B9AD-43A1-B953-605A1185AAA7}" type="datetimeFigureOut">
              <a:rPr lang="id-ID" smtClean="0"/>
              <a:t>17/04/2013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7319BA1-704B-4449-8BD1-0F80F2A289DB}"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E615873-B9AD-43A1-B953-605A1185AAA7}" type="datetimeFigureOut">
              <a:rPr lang="id-ID" smtClean="0"/>
              <a:t>17/04/2013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7319BA1-704B-4449-8BD1-0F80F2A289DB}"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615873-B9AD-43A1-B953-605A1185AAA7}" type="datetimeFigureOut">
              <a:rPr lang="id-ID" smtClean="0"/>
              <a:t>17/04/2013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7319BA1-704B-4449-8BD1-0F80F2A289DB}"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0E615873-B9AD-43A1-B953-605A1185AAA7}" type="datetimeFigureOut">
              <a:rPr lang="id-ID" smtClean="0"/>
              <a:t>17/04/2013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7319BA1-704B-4449-8BD1-0F80F2A289DB}"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0E615873-B9AD-43A1-B953-605A1185AAA7}" type="datetimeFigureOut">
              <a:rPr lang="id-ID" smtClean="0"/>
              <a:t>17/04/2013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7319BA1-704B-4449-8BD1-0F80F2A289DB}"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0E615873-B9AD-43A1-B953-605A1185AAA7}" type="datetimeFigureOut">
              <a:rPr lang="id-ID" smtClean="0"/>
              <a:t>17/04/2013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7319BA1-704B-4449-8BD1-0F80F2A289DB}"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615873-B9AD-43A1-B953-605A1185AAA7}" type="datetimeFigureOut">
              <a:rPr lang="id-ID" smtClean="0"/>
              <a:t>17/04/2013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7319BA1-704B-4449-8BD1-0F80F2A289DB}"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615873-B9AD-43A1-B953-605A1185AAA7}" type="datetimeFigureOut">
              <a:rPr lang="id-ID" smtClean="0"/>
              <a:t>17/04/2013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7319BA1-704B-4449-8BD1-0F80F2A289DB}"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615873-B9AD-43A1-B953-605A1185AAA7}" type="datetimeFigureOut">
              <a:rPr lang="id-ID" smtClean="0"/>
              <a:t>17/04/2013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7319BA1-704B-4449-8BD1-0F80F2A289DB}"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615873-B9AD-43A1-B953-605A1185AAA7}" type="datetimeFigureOut">
              <a:rPr lang="id-ID" smtClean="0"/>
              <a:t>17/04/2013</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319BA1-704B-4449-8BD1-0F80F2A289DB}"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1481"/>
            <a:ext cx="7772400" cy="1000131"/>
          </a:xfrm>
        </p:spPr>
        <p:style>
          <a:lnRef idx="3">
            <a:schemeClr val="lt1"/>
          </a:lnRef>
          <a:fillRef idx="1">
            <a:schemeClr val="dk1"/>
          </a:fillRef>
          <a:effectRef idx="1">
            <a:schemeClr val="dk1"/>
          </a:effectRef>
          <a:fontRef idx="minor">
            <a:schemeClr val="lt1"/>
          </a:fontRef>
        </p:style>
        <p:txBody>
          <a:bodyPr>
            <a:normAutofit fontScale="90000"/>
          </a:bodyPr>
          <a:lstStyle/>
          <a:p>
            <a:r>
              <a:rPr lang="en-US" sz="3600" b="1" dirty="0" err="1" smtClean="0">
                <a:solidFill>
                  <a:schemeClr val="accent1">
                    <a:tint val="88000"/>
                    <a:satMod val="150000"/>
                  </a:schemeClr>
                </a:solidFill>
              </a:rPr>
              <a:t>Teori</a:t>
            </a:r>
            <a:r>
              <a:rPr lang="en-US" sz="3600" b="1" dirty="0" smtClean="0">
                <a:solidFill>
                  <a:schemeClr val="accent1">
                    <a:tint val="88000"/>
                    <a:satMod val="150000"/>
                  </a:schemeClr>
                </a:solidFill>
              </a:rPr>
              <a:t> </a:t>
            </a:r>
            <a:r>
              <a:rPr lang="id-ID" sz="3600" b="1" dirty="0" smtClean="0">
                <a:solidFill>
                  <a:schemeClr val="accent1">
                    <a:tint val="88000"/>
                    <a:satMod val="150000"/>
                  </a:schemeClr>
                </a:solidFill>
              </a:rPr>
              <a:t> Perkembangan Moral</a:t>
            </a:r>
            <a:br>
              <a:rPr lang="id-ID" sz="3600" b="1" dirty="0" smtClean="0">
                <a:solidFill>
                  <a:schemeClr val="accent1">
                    <a:tint val="88000"/>
                    <a:satMod val="150000"/>
                  </a:schemeClr>
                </a:solidFill>
              </a:rPr>
            </a:br>
            <a:r>
              <a:rPr lang="en-US" sz="3600" b="1" dirty="0" smtClean="0">
                <a:solidFill>
                  <a:schemeClr val="accent1">
                    <a:tint val="88000"/>
                    <a:satMod val="150000"/>
                  </a:schemeClr>
                </a:solidFill>
              </a:rPr>
              <a:t>Lawrence Kohlberg</a:t>
            </a:r>
            <a:endParaRPr lang="id-ID" sz="3600" b="1" dirty="0"/>
          </a:p>
        </p:txBody>
      </p:sp>
      <p:sp>
        <p:nvSpPr>
          <p:cNvPr id="3" name="Subtitle 2"/>
          <p:cNvSpPr>
            <a:spLocks noGrp="1"/>
          </p:cNvSpPr>
          <p:nvPr>
            <p:ph type="subTitle" idx="1"/>
          </p:nvPr>
        </p:nvSpPr>
        <p:spPr>
          <a:xfrm>
            <a:off x="642910" y="1571612"/>
            <a:ext cx="7715304" cy="4714908"/>
          </a:xfrm>
        </p:spPr>
        <p:style>
          <a:lnRef idx="0">
            <a:schemeClr val="accent2"/>
          </a:lnRef>
          <a:fillRef idx="3">
            <a:schemeClr val="accent2"/>
          </a:fillRef>
          <a:effectRef idx="3">
            <a:schemeClr val="accent2"/>
          </a:effectRef>
          <a:fontRef idx="minor">
            <a:schemeClr val="lt1"/>
          </a:fontRef>
        </p:style>
        <p:txBody>
          <a:bodyPr>
            <a:normAutofit/>
          </a:bodyPr>
          <a:lstStyle/>
          <a:p>
            <a:pPr marL="265176" indent="-265176" algn="l">
              <a:lnSpc>
                <a:spcPct val="90000"/>
              </a:lnSpc>
              <a:defRPr/>
            </a:pPr>
            <a:r>
              <a:rPr lang="id-ID" sz="2800" b="1" dirty="0" smtClean="0">
                <a:solidFill>
                  <a:srgbClr val="000000"/>
                </a:solidFill>
                <a:effectLst>
                  <a:outerShdw blurRad="38100" dist="38100" dir="2700000" algn="tl">
                    <a:srgbClr val="FFFFFF"/>
                  </a:outerShdw>
                </a:effectLst>
              </a:rPr>
              <a:t> </a:t>
            </a:r>
          </a:p>
          <a:p>
            <a:pPr marL="265176" indent="-265176" algn="l">
              <a:lnSpc>
                <a:spcPct val="90000"/>
              </a:lnSpc>
              <a:defRPr/>
            </a:pPr>
            <a:endParaRPr lang="id-ID" sz="2800" b="1" dirty="0">
              <a:solidFill>
                <a:srgbClr val="000000"/>
              </a:solidFill>
              <a:effectLst>
                <a:outerShdw blurRad="38100" dist="38100" dir="2700000" algn="tl">
                  <a:srgbClr val="FFFFFF"/>
                </a:outerShdw>
              </a:effectLst>
            </a:endParaRPr>
          </a:p>
          <a:p>
            <a:pPr marL="265176" indent="-265176" algn="l">
              <a:lnSpc>
                <a:spcPct val="90000"/>
              </a:lnSpc>
              <a:defRPr/>
            </a:pPr>
            <a:endParaRPr lang="id-ID" sz="2800" b="1" dirty="0" smtClean="0">
              <a:solidFill>
                <a:srgbClr val="000000"/>
              </a:solidFill>
              <a:effectLst>
                <a:outerShdw blurRad="38100" dist="38100" dir="2700000" algn="tl">
                  <a:srgbClr val="FFFFFF"/>
                </a:outerShdw>
              </a:effectLst>
            </a:endParaRPr>
          </a:p>
          <a:p>
            <a:pPr marL="265176" indent="-265176" algn="l">
              <a:lnSpc>
                <a:spcPct val="90000"/>
              </a:lnSpc>
              <a:defRPr/>
            </a:pPr>
            <a:endParaRPr lang="id-ID" sz="2800" b="1" dirty="0">
              <a:solidFill>
                <a:srgbClr val="000000"/>
              </a:solidFill>
              <a:effectLst>
                <a:outerShdw blurRad="38100" dist="38100" dir="2700000" algn="tl">
                  <a:srgbClr val="FFFFFF"/>
                </a:outerShdw>
              </a:effectLst>
            </a:endParaRPr>
          </a:p>
          <a:p>
            <a:pPr marL="265176" indent="-265176" algn="l">
              <a:lnSpc>
                <a:spcPct val="90000"/>
              </a:lnSpc>
              <a:defRPr/>
            </a:pPr>
            <a:endParaRPr lang="id-ID" sz="2800" b="1" dirty="0" smtClean="0">
              <a:solidFill>
                <a:srgbClr val="000000"/>
              </a:solidFill>
              <a:effectLst>
                <a:outerShdw blurRad="38100" dist="38100" dir="2700000" algn="tl">
                  <a:srgbClr val="FFFFFF"/>
                </a:outerShdw>
              </a:effectLst>
            </a:endParaRPr>
          </a:p>
          <a:p>
            <a:pPr marL="265176" indent="-265176" algn="l">
              <a:lnSpc>
                <a:spcPct val="90000"/>
              </a:lnSpc>
              <a:defRPr/>
            </a:pPr>
            <a:endParaRPr lang="id-ID" sz="2800" b="1" dirty="0">
              <a:solidFill>
                <a:srgbClr val="000000"/>
              </a:solidFill>
              <a:effectLst>
                <a:outerShdw blurRad="38100" dist="38100" dir="2700000" algn="tl">
                  <a:srgbClr val="FFFFFF"/>
                </a:outerShdw>
              </a:effectLst>
            </a:endParaRPr>
          </a:p>
          <a:p>
            <a:pPr marL="265176" indent="-265176" algn="l">
              <a:lnSpc>
                <a:spcPct val="90000"/>
              </a:lnSpc>
              <a:defRPr/>
            </a:pPr>
            <a:endParaRPr lang="id-ID" sz="2800" b="1" dirty="0" smtClean="0">
              <a:solidFill>
                <a:srgbClr val="000000"/>
              </a:solidFill>
              <a:effectLst>
                <a:outerShdw blurRad="38100" dist="38100" dir="2700000" algn="tl">
                  <a:srgbClr val="FFFFFF"/>
                </a:outerShdw>
              </a:effectLst>
            </a:endParaRPr>
          </a:p>
          <a:p>
            <a:pPr marL="265176" indent="-265176" algn="l">
              <a:lnSpc>
                <a:spcPct val="90000"/>
              </a:lnSpc>
              <a:defRPr/>
            </a:pPr>
            <a:endParaRPr lang="id-ID" sz="2800" b="1" dirty="0">
              <a:solidFill>
                <a:srgbClr val="000000"/>
              </a:solidFill>
              <a:effectLst>
                <a:outerShdw blurRad="38100" dist="38100" dir="2700000" algn="tl">
                  <a:srgbClr val="FFFFFF"/>
                </a:outerShdw>
              </a:effectLst>
            </a:endParaRPr>
          </a:p>
          <a:p>
            <a:pPr marL="265176" indent="-265176" algn="l">
              <a:lnSpc>
                <a:spcPct val="90000"/>
              </a:lnSpc>
              <a:defRPr/>
            </a:pPr>
            <a:endParaRPr lang="id-ID" sz="2800" b="1" dirty="0" smtClean="0">
              <a:solidFill>
                <a:srgbClr val="000000"/>
              </a:solidFill>
              <a:effectLst>
                <a:outerShdw blurRad="38100" dist="38100" dir="2700000" algn="tl">
                  <a:srgbClr val="FFFFFF"/>
                </a:outerShdw>
              </a:effectLst>
            </a:endParaRPr>
          </a:p>
          <a:p>
            <a:pPr marL="265176" indent="-265176">
              <a:lnSpc>
                <a:spcPct val="90000"/>
              </a:lnSpc>
              <a:defRPr/>
            </a:pPr>
            <a:r>
              <a:rPr lang="id-ID" sz="2800" b="1" dirty="0" smtClean="0">
                <a:solidFill>
                  <a:srgbClr val="000000"/>
                </a:solidFill>
                <a:effectLst>
                  <a:outerShdw blurRad="38100" dist="38100" dir="2700000" algn="tl">
                    <a:srgbClr val="FFFFFF"/>
                  </a:outerShdw>
                </a:effectLst>
              </a:rPr>
              <a:t>1927 -1987</a:t>
            </a:r>
            <a:endParaRPr lang="en-US" sz="2800" b="1" dirty="0">
              <a:solidFill>
                <a:srgbClr val="000000"/>
              </a:solidFill>
              <a:effectLst>
                <a:outerShdw blurRad="38100" dist="38100" dir="2700000" algn="tl">
                  <a:srgbClr val="FFFFFF"/>
                </a:outerShdw>
              </a:effectLst>
            </a:endParaRPr>
          </a:p>
        </p:txBody>
      </p:sp>
      <p:pic>
        <p:nvPicPr>
          <p:cNvPr id="4" name="Picture 3" descr="http://relong.myweb.uga.edu/index_files/image002.jpg"/>
          <p:cNvPicPr/>
          <p:nvPr/>
        </p:nvPicPr>
        <p:blipFill>
          <a:blip r:embed="rId2"/>
          <a:srcRect/>
          <a:stretch>
            <a:fillRect/>
          </a:stretch>
        </p:blipFill>
        <p:spPr bwMode="auto">
          <a:xfrm>
            <a:off x="4214810" y="1643050"/>
            <a:ext cx="3000396" cy="3929090"/>
          </a:xfrm>
          <a:prstGeom prst="rect">
            <a:avLst/>
          </a:prstGeom>
          <a:noFill/>
          <a:ln w="9525">
            <a:noFill/>
            <a:miter lim="800000"/>
            <a:headEnd/>
            <a:tailEnd/>
          </a:ln>
        </p:spPr>
      </p:pic>
      <p:pic>
        <p:nvPicPr>
          <p:cNvPr id="5" name="Picture 4" descr="http://relong.myweb.uga.edu/index_files/image001.jpg"/>
          <p:cNvPicPr/>
          <p:nvPr/>
        </p:nvPicPr>
        <p:blipFill>
          <a:blip r:embed="rId3"/>
          <a:srcRect/>
          <a:stretch>
            <a:fillRect/>
          </a:stretch>
        </p:blipFill>
        <p:spPr bwMode="auto">
          <a:xfrm>
            <a:off x="1643042" y="1643050"/>
            <a:ext cx="2571768" cy="392909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marL="265176" indent="265176">
              <a:lnSpc>
                <a:spcPct val="90000"/>
              </a:lnSpc>
              <a:buNone/>
              <a:defRPr/>
            </a:pPr>
            <a:r>
              <a:rPr lang="nb-NO" sz="3600" b="1" dirty="0">
                <a:solidFill>
                  <a:schemeClr val="tx1"/>
                </a:solidFill>
              </a:rPr>
              <a:t>Apabila undang-undang dan aturan yang ada dianggap tidak sesuai, misalnya bertentangan dengan hak-hak kemanusiaan, maka penalar pada tahap kelima ini dapat melakukan kritik dan mengusahakan </a:t>
            </a:r>
            <a:r>
              <a:rPr lang="nb-NO" sz="3600" b="1" dirty="0" smtClean="0">
                <a:solidFill>
                  <a:schemeClr val="tx1"/>
                </a:solidFill>
              </a:rPr>
              <a:t>perubahan</a:t>
            </a:r>
            <a:r>
              <a:rPr lang="id-ID" sz="3600" b="1" dirty="0" smtClean="0">
                <a:solidFill>
                  <a:schemeClr val="tx1"/>
                </a:solidFill>
              </a:rPr>
              <a:t> dan mempelajari cara mengatasinya.</a:t>
            </a:r>
            <a:r>
              <a:rPr lang="nb-NO" sz="3600" b="1" dirty="0" smtClean="0">
                <a:solidFill>
                  <a:schemeClr val="tx1"/>
                </a:solidFill>
              </a:rPr>
              <a:t> </a:t>
            </a:r>
            <a:endParaRPr lang="id-ID" sz="3600" b="1" dirty="0" smtClean="0">
              <a:solidFill>
                <a:schemeClr val="tx1"/>
              </a:solidFill>
            </a:endParaRPr>
          </a:p>
          <a:p>
            <a:pPr marL="265176" indent="265176">
              <a:lnSpc>
                <a:spcPct val="90000"/>
              </a:lnSpc>
              <a:buNone/>
              <a:defRPr/>
            </a:pPr>
            <a:endParaRPr lang="id-ID" sz="3600" b="1" dirty="0">
              <a:solidFill>
                <a:schemeClr val="tx1"/>
              </a:solidFill>
            </a:endParaRPr>
          </a:p>
          <a:p>
            <a:pPr marL="265176" indent="-265176">
              <a:lnSpc>
                <a:spcPct val="90000"/>
              </a:lnSpc>
              <a:buNone/>
              <a:defRPr/>
            </a:pPr>
            <a:endParaRPr lang="id-ID" b="1" dirty="0" smtClean="0">
              <a:solidFill>
                <a:schemeClr val="tx1"/>
              </a:solidFill>
            </a:endParaRPr>
          </a:p>
          <a:p>
            <a:pPr marL="265176" indent="-265176">
              <a:lnSpc>
                <a:spcPct val="90000"/>
              </a:lnSpc>
              <a:buNone/>
              <a:defRPr/>
            </a:pPr>
            <a:endParaRPr lang="id-ID" b="1" dirty="0">
              <a:solidFill>
                <a:schemeClr val="tx1"/>
              </a:solidFill>
            </a:endParaRPr>
          </a:p>
          <a:p>
            <a:pPr>
              <a:buNone/>
            </a:pP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marL="265176" indent="265176">
              <a:lnSpc>
                <a:spcPct val="90000"/>
              </a:lnSpc>
              <a:buNone/>
              <a:defRPr/>
            </a:pPr>
            <a:r>
              <a:rPr lang="nb-NO" sz="3600" b="1" dirty="0" smtClean="0">
                <a:solidFill>
                  <a:schemeClr val="tx1"/>
                </a:solidFill>
              </a:rPr>
              <a:t>Tahap </a:t>
            </a:r>
            <a:r>
              <a:rPr lang="nb-NO" sz="3600" b="1" dirty="0">
                <a:solidFill>
                  <a:schemeClr val="tx1"/>
                </a:solidFill>
              </a:rPr>
              <a:t>kelima ini memiliki sifat </a:t>
            </a:r>
            <a:r>
              <a:rPr lang="nb-NO" sz="3600" b="1" i="1" dirty="0">
                <a:solidFill>
                  <a:schemeClr val="tx1"/>
                </a:solidFill>
              </a:rPr>
              <a:t>utilitarianism rational</a:t>
            </a:r>
            <a:r>
              <a:rPr lang="nb-NO" sz="3600" b="1" dirty="0">
                <a:solidFill>
                  <a:schemeClr val="tx1"/>
                </a:solidFill>
              </a:rPr>
              <a:t>, yakni suatu keyakinan bahwa tugas dan kewajiban harus didasarkan pada tercapainya kebahagiaan bagi sebagian besar manusia. </a:t>
            </a:r>
            <a:endParaRPr lang="id-ID" sz="3600" b="1" dirty="0">
              <a:solidFill>
                <a:schemeClr val="tx1"/>
              </a:solidFill>
            </a:endParaRPr>
          </a:p>
          <a:p>
            <a:pPr marL="265176" indent="265176">
              <a:lnSpc>
                <a:spcPct val="90000"/>
              </a:lnSpc>
              <a:buNone/>
              <a:defRPr/>
            </a:pPr>
            <a:endParaRPr lang="id-ID" sz="3600" b="1" dirty="0">
              <a:solidFill>
                <a:schemeClr val="tx1"/>
              </a:solidFill>
            </a:endParaRPr>
          </a:p>
          <a:p>
            <a:pPr marL="265176" indent="-265176">
              <a:lnSpc>
                <a:spcPct val="90000"/>
              </a:lnSpc>
              <a:buNone/>
              <a:defRPr/>
            </a:pPr>
            <a:endParaRPr lang="id-ID" b="1" dirty="0" smtClean="0">
              <a:solidFill>
                <a:schemeClr val="tx1"/>
              </a:solidFill>
            </a:endParaRPr>
          </a:p>
          <a:p>
            <a:pPr marL="265176" indent="-265176">
              <a:lnSpc>
                <a:spcPct val="90000"/>
              </a:lnSpc>
              <a:buNone/>
              <a:defRPr/>
            </a:pPr>
            <a:endParaRPr lang="id-ID" b="1" dirty="0">
              <a:solidFill>
                <a:schemeClr val="tx1"/>
              </a:solidFill>
            </a:endParaRPr>
          </a:p>
          <a:p>
            <a:pPr>
              <a:buNone/>
            </a:pP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928670"/>
            <a:ext cx="8229600" cy="5268931"/>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marL="265176" indent="-265176">
              <a:lnSpc>
                <a:spcPct val="90000"/>
              </a:lnSpc>
              <a:buNone/>
              <a:defRPr/>
            </a:pPr>
            <a:r>
              <a:rPr lang="en-US" sz="4000" b="1" dirty="0" smtClean="0">
                <a:solidFill>
                  <a:schemeClr val="tx1"/>
                </a:solidFill>
              </a:rPr>
              <a:t>Stage </a:t>
            </a:r>
            <a:r>
              <a:rPr lang="en-US" sz="4000" b="1" dirty="0">
                <a:solidFill>
                  <a:schemeClr val="tx1"/>
                </a:solidFill>
              </a:rPr>
              <a:t>6: Universal ethical </a:t>
            </a:r>
            <a:r>
              <a:rPr lang="en-US" sz="4000" b="1" dirty="0" smtClean="0">
                <a:solidFill>
                  <a:schemeClr val="tx1"/>
                </a:solidFill>
              </a:rPr>
              <a:t>principles</a:t>
            </a:r>
            <a:endParaRPr lang="id-ID" sz="4000" b="1" dirty="0" smtClean="0">
              <a:solidFill>
                <a:schemeClr val="tx1"/>
              </a:solidFill>
            </a:endParaRPr>
          </a:p>
          <a:p>
            <a:pPr marL="265176" indent="265176">
              <a:spcBef>
                <a:spcPts val="0"/>
              </a:spcBef>
              <a:buNone/>
              <a:defRPr/>
            </a:pPr>
            <a:endParaRPr lang="id-ID" sz="3600" b="1" i="1" dirty="0" smtClean="0">
              <a:solidFill>
                <a:schemeClr val="tx1"/>
              </a:solidFill>
            </a:endParaRPr>
          </a:p>
          <a:p>
            <a:pPr marL="265176" indent="265176">
              <a:spcBef>
                <a:spcPts val="0"/>
              </a:spcBef>
              <a:buNone/>
              <a:defRPr/>
            </a:pPr>
            <a:r>
              <a:rPr lang="nb-NO" sz="3600" b="1" i="1" dirty="0" smtClean="0">
                <a:solidFill>
                  <a:schemeClr val="tx1"/>
                </a:solidFill>
              </a:rPr>
              <a:t>Tahap </a:t>
            </a:r>
            <a:r>
              <a:rPr lang="nb-NO" sz="3600" b="1" i="1" dirty="0">
                <a:solidFill>
                  <a:schemeClr val="tx1"/>
                </a:solidFill>
              </a:rPr>
              <a:t>keenam</a:t>
            </a:r>
            <a:r>
              <a:rPr lang="nb-NO" sz="3600" b="1" dirty="0">
                <a:solidFill>
                  <a:schemeClr val="tx1"/>
                </a:solidFill>
              </a:rPr>
              <a:t> adalah prinsip </a:t>
            </a:r>
            <a:r>
              <a:rPr lang="nb-NO" sz="3600" b="1" i="1" dirty="0">
                <a:solidFill>
                  <a:schemeClr val="tx1"/>
                </a:solidFill>
              </a:rPr>
              <a:t>etis universal</a:t>
            </a:r>
            <a:r>
              <a:rPr lang="nb-NO" sz="3600" b="1" dirty="0">
                <a:solidFill>
                  <a:schemeClr val="tx1"/>
                </a:solidFill>
              </a:rPr>
              <a:t>. Pada tahap ini yang dianggap benar adalah bertindak sesuai dengan prinsip-prinsip pilihan sendiri yang sesuai bagi semua manusia. </a:t>
            </a:r>
            <a:endParaRPr lang="id-ID" sz="3600" b="1" dirty="0" smtClean="0">
              <a:solidFill>
                <a:schemeClr val="tx1"/>
              </a:solidFill>
            </a:endParaRPr>
          </a:p>
          <a:p>
            <a:pPr marL="265176" indent="-265176">
              <a:lnSpc>
                <a:spcPct val="90000"/>
              </a:lnSpc>
              <a:buNone/>
              <a:defRPr/>
            </a:pPr>
            <a:endParaRPr lang="en-US" b="1" dirty="0">
              <a:solidFill>
                <a:schemeClr val="tx1"/>
              </a:solidFill>
            </a:endParaRPr>
          </a:p>
          <a:p>
            <a:pPr>
              <a:buNone/>
            </a:pP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857232"/>
            <a:ext cx="8229600" cy="5268931"/>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marL="265176" indent="265176">
              <a:lnSpc>
                <a:spcPct val="90000"/>
              </a:lnSpc>
              <a:buNone/>
              <a:defRPr/>
            </a:pPr>
            <a:r>
              <a:rPr lang="nb-NO" sz="3600" b="1" dirty="0" smtClean="0">
                <a:solidFill>
                  <a:schemeClr val="tx1"/>
                </a:solidFill>
              </a:rPr>
              <a:t>Prinsip-prinsip </a:t>
            </a:r>
            <a:r>
              <a:rPr lang="nb-NO" sz="3600" b="1" dirty="0">
                <a:solidFill>
                  <a:schemeClr val="tx1"/>
                </a:solidFill>
              </a:rPr>
              <a:t>diterima oleh orang yang berada pada tahap ini bukan disebabkan oleh persetujuan sosial, tetapi prinsip-prinsip tersebut berasal dari ide dasar keadilan, yaitu persamaan hak-hak kemanusiaan dan penghargaan terhadap martabat manusia.</a:t>
            </a:r>
            <a:endParaRPr lang="id-ID" sz="3600" b="1" dirty="0" smtClean="0">
              <a:solidFill>
                <a:schemeClr val="tx1"/>
              </a:solidFill>
            </a:endParaRPr>
          </a:p>
          <a:p>
            <a:pPr marL="265176" indent="-265176">
              <a:lnSpc>
                <a:spcPct val="90000"/>
              </a:lnSpc>
              <a:buNone/>
              <a:defRPr/>
            </a:pPr>
            <a:endParaRPr lang="en-US" b="1" dirty="0">
              <a:solidFill>
                <a:schemeClr val="tx1"/>
              </a:solidFill>
            </a:endParaRPr>
          </a:p>
          <a:p>
            <a:pPr>
              <a:buNone/>
            </a:pP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857232"/>
            <a:ext cx="8229600" cy="5268931"/>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marL="265176" indent="265176">
              <a:lnSpc>
                <a:spcPct val="90000"/>
              </a:lnSpc>
              <a:buNone/>
              <a:defRPr/>
            </a:pPr>
            <a:r>
              <a:rPr lang="nb-NO" sz="3600" b="1" dirty="0" smtClean="0">
                <a:solidFill>
                  <a:schemeClr val="tx1"/>
                </a:solidFill>
              </a:rPr>
              <a:t>Penalar </a:t>
            </a:r>
            <a:r>
              <a:rPr lang="nb-NO" sz="3600" b="1" dirty="0">
                <a:solidFill>
                  <a:schemeClr val="tx1"/>
                </a:solidFill>
              </a:rPr>
              <a:t>pada tahap ini sudah dapat membuat keputusan moral secara otonomi. </a:t>
            </a:r>
            <a:endParaRPr lang="id-ID" sz="3600" b="1" dirty="0" smtClean="0">
              <a:solidFill>
                <a:schemeClr val="tx1"/>
              </a:solidFill>
            </a:endParaRPr>
          </a:p>
          <a:p>
            <a:pPr marL="265176" indent="265176">
              <a:lnSpc>
                <a:spcPct val="90000"/>
              </a:lnSpc>
              <a:buNone/>
              <a:defRPr/>
            </a:pPr>
            <a:r>
              <a:rPr lang="nb-NO" sz="3600" b="1" dirty="0" smtClean="0">
                <a:solidFill>
                  <a:schemeClr val="tx1"/>
                </a:solidFill>
              </a:rPr>
              <a:t>Perhatian </a:t>
            </a:r>
            <a:r>
              <a:rPr lang="nb-NO" sz="3600" b="1" dirty="0">
                <a:solidFill>
                  <a:schemeClr val="tx1"/>
                </a:solidFill>
              </a:rPr>
              <a:t>utamanya pada tercapainya keadilan melalui penghargaan terhadap keunikan hak-hak </a:t>
            </a:r>
            <a:r>
              <a:rPr lang="nb-NO" sz="3600" b="1" dirty="0" smtClean="0">
                <a:solidFill>
                  <a:schemeClr val="tx1"/>
                </a:solidFill>
              </a:rPr>
              <a:t>individu</a:t>
            </a:r>
            <a:r>
              <a:rPr lang="id-ID" sz="3600" b="1" dirty="0" smtClean="0">
                <a:solidFill>
                  <a:schemeClr val="tx1"/>
                </a:solidFill>
              </a:rPr>
              <a:t>.</a:t>
            </a:r>
          </a:p>
          <a:p>
            <a:pPr marL="265176" indent="-265176">
              <a:lnSpc>
                <a:spcPct val="90000"/>
              </a:lnSpc>
              <a:buNone/>
              <a:defRPr/>
            </a:pPr>
            <a:endParaRPr lang="en-US" b="1" dirty="0">
              <a:solidFill>
                <a:schemeClr val="tx1"/>
              </a:solidFill>
            </a:endParaRPr>
          </a:p>
          <a:p>
            <a:pPr>
              <a:buNone/>
            </a:pP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style>
          <a:lnRef idx="2">
            <a:schemeClr val="accent2">
              <a:shade val="50000"/>
            </a:schemeClr>
          </a:lnRef>
          <a:fillRef idx="1">
            <a:schemeClr val="accent2"/>
          </a:fillRef>
          <a:effectRef idx="0">
            <a:schemeClr val="accent2"/>
          </a:effectRef>
          <a:fontRef idx="minor">
            <a:schemeClr val="lt1"/>
          </a:fontRef>
        </p:style>
        <p:txBody>
          <a:bodyPr/>
          <a:lstStyle/>
          <a:p>
            <a:pPr indent="342900">
              <a:buNone/>
            </a:pPr>
            <a:r>
              <a:rPr lang="nb-NO" b="1" dirty="0" smtClean="0">
                <a:solidFill>
                  <a:schemeClr val="tx1"/>
                </a:solidFill>
              </a:rPr>
              <a:t>Selanjutnya</a:t>
            </a:r>
            <a:r>
              <a:rPr lang="nb-NO" b="1" dirty="0">
                <a:solidFill>
                  <a:schemeClr val="tx1"/>
                </a:solidFill>
              </a:rPr>
              <a:t>, Kohlberg menggunakan dilema moral untuk mengetahui kedudukan seseorang dalam tahap-tahap perkembangan penalaran moral. </a:t>
            </a:r>
            <a:endParaRPr lang="id-ID" b="1" dirty="0" smtClean="0">
              <a:solidFill>
                <a:schemeClr val="tx1"/>
              </a:solidFill>
            </a:endParaRPr>
          </a:p>
          <a:p>
            <a:pPr indent="342900">
              <a:buNone/>
            </a:pPr>
            <a:r>
              <a:rPr lang="nb-NO" b="1" dirty="0" smtClean="0">
                <a:solidFill>
                  <a:schemeClr val="tx1"/>
                </a:solidFill>
              </a:rPr>
              <a:t>Dari </a:t>
            </a:r>
            <a:r>
              <a:rPr lang="nb-NO" b="1" dirty="0">
                <a:solidFill>
                  <a:schemeClr val="tx1"/>
                </a:solidFill>
              </a:rPr>
              <a:t>keputusan seseorang dalam menghadapi dilema tersebut, disertai alasan yang mendasari keputusan, akan dapat ditentukan tahap perkembangan penalaran orang </a:t>
            </a:r>
            <a:r>
              <a:rPr lang="nb-NO" b="1" dirty="0" smtClean="0">
                <a:solidFill>
                  <a:schemeClr val="tx1"/>
                </a:solidFill>
              </a:rPr>
              <a:t>tersebut</a:t>
            </a:r>
            <a:r>
              <a:rPr lang="id-ID" b="1" dirty="0">
                <a:solidFill>
                  <a:schemeClr val="tx1"/>
                </a:solidFill>
              </a:rPr>
              <a:t>.</a:t>
            </a:r>
            <a:r>
              <a:rPr lang="nb-NO" b="1" dirty="0" smtClean="0">
                <a:solidFill>
                  <a:schemeClr val="tx1"/>
                </a:solidFill>
              </a:rPr>
              <a:t> </a:t>
            </a:r>
            <a:endParaRPr lang="id-ID" b="1"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126055"/>
          </a:xfrm>
        </p:spPr>
        <p:style>
          <a:lnRef idx="2">
            <a:schemeClr val="accent2">
              <a:shade val="50000"/>
            </a:schemeClr>
          </a:lnRef>
          <a:fillRef idx="1">
            <a:schemeClr val="accent2"/>
          </a:fillRef>
          <a:effectRef idx="0">
            <a:schemeClr val="accent2"/>
          </a:effectRef>
          <a:fontRef idx="minor">
            <a:schemeClr val="lt1"/>
          </a:fontRef>
        </p:style>
        <p:txBody>
          <a:bodyPr/>
          <a:lstStyle/>
          <a:p>
            <a:r>
              <a:rPr lang="id-ID" b="1" dirty="0" smtClean="0">
                <a:solidFill>
                  <a:schemeClr val="tx1"/>
                </a:solidFill>
              </a:rPr>
              <a:t>Dalam konteks evaluasi moral, m</a:t>
            </a:r>
            <a:r>
              <a:rPr lang="nb-NO" b="1" dirty="0" smtClean="0">
                <a:solidFill>
                  <a:schemeClr val="tx1"/>
                </a:solidFill>
              </a:rPr>
              <a:t>engetahui  </a:t>
            </a:r>
            <a:r>
              <a:rPr lang="nb-NO" b="1" dirty="0">
                <a:solidFill>
                  <a:schemeClr val="tx1"/>
                </a:solidFill>
              </a:rPr>
              <a:t>tahap-tahap perkembangan penalaran moral seseorang tidak sama dengan mengetahui tindakan moral orang tersebut, karena antara pemikiran dan tindakan dapat terjadi tidak seiring sejalan. Oleh karena itu perlu dilakukan evaluasi lain yang dapat mengungkap aspek sikap maupun perilaku.</a:t>
            </a:r>
            <a:endParaRPr lang="id-ID" b="1" dirty="0">
              <a:solidFill>
                <a:schemeClr val="tx1"/>
              </a:solidFill>
            </a:endParaRPr>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www.edpsycinteractive.org/topics/images/kohlberg.gif"/>
          <p:cNvPicPr>
            <a:picLocks noGrp="1"/>
          </p:cNvPicPr>
          <p:nvPr>
            <p:ph idx="1"/>
          </p:nvPr>
        </p:nvPicPr>
        <p:blipFill>
          <a:blip r:embed="rId2"/>
          <a:srcRect/>
          <a:stretch>
            <a:fillRect/>
          </a:stretch>
        </p:blipFill>
        <p:spPr bwMode="auto">
          <a:xfrm>
            <a:off x="928662" y="857232"/>
            <a:ext cx="7572427" cy="5286412"/>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marL="265176" indent="-265176">
              <a:lnSpc>
                <a:spcPct val="90000"/>
              </a:lnSpc>
              <a:buNone/>
              <a:defRPr/>
            </a:pPr>
            <a:r>
              <a:rPr lang="id-ID" b="1" dirty="0">
                <a:solidFill>
                  <a:srgbClr val="000000"/>
                </a:solidFill>
                <a:effectLst>
                  <a:outerShdw blurRad="38100" dist="38100" dir="2700000" algn="tl">
                    <a:srgbClr val="FFFFFF"/>
                  </a:outerShdw>
                </a:effectLst>
                <a:latin typeface="Arial Narrow Special G1" pitchFamily="34" charset="2"/>
              </a:rPr>
              <a:t>Ada tiga level perkembangan moral:</a:t>
            </a:r>
          </a:p>
          <a:p>
            <a:pPr marL="265176" indent="-265176">
              <a:lnSpc>
                <a:spcPct val="90000"/>
              </a:lnSpc>
              <a:defRPr/>
            </a:pPr>
            <a:r>
              <a:rPr lang="en-US" b="1" dirty="0">
                <a:solidFill>
                  <a:srgbClr val="000000"/>
                </a:solidFill>
                <a:effectLst>
                  <a:outerShdw blurRad="38100" dist="38100" dir="2700000" algn="tl">
                    <a:srgbClr val="FFFFFF"/>
                  </a:outerShdw>
                </a:effectLst>
                <a:latin typeface="Arial Narrow Special G1" pitchFamily="34" charset="2"/>
              </a:rPr>
              <a:t>Level I: </a:t>
            </a:r>
            <a:r>
              <a:rPr lang="en-US" b="1" dirty="0" err="1">
                <a:solidFill>
                  <a:srgbClr val="000000"/>
                </a:solidFill>
                <a:effectLst>
                  <a:outerShdw blurRad="38100" dist="38100" dir="2700000" algn="tl">
                    <a:srgbClr val="FFFFFF"/>
                  </a:outerShdw>
                </a:effectLst>
                <a:latin typeface="Arial Narrow Special G1" pitchFamily="34" charset="2"/>
              </a:rPr>
              <a:t>Preconventional</a:t>
            </a:r>
            <a:r>
              <a:rPr lang="en-US" b="1" dirty="0">
                <a:solidFill>
                  <a:srgbClr val="000000"/>
                </a:solidFill>
                <a:effectLst>
                  <a:outerShdw blurRad="38100" dist="38100" dir="2700000" algn="tl">
                    <a:srgbClr val="FFFFFF"/>
                  </a:outerShdw>
                </a:effectLst>
                <a:latin typeface="Arial Narrow Special G1" pitchFamily="34" charset="2"/>
              </a:rPr>
              <a:t> Morality</a:t>
            </a:r>
            <a:endParaRPr lang="id-ID" b="1" dirty="0">
              <a:solidFill>
                <a:srgbClr val="000000"/>
              </a:solidFill>
              <a:effectLst>
                <a:outerShdw blurRad="38100" dist="38100" dir="2700000" algn="tl">
                  <a:srgbClr val="FFFFFF"/>
                </a:outerShdw>
              </a:effectLst>
              <a:latin typeface="Arial Narrow Special G1" pitchFamily="34" charset="2"/>
            </a:endParaRPr>
          </a:p>
          <a:p>
            <a:pPr marL="265176" indent="-265176">
              <a:lnSpc>
                <a:spcPct val="90000"/>
              </a:lnSpc>
              <a:buNone/>
              <a:defRPr/>
            </a:pPr>
            <a:r>
              <a:rPr lang="en-US" b="1" dirty="0">
                <a:solidFill>
                  <a:srgbClr val="000000"/>
                </a:solidFill>
                <a:effectLst>
                  <a:outerShdw blurRad="38100" dist="38100" dir="2700000" algn="tl">
                    <a:srgbClr val="FFFFFF"/>
                  </a:outerShdw>
                </a:effectLst>
                <a:latin typeface="Arial Narrow Special G1" pitchFamily="34" charset="2"/>
              </a:rPr>
              <a:t>Stage 1: Punishment and obedience orientation</a:t>
            </a:r>
            <a:endParaRPr lang="id-ID" b="1" dirty="0">
              <a:solidFill>
                <a:srgbClr val="000000"/>
              </a:solidFill>
              <a:effectLst>
                <a:outerShdw blurRad="38100" dist="38100" dir="2700000" algn="tl">
                  <a:srgbClr val="FFFFFF"/>
                </a:outerShdw>
              </a:effectLst>
              <a:latin typeface="Arial Narrow Special G1" pitchFamily="34" charset="2"/>
            </a:endParaRPr>
          </a:p>
          <a:p>
            <a:pPr marL="265176" indent="-265176">
              <a:lnSpc>
                <a:spcPct val="90000"/>
              </a:lnSpc>
              <a:buNone/>
              <a:defRPr/>
            </a:pPr>
            <a:r>
              <a:rPr lang="nb-NO" b="1" dirty="0">
                <a:solidFill>
                  <a:schemeClr val="tx1"/>
                </a:solidFill>
                <a:latin typeface="Arial Narrow Special G1" pitchFamily="34" charset="2"/>
              </a:rPr>
              <a:t>Tahap </a:t>
            </a:r>
            <a:r>
              <a:rPr lang="id-ID" b="1" dirty="0">
                <a:solidFill>
                  <a:schemeClr val="tx1"/>
                </a:solidFill>
                <a:latin typeface="Arial Narrow Special G1" pitchFamily="34" charset="2"/>
              </a:rPr>
              <a:t> ini </a:t>
            </a:r>
            <a:r>
              <a:rPr lang="nb-NO" b="1" dirty="0">
                <a:solidFill>
                  <a:schemeClr val="tx1"/>
                </a:solidFill>
                <a:latin typeface="Arial Narrow Special G1" pitchFamily="34" charset="2"/>
              </a:rPr>
              <a:t>disebut </a:t>
            </a:r>
            <a:r>
              <a:rPr lang="id-ID" b="1" dirty="0">
                <a:solidFill>
                  <a:schemeClr val="tx1"/>
                </a:solidFill>
                <a:latin typeface="Arial Narrow Special G1" pitchFamily="34" charset="2"/>
              </a:rPr>
              <a:t> juga </a:t>
            </a:r>
            <a:r>
              <a:rPr lang="nb-NO" b="1" dirty="0">
                <a:solidFill>
                  <a:schemeClr val="tx1"/>
                </a:solidFill>
                <a:latin typeface="Arial Narrow Special G1" pitchFamily="34" charset="2"/>
              </a:rPr>
              <a:t>moralitas heteronomi. suatu orientasi pada hukuman dan kepatuhan. Penentuan benar atau salah didasarkan pada konsekuensi ragawi suatu tindakan. </a:t>
            </a:r>
            <a:endParaRPr lang="id-ID" b="1" dirty="0">
              <a:solidFill>
                <a:schemeClr val="tx1"/>
              </a:solidFill>
              <a:latin typeface="Arial Narrow Special G1" pitchFamily="34" charset="2"/>
            </a:endParaRPr>
          </a:p>
          <a:p>
            <a:pPr marL="265176" indent="-265176">
              <a:lnSpc>
                <a:spcPct val="90000"/>
              </a:lnSpc>
              <a:buNone/>
              <a:defRPr/>
            </a:pPr>
            <a:r>
              <a:rPr lang="nb-NO" b="1" dirty="0" smtClean="0">
                <a:solidFill>
                  <a:schemeClr val="tx1"/>
                </a:solidFill>
                <a:latin typeface="Arial Narrow Special G1" pitchFamily="34" charset="2"/>
              </a:rPr>
              <a:t>Penalaran </a:t>
            </a:r>
            <a:r>
              <a:rPr lang="nb-NO" b="1" dirty="0">
                <a:solidFill>
                  <a:schemeClr val="tx1"/>
                </a:solidFill>
                <a:latin typeface="Arial Narrow Special G1" pitchFamily="34" charset="2"/>
              </a:rPr>
              <a:t>pada tahap ini sangat egosentrik, penalar tidak dapat mempertimbangkan perspektif orang lain. </a:t>
            </a:r>
            <a:endParaRPr lang="id-ID" b="1" dirty="0">
              <a:solidFill>
                <a:schemeClr val="tx1"/>
              </a:solidFill>
              <a:latin typeface="Arial Narrow Special G1" pitchFamily="34" charset="2"/>
            </a:endParaRPr>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910" y="785794"/>
            <a:ext cx="7715304" cy="5500726"/>
          </a:xfrm>
        </p:spPr>
        <p:style>
          <a:lnRef idx="0">
            <a:schemeClr val="accent2"/>
          </a:lnRef>
          <a:fillRef idx="3">
            <a:schemeClr val="accent2"/>
          </a:fillRef>
          <a:effectRef idx="3">
            <a:schemeClr val="accent2"/>
          </a:effectRef>
          <a:fontRef idx="minor">
            <a:schemeClr val="lt1"/>
          </a:fontRef>
        </p:style>
        <p:txBody>
          <a:bodyPr>
            <a:normAutofit fontScale="92500"/>
          </a:bodyPr>
          <a:lstStyle/>
          <a:p>
            <a:pPr marL="265176" indent="-265176" algn="l">
              <a:lnSpc>
                <a:spcPct val="90000"/>
              </a:lnSpc>
              <a:buFont typeface="Wingdings 2"/>
              <a:buChar char=""/>
              <a:defRPr/>
            </a:pPr>
            <a:r>
              <a:rPr lang="en-US" b="1" dirty="0" smtClean="0">
                <a:solidFill>
                  <a:srgbClr val="000000"/>
                </a:solidFill>
                <a:effectLst>
                  <a:outerShdw blurRad="38100" dist="38100" dir="2700000" algn="tl">
                    <a:srgbClr val="FFFFFF"/>
                  </a:outerShdw>
                </a:effectLst>
              </a:rPr>
              <a:t>Stage </a:t>
            </a:r>
            <a:r>
              <a:rPr lang="en-US" b="1" dirty="0">
                <a:solidFill>
                  <a:srgbClr val="000000"/>
                </a:solidFill>
                <a:effectLst>
                  <a:outerShdw blurRad="38100" dist="38100" dir="2700000" algn="tl">
                    <a:srgbClr val="FFFFFF"/>
                  </a:outerShdw>
                </a:effectLst>
              </a:rPr>
              <a:t>2: Individualism, instrumental purpose, </a:t>
            </a:r>
            <a:endParaRPr lang="id-ID" b="1" dirty="0" smtClean="0">
              <a:solidFill>
                <a:srgbClr val="000000"/>
              </a:solidFill>
              <a:effectLst>
                <a:outerShdw blurRad="38100" dist="38100" dir="2700000" algn="tl">
                  <a:srgbClr val="FFFFFF"/>
                </a:outerShdw>
              </a:effectLst>
            </a:endParaRPr>
          </a:p>
          <a:p>
            <a:pPr marL="265176" indent="-265176" algn="l">
              <a:lnSpc>
                <a:spcPct val="90000"/>
              </a:lnSpc>
              <a:defRPr/>
            </a:pPr>
            <a:r>
              <a:rPr lang="id-ID" b="1" dirty="0" smtClean="0">
                <a:solidFill>
                  <a:srgbClr val="000000"/>
                </a:solidFill>
                <a:effectLst>
                  <a:outerShdw blurRad="38100" dist="38100" dir="2700000" algn="tl">
                    <a:srgbClr val="FFFFFF"/>
                  </a:outerShdw>
                </a:effectLst>
              </a:rPr>
              <a:t>                  </a:t>
            </a:r>
            <a:r>
              <a:rPr lang="en-US" b="1" dirty="0" smtClean="0">
                <a:solidFill>
                  <a:srgbClr val="000000"/>
                </a:solidFill>
                <a:effectLst>
                  <a:outerShdw blurRad="38100" dist="38100" dir="2700000" algn="tl">
                    <a:srgbClr val="FFFFFF"/>
                  </a:outerShdw>
                </a:effectLst>
              </a:rPr>
              <a:t>and exchange</a:t>
            </a:r>
            <a:endParaRPr lang="id-ID" b="1" i="1" dirty="0">
              <a:solidFill>
                <a:srgbClr val="000000"/>
              </a:solidFill>
              <a:effectLst>
                <a:outerShdw blurRad="38100" dist="38100" dir="2700000" algn="tl">
                  <a:srgbClr val="FFFFFF"/>
                </a:outerShdw>
              </a:effectLst>
              <a:latin typeface="Arial Narrow" pitchFamily="34" charset="0"/>
            </a:endParaRPr>
          </a:p>
          <a:p>
            <a:pPr marL="265176" indent="-265176" algn="l">
              <a:lnSpc>
                <a:spcPct val="90000"/>
              </a:lnSpc>
              <a:buFont typeface="Wingdings 2"/>
              <a:buChar char=""/>
              <a:defRPr/>
            </a:pPr>
            <a:r>
              <a:rPr lang="nb-NO" b="1" i="1" dirty="0" smtClean="0">
                <a:solidFill>
                  <a:schemeClr val="tx1"/>
                </a:solidFill>
                <a:latin typeface="Arial Narrow" pitchFamily="34" charset="0"/>
              </a:rPr>
              <a:t>Tahap </a:t>
            </a:r>
            <a:r>
              <a:rPr lang="nb-NO" b="1" i="1" dirty="0">
                <a:solidFill>
                  <a:schemeClr val="tx1"/>
                </a:solidFill>
                <a:latin typeface="Arial Narrow" pitchFamily="34" charset="0"/>
              </a:rPr>
              <a:t>kedua</a:t>
            </a:r>
            <a:r>
              <a:rPr lang="nb-NO" b="1" dirty="0">
                <a:solidFill>
                  <a:schemeClr val="tx1"/>
                </a:solidFill>
                <a:latin typeface="Arial Narrow" pitchFamily="34" charset="0"/>
              </a:rPr>
              <a:t> disebut tujuan </a:t>
            </a:r>
            <a:r>
              <a:rPr lang="nb-NO" b="1" dirty="0" smtClean="0">
                <a:solidFill>
                  <a:schemeClr val="tx1"/>
                </a:solidFill>
                <a:latin typeface="Arial Narrow" pitchFamily="34" charset="0"/>
              </a:rPr>
              <a:t>in</a:t>
            </a:r>
            <a:r>
              <a:rPr lang="id-ID" b="1" dirty="0" smtClean="0">
                <a:solidFill>
                  <a:schemeClr val="tx1"/>
                </a:solidFill>
                <a:latin typeface="Arial Narrow" pitchFamily="34" charset="0"/>
              </a:rPr>
              <a:t>s</a:t>
            </a:r>
            <a:r>
              <a:rPr lang="nb-NO" b="1" dirty="0" smtClean="0">
                <a:solidFill>
                  <a:schemeClr val="tx1"/>
                </a:solidFill>
                <a:latin typeface="Arial Narrow" pitchFamily="34" charset="0"/>
              </a:rPr>
              <a:t>trumental</a:t>
            </a:r>
            <a:r>
              <a:rPr lang="nb-NO" b="1" dirty="0">
                <a:solidFill>
                  <a:schemeClr val="tx1"/>
                </a:solidFill>
                <a:latin typeface="Arial Narrow" pitchFamily="34" charset="0"/>
              </a:rPr>
              <a:t>, </a:t>
            </a:r>
            <a:endParaRPr lang="id-ID" b="1" dirty="0" smtClean="0">
              <a:solidFill>
                <a:schemeClr val="tx1"/>
              </a:solidFill>
              <a:latin typeface="Arial Narrow" pitchFamily="34" charset="0"/>
            </a:endParaRPr>
          </a:p>
          <a:p>
            <a:pPr marL="265176" indent="-265176" algn="l">
              <a:lnSpc>
                <a:spcPct val="90000"/>
              </a:lnSpc>
              <a:defRPr/>
            </a:pPr>
            <a:r>
              <a:rPr lang="id-ID" b="1" dirty="0">
                <a:solidFill>
                  <a:schemeClr val="tx1"/>
                </a:solidFill>
                <a:latin typeface="Arial Narrow" pitchFamily="34" charset="0"/>
              </a:rPr>
              <a:t> </a:t>
            </a:r>
            <a:r>
              <a:rPr lang="id-ID" b="1" dirty="0" smtClean="0">
                <a:solidFill>
                  <a:schemeClr val="tx1"/>
                </a:solidFill>
                <a:latin typeface="Arial Narrow" pitchFamily="34" charset="0"/>
              </a:rPr>
              <a:t>   </a:t>
            </a:r>
            <a:r>
              <a:rPr lang="nb-NO" b="1" dirty="0" smtClean="0">
                <a:solidFill>
                  <a:schemeClr val="tx1"/>
                </a:solidFill>
                <a:latin typeface="Arial Narrow" pitchFamily="34" charset="0"/>
              </a:rPr>
              <a:t>individualisme </a:t>
            </a:r>
            <a:r>
              <a:rPr lang="nb-NO" b="1" dirty="0">
                <a:solidFill>
                  <a:schemeClr val="tx1"/>
                </a:solidFill>
                <a:latin typeface="Arial Narrow" pitchFamily="34" charset="0"/>
              </a:rPr>
              <a:t>dan pertukaran (kebutuhan dan keinginan). </a:t>
            </a:r>
            <a:endParaRPr lang="id-ID" b="1" dirty="0" smtClean="0">
              <a:solidFill>
                <a:schemeClr val="tx1"/>
              </a:solidFill>
              <a:latin typeface="Arial Narrow" pitchFamily="34" charset="0"/>
            </a:endParaRPr>
          </a:p>
          <a:p>
            <a:pPr marL="265176" indent="-265176" algn="l">
              <a:lnSpc>
                <a:spcPct val="90000"/>
              </a:lnSpc>
              <a:defRPr/>
            </a:pPr>
            <a:r>
              <a:rPr lang="id-ID" b="1" dirty="0">
                <a:solidFill>
                  <a:schemeClr val="tx1"/>
                </a:solidFill>
                <a:latin typeface="Arial Narrow" pitchFamily="34" charset="0"/>
              </a:rPr>
              <a:t> </a:t>
            </a:r>
            <a:r>
              <a:rPr lang="id-ID" b="1" dirty="0" smtClean="0">
                <a:solidFill>
                  <a:schemeClr val="tx1"/>
                </a:solidFill>
                <a:latin typeface="Arial Narrow" pitchFamily="34" charset="0"/>
              </a:rPr>
              <a:t>  </a:t>
            </a:r>
            <a:r>
              <a:rPr lang="nb-NO" b="1" dirty="0" smtClean="0">
                <a:solidFill>
                  <a:schemeClr val="tx1"/>
                </a:solidFill>
                <a:latin typeface="Arial Narrow" pitchFamily="34" charset="0"/>
              </a:rPr>
              <a:t>Tahap </a:t>
            </a:r>
            <a:r>
              <a:rPr lang="nb-NO" b="1" dirty="0">
                <a:solidFill>
                  <a:schemeClr val="tx1"/>
                </a:solidFill>
                <a:latin typeface="Arial Narrow" pitchFamily="34" charset="0"/>
              </a:rPr>
              <a:t>ini ditandai oleh pemahaman baik atau benar sebagai sesuatu yang dapat memenuhi kebutuhan dan keinginan, baik diri sendiri maupun orang lain. Kebutuhan pribadi dan kebutuhan orang lain merupakan pertimbangan utama penalaran pada tingkat ini. </a:t>
            </a:r>
            <a:endParaRPr lang="id-ID" b="1" dirty="0">
              <a:solidFill>
                <a:schemeClr val="tx1"/>
              </a:solidFill>
              <a:latin typeface="Arial Narrow" pitchFamily="34" charset="0"/>
            </a:endParaRPr>
          </a:p>
          <a:p>
            <a:pPr marL="265176" indent="-265176" algn="l">
              <a:lnSpc>
                <a:spcPct val="90000"/>
              </a:lnSpc>
              <a:buFont typeface="Wingdings 2"/>
              <a:buChar char=""/>
              <a:defRPr/>
            </a:pPr>
            <a:endParaRPr lang="en-US" sz="2800" b="1" dirty="0">
              <a:solidFill>
                <a:schemeClr val="tx1"/>
              </a:solidFill>
              <a:effectLst>
                <a:outerShdw blurRad="38100" dist="38100" dir="2700000" algn="tl">
                  <a:srgbClr val="FFFFFF"/>
                </a:outerShdw>
              </a:effectLst>
              <a:latin typeface="Arial Narrow" pitchFamily="34" charset="0"/>
            </a:endParaRPr>
          </a:p>
          <a:p>
            <a:pPr marL="265176" indent="-265176">
              <a:lnSpc>
                <a:spcPct val="90000"/>
              </a:lnSpc>
              <a:buFont typeface="Wingdings 2"/>
              <a:buChar char=""/>
              <a:defRPr/>
            </a:pPr>
            <a:endParaRPr lang="id-ID" sz="2800" b="1" dirty="0" smtClean="0">
              <a:solidFill>
                <a:srgbClr val="000000"/>
              </a:solidFill>
              <a:effectLst>
                <a:outerShdw blurRad="38100" dist="38100" dir="2700000" algn="tl">
                  <a:srgbClr val="FFFFFF"/>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style>
          <a:lnRef idx="2">
            <a:schemeClr val="accent2">
              <a:shade val="50000"/>
            </a:schemeClr>
          </a:lnRef>
          <a:fillRef idx="1">
            <a:schemeClr val="accent2"/>
          </a:fillRef>
          <a:effectRef idx="0">
            <a:schemeClr val="accent2"/>
          </a:effectRef>
          <a:fontRef idx="minor">
            <a:schemeClr val="lt1"/>
          </a:fontRef>
        </p:style>
        <p:txBody>
          <a:bodyPr>
            <a:normAutofit fontScale="92500" lnSpcReduction="10000"/>
          </a:bodyPr>
          <a:lstStyle/>
          <a:p>
            <a:pPr marL="265176" indent="-265176">
              <a:lnSpc>
                <a:spcPct val="90000"/>
              </a:lnSpc>
              <a:defRPr/>
            </a:pPr>
            <a:r>
              <a:rPr lang="en-US" b="1" dirty="0">
                <a:solidFill>
                  <a:schemeClr val="tx1"/>
                </a:solidFill>
              </a:rPr>
              <a:t>Level II: Conventional Morality</a:t>
            </a:r>
          </a:p>
          <a:p>
            <a:pPr marL="265176" indent="-720000">
              <a:spcBef>
                <a:spcPts val="0"/>
              </a:spcBef>
              <a:buNone/>
              <a:defRPr/>
            </a:pPr>
            <a:r>
              <a:rPr lang="en-US" b="1" dirty="0" smtClean="0">
                <a:solidFill>
                  <a:schemeClr val="tx1"/>
                </a:solidFill>
              </a:rPr>
              <a:t>Stage </a:t>
            </a:r>
            <a:r>
              <a:rPr lang="en-US" b="1" dirty="0">
                <a:solidFill>
                  <a:schemeClr val="tx1"/>
                </a:solidFill>
              </a:rPr>
              <a:t>3: Mutual interpersonal expectation, </a:t>
            </a:r>
            <a:r>
              <a:rPr lang="id-ID" b="1" dirty="0" smtClean="0">
                <a:solidFill>
                  <a:schemeClr val="tx1"/>
                </a:solidFill>
              </a:rPr>
              <a:t>  </a:t>
            </a:r>
          </a:p>
          <a:p>
            <a:pPr marL="265176" indent="-720000">
              <a:spcBef>
                <a:spcPts val="0"/>
              </a:spcBef>
              <a:buNone/>
              <a:defRPr/>
            </a:pPr>
            <a:r>
              <a:rPr lang="id-ID" b="1" dirty="0">
                <a:solidFill>
                  <a:schemeClr val="tx1"/>
                </a:solidFill>
              </a:rPr>
              <a:t> </a:t>
            </a:r>
            <a:r>
              <a:rPr lang="id-ID" b="1" dirty="0" smtClean="0">
                <a:solidFill>
                  <a:schemeClr val="tx1"/>
                </a:solidFill>
              </a:rPr>
              <a:t>              </a:t>
            </a:r>
            <a:r>
              <a:rPr lang="en-US" b="1" dirty="0" smtClean="0">
                <a:solidFill>
                  <a:schemeClr val="tx1"/>
                </a:solidFill>
              </a:rPr>
              <a:t>relationship, and   </a:t>
            </a:r>
            <a:r>
              <a:rPr lang="id-ID" b="1" dirty="0" smtClean="0">
                <a:solidFill>
                  <a:schemeClr val="tx1"/>
                </a:solidFill>
              </a:rPr>
              <a:t>i</a:t>
            </a:r>
            <a:r>
              <a:rPr lang="en-US" b="1" dirty="0" err="1" smtClean="0">
                <a:solidFill>
                  <a:schemeClr val="tx1"/>
                </a:solidFill>
              </a:rPr>
              <a:t>nterpersonal</a:t>
            </a:r>
            <a:r>
              <a:rPr lang="en-US" b="1" dirty="0" smtClean="0">
                <a:solidFill>
                  <a:schemeClr val="tx1"/>
                </a:solidFill>
              </a:rPr>
              <a:t> </a:t>
            </a:r>
            <a:endParaRPr lang="id-ID" b="1" dirty="0" smtClean="0">
              <a:solidFill>
                <a:schemeClr val="tx1"/>
              </a:solidFill>
            </a:endParaRPr>
          </a:p>
          <a:p>
            <a:pPr marL="265176" indent="-720000">
              <a:spcBef>
                <a:spcPts val="0"/>
              </a:spcBef>
              <a:buNone/>
              <a:defRPr/>
            </a:pPr>
            <a:r>
              <a:rPr lang="id-ID" b="1" dirty="0">
                <a:solidFill>
                  <a:schemeClr val="tx1"/>
                </a:solidFill>
              </a:rPr>
              <a:t> </a:t>
            </a:r>
            <a:r>
              <a:rPr lang="id-ID" b="1" dirty="0" smtClean="0">
                <a:solidFill>
                  <a:schemeClr val="tx1"/>
                </a:solidFill>
              </a:rPr>
              <a:t>              </a:t>
            </a:r>
            <a:r>
              <a:rPr lang="en-US" b="1" dirty="0" smtClean="0">
                <a:solidFill>
                  <a:schemeClr val="tx1"/>
                </a:solidFill>
              </a:rPr>
              <a:t>conformity</a:t>
            </a:r>
            <a:endParaRPr lang="en-US" dirty="0">
              <a:solidFill>
                <a:srgbClr val="FF3300"/>
              </a:solidFill>
            </a:endParaRPr>
          </a:p>
          <a:p>
            <a:pPr>
              <a:buNone/>
            </a:pPr>
            <a:r>
              <a:rPr lang="id-ID" b="1" dirty="0" smtClean="0">
                <a:solidFill>
                  <a:schemeClr val="tx1"/>
                </a:solidFill>
              </a:rPr>
              <a:t>Tahap </a:t>
            </a:r>
            <a:r>
              <a:rPr lang="nb-NO" b="1" dirty="0" smtClean="0">
                <a:solidFill>
                  <a:schemeClr val="tx1"/>
                </a:solidFill>
              </a:rPr>
              <a:t>harapan</a:t>
            </a:r>
            <a:r>
              <a:rPr lang="nb-NO" b="1" dirty="0">
                <a:solidFill>
                  <a:schemeClr val="tx1"/>
                </a:solidFill>
              </a:rPr>
              <a:t>, hubungan dan penyesuaian antarpribadi. </a:t>
            </a:r>
            <a:endParaRPr lang="id-ID" b="1" dirty="0" smtClean="0">
              <a:solidFill>
                <a:schemeClr val="tx1"/>
              </a:solidFill>
            </a:endParaRPr>
          </a:p>
          <a:p>
            <a:pPr>
              <a:buNone/>
            </a:pPr>
            <a:r>
              <a:rPr lang="nb-NO" b="1" dirty="0" smtClean="0">
                <a:solidFill>
                  <a:schemeClr val="tx1"/>
                </a:solidFill>
              </a:rPr>
              <a:t>Mengerjakan </a:t>
            </a:r>
            <a:r>
              <a:rPr lang="nb-NO" b="1" dirty="0">
                <a:solidFill>
                  <a:schemeClr val="tx1"/>
                </a:solidFill>
              </a:rPr>
              <a:t>sesuatu yang benar pada tahap ini berarti memenuhi harapan orang-orang lain, loyal terhadap kelompok, dan dapat dipercaya dalam kelompok tersebut. Perhatian terhadap kesejahteraan orang lain dianggap hal yang penting. </a:t>
            </a:r>
            <a:endParaRPr lang="id-ID" b="1"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marL="265176" indent="-265176">
              <a:lnSpc>
                <a:spcPct val="90000"/>
              </a:lnSpc>
              <a:buNone/>
              <a:defRPr/>
            </a:pPr>
            <a:endParaRPr lang="id-ID" b="1" dirty="0" smtClean="0">
              <a:solidFill>
                <a:schemeClr val="tx1"/>
              </a:solidFill>
            </a:endParaRPr>
          </a:p>
          <a:p>
            <a:pPr marL="265176" indent="0">
              <a:lnSpc>
                <a:spcPct val="90000"/>
              </a:lnSpc>
              <a:buNone/>
              <a:defRPr/>
            </a:pPr>
            <a:r>
              <a:rPr lang="nb-NO" dirty="0">
                <a:solidFill>
                  <a:schemeClr val="tx1"/>
                </a:solidFill>
              </a:rPr>
              <a:t>Kesadaran akan perlunya saling menaruh harapan dan saling memberikan persetujuan terhadap perasaan dan perspektif orang lain, serta minat kelompok menjadi perspektif sosial seseorang.</a:t>
            </a:r>
            <a:endParaRPr lang="id-ID" dirty="0">
              <a:solidFill>
                <a:schemeClr val="tx1"/>
              </a:solidFill>
            </a:endParaRPr>
          </a:p>
          <a:p>
            <a:pPr marL="265176" indent="0">
              <a:lnSpc>
                <a:spcPct val="90000"/>
              </a:lnSpc>
              <a:buNone/>
              <a:defRPr/>
            </a:pPr>
            <a:endParaRPr lang="id-ID" b="1" dirty="0">
              <a:solidFill>
                <a:schemeClr val="tx1"/>
              </a:solidFill>
            </a:endParaRPr>
          </a:p>
          <a:p>
            <a:pPr marL="265176" indent="-265176">
              <a:lnSpc>
                <a:spcPct val="90000"/>
              </a:lnSpc>
              <a:buNone/>
              <a:defRPr/>
            </a:pPr>
            <a:endParaRPr lang="id-ID" b="1" dirty="0" smtClean="0">
              <a:solidFill>
                <a:schemeClr val="tx1"/>
              </a:solidFill>
            </a:endParaRPr>
          </a:p>
          <a:p>
            <a:pPr marL="265176" indent="-265176">
              <a:lnSpc>
                <a:spcPct val="90000"/>
              </a:lnSpc>
              <a:buNone/>
              <a:defRPr/>
            </a:pPr>
            <a:endParaRPr lang="en-US" b="1" dirty="0">
              <a:solidFill>
                <a:schemeClr val="tx1"/>
              </a:solidFill>
            </a:endParaRPr>
          </a:p>
          <a:p>
            <a:pPr marL="265176" indent="-265176">
              <a:lnSpc>
                <a:spcPct val="90000"/>
              </a:lnSpc>
              <a:buNone/>
              <a:defRPr/>
            </a:pPr>
            <a:endParaRPr lang="id-ID" dirty="0">
              <a:solidFill>
                <a:srgbClr val="FF3300"/>
              </a:solidFill>
            </a:endParaRPr>
          </a:p>
          <a:p>
            <a:pPr marL="265176" indent="-265176">
              <a:lnSpc>
                <a:spcPct val="90000"/>
              </a:lnSpc>
              <a:defRPr/>
            </a:pPr>
            <a:endParaRPr lang="en-US" dirty="0">
              <a:solidFill>
                <a:srgbClr val="FF3300"/>
              </a:solidFill>
            </a:endParaRPr>
          </a:p>
          <a:p>
            <a:pPr>
              <a:buNone/>
            </a:pP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marL="265176" indent="-265176">
              <a:lnSpc>
                <a:spcPct val="90000"/>
              </a:lnSpc>
              <a:buNone/>
              <a:defRPr/>
            </a:pPr>
            <a:r>
              <a:rPr lang="en-US" b="1" dirty="0" smtClean="0">
                <a:solidFill>
                  <a:schemeClr val="tx1"/>
                </a:solidFill>
              </a:rPr>
              <a:t>Stage </a:t>
            </a:r>
            <a:r>
              <a:rPr lang="en-US" b="1" dirty="0">
                <a:solidFill>
                  <a:schemeClr val="tx1"/>
                </a:solidFill>
              </a:rPr>
              <a:t>4: Social system and conscience (law and </a:t>
            </a:r>
            <a:endParaRPr lang="id-ID" b="1" dirty="0" smtClean="0">
              <a:solidFill>
                <a:schemeClr val="tx1"/>
              </a:solidFill>
            </a:endParaRPr>
          </a:p>
          <a:p>
            <a:pPr marL="265176" indent="-265176">
              <a:lnSpc>
                <a:spcPct val="90000"/>
              </a:lnSpc>
              <a:buNone/>
              <a:defRPr/>
            </a:pPr>
            <a:r>
              <a:rPr lang="id-ID" b="1" dirty="0">
                <a:solidFill>
                  <a:schemeClr val="tx1"/>
                </a:solidFill>
              </a:rPr>
              <a:t> </a:t>
            </a:r>
            <a:r>
              <a:rPr lang="id-ID" b="1" dirty="0" smtClean="0">
                <a:solidFill>
                  <a:schemeClr val="tx1"/>
                </a:solidFill>
              </a:rPr>
              <a:t>               </a:t>
            </a:r>
            <a:r>
              <a:rPr lang="en-US" b="1" dirty="0" smtClean="0">
                <a:solidFill>
                  <a:schemeClr val="tx1"/>
                </a:solidFill>
              </a:rPr>
              <a:t>order)</a:t>
            </a:r>
            <a:endParaRPr lang="id-ID" b="1" dirty="0" smtClean="0">
              <a:solidFill>
                <a:schemeClr val="tx1"/>
              </a:solidFill>
            </a:endParaRPr>
          </a:p>
          <a:p>
            <a:pPr marL="265176" indent="0">
              <a:lnSpc>
                <a:spcPct val="90000"/>
              </a:lnSpc>
              <a:buNone/>
              <a:defRPr/>
            </a:pPr>
            <a:r>
              <a:rPr lang="nb-NO" b="1" i="1" dirty="0">
                <a:solidFill>
                  <a:schemeClr val="tx1"/>
                </a:solidFill>
              </a:rPr>
              <a:t>Tahap keempat</a:t>
            </a:r>
            <a:r>
              <a:rPr lang="nb-NO" b="1" dirty="0">
                <a:solidFill>
                  <a:schemeClr val="tx1"/>
                </a:solidFill>
              </a:rPr>
              <a:t> adalah sistem sosial dan hati nurani. Mengerjakan sesuatu yang benar pada tahap ini berarti mengerjakan tugas kemasyarakatan dan mendukung aturan sosial yang ada. Tanggung jawab dan komitmen seseorang haruslah menjaga aturan sosial dan menghormati diri sendiri</a:t>
            </a:r>
            <a:r>
              <a:rPr lang="nb-NO" dirty="0">
                <a:solidFill>
                  <a:schemeClr val="tx1"/>
                </a:solidFill>
              </a:rPr>
              <a:t>.</a:t>
            </a:r>
            <a:endParaRPr lang="id-ID" dirty="0">
              <a:solidFill>
                <a:schemeClr val="tx1"/>
              </a:solidFill>
            </a:endParaRPr>
          </a:p>
          <a:p>
            <a:pPr marL="265176" indent="-265176">
              <a:lnSpc>
                <a:spcPct val="90000"/>
              </a:lnSpc>
              <a:buNone/>
              <a:defRPr/>
            </a:pPr>
            <a:endParaRPr lang="id-ID" b="1" dirty="0" smtClean="0">
              <a:solidFill>
                <a:schemeClr val="tx1"/>
              </a:solidFill>
            </a:endParaRPr>
          </a:p>
          <a:p>
            <a:pPr marL="265176" indent="-265176">
              <a:lnSpc>
                <a:spcPct val="90000"/>
              </a:lnSpc>
              <a:buNone/>
              <a:defRPr/>
            </a:pPr>
            <a:endParaRPr lang="en-US" b="1" dirty="0">
              <a:solidFill>
                <a:schemeClr val="tx1"/>
              </a:solidFill>
            </a:endParaRPr>
          </a:p>
          <a:p>
            <a:pPr marL="265176" indent="-265176">
              <a:lnSpc>
                <a:spcPct val="90000"/>
              </a:lnSpc>
              <a:buNone/>
              <a:defRPr/>
            </a:pPr>
            <a:endParaRPr lang="id-ID" dirty="0">
              <a:solidFill>
                <a:srgbClr val="FF3300"/>
              </a:solidFill>
            </a:endParaRPr>
          </a:p>
          <a:p>
            <a:pPr marL="265176" indent="-265176">
              <a:lnSpc>
                <a:spcPct val="90000"/>
              </a:lnSpc>
              <a:defRPr/>
            </a:pPr>
            <a:endParaRPr lang="en-US" dirty="0">
              <a:solidFill>
                <a:srgbClr val="FF3300"/>
              </a:solidFill>
            </a:endParaRPr>
          </a:p>
          <a:p>
            <a:pPr>
              <a:buNone/>
            </a:pP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marL="265176" indent="-265176" algn="ctr">
              <a:lnSpc>
                <a:spcPct val="90000"/>
              </a:lnSpc>
              <a:buNone/>
              <a:defRPr/>
            </a:pPr>
            <a:r>
              <a:rPr lang="en-US" sz="3600" b="1" dirty="0">
                <a:solidFill>
                  <a:schemeClr val="tx1"/>
                </a:solidFill>
              </a:rPr>
              <a:t>Level III: </a:t>
            </a:r>
            <a:r>
              <a:rPr lang="en-US" sz="3600" b="1" dirty="0" err="1">
                <a:solidFill>
                  <a:schemeClr val="tx1"/>
                </a:solidFill>
              </a:rPr>
              <a:t>Postconventional</a:t>
            </a:r>
            <a:r>
              <a:rPr lang="en-US" sz="3600" b="1" dirty="0">
                <a:solidFill>
                  <a:schemeClr val="tx1"/>
                </a:solidFill>
              </a:rPr>
              <a:t> Morality or </a:t>
            </a:r>
            <a:r>
              <a:rPr lang="en-US" sz="3600" b="1" dirty="0" smtClean="0">
                <a:solidFill>
                  <a:schemeClr val="tx1"/>
                </a:solidFill>
              </a:rPr>
              <a:t>Principled</a:t>
            </a:r>
            <a:endParaRPr lang="en-US" sz="3600" b="1" dirty="0">
              <a:solidFill>
                <a:schemeClr val="tx1"/>
              </a:solidFill>
            </a:endParaRPr>
          </a:p>
          <a:p>
            <a:pPr marL="265176" indent="-265176" algn="ctr">
              <a:lnSpc>
                <a:spcPct val="90000"/>
              </a:lnSpc>
              <a:defRPr/>
            </a:pPr>
            <a:r>
              <a:rPr lang="en-US" b="1" i="1" dirty="0">
                <a:solidFill>
                  <a:schemeClr val="accent1">
                    <a:lumMod val="20000"/>
                    <a:lumOff val="80000"/>
                  </a:schemeClr>
                </a:solidFill>
              </a:rPr>
              <a:t>Stage 5: </a:t>
            </a:r>
            <a:r>
              <a:rPr lang="id-ID" b="1" i="1" dirty="0" smtClean="0">
                <a:solidFill>
                  <a:schemeClr val="accent1">
                    <a:lumMod val="20000"/>
                    <a:lumOff val="80000"/>
                  </a:schemeClr>
                </a:solidFill>
              </a:rPr>
              <a:t>S</a:t>
            </a:r>
            <a:r>
              <a:rPr lang="en-US" b="1" i="1" dirty="0" err="1" smtClean="0">
                <a:solidFill>
                  <a:schemeClr val="accent1">
                    <a:lumMod val="20000"/>
                    <a:lumOff val="80000"/>
                  </a:schemeClr>
                </a:solidFill>
              </a:rPr>
              <a:t>ocial</a:t>
            </a:r>
            <a:r>
              <a:rPr lang="en-US" b="1" i="1" dirty="0" smtClean="0">
                <a:solidFill>
                  <a:schemeClr val="accent1">
                    <a:lumMod val="20000"/>
                    <a:lumOff val="80000"/>
                  </a:schemeClr>
                </a:solidFill>
              </a:rPr>
              <a:t> </a:t>
            </a:r>
            <a:r>
              <a:rPr lang="en-US" b="1" i="1" dirty="0">
                <a:solidFill>
                  <a:schemeClr val="accent1">
                    <a:lumMod val="20000"/>
                    <a:lumOff val="80000"/>
                  </a:schemeClr>
                </a:solidFill>
              </a:rPr>
              <a:t>contract or utility and </a:t>
            </a:r>
            <a:endParaRPr lang="id-ID" b="1" i="1" dirty="0" smtClean="0">
              <a:solidFill>
                <a:schemeClr val="accent1">
                  <a:lumMod val="20000"/>
                  <a:lumOff val="80000"/>
                </a:schemeClr>
              </a:solidFill>
            </a:endParaRPr>
          </a:p>
          <a:p>
            <a:pPr marL="265176" indent="-265176" algn="ctr">
              <a:lnSpc>
                <a:spcPct val="90000"/>
              </a:lnSpc>
              <a:buNone/>
              <a:defRPr/>
            </a:pPr>
            <a:r>
              <a:rPr lang="en-US" b="1" i="1" dirty="0" smtClean="0">
                <a:solidFill>
                  <a:schemeClr val="accent1">
                    <a:lumMod val="20000"/>
                    <a:lumOff val="80000"/>
                  </a:schemeClr>
                </a:solidFill>
              </a:rPr>
              <a:t>individual </a:t>
            </a:r>
            <a:r>
              <a:rPr lang="id-ID" b="1" i="1" dirty="0" smtClean="0">
                <a:solidFill>
                  <a:schemeClr val="accent1">
                    <a:lumMod val="20000"/>
                    <a:lumOff val="80000"/>
                  </a:schemeClr>
                </a:solidFill>
              </a:rPr>
              <a:t>right</a:t>
            </a:r>
          </a:p>
          <a:p>
            <a:pPr marL="265176" indent="-265176" algn="ctr">
              <a:lnSpc>
                <a:spcPct val="90000"/>
              </a:lnSpc>
              <a:buNone/>
              <a:defRPr/>
            </a:pPr>
            <a:r>
              <a:rPr lang="id-ID" b="1" dirty="0">
                <a:solidFill>
                  <a:schemeClr val="tx1"/>
                </a:solidFill>
              </a:rPr>
              <a:t> </a:t>
            </a:r>
            <a:r>
              <a:rPr lang="id-ID" b="1" dirty="0" smtClean="0">
                <a:solidFill>
                  <a:schemeClr val="tx1"/>
                </a:solidFill>
              </a:rPr>
              <a:t>               </a:t>
            </a:r>
          </a:p>
          <a:p>
            <a:pPr marL="265176" indent="265176">
              <a:lnSpc>
                <a:spcPct val="90000"/>
              </a:lnSpc>
              <a:buNone/>
              <a:defRPr/>
            </a:pPr>
            <a:r>
              <a:rPr lang="nb-NO" b="1" dirty="0" smtClean="0">
                <a:solidFill>
                  <a:schemeClr val="tx1"/>
                </a:solidFill>
              </a:rPr>
              <a:t>Tahap</a:t>
            </a:r>
            <a:r>
              <a:rPr lang="id-ID" b="1" dirty="0" smtClean="0">
                <a:solidFill>
                  <a:schemeClr val="tx1"/>
                </a:solidFill>
              </a:rPr>
              <a:t> ini </a:t>
            </a:r>
            <a:r>
              <a:rPr lang="nb-NO" b="1" dirty="0" smtClean="0">
                <a:solidFill>
                  <a:schemeClr val="tx1"/>
                </a:solidFill>
              </a:rPr>
              <a:t>adalah </a:t>
            </a:r>
            <a:r>
              <a:rPr lang="nb-NO" b="1" dirty="0">
                <a:solidFill>
                  <a:schemeClr val="tx1"/>
                </a:solidFill>
              </a:rPr>
              <a:t>kontrak sosial dan hak individual. Yang dianggap benar menurut tahap ini adalah </a:t>
            </a:r>
            <a:r>
              <a:rPr lang="id-ID" b="1" dirty="0" smtClean="0">
                <a:solidFill>
                  <a:schemeClr val="tx1"/>
                </a:solidFill>
              </a:rPr>
              <a:t>yang </a:t>
            </a:r>
            <a:r>
              <a:rPr lang="nb-NO" b="1" dirty="0" smtClean="0">
                <a:solidFill>
                  <a:schemeClr val="tx1"/>
                </a:solidFill>
              </a:rPr>
              <a:t>mendukung </a:t>
            </a:r>
            <a:r>
              <a:rPr lang="nb-NO" b="1" dirty="0">
                <a:solidFill>
                  <a:schemeClr val="tx1"/>
                </a:solidFill>
              </a:rPr>
              <a:t>hak-hak dan nilai-nilai dasar, serta saling menyetujui kontrak </a:t>
            </a:r>
            <a:r>
              <a:rPr lang="nb-NO" b="1" dirty="0" smtClean="0">
                <a:solidFill>
                  <a:schemeClr val="tx1"/>
                </a:solidFill>
              </a:rPr>
              <a:t>sosial. </a:t>
            </a:r>
            <a:endParaRPr lang="id-ID" b="1" dirty="0" smtClean="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marL="265176" indent="265176">
              <a:lnSpc>
                <a:spcPct val="150000"/>
              </a:lnSpc>
              <a:spcBef>
                <a:spcPts val="0"/>
              </a:spcBef>
              <a:buNone/>
              <a:defRPr/>
            </a:pPr>
            <a:r>
              <a:rPr lang="nb-NO" sz="3300" b="1" dirty="0">
                <a:solidFill>
                  <a:schemeClr val="tx1"/>
                </a:solidFill>
              </a:rPr>
              <a:t>Orientasi penalaran tahap </a:t>
            </a:r>
            <a:r>
              <a:rPr lang="id-ID" sz="3300" b="1" dirty="0">
                <a:solidFill>
                  <a:schemeClr val="tx1"/>
                </a:solidFill>
              </a:rPr>
              <a:t>ini a</a:t>
            </a:r>
            <a:r>
              <a:rPr lang="nb-NO" sz="3300" b="1" dirty="0">
                <a:solidFill>
                  <a:schemeClr val="tx1"/>
                </a:solidFill>
              </a:rPr>
              <a:t>dalah pada </a:t>
            </a:r>
            <a:r>
              <a:rPr lang="id-ID" sz="3300" b="1" dirty="0">
                <a:solidFill>
                  <a:schemeClr val="tx1"/>
                </a:solidFill>
              </a:rPr>
              <a:t>upaya </a:t>
            </a:r>
            <a:r>
              <a:rPr lang="nb-NO" sz="3300" b="1" dirty="0">
                <a:solidFill>
                  <a:schemeClr val="tx1"/>
                </a:solidFill>
              </a:rPr>
              <a:t>memaksimalkan kesejahteraan masyarakat dan menghargai kemauan golongan mayoritas, di samping menjaga hak-hak golongan minoritas. </a:t>
            </a:r>
            <a:endParaRPr lang="id-ID" sz="3300" b="1" dirty="0" smtClean="0">
              <a:solidFill>
                <a:schemeClr val="tx1"/>
              </a:solidFill>
            </a:endParaRPr>
          </a:p>
          <a:p>
            <a:pPr marL="265176" indent="-265176">
              <a:lnSpc>
                <a:spcPct val="90000"/>
              </a:lnSpc>
              <a:buNone/>
              <a:defRPr/>
            </a:pPr>
            <a:endParaRPr lang="en-US" b="1"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579</Words>
  <Application>Microsoft Office PowerPoint</Application>
  <PresentationFormat>On-screen Show (4:3)</PresentationFormat>
  <Paragraphs>60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Teori  Perkembangan Moral Lawrence Kohlberg</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  Perkembangan Moral Lawrence Kohlberg</dc:title>
  <dc:creator>Rukiyati</dc:creator>
  <cp:lastModifiedBy>Rukiyati</cp:lastModifiedBy>
  <cp:revision>4</cp:revision>
  <dcterms:created xsi:type="dcterms:W3CDTF">2013-04-16T18:05:02Z</dcterms:created>
  <dcterms:modified xsi:type="dcterms:W3CDTF">2013-04-16T19:45:38Z</dcterms:modified>
</cp:coreProperties>
</file>