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2" r:id="rId2"/>
    <p:sldId id="288" r:id="rId3"/>
    <p:sldId id="263" r:id="rId4"/>
    <p:sldId id="289" r:id="rId5"/>
    <p:sldId id="264" r:id="rId6"/>
    <p:sldId id="265" r:id="rId7"/>
    <p:sldId id="266" r:id="rId8"/>
    <p:sldId id="284" r:id="rId9"/>
    <p:sldId id="267" r:id="rId10"/>
    <p:sldId id="268" r:id="rId11"/>
    <p:sldId id="272" r:id="rId12"/>
    <p:sldId id="287" r:id="rId13"/>
    <p:sldId id="273" r:id="rId14"/>
    <p:sldId id="274" r:id="rId15"/>
    <p:sldId id="275" r:id="rId16"/>
    <p:sldId id="276" r:id="rId17"/>
    <p:sldId id="285" r:id="rId18"/>
    <p:sldId id="286" r:id="rId19"/>
    <p:sldId id="278" r:id="rId20"/>
    <p:sldId id="279" r:id="rId21"/>
    <p:sldId id="280" r:id="rId22"/>
    <p:sldId id="283" r:id="rId23"/>
    <p:sldId id="281" r:id="rId24"/>
    <p:sldId id="290" r:id="rId25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00"/>
    <a:srgbClr val="FFFFFF"/>
    <a:srgbClr val="000066"/>
    <a:srgbClr val="FF66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4C7C5-FDA7-441D-BBC4-D697E705730C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E7017-5DC7-4B20-A3D4-DCDB1EF9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27545-0426-4E68-8A27-6F65D4DF77FB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C907-BD56-4FAF-AB00-710D9FF6D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AE70-3D86-40AC-A859-0393FAC38C04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C38E-1A90-4E89-82B6-2B3784EC77CE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D8B1-C8C5-428D-B5B0-B0270D2834C6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A5A9E-C81D-418F-9968-6F96A2F82297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E180-1BAA-481E-897C-9B3E9B5C100E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1FAB-0D9B-45C4-97D8-4432481A7065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DFA2-DAE3-4B73-92B7-7E888A59C89A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AE56-13DE-40DE-BF72-AC09F43CB4EC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A18-F47D-4AC9-BF6E-FA6A393DF843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B031-0BCB-459E-84FF-54ABFB09478F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C3EF-0403-4957-A2A8-CBBCE6DED7DA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F19AC-2356-44B2-A96A-9624D347F3A3}" type="datetime1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6208-D489-4C91-BF83-78F09A12B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FF"/>
                </a:solidFill>
                <a:latin typeface="Californian FB" pitchFamily="18" charset="0"/>
              </a:rPr>
              <a:t>Teori-teori</a:t>
            </a:r>
            <a:r>
              <a:rPr lang="en-US" sz="4000" b="1" dirty="0" smtClean="0">
                <a:solidFill>
                  <a:srgbClr val="FFFFFF"/>
                </a:solidFill>
                <a:latin typeface="Californian FB" pitchFamily="18" charset="0"/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latin typeface="Californian FB" pitchFamily="18" charset="0"/>
              </a:rPr>
              <a:t>Perkembangan</a:t>
            </a:r>
            <a:r>
              <a:rPr lang="en-US" sz="4000" b="1" dirty="0" smtClean="0">
                <a:solidFill>
                  <a:srgbClr val="FFFFFF"/>
                </a:solidFill>
                <a:latin typeface="Californian FB" pitchFamily="18" charset="0"/>
              </a:rPr>
              <a:t> Mor</a:t>
            </a:r>
            <a:r>
              <a:rPr lang="en-US" sz="4000" b="1" dirty="0" smtClean="0">
                <a:solidFill>
                  <a:srgbClr val="FFFFFF"/>
                </a:solidFill>
              </a:rPr>
              <a:t>al</a:t>
            </a:r>
          </a:p>
          <a:p>
            <a:pPr algn="just"/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FF"/>
                </a:solidFill>
                <a:latin typeface="Californian FB" pitchFamily="18" charset="0"/>
              </a:rPr>
              <a:t>Teori</a:t>
            </a:r>
            <a:r>
              <a:rPr lang="en-US" dirty="0" smtClean="0">
                <a:solidFill>
                  <a:srgbClr val="FFFFFF"/>
                </a:solidFill>
                <a:latin typeface="Californian FB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alifornian FB" pitchFamily="18" charset="0"/>
              </a:rPr>
              <a:t>Kognitif</a:t>
            </a:r>
            <a:r>
              <a:rPr lang="en-US" dirty="0" smtClean="0">
                <a:solidFill>
                  <a:srgbClr val="FFFFFF"/>
                </a:solidFill>
                <a:latin typeface="Californian FB" pitchFamily="18" charset="0"/>
              </a:rPr>
              <a:t> Jean Piaget</a:t>
            </a:r>
            <a:endParaRPr lang="id-ID" dirty="0" smtClean="0">
              <a:solidFill>
                <a:srgbClr val="FFFFFF"/>
              </a:solidFill>
              <a:latin typeface="Californian FB" pitchFamily="18" charset="0"/>
            </a:endParaRP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rgbClr val="FFFFFF"/>
                </a:solidFill>
                <a:latin typeface="Californian FB" pitchFamily="18" charset="0"/>
              </a:rPr>
              <a:t>Teori Penalaran Moral Kohlberg </a:t>
            </a:r>
          </a:p>
          <a:p>
            <a:pPr marL="514350" indent="-514350" algn="just"/>
            <a:r>
              <a:rPr lang="id-ID" dirty="0" smtClean="0">
                <a:solidFill>
                  <a:srgbClr val="FFFFFF"/>
                </a:solidFill>
                <a:latin typeface="Californian FB" pitchFamily="18" charset="0"/>
              </a:rPr>
              <a:t>       (melanjutkan teori Piaget)</a:t>
            </a:r>
            <a:endParaRPr lang="en-US" dirty="0" smtClean="0">
              <a:solidFill>
                <a:srgbClr val="FFFFFF"/>
              </a:solidFill>
              <a:latin typeface="Californian FB" pitchFamily="18" charset="0"/>
            </a:endParaRPr>
          </a:p>
          <a:p>
            <a:pPr marL="514350" indent="-514350" algn="just"/>
            <a:r>
              <a:rPr lang="en-US" dirty="0" smtClean="0">
                <a:solidFill>
                  <a:srgbClr val="FFFFFF"/>
                </a:solidFill>
                <a:latin typeface="Californian FB" pitchFamily="18" charset="0"/>
              </a:rPr>
              <a:t>       </a:t>
            </a:r>
            <a:endParaRPr lang="en-US" dirty="0">
              <a:solidFill>
                <a:srgbClr val="FFFFFF"/>
              </a:solidFill>
              <a:latin typeface="Californian FB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id-ID" sz="2800" b="1" dirty="0" smtClean="0">
                <a:solidFill>
                  <a:srgbClr val="000066"/>
                </a:solidFill>
              </a:rPr>
              <a:t>Anak2 usia ini </a:t>
            </a:r>
            <a:r>
              <a:rPr lang="en-US" sz="2800" b="1" dirty="0" err="1" smtClean="0">
                <a:solidFill>
                  <a:srgbClr val="000066"/>
                </a:solidFill>
              </a:rPr>
              <a:t>belum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memiliki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empati</a:t>
            </a:r>
            <a:r>
              <a:rPr lang="en-US" sz="2800" b="1" dirty="0">
                <a:solidFill>
                  <a:srgbClr val="000066"/>
                </a:solidFill>
              </a:rPr>
              <a:t>,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belum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mampu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menempatkan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dirinya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dlm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bergaul</a:t>
            </a:r>
            <a:r>
              <a:rPr lang="en-US" sz="2800" b="1" dirty="0" smtClean="0">
                <a:solidFill>
                  <a:srgbClr val="000066"/>
                </a:solidFill>
              </a:rPr>
              <a:t> dg org lain. </a:t>
            </a:r>
            <a:r>
              <a:rPr lang="en-US" sz="2800" b="1" dirty="0" err="1" smtClean="0">
                <a:solidFill>
                  <a:srgbClr val="000066"/>
                </a:solidFill>
              </a:rPr>
              <a:t>Mereka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belum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menyadari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bahwa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orang</a:t>
            </a:r>
            <a:r>
              <a:rPr lang="en-US" sz="2800" b="1" dirty="0" smtClean="0">
                <a:solidFill>
                  <a:srgbClr val="000066"/>
                </a:solidFill>
              </a:rPr>
              <a:t> lain </a:t>
            </a:r>
            <a:r>
              <a:rPr lang="en-US" sz="2800" b="1" dirty="0" err="1" smtClean="0">
                <a:solidFill>
                  <a:srgbClr val="000066"/>
                </a:solidFill>
              </a:rPr>
              <a:t>juga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mempunyai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cara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pandang</a:t>
            </a:r>
            <a:r>
              <a:rPr lang="en-US" sz="2800" b="1" dirty="0" smtClean="0">
                <a:solidFill>
                  <a:srgbClr val="000066"/>
                </a:solidFill>
              </a:rPr>
              <a:t> sendiri2.</a:t>
            </a:r>
            <a:endParaRPr lang="id-ID" sz="2800" b="1" dirty="0" smtClean="0">
              <a:solidFill>
                <a:srgbClr val="000066"/>
              </a:solidFill>
            </a:endParaRPr>
          </a:p>
          <a:p>
            <a:pPr algn="just"/>
            <a:endParaRPr lang="en-US" sz="2800" b="1" dirty="0" smtClean="0">
              <a:solidFill>
                <a:srgbClr val="000066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id-ID" sz="2800" b="1" dirty="0" err="1" smtClean="0">
                <a:solidFill>
                  <a:srgbClr val="000066"/>
                </a:solidFill>
              </a:rPr>
              <a:t>A</a:t>
            </a:r>
            <a:r>
              <a:rPr lang="en-US" sz="2800" b="1" dirty="0" err="1" smtClean="0">
                <a:solidFill>
                  <a:srgbClr val="000066"/>
                </a:solidFill>
              </a:rPr>
              <a:t>nak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usia</a:t>
            </a:r>
            <a:r>
              <a:rPr lang="en-US" sz="2800" b="1" dirty="0" smtClean="0">
                <a:solidFill>
                  <a:srgbClr val="000066"/>
                </a:solidFill>
              </a:rPr>
              <a:t> 7 </a:t>
            </a:r>
            <a:r>
              <a:rPr lang="en-US" sz="2800" b="1" dirty="0" err="1" smtClean="0">
                <a:solidFill>
                  <a:srgbClr val="000066"/>
                </a:solidFill>
              </a:rPr>
              <a:t>atau</a:t>
            </a:r>
            <a:r>
              <a:rPr lang="en-US" sz="2800" b="1" dirty="0" smtClean="0">
                <a:solidFill>
                  <a:srgbClr val="000066"/>
                </a:solidFill>
              </a:rPr>
              <a:t> 8 </a:t>
            </a:r>
            <a:r>
              <a:rPr lang="en-US" sz="2800" b="1" dirty="0" err="1" smtClean="0">
                <a:solidFill>
                  <a:srgbClr val="000066"/>
                </a:solidFill>
              </a:rPr>
              <a:t>tahun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berkembang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Incipient – cooperation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yaitu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munculnya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perhatian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anak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terhadap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keuntungan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timbal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balik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dan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kec</a:t>
            </a:r>
            <a:r>
              <a:rPr lang="id-ID" sz="2800" b="1" dirty="0" smtClean="0">
                <a:solidFill>
                  <a:srgbClr val="000066"/>
                </a:solidFill>
                <a:sym typeface="Wingdings" pitchFamily="2" charset="2"/>
              </a:rPr>
              <a:t>e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nderungan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utk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menyeragamkan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aturan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permainan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.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Tetapi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gagasan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mereka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tentang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aturan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permainan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umumnya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masih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tetap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  <a:sym typeface="Wingdings" pitchFamily="2" charset="2"/>
              </a:rPr>
              <a:t>kabur</a:t>
            </a:r>
            <a:r>
              <a:rPr lang="en-US" sz="2800" b="1" dirty="0" smtClean="0">
                <a:solidFill>
                  <a:srgbClr val="000066"/>
                </a:solidFill>
                <a:sym typeface="Wingdings" pitchFamily="2" charset="2"/>
              </a:rPr>
              <a:t>. 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b="1" dirty="0" err="1" smtClean="0">
                <a:solidFill>
                  <a:srgbClr val="003300"/>
                </a:solidFill>
              </a:rPr>
              <a:t>A</a:t>
            </a:r>
            <a:r>
              <a:rPr lang="en-US" sz="2800" b="1" dirty="0" err="1" smtClean="0">
                <a:solidFill>
                  <a:srgbClr val="003300"/>
                </a:solidFill>
              </a:rPr>
              <a:t>nak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usia</a:t>
            </a:r>
            <a:r>
              <a:rPr lang="en-US" sz="2800" b="1" dirty="0" smtClean="0">
                <a:solidFill>
                  <a:srgbClr val="003300"/>
                </a:solidFill>
              </a:rPr>
              <a:t> 11 </a:t>
            </a:r>
            <a:r>
              <a:rPr lang="en-US" sz="2800" b="1" dirty="0" err="1" smtClean="0">
                <a:solidFill>
                  <a:srgbClr val="003300"/>
                </a:solidFill>
              </a:rPr>
              <a:t>atau</a:t>
            </a:r>
            <a:r>
              <a:rPr lang="en-US" sz="2800" b="1" dirty="0" smtClean="0">
                <a:solidFill>
                  <a:srgbClr val="003300"/>
                </a:solidFill>
              </a:rPr>
              <a:t> 12 </a:t>
            </a:r>
            <a:r>
              <a:rPr lang="en-US" sz="2800" b="1" dirty="0" err="1" smtClean="0">
                <a:solidFill>
                  <a:srgbClr val="003300"/>
                </a:solidFill>
              </a:rPr>
              <a:t>thn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 </a:t>
            </a:r>
            <a:r>
              <a:rPr lang="en-US" sz="2800" b="1" i="1" dirty="0" smtClean="0">
                <a:solidFill>
                  <a:srgbClr val="003300"/>
                </a:solidFill>
                <a:sym typeface="Wingdings" pitchFamily="2" charset="2"/>
              </a:rPr>
              <a:t>codification of rules.</a:t>
            </a:r>
          </a:p>
          <a:p>
            <a:pPr algn="just"/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Setiap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detail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permainan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mulai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ditentukan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dan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disepakati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bersama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.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Sikap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terhadap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aturan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permainan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mulai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berubah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.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Kondisi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ini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  <a:sym typeface="Wingdings" pitchFamily="2" charset="2"/>
              </a:rPr>
              <a:t>disebut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003300"/>
                </a:solidFill>
                <a:sym typeface="Wingdings" pitchFamily="2" charset="2"/>
              </a:rPr>
              <a:t>consciousness of rules. </a:t>
            </a:r>
            <a:endParaRPr lang="en-US" sz="2800" b="1" i="1" dirty="0">
              <a:solidFill>
                <a:srgbClr val="00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id-ID" sz="4000" dirty="0" smtClean="0">
                <a:solidFill>
                  <a:srgbClr val="003300"/>
                </a:solidFill>
                <a:latin typeface="Berlin Sans FB Demi" pitchFamily="34" charset="0"/>
              </a:rPr>
              <a:t>Pelanggaran</a:t>
            </a:r>
          </a:p>
          <a:p>
            <a:pPr indent="0" algn="just">
              <a:buNone/>
            </a:pPr>
            <a:r>
              <a:rPr lang="en-US" sz="3500" b="1" dirty="0" err="1" smtClean="0">
                <a:solidFill>
                  <a:srgbClr val="003300"/>
                </a:solidFill>
              </a:rPr>
              <a:t>Anak-anak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biasanya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mengartikan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reaksi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orang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tua</a:t>
            </a:r>
            <a:r>
              <a:rPr lang="en-US" sz="3500" b="1" dirty="0" smtClean="0">
                <a:solidFill>
                  <a:srgbClr val="003300"/>
                </a:solidFill>
              </a:rPr>
              <a:t> (</a:t>
            </a:r>
            <a:r>
              <a:rPr lang="en-US" sz="3500" b="1" dirty="0" err="1" smtClean="0">
                <a:solidFill>
                  <a:srgbClr val="003300"/>
                </a:solidFill>
              </a:rPr>
              <a:t>marah</a:t>
            </a:r>
            <a:r>
              <a:rPr lang="en-US" sz="3500" b="1" dirty="0" smtClean="0">
                <a:solidFill>
                  <a:srgbClr val="003300"/>
                </a:solidFill>
              </a:rPr>
              <a:t>) </a:t>
            </a:r>
            <a:r>
              <a:rPr lang="en-US" sz="3500" b="1" dirty="0" err="1" smtClean="0">
                <a:solidFill>
                  <a:srgbClr val="003300"/>
                </a:solidFill>
              </a:rPr>
              <a:t>dihubungkan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kepada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pelanggaran</a:t>
            </a:r>
            <a:r>
              <a:rPr lang="en-US" sz="3500" b="1" dirty="0" smtClean="0">
                <a:solidFill>
                  <a:srgbClr val="003300"/>
                </a:solidFill>
              </a:rPr>
              <a:t> yang </a:t>
            </a:r>
            <a:r>
              <a:rPr lang="en-US" sz="3500" b="1" dirty="0" err="1" smtClean="0">
                <a:solidFill>
                  <a:srgbClr val="003300"/>
                </a:solidFill>
              </a:rPr>
              <a:t>telah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dilakukan</a:t>
            </a:r>
            <a:r>
              <a:rPr lang="en-US" sz="3500" b="1" dirty="0" smtClean="0">
                <a:solidFill>
                  <a:srgbClr val="003300"/>
                </a:solidFill>
              </a:rPr>
              <a:t>. </a:t>
            </a:r>
            <a:endParaRPr lang="id-ID" sz="3500" b="1" dirty="0" smtClean="0">
              <a:solidFill>
                <a:srgbClr val="003300"/>
              </a:solidFill>
            </a:endParaRPr>
          </a:p>
          <a:p>
            <a:pPr indent="0" algn="just">
              <a:buNone/>
            </a:pPr>
            <a:endParaRPr lang="id-ID" sz="3500" b="1" dirty="0" smtClean="0">
              <a:solidFill>
                <a:srgbClr val="003300"/>
              </a:solidFill>
            </a:endParaRPr>
          </a:p>
          <a:p>
            <a:pPr indent="0" algn="just">
              <a:buNone/>
            </a:pPr>
            <a:r>
              <a:rPr lang="en-US" sz="3500" b="1" dirty="0" smtClean="0">
                <a:solidFill>
                  <a:srgbClr val="003300"/>
                </a:solidFill>
              </a:rPr>
              <a:t>Piaget </a:t>
            </a:r>
            <a:r>
              <a:rPr lang="en-US" sz="3500" b="1" dirty="0" err="1" smtClean="0">
                <a:solidFill>
                  <a:srgbClr val="003300"/>
                </a:solidFill>
              </a:rPr>
              <a:t>meminta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anak-anak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membandingkan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dan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menilai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konsekuensinya</a:t>
            </a:r>
            <a:r>
              <a:rPr lang="en-US" sz="3500" b="1" dirty="0" smtClean="0">
                <a:solidFill>
                  <a:srgbClr val="003300"/>
                </a:solidFill>
              </a:rPr>
              <a:t>, </a:t>
            </a:r>
            <a:r>
              <a:rPr lang="en-US" sz="3500" b="1" dirty="0" err="1" smtClean="0">
                <a:solidFill>
                  <a:srgbClr val="003300"/>
                </a:solidFill>
              </a:rPr>
              <a:t>mana</a:t>
            </a:r>
            <a:r>
              <a:rPr lang="en-US" sz="3500" b="1" dirty="0" smtClean="0">
                <a:solidFill>
                  <a:srgbClr val="003300"/>
                </a:solidFill>
              </a:rPr>
              <a:t> yang </a:t>
            </a:r>
            <a:r>
              <a:rPr lang="en-US" sz="3500" b="1" dirty="0" err="1" smtClean="0">
                <a:solidFill>
                  <a:srgbClr val="003300"/>
                </a:solidFill>
              </a:rPr>
              <a:t>lebih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berat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dari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dua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bentuk</a:t>
            </a:r>
            <a:r>
              <a:rPr lang="en-US" sz="3500" b="1" dirty="0" smtClean="0">
                <a:solidFill>
                  <a:srgbClr val="003300"/>
                </a:solidFill>
              </a:rPr>
              <a:t> </a:t>
            </a:r>
            <a:r>
              <a:rPr lang="en-US" sz="3500" b="1" dirty="0" err="1" smtClean="0">
                <a:solidFill>
                  <a:srgbClr val="003300"/>
                </a:solidFill>
              </a:rPr>
              <a:t>pelanggaran</a:t>
            </a:r>
            <a:r>
              <a:rPr lang="en-US" sz="4000" b="1" dirty="0" smtClean="0">
                <a:solidFill>
                  <a:srgbClr val="003300"/>
                </a:solidFill>
              </a:rPr>
              <a:t>.</a:t>
            </a:r>
          </a:p>
          <a:p>
            <a:pPr algn="ctr">
              <a:buNone/>
            </a:pPr>
            <a:r>
              <a:rPr lang="id-ID" sz="4000" dirty="0" smtClean="0">
                <a:latin typeface="Berlin Sans FB Demi" pitchFamily="34" charset="0"/>
              </a:rPr>
              <a:t> </a:t>
            </a:r>
            <a:endParaRPr lang="id-ID" sz="4000" dirty="0"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endParaRPr lang="id-ID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Pertama</a:t>
            </a:r>
            <a:r>
              <a:rPr lang="en-US" sz="2800" b="1" dirty="0" smtClean="0">
                <a:solidFill>
                  <a:schemeClr val="tx1"/>
                </a:solidFill>
              </a:rPr>
              <a:t>, tindakan2 </a:t>
            </a:r>
            <a:r>
              <a:rPr lang="en-US" sz="2800" b="1" dirty="0" err="1" smtClean="0">
                <a:solidFill>
                  <a:schemeClr val="tx1"/>
                </a:solidFill>
              </a:rPr>
              <a:t>yg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dilakukan</a:t>
            </a:r>
            <a:r>
              <a:rPr lang="en-US" sz="2800" b="1" dirty="0" smtClean="0">
                <a:solidFill>
                  <a:schemeClr val="tx1"/>
                </a:solidFill>
              </a:rPr>
              <a:t> dg </a:t>
            </a:r>
            <a:r>
              <a:rPr lang="en-US" sz="2800" b="1" dirty="0" err="1" smtClean="0">
                <a:solidFill>
                  <a:schemeClr val="tx1"/>
                </a:solidFill>
              </a:rPr>
              <a:t>sadar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sudah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diperhitungkan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secara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matang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pelbagai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konsekuensinya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Kedua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tindakan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yg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secara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nyata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ingin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melanggar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suatu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aturan</a:t>
            </a:r>
            <a:r>
              <a:rPr lang="en-US" sz="2800" b="1" dirty="0" smtClean="0">
                <a:solidFill>
                  <a:schemeClr val="tx1"/>
                </a:solidFill>
              </a:rPr>
              <a:t> dg </a:t>
            </a:r>
            <a:r>
              <a:rPr lang="en-US" sz="2800" b="1" dirty="0" err="1" smtClean="0">
                <a:solidFill>
                  <a:schemeClr val="tx1"/>
                </a:solidFill>
              </a:rPr>
              <a:t>tanpa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mempedulikan</a:t>
            </a:r>
            <a:r>
              <a:rPr lang="en-US" sz="2800" b="1" dirty="0" smtClean="0">
                <a:solidFill>
                  <a:schemeClr val="tx1"/>
                </a:solidFill>
              </a:rPr>
              <a:t> konsekuensi2nya.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Kasus</a:t>
            </a:r>
            <a:r>
              <a:rPr lang="en-US" sz="2800" b="1" dirty="0" smtClean="0">
                <a:solidFill>
                  <a:schemeClr val="tx1"/>
                </a:solidFill>
              </a:rPr>
              <a:t> 1: 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John </a:t>
            </a:r>
            <a:r>
              <a:rPr lang="en-US" sz="2800" b="1" dirty="0" err="1" smtClean="0">
                <a:solidFill>
                  <a:schemeClr val="tx1"/>
                </a:solidFill>
              </a:rPr>
              <a:t>masih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terbilang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anak-anak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lagi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asyik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bermain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kamarnya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Begitu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mendengar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suara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ibunya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memanggil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utk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malam</a:t>
            </a:r>
            <a:r>
              <a:rPr lang="en-US" sz="2800" b="1" dirty="0" smtClean="0">
                <a:solidFill>
                  <a:schemeClr val="tx1"/>
                </a:solidFill>
              </a:rPr>
              <a:t>, John </a:t>
            </a:r>
            <a:r>
              <a:rPr lang="en-US" sz="2800" b="1" dirty="0" err="1" smtClean="0">
                <a:solidFill>
                  <a:schemeClr val="tx1"/>
                </a:solidFill>
              </a:rPr>
              <a:t>bergegas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menuju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ruang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makan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Akan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tetapi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tanpa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sepengetahuannya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balik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pintu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kamarnya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sebuah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kursi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di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atasnya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sejumlah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piring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gelas</a:t>
            </a:r>
            <a:r>
              <a:rPr lang="en-US" sz="2800" b="1" dirty="0" smtClean="0">
                <a:solidFill>
                  <a:schemeClr val="tx1"/>
                </a:solidFill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</a:rPr>
              <a:t>baru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dibersihkan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ibunya</a:t>
            </a:r>
            <a:r>
              <a:rPr lang="en-US" sz="2800" b="1" dirty="0" smtClean="0">
                <a:solidFill>
                  <a:schemeClr val="tx1"/>
                </a:solidFill>
              </a:rPr>
              <a:t>. John </a:t>
            </a:r>
            <a:r>
              <a:rPr lang="en-US" sz="2800" b="1" dirty="0" err="1" smtClean="0">
                <a:solidFill>
                  <a:schemeClr val="tx1"/>
                </a:solidFill>
              </a:rPr>
              <a:t>membuka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pintu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praaaaaang</a:t>
            </a:r>
            <a:r>
              <a:rPr lang="en-US" sz="2800" b="1" dirty="0" smtClean="0">
                <a:solidFill>
                  <a:schemeClr val="tx1"/>
                </a:solidFill>
              </a:rPr>
              <a:t>…! </a:t>
            </a:r>
            <a:r>
              <a:rPr lang="en-US" sz="2800" b="1" dirty="0" err="1" smtClean="0">
                <a:solidFill>
                  <a:schemeClr val="tx1"/>
                </a:solidFill>
              </a:rPr>
              <a:t>Semua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piring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gelas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hancur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berantakan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sz="2800" b="1" dirty="0" err="1" smtClean="0">
                <a:solidFill>
                  <a:srgbClr val="990000"/>
                </a:solidFill>
              </a:rPr>
              <a:t>Kasus</a:t>
            </a:r>
            <a:r>
              <a:rPr lang="en-US" sz="2800" b="1" dirty="0" smtClean="0">
                <a:solidFill>
                  <a:srgbClr val="990000"/>
                </a:solidFill>
              </a:rPr>
              <a:t> 2:</a:t>
            </a:r>
          </a:p>
          <a:p>
            <a:pPr algn="just"/>
            <a:r>
              <a:rPr lang="en-US" sz="2800" b="1" dirty="0" smtClean="0">
                <a:solidFill>
                  <a:srgbClr val="990000"/>
                </a:solidFill>
              </a:rPr>
              <a:t>Henry </a:t>
            </a:r>
            <a:r>
              <a:rPr lang="en-US" sz="2800" b="1" dirty="0" err="1" smtClean="0">
                <a:solidFill>
                  <a:srgbClr val="990000"/>
                </a:solidFill>
              </a:rPr>
              <a:t>juga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masih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anak-anak</a:t>
            </a:r>
            <a:r>
              <a:rPr lang="en-US" sz="2800" b="1" dirty="0" smtClean="0">
                <a:solidFill>
                  <a:srgbClr val="990000"/>
                </a:solidFill>
              </a:rPr>
              <a:t>, </a:t>
            </a:r>
            <a:r>
              <a:rPr lang="en-US" sz="2800" b="1" dirty="0" err="1" smtClean="0">
                <a:solidFill>
                  <a:srgbClr val="990000"/>
                </a:solidFill>
              </a:rPr>
              <a:t>masuk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ke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dapur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saat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ibunya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sedang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berbelanja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ke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toko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sebelah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rumah</a:t>
            </a:r>
            <a:r>
              <a:rPr lang="en-US" sz="2800" b="1" dirty="0" smtClean="0">
                <a:solidFill>
                  <a:srgbClr val="990000"/>
                </a:solidFill>
              </a:rPr>
              <a:t>. </a:t>
            </a:r>
            <a:r>
              <a:rPr lang="en-US" sz="2800" b="1" dirty="0" err="1" smtClean="0">
                <a:solidFill>
                  <a:srgbClr val="990000"/>
                </a:solidFill>
              </a:rPr>
              <a:t>Rupanya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atas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lemari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ada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stoples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berisi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gula-gula</a:t>
            </a:r>
            <a:r>
              <a:rPr lang="en-US" sz="2800" b="1" dirty="0" smtClean="0">
                <a:solidFill>
                  <a:srgbClr val="990000"/>
                </a:solidFill>
              </a:rPr>
              <a:t> yang </a:t>
            </a:r>
            <a:r>
              <a:rPr lang="en-US" sz="2800" b="1" dirty="0" err="1" smtClean="0">
                <a:solidFill>
                  <a:srgbClr val="990000"/>
                </a:solidFill>
              </a:rPr>
              <a:t>menarik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perhatiannya</a:t>
            </a:r>
            <a:r>
              <a:rPr lang="en-US" sz="2800" b="1" dirty="0" smtClean="0">
                <a:solidFill>
                  <a:srgbClr val="990000"/>
                </a:solidFill>
              </a:rPr>
              <a:t>. </a:t>
            </a:r>
            <a:r>
              <a:rPr lang="en-US" sz="2800" b="1" dirty="0" err="1" smtClean="0">
                <a:solidFill>
                  <a:srgbClr val="990000"/>
                </a:solidFill>
              </a:rPr>
              <a:t>Karena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tidak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terjangkau</a:t>
            </a:r>
            <a:r>
              <a:rPr lang="en-US" sz="2800" b="1" dirty="0" smtClean="0">
                <a:solidFill>
                  <a:srgbClr val="990000"/>
                </a:solidFill>
              </a:rPr>
              <a:t>, </a:t>
            </a:r>
            <a:r>
              <a:rPr lang="en-US" sz="2800" b="1" dirty="0" err="1" smtClean="0">
                <a:solidFill>
                  <a:srgbClr val="990000"/>
                </a:solidFill>
              </a:rPr>
              <a:t>ditariknya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sebuah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kursi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untuk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membantunya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mengambil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gula-gula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tersebut</a:t>
            </a:r>
            <a:r>
              <a:rPr lang="en-US" sz="2800" b="1" dirty="0" smtClean="0">
                <a:solidFill>
                  <a:srgbClr val="990000"/>
                </a:solidFill>
              </a:rPr>
              <a:t>. </a:t>
            </a:r>
            <a:endParaRPr lang="id-ID" sz="2800" b="1" dirty="0" smtClean="0">
              <a:solidFill>
                <a:srgbClr val="990000"/>
              </a:solidFill>
            </a:endParaRPr>
          </a:p>
          <a:p>
            <a:pPr algn="just"/>
            <a:r>
              <a:rPr lang="en-US" sz="2800" b="1" dirty="0" err="1" smtClean="0">
                <a:solidFill>
                  <a:srgbClr val="990000"/>
                </a:solidFill>
              </a:rPr>
              <a:t>Tanpa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disengaja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tangannya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menyentuh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sebuah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cangkir</a:t>
            </a:r>
            <a:r>
              <a:rPr lang="en-US" sz="2800" b="1" dirty="0" smtClean="0">
                <a:solidFill>
                  <a:srgbClr val="990000"/>
                </a:solidFill>
              </a:rPr>
              <a:t> yang </a:t>
            </a:r>
            <a:r>
              <a:rPr lang="en-US" sz="2800" b="1" dirty="0" err="1" smtClean="0">
                <a:solidFill>
                  <a:srgbClr val="990000"/>
                </a:solidFill>
              </a:rPr>
              <a:t>ada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dekat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stoples</a:t>
            </a:r>
            <a:r>
              <a:rPr lang="en-US" sz="2800" b="1" dirty="0" smtClean="0">
                <a:solidFill>
                  <a:srgbClr val="990000"/>
                </a:solidFill>
              </a:rPr>
              <a:t>, </a:t>
            </a:r>
            <a:r>
              <a:rPr lang="en-US" sz="2800" b="1" dirty="0" err="1" smtClean="0">
                <a:solidFill>
                  <a:srgbClr val="990000"/>
                </a:solidFill>
              </a:rPr>
              <a:t>dan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praaaang</a:t>
            </a:r>
            <a:r>
              <a:rPr lang="en-US" sz="2800" b="1" dirty="0" smtClean="0">
                <a:solidFill>
                  <a:srgbClr val="990000"/>
                </a:solidFill>
              </a:rPr>
              <a:t>….! </a:t>
            </a:r>
            <a:r>
              <a:rPr lang="en-US" sz="2800" b="1" dirty="0" err="1" smtClean="0">
                <a:solidFill>
                  <a:srgbClr val="990000"/>
                </a:solidFill>
              </a:rPr>
              <a:t>Cangkir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jatuh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ke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lantai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dan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err="1" smtClean="0">
                <a:solidFill>
                  <a:srgbClr val="990000"/>
                </a:solidFill>
              </a:rPr>
              <a:t>pecah</a:t>
            </a:r>
            <a:r>
              <a:rPr lang="en-US" sz="2800" b="1" dirty="0" smtClean="0">
                <a:solidFill>
                  <a:srgbClr val="990000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000099"/>
                </a:solidFill>
              </a:rPr>
              <a:t>Hasil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penelitian</a:t>
            </a:r>
            <a:r>
              <a:rPr lang="en-US" b="1" dirty="0" smtClean="0">
                <a:solidFill>
                  <a:srgbClr val="000099"/>
                </a:solidFill>
              </a:rPr>
              <a:t> Piaget </a:t>
            </a:r>
            <a:r>
              <a:rPr lang="en-US" b="1" dirty="0" err="1" smtClean="0">
                <a:solidFill>
                  <a:srgbClr val="000099"/>
                </a:solidFill>
              </a:rPr>
              <a:t>menunjukkan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bahwa</a:t>
            </a:r>
            <a:r>
              <a:rPr lang="id-ID" b="1" dirty="0" smtClean="0">
                <a:solidFill>
                  <a:srgbClr val="000099"/>
                </a:solidFill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id-ID" b="1" dirty="0" smtClean="0">
                <a:solidFill>
                  <a:srgbClr val="000099"/>
                </a:solidFill>
              </a:rPr>
              <a:t>A</a:t>
            </a:r>
            <a:r>
              <a:rPr lang="en-US" b="1" dirty="0" err="1" smtClean="0">
                <a:solidFill>
                  <a:srgbClr val="000099"/>
                </a:solidFill>
              </a:rPr>
              <a:t>nak-anak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yg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lebih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muda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usianya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cenderung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menilai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sesuatu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berdasarkan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konsekuensi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atau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akibat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materialnya</a:t>
            </a:r>
            <a:r>
              <a:rPr lang="en-US" b="1" dirty="0" smtClean="0">
                <a:solidFill>
                  <a:srgbClr val="000099"/>
                </a:solidFill>
              </a:rPr>
              <a:t>. </a:t>
            </a:r>
            <a:endParaRPr lang="id-ID" b="1" dirty="0" smtClean="0">
              <a:solidFill>
                <a:srgbClr val="000099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0099"/>
                </a:solidFill>
              </a:rPr>
              <a:t>Mereka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cenderung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menilai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bahwa</a:t>
            </a:r>
            <a:r>
              <a:rPr lang="en-US" b="1" dirty="0" smtClean="0">
                <a:solidFill>
                  <a:srgbClr val="000099"/>
                </a:solidFill>
              </a:rPr>
              <a:t> John </a:t>
            </a:r>
            <a:r>
              <a:rPr lang="en-US" b="1" dirty="0" err="1" smtClean="0">
                <a:solidFill>
                  <a:srgbClr val="000099"/>
                </a:solidFill>
              </a:rPr>
              <a:t>lebih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nakal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ketimbang</a:t>
            </a:r>
            <a:r>
              <a:rPr lang="en-US" b="1" dirty="0" smtClean="0">
                <a:solidFill>
                  <a:srgbClr val="000099"/>
                </a:solidFill>
              </a:rPr>
              <a:t> Henry, </a:t>
            </a:r>
            <a:r>
              <a:rPr lang="en-US" b="1" dirty="0" err="1" smtClean="0">
                <a:solidFill>
                  <a:srgbClr val="000099"/>
                </a:solidFill>
              </a:rPr>
              <a:t>oleh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karena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memecahkan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begitu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banyak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piring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dan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gelas</a:t>
            </a:r>
            <a:r>
              <a:rPr lang="en-US" b="1" dirty="0" smtClean="0">
                <a:solidFill>
                  <a:srgbClr val="000099"/>
                </a:solidFill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</a:rPr>
              <a:t>sementara</a:t>
            </a:r>
            <a:r>
              <a:rPr lang="en-US" b="1" dirty="0" smtClean="0">
                <a:solidFill>
                  <a:srgbClr val="000099"/>
                </a:solidFill>
              </a:rPr>
              <a:t> Henry </a:t>
            </a:r>
            <a:r>
              <a:rPr lang="en-US" b="1" dirty="0" err="1" smtClean="0">
                <a:solidFill>
                  <a:srgbClr val="000099"/>
                </a:solidFill>
              </a:rPr>
              <a:t>hanya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sebuah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</a:rPr>
              <a:t>cangkir</a:t>
            </a:r>
            <a:r>
              <a:rPr lang="en-US" b="1" dirty="0" smtClean="0">
                <a:solidFill>
                  <a:srgbClr val="000099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003300"/>
                </a:solidFill>
              </a:rPr>
              <a:t>Anak-anak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yg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lebih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tua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usianya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mengembangkan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cara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berpikir</a:t>
            </a:r>
            <a:r>
              <a:rPr lang="en-US" b="1" dirty="0" smtClean="0">
                <a:solidFill>
                  <a:srgbClr val="003300"/>
                </a:solidFill>
              </a:rPr>
              <a:t> yang </a:t>
            </a:r>
            <a:r>
              <a:rPr lang="en-US" b="1" dirty="0" err="1" smtClean="0">
                <a:solidFill>
                  <a:srgbClr val="003300"/>
                </a:solidFill>
              </a:rPr>
              <a:t>berbeda</a:t>
            </a:r>
            <a:r>
              <a:rPr lang="en-US" b="1" dirty="0" smtClean="0">
                <a:solidFill>
                  <a:srgbClr val="003300"/>
                </a:solidFill>
              </a:rPr>
              <a:t>. </a:t>
            </a:r>
            <a:r>
              <a:rPr lang="en-US" b="1" dirty="0" err="1" smtClean="0">
                <a:solidFill>
                  <a:srgbClr val="003300"/>
                </a:solidFill>
              </a:rPr>
              <a:t>Mereka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lebih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memperhatikan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aspek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intensi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yg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muncul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dlm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kasus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tsb</a:t>
            </a:r>
            <a:r>
              <a:rPr lang="en-US" b="1" dirty="0" smtClean="0">
                <a:solidFill>
                  <a:srgbClr val="003300"/>
                </a:solidFill>
              </a:rPr>
              <a:t>. </a:t>
            </a:r>
            <a:r>
              <a:rPr lang="en-US" b="1" dirty="0" err="1" smtClean="0">
                <a:solidFill>
                  <a:srgbClr val="003300"/>
                </a:solidFill>
              </a:rPr>
              <a:t>Oleh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sebab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itu</a:t>
            </a:r>
            <a:r>
              <a:rPr lang="en-US" b="1" dirty="0" smtClean="0">
                <a:solidFill>
                  <a:srgbClr val="003300"/>
                </a:solidFill>
              </a:rPr>
              <a:t>, </a:t>
            </a:r>
            <a:r>
              <a:rPr lang="en-US" b="1" dirty="0" err="1" smtClean="0">
                <a:solidFill>
                  <a:srgbClr val="003300"/>
                </a:solidFill>
              </a:rPr>
              <a:t>mereka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cenderung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menganggap</a:t>
            </a:r>
            <a:r>
              <a:rPr lang="en-US" b="1" dirty="0" smtClean="0">
                <a:solidFill>
                  <a:srgbClr val="003300"/>
                </a:solidFill>
              </a:rPr>
              <a:t> Henry </a:t>
            </a:r>
            <a:r>
              <a:rPr lang="en-US" b="1" dirty="0" err="1" smtClean="0">
                <a:solidFill>
                  <a:srgbClr val="003300"/>
                </a:solidFill>
              </a:rPr>
              <a:t>telah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melakukan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pelanggaran</a:t>
            </a:r>
            <a:r>
              <a:rPr lang="en-US" b="1" dirty="0" smtClean="0">
                <a:solidFill>
                  <a:srgbClr val="003300"/>
                </a:solidFill>
              </a:rPr>
              <a:t> yang </a:t>
            </a:r>
            <a:r>
              <a:rPr lang="en-US" b="1" dirty="0" err="1" smtClean="0">
                <a:solidFill>
                  <a:srgbClr val="003300"/>
                </a:solidFill>
              </a:rPr>
              <a:t>lebih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serius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dibanding</a:t>
            </a:r>
            <a:r>
              <a:rPr lang="en-US" b="1" dirty="0" smtClean="0">
                <a:solidFill>
                  <a:srgbClr val="003300"/>
                </a:solidFill>
              </a:rPr>
              <a:t> John. </a:t>
            </a:r>
            <a:r>
              <a:rPr lang="en-US" b="1" dirty="0" err="1" smtClean="0">
                <a:solidFill>
                  <a:srgbClr val="003300"/>
                </a:solidFill>
              </a:rPr>
              <a:t>Jadi</a:t>
            </a:r>
            <a:r>
              <a:rPr lang="en-US" b="1" dirty="0" smtClean="0">
                <a:solidFill>
                  <a:srgbClr val="003300"/>
                </a:solidFill>
              </a:rPr>
              <a:t>, </a:t>
            </a:r>
            <a:r>
              <a:rPr lang="en-US" b="1" dirty="0" err="1" smtClean="0">
                <a:solidFill>
                  <a:srgbClr val="003300"/>
                </a:solidFill>
              </a:rPr>
              <a:t>anak-anak</a:t>
            </a:r>
            <a:r>
              <a:rPr lang="en-US" b="1" dirty="0" smtClean="0">
                <a:solidFill>
                  <a:srgbClr val="003300"/>
                </a:solidFill>
              </a:rPr>
              <a:t> yang </a:t>
            </a:r>
            <a:r>
              <a:rPr lang="en-US" b="1" dirty="0" err="1" smtClean="0">
                <a:solidFill>
                  <a:srgbClr val="003300"/>
                </a:solidFill>
              </a:rPr>
              <a:t>lebih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tua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usianya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lebih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melihat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pada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i="1" dirty="0" err="1" smtClean="0">
                <a:solidFill>
                  <a:srgbClr val="003300"/>
                </a:solidFill>
              </a:rPr>
              <a:t>bobot</a:t>
            </a:r>
            <a:r>
              <a:rPr lang="en-US" b="1" i="1" dirty="0" smtClean="0">
                <a:solidFill>
                  <a:srgbClr val="003300"/>
                </a:solidFill>
              </a:rPr>
              <a:t> </a:t>
            </a:r>
            <a:r>
              <a:rPr lang="en-US" b="1" i="1" dirty="0" err="1" smtClean="0">
                <a:solidFill>
                  <a:srgbClr val="003300"/>
                </a:solidFill>
              </a:rPr>
              <a:t>kesalahan</a:t>
            </a:r>
            <a:r>
              <a:rPr lang="en-US" b="1" i="1" dirty="0" smtClean="0">
                <a:solidFill>
                  <a:srgbClr val="003300"/>
                </a:solidFill>
              </a:rPr>
              <a:t>.</a:t>
            </a:r>
          </a:p>
          <a:p>
            <a:endParaRPr lang="en-US" b="1" dirty="0" smtClean="0">
              <a:solidFill>
                <a:srgbClr val="003300"/>
              </a:solidFill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id-ID" b="1" dirty="0" smtClean="0"/>
              <a:t> </a:t>
            </a:r>
            <a:r>
              <a:rPr lang="en-US" sz="4000" b="1" dirty="0" err="1" smtClean="0">
                <a:solidFill>
                  <a:srgbClr val="000066"/>
                </a:solidFill>
                <a:latin typeface="Berlin Sans FB Demi" pitchFamily="34" charset="0"/>
              </a:rPr>
              <a:t>Kebohongan</a:t>
            </a:r>
            <a:endParaRPr lang="en-US" sz="4000" b="1" dirty="0" smtClean="0">
              <a:solidFill>
                <a:srgbClr val="000066"/>
              </a:solidFill>
              <a:latin typeface="Berlin Sans FB Demi" pitchFamily="34" charset="0"/>
            </a:endParaRPr>
          </a:p>
          <a:p>
            <a:pPr algn="just"/>
            <a:r>
              <a:rPr lang="en-US" b="1" dirty="0" err="1" smtClean="0">
                <a:solidFill>
                  <a:srgbClr val="000066"/>
                </a:solidFill>
              </a:rPr>
              <a:t>Anak-anak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yg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lebih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muda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usianya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cenderung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mengartikan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bohong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sebagai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sesuatu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yg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buruk</a:t>
            </a:r>
            <a:r>
              <a:rPr lang="en-US" b="1" dirty="0" smtClean="0">
                <a:solidFill>
                  <a:srgbClr val="000066"/>
                </a:solidFill>
              </a:rPr>
              <a:t> yang </a:t>
            </a:r>
            <a:r>
              <a:rPr lang="en-US" b="1" dirty="0" err="1" smtClean="0">
                <a:solidFill>
                  <a:srgbClr val="000066"/>
                </a:solidFill>
              </a:rPr>
              <a:t>tak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seorangpun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suka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mengucapkannya</a:t>
            </a:r>
            <a:r>
              <a:rPr lang="en-US" b="1" dirty="0" smtClean="0">
                <a:solidFill>
                  <a:srgbClr val="000066"/>
                </a:solidFill>
              </a:rPr>
              <a:t>. </a:t>
            </a:r>
            <a:r>
              <a:rPr lang="en-US" b="1" dirty="0" err="1" smtClean="0">
                <a:solidFill>
                  <a:srgbClr val="000066"/>
                </a:solidFill>
              </a:rPr>
              <a:t>Kebohongan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tidak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harus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diartikan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sebagai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keinginan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utk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menipu</a:t>
            </a:r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 err="1" smtClean="0">
                <a:solidFill>
                  <a:srgbClr val="000066"/>
                </a:solidFill>
              </a:rPr>
              <a:t>seseorang</a:t>
            </a:r>
            <a:endParaRPr lang="en-US" b="1" dirty="0" smtClean="0">
              <a:solidFill>
                <a:srgbClr val="000066"/>
              </a:solidFill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239000" cy="5181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rgbClr val="000066"/>
                </a:solidFill>
              </a:rPr>
              <a:t>Anak-anak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yg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lebih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tua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cenderung</a:t>
            </a:r>
            <a:r>
              <a:rPr lang="en-US" sz="2800" b="1" dirty="0" smtClean="0">
                <a:solidFill>
                  <a:srgbClr val="000066"/>
                </a:solidFill>
              </a:rPr>
              <a:t> me</a:t>
            </a:r>
            <a:r>
              <a:rPr lang="id-ID" sz="2800" b="1" dirty="0" smtClean="0">
                <a:solidFill>
                  <a:srgbClr val="000066"/>
                </a:solidFill>
              </a:rPr>
              <a:t>ngartikan </a:t>
            </a:r>
            <a:r>
              <a:rPr lang="en-US" sz="2800" b="1" dirty="0" err="1" smtClean="0">
                <a:solidFill>
                  <a:srgbClr val="000066"/>
                </a:solidFill>
              </a:rPr>
              <a:t>kebohongan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sebagai</a:t>
            </a:r>
            <a:r>
              <a:rPr lang="id-ID" sz="2800" b="1" dirty="0" smtClean="0">
                <a:solidFill>
                  <a:srgbClr val="000066"/>
                </a:solidFill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sesuatu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yg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tidak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dpt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dipercaya</a:t>
            </a:r>
            <a:r>
              <a:rPr lang="en-US" sz="2800" b="1" dirty="0" smtClean="0">
                <a:solidFill>
                  <a:srgbClr val="000066"/>
                </a:solidFill>
              </a:rPr>
              <a:t>, </a:t>
            </a:r>
            <a:endParaRPr lang="id-ID" sz="2800" b="1" dirty="0" smtClean="0">
              <a:solidFill>
                <a:srgbClr val="000066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0066"/>
                </a:solidFill>
              </a:rPr>
              <a:t>jauh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dari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kenyataan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dan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endParaRPr lang="id-ID" sz="2800" b="1" dirty="0" smtClean="0">
              <a:solidFill>
                <a:srgbClr val="000066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000066"/>
                </a:solidFill>
              </a:rPr>
              <a:t>tidak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baik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utk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diucapkan</a:t>
            </a:r>
            <a:r>
              <a:rPr lang="en-US" sz="2800" b="1" dirty="0" smtClean="0">
                <a:solidFill>
                  <a:srgbClr val="000066"/>
                </a:solidFill>
              </a:rPr>
              <a:t>. </a:t>
            </a:r>
            <a:endParaRPr lang="id-ID" sz="2800" b="1" dirty="0" smtClean="0">
              <a:solidFill>
                <a:srgbClr val="000066"/>
              </a:solidFill>
            </a:endParaRPr>
          </a:p>
          <a:p>
            <a:pPr algn="just"/>
            <a:endParaRPr lang="id-ID" sz="2800" b="1" dirty="0" smtClean="0">
              <a:solidFill>
                <a:srgbClr val="000066"/>
              </a:solidFill>
            </a:endParaRPr>
          </a:p>
          <a:p>
            <a:pPr algn="just"/>
            <a:r>
              <a:rPr lang="en-US" sz="2800" b="1" dirty="0" err="1" smtClean="0">
                <a:solidFill>
                  <a:srgbClr val="000066"/>
                </a:solidFill>
              </a:rPr>
              <a:t>Mereka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juga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cenderung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melihat</a:t>
            </a:r>
            <a:r>
              <a:rPr lang="en-US" sz="2800" b="1" dirty="0" smtClean="0">
                <a:solidFill>
                  <a:srgbClr val="000066"/>
                </a:solidFill>
              </a:rPr>
              <a:t> motif </a:t>
            </a:r>
            <a:r>
              <a:rPr lang="en-US" sz="2800" b="1" dirty="0" err="1" smtClean="0">
                <a:solidFill>
                  <a:srgbClr val="000066"/>
                </a:solidFill>
              </a:rPr>
              <a:t>seseorang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utk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berbohong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3600" b="1" dirty="0" err="1" smtClean="0">
                <a:solidFill>
                  <a:srgbClr val="FFFFFF"/>
                </a:solidFill>
              </a:rPr>
              <a:t>Teori</a:t>
            </a:r>
            <a:r>
              <a:rPr lang="en-US" sz="3600" b="1" dirty="0" smtClean="0">
                <a:solidFill>
                  <a:srgbClr val="FFFFFF"/>
                </a:solidFill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</a:rPr>
              <a:t>Kognitif</a:t>
            </a:r>
            <a:r>
              <a:rPr lang="en-US" sz="3600" b="1" dirty="0" smtClean="0">
                <a:solidFill>
                  <a:srgbClr val="FFFFFF"/>
                </a:solidFill>
              </a:rPr>
              <a:t> Jean Piaget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FFFF"/>
                </a:solidFill>
              </a:rPr>
              <a:t>       </a:t>
            </a:r>
            <a:r>
              <a:rPr lang="en-US" dirty="0" err="1" smtClean="0">
                <a:solidFill>
                  <a:srgbClr val="FFFFFF"/>
                </a:solidFill>
              </a:rPr>
              <a:t>Teori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kognitif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lebih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menekankan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pada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kemampuan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pikir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manusia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bukan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pada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aspek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id-ID" dirty="0" smtClean="0">
                <a:solidFill>
                  <a:srgbClr val="FFFFFF"/>
                </a:solidFill>
              </a:rPr>
              <a:t> afektif </a:t>
            </a:r>
            <a:r>
              <a:rPr lang="en-US" dirty="0" err="1" smtClean="0">
                <a:solidFill>
                  <a:srgbClr val="FFFFFF"/>
                </a:solidFill>
              </a:rPr>
              <a:t>semata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FFFF"/>
                </a:solidFill>
              </a:rPr>
              <a:t>      </a:t>
            </a:r>
            <a:r>
              <a:rPr lang="en-US" dirty="0" err="1" smtClean="0">
                <a:solidFill>
                  <a:srgbClr val="FFFFFF"/>
                </a:solidFill>
              </a:rPr>
              <a:t>Pengamatan</a:t>
            </a:r>
            <a:r>
              <a:rPr lang="en-US" dirty="0" smtClean="0">
                <a:solidFill>
                  <a:srgbClr val="FFFFFF"/>
                </a:solidFill>
              </a:rPr>
              <a:t> Piaget </a:t>
            </a:r>
            <a:r>
              <a:rPr lang="en-US" dirty="0" err="1" smtClean="0">
                <a:solidFill>
                  <a:srgbClr val="FFFFFF"/>
                </a:solidFill>
              </a:rPr>
              <a:t>terhadap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perkembangan</a:t>
            </a:r>
            <a:r>
              <a:rPr lang="en-US" dirty="0" smtClean="0">
                <a:solidFill>
                  <a:srgbClr val="FFFFFF"/>
                </a:solidFill>
              </a:rPr>
              <a:t> moral </a:t>
            </a:r>
            <a:r>
              <a:rPr lang="en-US" dirty="0" err="1" smtClean="0">
                <a:solidFill>
                  <a:srgbClr val="FFFFFF"/>
                </a:solidFill>
              </a:rPr>
              <a:t>anak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dilakukan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ketika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anak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bermain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FFFF"/>
                </a:solidFill>
              </a:rPr>
              <a:t>      </a:t>
            </a:r>
            <a:r>
              <a:rPr lang="en-US" dirty="0" err="1" smtClean="0">
                <a:solidFill>
                  <a:srgbClr val="FFFFFF"/>
                </a:solidFill>
              </a:rPr>
              <a:t>Tahap-tahap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perkembangan</a:t>
            </a:r>
            <a:r>
              <a:rPr lang="en-US" dirty="0" smtClean="0">
                <a:solidFill>
                  <a:srgbClr val="FFFFFF"/>
                </a:solidFill>
              </a:rPr>
              <a:t> moral </a:t>
            </a:r>
            <a:r>
              <a:rPr lang="en-US" dirty="0" err="1" smtClean="0">
                <a:solidFill>
                  <a:srgbClr val="FFFFFF"/>
                </a:solidFill>
              </a:rPr>
              <a:t>yg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dikemukakan</a:t>
            </a:r>
            <a:r>
              <a:rPr lang="en-US" dirty="0" smtClean="0">
                <a:solidFill>
                  <a:srgbClr val="FFFFFF"/>
                </a:solidFill>
              </a:rPr>
              <a:t> Piaget </a:t>
            </a:r>
            <a:r>
              <a:rPr lang="en-US" dirty="0" err="1" smtClean="0">
                <a:solidFill>
                  <a:srgbClr val="FFFFFF"/>
                </a:solidFill>
              </a:rPr>
              <a:t>lebih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terkait</a:t>
            </a:r>
            <a:r>
              <a:rPr lang="en-US" dirty="0" smtClean="0">
                <a:solidFill>
                  <a:srgbClr val="FFFFFF"/>
                </a:solidFill>
              </a:rPr>
              <a:t> dg </a:t>
            </a:r>
            <a:r>
              <a:rPr lang="en-US" dirty="0" err="1" smtClean="0">
                <a:solidFill>
                  <a:srgbClr val="FFFFFF"/>
                </a:solidFill>
              </a:rPr>
              <a:t>aspek</a:t>
            </a:r>
            <a:r>
              <a:rPr lang="en-US" dirty="0" smtClean="0">
                <a:solidFill>
                  <a:srgbClr val="FFFFFF"/>
                </a:solidFill>
              </a:rPr>
              <a:t> mental </a:t>
            </a:r>
            <a:r>
              <a:rPr lang="en-US" dirty="0" err="1" smtClean="0">
                <a:solidFill>
                  <a:srgbClr val="FFFFFF"/>
                </a:solidFill>
              </a:rPr>
              <a:t>atau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kognitif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7086600" cy="5181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Berlin Sans FB Demi" pitchFamily="34" charset="0"/>
              </a:rPr>
              <a:t>Hukuman</a:t>
            </a:r>
            <a:endParaRPr lang="en-US" sz="40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Piaget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mengklasifikasikan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hukuman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2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: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Hukuman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eksplatorik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(</a:t>
            </a:r>
            <a:r>
              <a:rPr lang="en-US" i="1" dirty="0" err="1" smtClean="0">
                <a:solidFill>
                  <a:schemeClr val="tx1"/>
                </a:solidFill>
                <a:latin typeface="Berlin Sans FB Demi" pitchFamily="34" charset="0"/>
              </a:rPr>
              <a:t>explatory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 punishment)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Hukuman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resiprositas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(reciprocity punishment)</a:t>
            </a:r>
          </a:p>
          <a:p>
            <a:pPr marL="514350" indent="-514350" algn="just"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Hukuman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eksplatorik</a:t>
            </a:r>
            <a:endParaRPr lang="id-ID" sz="4000" b="1" dirty="0" smtClean="0">
              <a:solidFill>
                <a:schemeClr val="tx1"/>
              </a:solidFill>
            </a:endParaRPr>
          </a:p>
          <a:p>
            <a:pPr algn="just"/>
            <a:r>
              <a:rPr lang="id-ID" sz="2800" b="1" dirty="0" smtClean="0">
                <a:solidFill>
                  <a:schemeClr val="tx1"/>
                </a:solidFill>
                <a:sym typeface="Wingdings" pitchFamily="2" charset="2"/>
              </a:rPr>
              <a:t>Hukuman </a:t>
            </a:r>
            <a:r>
              <a:rPr lang="id-ID" sz="2800" b="1" dirty="0" smtClean="0">
                <a:solidFill>
                  <a:schemeClr val="tx1"/>
                </a:solidFill>
                <a:sym typeface="Wingdings" pitchFamily="2" charset="2"/>
              </a:rPr>
              <a:t>t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dk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dikaitkan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dg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bobot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tindakan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salah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tetapi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melihat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perimbangan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yg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wajar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antara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pelanggaran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penderitaan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si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pelanggar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. </a:t>
            </a:r>
            <a:endParaRPr lang="id-ID" sz="28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Dipilih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oleh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anak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lebih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muda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usianya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tahap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realisme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moral)</a:t>
            </a:r>
          </a:p>
          <a:p>
            <a:pPr algn="just"/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Contoh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memukul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menghentikan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uang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jajan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dilarang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bermain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dg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mainan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kesayangan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sym typeface="Wingdings" pitchFamily="2" charset="2"/>
              </a:rPr>
              <a:t>dsb</a:t>
            </a:r>
            <a:r>
              <a:rPr lang="en-US" sz="2800" b="1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algn="just"/>
            <a:endParaRPr lang="en-US" sz="2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800" b="1" dirty="0" err="1" smtClean="0">
                <a:sym typeface="Wingdings" pitchFamily="2" charset="2"/>
              </a:rPr>
              <a:t>Hukuman</a:t>
            </a:r>
            <a:r>
              <a:rPr lang="en-US" sz="4800" b="1" dirty="0" smtClean="0">
                <a:sym typeface="Wingdings" pitchFamily="2" charset="2"/>
              </a:rPr>
              <a:t> </a:t>
            </a:r>
            <a:r>
              <a:rPr lang="id-ID" sz="4800" b="1" dirty="0" err="1" smtClean="0">
                <a:sym typeface="Wingdings" pitchFamily="2" charset="2"/>
              </a:rPr>
              <a:t>R</a:t>
            </a:r>
            <a:r>
              <a:rPr lang="en-US" sz="4800" b="1" dirty="0" err="1" smtClean="0">
                <a:sym typeface="Wingdings" pitchFamily="2" charset="2"/>
              </a:rPr>
              <a:t>esiprositas</a:t>
            </a:r>
            <a:r>
              <a:rPr lang="en-US" sz="4800" b="1" dirty="0" smtClean="0">
                <a:sym typeface="Wingdings" pitchFamily="2" charset="2"/>
              </a:rPr>
              <a:t> </a:t>
            </a:r>
            <a:endParaRPr lang="id-ID" sz="4800" b="1" dirty="0" smtClean="0">
              <a:sym typeface="Wingdings" pitchFamily="2" charset="2"/>
            </a:endParaRPr>
          </a:p>
          <a:p>
            <a:pPr indent="0">
              <a:buNone/>
            </a:pPr>
            <a:r>
              <a:rPr lang="id-ID" b="1" dirty="0" smtClean="0">
                <a:sym typeface="Wingdings" pitchFamily="2" charset="2"/>
              </a:rPr>
              <a:t>Hukuman dikaitkan </a:t>
            </a:r>
            <a:r>
              <a:rPr lang="en-US" b="1" dirty="0" smtClean="0">
                <a:sym typeface="Wingdings" pitchFamily="2" charset="2"/>
              </a:rPr>
              <a:t>dg </a:t>
            </a:r>
            <a:r>
              <a:rPr lang="en-US" b="1" dirty="0" err="1" smtClean="0">
                <a:sym typeface="Wingdings" pitchFamily="2" charset="2"/>
              </a:rPr>
              <a:t>tindak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kesalahannya</a:t>
            </a:r>
            <a:r>
              <a:rPr lang="en-US" b="1" dirty="0" smtClean="0">
                <a:sym typeface="Wingdings" pitchFamily="2" charset="2"/>
              </a:rPr>
              <a:t>. </a:t>
            </a:r>
            <a:r>
              <a:rPr lang="en-US" b="1" dirty="0" err="1" smtClean="0">
                <a:sym typeface="Wingdings" pitchFamily="2" charset="2"/>
              </a:rPr>
              <a:t>Diharapkan</a:t>
            </a:r>
            <a:r>
              <a:rPr lang="en-US" b="1" dirty="0" smtClean="0">
                <a:sym typeface="Wingdings" pitchFamily="2" charset="2"/>
              </a:rPr>
              <a:t> dg </a:t>
            </a:r>
            <a:r>
              <a:rPr lang="en-US" b="1" dirty="0" err="1" smtClean="0">
                <a:sym typeface="Wingdings" pitchFamily="2" charset="2"/>
              </a:rPr>
              <a:t>hukuman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pelanggar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dpt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mengetahui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akibat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dari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tindakannya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yg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salah</a:t>
            </a:r>
            <a:r>
              <a:rPr lang="en-US" b="1" dirty="0" smtClean="0">
                <a:sym typeface="Wingdings" pitchFamily="2" charset="2"/>
              </a:rPr>
              <a:t>.</a:t>
            </a:r>
            <a:endParaRPr lang="id-ID" b="1" dirty="0" smtClean="0">
              <a:sym typeface="Wingdings" pitchFamily="2" charset="2"/>
            </a:endParaRPr>
          </a:p>
          <a:p>
            <a:pPr indent="0" algn="just">
              <a:buNone/>
            </a:pPr>
            <a:endParaRPr lang="id-ID" dirty="0" smtClean="0"/>
          </a:p>
          <a:p>
            <a:pPr indent="0" algn="just">
              <a:buNone/>
            </a:pPr>
            <a:r>
              <a:rPr lang="en-US" b="1" dirty="0" err="1" smtClean="0"/>
              <a:t>Wujudnya</a:t>
            </a:r>
            <a:r>
              <a:rPr lang="en-US" b="1" dirty="0" smtClean="0"/>
              <a:t> </a:t>
            </a:r>
            <a:r>
              <a:rPr lang="en-US" b="1" dirty="0" err="1" smtClean="0"/>
              <a:t>berupa</a:t>
            </a:r>
            <a:r>
              <a:rPr lang="en-US" b="1" dirty="0" smtClean="0"/>
              <a:t>:</a:t>
            </a:r>
          </a:p>
          <a:p>
            <a:pPr indent="0" algn="just">
              <a:buNone/>
            </a:pPr>
            <a:r>
              <a:rPr lang="en-US" b="1" dirty="0" smtClean="0"/>
              <a:t>  </a:t>
            </a:r>
            <a:r>
              <a:rPr lang="id-ID" b="1" dirty="0" smtClean="0"/>
              <a:t>a.  G</a:t>
            </a:r>
            <a:r>
              <a:rPr lang="en-US" b="1" dirty="0" smtClean="0"/>
              <a:t>anti </a:t>
            </a:r>
            <a:r>
              <a:rPr lang="en-US" b="1" dirty="0" err="1" smtClean="0"/>
              <a:t>rugi</a:t>
            </a:r>
            <a:r>
              <a:rPr lang="en-US" b="1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resiltutive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endParaRPr lang="id-ID" dirty="0" smtClean="0"/>
          </a:p>
          <a:p>
            <a:pPr indent="0" algn="just">
              <a:lnSpc>
                <a:spcPct val="120000"/>
              </a:lnSpc>
              <a:buNone/>
            </a:pPr>
            <a:r>
              <a:rPr lang="id-ID" dirty="0" smtClean="0"/>
              <a:t> </a:t>
            </a:r>
            <a:r>
              <a:rPr lang="id-ID" b="1" dirty="0" smtClean="0"/>
              <a:t>Misalnya: </a:t>
            </a:r>
            <a:r>
              <a:rPr lang="en-US" b="1" dirty="0" smtClean="0"/>
              <a:t> </a:t>
            </a:r>
            <a:r>
              <a:rPr lang="en-US" b="1" dirty="0" err="1" smtClean="0"/>
              <a:t>memecahkan</a:t>
            </a:r>
            <a:r>
              <a:rPr lang="en-US" b="1" dirty="0" smtClean="0"/>
              <a:t> </a:t>
            </a:r>
            <a:r>
              <a:rPr lang="en-US" b="1" dirty="0" err="1" smtClean="0"/>
              <a:t>kaca</a:t>
            </a:r>
            <a:r>
              <a:rPr lang="en-US" b="1" dirty="0" smtClean="0"/>
              <a:t> </a:t>
            </a:r>
            <a:r>
              <a:rPr lang="id-ID" b="1" dirty="0" smtClean="0"/>
              <a:t>jendela </a:t>
            </a:r>
            <a:r>
              <a:rPr lang="en-US" b="1" dirty="0" err="1" smtClean="0"/>
              <a:t>dihukum</a:t>
            </a:r>
            <a:r>
              <a:rPr lang="en-US" b="1" dirty="0" smtClean="0"/>
              <a:t>  </a:t>
            </a:r>
            <a:r>
              <a:rPr lang="en-US" b="1" dirty="0" err="1" smtClean="0"/>
              <a:t>mengganti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  </a:t>
            </a:r>
            <a:r>
              <a:rPr lang="en-US" b="1" dirty="0" err="1" smtClean="0"/>
              <a:t>memasang</a:t>
            </a:r>
            <a:r>
              <a:rPr lang="en-US" b="1" dirty="0" smtClean="0"/>
              <a:t> </a:t>
            </a:r>
            <a:r>
              <a:rPr lang="en-US" b="1" dirty="0" err="1" smtClean="0"/>
              <a:t>kembali</a:t>
            </a:r>
            <a:r>
              <a:rPr lang="en-US" b="1" dirty="0" smtClean="0"/>
              <a:t> </a:t>
            </a:r>
            <a:r>
              <a:rPr lang="en-US" b="1" dirty="0" err="1" smtClean="0"/>
              <a:t>kaca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 </a:t>
            </a:r>
          </a:p>
          <a:p>
            <a:pPr indent="0">
              <a:lnSpc>
                <a:spcPct val="120000"/>
              </a:lnSpc>
              <a:buNone/>
            </a:pPr>
            <a:r>
              <a:rPr lang="en-US" b="1" dirty="0" smtClean="0">
                <a:sym typeface="Wingdings" pitchFamily="2" charset="2"/>
              </a:rPr>
              <a:t> </a:t>
            </a:r>
            <a:endParaRPr lang="en-US" b="1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d-ID" b="1" dirty="0" smtClean="0">
                <a:solidFill>
                  <a:srgbClr val="FFFFFF"/>
                </a:solidFill>
              </a:rPr>
              <a:t>b. P</a:t>
            </a:r>
            <a:r>
              <a:rPr lang="en-US" b="1" dirty="0" err="1" smtClean="0">
                <a:solidFill>
                  <a:srgbClr val="FFFFFF"/>
                </a:solidFill>
              </a:rPr>
              <a:t>engucilan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FFFFFF"/>
                </a:solidFill>
              </a:rPr>
              <a:t>(exclusion)</a:t>
            </a:r>
            <a:endParaRPr lang="id-ID" b="1" i="1" dirty="0" smtClean="0">
              <a:solidFill>
                <a:srgbClr val="FFFFFF"/>
              </a:solidFill>
            </a:endParaRPr>
          </a:p>
          <a:p>
            <a:pPr algn="just"/>
            <a:r>
              <a:rPr lang="id-ID" b="1" dirty="0" smtClean="0">
                <a:solidFill>
                  <a:srgbClr val="FFFFFF"/>
                </a:solidFill>
                <a:sym typeface="Wingdings" pitchFamily="2" charset="2"/>
              </a:rPr>
              <a:t>Misalnya: 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teman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yg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nakal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atau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kasar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tidak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diajak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bermain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Jenis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hukuman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ini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lebih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banyak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dipilih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pada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anak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yang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usianya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lebih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tua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(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tahap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independensi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moral). 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Semakin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tua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usia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anak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semakin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cenderung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memilih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hukuman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jenis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sym typeface="Wingdings" pitchFamily="2" charset="2"/>
              </a:rPr>
              <a:t>ini</a:t>
            </a:r>
            <a:r>
              <a:rPr lang="en-US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Jean Piaget (1896 – 1980)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 descr="http://t0.gstatic.com/images?q=tbn:ANd9GcQCjx2NDDdYEawMtajtzyjgDRGe0gfRXlubfvyVTvj-lXimgQAcYw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images.yourdictionary.com/images/definitions/lg/biography-jean-piaget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65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391400" cy="5181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rgbClr val="FFFFFF"/>
                </a:solidFill>
              </a:rPr>
              <a:t>Anak-anak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akan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berkembang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melalui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tahap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pertumbuhan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penalaran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yg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masih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bersifat</a:t>
            </a:r>
            <a:r>
              <a:rPr lang="en-US" sz="2800" b="1" dirty="0" smtClean="0">
                <a:solidFill>
                  <a:srgbClr val="FFFFFF"/>
                </a:solidFill>
              </a:rPr>
              <a:t>  </a:t>
            </a:r>
            <a:r>
              <a:rPr lang="en-US" sz="2800" b="1" dirty="0" err="1" smtClean="0">
                <a:solidFill>
                  <a:srgbClr val="FFFFFF"/>
                </a:solidFill>
              </a:rPr>
              <a:t>abstrak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  <a:endParaRPr lang="id-ID" sz="2800" b="1" dirty="0" smtClean="0">
              <a:solidFill>
                <a:srgbClr val="FFFFFF"/>
              </a:solidFill>
            </a:endParaRPr>
          </a:p>
          <a:p>
            <a:pPr algn="just"/>
            <a:endParaRPr lang="en-US" sz="2800" b="1" dirty="0" smtClean="0">
              <a:solidFill>
                <a:srgbClr val="FFFFFF"/>
              </a:solidFill>
            </a:endParaRPr>
          </a:p>
          <a:p>
            <a:pPr algn="just"/>
            <a:r>
              <a:rPr lang="en-US" sz="2800" b="1" dirty="0" err="1" smtClean="0">
                <a:solidFill>
                  <a:srgbClr val="FFFFFF"/>
                </a:solidFill>
              </a:rPr>
              <a:t>Menurut</a:t>
            </a:r>
            <a:r>
              <a:rPr lang="en-US" sz="2800" b="1" dirty="0" smtClean="0">
                <a:solidFill>
                  <a:srgbClr val="FFFFFF"/>
                </a:solidFill>
              </a:rPr>
              <a:t> Piaget 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semua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anak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berkembang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melalui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urutan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yg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sama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tanpa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harus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tergantung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kpd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tingkat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pengalaman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kondisi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keluarga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bahkan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juga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sym typeface="Wingdings" pitchFamily="2" charset="2"/>
              </a:rPr>
              <a:t>kebudayaannya</a:t>
            </a:r>
            <a:r>
              <a:rPr lang="en-US" sz="2800" b="1" dirty="0" smtClean="0">
                <a:solidFill>
                  <a:srgbClr val="FFFFFF"/>
                </a:solidFill>
                <a:sym typeface="Wingdings" pitchFamily="2" charset="2"/>
              </a:rPr>
              <a:t>.. 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Perkembangan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mental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dari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tahap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yg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satu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ke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tahap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yg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lebih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tinggi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merupakan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kondisi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yg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diperlukan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untuk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mengubah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atau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meningkatkan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tahap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perkembangan</a:t>
            </a:r>
            <a:r>
              <a:rPr lang="en-US" b="1" dirty="0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alifornian FB" pitchFamily="18" charset="0"/>
                <a:sym typeface="Wingdings" pitchFamily="2" charset="2"/>
              </a:rPr>
              <a:t>moralnya</a:t>
            </a:r>
            <a:endParaRPr lang="id-ID" dirty="0">
              <a:latin typeface="Californian FB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rgbClr val="000066"/>
                </a:solidFill>
              </a:rPr>
              <a:t>Ada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dua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tahap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yg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harus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dilalui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setiap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individu</a:t>
            </a:r>
            <a:r>
              <a:rPr lang="en-US" sz="2800" b="1" dirty="0" smtClean="0">
                <a:solidFill>
                  <a:srgbClr val="000066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800" b="1" dirty="0" err="1" smtClean="0">
                <a:solidFill>
                  <a:srgbClr val="000066"/>
                </a:solidFill>
              </a:rPr>
              <a:t>Tahap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>
                <a:solidFill>
                  <a:srgbClr val="000066"/>
                </a:solidFill>
              </a:rPr>
              <a:t>H</a:t>
            </a:r>
            <a:r>
              <a:rPr lang="en-US" sz="2800" b="1" dirty="0" err="1" smtClean="0">
                <a:solidFill>
                  <a:srgbClr val="000066"/>
                </a:solidFill>
              </a:rPr>
              <a:t>eteronomous</a:t>
            </a:r>
            <a:r>
              <a:rPr lang="en-US" sz="2800" b="1" dirty="0" smtClean="0">
                <a:solidFill>
                  <a:srgbClr val="000066"/>
                </a:solidFill>
              </a:rPr>
              <a:t> (</a:t>
            </a:r>
            <a:r>
              <a:rPr lang="en-US" sz="2800" b="1" dirty="0" err="1" smtClean="0">
                <a:solidFill>
                  <a:srgbClr val="000066"/>
                </a:solidFill>
              </a:rPr>
              <a:t>Realisme</a:t>
            </a:r>
            <a:r>
              <a:rPr lang="en-US" sz="2800" b="1" dirty="0" smtClean="0">
                <a:solidFill>
                  <a:srgbClr val="000066"/>
                </a:solidFill>
              </a:rPr>
              <a:t> Moral)</a:t>
            </a:r>
          </a:p>
          <a:p>
            <a:pPr marL="514350" indent="-514350" algn="just"/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smtClean="0">
                <a:solidFill>
                  <a:srgbClr val="000066"/>
                </a:solidFill>
              </a:rPr>
              <a:t>      </a:t>
            </a:r>
            <a:r>
              <a:rPr lang="en-US" sz="2800" b="1" dirty="0" err="1" smtClean="0">
                <a:solidFill>
                  <a:srgbClr val="000066"/>
                </a:solidFill>
              </a:rPr>
              <a:t>Anak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cenderung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menerima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begitu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saja</a:t>
            </a:r>
            <a:r>
              <a:rPr lang="en-US" sz="2800" b="1" dirty="0" smtClean="0">
                <a:solidFill>
                  <a:srgbClr val="000066"/>
                </a:solidFill>
              </a:rPr>
              <a:t> aturan2 </a:t>
            </a:r>
            <a:r>
              <a:rPr lang="en-US" sz="2800" b="1" dirty="0" err="1" smtClean="0">
                <a:solidFill>
                  <a:srgbClr val="000066"/>
                </a:solidFill>
              </a:rPr>
              <a:t>yg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diberikan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oleh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orang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yg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dianggap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kompeten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utk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itu</a:t>
            </a:r>
            <a:r>
              <a:rPr lang="en-US" sz="2800" b="1" dirty="0" smtClean="0">
                <a:solidFill>
                  <a:srgbClr val="000066"/>
                </a:solidFill>
              </a:rPr>
              <a:t>.</a:t>
            </a:r>
          </a:p>
          <a:p>
            <a:pPr marL="514350" indent="-514350" algn="just"/>
            <a:r>
              <a:rPr lang="en-US" sz="2800" b="1" dirty="0" smtClean="0">
                <a:solidFill>
                  <a:srgbClr val="000066"/>
                </a:solidFill>
              </a:rPr>
              <a:t>2. </a:t>
            </a:r>
            <a:r>
              <a:rPr lang="en-US" sz="2800" b="1" dirty="0" err="1" smtClean="0">
                <a:solidFill>
                  <a:srgbClr val="000066"/>
                </a:solidFill>
              </a:rPr>
              <a:t>Tahap</a:t>
            </a:r>
            <a:r>
              <a:rPr lang="en-US" sz="2800" b="1" dirty="0" smtClean="0">
                <a:solidFill>
                  <a:srgbClr val="000066"/>
                </a:solidFill>
              </a:rPr>
              <a:t> Autonomous Morality (</a:t>
            </a:r>
            <a:r>
              <a:rPr lang="en-US" sz="2800" b="1" dirty="0" err="1" smtClean="0">
                <a:solidFill>
                  <a:srgbClr val="000066"/>
                </a:solidFill>
              </a:rPr>
              <a:t>Independensi</a:t>
            </a:r>
            <a:r>
              <a:rPr lang="en-US" sz="2800" b="1" dirty="0" smtClean="0">
                <a:solidFill>
                  <a:srgbClr val="000066"/>
                </a:solidFill>
              </a:rPr>
              <a:t> Moral)</a:t>
            </a:r>
          </a:p>
          <a:p>
            <a:pPr marL="514350" indent="-514350" algn="just"/>
            <a:r>
              <a:rPr lang="en-US" sz="2800" b="1" dirty="0">
                <a:solidFill>
                  <a:srgbClr val="000066"/>
                </a:solidFill>
              </a:rPr>
              <a:t> </a:t>
            </a:r>
            <a:r>
              <a:rPr lang="en-US" sz="2800" b="1" dirty="0" smtClean="0">
                <a:solidFill>
                  <a:srgbClr val="000066"/>
                </a:solidFill>
              </a:rPr>
              <a:t>     </a:t>
            </a:r>
            <a:r>
              <a:rPr lang="en-US" sz="2800" b="1" dirty="0" err="1" smtClean="0">
                <a:solidFill>
                  <a:srgbClr val="000066"/>
                </a:solidFill>
              </a:rPr>
              <a:t>Anak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mulai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berpikir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perlunya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modifikasi</a:t>
            </a:r>
            <a:r>
              <a:rPr lang="en-US" sz="2800" b="1" dirty="0" smtClean="0">
                <a:solidFill>
                  <a:srgbClr val="000066"/>
                </a:solidFill>
              </a:rPr>
              <a:t> aturan2 </a:t>
            </a:r>
            <a:r>
              <a:rPr lang="en-US" sz="2800" b="1" dirty="0" err="1" smtClean="0">
                <a:solidFill>
                  <a:srgbClr val="000066"/>
                </a:solidFill>
              </a:rPr>
              <a:t>utk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disesuaikan</a:t>
            </a:r>
            <a:r>
              <a:rPr lang="en-US" sz="2800" b="1" dirty="0" smtClean="0">
                <a:solidFill>
                  <a:srgbClr val="000066"/>
                </a:solidFill>
              </a:rPr>
              <a:t> dg </a:t>
            </a:r>
            <a:r>
              <a:rPr lang="en-US" sz="2800" b="1" dirty="0" err="1" smtClean="0">
                <a:solidFill>
                  <a:srgbClr val="000066"/>
                </a:solidFill>
              </a:rPr>
              <a:t>situasi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dan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kondisi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yg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ada</a:t>
            </a:r>
            <a:r>
              <a:rPr lang="en-US" sz="2800" b="1" dirty="0" smtClean="0">
                <a:solidFill>
                  <a:srgbClr val="000066"/>
                </a:solidFill>
              </a:rPr>
              <a:t>. 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Tahap-tahap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kognitif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berkaitan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erat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dg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empat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karakteristik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berikut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Anak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usia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berbeda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menempatkan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cara-cara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yg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secara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kualitatif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berbeda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terutama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cara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berpikir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memecahkan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masalah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Perbedaan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cara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berpikir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dpt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dilihat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cara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anak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menyusun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kerangka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pikir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yg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saling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berbeda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-457200" algn="just">
              <a:spcBef>
                <a:spcPts val="6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asing-masing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cara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berpikir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membentuk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struktur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tertentu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yg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mengendalikan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jalannya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pemikiran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id-ID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indent="-457200" algn="just">
              <a:spcBef>
                <a:spcPts val="600"/>
              </a:spcBef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indent="-457200" algn="just"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Tiap-tiap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urutan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tahap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kognitif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dasarnya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merupakan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suatu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integrasi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hierarkhis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apa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yg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telah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dialami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sebelumnya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b="1" dirty="0" err="1" smtClean="0">
                <a:solidFill>
                  <a:srgbClr val="003300"/>
                </a:solidFill>
                <a:latin typeface="Berlin Sans FB Demi" pitchFamily="34" charset="0"/>
              </a:rPr>
              <a:t>Metode</a:t>
            </a:r>
            <a:r>
              <a:rPr lang="en-US" sz="3600" b="1" dirty="0" smtClean="0">
                <a:solidFill>
                  <a:srgbClr val="003300"/>
                </a:solidFill>
                <a:latin typeface="Berlin Sans FB Demi" pitchFamily="34" charset="0"/>
              </a:rPr>
              <a:t> </a:t>
            </a:r>
            <a:r>
              <a:rPr lang="en-US" sz="3600" b="1" dirty="0" err="1" smtClean="0">
                <a:solidFill>
                  <a:srgbClr val="003300"/>
                </a:solidFill>
                <a:latin typeface="Berlin Sans FB Demi" pitchFamily="34" charset="0"/>
              </a:rPr>
              <a:t>penelitian</a:t>
            </a:r>
            <a:r>
              <a:rPr lang="en-US" sz="3600" b="1" dirty="0" smtClean="0">
                <a:solidFill>
                  <a:srgbClr val="003300"/>
                </a:solidFill>
                <a:latin typeface="Berlin Sans FB Demi" pitchFamily="34" charset="0"/>
              </a:rPr>
              <a:t> Piaget: </a:t>
            </a:r>
            <a:endParaRPr lang="id-ID" sz="3600" b="1" dirty="0" smtClean="0">
              <a:solidFill>
                <a:srgbClr val="003300"/>
              </a:solidFill>
              <a:latin typeface="Berlin Sans FB Demi" pitchFamily="34" charset="0"/>
            </a:endParaRPr>
          </a:p>
          <a:p>
            <a:pPr algn="just"/>
            <a:endParaRPr lang="id-ID" b="1" dirty="0" smtClean="0">
              <a:solidFill>
                <a:srgbClr val="003300"/>
              </a:solidFill>
            </a:endParaRPr>
          </a:p>
          <a:p>
            <a:pPr indent="0" algn="just">
              <a:buNone/>
            </a:pPr>
            <a:r>
              <a:rPr lang="id-ID" b="1" dirty="0" smtClean="0">
                <a:solidFill>
                  <a:srgbClr val="003300"/>
                </a:solidFill>
              </a:rPr>
              <a:t>P</a:t>
            </a:r>
            <a:r>
              <a:rPr lang="en-US" b="1" dirty="0" err="1" smtClean="0">
                <a:solidFill>
                  <a:srgbClr val="003300"/>
                </a:solidFill>
              </a:rPr>
              <a:t>engamatan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terhadap</a:t>
            </a:r>
            <a:r>
              <a:rPr lang="en-US" b="1" dirty="0" smtClean="0">
                <a:solidFill>
                  <a:srgbClr val="003300"/>
                </a:solidFill>
              </a:rPr>
              <a:t> anak2 </a:t>
            </a:r>
            <a:r>
              <a:rPr lang="en-US" b="1" dirty="0" err="1" smtClean="0">
                <a:solidFill>
                  <a:srgbClr val="003300"/>
                </a:solidFill>
              </a:rPr>
              <a:t>ketika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</a:rPr>
              <a:t>bermain</a:t>
            </a:r>
            <a:r>
              <a:rPr lang="id-ID" b="1" dirty="0" smtClean="0">
                <a:solidFill>
                  <a:srgbClr val="003300"/>
                </a:solidFill>
              </a:rPr>
              <a:t> diperoleh kesimpulan tentang penalaran moral anak.</a:t>
            </a:r>
            <a:endParaRPr lang="en-US" b="1" dirty="0" smtClean="0">
              <a:solidFill>
                <a:srgbClr val="003300"/>
              </a:solidFill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7086600" cy="5181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800" b="1" dirty="0" err="1" smtClean="0">
                <a:solidFill>
                  <a:srgbClr val="003300"/>
                </a:solidFill>
              </a:rPr>
              <a:t>Hasilnya</a:t>
            </a:r>
            <a:r>
              <a:rPr lang="en-US" sz="2800" b="1" dirty="0" smtClean="0">
                <a:solidFill>
                  <a:srgbClr val="003300"/>
                </a:solidFill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id-ID" sz="2800" b="1" dirty="0" err="1" smtClean="0">
                <a:solidFill>
                  <a:srgbClr val="003300"/>
                </a:solidFill>
              </a:rPr>
              <a:t>A</a:t>
            </a:r>
            <a:r>
              <a:rPr lang="en-US" sz="2800" b="1" dirty="0" err="1" smtClean="0">
                <a:solidFill>
                  <a:srgbClr val="003300"/>
                </a:solidFill>
              </a:rPr>
              <a:t>nak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usia</a:t>
            </a:r>
            <a:r>
              <a:rPr lang="en-US" sz="2800" b="1" dirty="0" smtClean="0">
                <a:solidFill>
                  <a:srgbClr val="003300"/>
                </a:solidFill>
              </a:rPr>
              <a:t> 3 </a:t>
            </a:r>
            <a:r>
              <a:rPr lang="en-US" sz="2800" b="1" dirty="0" err="1" smtClean="0">
                <a:solidFill>
                  <a:srgbClr val="003300"/>
                </a:solidFill>
              </a:rPr>
              <a:t>thn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yg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bermain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kelereng</a:t>
            </a:r>
            <a:r>
              <a:rPr lang="en-US" sz="2800" b="1" dirty="0" smtClean="0">
                <a:solidFill>
                  <a:srgbClr val="003300"/>
                </a:solidFill>
              </a:rPr>
              <a:t> dg </a:t>
            </a:r>
            <a:r>
              <a:rPr lang="en-US" sz="2800" b="1" dirty="0" err="1" smtClean="0">
                <a:solidFill>
                  <a:srgbClr val="003300"/>
                </a:solidFill>
              </a:rPr>
              <a:t>teman-temannya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umumnya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belum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mengembangkan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aturan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permainan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sendiri</a:t>
            </a:r>
            <a:r>
              <a:rPr lang="en-US" sz="2800" b="1" dirty="0" smtClean="0">
                <a:solidFill>
                  <a:srgbClr val="003300"/>
                </a:solidFill>
              </a:rPr>
              <a:t>, </a:t>
            </a:r>
            <a:r>
              <a:rPr lang="en-US" sz="2800" b="1" dirty="0" err="1" smtClean="0">
                <a:solidFill>
                  <a:srgbClr val="003300"/>
                </a:solidFill>
              </a:rPr>
              <a:t>Ada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kecenderungan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anak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bermain</a:t>
            </a:r>
            <a:r>
              <a:rPr lang="en-US" sz="2800" b="1" dirty="0" smtClean="0">
                <a:solidFill>
                  <a:srgbClr val="003300"/>
                </a:solidFill>
              </a:rPr>
              <a:t> sendiri2 </a:t>
            </a:r>
            <a:r>
              <a:rPr lang="en-US" sz="2800" b="1" dirty="0" err="1" smtClean="0">
                <a:solidFill>
                  <a:srgbClr val="003300"/>
                </a:solidFill>
              </a:rPr>
              <a:t>tanpa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ada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kerjasama</a:t>
            </a:r>
            <a:r>
              <a:rPr lang="en-US" sz="2800" b="1" dirty="0" smtClean="0">
                <a:solidFill>
                  <a:srgbClr val="003300"/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id-ID" sz="2800" b="1" dirty="0" err="1" smtClean="0">
                <a:solidFill>
                  <a:srgbClr val="003300"/>
                </a:solidFill>
              </a:rPr>
              <a:t>A</a:t>
            </a:r>
            <a:r>
              <a:rPr lang="en-US" sz="2800" b="1" dirty="0" err="1" smtClean="0">
                <a:solidFill>
                  <a:srgbClr val="003300"/>
                </a:solidFill>
              </a:rPr>
              <a:t>nak</a:t>
            </a:r>
            <a:r>
              <a:rPr lang="en-US" sz="2800" b="1" dirty="0" smtClean="0">
                <a:solidFill>
                  <a:srgbClr val="003300"/>
                </a:solidFill>
              </a:rPr>
              <a:t> 3 – 5 </a:t>
            </a:r>
            <a:r>
              <a:rPr lang="en-US" sz="2800" b="1" dirty="0" err="1" smtClean="0">
                <a:solidFill>
                  <a:srgbClr val="003300"/>
                </a:solidFill>
              </a:rPr>
              <a:t>th</a:t>
            </a:r>
            <a:r>
              <a:rPr lang="en-US" sz="2800" b="1" dirty="0">
                <a:solidFill>
                  <a:srgbClr val="003300"/>
                </a:solidFill>
              </a:rPr>
              <a:t> </a:t>
            </a:r>
            <a:r>
              <a:rPr lang="en-US" sz="2800" b="1" dirty="0" smtClean="0">
                <a:solidFill>
                  <a:srgbClr val="003300"/>
                </a:solidFill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rgbClr val="003300"/>
                </a:solidFill>
              </a:rPr>
              <a:t>Kecenderungan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ke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arah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kelompok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walau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masih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mengembangkan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egosentrisnya</a:t>
            </a:r>
            <a:r>
              <a:rPr lang="en-US" sz="2800" b="1" dirty="0" smtClean="0">
                <a:solidFill>
                  <a:srgbClr val="003300"/>
                </a:solidFill>
              </a:rPr>
              <a:t> (masing2 </a:t>
            </a:r>
            <a:r>
              <a:rPr lang="en-US" sz="2800" b="1" dirty="0" err="1" smtClean="0">
                <a:solidFill>
                  <a:srgbClr val="003300"/>
                </a:solidFill>
              </a:rPr>
              <a:t>anak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berpendirian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pendapatnya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yg</a:t>
            </a:r>
            <a:r>
              <a:rPr lang="en-US" sz="2800" b="1" dirty="0" smtClean="0">
                <a:solidFill>
                  <a:srgbClr val="003300"/>
                </a:solidFill>
              </a:rPr>
              <a:t> paling </a:t>
            </a:r>
            <a:r>
              <a:rPr lang="en-US" sz="2800" b="1" dirty="0" err="1" smtClean="0">
                <a:solidFill>
                  <a:srgbClr val="003300"/>
                </a:solidFill>
              </a:rPr>
              <a:t>benar</a:t>
            </a:r>
            <a:r>
              <a:rPr lang="en-US" sz="2800" b="1" dirty="0" smtClean="0">
                <a:solidFill>
                  <a:srgbClr val="003300"/>
                </a:solidFill>
              </a:rPr>
              <a:t>).</a:t>
            </a:r>
            <a:endParaRPr lang="en-US" sz="2800" b="1" dirty="0">
              <a:solidFill>
                <a:srgbClr val="00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6208-D489-4C91-BF83-78F09A12B5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998</Words>
  <Application>Microsoft Office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Jean Piaget (1896 – 1980)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Mrs Rukiyati</dc:creator>
  <cp:lastModifiedBy>Rukiyati</cp:lastModifiedBy>
  <cp:revision>34</cp:revision>
  <dcterms:created xsi:type="dcterms:W3CDTF">2010-04-15T15:43:08Z</dcterms:created>
  <dcterms:modified xsi:type="dcterms:W3CDTF">2013-04-24T07:30:23Z</dcterms:modified>
</cp:coreProperties>
</file>