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990256-165C-4265-8861-7664CDF75415}"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BF205-D71A-48C4-BAF5-AC3DEEA4205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90256-165C-4265-8861-7664CDF75415}"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BF205-D71A-48C4-BAF5-AC3DEEA420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90256-165C-4265-8861-7664CDF75415}"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BF205-D71A-48C4-BAF5-AC3DEEA420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90256-165C-4265-8861-7664CDF75415}"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BF205-D71A-48C4-BAF5-AC3DEEA420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990256-165C-4265-8861-7664CDF75415}"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BF205-D71A-48C4-BAF5-AC3DEEA4205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990256-165C-4265-8861-7664CDF75415}" type="datetimeFigureOut">
              <a:rPr lang="en-US" smtClean="0"/>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BF205-D71A-48C4-BAF5-AC3DEEA420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990256-165C-4265-8861-7664CDF75415}" type="datetimeFigureOut">
              <a:rPr lang="en-US" smtClean="0"/>
              <a:t>4/12/2012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9BF205-D71A-48C4-BAF5-AC3DEEA420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990256-165C-4265-8861-7664CDF75415}" type="datetimeFigureOut">
              <a:rPr lang="en-US" smtClean="0"/>
              <a:t>4/12/2012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9BF205-D71A-48C4-BAF5-AC3DEEA420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990256-165C-4265-8861-7664CDF75415}" type="datetimeFigureOut">
              <a:rPr lang="en-US" smtClean="0"/>
              <a:t>4/12/2012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9BF205-D71A-48C4-BAF5-AC3DEEA420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90256-165C-4265-8861-7664CDF75415}" type="datetimeFigureOut">
              <a:rPr lang="en-US" smtClean="0"/>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BF205-D71A-48C4-BAF5-AC3DEEA420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90256-165C-4265-8861-7664CDF75415}" type="datetimeFigureOut">
              <a:rPr lang="en-US" smtClean="0"/>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BF205-D71A-48C4-BAF5-AC3DEEA4205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990256-165C-4265-8861-7664CDF75415}" type="datetimeFigureOut">
              <a:rPr lang="en-US" smtClean="0"/>
              <a:t>4/12/2012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BF205-D71A-48C4-BAF5-AC3DEEA420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fac.org/Store/Details.tmpl?SID=11038381321522057" TargetMode="External"/><Relationship Id="rId2" Type="http://schemas.openxmlformats.org/officeDocument/2006/relationships/hyperlink" Target="http://www.ifac.org/Store/Details.tmpl?SID=10518878295667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688C7D2-FA61-4B1B-8875-C769503C6884}" type="slidenum">
              <a:rPr lang="en-US"/>
              <a:pPr/>
              <a:t>1</a:t>
            </a:fld>
            <a:endParaRPr lang="en-US"/>
          </a:p>
        </p:txBody>
      </p:sp>
      <p:sp>
        <p:nvSpPr>
          <p:cNvPr id="479234" name="Rectangle 2"/>
          <p:cNvSpPr>
            <a:spLocks noGrp="1" noChangeArrowheads="1"/>
          </p:cNvSpPr>
          <p:nvPr>
            <p:ph type="title"/>
          </p:nvPr>
        </p:nvSpPr>
        <p:spPr>
          <a:xfrm>
            <a:off x="1219200" y="1066800"/>
            <a:ext cx="7010400" cy="1143000"/>
          </a:xfrm>
        </p:spPr>
        <p:txBody>
          <a:bodyPr>
            <a:normAutofit fontScale="90000"/>
          </a:bodyPr>
          <a:lstStyle/>
          <a:p>
            <a:pPr algn="l"/>
            <a:r>
              <a:rPr lang="en-US" sz="3600" b="1" dirty="0"/>
              <a:t>STANDAR AKUNTANSI SEKTOR PUBLIK</a:t>
            </a:r>
            <a:r>
              <a:rPr lang="en-US" sz="3600" dirty="0"/>
              <a:t> </a:t>
            </a:r>
          </a:p>
        </p:txBody>
      </p:sp>
      <p:sp>
        <p:nvSpPr>
          <p:cNvPr id="479235" name="Rectangle 3"/>
          <p:cNvSpPr>
            <a:spLocks noGrp="1" noChangeArrowheads="1"/>
          </p:cNvSpPr>
          <p:nvPr>
            <p:ph type="body" idx="1"/>
          </p:nvPr>
        </p:nvSpPr>
        <p:spPr>
          <a:xfrm>
            <a:off x="914400" y="2514600"/>
            <a:ext cx="8229600" cy="4525963"/>
          </a:xfrm>
        </p:spPr>
        <p:txBody>
          <a:bodyPr/>
          <a:lstStyle/>
          <a:p>
            <a:pPr>
              <a:buFont typeface="Wingdings" pitchFamily="2" charset="2"/>
              <a:buNone/>
            </a:pPr>
            <a:r>
              <a:rPr lang="en-US"/>
              <a:t>	</a:t>
            </a:r>
            <a:r>
              <a:rPr lang="en-US" i="1"/>
              <a:t>Standar akuntansi sektor publik adalah adalah prinsip-prinsip akuntansi yang diterapkan dalam menyusun dan menyajikan laporan keuangan organisasi sektor publik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500" name="Rectangle 4"/>
          <p:cNvSpPr>
            <a:spLocks noGrp="1" noChangeArrowheads="1"/>
          </p:cNvSpPr>
          <p:nvPr>
            <p:ph type="ctrTitle"/>
          </p:nvPr>
        </p:nvSpPr>
        <p:spPr>
          <a:xfrm>
            <a:off x="1371600" y="914400"/>
            <a:ext cx="4267200" cy="1470025"/>
          </a:xfrm>
        </p:spPr>
        <p:txBody>
          <a:bodyPr/>
          <a:lstStyle/>
          <a:p>
            <a:pPr algn="l"/>
            <a:r>
              <a:rPr lang="en-US" dirty="0" err="1"/>
              <a:t>Bukti</a:t>
            </a:r>
            <a:r>
              <a:rPr lang="en-US" dirty="0"/>
              <a:t> </a:t>
            </a:r>
            <a:r>
              <a:rPr lang="en-US" dirty="0" err="1"/>
              <a:t>Transaksi</a:t>
            </a:r>
            <a:r>
              <a:rPr lang="en-US" dirty="0"/>
              <a:t> </a:t>
            </a:r>
          </a:p>
        </p:txBody>
      </p:sp>
      <p:sp>
        <p:nvSpPr>
          <p:cNvPr id="490498" name="Rectangle 2"/>
          <p:cNvSpPr>
            <a:spLocks noGrp="1" noChangeArrowheads="1"/>
          </p:cNvSpPr>
          <p:nvPr>
            <p:ph type="subTitle" idx="1"/>
          </p:nvPr>
        </p:nvSpPr>
        <p:spPr/>
        <p:txBody>
          <a:bodyPr/>
          <a:lstStyle/>
          <a:p>
            <a:pPr>
              <a:buClr>
                <a:schemeClr val="tx1"/>
              </a:buClr>
            </a:pPr>
            <a:endParaRPr lang="en-US"/>
          </a:p>
        </p:txBody>
      </p:sp>
      <p:pic>
        <p:nvPicPr>
          <p:cNvPr id="490499" name="Picture 3"/>
          <p:cNvPicPr>
            <a:picLocks noGrp="1" noChangeAspect="1" noChangeArrowheads="1"/>
          </p:cNvPicPr>
          <p:nvPr>
            <p:ph sz="half" idx="4294967295"/>
          </p:nvPr>
        </p:nvPicPr>
        <p:blipFill>
          <a:blip r:embed="rId2"/>
          <a:srcRect t="15572" b="-1212"/>
          <a:stretch>
            <a:fillRect/>
          </a:stretch>
        </p:blipFill>
        <p:spPr>
          <a:xfrm>
            <a:off x="381000" y="2667000"/>
            <a:ext cx="8458200" cy="4191000"/>
          </a:xfrm>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ctrTitle"/>
          </p:nvPr>
        </p:nvSpPr>
        <p:spPr>
          <a:xfrm>
            <a:off x="685800" y="990600"/>
            <a:ext cx="7772400" cy="1470025"/>
          </a:xfrm>
        </p:spPr>
        <p:txBody>
          <a:bodyPr/>
          <a:lstStyle/>
          <a:p>
            <a:pPr algn="l"/>
            <a:r>
              <a:rPr lang="es-CO" sz="3600" dirty="0"/>
              <a:t>LAPORAN KEUANGAN SEKTOR PUBLIK DAN ELEMENNYA</a:t>
            </a:r>
            <a:r>
              <a:rPr lang="en-US" sz="3600" dirty="0"/>
              <a:t> </a:t>
            </a:r>
          </a:p>
        </p:txBody>
      </p:sp>
      <p:sp>
        <p:nvSpPr>
          <p:cNvPr id="493571" name="Rectangle 3"/>
          <p:cNvSpPr>
            <a:spLocks noGrp="1" noChangeArrowheads="1"/>
          </p:cNvSpPr>
          <p:nvPr>
            <p:ph type="subTitle" idx="1"/>
          </p:nvPr>
        </p:nvSpPr>
        <p:spPr>
          <a:xfrm>
            <a:off x="1066800" y="2743200"/>
            <a:ext cx="6400800" cy="3276600"/>
          </a:xfrm>
        </p:spPr>
        <p:txBody>
          <a:bodyPr>
            <a:normAutofit fontScale="62500" lnSpcReduction="20000"/>
          </a:bodyPr>
          <a:lstStyle/>
          <a:p>
            <a:pPr>
              <a:lnSpc>
                <a:spcPct val="170000"/>
              </a:lnSpc>
            </a:pPr>
            <a:endParaRPr lang="en-US" sz="800" dirty="0">
              <a:solidFill>
                <a:schemeClr val="tx1"/>
              </a:solidFill>
            </a:endParaRPr>
          </a:p>
          <a:p>
            <a:pPr algn="l">
              <a:lnSpc>
                <a:spcPct val="170000"/>
              </a:lnSpc>
            </a:pPr>
            <a:r>
              <a:rPr lang="id-ID" sz="3400" dirty="0">
                <a:solidFill>
                  <a:schemeClr val="tx1"/>
                </a:solidFill>
              </a:rPr>
              <a:t>Laporan keuangan merupakan hasil dari proses akuntansi yang berisi informasi keuangan. Informasi keuangan yang terdapat dalam laporan keuangnan tersebut digunakan oleh pihak-pihak yang berkepentingan, baik pihak internal maupun pihak eksternal</a:t>
            </a:r>
            <a:r>
              <a:rPr lang="en-US" sz="3400" dirty="0">
                <a:solidFill>
                  <a:schemeClr val="tx1"/>
                </a:solidFill>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1" name="Rectangle 3"/>
          <p:cNvSpPr>
            <a:spLocks noGrp="1" noChangeArrowheads="1"/>
          </p:cNvSpPr>
          <p:nvPr>
            <p:ph type="ctrTitle"/>
          </p:nvPr>
        </p:nvSpPr>
        <p:spPr>
          <a:xfrm>
            <a:off x="1828800" y="1219200"/>
            <a:ext cx="7772400" cy="1470025"/>
          </a:xfrm>
        </p:spPr>
        <p:txBody>
          <a:bodyPr/>
          <a:lstStyle/>
          <a:p>
            <a:pPr algn="l"/>
            <a:r>
              <a:rPr lang="en-US" b="1"/>
              <a:t>Laporan Arus Kas</a:t>
            </a:r>
          </a:p>
        </p:txBody>
      </p:sp>
      <p:sp>
        <p:nvSpPr>
          <p:cNvPr id="498690" name="Rectangle 2"/>
          <p:cNvSpPr>
            <a:spLocks noGrp="1" noChangeArrowheads="1"/>
          </p:cNvSpPr>
          <p:nvPr>
            <p:ph type="subTitle" idx="1"/>
          </p:nvPr>
        </p:nvSpPr>
        <p:spPr>
          <a:xfrm>
            <a:off x="1600200" y="2819400"/>
            <a:ext cx="6400800" cy="2819400"/>
          </a:xfrm>
        </p:spPr>
        <p:txBody>
          <a:bodyPr/>
          <a:lstStyle/>
          <a:p>
            <a:pPr algn="l">
              <a:lnSpc>
                <a:spcPct val="150000"/>
              </a:lnSpc>
            </a:pPr>
            <a:r>
              <a:rPr lang="id-ID" sz="2000" dirty="0">
                <a:solidFill>
                  <a:schemeClr val="tx1"/>
                </a:solidFill>
              </a:rPr>
              <a:t>Laporan arus kas adalah salah satu bentuk laporan keuangan yang menyajikan informasi kas sehubungan dengan kegiatan operasional, investasi, pembiayaan, dan transaksi non anggaran yang menggambarkan saldo awal, penerimaan, pengeluaran, dan saldo akhir kas pemerintah pusat/daerah selama periode tertentu. </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9CCE97C-C40E-498A-8E67-ABFD5E91B3F6}" type="slidenum">
              <a:rPr lang="en-US"/>
              <a:pPr/>
              <a:t>13</a:t>
            </a:fld>
            <a:endParaRPr lang="en-US"/>
          </a:p>
        </p:txBody>
      </p:sp>
      <p:sp>
        <p:nvSpPr>
          <p:cNvPr id="551938" name="Rectangle 2"/>
          <p:cNvSpPr>
            <a:spLocks noGrp="1" noChangeArrowheads="1"/>
          </p:cNvSpPr>
          <p:nvPr>
            <p:ph type="title"/>
          </p:nvPr>
        </p:nvSpPr>
        <p:spPr/>
        <p:txBody>
          <a:bodyPr/>
          <a:lstStyle/>
          <a:p>
            <a:pPr algn="l"/>
            <a:r>
              <a:rPr lang="en-US" sz="3600" b="1"/>
              <a:t>Catatan atas Laporan Keuangan</a:t>
            </a:r>
          </a:p>
        </p:txBody>
      </p:sp>
      <p:sp>
        <p:nvSpPr>
          <p:cNvPr id="551939" name="Rectangle 3"/>
          <p:cNvSpPr>
            <a:spLocks noGrp="1" noChangeArrowheads="1"/>
          </p:cNvSpPr>
          <p:nvPr>
            <p:ph type="body" idx="1"/>
          </p:nvPr>
        </p:nvSpPr>
        <p:spPr/>
        <p:txBody>
          <a:bodyPr/>
          <a:lstStyle/>
          <a:p>
            <a:pPr>
              <a:buFont typeface="Wingdings" pitchFamily="2" charset="2"/>
              <a:buNone/>
            </a:pPr>
            <a:r>
              <a:rPr lang="id-ID"/>
              <a:t>Catatan atas laporan keuangan meliputi penjelasan naratif atau rincian dari angka yang tertera dalam laporan realisasi anggaran, neraca, dan  laporan arus kas.</a:t>
            </a:r>
            <a:r>
              <a:rPr lang="en-US"/>
              <a:t> </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5" name="Rectangle 3"/>
          <p:cNvSpPr>
            <a:spLocks noGrp="1" noChangeArrowheads="1"/>
          </p:cNvSpPr>
          <p:nvPr>
            <p:ph type="ctrTitle"/>
          </p:nvPr>
        </p:nvSpPr>
        <p:spPr>
          <a:xfrm>
            <a:off x="685800" y="533400"/>
            <a:ext cx="7772400" cy="1470025"/>
          </a:xfrm>
        </p:spPr>
        <p:txBody>
          <a:bodyPr/>
          <a:lstStyle/>
          <a:p>
            <a:r>
              <a:rPr lang="en-US" b="1" dirty="0" err="1"/>
              <a:t>Laporan</a:t>
            </a:r>
            <a:r>
              <a:rPr lang="en-US" b="1" dirty="0"/>
              <a:t> </a:t>
            </a:r>
            <a:r>
              <a:rPr lang="en-US" b="1" dirty="0" err="1"/>
              <a:t>Kinerja</a:t>
            </a:r>
            <a:r>
              <a:rPr lang="en-US" b="1" dirty="0"/>
              <a:t> </a:t>
            </a:r>
            <a:r>
              <a:rPr lang="en-US" b="1" dirty="0" err="1"/>
              <a:t>Keuangan</a:t>
            </a:r>
            <a:endParaRPr lang="en-US" b="1" dirty="0"/>
          </a:p>
        </p:txBody>
      </p:sp>
      <p:sp>
        <p:nvSpPr>
          <p:cNvPr id="499714" name="Rectangle 2"/>
          <p:cNvSpPr>
            <a:spLocks noGrp="1" noChangeArrowheads="1"/>
          </p:cNvSpPr>
          <p:nvPr>
            <p:ph type="subTitle" idx="1"/>
          </p:nvPr>
        </p:nvSpPr>
        <p:spPr>
          <a:xfrm>
            <a:off x="1371600" y="2057400"/>
            <a:ext cx="6400800" cy="3581400"/>
          </a:xfrm>
        </p:spPr>
        <p:txBody>
          <a:bodyPr>
            <a:normAutofit/>
          </a:bodyPr>
          <a:lstStyle/>
          <a:p>
            <a:pPr>
              <a:lnSpc>
                <a:spcPct val="80000"/>
              </a:lnSpc>
            </a:pPr>
            <a:endParaRPr lang="en-US" sz="800" b="1" dirty="0"/>
          </a:p>
          <a:p>
            <a:pPr algn="l">
              <a:lnSpc>
                <a:spcPct val="150000"/>
              </a:lnSpc>
            </a:pPr>
            <a:r>
              <a:rPr lang="id-ID" sz="2400" dirty="0">
                <a:solidFill>
                  <a:schemeClr val="tx1"/>
                </a:solidFill>
              </a:rPr>
              <a:t>Laporan kinerja keuangan adalah laporan realisasi pendapatan dan belanja yang disusun berdasarkan basis akrual. Dalam laporan tersebut disajikan informasi mengenai pendapatan operasional, belanja berdasarkan klasifikasi fungsional dan ekonomi, dan surplus atau </a:t>
            </a:r>
            <a:endParaRPr lang="en-US" sz="2400" dirty="0">
              <a:solidFill>
                <a:schemeClr val="tx1"/>
              </a:solidFill>
            </a:endParaRPr>
          </a:p>
          <a:p>
            <a:pPr>
              <a:lnSpc>
                <a:spcPct val="80000"/>
              </a:lnSpc>
            </a:pP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4F322E3-2966-435F-B40F-47C48B074A9E}" type="slidenum">
              <a:rPr lang="en-US"/>
              <a:pPr/>
              <a:t>15</a:t>
            </a:fld>
            <a:endParaRPr lang="en-US"/>
          </a:p>
        </p:txBody>
      </p:sp>
      <p:sp>
        <p:nvSpPr>
          <p:cNvPr id="553986" name="Rectangle 2"/>
          <p:cNvSpPr>
            <a:spLocks noGrp="1" noChangeArrowheads="1"/>
          </p:cNvSpPr>
          <p:nvPr>
            <p:ph type="title"/>
          </p:nvPr>
        </p:nvSpPr>
        <p:spPr/>
        <p:txBody>
          <a:bodyPr/>
          <a:lstStyle/>
          <a:p>
            <a:r>
              <a:rPr lang="en-US" sz="3600" b="1"/>
              <a:t>Laporan Perubahan Ekuitas</a:t>
            </a:r>
          </a:p>
        </p:txBody>
      </p:sp>
      <p:sp>
        <p:nvSpPr>
          <p:cNvPr id="553987" name="Rectangle 3"/>
          <p:cNvSpPr>
            <a:spLocks noGrp="1" noChangeArrowheads="1"/>
          </p:cNvSpPr>
          <p:nvPr>
            <p:ph type="body" idx="1"/>
          </p:nvPr>
        </p:nvSpPr>
        <p:spPr/>
        <p:txBody>
          <a:bodyPr/>
          <a:lstStyle/>
          <a:p>
            <a:pPr>
              <a:buFont typeface="Wingdings" pitchFamily="2" charset="2"/>
              <a:buNone/>
            </a:pPr>
            <a:r>
              <a:rPr lang="id-ID"/>
              <a:t>Laporan perubahan ekuitas adalah laporan yang menunjukkan kenaikan atau penurunan ekuitas tahun pelaporan dibandingkan dengan tahun sebelumnya</a:t>
            </a:r>
            <a:r>
              <a:rPr lang="en-US"/>
              <a:t> </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8723430-D393-4783-A851-CAE51060BEB7}" type="slidenum">
              <a:rPr lang="en-US"/>
              <a:pPr/>
              <a:t>2</a:t>
            </a:fld>
            <a:endParaRPr lang="en-US"/>
          </a:p>
        </p:txBody>
      </p:sp>
      <p:sp>
        <p:nvSpPr>
          <p:cNvPr id="480258" name="Rectangle 2"/>
          <p:cNvSpPr>
            <a:spLocks noGrp="1" noChangeArrowheads="1"/>
          </p:cNvSpPr>
          <p:nvPr>
            <p:ph type="body" idx="1"/>
          </p:nvPr>
        </p:nvSpPr>
        <p:spPr>
          <a:xfrm>
            <a:off x="457200" y="457200"/>
            <a:ext cx="8229600" cy="5668963"/>
          </a:xfrm>
        </p:spPr>
        <p:txBody>
          <a:bodyPr/>
          <a:lstStyle/>
          <a:p>
            <a:pPr>
              <a:lnSpc>
                <a:spcPct val="90000"/>
              </a:lnSpc>
              <a:buFont typeface="Wingdings" pitchFamily="2" charset="2"/>
              <a:buNone/>
            </a:pPr>
            <a:r>
              <a:rPr lang="en-US" sz="2400" b="1" dirty="0" err="1"/>
              <a:t>Perumusan</a:t>
            </a:r>
            <a:r>
              <a:rPr lang="en-US" sz="2400" b="1" dirty="0"/>
              <a:t> </a:t>
            </a:r>
            <a:r>
              <a:rPr lang="en-US" sz="2400" b="1" dirty="0" err="1"/>
              <a:t>Standar</a:t>
            </a:r>
            <a:r>
              <a:rPr lang="en-US" sz="2400" b="1" dirty="0"/>
              <a:t> </a:t>
            </a:r>
            <a:r>
              <a:rPr lang="en-US" sz="2400" b="1" dirty="0" err="1" smtClean="0"/>
              <a:t>Akuntansi</a:t>
            </a:r>
            <a:endParaRPr lang="en-US" sz="2400" b="1" dirty="0" smtClean="0"/>
          </a:p>
          <a:p>
            <a:pPr>
              <a:lnSpc>
                <a:spcPct val="90000"/>
              </a:lnSpc>
              <a:buFont typeface="Wingdings" pitchFamily="2" charset="2"/>
              <a:buNone/>
            </a:pPr>
            <a:endParaRPr lang="en-US" sz="2400" dirty="0"/>
          </a:p>
          <a:p>
            <a:pPr>
              <a:lnSpc>
                <a:spcPct val="90000"/>
              </a:lnSpc>
              <a:buFont typeface="Wingdings" pitchFamily="2" charset="2"/>
              <a:buNone/>
            </a:pPr>
            <a:r>
              <a:rPr lang="en-US" sz="2400" dirty="0"/>
              <a:t>	</a:t>
            </a:r>
            <a:r>
              <a:rPr lang="en-US" sz="2400" dirty="0" err="1"/>
              <a:t>Perumusan</a:t>
            </a:r>
            <a:r>
              <a:rPr lang="en-US" sz="2400" dirty="0"/>
              <a:t> </a:t>
            </a:r>
            <a:r>
              <a:rPr lang="en-US" sz="2400" dirty="0" err="1"/>
              <a:t>standar</a:t>
            </a:r>
            <a:r>
              <a:rPr lang="en-US" sz="2400" dirty="0"/>
              <a:t> </a:t>
            </a:r>
            <a:r>
              <a:rPr lang="en-US" sz="2400" dirty="0" err="1"/>
              <a:t>akuntansi</a:t>
            </a:r>
            <a:r>
              <a:rPr lang="en-US" sz="2400" dirty="0"/>
              <a:t> </a:t>
            </a:r>
            <a:r>
              <a:rPr lang="en-US" sz="2400" dirty="0" err="1"/>
              <a:t>oleh</a:t>
            </a:r>
            <a:r>
              <a:rPr lang="en-US" sz="2400" dirty="0"/>
              <a:t> </a:t>
            </a:r>
            <a:r>
              <a:rPr lang="en-US" sz="2400" dirty="0" err="1"/>
              <a:t>suatu</a:t>
            </a:r>
            <a:r>
              <a:rPr lang="en-US" sz="2400" dirty="0"/>
              <a:t> </a:t>
            </a:r>
            <a:r>
              <a:rPr lang="en-US" sz="2400" dirty="0" err="1"/>
              <a:t>komite</a:t>
            </a:r>
            <a:r>
              <a:rPr lang="en-US" sz="2400" dirty="0"/>
              <a:t> </a:t>
            </a:r>
            <a:r>
              <a:rPr lang="en-US" sz="2400" dirty="0" err="1"/>
              <a:t>independen</a:t>
            </a:r>
            <a:r>
              <a:rPr lang="en-US" sz="2400" dirty="0"/>
              <a:t> </a:t>
            </a:r>
            <a:r>
              <a:rPr lang="en-US" sz="2400" dirty="0" err="1"/>
              <a:t>bisa</a:t>
            </a:r>
            <a:r>
              <a:rPr lang="en-US" sz="2400" dirty="0"/>
              <a:t> </a:t>
            </a:r>
            <a:r>
              <a:rPr lang="en-US" sz="2400" dirty="0" err="1"/>
              <a:t>mempengaruhi</a:t>
            </a:r>
            <a:r>
              <a:rPr lang="en-US" sz="2400" dirty="0"/>
              <a:t> </a:t>
            </a:r>
            <a:r>
              <a:rPr lang="en-US" sz="2400" dirty="0" err="1"/>
              <a:t>banyak</a:t>
            </a:r>
            <a:r>
              <a:rPr lang="en-US" sz="2400" dirty="0"/>
              <a:t> </a:t>
            </a:r>
            <a:r>
              <a:rPr lang="en-US" sz="2400" dirty="0" err="1"/>
              <a:t>aspek</a:t>
            </a:r>
            <a:r>
              <a:rPr lang="en-US" sz="2400" dirty="0"/>
              <a:t>. </a:t>
            </a:r>
            <a:r>
              <a:rPr lang="en-US" sz="2400" dirty="0" err="1"/>
              <a:t>Banyak</a:t>
            </a:r>
            <a:r>
              <a:rPr lang="en-US" sz="2400" dirty="0"/>
              <a:t> </a:t>
            </a:r>
            <a:r>
              <a:rPr lang="en-US" sz="2400" dirty="0" err="1"/>
              <a:t>sekali</a:t>
            </a:r>
            <a:r>
              <a:rPr lang="en-US" sz="2400" dirty="0"/>
              <a:t> </a:t>
            </a:r>
            <a:r>
              <a:rPr lang="en-US" sz="2400" dirty="0" err="1"/>
              <a:t>faktor-faktor</a:t>
            </a:r>
            <a:r>
              <a:rPr lang="en-US" sz="2400" dirty="0"/>
              <a:t> yang </a:t>
            </a:r>
            <a:r>
              <a:rPr lang="en-US" sz="2400" dirty="0" err="1"/>
              <a:t>harus</a:t>
            </a:r>
            <a:r>
              <a:rPr lang="en-US" sz="2400" dirty="0"/>
              <a:t> </a:t>
            </a:r>
            <a:r>
              <a:rPr lang="en-US" sz="2400" dirty="0" err="1"/>
              <a:t>dipertimbangkan</a:t>
            </a:r>
            <a:r>
              <a:rPr lang="en-US" sz="2400" dirty="0"/>
              <a:t> agar </a:t>
            </a:r>
            <a:r>
              <a:rPr lang="en-US" sz="2400" dirty="0" err="1"/>
              <a:t>suatu</a:t>
            </a:r>
            <a:r>
              <a:rPr lang="en-US" sz="2400" dirty="0"/>
              <a:t> </a:t>
            </a:r>
            <a:r>
              <a:rPr lang="en-US" sz="2400" dirty="0" err="1"/>
              <a:t>standar</a:t>
            </a:r>
            <a:r>
              <a:rPr lang="en-US" sz="2400" dirty="0"/>
              <a:t> </a:t>
            </a:r>
            <a:r>
              <a:rPr lang="en-US" sz="2400" dirty="0" err="1"/>
              <a:t>tidak</a:t>
            </a:r>
            <a:r>
              <a:rPr lang="en-US" sz="2400" dirty="0"/>
              <a:t> </a:t>
            </a:r>
            <a:r>
              <a:rPr lang="en-US" sz="2400" dirty="0" err="1"/>
              <a:t>menyimpang</a:t>
            </a:r>
            <a:r>
              <a:rPr lang="en-US" sz="2400" dirty="0"/>
              <a:t> </a:t>
            </a:r>
            <a:r>
              <a:rPr lang="en-US" sz="2400" dirty="0" err="1"/>
              <a:t>jauh</a:t>
            </a:r>
            <a:r>
              <a:rPr lang="en-US" sz="2400" dirty="0"/>
              <a:t> </a:t>
            </a:r>
            <a:r>
              <a:rPr lang="en-US" sz="2400" dirty="0" err="1"/>
              <a:t>dari</a:t>
            </a:r>
            <a:r>
              <a:rPr lang="en-US" sz="2400" dirty="0"/>
              <a:t> </a:t>
            </a:r>
            <a:r>
              <a:rPr lang="en-US" sz="2400" dirty="0" err="1"/>
              <a:t>kerangka</a:t>
            </a:r>
            <a:r>
              <a:rPr lang="en-US" sz="2400" dirty="0"/>
              <a:t> </a:t>
            </a:r>
            <a:r>
              <a:rPr lang="en-US" sz="2400" dirty="0" err="1"/>
              <a:t>konseptual</a:t>
            </a:r>
            <a:r>
              <a:rPr lang="en-US" sz="2400" dirty="0"/>
              <a:t> </a:t>
            </a:r>
            <a:r>
              <a:rPr lang="en-US" sz="2400" dirty="0" err="1"/>
              <a:t>akuntansi</a:t>
            </a:r>
            <a:r>
              <a:rPr lang="en-US" sz="2400" dirty="0"/>
              <a:t> </a:t>
            </a:r>
            <a:r>
              <a:rPr lang="en-US" sz="2400" dirty="0" err="1"/>
              <a:t>dan</a:t>
            </a:r>
            <a:r>
              <a:rPr lang="en-US" sz="2400" dirty="0"/>
              <a:t> </a:t>
            </a:r>
            <a:r>
              <a:rPr lang="en-US" sz="2400" dirty="0" err="1"/>
              <a:t>tetap</a:t>
            </a:r>
            <a:r>
              <a:rPr lang="en-US" sz="2400" dirty="0"/>
              <a:t> </a:t>
            </a:r>
            <a:r>
              <a:rPr lang="en-US" sz="2400" dirty="0" err="1"/>
              <a:t>memperhitungkan</a:t>
            </a:r>
            <a:r>
              <a:rPr lang="en-US" sz="2400" dirty="0"/>
              <a:t> </a:t>
            </a:r>
            <a:r>
              <a:rPr lang="en-US" sz="2400" dirty="0" err="1"/>
              <a:t>konsekuensi</a:t>
            </a:r>
            <a:r>
              <a:rPr lang="en-US" sz="2400" dirty="0"/>
              <a:t> </a:t>
            </a:r>
            <a:r>
              <a:rPr lang="en-US" sz="2400" dirty="0" err="1"/>
              <a:t>ekonomi</a:t>
            </a:r>
            <a:r>
              <a:rPr lang="en-US" sz="2400" dirty="0"/>
              <a:t>. </a:t>
            </a:r>
            <a:r>
              <a:rPr lang="en-US" sz="2400" dirty="0" err="1"/>
              <a:t>Standar</a:t>
            </a:r>
            <a:r>
              <a:rPr lang="en-US" sz="2400" dirty="0"/>
              <a:t> </a:t>
            </a:r>
            <a:r>
              <a:rPr lang="en-US" sz="2400" dirty="0" err="1"/>
              <a:t>diturunkan</a:t>
            </a:r>
            <a:r>
              <a:rPr lang="en-US" sz="2400" dirty="0"/>
              <a:t> </a:t>
            </a:r>
            <a:r>
              <a:rPr lang="en-US" sz="2400" dirty="0" err="1"/>
              <a:t>dari</a:t>
            </a:r>
            <a:r>
              <a:rPr lang="en-US" sz="2400" dirty="0"/>
              <a:t> </a:t>
            </a:r>
            <a:r>
              <a:rPr lang="en-US" sz="2400" dirty="0" err="1"/>
              <a:t>suatu</a:t>
            </a:r>
            <a:r>
              <a:rPr lang="en-US" sz="2400" dirty="0"/>
              <a:t> </a:t>
            </a:r>
            <a:r>
              <a:rPr lang="en-US" sz="2400" dirty="0" err="1"/>
              <a:t>postulat</a:t>
            </a:r>
            <a:r>
              <a:rPr lang="en-US" sz="2400" dirty="0"/>
              <a:t>. </a:t>
            </a:r>
            <a:r>
              <a:rPr lang="en-US" sz="2400" dirty="0" err="1"/>
              <a:t>Penurunan</a:t>
            </a:r>
            <a:r>
              <a:rPr lang="en-US" sz="2400" dirty="0"/>
              <a:t> </a:t>
            </a:r>
            <a:r>
              <a:rPr lang="en-US" sz="2400" dirty="0" err="1"/>
              <a:t>standar</a:t>
            </a:r>
            <a:r>
              <a:rPr lang="en-US" sz="2400" dirty="0"/>
              <a:t> </a:t>
            </a:r>
            <a:r>
              <a:rPr lang="en-US" sz="2400" dirty="0" err="1"/>
              <a:t>dari</a:t>
            </a:r>
            <a:r>
              <a:rPr lang="en-US" sz="2400" dirty="0"/>
              <a:t> </a:t>
            </a:r>
            <a:r>
              <a:rPr lang="en-US" sz="2400" dirty="0" err="1"/>
              <a:t>suatu</a:t>
            </a:r>
            <a:r>
              <a:rPr lang="en-US" sz="2400" dirty="0"/>
              <a:t> </a:t>
            </a:r>
            <a:r>
              <a:rPr lang="en-US" sz="2400" dirty="0" err="1"/>
              <a:t>postulat</a:t>
            </a:r>
            <a:r>
              <a:rPr lang="en-US" sz="2400" dirty="0"/>
              <a:t> </a:t>
            </a:r>
            <a:r>
              <a:rPr lang="en-US" sz="2400" dirty="0" err="1"/>
              <a:t>harus</a:t>
            </a:r>
            <a:r>
              <a:rPr lang="en-US" sz="2400" dirty="0"/>
              <a:t> </a:t>
            </a:r>
            <a:r>
              <a:rPr lang="en-US" sz="2400" dirty="0" err="1"/>
              <a:t>mempertimbangkan</a:t>
            </a:r>
            <a:r>
              <a:rPr lang="en-US" sz="2400" dirty="0"/>
              <a:t> </a:t>
            </a:r>
            <a:r>
              <a:rPr lang="en-US" sz="2400" dirty="0" err="1"/>
              <a:t>kendala-kendala</a:t>
            </a:r>
            <a:r>
              <a:rPr lang="en-US" sz="2400" dirty="0"/>
              <a:t> </a:t>
            </a:r>
            <a:r>
              <a:rPr lang="en-US" sz="2400" dirty="0" err="1"/>
              <a:t>para</a:t>
            </a:r>
            <a:r>
              <a:rPr lang="en-US" sz="2400" dirty="0"/>
              <a:t> </a:t>
            </a:r>
            <a:r>
              <a:rPr lang="en-US" sz="2400" dirty="0" err="1"/>
              <a:t>pengguna</a:t>
            </a:r>
            <a:r>
              <a:rPr lang="en-US" sz="2400" dirty="0"/>
              <a:t> </a:t>
            </a:r>
            <a:r>
              <a:rPr lang="en-US" sz="2400" dirty="0" err="1"/>
              <a:t>laporan</a:t>
            </a:r>
            <a:r>
              <a:rPr lang="en-US" sz="2400" dirty="0"/>
              <a:t> </a:t>
            </a:r>
            <a:r>
              <a:rPr lang="en-US" sz="2400" dirty="0" err="1"/>
              <a:t>keuangan</a:t>
            </a:r>
            <a:r>
              <a:rPr lang="en-US" sz="2400" dirty="0"/>
              <a:t> agar </a:t>
            </a:r>
            <a:r>
              <a:rPr lang="en-US" sz="2400" dirty="0" err="1"/>
              <a:t>informasi</a:t>
            </a:r>
            <a:r>
              <a:rPr lang="en-US" sz="2400" dirty="0"/>
              <a:t> </a:t>
            </a:r>
            <a:r>
              <a:rPr lang="en-US" sz="2400" dirty="0" err="1"/>
              <a:t>akuntansi</a:t>
            </a:r>
            <a:r>
              <a:rPr lang="en-US" sz="2400" dirty="0"/>
              <a:t> </a:t>
            </a:r>
            <a:r>
              <a:rPr lang="en-US" sz="2400" dirty="0" err="1"/>
              <a:t>bermanfaat</a:t>
            </a:r>
            <a:r>
              <a:rPr lang="en-US" sz="2400" dirty="0"/>
              <a:t> </a:t>
            </a:r>
            <a:r>
              <a:rPr lang="en-US" sz="2400" dirty="0" err="1"/>
              <a:t>secara</a:t>
            </a:r>
            <a:r>
              <a:rPr lang="en-US" sz="2400" dirty="0"/>
              <a:t> optimal. </a:t>
            </a:r>
            <a:r>
              <a:rPr lang="en-US" sz="2400" dirty="0" err="1"/>
              <a:t>Kendala-kendala</a:t>
            </a:r>
            <a:r>
              <a:rPr lang="en-US" sz="2400" dirty="0"/>
              <a:t> </a:t>
            </a:r>
            <a:r>
              <a:rPr lang="en-US" sz="2400" dirty="0" err="1"/>
              <a:t>tersebut</a:t>
            </a:r>
            <a:r>
              <a:rPr lang="en-US" sz="2400" dirty="0"/>
              <a:t> </a:t>
            </a:r>
            <a:r>
              <a:rPr lang="en-US" sz="2400" dirty="0" err="1"/>
              <a:t>antara</a:t>
            </a:r>
            <a:r>
              <a:rPr lang="en-US" sz="2400" dirty="0"/>
              <a:t> lain </a:t>
            </a:r>
            <a:r>
              <a:rPr lang="en-US" sz="2400" dirty="0" err="1"/>
              <a:t>faktor</a:t>
            </a:r>
            <a:r>
              <a:rPr lang="en-US" sz="2400" dirty="0"/>
              <a:t> </a:t>
            </a:r>
            <a:r>
              <a:rPr lang="en-US" sz="2400" dirty="0" err="1"/>
              <a:t>materialitas</a:t>
            </a:r>
            <a:r>
              <a:rPr lang="en-US" sz="2400" dirty="0"/>
              <a:t> (</a:t>
            </a:r>
            <a:r>
              <a:rPr lang="en-US" sz="2400" i="1" dirty="0"/>
              <a:t>materiality)</a:t>
            </a:r>
            <a:r>
              <a:rPr lang="en-US" sz="2400" dirty="0"/>
              <a:t>, </a:t>
            </a:r>
            <a:r>
              <a:rPr lang="en-US" sz="2400" dirty="0" err="1"/>
              <a:t>konsistensi</a:t>
            </a:r>
            <a:r>
              <a:rPr lang="en-US" sz="2400" dirty="0"/>
              <a:t> (</a:t>
            </a:r>
            <a:r>
              <a:rPr lang="en-US" sz="2400" i="1" dirty="0"/>
              <a:t>consistency)</a:t>
            </a:r>
            <a:r>
              <a:rPr lang="en-US" sz="2400" dirty="0"/>
              <a:t>, </a:t>
            </a:r>
            <a:r>
              <a:rPr lang="en-US" sz="2400" dirty="0" err="1"/>
              <a:t>keseragaman</a:t>
            </a:r>
            <a:r>
              <a:rPr lang="en-US" sz="2400" dirty="0"/>
              <a:t> (</a:t>
            </a:r>
            <a:r>
              <a:rPr lang="en-US" sz="2400" i="1" dirty="0"/>
              <a:t>uniformity)</a:t>
            </a:r>
            <a:r>
              <a:rPr lang="en-US" sz="2400" dirty="0"/>
              <a:t>, </a:t>
            </a:r>
            <a:r>
              <a:rPr lang="en-US" sz="2400" dirty="0" err="1"/>
              <a:t>keterbandingan</a:t>
            </a:r>
            <a:r>
              <a:rPr lang="en-US" sz="2400" dirty="0"/>
              <a:t>  </a:t>
            </a:r>
            <a:r>
              <a:rPr lang="en-US" sz="2400" i="1" dirty="0"/>
              <a:t>(comparability) </a:t>
            </a:r>
            <a:r>
              <a:rPr lang="en-US" sz="2400" dirty="0" err="1"/>
              <a:t>dan</a:t>
            </a:r>
            <a:r>
              <a:rPr lang="en-US" sz="2400" dirty="0"/>
              <a:t> </a:t>
            </a:r>
            <a:r>
              <a:rPr lang="en-US" sz="2400" dirty="0" err="1"/>
              <a:t>ketepatan</a:t>
            </a:r>
            <a:r>
              <a:rPr lang="en-US" sz="2400" dirty="0"/>
              <a:t> </a:t>
            </a:r>
            <a:r>
              <a:rPr lang="en-US" sz="2400" dirty="0" err="1"/>
              <a:t>waktu</a:t>
            </a:r>
            <a:r>
              <a:rPr lang="en-US" sz="2400" dirty="0"/>
              <a:t> (</a:t>
            </a:r>
            <a:r>
              <a:rPr lang="en-US" sz="2400" i="1" dirty="0"/>
              <a:t>timeliness)</a:t>
            </a:r>
            <a:r>
              <a:rPr lang="en-US" sz="24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7BEA166-9425-40AE-A762-0A1A9FA7FE54}" type="slidenum">
              <a:rPr lang="en-US"/>
              <a:pPr/>
              <a:t>3</a:t>
            </a:fld>
            <a:endParaRPr lang="en-US"/>
          </a:p>
        </p:txBody>
      </p:sp>
      <p:sp>
        <p:nvSpPr>
          <p:cNvPr id="481282" name="Rectangle 2"/>
          <p:cNvSpPr>
            <a:spLocks noGrp="1" noChangeArrowheads="1"/>
          </p:cNvSpPr>
          <p:nvPr>
            <p:ph type="body" idx="1"/>
          </p:nvPr>
        </p:nvSpPr>
        <p:spPr>
          <a:xfrm>
            <a:off x="914400" y="2057400"/>
            <a:ext cx="8229600" cy="4343400"/>
          </a:xfrm>
        </p:spPr>
        <p:txBody>
          <a:bodyPr/>
          <a:lstStyle/>
          <a:p>
            <a:pPr marL="609600" indent="-609600">
              <a:lnSpc>
                <a:spcPct val="80000"/>
              </a:lnSpc>
              <a:buFont typeface="Wingdings" pitchFamily="2" charset="2"/>
              <a:buNone/>
            </a:pPr>
            <a:endParaRPr lang="en-US" sz="2000"/>
          </a:p>
          <a:p>
            <a:pPr marL="609600" indent="-609600">
              <a:lnSpc>
                <a:spcPct val="80000"/>
              </a:lnSpc>
              <a:buClr>
                <a:schemeClr val="tx1"/>
              </a:buClr>
              <a:buFont typeface="Wingdings" pitchFamily="2" charset="2"/>
              <a:buAutoNum type="arabicPeriod"/>
            </a:pPr>
            <a:r>
              <a:rPr lang="en-US" sz="2000"/>
              <a:t>PSAP Nomor 01 tentang Penyajian Laporan Keuangan</a:t>
            </a:r>
          </a:p>
          <a:p>
            <a:pPr marL="609600" indent="-609600">
              <a:lnSpc>
                <a:spcPct val="80000"/>
              </a:lnSpc>
              <a:buClr>
                <a:schemeClr val="tx1"/>
              </a:buClr>
              <a:buFont typeface="Wingdings" pitchFamily="2" charset="2"/>
              <a:buAutoNum type="arabicPeriod"/>
            </a:pPr>
            <a:r>
              <a:rPr lang="en-US" sz="2000"/>
              <a:t>PSAP Nomor 02 tentang Laporan Realisasi Anggaran</a:t>
            </a:r>
          </a:p>
          <a:p>
            <a:pPr marL="609600" indent="-609600">
              <a:lnSpc>
                <a:spcPct val="80000"/>
              </a:lnSpc>
              <a:buClr>
                <a:schemeClr val="tx1"/>
              </a:buClr>
              <a:buFont typeface="Wingdings" pitchFamily="2" charset="2"/>
              <a:buAutoNum type="arabicPeriod"/>
            </a:pPr>
            <a:r>
              <a:rPr lang="en-US" sz="2000"/>
              <a:t>PSAP Nomor 03 tentang Laporan Arus Kas</a:t>
            </a:r>
          </a:p>
          <a:p>
            <a:pPr marL="609600" indent="-609600">
              <a:lnSpc>
                <a:spcPct val="80000"/>
              </a:lnSpc>
              <a:buClr>
                <a:schemeClr val="tx1"/>
              </a:buClr>
              <a:buFont typeface="Wingdings" pitchFamily="2" charset="2"/>
              <a:buAutoNum type="arabicPeriod"/>
            </a:pPr>
            <a:r>
              <a:rPr lang="en-US" sz="2000"/>
              <a:t>PSAP Nomor 04 tentang Catatan atas Laporan Keuangan</a:t>
            </a:r>
          </a:p>
          <a:p>
            <a:pPr marL="609600" indent="-609600">
              <a:lnSpc>
                <a:spcPct val="80000"/>
              </a:lnSpc>
              <a:buClr>
                <a:schemeClr val="tx1"/>
              </a:buClr>
              <a:buFont typeface="Wingdings" pitchFamily="2" charset="2"/>
              <a:buAutoNum type="arabicPeriod"/>
            </a:pPr>
            <a:r>
              <a:rPr lang="en-US" sz="2000"/>
              <a:t>PSAP Nomor 05 tentang Akuntansi Persediaan</a:t>
            </a:r>
          </a:p>
          <a:p>
            <a:pPr marL="609600" indent="-609600">
              <a:lnSpc>
                <a:spcPct val="80000"/>
              </a:lnSpc>
              <a:buClr>
                <a:schemeClr val="tx1"/>
              </a:buClr>
              <a:buFont typeface="Wingdings" pitchFamily="2" charset="2"/>
              <a:buAutoNum type="arabicPeriod"/>
            </a:pPr>
            <a:r>
              <a:rPr lang="en-US" sz="2000"/>
              <a:t>PSAP Nomor 06 tentang Akuntansi Investasi</a:t>
            </a:r>
          </a:p>
          <a:p>
            <a:pPr marL="609600" indent="-609600">
              <a:lnSpc>
                <a:spcPct val="80000"/>
              </a:lnSpc>
              <a:buClr>
                <a:schemeClr val="tx1"/>
              </a:buClr>
              <a:buFont typeface="Wingdings" pitchFamily="2" charset="2"/>
              <a:buAutoNum type="arabicPeriod"/>
            </a:pPr>
            <a:r>
              <a:rPr lang="en-US" sz="2000"/>
              <a:t>PSAP Nomor 07 tentang Akuntansi Aset Tetap</a:t>
            </a:r>
          </a:p>
          <a:p>
            <a:pPr marL="609600" indent="-609600">
              <a:lnSpc>
                <a:spcPct val="80000"/>
              </a:lnSpc>
              <a:buClr>
                <a:schemeClr val="tx1"/>
              </a:buClr>
              <a:buFont typeface="Wingdings" pitchFamily="2" charset="2"/>
              <a:buAutoNum type="arabicPeriod"/>
            </a:pPr>
            <a:r>
              <a:rPr lang="en-US" sz="2000"/>
              <a:t>PSAP Nomor 08 tentang Akuntansi Konstruksi Dalam Pengerjaan</a:t>
            </a:r>
          </a:p>
          <a:p>
            <a:pPr marL="609600" indent="-609600">
              <a:lnSpc>
                <a:spcPct val="80000"/>
              </a:lnSpc>
              <a:buClr>
                <a:schemeClr val="tx1"/>
              </a:buClr>
              <a:buFont typeface="Wingdings" pitchFamily="2" charset="2"/>
              <a:buAutoNum type="arabicPeriod"/>
            </a:pPr>
            <a:r>
              <a:rPr lang="en-US" sz="2000"/>
              <a:t>PSAP Nomor 09 tentang Akuntansi Kewajiban</a:t>
            </a:r>
          </a:p>
          <a:p>
            <a:pPr marL="609600" indent="-609600">
              <a:lnSpc>
                <a:spcPct val="80000"/>
              </a:lnSpc>
              <a:buClr>
                <a:schemeClr val="tx1"/>
              </a:buClr>
              <a:buFont typeface="Wingdings" pitchFamily="2" charset="2"/>
              <a:buAutoNum type="arabicPeriod"/>
            </a:pPr>
            <a:r>
              <a:rPr lang="en-US" sz="2000"/>
              <a:t>PSAP Nomor 10 tentang Koreksi Kesalahan, Perubahan Kebijakan Akuntansi, dan Peristiwa Luar Biasa</a:t>
            </a:r>
          </a:p>
          <a:p>
            <a:pPr marL="609600" indent="-609600">
              <a:lnSpc>
                <a:spcPct val="80000"/>
              </a:lnSpc>
              <a:buClr>
                <a:schemeClr val="tx1"/>
              </a:buClr>
              <a:buFont typeface="Wingdings" pitchFamily="2" charset="2"/>
              <a:buAutoNum type="arabicPeriod"/>
            </a:pPr>
            <a:r>
              <a:rPr lang="en-US" sz="2000"/>
              <a:t>PSAP Nomor 11 tentang Laporan Keuangan Konsolidasian </a:t>
            </a:r>
          </a:p>
        </p:txBody>
      </p:sp>
      <p:sp>
        <p:nvSpPr>
          <p:cNvPr id="481284" name="Text Box 4"/>
          <p:cNvSpPr txBox="1">
            <a:spLocks noChangeArrowheads="1"/>
          </p:cNvSpPr>
          <p:nvPr/>
        </p:nvSpPr>
        <p:spPr bwMode="auto">
          <a:xfrm>
            <a:off x="1493837" y="1009650"/>
            <a:ext cx="6049963" cy="579438"/>
          </a:xfrm>
          <a:prstGeom prst="rect">
            <a:avLst/>
          </a:prstGeom>
          <a:noFill/>
          <a:ln w="9525">
            <a:noFill/>
            <a:miter lim="800000"/>
            <a:headEnd/>
            <a:tailEnd/>
          </a:ln>
          <a:effectLst/>
        </p:spPr>
        <p:txBody>
          <a:bodyPr wrap="none">
            <a:spAutoFit/>
          </a:bodyPr>
          <a:lstStyle/>
          <a:p>
            <a:r>
              <a:rPr lang="en-US" sz="3200" b="1" dirty="0" err="1"/>
              <a:t>Standar</a:t>
            </a:r>
            <a:r>
              <a:rPr lang="en-US" sz="3200" b="1" dirty="0"/>
              <a:t> </a:t>
            </a:r>
            <a:r>
              <a:rPr lang="en-US" sz="3200" b="1" dirty="0" err="1"/>
              <a:t>Akuntansi</a:t>
            </a:r>
            <a:r>
              <a:rPr lang="en-US" sz="3200" b="1" dirty="0"/>
              <a:t> </a:t>
            </a:r>
            <a:r>
              <a:rPr lang="en-US" sz="3200" b="1" dirty="0" err="1"/>
              <a:t>Pemerintahan</a:t>
            </a:r>
            <a:endParaRPr lang="en-US"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D12F7CC-DD58-4D40-9EF4-E0AC9B370BB0}" type="slidenum">
              <a:rPr lang="en-US"/>
              <a:pPr/>
              <a:t>4</a:t>
            </a:fld>
            <a:endParaRPr lang="en-US"/>
          </a:p>
        </p:txBody>
      </p:sp>
      <p:sp>
        <p:nvSpPr>
          <p:cNvPr id="542722" name="Rectangle 2"/>
          <p:cNvSpPr>
            <a:spLocks noGrp="1" noChangeArrowheads="1"/>
          </p:cNvSpPr>
          <p:nvPr>
            <p:ph type="title"/>
          </p:nvPr>
        </p:nvSpPr>
        <p:spPr>
          <a:xfrm>
            <a:off x="1066800" y="304800"/>
            <a:ext cx="7010400" cy="1143000"/>
          </a:xfrm>
        </p:spPr>
        <p:txBody>
          <a:bodyPr>
            <a:normAutofit fontScale="90000"/>
          </a:bodyPr>
          <a:lstStyle/>
          <a:p>
            <a:pPr algn="l"/>
            <a:r>
              <a:rPr lang="en-US" sz="3600" i="1" dirty="0"/>
              <a:t>International Public Sector Accounting Standards (IPSAS)</a:t>
            </a:r>
            <a:r>
              <a:rPr lang="en-US" sz="3600" dirty="0"/>
              <a:t> </a:t>
            </a:r>
          </a:p>
        </p:txBody>
      </p:sp>
      <p:sp>
        <p:nvSpPr>
          <p:cNvPr id="542723" name="Rectangle 3"/>
          <p:cNvSpPr>
            <a:spLocks noGrp="1" noChangeArrowheads="1"/>
          </p:cNvSpPr>
          <p:nvPr>
            <p:ph type="body" idx="1"/>
          </p:nvPr>
        </p:nvSpPr>
        <p:spPr>
          <a:xfrm>
            <a:off x="838200" y="1600200"/>
            <a:ext cx="8001000" cy="4648200"/>
          </a:xfrm>
        </p:spPr>
        <p:txBody>
          <a:bodyPr>
            <a:noAutofit/>
          </a:bodyPr>
          <a:lstStyle/>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1 - Presentation of Financial Statements</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2 - Cash Flow Statements</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3 - Net Surplus or Deficit for the Period, Fundamental Errors and Changes in Accounting Policies</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4 - The Effects of Changes in Foreign Exchange Rates</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5 - Borrowing Costs</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6 - Consolidated Financial Statements and Accounting for Controlled Entities</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7 - Accounting for Investments in Associates</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8 - Financial Reporting of Interests in Joint Ventures</a:t>
            </a:r>
            <a:endParaRPr lang="en-US" sz="1400" b="1" dirty="0">
              <a:solidFill>
                <a:srgbClr val="000066"/>
              </a:solidFill>
            </a:endParaRPr>
          </a:p>
          <a:p>
            <a:pPr marL="609600" indent="-609600">
              <a:lnSpc>
                <a:spcPct val="80000"/>
              </a:lnSpc>
              <a:buClr>
                <a:srgbClr val="000066"/>
              </a:buClr>
              <a:buFont typeface="Wingdings" pitchFamily="2" charset="2"/>
              <a:buAutoNum type="arabicPeriod"/>
            </a:pPr>
            <a:r>
              <a:rPr lang="en-US" sz="1400" b="1" dirty="0">
                <a:solidFill>
                  <a:srgbClr val="000066"/>
                </a:solidFill>
              </a:rPr>
              <a:t>IPSAS 9 - Revenue from Exchange Transactions</a:t>
            </a:r>
            <a:endParaRPr lang="en-US" sz="1400" b="1" dirty="0">
              <a:solidFill>
                <a:srgbClr val="000066"/>
              </a:solidFill>
              <a:hlinkClick r:id="rId2"/>
            </a:endParaRP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10 - Financial Reporting in Hyperinflationary Economies</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11 - Construction Contracts</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12 - Inventories</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13 - Leases</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14 - Events After the Reporting Date</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15 - Financial Instruments: Disclosure and Presentation</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16 - Investment Property</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17 - Property, Plant and Equipment</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18, Segment Reporting</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19 - Provisions, Contingent Liabilities and Contingent Assets </a:t>
            </a:r>
          </a:p>
          <a:p>
            <a:pPr marL="609600" indent="-609600">
              <a:lnSpc>
                <a:spcPct val="80000"/>
              </a:lnSpc>
              <a:buClr>
                <a:srgbClr val="000066"/>
              </a:buClr>
              <a:buFont typeface="Wingdings" pitchFamily="2" charset="2"/>
              <a:buAutoNum type="arabicPeriod"/>
            </a:pPr>
            <a:r>
              <a:rPr lang="en-US" sz="1400" b="1" dirty="0">
                <a:solidFill>
                  <a:srgbClr val="000066"/>
                </a:solidFill>
                <a:hlinkClick r:id="rId2"/>
              </a:rPr>
              <a:t>IPSAS 20 - Related Party Disclosures</a:t>
            </a:r>
            <a:endParaRPr lang="en-US" sz="1400" b="1" dirty="0">
              <a:solidFill>
                <a:srgbClr val="000066"/>
              </a:solidFill>
              <a:hlinkClick r:id="rId3"/>
            </a:endParaRPr>
          </a:p>
          <a:p>
            <a:pPr marL="609600" indent="-609600">
              <a:lnSpc>
                <a:spcPct val="80000"/>
              </a:lnSpc>
              <a:buClr>
                <a:srgbClr val="000066"/>
              </a:buClr>
              <a:buFont typeface="Wingdings" pitchFamily="2" charset="2"/>
              <a:buAutoNum type="arabicPeriod"/>
            </a:pPr>
            <a:r>
              <a:rPr lang="en-US" sz="1400" b="1" dirty="0">
                <a:solidFill>
                  <a:srgbClr val="000066"/>
                </a:solidFill>
                <a:hlinkClick r:id="rId3"/>
              </a:rPr>
              <a:t>IPSAS 21 - Impairment of </a:t>
            </a:r>
            <a:r>
              <a:rPr lang="en-US" sz="1400" b="1" dirty="0" err="1">
                <a:solidFill>
                  <a:srgbClr val="000066"/>
                </a:solidFill>
                <a:hlinkClick r:id="rId3"/>
              </a:rPr>
              <a:t>NonCash</a:t>
            </a:r>
            <a:r>
              <a:rPr lang="en-US" sz="1400" b="1" dirty="0">
                <a:solidFill>
                  <a:srgbClr val="000066"/>
                </a:solidFill>
                <a:hlinkClick r:id="rId3"/>
              </a:rPr>
              <a:t>-Generating Assets</a:t>
            </a:r>
            <a:endParaRPr lang="en-US" sz="1400" b="1" dirty="0">
              <a:solidFill>
                <a:srgbClr val="000066"/>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D7C0627-F635-420F-94F7-EE14231C29A2}" type="slidenum">
              <a:rPr lang="en-US"/>
              <a:pPr/>
              <a:t>5</a:t>
            </a:fld>
            <a:endParaRPr lang="en-US"/>
          </a:p>
        </p:txBody>
      </p:sp>
      <p:sp>
        <p:nvSpPr>
          <p:cNvPr id="483330" name="Rectangle 2"/>
          <p:cNvSpPr>
            <a:spLocks noGrp="1" noChangeArrowheads="1"/>
          </p:cNvSpPr>
          <p:nvPr>
            <p:ph type="title"/>
          </p:nvPr>
        </p:nvSpPr>
        <p:spPr>
          <a:xfrm>
            <a:off x="1066800" y="762000"/>
            <a:ext cx="7010400" cy="1143000"/>
          </a:xfrm>
        </p:spPr>
        <p:txBody>
          <a:bodyPr/>
          <a:lstStyle/>
          <a:p>
            <a:r>
              <a:rPr lang="en-US" sz="2800" b="1" dirty="0"/>
              <a:t>PENGANGGARAN SEKTOR PUBLIK</a:t>
            </a:r>
            <a:r>
              <a:rPr lang="en-US" sz="3600" dirty="0"/>
              <a:t> </a:t>
            </a:r>
          </a:p>
        </p:txBody>
      </p:sp>
      <p:sp>
        <p:nvSpPr>
          <p:cNvPr id="483331" name="Rectangle 3"/>
          <p:cNvSpPr>
            <a:spLocks noGrp="1" noChangeArrowheads="1"/>
          </p:cNvSpPr>
          <p:nvPr>
            <p:ph type="body" idx="1"/>
          </p:nvPr>
        </p:nvSpPr>
        <p:spPr>
          <a:xfrm>
            <a:off x="533400" y="2286000"/>
            <a:ext cx="8382000" cy="4297363"/>
          </a:xfrm>
        </p:spPr>
        <p:txBody>
          <a:bodyPr/>
          <a:lstStyle/>
          <a:p>
            <a:pPr marL="609600" indent="-609600">
              <a:buFont typeface="Wingdings" pitchFamily="2" charset="2"/>
              <a:buNone/>
            </a:pPr>
            <a:r>
              <a:rPr lang="en-US"/>
              <a:t>	</a:t>
            </a:r>
            <a:r>
              <a:rPr lang="id-ID" i="1"/>
              <a:t>Anggaran merupakan pernyataan mengenai estimasi kinerja yang akan dicapai oleh suatu organisasi dalam periode tertentu yang dinyatakan dalam ukuran moneter</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5" name="Rectangle 3"/>
          <p:cNvSpPr>
            <a:spLocks noGrp="1" noChangeArrowheads="1"/>
          </p:cNvSpPr>
          <p:nvPr>
            <p:ph type="ctrTitle"/>
          </p:nvPr>
        </p:nvSpPr>
        <p:spPr>
          <a:xfrm>
            <a:off x="1905000" y="762000"/>
            <a:ext cx="7772400" cy="1470025"/>
          </a:xfrm>
        </p:spPr>
        <p:txBody>
          <a:bodyPr/>
          <a:lstStyle/>
          <a:p>
            <a:pPr algn="l"/>
            <a:r>
              <a:rPr lang="id-ID" sz="2400" b="1"/>
              <a:t>Proses Penyusunan Anggaran Sektor Publik</a:t>
            </a:r>
            <a:r>
              <a:rPr lang="en-US" sz="2400" b="1"/>
              <a:t/>
            </a:r>
            <a:br>
              <a:rPr lang="en-US" sz="2400" b="1"/>
            </a:br>
            <a:r>
              <a:rPr lang="id-ID" sz="2400" b="1"/>
              <a:t>Siklus anggaran</a:t>
            </a:r>
            <a:endParaRPr lang="en-US" sz="2400" b="1"/>
          </a:p>
        </p:txBody>
      </p:sp>
      <p:sp>
        <p:nvSpPr>
          <p:cNvPr id="484354" name="Rectangle 2"/>
          <p:cNvSpPr>
            <a:spLocks noGrp="1" noChangeArrowheads="1"/>
          </p:cNvSpPr>
          <p:nvPr>
            <p:ph type="subTitle" idx="1"/>
          </p:nvPr>
        </p:nvSpPr>
        <p:spPr>
          <a:xfrm>
            <a:off x="1371600" y="2667000"/>
            <a:ext cx="6400800" cy="2971800"/>
          </a:xfrm>
        </p:spPr>
        <p:txBody>
          <a:bodyPr/>
          <a:lstStyle/>
          <a:p>
            <a:pPr marL="609600" indent="-609600" algn="l">
              <a:buClr>
                <a:schemeClr val="tx1"/>
              </a:buClr>
              <a:buFont typeface="Wingdings" pitchFamily="2" charset="2"/>
              <a:buAutoNum type="arabicPeriod"/>
            </a:pPr>
            <a:r>
              <a:rPr lang="id-ID" sz="2400" b="1" i="1" dirty="0">
                <a:solidFill>
                  <a:schemeClr val="tx1"/>
                </a:solidFill>
              </a:rPr>
              <a:t>Tahap persiapan anggaran.</a:t>
            </a:r>
            <a:endParaRPr lang="en-US" sz="2400" b="1" i="1" dirty="0">
              <a:solidFill>
                <a:schemeClr val="tx1"/>
              </a:solidFill>
            </a:endParaRPr>
          </a:p>
          <a:p>
            <a:pPr marL="609600" indent="-609600" algn="l">
              <a:buClr>
                <a:schemeClr val="tx1"/>
              </a:buClr>
              <a:buFont typeface="Wingdings" pitchFamily="2" charset="2"/>
              <a:buAutoNum type="arabicPeriod"/>
            </a:pPr>
            <a:r>
              <a:rPr lang="id-ID" sz="2400" b="1" i="1" dirty="0">
                <a:solidFill>
                  <a:schemeClr val="tx1"/>
                </a:solidFill>
              </a:rPr>
              <a:t>Tahap ratifikasi anggaran.</a:t>
            </a:r>
            <a:endParaRPr lang="en-US" sz="2400" b="1" i="1" dirty="0">
              <a:solidFill>
                <a:schemeClr val="tx1"/>
              </a:solidFill>
            </a:endParaRPr>
          </a:p>
          <a:p>
            <a:pPr marL="609600" indent="-609600" algn="l">
              <a:buClr>
                <a:schemeClr val="tx1"/>
              </a:buClr>
              <a:buFont typeface="Wingdings" pitchFamily="2" charset="2"/>
              <a:buAutoNum type="arabicPeriod"/>
            </a:pPr>
            <a:r>
              <a:rPr lang="id-ID" sz="2400" b="1" i="1" dirty="0">
                <a:solidFill>
                  <a:schemeClr val="tx1"/>
                </a:solidFill>
              </a:rPr>
              <a:t>Tahap pelaksanaan anggaran</a:t>
            </a:r>
            <a:endParaRPr lang="en-US" sz="2400" b="1" i="1" dirty="0">
              <a:solidFill>
                <a:schemeClr val="tx1"/>
              </a:solidFill>
            </a:endParaRPr>
          </a:p>
          <a:p>
            <a:pPr marL="609600" indent="-609600" algn="l">
              <a:buClr>
                <a:schemeClr val="tx1"/>
              </a:buClr>
              <a:buFont typeface="Wingdings" pitchFamily="2" charset="2"/>
              <a:buAutoNum type="arabicPeriod"/>
            </a:pPr>
            <a:r>
              <a:rPr lang="id-ID" sz="2400" b="1" i="1" dirty="0">
                <a:solidFill>
                  <a:schemeClr val="tx1"/>
                </a:solidFill>
              </a:rPr>
              <a:t>Tahap pelaporan dan evaluasi anggaran</a:t>
            </a:r>
            <a:endParaRPr lang="en-US" sz="2400" b="1" i="1" dirty="0">
              <a:solidFill>
                <a:schemeClr val="tx1"/>
              </a:solidFill>
            </a:endParaRPr>
          </a:p>
          <a:p>
            <a:pPr marL="609600" indent="-609600">
              <a:buClr>
                <a:schemeClr val="tx1"/>
              </a:buClr>
            </a:pPr>
            <a:endParaRPr lang="en-US" sz="28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Rectangle 3"/>
          <p:cNvSpPr>
            <a:spLocks noGrp="1" noChangeArrowheads="1"/>
          </p:cNvSpPr>
          <p:nvPr>
            <p:ph type="ctrTitle"/>
          </p:nvPr>
        </p:nvSpPr>
        <p:spPr>
          <a:xfrm>
            <a:off x="2057400" y="838200"/>
            <a:ext cx="7772400" cy="1470025"/>
          </a:xfrm>
        </p:spPr>
        <p:txBody>
          <a:bodyPr/>
          <a:lstStyle/>
          <a:p>
            <a:pPr algn="l"/>
            <a:r>
              <a:rPr lang="en-US" sz="2800" b="1"/>
              <a:t>Pendekatan Utama Anggaran Sektor Publik</a:t>
            </a:r>
          </a:p>
        </p:txBody>
      </p:sp>
      <p:sp>
        <p:nvSpPr>
          <p:cNvPr id="485378" name="Rectangle 2"/>
          <p:cNvSpPr>
            <a:spLocks noGrp="1" noChangeArrowheads="1"/>
          </p:cNvSpPr>
          <p:nvPr>
            <p:ph type="subTitle" idx="1"/>
          </p:nvPr>
        </p:nvSpPr>
        <p:spPr>
          <a:xfrm>
            <a:off x="1905000" y="3048000"/>
            <a:ext cx="6400800" cy="1752600"/>
          </a:xfrm>
        </p:spPr>
        <p:txBody>
          <a:bodyPr/>
          <a:lstStyle/>
          <a:p>
            <a:pPr marL="609600" indent="-609600" algn="l">
              <a:lnSpc>
                <a:spcPct val="90000"/>
              </a:lnSpc>
              <a:buClr>
                <a:schemeClr val="tx1"/>
              </a:buClr>
              <a:buFont typeface="Wingdings" pitchFamily="2" charset="2"/>
              <a:buAutoNum type="arabicPeriod"/>
            </a:pPr>
            <a:r>
              <a:rPr lang="id-ID" sz="2400" b="1" i="1" dirty="0">
                <a:solidFill>
                  <a:schemeClr val="tx1"/>
                </a:solidFill>
              </a:rPr>
              <a:t>Anggaran tradisional atau konvensional</a:t>
            </a:r>
            <a:endParaRPr lang="en-US" sz="2400" b="1" i="1" dirty="0">
              <a:solidFill>
                <a:schemeClr val="tx1"/>
              </a:solidFill>
            </a:endParaRPr>
          </a:p>
          <a:p>
            <a:pPr marL="609600" indent="-609600" algn="l">
              <a:lnSpc>
                <a:spcPct val="90000"/>
              </a:lnSpc>
              <a:buClr>
                <a:schemeClr val="tx1"/>
              </a:buClr>
              <a:buFont typeface="Wingdings" pitchFamily="2" charset="2"/>
              <a:buAutoNum type="arabicPeriod"/>
            </a:pPr>
            <a:r>
              <a:rPr lang="id-ID" sz="2400" b="1" i="1" dirty="0">
                <a:solidFill>
                  <a:schemeClr val="tx1"/>
                </a:solidFill>
              </a:rPr>
              <a:t>Anggaran dengan pendekatan New Public Management (NPM)</a:t>
            </a:r>
            <a:endParaRPr lang="en-US" sz="2400" b="1" i="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3" name="Rectangle 3"/>
          <p:cNvSpPr>
            <a:spLocks noGrp="1" noChangeArrowheads="1"/>
          </p:cNvSpPr>
          <p:nvPr>
            <p:ph type="ctrTitle"/>
          </p:nvPr>
        </p:nvSpPr>
        <p:spPr>
          <a:xfrm>
            <a:off x="1524000" y="1219200"/>
            <a:ext cx="7772400" cy="1470025"/>
          </a:xfrm>
        </p:spPr>
        <p:txBody>
          <a:bodyPr/>
          <a:lstStyle/>
          <a:p>
            <a:pPr algn="l"/>
            <a:r>
              <a:rPr lang="id-ID" sz="3200" b="1"/>
              <a:t>Teknik Penganggaran Sektor Publik Berdasarakan NPM</a:t>
            </a:r>
            <a:endParaRPr lang="en-US" sz="3200" b="1"/>
          </a:p>
        </p:txBody>
      </p:sp>
      <p:sp>
        <p:nvSpPr>
          <p:cNvPr id="486402" name="Rectangle 2"/>
          <p:cNvSpPr>
            <a:spLocks noGrp="1" noChangeArrowheads="1"/>
          </p:cNvSpPr>
          <p:nvPr>
            <p:ph type="subTitle" idx="1"/>
          </p:nvPr>
        </p:nvSpPr>
        <p:spPr>
          <a:xfrm>
            <a:off x="1676400" y="3048000"/>
            <a:ext cx="6400800" cy="1752600"/>
          </a:xfrm>
        </p:spPr>
        <p:txBody>
          <a:bodyPr/>
          <a:lstStyle/>
          <a:p>
            <a:pPr marL="609600" indent="-609600" algn="l">
              <a:lnSpc>
                <a:spcPct val="80000"/>
              </a:lnSpc>
              <a:buClr>
                <a:schemeClr val="tx1"/>
              </a:buClr>
              <a:buFont typeface="Wingdings" pitchFamily="2" charset="2"/>
              <a:buAutoNum type="arabicPeriod"/>
            </a:pPr>
            <a:r>
              <a:rPr lang="en-US" sz="2400" b="1" i="1" dirty="0" err="1">
                <a:solidFill>
                  <a:schemeClr val="tx1"/>
                </a:solidFill>
              </a:rPr>
              <a:t>Sistem</a:t>
            </a:r>
            <a:r>
              <a:rPr lang="en-US" sz="2400" b="1" i="1" dirty="0">
                <a:solidFill>
                  <a:schemeClr val="tx1"/>
                </a:solidFill>
              </a:rPr>
              <a:t> </a:t>
            </a:r>
            <a:r>
              <a:rPr lang="en-US" sz="2400" b="1" i="1" dirty="0" err="1">
                <a:solidFill>
                  <a:schemeClr val="tx1"/>
                </a:solidFill>
              </a:rPr>
              <a:t>Anggaran</a:t>
            </a:r>
            <a:r>
              <a:rPr lang="en-US" sz="2400" b="1" i="1" dirty="0">
                <a:solidFill>
                  <a:schemeClr val="tx1"/>
                </a:solidFill>
              </a:rPr>
              <a:t> </a:t>
            </a:r>
            <a:r>
              <a:rPr lang="en-US" sz="2400" b="1" i="1" dirty="0" err="1">
                <a:solidFill>
                  <a:schemeClr val="tx1"/>
                </a:solidFill>
              </a:rPr>
              <a:t>Kinerja</a:t>
            </a:r>
            <a:r>
              <a:rPr lang="en-US" sz="2400" b="1" i="1" dirty="0">
                <a:solidFill>
                  <a:schemeClr val="tx1"/>
                </a:solidFill>
              </a:rPr>
              <a:t> (Performance Budgeting System)</a:t>
            </a:r>
          </a:p>
          <a:p>
            <a:pPr marL="609600" indent="-609600" algn="l">
              <a:lnSpc>
                <a:spcPct val="80000"/>
              </a:lnSpc>
              <a:buClr>
                <a:schemeClr val="tx1"/>
              </a:buClr>
              <a:buFont typeface="Wingdings" pitchFamily="2" charset="2"/>
              <a:buAutoNum type="arabicPeriod"/>
            </a:pPr>
            <a:r>
              <a:rPr lang="en-US" sz="2400" b="1" i="1" dirty="0">
                <a:solidFill>
                  <a:schemeClr val="tx1"/>
                </a:solidFill>
              </a:rPr>
              <a:t>Zero Based Budgeting System</a:t>
            </a:r>
          </a:p>
          <a:p>
            <a:pPr marL="609600" indent="-609600" algn="l">
              <a:lnSpc>
                <a:spcPct val="80000"/>
              </a:lnSpc>
              <a:buClr>
                <a:schemeClr val="tx1"/>
              </a:buClr>
              <a:buFont typeface="Wingdings" pitchFamily="2" charset="2"/>
              <a:buAutoNum type="arabicPeriod"/>
            </a:pPr>
            <a:r>
              <a:rPr lang="en-US" sz="2400" b="1" i="1" dirty="0">
                <a:solidFill>
                  <a:schemeClr val="tx1"/>
                </a:solidFill>
              </a:rPr>
              <a:t>Planning, Programming, and Budgeting System (PPBS)</a:t>
            </a:r>
          </a:p>
          <a:p>
            <a:pPr marL="609600" indent="-609600">
              <a:lnSpc>
                <a:spcPct val="80000"/>
              </a:lnSpc>
              <a:buClr>
                <a:schemeClr val="tx1"/>
              </a:buClr>
            </a:pPr>
            <a:endParaRPr lang="en-US" sz="2400" b="1"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ctrTitle"/>
          </p:nvPr>
        </p:nvSpPr>
        <p:spPr>
          <a:xfrm>
            <a:off x="1752600" y="609600"/>
            <a:ext cx="7772400" cy="1470025"/>
          </a:xfrm>
        </p:spPr>
        <p:txBody>
          <a:bodyPr/>
          <a:lstStyle/>
          <a:p>
            <a:pPr algn="l"/>
            <a:r>
              <a:rPr lang="en-US" sz="2400" b="1"/>
              <a:t>SIKLUS AKUNTANSI KEUANGAN </a:t>
            </a:r>
            <a:br>
              <a:rPr lang="en-US" sz="2400" b="1"/>
            </a:br>
            <a:r>
              <a:rPr lang="en-US" sz="2400" b="1"/>
              <a:t>SEKTOR PUBLIK</a:t>
            </a:r>
          </a:p>
        </p:txBody>
      </p:sp>
      <p:sp>
        <p:nvSpPr>
          <p:cNvPr id="488452" name="Rectangle 4"/>
          <p:cNvSpPr>
            <a:spLocks noGrp="1" noChangeArrowheads="1"/>
          </p:cNvSpPr>
          <p:nvPr>
            <p:ph type="subTitle" idx="1"/>
          </p:nvPr>
        </p:nvSpPr>
        <p:spPr/>
        <p:txBody>
          <a:bodyPr/>
          <a:lstStyle/>
          <a:p>
            <a:endParaRPr lang="en-US"/>
          </a:p>
        </p:txBody>
      </p:sp>
      <p:pic>
        <p:nvPicPr>
          <p:cNvPr id="488451" name="Picture 3"/>
          <p:cNvPicPr>
            <a:picLocks noGrp="1" noChangeAspect="1" noChangeArrowheads="1"/>
          </p:cNvPicPr>
          <p:nvPr>
            <p:ph idx="4294967295"/>
          </p:nvPr>
        </p:nvPicPr>
        <p:blipFill>
          <a:blip r:embed="rId2"/>
          <a:srcRect/>
          <a:stretch>
            <a:fillRect/>
          </a:stretch>
        </p:blipFill>
        <p:spPr>
          <a:xfrm>
            <a:off x="1295400" y="1905000"/>
            <a:ext cx="6473825" cy="4495800"/>
          </a:xfrm>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518</Words>
  <Application>Microsoft Office PowerPoint</Application>
  <PresentationFormat>On-screen Show (4:3)</PresentationFormat>
  <Paragraphs>75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STANDAR AKUNTANSI SEKTOR PUBLIK </vt:lpstr>
      <vt:lpstr>Slide 2</vt:lpstr>
      <vt:lpstr>Slide 3</vt:lpstr>
      <vt:lpstr>International Public Sector Accounting Standards (IPSAS) </vt:lpstr>
      <vt:lpstr>PENGANGGARAN SEKTOR PUBLIK </vt:lpstr>
      <vt:lpstr>Proses Penyusunan Anggaran Sektor Publik Siklus anggaran</vt:lpstr>
      <vt:lpstr>Pendekatan Utama Anggaran Sektor Publik</vt:lpstr>
      <vt:lpstr>Teknik Penganggaran Sektor Publik Berdasarakan NPM</vt:lpstr>
      <vt:lpstr>SIKLUS AKUNTANSI KEUANGAN  SEKTOR PUBLIK</vt:lpstr>
      <vt:lpstr>Bukti Transaksi </vt:lpstr>
      <vt:lpstr>LAPORAN KEUANGAN SEKTOR PUBLIK DAN ELEMENNYA </vt:lpstr>
      <vt:lpstr>Laporan Arus Kas</vt:lpstr>
      <vt:lpstr>Catatan atas Laporan Keuangan</vt:lpstr>
      <vt:lpstr>Laporan Kinerja Keuangan</vt:lpstr>
      <vt:lpstr>Laporan Perubahan Ekuitas</vt:lpstr>
    </vt:vector>
  </TitlesOfParts>
  <Company>UNY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 AKUNTANSI SEKTOR PUBLIK</dc:title>
  <dc:creator>UNY</dc:creator>
  <cp:lastModifiedBy>UNY</cp:lastModifiedBy>
  <cp:revision>1</cp:revision>
  <dcterms:created xsi:type="dcterms:W3CDTF">2012-04-11T19:44:20Z</dcterms:created>
  <dcterms:modified xsi:type="dcterms:W3CDTF">2012-04-11T19:52:42Z</dcterms:modified>
</cp:coreProperties>
</file>