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9" r:id="rId8"/>
    <p:sldId id="270" r:id="rId9"/>
    <p:sldId id="271" r:id="rId10"/>
    <p:sldId id="272" r:id="rId11"/>
    <p:sldId id="273" r:id="rId12"/>
    <p:sldId id="274" r:id="rId13"/>
    <p:sldId id="279" r:id="rId14"/>
    <p:sldId id="280" r:id="rId15"/>
    <p:sldId id="281" r:id="rId16"/>
    <p:sldId id="282" r:id="rId17"/>
    <p:sldId id="283" r:id="rId18"/>
    <p:sldId id="284" r:id="rId19"/>
    <p:sldId id="285" r:id="rId20"/>
    <p:sldId id="286"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C67659-16EF-4426-884D-F2296DE6D5F9}"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67659-16EF-4426-884D-F2296DE6D5F9}"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67659-16EF-4426-884D-F2296DE6D5F9}"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67659-16EF-4426-884D-F2296DE6D5F9}"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C67659-16EF-4426-884D-F2296DE6D5F9}" type="datetimeFigureOut">
              <a:rPr lang="en-US" smtClean="0"/>
              <a:pPr/>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C67659-16EF-4426-884D-F2296DE6D5F9}"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C67659-16EF-4426-884D-F2296DE6D5F9}" type="datetimeFigureOut">
              <a:rPr lang="en-US" smtClean="0"/>
              <a:pPr/>
              <a:t>7/28/2011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C67659-16EF-4426-884D-F2296DE6D5F9}" type="datetimeFigureOut">
              <a:rPr lang="en-US" smtClean="0"/>
              <a:pPr/>
              <a:t>7/28/2011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67659-16EF-4426-884D-F2296DE6D5F9}" type="datetimeFigureOut">
              <a:rPr lang="en-US" smtClean="0"/>
              <a:pPr/>
              <a:t>7/28/2011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67659-16EF-4426-884D-F2296DE6D5F9}"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67659-16EF-4426-884D-F2296DE6D5F9}" type="datetimeFigureOut">
              <a:rPr lang="en-US" smtClean="0"/>
              <a:pPr/>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B36F9-47CA-492F-B996-5A65308605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67659-16EF-4426-884D-F2296DE6D5F9}" type="datetimeFigureOut">
              <a:rPr lang="en-US" smtClean="0"/>
              <a:pPr/>
              <a:t>7/28/2011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B36F9-47CA-492F-B996-5A65308605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2800" dirty="0" smtClean="0">
                <a:latin typeface="Arial" pitchFamily="34" charset="0"/>
                <a:cs typeface="Arial" pitchFamily="34" charset="0"/>
              </a:rPr>
              <a:t>PENDALAMAN MATERI</a:t>
            </a:r>
            <a:br>
              <a:rPr lang="en-US" sz="2800" dirty="0" smtClean="0">
                <a:latin typeface="Arial" pitchFamily="34" charset="0"/>
                <a:cs typeface="Arial" pitchFamily="34" charset="0"/>
              </a:rPr>
            </a:br>
            <a:r>
              <a:rPr lang="en-US" sz="2800" dirty="0" smtClean="0">
                <a:latin typeface="Arial" pitchFamily="34" charset="0"/>
                <a:cs typeface="Arial" pitchFamily="34" charset="0"/>
              </a:rPr>
              <a:t>PLPG AKUNTANSI 2011</a:t>
            </a:r>
            <a:br>
              <a:rPr lang="en-US" sz="2800" dirty="0" smtClean="0">
                <a:latin typeface="Arial" pitchFamily="34" charset="0"/>
                <a:cs typeface="Arial" pitchFamily="34" charset="0"/>
              </a:rPr>
            </a:br>
            <a:r>
              <a:rPr lang="en-US" sz="2800" b="1" dirty="0" smtClean="0">
                <a:latin typeface="Arial" pitchFamily="34" charset="0"/>
                <a:cs typeface="Arial" pitchFamily="34" charset="0"/>
              </a:rPr>
              <a:t/>
            </a:r>
            <a:br>
              <a:rPr lang="en-US" sz="2800" b="1" dirty="0" smtClean="0">
                <a:latin typeface="Arial" pitchFamily="34" charset="0"/>
                <a:cs typeface="Arial" pitchFamily="34" charset="0"/>
              </a:rPr>
            </a:br>
            <a:r>
              <a:rPr lang="en-US" sz="4000" b="1" dirty="0" smtClean="0">
                <a:latin typeface="Arial" pitchFamily="34" charset="0"/>
                <a:cs typeface="Arial" pitchFamily="34" charset="0"/>
              </a:rPr>
              <a:t>PENYUSUNAN DAN AUDITING</a:t>
            </a:r>
            <a:br>
              <a:rPr lang="en-US" sz="4000" b="1" dirty="0" smtClean="0">
                <a:latin typeface="Arial" pitchFamily="34" charset="0"/>
                <a:cs typeface="Arial" pitchFamily="34" charset="0"/>
              </a:rPr>
            </a:br>
            <a:r>
              <a:rPr lang="en-US" sz="4000" b="1" dirty="0" smtClean="0">
                <a:latin typeface="Arial" pitchFamily="34" charset="0"/>
                <a:cs typeface="Arial" pitchFamily="34" charset="0"/>
              </a:rPr>
              <a:t>LAPORAN KEUANGAN</a:t>
            </a:r>
            <a:endParaRPr lang="en-US" sz="2800" b="1" dirty="0">
              <a:latin typeface="Arial" pitchFamily="34" charset="0"/>
              <a:cs typeface="Arial" pitchFamily="34" charset="0"/>
            </a:endParaRPr>
          </a:p>
        </p:txBody>
      </p:sp>
      <p:sp>
        <p:nvSpPr>
          <p:cNvPr id="3" name="Subtitle 2"/>
          <p:cNvSpPr>
            <a:spLocks noGrp="1"/>
          </p:cNvSpPr>
          <p:nvPr>
            <p:ph type="subTitle" idx="1"/>
          </p:nvPr>
        </p:nvSpPr>
        <p:spPr>
          <a:xfrm>
            <a:off x="1371600" y="3886200"/>
            <a:ext cx="6400800" cy="2362200"/>
          </a:xfrm>
        </p:spPr>
        <p:txBody>
          <a:bodyPr>
            <a:normAutofit lnSpcReduction="10000"/>
          </a:bodyPr>
          <a:lstStyle/>
          <a:p>
            <a:r>
              <a:rPr lang="en-US" sz="2400" dirty="0" smtClean="0">
                <a:solidFill>
                  <a:schemeClr val="tx1"/>
                </a:solidFill>
              </a:rPr>
              <a:t>Abdullah Taman</a:t>
            </a:r>
          </a:p>
          <a:p>
            <a:endParaRPr lang="en-US" sz="2400" dirty="0" smtClean="0">
              <a:solidFill>
                <a:schemeClr val="tx1"/>
              </a:solidFill>
            </a:endParaRPr>
          </a:p>
          <a:p>
            <a:r>
              <a:rPr lang="en-US" sz="3000" dirty="0" smtClean="0">
                <a:solidFill>
                  <a:schemeClr val="tx1"/>
                </a:solidFill>
              </a:rPr>
              <a:t>JURUSAN PENDIDIKAN AKUNTANSI</a:t>
            </a:r>
          </a:p>
          <a:p>
            <a:r>
              <a:rPr lang="en-US" sz="3000" dirty="0" smtClean="0">
                <a:solidFill>
                  <a:schemeClr val="tx1"/>
                </a:solidFill>
              </a:rPr>
              <a:t>UNIVERSITAS NEGERI YOGYAKARTA</a:t>
            </a:r>
          </a:p>
          <a:p>
            <a:r>
              <a:rPr lang="en-US" sz="3000" dirty="0" smtClean="0">
                <a:solidFill>
                  <a:schemeClr val="tx1"/>
                </a:solidFill>
              </a:rPr>
              <a:t>2011</a:t>
            </a:r>
            <a:endParaRPr lang="en-US" sz="3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LAPORAN ARUS KAS</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609600"/>
          <a:ext cx="8686800" cy="6217920"/>
        </p:xfrm>
        <a:graphic>
          <a:graphicData uri="http://schemas.openxmlformats.org/drawingml/2006/table">
            <a:tbl>
              <a:tblPr firstRow="1" bandRow="1">
                <a:tableStyleId>{5C22544A-7EE6-4342-B048-85BDC9FD1C3A}</a:tableStyleId>
              </a:tblPr>
              <a:tblGrid>
                <a:gridCol w="5334000"/>
                <a:gridCol w="1752600"/>
                <a:gridCol w="1600200"/>
              </a:tblGrid>
              <a:tr h="322729">
                <a:tc gridSpan="3">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smtClean="0"/>
                        <a:t>LAPORAN ARUS KAS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322729">
                <a:tc>
                  <a:txBody>
                    <a:bodyPr/>
                    <a:lstStyle/>
                    <a:p>
                      <a:r>
                        <a:rPr lang="en-US" b="1" dirty="0" smtClean="0"/>
                        <a:t>AKTIVITAS OPERASI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1" dirty="0" err="1" smtClean="0"/>
                        <a:t>Saldo</a:t>
                      </a:r>
                      <a:r>
                        <a:rPr lang="en-US" b="1" dirty="0" smtClean="0"/>
                        <a:t> </a:t>
                      </a:r>
                      <a:r>
                        <a:rPr lang="en-US" b="1" dirty="0" err="1" smtClean="0"/>
                        <a:t>Kas</a:t>
                      </a:r>
                      <a:r>
                        <a:rPr lang="en-US" b="1" dirty="0" smtClean="0"/>
                        <a:t> </a:t>
                      </a:r>
                      <a:r>
                        <a:rPr lang="en-US" b="1" dirty="0" err="1" smtClean="0"/>
                        <a:t>Tahun</a:t>
                      </a:r>
                      <a:r>
                        <a:rPr lang="en-US" b="1" dirty="0" smtClean="0"/>
                        <a:t> </a:t>
                      </a:r>
                      <a:r>
                        <a:rPr lang="en-US" b="1" dirty="0" err="1" smtClean="0"/>
                        <a:t>Lalu</a:t>
                      </a:r>
                      <a:r>
                        <a:rPr lang="en-US" b="1" dirty="0" smtClean="0"/>
                        <a:t> (</a:t>
                      </a:r>
                      <a:r>
                        <a:rPr lang="en-US" b="1" dirty="0" err="1" smtClean="0"/>
                        <a:t>dari</a:t>
                      </a:r>
                      <a:r>
                        <a:rPr lang="en-US" b="1" dirty="0" smtClean="0"/>
                        <a:t> </a:t>
                      </a:r>
                      <a:r>
                        <a:rPr lang="en-US" b="1" dirty="0" err="1" smtClean="0"/>
                        <a:t>Neraca</a:t>
                      </a:r>
                      <a:r>
                        <a:rPr lang="en-US" b="1" dirty="0" smtClean="0"/>
                        <a:t> </a:t>
                      </a:r>
                      <a:r>
                        <a:rPr lang="en-US" b="1" dirty="0" err="1" smtClean="0"/>
                        <a:t>tahun</a:t>
                      </a:r>
                      <a:r>
                        <a:rPr lang="en-US" b="1" dirty="0" smtClean="0"/>
                        <a:t> 2008)</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70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Kas</a:t>
                      </a:r>
                      <a:r>
                        <a:rPr lang="en-US" b="0" baseline="0" dirty="0" smtClean="0"/>
                        <a:t> </a:t>
                      </a:r>
                      <a:r>
                        <a:rPr lang="en-US" b="0" baseline="0" dirty="0" err="1" smtClean="0"/>
                        <a:t>Masuk</a:t>
                      </a:r>
                      <a:r>
                        <a:rPr lang="en-US" b="0" baseline="0" dirty="0" smtClean="0"/>
                        <a:t>: </a:t>
                      </a:r>
                      <a:r>
                        <a:rPr lang="en-US" b="0" baseline="0" dirty="0" err="1" smtClean="0"/>
                        <a:t>Pendapatan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Biaya-biaya</a:t>
                      </a:r>
                      <a:r>
                        <a:rPr lang="en-US" b="0" dirty="0" smtClean="0"/>
                        <a:t> </a:t>
                      </a:r>
                      <a:r>
                        <a:rPr lang="en-US" b="0" dirty="0" err="1" smtClean="0"/>
                        <a:t>untuk</a:t>
                      </a:r>
                      <a:r>
                        <a:rPr lang="en-US" b="0" dirty="0" smtClean="0"/>
                        <a:t> </a:t>
                      </a:r>
                      <a:r>
                        <a:rPr lang="en-US" b="0" dirty="0" err="1" smtClean="0"/>
                        <a:t>kegiatan</a:t>
                      </a:r>
                      <a:r>
                        <a:rPr lang="en-US" b="0" dirty="0" smtClean="0"/>
                        <a:t> </a:t>
                      </a:r>
                      <a:r>
                        <a:rPr lang="en-US" b="0" dirty="0" err="1" smtClean="0"/>
                        <a:t>operasional</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(570)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operasi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100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1" dirty="0" smtClean="0"/>
                        <a:t>AKTIVITAS INVESTASI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Masuk</a:t>
                      </a:r>
                      <a:r>
                        <a:rPr lang="en-US" b="0" dirty="0" smtClean="0"/>
                        <a:t>: </a:t>
                      </a:r>
                      <a:r>
                        <a:rPr lang="en-US" b="0" dirty="0" err="1" smtClean="0"/>
                        <a:t>Penjualan</a:t>
                      </a:r>
                      <a:r>
                        <a:rPr lang="en-US" b="0" dirty="0" smtClean="0"/>
                        <a:t> </a:t>
                      </a:r>
                      <a:r>
                        <a:rPr lang="en-US" b="0" dirty="0" err="1" smtClean="0"/>
                        <a:t>Peralatan</a:t>
                      </a:r>
                      <a:r>
                        <a:rPr lang="en-US" b="0" dirty="0" smtClean="0"/>
                        <a:t>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Pembelian</a:t>
                      </a:r>
                      <a:r>
                        <a:rPr lang="en-US" b="0" baseline="0" dirty="0" smtClean="0"/>
                        <a:t> </a:t>
                      </a:r>
                      <a:r>
                        <a:rPr lang="en-US" b="0" baseline="0" dirty="0" err="1" smtClean="0"/>
                        <a:t>Furnitur</a:t>
                      </a:r>
                      <a:r>
                        <a:rPr lang="en-US" b="0" baseline="0" dirty="0" smtClean="0"/>
                        <a:t> Kantor</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(28)</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Investasi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(3)</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AKTIVITAS PEMBIAYAAN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baseline="0" dirty="0" smtClean="0"/>
                        <a:t> </a:t>
                      </a:r>
                      <a:r>
                        <a:rPr lang="en-US" b="0" baseline="0" dirty="0" err="1" smtClean="0"/>
                        <a:t>Masuk</a:t>
                      </a:r>
                      <a:r>
                        <a:rPr lang="en-US" b="0" baseline="0" dirty="0" smtClean="0"/>
                        <a:t>: </a:t>
                      </a:r>
                      <a:r>
                        <a:rPr lang="en-US" b="0" baseline="0" dirty="0" err="1" smtClean="0"/>
                        <a:t>Kredit</a:t>
                      </a:r>
                      <a:r>
                        <a:rPr lang="en-US" b="0" baseline="0" dirty="0" smtClean="0"/>
                        <a:t> </a:t>
                      </a:r>
                      <a:r>
                        <a:rPr lang="en-US" b="0" baseline="0" dirty="0" err="1" smtClean="0"/>
                        <a:t>dari</a:t>
                      </a:r>
                      <a:r>
                        <a:rPr lang="en-US" b="0" baseline="0" dirty="0" smtClean="0"/>
                        <a:t> BMT</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46</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Pembayaran</a:t>
                      </a:r>
                      <a:r>
                        <a:rPr lang="en-US" b="0" dirty="0" smtClean="0"/>
                        <a:t> </a:t>
                      </a:r>
                      <a:r>
                        <a:rPr lang="en-US" b="0" dirty="0" err="1" smtClean="0"/>
                        <a:t>bunga</a:t>
                      </a:r>
                      <a:r>
                        <a:rPr lang="en-US" b="0" dirty="0" smtClean="0"/>
                        <a:t> </a:t>
                      </a:r>
                      <a:r>
                        <a:rPr lang="en-US" b="0" dirty="0" err="1" smtClean="0"/>
                        <a:t>utang</a:t>
                      </a:r>
                      <a:r>
                        <a:rPr lang="en-US" b="0" dirty="0" smtClean="0"/>
                        <a:t> bank &amp;</a:t>
                      </a:r>
                      <a:r>
                        <a:rPr lang="en-US" b="0" dirty="0" err="1" smtClean="0"/>
                        <a:t>obligasi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(93)</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Pembiayaan</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(47)</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Saldo</a:t>
                      </a:r>
                      <a:r>
                        <a:rPr lang="en-US" b="1" dirty="0" smtClean="0"/>
                        <a:t> </a:t>
                      </a:r>
                      <a:r>
                        <a:rPr lang="en-US" b="1" dirty="0" err="1" smtClean="0"/>
                        <a:t>Kas</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120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639762"/>
          </a:xfrm>
        </p:spPr>
        <p:txBody>
          <a:bodyPr>
            <a:normAutofit fontScale="90000"/>
          </a:bodyPr>
          <a:lstStyle/>
          <a:p>
            <a:r>
              <a:rPr lang="en-US" dirty="0" smtClean="0"/>
              <a:t>CONTOH LAP. PERUBAHAN MODAL</a:t>
            </a:r>
            <a:br>
              <a:rPr lang="en-US" dirty="0" smtClean="0"/>
            </a:br>
            <a:endParaRPr lang="en-US" dirty="0"/>
          </a:p>
        </p:txBody>
      </p:sp>
      <p:graphicFrame>
        <p:nvGraphicFramePr>
          <p:cNvPr id="4" name="Content Placeholder 3"/>
          <p:cNvGraphicFramePr>
            <a:graphicFrameLocks noGrp="1"/>
          </p:cNvGraphicFramePr>
          <p:nvPr>
            <p:ph idx="1"/>
          </p:nvPr>
        </p:nvGraphicFramePr>
        <p:xfrm>
          <a:off x="1066800" y="1219200"/>
          <a:ext cx="7086600" cy="4297680"/>
        </p:xfrm>
        <a:graphic>
          <a:graphicData uri="http://schemas.openxmlformats.org/drawingml/2006/table">
            <a:tbl>
              <a:tblPr firstRow="1" bandRow="1">
                <a:tableStyleId>{5C22544A-7EE6-4342-B048-85BDC9FD1C3A}</a:tableStyleId>
              </a:tblPr>
              <a:tblGrid>
                <a:gridCol w="5334000"/>
                <a:gridCol w="1752600"/>
              </a:tblGrid>
              <a:tr h="322729">
                <a:tc gridSpan="2">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r>
              <a:tr h="322729">
                <a:tc gridSpan="2">
                  <a:txBody>
                    <a:bodyPr/>
                    <a:lstStyle/>
                    <a:p>
                      <a:pPr algn="ctr"/>
                      <a:r>
                        <a:rPr lang="en-US" dirty="0" smtClean="0"/>
                        <a:t>LAPORAN PERUBAHAN MODAL (Rp000.000)</a:t>
                      </a:r>
                      <a:endParaRPr lang="en-US" dirty="0"/>
                    </a:p>
                  </a:txBody>
                  <a:tcPr>
                    <a:solidFill>
                      <a:schemeClr val="bg1"/>
                    </a:solidFill>
                  </a:tcPr>
                </a:tc>
                <a:tc hMerge="1">
                  <a:txBody>
                    <a:bodyPr/>
                    <a:lstStyle/>
                    <a:p>
                      <a:endParaRPr lang="en-US" dirty="0"/>
                    </a:p>
                  </a:txBody>
                  <a:tcPr/>
                </a:tc>
              </a:tr>
              <a:tr h="322729">
                <a:tc gridSpan="2">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r h="322729">
                <a:tc>
                  <a:txBody>
                    <a:bodyPr/>
                    <a:lstStyle/>
                    <a:p>
                      <a:r>
                        <a:rPr lang="en-US" b="1" dirty="0" smtClean="0"/>
                        <a:t>Modal </a:t>
                      </a:r>
                      <a:r>
                        <a:rPr lang="en-US" b="1" dirty="0" err="1" smtClean="0"/>
                        <a:t>Awal</a:t>
                      </a:r>
                      <a:r>
                        <a:rPr lang="en-US" b="1" dirty="0" smtClean="0"/>
                        <a:t>, Tuan </a:t>
                      </a:r>
                      <a:r>
                        <a:rPr lang="en-US" b="1" dirty="0" err="1" smtClean="0"/>
                        <a:t>Budiono</a:t>
                      </a:r>
                      <a:r>
                        <a:rPr lang="en-US" b="1" dirty="0" smtClean="0"/>
                        <a:t> (</a:t>
                      </a:r>
                      <a:r>
                        <a:rPr lang="en-US" b="1" dirty="0" err="1" smtClean="0"/>
                        <a:t>dari</a:t>
                      </a:r>
                      <a:r>
                        <a:rPr lang="en-US" b="1" dirty="0" smtClean="0"/>
                        <a:t> </a:t>
                      </a:r>
                      <a:r>
                        <a:rPr lang="en-US" b="1" dirty="0" err="1" smtClean="0"/>
                        <a:t>Neraca</a:t>
                      </a:r>
                      <a:r>
                        <a:rPr lang="en-US" b="1" dirty="0" smtClean="0"/>
                        <a:t> </a:t>
                      </a:r>
                      <a:r>
                        <a:rPr lang="en-US" b="1" dirty="0" err="1" smtClean="0"/>
                        <a:t>tahun</a:t>
                      </a:r>
                      <a:r>
                        <a:rPr lang="en-US" b="1" dirty="0" smtClean="0"/>
                        <a:t> 2008)</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1.140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smtClean="0"/>
                        <a:t>L</a:t>
                      </a:r>
                      <a:r>
                        <a:rPr lang="en-US" b="0" baseline="0" dirty="0" smtClean="0"/>
                        <a:t> a b a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190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Prive</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1" dirty="0" smtClean="0"/>
                        <a:t>Modal </a:t>
                      </a:r>
                      <a:r>
                        <a:rPr lang="en-US" b="1" dirty="0" err="1" smtClean="0"/>
                        <a:t>Akhir</a:t>
                      </a:r>
                      <a:r>
                        <a:rPr lang="en-US" b="1" dirty="0" smtClean="0"/>
                        <a:t>, Tuan </a:t>
                      </a:r>
                      <a:r>
                        <a:rPr lang="en-US" b="1" dirty="0" err="1" smtClean="0"/>
                        <a:t>Budiono</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1.300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645458">
                <a:tc gridSpan="2">
                  <a:txBody>
                    <a:bodyPr/>
                    <a:lstStyle/>
                    <a:p>
                      <a:pPr algn="l"/>
                      <a:r>
                        <a:rPr lang="en-US" sz="2800" b="0" dirty="0" err="1" smtClean="0"/>
                        <a:t>Prive</a:t>
                      </a:r>
                      <a:r>
                        <a:rPr lang="en-US" sz="2800" b="0" baseline="0" dirty="0" smtClean="0"/>
                        <a:t> </a:t>
                      </a:r>
                      <a:r>
                        <a:rPr lang="en-US" sz="2800" b="0" baseline="0" dirty="0" err="1" smtClean="0"/>
                        <a:t>adalah</a:t>
                      </a:r>
                      <a:r>
                        <a:rPr lang="en-US" sz="2800" b="0" baseline="0" dirty="0" smtClean="0"/>
                        <a:t> </a:t>
                      </a:r>
                      <a:r>
                        <a:rPr lang="en-US" sz="2800" b="0" baseline="0" dirty="0" err="1" smtClean="0"/>
                        <a:t>transaksi</a:t>
                      </a:r>
                      <a:r>
                        <a:rPr lang="en-US" sz="2800" b="0" baseline="0" dirty="0" smtClean="0"/>
                        <a:t> yang </a:t>
                      </a:r>
                      <a:r>
                        <a:rPr lang="en-US" sz="2800" b="0" baseline="0" dirty="0" err="1" smtClean="0"/>
                        <a:t>dilakukan</a:t>
                      </a:r>
                      <a:r>
                        <a:rPr lang="en-US" sz="2800" b="0" baseline="0" dirty="0" smtClean="0"/>
                        <a:t> </a:t>
                      </a:r>
                      <a:r>
                        <a:rPr lang="en-US" sz="2800" b="0" baseline="0" dirty="0" err="1" smtClean="0"/>
                        <a:t>untuk</a:t>
                      </a:r>
                      <a:r>
                        <a:rPr lang="en-US" sz="2800" b="0" baseline="0" dirty="0" smtClean="0"/>
                        <a:t> </a:t>
                      </a:r>
                      <a:r>
                        <a:rPr lang="en-US" sz="2800" b="0" baseline="0" dirty="0" err="1" smtClean="0"/>
                        <a:t>kepentingan</a:t>
                      </a:r>
                      <a:r>
                        <a:rPr lang="en-US" sz="2800" b="0" baseline="0" dirty="0" smtClean="0"/>
                        <a:t> </a:t>
                      </a:r>
                      <a:r>
                        <a:rPr lang="en-US" sz="2800" b="0" baseline="0" dirty="0" err="1" smtClean="0"/>
                        <a:t>pemilik</a:t>
                      </a:r>
                      <a:r>
                        <a:rPr lang="en-US" sz="2800" b="0" baseline="0" dirty="0" smtClean="0"/>
                        <a:t> </a:t>
                      </a:r>
                      <a:r>
                        <a:rPr lang="en-US" sz="2800" b="0" baseline="0" dirty="0" err="1" smtClean="0"/>
                        <a:t>dengan</a:t>
                      </a:r>
                      <a:r>
                        <a:rPr lang="en-US" sz="2800" b="0" baseline="0" dirty="0" smtClean="0"/>
                        <a:t> </a:t>
                      </a:r>
                      <a:r>
                        <a:rPr lang="en-US" sz="2800" b="0" baseline="0" dirty="0" err="1" smtClean="0"/>
                        <a:t>menggunakan</a:t>
                      </a:r>
                      <a:r>
                        <a:rPr lang="en-US" sz="2800" b="0" baseline="0" dirty="0" smtClean="0"/>
                        <a:t> </a:t>
                      </a:r>
                      <a:r>
                        <a:rPr lang="en-US" sz="2800" b="0" baseline="0" dirty="0" err="1" smtClean="0"/>
                        <a:t>sumber</a:t>
                      </a:r>
                      <a:r>
                        <a:rPr lang="en-US" sz="2800" b="0" baseline="0" dirty="0" smtClean="0"/>
                        <a:t> </a:t>
                      </a:r>
                      <a:r>
                        <a:rPr lang="en-US" sz="2800" b="0" baseline="0" dirty="0" err="1" smtClean="0"/>
                        <a:t>daya</a:t>
                      </a:r>
                      <a:r>
                        <a:rPr lang="en-US" sz="2800" b="0" baseline="0" dirty="0" smtClean="0"/>
                        <a:t> (</a:t>
                      </a:r>
                      <a:r>
                        <a:rPr lang="en-US" sz="2800" b="0" baseline="0" dirty="0" err="1" smtClean="0"/>
                        <a:t>biasanya</a:t>
                      </a:r>
                      <a:r>
                        <a:rPr lang="en-US" sz="2800" b="0" baseline="0" dirty="0" smtClean="0"/>
                        <a:t> </a:t>
                      </a:r>
                      <a:r>
                        <a:rPr lang="en-US" sz="2800" b="0" baseline="0" dirty="0" err="1" smtClean="0"/>
                        <a:t>kas</a:t>
                      </a:r>
                      <a:r>
                        <a:rPr lang="en-US" sz="2800" b="0" baseline="0" dirty="0" smtClean="0"/>
                        <a:t>) </a:t>
                      </a:r>
                      <a:r>
                        <a:rPr lang="en-US" sz="2800" b="0" baseline="0" dirty="0" err="1" smtClean="0"/>
                        <a:t>perusahaan</a:t>
                      </a:r>
                      <a:endParaRPr lang="en-US" sz="2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KETERKAITAN EMPAT LAPORAN TSB </a:t>
            </a:r>
            <a:br>
              <a:rPr lang="en-US" dirty="0" smtClean="0"/>
            </a:br>
            <a:endParaRPr lang="en-US" dirty="0"/>
          </a:p>
        </p:txBody>
      </p:sp>
      <p:graphicFrame>
        <p:nvGraphicFramePr>
          <p:cNvPr id="6" name="Content Placeholder 5"/>
          <p:cNvGraphicFramePr>
            <a:graphicFrameLocks noGrp="1"/>
          </p:cNvGraphicFramePr>
          <p:nvPr>
            <p:ph idx="1"/>
          </p:nvPr>
        </p:nvGraphicFramePr>
        <p:xfrm>
          <a:off x="381000" y="838200"/>
          <a:ext cx="8229600" cy="555752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219200"/>
                <a:gridCol w="838200"/>
              </a:tblGrid>
              <a:tr h="370840">
                <a:tc gridSpan="5">
                  <a:txBody>
                    <a:bodyPr/>
                    <a:lstStyle/>
                    <a:p>
                      <a:pPr algn="ctr"/>
                      <a:r>
                        <a:rPr lang="en-US" dirty="0" smtClean="0">
                          <a:solidFill>
                            <a:schemeClr val="tx1"/>
                          </a:solidFill>
                        </a:rPr>
                        <a:t>NERACA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dirty="0" smtClean="0">
                          <a:solidFill>
                            <a:schemeClr val="tx1"/>
                          </a:solidFill>
                        </a:rPr>
                        <a:t>LAP. LABA/RUGI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70840">
                <a:tc>
                  <a:txBody>
                    <a:bodyPr/>
                    <a:lstStyle/>
                    <a:p>
                      <a:r>
                        <a:rPr lang="en-US" dirty="0" smtClean="0"/>
                        <a:t>K</a:t>
                      </a:r>
                      <a:r>
                        <a:rPr lang="en-US" baseline="0" dirty="0" smtClean="0"/>
                        <a:t> a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dirty="0" smtClean="0"/>
                        <a:t>Modal,</a:t>
                      </a:r>
                      <a:r>
                        <a:rPr lang="en-US" baseline="0" dirty="0" smtClean="0"/>
                        <a:t> </a:t>
                      </a:r>
                      <a:r>
                        <a:rPr lang="en-US" baseline="0" dirty="0" err="1" smtClean="0"/>
                        <a:t>Tn</a:t>
                      </a:r>
                      <a:r>
                        <a:rPr lang="en-US" baseline="0" dirty="0" smtClean="0"/>
                        <a:t> </a:t>
                      </a:r>
                      <a:r>
                        <a:rPr lang="en-US" baseline="0" dirty="0" err="1" smtClean="0"/>
                        <a:t>Budiono</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1.300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Laba</a:t>
                      </a:r>
                      <a:r>
                        <a:rPr lang="en-US" dirty="0" smtClean="0"/>
                        <a:t> </a:t>
                      </a:r>
                      <a:r>
                        <a:rPr lang="en-US" dirty="0" err="1" smtClean="0"/>
                        <a:t>Bersh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dirty="0"/>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dirty="0"/>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b="1" dirty="0" smtClean="0"/>
                        <a:t>LAP. PERUB. MDL.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30200">
                <a:tc gridSpan="2">
                  <a:txBody>
                    <a:bodyPr/>
                    <a:lstStyle/>
                    <a:p>
                      <a:pPr algn="ctr"/>
                      <a:r>
                        <a:rPr lang="en-US" b="1" dirty="0" smtClean="0"/>
                        <a:t>LAP. ARUS</a:t>
                      </a:r>
                      <a:r>
                        <a:rPr lang="en-US" b="1" baseline="0" dirty="0" smtClean="0"/>
                        <a:t> KAS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Laba</a:t>
                      </a:r>
                      <a:r>
                        <a:rPr lang="en-US" dirty="0" smtClean="0"/>
                        <a:t> </a:t>
                      </a:r>
                      <a:r>
                        <a:rPr lang="en-US" dirty="0" err="1" smtClean="0"/>
                        <a:t>Bersh</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190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K a 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Modal </a:t>
                      </a:r>
                      <a:r>
                        <a:rPr lang="en-US" dirty="0" err="1" smtClean="0"/>
                        <a:t>Akh</a:t>
                      </a:r>
                      <a:endParaRPr lang="en-US"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1.300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r>
            </a:tbl>
          </a:graphicData>
        </a:graphic>
      </p:graphicFrame>
      <p:cxnSp>
        <p:nvCxnSpPr>
          <p:cNvPr id="8" name="Straight Connector 7"/>
          <p:cNvCxnSpPr/>
          <p:nvPr/>
        </p:nvCxnSpPr>
        <p:spPr>
          <a:xfrm>
            <a:off x="2438400" y="5867400"/>
            <a:ext cx="381000" cy="1588"/>
          </a:xfrm>
          <a:prstGeom prst="line">
            <a:avLst/>
          </a:prstGeom>
          <a:ln>
            <a:solidFill>
              <a:schemeClr val="tx1"/>
            </a:solidFill>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rot="16200000" flipV="1">
            <a:off x="381000" y="3429000"/>
            <a:ext cx="4267200" cy="60960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rot="10800000">
            <a:off x="5334000" y="5867400"/>
            <a:ext cx="1219200" cy="1588"/>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rot="16200000" flipV="1">
            <a:off x="3581400" y="4114800"/>
            <a:ext cx="3429000" cy="76200"/>
          </a:xfrm>
          <a:prstGeom prst="straightConnector1">
            <a:avLst/>
          </a:prstGeom>
          <a:ln>
            <a:solidFill>
              <a:schemeClr val="tx1"/>
            </a:solidFill>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a:off x="6172200" y="5105400"/>
            <a:ext cx="381000" cy="1588"/>
          </a:xfrm>
          <a:prstGeom prst="straightConnector1">
            <a:avLst/>
          </a:prstGeom>
          <a:ln>
            <a:solidFill>
              <a:schemeClr val="tx1"/>
            </a:solidFill>
            <a:tailEnd type="arrow"/>
          </a:ln>
        </p:spPr>
        <p:style>
          <a:lnRef idx="3">
            <a:schemeClr val="accent4"/>
          </a:lnRef>
          <a:fillRef idx="0">
            <a:schemeClr val="accent4"/>
          </a:fillRef>
          <a:effectRef idx="2">
            <a:schemeClr val="accent4"/>
          </a:effectRef>
          <a:fontRef idx="minor">
            <a:schemeClr val="tx1"/>
          </a:fontRef>
        </p:style>
      </p:cxnSp>
      <p:cxnSp>
        <p:nvCxnSpPr>
          <p:cNvPr id="25" name="Straight Connector 24"/>
          <p:cNvCxnSpPr/>
          <p:nvPr/>
        </p:nvCxnSpPr>
        <p:spPr>
          <a:xfrm rot="5400000" flipH="1" flipV="1">
            <a:off x="5295900" y="3695700"/>
            <a:ext cx="2286000" cy="533400"/>
          </a:xfrm>
          <a:prstGeom prst="line">
            <a:avLst/>
          </a:prstGeom>
          <a:ln>
            <a:solidFill>
              <a:schemeClr val="tx1"/>
            </a:solidFill>
          </a:ln>
        </p:spPr>
        <p:style>
          <a:lnRef idx="3">
            <a:schemeClr val="accent4"/>
          </a:lnRef>
          <a:fillRef idx="0">
            <a:schemeClr val="accent4"/>
          </a:fillRef>
          <a:effectRef idx="2">
            <a:schemeClr val="accent4"/>
          </a:effectRef>
          <a:fontRef idx="minor">
            <a:schemeClr val="tx1"/>
          </a:fontRef>
        </p:style>
      </p:cxnSp>
      <p:sp>
        <p:nvSpPr>
          <p:cNvPr id="11" name="Slide Number Placeholder 10"/>
          <p:cNvSpPr>
            <a:spLocks noGrp="1"/>
          </p:cNvSpPr>
          <p:nvPr>
            <p:ph type="sldNum" sz="quarter" idx="12"/>
          </p:nvPr>
        </p:nvSpPr>
        <p:spPr/>
        <p:txBody>
          <a:bodyPr/>
          <a:lstStyle/>
          <a:p>
            <a:fld id="{35FD0B47-492A-4E6D-8046-C3A400A729A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AUDITING LAPORAN KEUANGAN</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dirty="0" err="1" smtClean="0"/>
              <a:t>Pengendalian</a:t>
            </a:r>
            <a:r>
              <a:rPr lang="en-US" dirty="0" smtClean="0"/>
              <a:t> Intern </a:t>
            </a:r>
            <a:r>
              <a:rPr lang="en-US" dirty="0" err="1" smtClean="0"/>
              <a:t>adalah</a:t>
            </a:r>
            <a:r>
              <a:rPr lang="en-US" dirty="0" smtClean="0"/>
              <a:t> </a:t>
            </a:r>
            <a:r>
              <a:rPr lang="en-US" dirty="0" err="1" smtClean="0"/>
              <a:t>suatu</a:t>
            </a:r>
            <a:r>
              <a:rPr lang="en-US" dirty="0" smtClean="0"/>
              <a:t> </a:t>
            </a:r>
            <a:r>
              <a:rPr lang="en-US" dirty="0" err="1" smtClean="0"/>
              <a:t>proses</a:t>
            </a:r>
            <a:r>
              <a:rPr lang="en-US" dirty="0" smtClean="0"/>
              <a:t> yang </a:t>
            </a:r>
            <a:r>
              <a:rPr lang="en-US" dirty="0" err="1" smtClean="0"/>
              <a:t>dipengaruhi</a:t>
            </a:r>
            <a:r>
              <a:rPr lang="en-US" dirty="0" smtClean="0"/>
              <a:t> </a:t>
            </a:r>
            <a:r>
              <a:rPr lang="en-US" dirty="0" err="1" smtClean="0"/>
              <a:t>oleh</a:t>
            </a:r>
            <a:r>
              <a:rPr lang="en-US" dirty="0" smtClean="0"/>
              <a:t> </a:t>
            </a:r>
            <a:r>
              <a:rPr lang="en-US" dirty="0" err="1" smtClean="0"/>
              <a:t>dewan</a:t>
            </a:r>
            <a:r>
              <a:rPr lang="en-US" dirty="0" smtClean="0"/>
              <a:t> </a:t>
            </a:r>
            <a:r>
              <a:rPr lang="en-US" dirty="0" err="1" smtClean="0"/>
              <a:t>komisaris</a:t>
            </a:r>
            <a:r>
              <a:rPr lang="en-US" dirty="0" smtClean="0"/>
              <a:t>, </a:t>
            </a:r>
            <a:r>
              <a:rPr lang="en-US" dirty="0" err="1" smtClean="0"/>
              <a:t>manajemen</a:t>
            </a:r>
            <a:r>
              <a:rPr lang="en-US" dirty="0" smtClean="0"/>
              <a:t>, </a:t>
            </a:r>
            <a:r>
              <a:rPr lang="en-US" dirty="0" err="1" smtClean="0"/>
              <a:t>dan</a:t>
            </a:r>
            <a:r>
              <a:rPr lang="en-US" dirty="0" smtClean="0"/>
              <a:t> </a:t>
            </a:r>
            <a:r>
              <a:rPr lang="en-US" dirty="0" err="1" smtClean="0"/>
              <a:t>personil</a:t>
            </a:r>
            <a:r>
              <a:rPr lang="en-US" dirty="0" smtClean="0"/>
              <a:t> </a:t>
            </a:r>
            <a:r>
              <a:rPr lang="en-US" dirty="0" err="1" smtClean="0"/>
              <a:t>satuan</a:t>
            </a:r>
            <a:r>
              <a:rPr lang="en-US" dirty="0" smtClean="0"/>
              <a:t> </a:t>
            </a:r>
            <a:r>
              <a:rPr lang="en-US" dirty="0" err="1" smtClean="0"/>
              <a:t>usaha</a:t>
            </a:r>
            <a:r>
              <a:rPr lang="en-US" dirty="0" smtClean="0"/>
              <a:t> </a:t>
            </a:r>
            <a:r>
              <a:rPr lang="en-US" dirty="0" err="1" smtClean="0"/>
              <a:t>lainnya</a:t>
            </a:r>
            <a:r>
              <a:rPr lang="en-US" dirty="0" smtClean="0"/>
              <a:t>, yang </a:t>
            </a:r>
            <a:r>
              <a:rPr lang="en-US" dirty="0" err="1" smtClean="0"/>
              <a:t>dirancang</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keyakinan</a:t>
            </a:r>
            <a:r>
              <a:rPr lang="en-US" dirty="0" smtClean="0"/>
              <a:t> </a:t>
            </a:r>
            <a:r>
              <a:rPr lang="en-US" dirty="0" err="1" smtClean="0"/>
              <a:t>memadai</a:t>
            </a:r>
            <a:r>
              <a:rPr lang="en-US" dirty="0" smtClean="0"/>
              <a:t> </a:t>
            </a:r>
            <a:r>
              <a:rPr lang="en-US" dirty="0" err="1" smtClean="0"/>
              <a:t>tentang</a:t>
            </a:r>
            <a:r>
              <a:rPr lang="en-US" dirty="0" smtClean="0"/>
              <a:t> </a:t>
            </a:r>
            <a:r>
              <a:rPr lang="en-US" dirty="0" err="1" smtClean="0"/>
              <a:t>pencapaian</a:t>
            </a:r>
            <a:r>
              <a:rPr lang="en-US" dirty="0" smtClean="0"/>
              <a:t> </a:t>
            </a:r>
            <a:r>
              <a:rPr lang="en-US" dirty="0" err="1" smtClean="0"/>
              <a:t>tujuan</a:t>
            </a:r>
            <a:r>
              <a:rPr lang="en-US" dirty="0" smtClean="0"/>
              <a:t> </a:t>
            </a:r>
            <a:r>
              <a:rPr lang="en-US" dirty="0" err="1" smtClean="0"/>
              <a:t>dalam</a:t>
            </a:r>
            <a:r>
              <a:rPr lang="en-US" dirty="0" smtClean="0"/>
              <a:t> </a:t>
            </a:r>
            <a:r>
              <a:rPr lang="en-US" dirty="0" err="1" smtClean="0"/>
              <a:t>hal-hal</a:t>
            </a:r>
            <a:r>
              <a:rPr lang="en-US" dirty="0" smtClean="0"/>
              <a:t>:</a:t>
            </a:r>
          </a:p>
          <a:p>
            <a:r>
              <a:rPr lang="en-US" dirty="0" err="1" smtClean="0"/>
              <a:t>Keandalan</a:t>
            </a:r>
            <a:r>
              <a:rPr lang="en-US" dirty="0" smtClean="0"/>
              <a:t> </a:t>
            </a:r>
            <a:r>
              <a:rPr lang="en-US" dirty="0" err="1" smtClean="0"/>
              <a:t>pelaporan</a:t>
            </a:r>
            <a:r>
              <a:rPr lang="en-US" dirty="0" smtClean="0"/>
              <a:t> </a:t>
            </a:r>
            <a:r>
              <a:rPr lang="en-US" dirty="0" err="1" smtClean="0"/>
              <a:t>keuangan</a:t>
            </a:r>
            <a:r>
              <a:rPr lang="en-US" dirty="0" smtClean="0"/>
              <a:t>, </a:t>
            </a:r>
          </a:p>
          <a:p>
            <a:r>
              <a:rPr lang="en-US" dirty="0" err="1" smtClean="0"/>
              <a:t>Kesesuaian</a:t>
            </a:r>
            <a:r>
              <a:rPr lang="en-US" dirty="0" smtClean="0"/>
              <a:t> </a:t>
            </a:r>
            <a:r>
              <a:rPr lang="en-US" dirty="0" err="1" smtClean="0"/>
              <a:t>dengan</a:t>
            </a:r>
            <a:r>
              <a:rPr lang="en-US" dirty="0" smtClean="0"/>
              <a:t> UU </a:t>
            </a:r>
            <a:r>
              <a:rPr lang="en-US" dirty="0" err="1" smtClean="0"/>
              <a:t>dan</a:t>
            </a:r>
            <a:r>
              <a:rPr lang="en-US" dirty="0" smtClean="0"/>
              <a:t> </a:t>
            </a:r>
            <a:r>
              <a:rPr lang="en-US" dirty="0" err="1" smtClean="0"/>
              <a:t>peraturan</a:t>
            </a:r>
            <a:r>
              <a:rPr lang="en-US" dirty="0" smtClean="0"/>
              <a:t> </a:t>
            </a:r>
            <a:r>
              <a:rPr lang="en-US" dirty="0" err="1" smtClean="0"/>
              <a:t>lainnya</a:t>
            </a:r>
            <a:r>
              <a:rPr lang="en-US" dirty="0" smtClean="0"/>
              <a:t>, </a:t>
            </a:r>
            <a:r>
              <a:rPr lang="en-US" dirty="0" err="1" smtClean="0"/>
              <a:t>dan</a:t>
            </a:r>
            <a:r>
              <a:rPr lang="en-US" dirty="0" smtClean="0"/>
              <a:t> </a:t>
            </a:r>
          </a:p>
          <a:p>
            <a:r>
              <a:rPr lang="en-US" dirty="0" err="1" smtClean="0"/>
              <a:t>Efektivitas</a:t>
            </a:r>
            <a:r>
              <a:rPr lang="en-US" dirty="0" smtClean="0"/>
              <a:t> </a:t>
            </a:r>
            <a:r>
              <a:rPr lang="en-US" dirty="0" err="1" smtClean="0"/>
              <a:t>dan</a:t>
            </a:r>
            <a:r>
              <a:rPr lang="en-US" dirty="0" smtClean="0"/>
              <a:t> </a:t>
            </a:r>
            <a:r>
              <a:rPr lang="en-US" dirty="0" err="1" smtClean="0"/>
              <a:t>efisiensi</a:t>
            </a:r>
            <a:r>
              <a:rPr lang="en-US" dirty="0" smtClean="0"/>
              <a:t> </a:t>
            </a:r>
            <a:r>
              <a:rPr lang="en-US" dirty="0" err="1" smtClean="0"/>
              <a:t>operasi</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TUJUAN </a:t>
            </a:r>
            <a:r>
              <a:rPr lang="en-US" b="1" dirty="0" err="1" smtClean="0"/>
              <a:t>dan</a:t>
            </a:r>
            <a:r>
              <a:rPr lang="en-US" b="1" dirty="0" smtClean="0"/>
              <a:t> KOMPONEN</a:t>
            </a:r>
            <a:endParaRPr lang="en-US" b="1" dirty="0"/>
          </a:p>
        </p:txBody>
      </p:sp>
      <p:sp>
        <p:nvSpPr>
          <p:cNvPr id="3" name="Content Placeholder 2"/>
          <p:cNvSpPr>
            <a:spLocks noGrp="1"/>
          </p:cNvSpPr>
          <p:nvPr>
            <p:ph idx="1"/>
          </p:nvPr>
        </p:nvSpPr>
        <p:spPr/>
        <p:txBody>
          <a:bodyPr/>
          <a:lstStyle/>
          <a:p>
            <a:r>
              <a:rPr lang="en-US" dirty="0" err="1" smtClean="0"/>
              <a:t>Tujuan</a:t>
            </a:r>
            <a:r>
              <a:rPr lang="en-US" dirty="0" smtClean="0"/>
              <a:t> </a:t>
            </a:r>
            <a:r>
              <a:rPr lang="en-US" dirty="0" err="1" smtClean="0"/>
              <a:t>sistem</a:t>
            </a:r>
            <a:r>
              <a:rPr lang="en-US" dirty="0" smtClean="0"/>
              <a:t> </a:t>
            </a:r>
            <a:r>
              <a:rPr lang="en-US" dirty="0" err="1" smtClean="0"/>
              <a:t>pengendalian</a:t>
            </a:r>
            <a:r>
              <a:rPr lang="en-US" dirty="0" smtClean="0"/>
              <a:t> intern </a:t>
            </a:r>
            <a:r>
              <a:rPr lang="en-US" dirty="0" err="1" smtClean="0"/>
              <a:t>adalah</a:t>
            </a:r>
            <a:r>
              <a:rPr lang="en-US" dirty="0" smtClean="0"/>
              <a:t> </a:t>
            </a:r>
            <a:r>
              <a:rPr lang="en-US" dirty="0" err="1" smtClean="0"/>
              <a:t>untuk</a:t>
            </a:r>
            <a:r>
              <a:rPr lang="en-US" dirty="0" smtClean="0"/>
              <a:t> </a:t>
            </a:r>
            <a:r>
              <a:rPr lang="en-US" dirty="0" err="1" smtClean="0"/>
              <a:t>keandalan</a:t>
            </a:r>
            <a:r>
              <a:rPr lang="en-US" dirty="0" smtClean="0"/>
              <a:t> </a:t>
            </a:r>
            <a:r>
              <a:rPr lang="en-US" dirty="0" err="1" smtClean="0"/>
              <a:t>pelaporan</a:t>
            </a:r>
            <a:r>
              <a:rPr lang="en-US" dirty="0" smtClean="0"/>
              <a:t> </a:t>
            </a:r>
            <a:r>
              <a:rPr lang="en-US" dirty="0" err="1" smtClean="0"/>
              <a:t>keuangan</a:t>
            </a:r>
            <a:r>
              <a:rPr lang="en-US" dirty="0" smtClean="0"/>
              <a:t>, </a:t>
            </a:r>
          </a:p>
          <a:p>
            <a:pPr>
              <a:buNone/>
            </a:pPr>
            <a:r>
              <a:rPr lang="en-US" dirty="0" smtClean="0"/>
              <a:t>	</a:t>
            </a:r>
            <a:r>
              <a:rPr lang="en-US" dirty="0" err="1" smtClean="0"/>
              <a:t>kesesuaian</a:t>
            </a:r>
            <a:r>
              <a:rPr lang="en-US" dirty="0" smtClean="0"/>
              <a:t> </a:t>
            </a:r>
            <a:r>
              <a:rPr lang="en-US" dirty="0" err="1" smtClean="0"/>
              <a:t>dengan</a:t>
            </a:r>
            <a:r>
              <a:rPr lang="en-US" dirty="0" smtClean="0"/>
              <a:t> </a:t>
            </a:r>
            <a:r>
              <a:rPr lang="en-US" dirty="0" err="1" smtClean="0"/>
              <a:t>UUdan</a:t>
            </a:r>
            <a:r>
              <a:rPr lang="en-US" dirty="0" smtClean="0"/>
              <a:t> </a:t>
            </a:r>
            <a:r>
              <a:rPr lang="en-US" dirty="0" err="1" smtClean="0"/>
              <a:t>peraturan</a:t>
            </a:r>
            <a:r>
              <a:rPr lang="en-US" dirty="0" smtClean="0"/>
              <a:t> </a:t>
            </a:r>
            <a:r>
              <a:rPr lang="en-US" dirty="0" err="1" smtClean="0"/>
              <a:t>lainnya</a:t>
            </a:r>
            <a:r>
              <a:rPr lang="en-US" dirty="0" smtClean="0"/>
              <a:t>, </a:t>
            </a:r>
            <a:r>
              <a:rPr lang="en-US" dirty="0" err="1" smtClean="0"/>
              <a:t>dan</a:t>
            </a:r>
            <a:r>
              <a:rPr lang="en-US" dirty="0" smtClean="0"/>
              <a:t> </a:t>
            </a:r>
            <a:r>
              <a:rPr lang="en-US" dirty="0" err="1" smtClean="0"/>
              <a:t>efektivitas</a:t>
            </a:r>
            <a:r>
              <a:rPr lang="en-US" dirty="0" smtClean="0"/>
              <a:t> </a:t>
            </a:r>
            <a:r>
              <a:rPr lang="en-US" dirty="0" err="1" smtClean="0"/>
              <a:t>dan</a:t>
            </a:r>
            <a:r>
              <a:rPr lang="en-US" dirty="0" smtClean="0"/>
              <a:t> </a:t>
            </a:r>
            <a:r>
              <a:rPr lang="en-US" dirty="0" err="1" smtClean="0"/>
              <a:t>efisiensi</a:t>
            </a:r>
            <a:r>
              <a:rPr lang="en-US" dirty="0" smtClean="0"/>
              <a:t> </a:t>
            </a:r>
            <a:r>
              <a:rPr lang="en-US" dirty="0" err="1" smtClean="0"/>
              <a:t>operasi</a:t>
            </a:r>
            <a:r>
              <a:rPr lang="en-US" dirty="0" smtClean="0"/>
              <a:t>.</a:t>
            </a:r>
          </a:p>
          <a:p>
            <a:r>
              <a:rPr lang="en-US" dirty="0" err="1" smtClean="0"/>
              <a:t>Komponen</a:t>
            </a:r>
            <a:r>
              <a:rPr lang="en-US" dirty="0" smtClean="0"/>
              <a:t> </a:t>
            </a:r>
            <a:r>
              <a:rPr lang="en-US" dirty="0" err="1" smtClean="0"/>
              <a:t>pengedalian</a:t>
            </a:r>
            <a:r>
              <a:rPr lang="en-US" dirty="0" smtClean="0"/>
              <a:t> intern </a:t>
            </a:r>
            <a:r>
              <a:rPr lang="en-US" dirty="0" err="1" smtClean="0"/>
              <a:t>adalah</a:t>
            </a:r>
            <a:r>
              <a:rPr lang="en-US" dirty="0" smtClean="0"/>
              <a:t> 1) </a:t>
            </a:r>
            <a:r>
              <a:rPr lang="en-US" dirty="0" err="1" smtClean="0"/>
              <a:t>lingkungan</a:t>
            </a:r>
            <a:r>
              <a:rPr lang="en-US" dirty="0" smtClean="0"/>
              <a:t> </a:t>
            </a:r>
            <a:r>
              <a:rPr lang="en-US" dirty="0" err="1" smtClean="0"/>
              <a:t>pengendalian</a:t>
            </a:r>
            <a:r>
              <a:rPr lang="en-US" dirty="0" smtClean="0"/>
              <a:t>, 2) </a:t>
            </a:r>
            <a:r>
              <a:rPr lang="en-US" dirty="0" err="1" smtClean="0"/>
              <a:t>perhitungan</a:t>
            </a:r>
            <a:r>
              <a:rPr lang="en-US" dirty="0" smtClean="0"/>
              <a:t> </a:t>
            </a:r>
            <a:r>
              <a:rPr lang="en-US" dirty="0" err="1" smtClean="0"/>
              <a:t>risiko</a:t>
            </a:r>
            <a:r>
              <a:rPr lang="en-US" dirty="0" smtClean="0"/>
              <a:t>, 3) </a:t>
            </a:r>
            <a:r>
              <a:rPr lang="en-US" dirty="0" err="1" smtClean="0"/>
              <a:t>informasi</a:t>
            </a:r>
            <a:r>
              <a:rPr lang="en-US" dirty="0" smtClean="0"/>
              <a:t> </a:t>
            </a:r>
            <a:r>
              <a:rPr lang="en-US" dirty="0" err="1" smtClean="0"/>
              <a:t>dan</a:t>
            </a:r>
            <a:r>
              <a:rPr lang="en-US" dirty="0" smtClean="0"/>
              <a:t> </a:t>
            </a:r>
            <a:r>
              <a:rPr lang="en-US" dirty="0" err="1" smtClean="0"/>
              <a:t>komunikasi</a:t>
            </a:r>
            <a:r>
              <a:rPr lang="en-US" dirty="0" smtClean="0"/>
              <a:t>, 4) </a:t>
            </a:r>
            <a:r>
              <a:rPr lang="en-US" dirty="0" err="1" smtClean="0"/>
              <a:t>aktivitas</a:t>
            </a:r>
            <a:r>
              <a:rPr lang="en-US" dirty="0" smtClean="0"/>
              <a:t> </a:t>
            </a:r>
            <a:r>
              <a:rPr lang="en-US" dirty="0" err="1" smtClean="0"/>
              <a:t>pengendalian</a:t>
            </a:r>
            <a:r>
              <a:rPr lang="en-US" dirty="0" smtClean="0"/>
              <a:t>, </a:t>
            </a:r>
            <a:r>
              <a:rPr lang="en-US" dirty="0" err="1" smtClean="0"/>
              <a:t>dan</a:t>
            </a:r>
            <a:r>
              <a:rPr lang="en-US" dirty="0" smtClean="0"/>
              <a:t> 5) monitoring.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AUDIT LAPORAN KEUANGAN</a:t>
            </a:r>
            <a:endParaRPr lang="en-US" b="1" dirty="0"/>
          </a:p>
        </p:txBody>
      </p:sp>
      <p:sp>
        <p:nvSpPr>
          <p:cNvPr id="3" name="Content Placeholder 2"/>
          <p:cNvSpPr>
            <a:spLocks noGrp="1"/>
          </p:cNvSpPr>
          <p:nvPr>
            <p:ph idx="1"/>
          </p:nvPr>
        </p:nvSpPr>
        <p:spPr/>
        <p:txBody>
          <a:bodyPr/>
          <a:lstStyle/>
          <a:p>
            <a:r>
              <a:rPr lang="en-US" dirty="0" smtClean="0"/>
              <a:t>Audit </a:t>
            </a:r>
            <a:r>
              <a:rPr lang="en-US" dirty="0" err="1" smtClean="0"/>
              <a:t>laporan</a:t>
            </a:r>
            <a:r>
              <a:rPr lang="en-US" dirty="0" smtClean="0"/>
              <a:t> </a:t>
            </a:r>
            <a:r>
              <a:rPr lang="en-US" dirty="0" err="1" smtClean="0"/>
              <a:t>keuangan</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proses</a:t>
            </a:r>
            <a:r>
              <a:rPr lang="en-US" dirty="0" smtClean="0"/>
              <a:t> </a:t>
            </a:r>
            <a:r>
              <a:rPr lang="en-US" dirty="0" err="1" smtClean="0"/>
              <a:t>sistematis</a:t>
            </a:r>
            <a:r>
              <a:rPr lang="en-US" dirty="0" smtClean="0"/>
              <a:t> </a:t>
            </a:r>
            <a:r>
              <a:rPr lang="en-US" dirty="0" err="1" smtClean="0"/>
              <a:t>untuk</a:t>
            </a:r>
            <a:r>
              <a:rPr lang="en-US" dirty="0" smtClean="0"/>
              <a:t> 1) </a:t>
            </a:r>
            <a:r>
              <a:rPr lang="en-US" dirty="0" err="1" smtClean="0"/>
              <a:t>mendapatkan</a:t>
            </a:r>
            <a:r>
              <a:rPr lang="en-US" dirty="0" smtClean="0"/>
              <a:t> </a:t>
            </a:r>
            <a:r>
              <a:rPr lang="en-US" dirty="0" err="1" smtClean="0"/>
              <a:t>dan</a:t>
            </a:r>
            <a:r>
              <a:rPr lang="en-US" dirty="0" smtClean="0"/>
              <a:t> </a:t>
            </a:r>
            <a:r>
              <a:rPr lang="en-US" dirty="0" err="1" smtClean="0"/>
              <a:t>mengevaluasi</a:t>
            </a:r>
            <a:r>
              <a:rPr lang="en-US" dirty="0" smtClean="0"/>
              <a:t> </a:t>
            </a:r>
            <a:r>
              <a:rPr lang="en-US" dirty="0" err="1" smtClean="0"/>
              <a:t>bukti</a:t>
            </a:r>
            <a:r>
              <a:rPr lang="en-US" dirty="0" smtClean="0"/>
              <a:t> </a:t>
            </a:r>
            <a:r>
              <a:rPr lang="en-US" dirty="0" err="1" smtClean="0"/>
              <a:t>secara</a:t>
            </a:r>
            <a:r>
              <a:rPr lang="en-US" dirty="0" smtClean="0"/>
              <a:t> </a:t>
            </a:r>
            <a:r>
              <a:rPr lang="en-US" dirty="0" err="1" smtClean="0"/>
              <a:t>objektif</a:t>
            </a:r>
            <a:r>
              <a:rPr lang="en-US" dirty="0" smtClean="0"/>
              <a:t> </a:t>
            </a:r>
            <a:r>
              <a:rPr lang="en-US" dirty="0" err="1" smtClean="0"/>
              <a:t>terhadap</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suatu</a:t>
            </a:r>
            <a:r>
              <a:rPr lang="en-US" dirty="0" smtClean="0"/>
              <a:t> </a:t>
            </a:r>
            <a:r>
              <a:rPr lang="en-US" dirty="0" err="1" smtClean="0"/>
              <a:t>entitas</a:t>
            </a:r>
            <a:r>
              <a:rPr lang="en-US" dirty="0" smtClean="0"/>
              <a:t> </a:t>
            </a:r>
            <a:r>
              <a:rPr lang="en-US" dirty="0" err="1" smtClean="0"/>
              <a:t>guna</a:t>
            </a:r>
            <a:r>
              <a:rPr lang="en-US" dirty="0" smtClean="0"/>
              <a:t> 2) </a:t>
            </a:r>
            <a:r>
              <a:rPr lang="en-US" dirty="0" err="1" smtClean="0"/>
              <a:t>memberikan</a:t>
            </a:r>
            <a:r>
              <a:rPr lang="en-US" dirty="0" smtClean="0"/>
              <a:t> </a:t>
            </a:r>
            <a:r>
              <a:rPr lang="en-US" dirty="0" err="1" smtClean="0"/>
              <a:t>pendapat</a:t>
            </a:r>
            <a:r>
              <a:rPr lang="en-US" dirty="0" smtClean="0"/>
              <a:t> </a:t>
            </a:r>
            <a:r>
              <a:rPr lang="en-US" dirty="0" err="1" smtClean="0"/>
              <a:t>atas</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tersebut</a:t>
            </a:r>
            <a:r>
              <a:rPr lang="en-US" dirty="0" smtClean="0"/>
              <a:t> </a:t>
            </a:r>
            <a:r>
              <a:rPr lang="en-US" dirty="0" err="1" smtClean="0"/>
              <a:t>dan</a:t>
            </a:r>
            <a:r>
              <a:rPr lang="en-US" dirty="0" smtClean="0"/>
              <a:t> 3) </a:t>
            </a:r>
            <a:r>
              <a:rPr lang="en-US" dirty="0" err="1" smtClean="0"/>
              <a:t>mengkomunikasikan</a:t>
            </a:r>
            <a:r>
              <a:rPr lang="en-US" dirty="0" smtClean="0"/>
              <a:t> </a:t>
            </a:r>
            <a:r>
              <a:rPr lang="en-US" dirty="0" err="1" smtClean="0"/>
              <a:t>hasil</a:t>
            </a:r>
            <a:r>
              <a:rPr lang="en-US" dirty="0" smtClean="0"/>
              <a:t> audit </a:t>
            </a:r>
            <a:r>
              <a:rPr lang="en-US" dirty="0" err="1" smtClean="0"/>
              <a:t>tersebut</a:t>
            </a:r>
            <a:r>
              <a:rPr lang="en-US" dirty="0" smtClean="0"/>
              <a:t> </a:t>
            </a:r>
            <a:r>
              <a:rPr lang="en-US" dirty="0" err="1" smtClean="0"/>
              <a:t>kepada</a:t>
            </a:r>
            <a:r>
              <a:rPr lang="en-US" dirty="0" smtClean="0"/>
              <a:t> </a:t>
            </a:r>
            <a:r>
              <a:rPr lang="en-US" dirty="0" err="1" smtClean="0"/>
              <a:t>pihak</a:t>
            </a:r>
            <a:r>
              <a:rPr lang="en-US" dirty="0" smtClean="0"/>
              <a:t> yang </a:t>
            </a:r>
            <a:r>
              <a:rPr lang="en-US" dirty="0" err="1" smtClean="0"/>
              <a:t>berkepentingan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KRITERIA </a:t>
            </a:r>
            <a:r>
              <a:rPr lang="en-US" b="1" dirty="0" err="1" smtClean="0"/>
              <a:t>dan</a:t>
            </a:r>
            <a:r>
              <a:rPr lang="en-US" b="1" dirty="0" smtClean="0"/>
              <a:t> OBJEK AUDIT</a:t>
            </a:r>
            <a:endParaRPr lang="en-US" b="1" dirty="0"/>
          </a:p>
        </p:txBody>
      </p:sp>
      <p:sp>
        <p:nvSpPr>
          <p:cNvPr id="3" name="Content Placeholder 2"/>
          <p:cNvSpPr>
            <a:spLocks noGrp="1"/>
          </p:cNvSpPr>
          <p:nvPr>
            <p:ph idx="1"/>
          </p:nvPr>
        </p:nvSpPr>
        <p:spPr/>
        <p:txBody>
          <a:bodyPr>
            <a:normAutofit lnSpcReduction="10000"/>
          </a:bodyPr>
          <a:lstStyle/>
          <a:p>
            <a:r>
              <a:rPr lang="en-US" dirty="0" err="1" smtClean="0"/>
              <a:t>Kriteria</a:t>
            </a:r>
            <a:r>
              <a:rPr lang="en-US" dirty="0" smtClean="0"/>
              <a:t> yang </a:t>
            </a:r>
            <a:r>
              <a:rPr lang="en-US" dirty="0" err="1" smtClean="0"/>
              <a:t>digunakan</a:t>
            </a:r>
            <a:r>
              <a:rPr lang="en-US" dirty="0" smtClean="0"/>
              <a:t> </a:t>
            </a:r>
            <a:r>
              <a:rPr lang="en-US" dirty="0" err="1" smtClean="0"/>
              <a:t>dalam</a:t>
            </a:r>
            <a:r>
              <a:rPr lang="en-US" dirty="0" smtClean="0"/>
              <a:t> audit </a:t>
            </a:r>
            <a:r>
              <a:rPr lang="en-US" dirty="0" err="1" smtClean="0"/>
              <a:t>keuangan</a:t>
            </a:r>
            <a:r>
              <a:rPr lang="en-US" dirty="0" smtClean="0"/>
              <a:t> </a:t>
            </a:r>
            <a:r>
              <a:rPr lang="en-US" dirty="0" err="1" smtClean="0"/>
              <a:t>adalah</a:t>
            </a:r>
            <a:r>
              <a:rPr lang="en-US" dirty="0" smtClean="0"/>
              <a:t> </a:t>
            </a:r>
            <a:r>
              <a:rPr lang="en-US" dirty="0" err="1" smtClean="0"/>
              <a:t>prinsip</a:t>
            </a:r>
            <a:r>
              <a:rPr lang="en-US" dirty="0" smtClean="0"/>
              <a:t> </a:t>
            </a:r>
            <a:r>
              <a:rPr lang="en-US" dirty="0" err="1" smtClean="0"/>
              <a:t>akuntansi</a:t>
            </a:r>
            <a:r>
              <a:rPr lang="en-US" dirty="0" smtClean="0"/>
              <a:t> yang </a:t>
            </a:r>
            <a:r>
              <a:rPr lang="en-US" dirty="0" err="1" smtClean="0"/>
              <a:t>berlaku</a:t>
            </a:r>
            <a:r>
              <a:rPr lang="en-US" dirty="0" smtClean="0"/>
              <a:t> </a:t>
            </a:r>
            <a:r>
              <a:rPr lang="en-US" dirty="0" err="1" smtClean="0"/>
              <a:t>umum</a:t>
            </a:r>
            <a:r>
              <a:rPr lang="en-US" dirty="0" smtClean="0"/>
              <a:t>. </a:t>
            </a:r>
            <a:r>
              <a:rPr lang="en-US" dirty="0" err="1" smtClean="0"/>
              <a:t>Salah</a:t>
            </a:r>
            <a:r>
              <a:rPr lang="en-US" dirty="0" smtClean="0"/>
              <a:t> </a:t>
            </a:r>
            <a:r>
              <a:rPr lang="en-US" dirty="0" err="1" smtClean="0"/>
              <a:t>satu</a:t>
            </a:r>
            <a:r>
              <a:rPr lang="en-US" dirty="0" smtClean="0"/>
              <a:t> </a:t>
            </a:r>
            <a:r>
              <a:rPr lang="en-US" dirty="0" err="1" smtClean="0"/>
              <a:t>prinsip</a:t>
            </a:r>
            <a:r>
              <a:rPr lang="en-US" dirty="0" smtClean="0"/>
              <a:t> </a:t>
            </a:r>
            <a:r>
              <a:rPr lang="en-US" dirty="0" err="1" smtClean="0"/>
              <a:t>akuntansi</a:t>
            </a:r>
            <a:r>
              <a:rPr lang="en-US" dirty="0" smtClean="0"/>
              <a:t> yang </a:t>
            </a:r>
            <a:r>
              <a:rPr lang="en-US" dirty="0" err="1" smtClean="0"/>
              <a:t>berlaku</a:t>
            </a:r>
            <a:r>
              <a:rPr lang="en-US" dirty="0" smtClean="0"/>
              <a:t> </a:t>
            </a:r>
            <a:r>
              <a:rPr lang="en-US" dirty="0" err="1" smtClean="0"/>
              <a:t>umum</a:t>
            </a:r>
            <a:r>
              <a:rPr lang="en-US" dirty="0" smtClean="0"/>
              <a:t> yang </a:t>
            </a:r>
            <a:r>
              <a:rPr lang="en-US" dirty="0" err="1" smtClean="0"/>
              <a:t>ada</a:t>
            </a:r>
            <a:r>
              <a:rPr lang="en-US" dirty="0" smtClean="0"/>
              <a:t> </a:t>
            </a:r>
            <a:r>
              <a:rPr lang="en-US" dirty="0" err="1" smtClean="0"/>
              <a:t>di</a:t>
            </a:r>
            <a:r>
              <a:rPr lang="en-US" dirty="0" smtClean="0"/>
              <a:t> Indonesia </a:t>
            </a:r>
            <a:r>
              <a:rPr lang="en-US" dirty="0" err="1" smtClean="0"/>
              <a:t>adalah</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keuangan</a:t>
            </a:r>
            <a:r>
              <a:rPr lang="en-US" dirty="0" smtClean="0"/>
              <a:t> (SAK). </a:t>
            </a:r>
          </a:p>
          <a:p>
            <a:r>
              <a:rPr lang="en-US" dirty="0" err="1" smtClean="0"/>
              <a:t>Objek</a:t>
            </a:r>
            <a:r>
              <a:rPr lang="en-US" dirty="0" smtClean="0"/>
              <a:t> yang </a:t>
            </a:r>
            <a:r>
              <a:rPr lang="en-US" dirty="0" err="1" smtClean="0"/>
              <a:t>diaudit</a:t>
            </a:r>
            <a:r>
              <a:rPr lang="en-US" dirty="0" smtClean="0"/>
              <a:t> </a:t>
            </a:r>
            <a:r>
              <a:rPr lang="en-US" dirty="0" err="1" smtClean="0"/>
              <a:t>adalah</a:t>
            </a:r>
            <a:r>
              <a:rPr lang="en-US" dirty="0" smtClean="0"/>
              <a:t> </a:t>
            </a:r>
            <a:r>
              <a:rPr lang="en-US" dirty="0" err="1" smtClean="0"/>
              <a:t>neraca</a:t>
            </a:r>
            <a:r>
              <a:rPr lang="en-US" dirty="0" smtClean="0"/>
              <a:t> (</a:t>
            </a:r>
            <a:r>
              <a:rPr lang="en-US" dirty="0" err="1" smtClean="0"/>
              <a:t>laporan</a:t>
            </a:r>
            <a:r>
              <a:rPr lang="en-US" dirty="0" smtClean="0"/>
              <a:t> </a:t>
            </a:r>
            <a:r>
              <a:rPr lang="en-US" dirty="0" err="1" smtClean="0"/>
              <a:t>posisi</a:t>
            </a:r>
            <a:r>
              <a:rPr lang="en-US" dirty="0" smtClean="0"/>
              <a:t> </a:t>
            </a:r>
            <a:r>
              <a:rPr lang="en-US" dirty="0" err="1" smtClean="0"/>
              <a:t>keungan</a:t>
            </a:r>
            <a:r>
              <a:rPr lang="en-US" dirty="0" smtClean="0"/>
              <a:t>), </a:t>
            </a:r>
            <a:r>
              <a:rPr lang="en-US" dirty="0" err="1" smtClean="0"/>
              <a:t>laporan</a:t>
            </a:r>
            <a:r>
              <a:rPr lang="en-US" dirty="0" smtClean="0"/>
              <a:t> </a:t>
            </a:r>
            <a:r>
              <a:rPr lang="en-US" dirty="0" err="1" smtClean="0"/>
              <a:t>laba</a:t>
            </a:r>
            <a:r>
              <a:rPr lang="en-US" dirty="0" smtClean="0"/>
              <a:t> </a:t>
            </a:r>
            <a:r>
              <a:rPr lang="en-US" dirty="0" err="1" smtClean="0"/>
              <a:t>rugi</a:t>
            </a:r>
            <a:r>
              <a:rPr lang="en-US" dirty="0" smtClean="0"/>
              <a:t>, </a:t>
            </a:r>
            <a:r>
              <a:rPr lang="en-US" dirty="0" err="1" smtClean="0"/>
              <a:t>laporan</a:t>
            </a:r>
            <a:r>
              <a:rPr lang="en-US" dirty="0" smtClean="0"/>
              <a:t> </a:t>
            </a:r>
            <a:r>
              <a:rPr lang="en-US" dirty="0" err="1" smtClean="0"/>
              <a:t>perubahan</a:t>
            </a:r>
            <a:r>
              <a:rPr lang="en-US" dirty="0" smtClean="0"/>
              <a:t> </a:t>
            </a:r>
            <a:r>
              <a:rPr lang="en-US" dirty="0" err="1" smtClean="0"/>
              <a:t>ekuitas</a:t>
            </a:r>
            <a:r>
              <a:rPr lang="en-US" dirty="0" smtClean="0"/>
              <a:t>, </a:t>
            </a:r>
            <a:r>
              <a:rPr lang="en-US" dirty="0" err="1" smtClean="0"/>
              <a:t>laporan</a:t>
            </a:r>
            <a:r>
              <a:rPr lang="en-US" dirty="0" smtClean="0"/>
              <a:t> </a:t>
            </a:r>
            <a:r>
              <a:rPr lang="en-US" dirty="0" err="1" smtClean="0"/>
              <a:t>arus</a:t>
            </a:r>
            <a:r>
              <a:rPr lang="en-US" dirty="0" smtClean="0"/>
              <a:t> </a:t>
            </a:r>
            <a:r>
              <a:rPr lang="en-US" dirty="0" err="1" smtClean="0"/>
              <a:t>kas</a:t>
            </a:r>
            <a:r>
              <a:rPr lang="en-US" dirty="0" smtClean="0"/>
              <a:t>, </a:t>
            </a:r>
            <a:r>
              <a:rPr lang="en-US" dirty="0" err="1" smtClean="0"/>
              <a:t>dan</a:t>
            </a:r>
            <a:r>
              <a:rPr lang="en-US" dirty="0" smtClean="0"/>
              <a:t> </a:t>
            </a:r>
            <a:r>
              <a:rPr lang="en-US" dirty="0" err="1" smtClean="0"/>
              <a:t>catatan</a:t>
            </a:r>
            <a:r>
              <a:rPr lang="en-US" dirty="0" smtClean="0"/>
              <a:t> </a:t>
            </a:r>
            <a:r>
              <a:rPr lang="en-US" dirty="0" err="1" smtClean="0"/>
              <a:t>atas</a:t>
            </a:r>
            <a:r>
              <a:rPr lang="en-US" dirty="0" smtClean="0"/>
              <a:t> </a:t>
            </a:r>
            <a:r>
              <a:rPr lang="en-US" dirty="0" err="1" smtClean="0"/>
              <a:t>laporan</a:t>
            </a:r>
            <a:r>
              <a:rPr lang="en-US" dirty="0" smtClean="0"/>
              <a:t> </a:t>
            </a:r>
            <a:r>
              <a:rPr lang="en-US" dirty="0" err="1" smtClean="0"/>
              <a:t>keuangan</a:t>
            </a: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 AUDITING</a:t>
            </a:r>
            <a:endParaRPr lang="en-US" b="1" dirty="0"/>
          </a:p>
        </p:txBody>
      </p:sp>
      <p:sp>
        <p:nvSpPr>
          <p:cNvPr id="3" name="Content Placeholder 2"/>
          <p:cNvSpPr>
            <a:spLocks noGrp="1"/>
          </p:cNvSpPr>
          <p:nvPr>
            <p:ph idx="1"/>
          </p:nvPr>
        </p:nvSpPr>
        <p:spPr/>
        <p:txBody>
          <a:bodyPr>
            <a:normAutofit/>
          </a:bodyPr>
          <a:lstStyle/>
          <a:p>
            <a:pPr>
              <a:buNone/>
            </a:pPr>
            <a:r>
              <a:rPr lang="en-US" dirty="0" err="1" smtClean="0"/>
              <a:t>Standar</a:t>
            </a:r>
            <a:r>
              <a:rPr lang="en-US" dirty="0" smtClean="0"/>
              <a:t> Auditing </a:t>
            </a:r>
            <a:r>
              <a:rPr lang="en-US" dirty="0" err="1" smtClean="0"/>
              <a:t>teridiri</a:t>
            </a:r>
            <a:r>
              <a:rPr lang="en-US" dirty="0" smtClean="0"/>
              <a:t> </a:t>
            </a:r>
            <a:r>
              <a:rPr lang="en-US" dirty="0" err="1" smtClean="0"/>
              <a:t>dari</a:t>
            </a:r>
            <a:r>
              <a:rPr lang="en-US" dirty="0" smtClean="0"/>
              <a:t> </a:t>
            </a:r>
            <a:r>
              <a:rPr lang="en-US" dirty="0" err="1" smtClean="0"/>
              <a:t>sepuluh</a:t>
            </a:r>
            <a:r>
              <a:rPr lang="en-US" dirty="0" smtClean="0"/>
              <a:t> (10) </a:t>
            </a:r>
            <a:r>
              <a:rPr lang="en-US" dirty="0" err="1" smtClean="0"/>
              <a:t>butir</a:t>
            </a:r>
            <a:r>
              <a:rPr lang="en-US" dirty="0" smtClean="0"/>
              <a:t>: </a:t>
            </a:r>
          </a:p>
          <a:p>
            <a:r>
              <a:rPr lang="en-US" dirty="0" err="1" smtClean="0"/>
              <a:t>tiga</a:t>
            </a:r>
            <a:r>
              <a:rPr lang="en-US" dirty="0" smtClean="0"/>
              <a:t> (3) </a:t>
            </a:r>
            <a:r>
              <a:rPr lang="en-US" dirty="0" err="1" smtClean="0"/>
              <a:t>butir</a:t>
            </a:r>
            <a:r>
              <a:rPr lang="en-US" dirty="0" smtClean="0"/>
              <a:t> </a:t>
            </a:r>
            <a:r>
              <a:rPr lang="en-US" dirty="0" err="1" smtClean="0"/>
              <a:t>standar</a:t>
            </a:r>
            <a:r>
              <a:rPr lang="en-US" dirty="0" smtClean="0"/>
              <a:t> </a:t>
            </a:r>
            <a:r>
              <a:rPr lang="en-US" dirty="0" err="1" smtClean="0"/>
              <a:t>umum</a:t>
            </a:r>
            <a:r>
              <a:rPr lang="en-US" dirty="0" smtClean="0"/>
              <a:t>, </a:t>
            </a:r>
          </a:p>
          <a:p>
            <a:r>
              <a:rPr lang="en-US" dirty="0" err="1" smtClean="0"/>
              <a:t>tiga</a:t>
            </a:r>
            <a:r>
              <a:rPr lang="en-US" dirty="0" smtClean="0"/>
              <a:t> (3) </a:t>
            </a:r>
            <a:r>
              <a:rPr lang="en-US" dirty="0" err="1" smtClean="0"/>
              <a:t>butir</a:t>
            </a:r>
            <a:r>
              <a:rPr lang="en-US" dirty="0" smtClean="0"/>
              <a:t> </a:t>
            </a:r>
            <a:r>
              <a:rPr lang="en-US" dirty="0" err="1" smtClean="0"/>
              <a:t>standar</a:t>
            </a:r>
            <a:r>
              <a:rPr lang="en-US" dirty="0" smtClean="0"/>
              <a:t> </a:t>
            </a:r>
            <a:r>
              <a:rPr lang="en-US" dirty="0" err="1" smtClean="0"/>
              <a:t>pekerjaan</a:t>
            </a:r>
            <a:r>
              <a:rPr lang="en-US" dirty="0" smtClean="0"/>
              <a:t> </a:t>
            </a:r>
            <a:r>
              <a:rPr lang="en-US" dirty="0" err="1" smtClean="0"/>
              <a:t>lapangan</a:t>
            </a:r>
            <a:r>
              <a:rPr lang="en-US" dirty="0" smtClean="0"/>
              <a:t>, </a:t>
            </a:r>
            <a:r>
              <a:rPr lang="en-US" dirty="0" err="1" smtClean="0"/>
              <a:t>dan</a:t>
            </a:r>
            <a:endParaRPr lang="en-US" dirty="0" smtClean="0"/>
          </a:p>
          <a:p>
            <a:r>
              <a:rPr lang="en-US" dirty="0" err="1" smtClean="0"/>
              <a:t>empat</a:t>
            </a:r>
            <a:r>
              <a:rPr lang="en-US" dirty="0" smtClean="0"/>
              <a:t> (4) </a:t>
            </a:r>
            <a:r>
              <a:rPr lang="en-US" dirty="0" err="1" smtClean="0"/>
              <a:t>butir</a:t>
            </a:r>
            <a:r>
              <a:rPr lang="en-US" dirty="0" smtClean="0"/>
              <a:t> </a:t>
            </a:r>
            <a:r>
              <a:rPr lang="en-US" dirty="0" err="1" smtClean="0"/>
              <a:t>standar</a:t>
            </a:r>
            <a:r>
              <a:rPr lang="en-US" dirty="0" smtClean="0"/>
              <a:t> </a:t>
            </a:r>
            <a:r>
              <a:rPr lang="en-US" dirty="0" err="1" smtClean="0"/>
              <a:t>pelaporan</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AUDITOR OPINIONS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smtClean="0"/>
              <a:t>Secara</a:t>
            </a:r>
            <a:r>
              <a:rPr lang="en-US" dirty="0" smtClean="0"/>
              <a:t> </a:t>
            </a:r>
            <a:r>
              <a:rPr lang="en-US" dirty="0" err="1" smtClean="0"/>
              <a:t>umum</a:t>
            </a:r>
            <a:r>
              <a:rPr lang="en-US" dirty="0" smtClean="0"/>
              <a:t> </a:t>
            </a:r>
            <a:r>
              <a:rPr lang="en-US" dirty="0" err="1" smtClean="0"/>
              <a:t>pendapat</a:t>
            </a:r>
            <a:r>
              <a:rPr lang="en-US" dirty="0" smtClean="0"/>
              <a:t> auditor </a:t>
            </a:r>
            <a:r>
              <a:rPr lang="en-US" dirty="0" err="1" smtClean="0"/>
              <a:t>laporan</a:t>
            </a:r>
            <a:r>
              <a:rPr lang="en-US" dirty="0" smtClean="0"/>
              <a:t> </a:t>
            </a:r>
            <a:r>
              <a:rPr lang="en-US" dirty="0" err="1" smtClean="0"/>
              <a:t>keuangan</a:t>
            </a:r>
            <a:r>
              <a:rPr lang="en-US" dirty="0" smtClean="0"/>
              <a:t> </a:t>
            </a:r>
            <a:r>
              <a:rPr lang="en-US" dirty="0" err="1" smtClean="0"/>
              <a:t>ada</a:t>
            </a:r>
            <a:r>
              <a:rPr lang="en-US" dirty="0" smtClean="0"/>
              <a:t> lima, </a:t>
            </a:r>
            <a:r>
              <a:rPr lang="en-US" dirty="0" err="1" smtClean="0"/>
              <a:t>yaitu</a:t>
            </a:r>
            <a:r>
              <a:rPr lang="en-US" dirty="0" smtClean="0"/>
              <a:t>: </a:t>
            </a:r>
          </a:p>
          <a:p>
            <a:r>
              <a:rPr lang="en-US" dirty="0" err="1" smtClean="0"/>
              <a:t>Wajar</a:t>
            </a:r>
            <a:r>
              <a:rPr lang="en-US" dirty="0" smtClean="0"/>
              <a:t> </a:t>
            </a:r>
            <a:r>
              <a:rPr lang="en-US" dirty="0" err="1" smtClean="0"/>
              <a:t>tanpa</a:t>
            </a:r>
            <a:r>
              <a:rPr lang="en-US" dirty="0" smtClean="0"/>
              <a:t> </a:t>
            </a:r>
            <a:r>
              <a:rPr lang="en-US" dirty="0" err="1" smtClean="0"/>
              <a:t>pengecualian</a:t>
            </a:r>
            <a:r>
              <a:rPr lang="en-US" dirty="0" smtClean="0"/>
              <a:t> (</a:t>
            </a:r>
            <a:r>
              <a:rPr lang="en-US" i="1" dirty="0" smtClean="0"/>
              <a:t>unqualified opinion</a:t>
            </a:r>
            <a:r>
              <a:rPr lang="en-US" dirty="0" smtClean="0"/>
              <a:t>), </a:t>
            </a:r>
          </a:p>
          <a:p>
            <a:r>
              <a:rPr lang="en-US" dirty="0" err="1" smtClean="0"/>
              <a:t>Wajar</a:t>
            </a:r>
            <a:r>
              <a:rPr lang="en-US" dirty="0" smtClean="0"/>
              <a:t> </a:t>
            </a:r>
            <a:r>
              <a:rPr lang="en-US" dirty="0" err="1" smtClean="0"/>
              <a:t>tanpa</a:t>
            </a:r>
            <a:r>
              <a:rPr lang="en-US" dirty="0" smtClean="0"/>
              <a:t> </a:t>
            </a:r>
            <a:r>
              <a:rPr lang="en-US" dirty="0" err="1" smtClean="0"/>
              <a:t>pengecualian</a:t>
            </a:r>
            <a:r>
              <a:rPr lang="en-US" dirty="0" smtClean="0"/>
              <a:t> </a:t>
            </a:r>
            <a:r>
              <a:rPr lang="en-US" dirty="0" err="1" smtClean="0"/>
              <a:t>dengan</a:t>
            </a:r>
            <a:r>
              <a:rPr lang="en-US" dirty="0" smtClean="0"/>
              <a:t> </a:t>
            </a:r>
            <a:r>
              <a:rPr lang="en-US" dirty="0" err="1" smtClean="0"/>
              <a:t>paragraf</a:t>
            </a:r>
            <a:r>
              <a:rPr lang="en-US" dirty="0" smtClean="0"/>
              <a:t> </a:t>
            </a:r>
            <a:r>
              <a:rPr lang="en-US" dirty="0" err="1" smtClean="0"/>
              <a:t>penjelasan</a:t>
            </a:r>
            <a:r>
              <a:rPr lang="en-US" dirty="0" smtClean="0"/>
              <a:t> (</a:t>
            </a:r>
            <a:r>
              <a:rPr lang="en-US" i="1" dirty="0" smtClean="0"/>
              <a:t>Unqualified opinion with explanation paragraph</a:t>
            </a:r>
            <a:r>
              <a:rPr lang="en-US" dirty="0" smtClean="0"/>
              <a:t>), </a:t>
            </a:r>
          </a:p>
          <a:p>
            <a:r>
              <a:rPr lang="en-US" dirty="0" err="1" smtClean="0"/>
              <a:t>Wajar</a:t>
            </a:r>
            <a:r>
              <a:rPr lang="en-US" dirty="0" smtClean="0"/>
              <a:t> </a:t>
            </a:r>
            <a:r>
              <a:rPr lang="en-US" dirty="0" err="1" smtClean="0"/>
              <a:t>dengan</a:t>
            </a:r>
            <a:r>
              <a:rPr lang="en-US" dirty="0" smtClean="0"/>
              <a:t> </a:t>
            </a:r>
            <a:r>
              <a:rPr lang="en-US" dirty="0" err="1" smtClean="0"/>
              <a:t>pengecualian</a:t>
            </a:r>
            <a:r>
              <a:rPr lang="en-US" dirty="0" smtClean="0"/>
              <a:t> (</a:t>
            </a:r>
            <a:r>
              <a:rPr lang="en-US" i="1" dirty="0" smtClean="0"/>
              <a:t>qualified opinion</a:t>
            </a:r>
            <a:r>
              <a:rPr lang="en-US" dirty="0" smtClean="0"/>
              <a:t>),</a:t>
            </a:r>
          </a:p>
          <a:p>
            <a:r>
              <a:rPr lang="en-US" dirty="0" smtClean="0"/>
              <a:t> </a:t>
            </a:r>
            <a:r>
              <a:rPr lang="en-US" dirty="0" err="1" smtClean="0"/>
              <a:t>Tidak</a:t>
            </a:r>
            <a:r>
              <a:rPr lang="en-US" dirty="0" smtClean="0"/>
              <a:t> </a:t>
            </a:r>
            <a:r>
              <a:rPr lang="en-US" dirty="0" err="1" smtClean="0"/>
              <a:t>wajar</a:t>
            </a:r>
            <a:r>
              <a:rPr lang="en-US" dirty="0" smtClean="0"/>
              <a:t> (</a:t>
            </a:r>
            <a:r>
              <a:rPr lang="en-US" i="1" dirty="0" smtClean="0"/>
              <a:t>adverse opinion</a:t>
            </a:r>
            <a:r>
              <a:rPr lang="en-US" dirty="0" smtClean="0"/>
              <a:t>), </a:t>
            </a:r>
          </a:p>
          <a:p>
            <a:r>
              <a:rPr lang="en-US" dirty="0" err="1" smtClean="0"/>
              <a:t>Tidak</a:t>
            </a:r>
            <a:r>
              <a:rPr lang="en-US" dirty="0" smtClean="0"/>
              <a:t> </a:t>
            </a:r>
            <a:r>
              <a:rPr lang="en-US" dirty="0" err="1" smtClean="0"/>
              <a:t>memberiikan</a:t>
            </a:r>
            <a:r>
              <a:rPr lang="en-US" dirty="0" smtClean="0"/>
              <a:t> </a:t>
            </a:r>
            <a:r>
              <a:rPr lang="en-US" dirty="0" err="1" smtClean="0"/>
              <a:t>pendapat</a:t>
            </a:r>
            <a:r>
              <a:rPr lang="en-US" dirty="0" smtClean="0"/>
              <a:t> (</a:t>
            </a:r>
            <a:r>
              <a:rPr lang="en-US" i="1" dirty="0" smtClean="0"/>
              <a:t>disclaimer opinion</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ATRIBUT LAPORAN AUDITOR</a:t>
            </a:r>
            <a:endParaRPr lang="en-US" b="1" dirty="0"/>
          </a:p>
        </p:txBody>
      </p:sp>
      <p:sp>
        <p:nvSpPr>
          <p:cNvPr id="3" name="Content Placeholder 2"/>
          <p:cNvSpPr>
            <a:spLocks noGrp="1"/>
          </p:cNvSpPr>
          <p:nvPr>
            <p:ph idx="1"/>
          </p:nvPr>
        </p:nvSpPr>
        <p:spPr/>
        <p:txBody>
          <a:bodyPr>
            <a:normAutofit fontScale="85000" lnSpcReduction="10000"/>
          </a:bodyPr>
          <a:lstStyle/>
          <a:p>
            <a:r>
              <a:rPr lang="en-US" dirty="0" err="1" smtClean="0"/>
              <a:t>Laporan</a:t>
            </a:r>
            <a:r>
              <a:rPr lang="en-US" dirty="0" smtClean="0"/>
              <a:t> auditor yang </a:t>
            </a:r>
            <a:r>
              <a:rPr lang="en-US" dirty="0" err="1" smtClean="0"/>
              <a:t>memuat</a:t>
            </a:r>
            <a:r>
              <a:rPr lang="en-US" dirty="0" smtClean="0"/>
              <a:t> </a:t>
            </a:r>
            <a:r>
              <a:rPr lang="en-US" dirty="0" err="1" smtClean="0"/>
              <a:t>pendapat</a:t>
            </a:r>
            <a:r>
              <a:rPr lang="en-US" dirty="0" smtClean="0"/>
              <a:t> </a:t>
            </a:r>
            <a:r>
              <a:rPr lang="en-US" dirty="0" err="1" smtClean="0"/>
              <a:t>akuntan</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bentuk</a:t>
            </a:r>
            <a:r>
              <a:rPr lang="en-US" dirty="0" smtClean="0"/>
              <a:t> </a:t>
            </a:r>
            <a:r>
              <a:rPr lang="en-US" dirty="0" err="1" smtClean="0"/>
              <a:t>baku</a:t>
            </a:r>
            <a:r>
              <a:rPr lang="en-US" dirty="0" smtClean="0"/>
              <a:t> </a:t>
            </a:r>
            <a:r>
              <a:rPr lang="en-US" dirty="0" err="1" smtClean="0"/>
              <a:t>dan</a:t>
            </a:r>
            <a:r>
              <a:rPr lang="en-US" dirty="0" smtClean="0"/>
              <a:t> </a:t>
            </a:r>
            <a:r>
              <a:rPr lang="en-US" dirty="0" err="1" smtClean="0"/>
              <a:t>tidak</a:t>
            </a:r>
            <a:r>
              <a:rPr lang="en-US" dirty="0" smtClean="0"/>
              <a:t> </a:t>
            </a:r>
            <a:r>
              <a:rPr lang="en-US" dirty="0" err="1" smtClean="0"/>
              <a:t>baku</a:t>
            </a:r>
            <a:r>
              <a:rPr lang="en-US" dirty="0" smtClean="0"/>
              <a:t>. </a:t>
            </a:r>
            <a:r>
              <a:rPr lang="en-US" dirty="0" err="1" smtClean="0"/>
              <a:t>Bila</a:t>
            </a:r>
            <a:r>
              <a:rPr lang="en-US" dirty="0" smtClean="0"/>
              <a:t> auditor </a:t>
            </a:r>
            <a:r>
              <a:rPr lang="en-US" dirty="0" err="1" smtClean="0"/>
              <a:t>mengeluarkan</a:t>
            </a:r>
            <a:r>
              <a:rPr lang="en-US" dirty="0" smtClean="0"/>
              <a:t> </a:t>
            </a:r>
            <a:r>
              <a:rPr lang="en-US" dirty="0" err="1" smtClean="0"/>
              <a:t>laporan</a:t>
            </a:r>
            <a:r>
              <a:rPr lang="en-US" dirty="0" smtClean="0"/>
              <a:t> </a:t>
            </a:r>
            <a:r>
              <a:rPr lang="en-US" dirty="0" err="1" smtClean="0"/>
              <a:t>bentuk</a:t>
            </a:r>
            <a:r>
              <a:rPr lang="en-US" dirty="0" smtClean="0"/>
              <a:t> </a:t>
            </a:r>
            <a:r>
              <a:rPr lang="en-US" dirty="0" err="1" smtClean="0"/>
              <a:t>baku</a:t>
            </a:r>
            <a:r>
              <a:rPr lang="en-US" dirty="0" smtClean="0"/>
              <a:t> </a:t>
            </a:r>
            <a:r>
              <a:rPr lang="en-US" dirty="0" err="1" smtClean="0"/>
              <a:t>berarti</a:t>
            </a:r>
            <a:r>
              <a:rPr lang="en-US" dirty="0" smtClean="0"/>
              <a:t> </a:t>
            </a:r>
            <a:r>
              <a:rPr lang="en-US" dirty="0" err="1" smtClean="0"/>
              <a:t>pendapat</a:t>
            </a:r>
            <a:r>
              <a:rPr lang="en-US" dirty="0" smtClean="0"/>
              <a:t> </a:t>
            </a:r>
            <a:r>
              <a:rPr lang="en-US" dirty="0" err="1" smtClean="0"/>
              <a:t>di</a:t>
            </a:r>
            <a:r>
              <a:rPr lang="en-US" dirty="0" smtClean="0"/>
              <a:t> </a:t>
            </a:r>
            <a:r>
              <a:rPr lang="en-US" dirty="0" err="1" smtClean="0"/>
              <a:t>dalamnya</a:t>
            </a:r>
            <a:r>
              <a:rPr lang="en-US" dirty="0" smtClean="0"/>
              <a:t> </a:t>
            </a:r>
            <a:r>
              <a:rPr lang="en-US" dirty="0" err="1" smtClean="0"/>
              <a:t>adalah</a:t>
            </a:r>
            <a:r>
              <a:rPr lang="en-US" dirty="0" smtClean="0"/>
              <a:t> </a:t>
            </a:r>
            <a:r>
              <a:rPr lang="en-US" dirty="0" err="1" smtClean="0"/>
              <a:t>wajar</a:t>
            </a:r>
            <a:r>
              <a:rPr lang="en-US" dirty="0" smtClean="0"/>
              <a:t> </a:t>
            </a:r>
            <a:r>
              <a:rPr lang="en-US" dirty="0" err="1" smtClean="0"/>
              <a:t>tanpa</a:t>
            </a:r>
            <a:r>
              <a:rPr lang="en-US" dirty="0" smtClean="0"/>
              <a:t> </a:t>
            </a:r>
            <a:r>
              <a:rPr lang="en-US" dirty="0" err="1" smtClean="0"/>
              <a:t>pengecualian</a:t>
            </a:r>
            <a:r>
              <a:rPr lang="en-US" dirty="0" smtClean="0"/>
              <a:t>. </a:t>
            </a:r>
          </a:p>
          <a:p>
            <a:r>
              <a:rPr lang="en-US" dirty="0" err="1" smtClean="0"/>
              <a:t>Laporan</a:t>
            </a:r>
            <a:r>
              <a:rPr lang="en-US" dirty="0" smtClean="0"/>
              <a:t> </a:t>
            </a:r>
            <a:r>
              <a:rPr lang="en-US" dirty="0" err="1" smtClean="0"/>
              <a:t>ini</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tiga</a:t>
            </a:r>
            <a:r>
              <a:rPr lang="en-US" dirty="0" smtClean="0"/>
              <a:t> paragraph: </a:t>
            </a:r>
            <a:r>
              <a:rPr lang="en-US" dirty="0" err="1" smtClean="0"/>
              <a:t>paragraf</a:t>
            </a:r>
            <a:r>
              <a:rPr lang="en-US" dirty="0" smtClean="0"/>
              <a:t> </a:t>
            </a:r>
            <a:r>
              <a:rPr lang="en-US" dirty="0" err="1" smtClean="0"/>
              <a:t>pendahuluan</a:t>
            </a:r>
            <a:r>
              <a:rPr lang="en-US" dirty="0" smtClean="0"/>
              <a:t> (paragraph </a:t>
            </a:r>
            <a:r>
              <a:rPr lang="en-US" dirty="0" err="1" smtClean="0"/>
              <a:t>awal</a:t>
            </a:r>
            <a:r>
              <a:rPr lang="en-US" dirty="0" smtClean="0"/>
              <a:t>), </a:t>
            </a:r>
            <a:r>
              <a:rPr lang="en-US" dirty="0" err="1" smtClean="0"/>
              <a:t>paragraf</a:t>
            </a:r>
            <a:r>
              <a:rPr lang="en-US" dirty="0" smtClean="0"/>
              <a:t> </a:t>
            </a:r>
            <a:r>
              <a:rPr lang="en-US" dirty="0" err="1" smtClean="0"/>
              <a:t>lingkup</a:t>
            </a:r>
            <a:r>
              <a:rPr lang="en-US" dirty="0" smtClean="0"/>
              <a:t> (</a:t>
            </a:r>
            <a:r>
              <a:rPr lang="en-US" dirty="0" err="1" smtClean="0"/>
              <a:t>paragraf</a:t>
            </a:r>
            <a:r>
              <a:rPr lang="en-US" dirty="0" smtClean="0"/>
              <a:t> </a:t>
            </a:r>
            <a:r>
              <a:rPr lang="en-US" dirty="0" err="1" smtClean="0"/>
              <a:t>tengah</a:t>
            </a:r>
            <a:r>
              <a:rPr lang="en-US" dirty="0" smtClean="0"/>
              <a:t>), </a:t>
            </a:r>
            <a:r>
              <a:rPr lang="en-US" dirty="0" err="1" smtClean="0"/>
              <a:t>dan</a:t>
            </a:r>
            <a:r>
              <a:rPr lang="en-US" dirty="0" smtClean="0"/>
              <a:t> </a:t>
            </a:r>
            <a:r>
              <a:rPr lang="en-US" dirty="0" err="1" smtClean="0"/>
              <a:t>paragraf</a:t>
            </a:r>
            <a:r>
              <a:rPr lang="en-US" dirty="0" smtClean="0"/>
              <a:t> </a:t>
            </a:r>
            <a:r>
              <a:rPr lang="en-US" dirty="0" err="1" smtClean="0"/>
              <a:t>pendapat</a:t>
            </a:r>
            <a:r>
              <a:rPr lang="en-US" dirty="0" smtClean="0"/>
              <a:t> (</a:t>
            </a:r>
            <a:r>
              <a:rPr lang="en-US" dirty="0" err="1" smtClean="0"/>
              <a:t>paragraf</a:t>
            </a:r>
            <a:r>
              <a:rPr lang="en-US" dirty="0" smtClean="0"/>
              <a:t> </a:t>
            </a:r>
            <a:r>
              <a:rPr lang="en-US" dirty="0" err="1" smtClean="0"/>
              <a:t>kesimpulan</a:t>
            </a:r>
            <a:r>
              <a:rPr lang="en-US" dirty="0" smtClean="0"/>
              <a:t>). </a:t>
            </a:r>
          </a:p>
          <a:p>
            <a:r>
              <a:rPr lang="en-US" dirty="0" err="1" smtClean="0"/>
              <a:t>Bila</a:t>
            </a:r>
            <a:r>
              <a:rPr lang="en-US" dirty="0" smtClean="0"/>
              <a:t> auditor </a:t>
            </a:r>
            <a:r>
              <a:rPr lang="en-US" dirty="0" err="1" smtClean="0"/>
              <a:t>mengeluarkan</a:t>
            </a:r>
            <a:r>
              <a:rPr lang="en-US" dirty="0" smtClean="0"/>
              <a:t> </a:t>
            </a:r>
            <a:r>
              <a:rPr lang="en-US" dirty="0" err="1" smtClean="0"/>
              <a:t>laporan</a:t>
            </a:r>
            <a:r>
              <a:rPr lang="en-US" dirty="0" smtClean="0"/>
              <a:t> </a:t>
            </a:r>
            <a:r>
              <a:rPr lang="en-US" dirty="0" err="1" smtClean="0"/>
              <a:t>tidak</a:t>
            </a:r>
            <a:r>
              <a:rPr lang="en-US" dirty="0" smtClean="0"/>
              <a:t> </a:t>
            </a:r>
            <a:r>
              <a:rPr lang="en-US" dirty="0" err="1" smtClean="0"/>
              <a:t>baku</a:t>
            </a:r>
            <a:r>
              <a:rPr lang="en-US" dirty="0" smtClean="0"/>
              <a:t> </a:t>
            </a:r>
            <a:r>
              <a:rPr lang="en-US" dirty="0" err="1" smtClean="0"/>
              <a:t>berarti</a:t>
            </a:r>
            <a:r>
              <a:rPr lang="en-US" dirty="0" smtClean="0"/>
              <a:t> </a:t>
            </a:r>
            <a:r>
              <a:rPr lang="en-US" dirty="0" err="1" smtClean="0"/>
              <a:t>pendapat</a:t>
            </a:r>
            <a:r>
              <a:rPr lang="en-US" dirty="0" smtClean="0"/>
              <a:t> </a:t>
            </a:r>
            <a:r>
              <a:rPr lang="en-US" dirty="0" err="1" smtClean="0"/>
              <a:t>di</a:t>
            </a:r>
            <a:r>
              <a:rPr lang="en-US" dirty="0" smtClean="0"/>
              <a:t> </a:t>
            </a:r>
            <a:r>
              <a:rPr lang="en-US" dirty="0" err="1" smtClean="0"/>
              <a:t>dalamnya</a:t>
            </a:r>
            <a:r>
              <a:rPr lang="en-US" dirty="0" smtClean="0"/>
              <a:t> </a:t>
            </a:r>
            <a:r>
              <a:rPr lang="en-US" dirty="0" err="1" smtClean="0"/>
              <a:t>adalah</a:t>
            </a:r>
            <a:r>
              <a:rPr lang="en-US" dirty="0" smtClean="0"/>
              <a:t> </a:t>
            </a:r>
            <a:r>
              <a:rPr lang="en-US" dirty="0" err="1" smtClean="0"/>
              <a:t>selain</a:t>
            </a:r>
            <a:r>
              <a:rPr lang="en-US" dirty="0" smtClean="0"/>
              <a:t> </a:t>
            </a:r>
            <a:r>
              <a:rPr lang="en-US" dirty="0" err="1" smtClean="0"/>
              <a:t>pandapat</a:t>
            </a:r>
            <a:r>
              <a:rPr lang="en-US" dirty="0" smtClean="0"/>
              <a:t> </a:t>
            </a:r>
            <a:r>
              <a:rPr lang="en-US" dirty="0" err="1" smtClean="0"/>
              <a:t>wajar</a:t>
            </a:r>
            <a:r>
              <a:rPr lang="en-US" dirty="0" smtClean="0"/>
              <a:t> </a:t>
            </a:r>
            <a:r>
              <a:rPr lang="en-US" dirty="0" err="1" smtClean="0"/>
              <a:t>tanpa</a:t>
            </a:r>
            <a:r>
              <a:rPr lang="en-US" dirty="0" smtClean="0"/>
              <a:t> </a:t>
            </a:r>
            <a:r>
              <a:rPr lang="en-US" dirty="0" err="1" smtClean="0"/>
              <a:t>pengecualian</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066799"/>
          </a:xfrm>
        </p:spPr>
        <p:txBody>
          <a:bodyPr/>
          <a:lstStyle/>
          <a:p>
            <a:r>
              <a:rPr lang="en-US" dirty="0" smtClean="0"/>
              <a:t>ACCOUNTING</a:t>
            </a:r>
            <a:endParaRPr lang="en-US" dirty="0"/>
          </a:p>
        </p:txBody>
      </p:sp>
      <p:sp>
        <p:nvSpPr>
          <p:cNvPr id="3" name="Subtitle 2"/>
          <p:cNvSpPr>
            <a:spLocks noGrp="1"/>
          </p:cNvSpPr>
          <p:nvPr>
            <p:ph type="subTitle" idx="1"/>
          </p:nvPr>
        </p:nvSpPr>
        <p:spPr>
          <a:xfrm>
            <a:off x="533400" y="1524000"/>
            <a:ext cx="8305800" cy="4876800"/>
          </a:xfrm>
        </p:spPr>
        <p:txBody>
          <a:bodyPr>
            <a:normAutofit/>
          </a:bodyPr>
          <a:lstStyle/>
          <a:p>
            <a:pPr algn="l"/>
            <a:r>
              <a:rPr lang="en-US" dirty="0" smtClean="0">
                <a:solidFill>
                  <a:schemeClr val="tx1"/>
                </a:solidFill>
              </a:rPr>
              <a:t>What’s accounting?</a:t>
            </a:r>
          </a:p>
          <a:p>
            <a:pPr algn="l"/>
            <a:r>
              <a:rPr lang="en-US" dirty="0" err="1" smtClean="0">
                <a:solidFill>
                  <a:schemeClr val="tx1"/>
                </a:solidFill>
              </a:rPr>
              <a:t>Proses</a:t>
            </a:r>
            <a:r>
              <a:rPr lang="en-US" dirty="0" smtClean="0">
                <a:solidFill>
                  <a:schemeClr val="tx1"/>
                </a:solidFill>
              </a:rPr>
              <a:t>  a) </a:t>
            </a:r>
            <a:r>
              <a:rPr lang="en-US" dirty="0" err="1" smtClean="0">
                <a:solidFill>
                  <a:schemeClr val="tx1"/>
                </a:solidFill>
              </a:rPr>
              <a:t>pengidentifikasian</a:t>
            </a:r>
            <a:r>
              <a:rPr lang="en-US" dirty="0" smtClean="0">
                <a:solidFill>
                  <a:schemeClr val="tx1"/>
                </a:solidFill>
              </a:rPr>
              <a:t>	</a:t>
            </a:r>
          </a:p>
          <a:p>
            <a:pPr algn="l"/>
            <a:r>
              <a:rPr lang="en-US" dirty="0">
                <a:solidFill>
                  <a:schemeClr val="tx1"/>
                </a:solidFill>
              </a:rPr>
              <a:t>	</a:t>
            </a:r>
            <a:r>
              <a:rPr lang="en-US" dirty="0" smtClean="0">
                <a:solidFill>
                  <a:schemeClr val="tx1"/>
                </a:solidFill>
              </a:rPr>
              <a:t>    b) </a:t>
            </a:r>
            <a:r>
              <a:rPr lang="en-US" dirty="0" err="1" smtClean="0">
                <a:solidFill>
                  <a:schemeClr val="tx1"/>
                </a:solidFill>
              </a:rPr>
              <a:t>pencatatan</a:t>
            </a:r>
            <a:r>
              <a:rPr lang="en-US" dirty="0" smtClean="0">
                <a:solidFill>
                  <a:schemeClr val="tx1"/>
                </a:solidFill>
              </a:rPr>
              <a:t> 	        </a:t>
            </a:r>
            <a:r>
              <a:rPr lang="en-US" sz="2800" dirty="0" err="1" smtClean="0">
                <a:solidFill>
                  <a:schemeClr val="tx1"/>
                </a:solidFill>
              </a:rPr>
              <a:t>peristiwa</a:t>
            </a:r>
            <a:r>
              <a:rPr lang="en-US" sz="2800" dirty="0" smtClean="0">
                <a:solidFill>
                  <a:schemeClr val="tx1"/>
                </a:solidFill>
              </a:rPr>
              <a:t> </a:t>
            </a:r>
            <a:r>
              <a:rPr lang="en-US" sz="2800" dirty="0" err="1" smtClean="0">
                <a:solidFill>
                  <a:schemeClr val="tx1"/>
                </a:solidFill>
              </a:rPr>
              <a:t>ekonomi</a:t>
            </a:r>
            <a:r>
              <a:rPr lang="en-US" sz="2800" dirty="0" smtClean="0">
                <a:solidFill>
                  <a:schemeClr val="tx1"/>
                </a:solidFill>
              </a:rPr>
              <a:t>,</a:t>
            </a:r>
          </a:p>
          <a:p>
            <a:pPr algn="l"/>
            <a:r>
              <a:rPr lang="en-US" dirty="0">
                <a:solidFill>
                  <a:schemeClr val="tx1"/>
                </a:solidFill>
              </a:rPr>
              <a:t>	</a:t>
            </a:r>
            <a:r>
              <a:rPr lang="en-US" dirty="0" smtClean="0">
                <a:solidFill>
                  <a:schemeClr val="tx1"/>
                </a:solidFill>
              </a:rPr>
              <a:t>    c) </a:t>
            </a:r>
            <a:r>
              <a:rPr lang="en-US" dirty="0" err="1" smtClean="0">
                <a:solidFill>
                  <a:schemeClr val="tx1"/>
                </a:solidFill>
              </a:rPr>
              <a:t>pengklasifikasian</a:t>
            </a:r>
            <a:r>
              <a:rPr lang="en-US" dirty="0" smtClean="0">
                <a:solidFill>
                  <a:schemeClr val="tx1"/>
                </a:solidFill>
              </a:rPr>
              <a:t>	        </a:t>
            </a:r>
            <a:r>
              <a:rPr lang="en-US" sz="2800" dirty="0" err="1" smtClean="0">
                <a:solidFill>
                  <a:schemeClr val="tx1"/>
                </a:solidFill>
              </a:rPr>
              <a:t>yg</a:t>
            </a:r>
            <a:r>
              <a:rPr lang="en-US" sz="2800" dirty="0" smtClean="0">
                <a:solidFill>
                  <a:schemeClr val="tx1"/>
                </a:solidFill>
              </a:rPr>
              <a:t> </a:t>
            </a:r>
            <a:r>
              <a:rPr lang="en-US" sz="2800" dirty="0" err="1" smtClean="0">
                <a:solidFill>
                  <a:schemeClr val="tx1"/>
                </a:solidFill>
              </a:rPr>
              <a:t>bersifat</a:t>
            </a:r>
            <a:r>
              <a:rPr lang="en-US" sz="2800" dirty="0" smtClean="0">
                <a:solidFill>
                  <a:schemeClr val="tx1"/>
                </a:solidFill>
              </a:rPr>
              <a:t> </a:t>
            </a:r>
            <a:r>
              <a:rPr lang="en-US" sz="2800" dirty="0" err="1" smtClean="0">
                <a:solidFill>
                  <a:schemeClr val="tx1"/>
                </a:solidFill>
              </a:rPr>
              <a:t>keu</a:t>
            </a:r>
            <a:r>
              <a:rPr lang="en-US" sz="2800" dirty="0" smtClean="0">
                <a:solidFill>
                  <a:schemeClr val="tx1"/>
                </a:solidFill>
              </a:rPr>
              <a:t>.,</a:t>
            </a:r>
          </a:p>
          <a:p>
            <a:pPr algn="l"/>
            <a:r>
              <a:rPr lang="en-US" dirty="0">
                <a:solidFill>
                  <a:schemeClr val="tx1"/>
                </a:solidFill>
              </a:rPr>
              <a:t>	</a:t>
            </a:r>
            <a:r>
              <a:rPr lang="en-US" dirty="0" smtClean="0">
                <a:solidFill>
                  <a:schemeClr val="tx1"/>
                </a:solidFill>
              </a:rPr>
              <a:t>    d) </a:t>
            </a:r>
            <a:r>
              <a:rPr lang="en-US" dirty="0" err="1" smtClean="0">
                <a:solidFill>
                  <a:schemeClr val="tx1"/>
                </a:solidFill>
              </a:rPr>
              <a:t>pelaporan</a:t>
            </a:r>
            <a:r>
              <a:rPr lang="en-US" dirty="0" smtClean="0">
                <a:solidFill>
                  <a:schemeClr val="tx1"/>
                </a:solidFill>
              </a:rPr>
              <a:t>		        pd </a:t>
            </a:r>
            <a:r>
              <a:rPr lang="en-US" sz="2800" dirty="0" err="1" smtClean="0">
                <a:solidFill>
                  <a:schemeClr val="tx1"/>
                </a:solidFill>
              </a:rPr>
              <a:t>suatu</a:t>
            </a:r>
            <a:r>
              <a:rPr lang="en-US" sz="2800" dirty="0" smtClean="0">
                <a:solidFill>
                  <a:schemeClr val="tx1"/>
                </a:solidFill>
              </a:rPr>
              <a:t> </a:t>
            </a:r>
            <a:r>
              <a:rPr lang="en-US" sz="2800" dirty="0" err="1" smtClean="0">
                <a:solidFill>
                  <a:schemeClr val="tx1"/>
                </a:solidFill>
              </a:rPr>
              <a:t>entitas</a:t>
            </a:r>
            <a:endParaRPr lang="en-US" sz="2800" dirty="0" smtClean="0">
              <a:solidFill>
                <a:schemeClr val="tx1"/>
              </a:solidFill>
            </a:endParaRPr>
          </a:p>
          <a:p>
            <a:pPr algn="l"/>
            <a:endParaRPr lang="en-US" sz="2800" dirty="0" smtClean="0">
              <a:solidFill>
                <a:schemeClr val="tx1"/>
              </a:solidFill>
            </a:endParaRPr>
          </a:p>
          <a:p>
            <a:pPr algn="l"/>
            <a:r>
              <a:rPr lang="en-US" sz="2800" dirty="0" err="1" smtClean="0">
                <a:solidFill>
                  <a:schemeClr val="tx1"/>
                </a:solidFill>
              </a:rPr>
              <a:t>sbg</a:t>
            </a:r>
            <a:r>
              <a:rPr lang="en-US" sz="2800" dirty="0" smtClean="0">
                <a:solidFill>
                  <a:schemeClr val="tx1"/>
                </a:solidFill>
              </a:rPr>
              <a:t> </a:t>
            </a:r>
            <a:r>
              <a:rPr lang="en-US" sz="2800" dirty="0" err="1" smtClean="0">
                <a:solidFill>
                  <a:schemeClr val="tx1"/>
                </a:solidFill>
              </a:rPr>
              <a:t>salah</a:t>
            </a:r>
            <a:r>
              <a:rPr lang="en-US" sz="2800" dirty="0" smtClean="0">
                <a:solidFill>
                  <a:schemeClr val="tx1"/>
                </a:solidFill>
              </a:rPr>
              <a:t> </a:t>
            </a:r>
            <a:r>
              <a:rPr lang="en-US" sz="2800" dirty="0" err="1" smtClean="0">
                <a:solidFill>
                  <a:schemeClr val="tx1"/>
                </a:solidFill>
              </a:rPr>
              <a:t>satu</a:t>
            </a:r>
            <a:r>
              <a:rPr lang="en-US" sz="2800" dirty="0" smtClean="0">
                <a:solidFill>
                  <a:schemeClr val="tx1"/>
                </a:solidFill>
              </a:rPr>
              <a:t> </a:t>
            </a:r>
            <a:r>
              <a:rPr lang="en-US" sz="2800" dirty="0" err="1" smtClean="0">
                <a:solidFill>
                  <a:schemeClr val="tx1"/>
                </a:solidFill>
              </a:rPr>
              <a:t>dasar</a:t>
            </a:r>
            <a:r>
              <a:rPr lang="en-US" sz="2800" dirty="0" smtClean="0">
                <a:solidFill>
                  <a:schemeClr val="tx1"/>
                </a:solidFill>
              </a:rPr>
              <a:t> </a:t>
            </a:r>
            <a:r>
              <a:rPr lang="en-US" sz="2800" dirty="0" err="1" smtClean="0">
                <a:solidFill>
                  <a:schemeClr val="tx1"/>
                </a:solidFill>
              </a:rPr>
              <a:t>dlm</a:t>
            </a:r>
            <a:r>
              <a:rPr lang="en-US" sz="2800" dirty="0" smtClean="0">
                <a:solidFill>
                  <a:schemeClr val="tx1"/>
                </a:solidFill>
              </a:rPr>
              <a:t> ECONOMIC DECISION MAKING</a:t>
            </a:r>
            <a:endParaRPr lang="en-US" dirty="0" smtClean="0">
              <a:solidFill>
                <a:schemeClr val="tx1"/>
              </a:solidFill>
            </a:endParaRPr>
          </a:p>
          <a:p>
            <a:pPr algn="l"/>
            <a:r>
              <a:rPr lang="en-US" dirty="0">
                <a:solidFill>
                  <a:schemeClr val="tx1"/>
                </a:solidFill>
              </a:rPr>
              <a:t> </a:t>
            </a:r>
            <a:r>
              <a:rPr lang="en-US" dirty="0" smtClean="0">
                <a:solidFill>
                  <a:schemeClr val="tx1"/>
                </a:solidFill>
              </a:rPr>
              <a:t>             e) </a:t>
            </a:r>
            <a:r>
              <a:rPr lang="en-US" dirty="0" err="1" smtClean="0">
                <a:solidFill>
                  <a:schemeClr val="tx1"/>
                </a:solidFill>
              </a:rPr>
              <a:t>dan</a:t>
            </a:r>
            <a:r>
              <a:rPr lang="en-US" dirty="0" smtClean="0">
                <a:solidFill>
                  <a:schemeClr val="tx1"/>
                </a:solidFill>
              </a:rPr>
              <a:t> </a:t>
            </a:r>
            <a:r>
              <a:rPr lang="en-US" dirty="0" err="1" smtClean="0">
                <a:solidFill>
                  <a:schemeClr val="tx1"/>
                </a:solidFill>
              </a:rPr>
              <a:t>interpretasi</a:t>
            </a:r>
            <a:r>
              <a:rPr lang="en-US" dirty="0" smtClean="0">
                <a:solidFill>
                  <a:schemeClr val="tx1"/>
                </a:solidFill>
              </a:rPr>
              <a:t> </a:t>
            </a:r>
            <a:r>
              <a:rPr lang="en-US" dirty="0" err="1" smtClean="0">
                <a:solidFill>
                  <a:schemeClr val="tx1"/>
                </a:solidFill>
              </a:rPr>
              <a:t>terhadapnya</a:t>
            </a:r>
            <a:r>
              <a:rPr lang="en-US" dirty="0" smtClean="0">
                <a:solidFill>
                  <a:schemeClr val="tx1"/>
                </a:solidFill>
              </a:rPr>
              <a:t>                              </a:t>
            </a:r>
            <a:endParaRPr lang="en-US" dirty="0">
              <a:solidFill>
                <a:schemeClr val="tx1"/>
              </a:solidFill>
            </a:endParaRPr>
          </a:p>
          <a:p>
            <a:pPr algn="l"/>
            <a:endParaRPr lang="en-US" dirty="0">
              <a:solidFill>
                <a:schemeClr val="tx1"/>
              </a:solidFill>
            </a:endParaRPr>
          </a:p>
        </p:txBody>
      </p:sp>
      <p:sp>
        <p:nvSpPr>
          <p:cNvPr id="4" name="Right Brace 3"/>
          <p:cNvSpPr/>
          <p:nvPr/>
        </p:nvSpPr>
        <p:spPr>
          <a:xfrm>
            <a:off x="5334000" y="2438400"/>
            <a:ext cx="457200" cy="1905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Down Arrow 4"/>
          <p:cNvSpPr/>
          <p:nvPr/>
        </p:nvSpPr>
        <p:spPr>
          <a:xfrm>
            <a:off x="7010400" y="4495800"/>
            <a:ext cx="304800" cy="5334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35FD0B47-492A-4E6D-8046-C3A400A729A7}"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err="1" smtClean="0"/>
              <a:t>Tiga</a:t>
            </a:r>
            <a:r>
              <a:rPr lang="en-US" dirty="0" smtClean="0"/>
              <a:t> </a:t>
            </a:r>
            <a:r>
              <a:rPr lang="en-US" dirty="0" err="1" smtClean="0"/>
              <a:t>hal</a:t>
            </a:r>
            <a:r>
              <a:rPr lang="en-US" dirty="0" smtClean="0"/>
              <a:t> yang </a:t>
            </a:r>
            <a:r>
              <a:rPr lang="en-US" dirty="0" err="1" smtClean="0"/>
              <a:t>sangat</a:t>
            </a:r>
            <a:r>
              <a:rPr lang="en-US" dirty="0" smtClean="0"/>
              <a:t> </a:t>
            </a:r>
            <a:r>
              <a:rPr lang="en-US" dirty="0" err="1" smtClean="0"/>
              <a:t>penting</a:t>
            </a:r>
            <a:r>
              <a:rPr lang="en-US" dirty="0" smtClean="0"/>
              <a:t> </a:t>
            </a:r>
            <a:r>
              <a:rPr lang="en-US" dirty="0" err="1" smtClean="0"/>
              <a:t>dalam</a:t>
            </a:r>
            <a:r>
              <a:rPr lang="en-US" dirty="0" smtClean="0"/>
              <a:t> auditor </a:t>
            </a:r>
            <a:r>
              <a:rPr lang="en-US" dirty="0" err="1" smtClean="0"/>
              <a:t>memberikan</a:t>
            </a:r>
            <a:r>
              <a:rPr lang="en-US" dirty="0" smtClean="0"/>
              <a:t> </a:t>
            </a:r>
            <a:r>
              <a:rPr lang="en-US" dirty="0" err="1" smtClean="0"/>
              <a:t>pendapat</a:t>
            </a:r>
            <a:r>
              <a:rPr lang="en-US" dirty="0" smtClean="0"/>
              <a:t> </a:t>
            </a:r>
            <a:r>
              <a:rPr lang="en-US" dirty="0" err="1" smtClean="0"/>
              <a:t>adalah</a:t>
            </a:r>
            <a:r>
              <a:rPr lang="en-US" dirty="0" smtClean="0"/>
              <a:t>: </a:t>
            </a:r>
          </a:p>
          <a:p>
            <a:pPr>
              <a:buNone/>
            </a:pPr>
            <a:r>
              <a:rPr lang="en-US" dirty="0" smtClean="0"/>
              <a:t>1) </a:t>
            </a:r>
            <a:r>
              <a:rPr lang="en-US" dirty="0" err="1" smtClean="0"/>
              <a:t>materialitas</a:t>
            </a:r>
            <a:r>
              <a:rPr lang="en-US" dirty="0" smtClean="0"/>
              <a:t>, </a:t>
            </a:r>
          </a:p>
          <a:p>
            <a:pPr>
              <a:buNone/>
            </a:pPr>
            <a:r>
              <a:rPr lang="en-US" dirty="0" smtClean="0"/>
              <a:t>2) </a:t>
            </a:r>
            <a:r>
              <a:rPr lang="en-US" dirty="0" err="1" smtClean="0"/>
              <a:t>pembatasan</a:t>
            </a:r>
            <a:r>
              <a:rPr lang="en-US" dirty="0" smtClean="0"/>
              <a:t> </a:t>
            </a:r>
            <a:r>
              <a:rPr lang="en-US" dirty="0" err="1" smtClean="0"/>
              <a:t>lingkup</a:t>
            </a:r>
            <a:r>
              <a:rPr lang="en-US" dirty="0" smtClean="0"/>
              <a:t> audit, </a:t>
            </a:r>
            <a:r>
              <a:rPr lang="en-US" dirty="0" err="1" smtClean="0"/>
              <a:t>dan</a:t>
            </a:r>
            <a:r>
              <a:rPr lang="en-US" dirty="0" smtClean="0"/>
              <a:t> </a:t>
            </a:r>
          </a:p>
          <a:p>
            <a:pPr>
              <a:buNone/>
            </a:pPr>
            <a:r>
              <a:rPr lang="en-US" dirty="0" smtClean="0"/>
              <a:t>3) </a:t>
            </a:r>
            <a:r>
              <a:rPr lang="en-US" dirty="0" err="1" smtClean="0"/>
              <a:t>ketidak</a:t>
            </a:r>
            <a:r>
              <a:rPr lang="en-US" dirty="0" smtClean="0"/>
              <a:t> </a:t>
            </a:r>
            <a:r>
              <a:rPr lang="en-US" dirty="0" err="1" smtClean="0"/>
              <a:t>sesuaian</a:t>
            </a:r>
            <a:r>
              <a:rPr lang="en-US" dirty="0" smtClean="0"/>
              <a:t> </a:t>
            </a:r>
            <a:r>
              <a:rPr lang="en-US" dirty="0" err="1" smtClean="0"/>
              <a:t>dengan</a:t>
            </a:r>
            <a:r>
              <a:rPr lang="en-US" dirty="0" smtClean="0"/>
              <a:t> </a:t>
            </a:r>
            <a:r>
              <a:rPr lang="en-US" dirty="0" err="1" smtClean="0"/>
              <a:t>prinsip</a:t>
            </a:r>
            <a:r>
              <a:rPr lang="en-US" dirty="0" smtClean="0"/>
              <a:t> </a:t>
            </a:r>
            <a:r>
              <a:rPr lang="en-US" dirty="0" err="1" smtClean="0"/>
              <a:t>akuntansi</a:t>
            </a:r>
            <a:r>
              <a:rPr lang="en-US" dirty="0" smtClean="0"/>
              <a:t> yang </a:t>
            </a:r>
            <a:r>
              <a:rPr lang="en-US" dirty="0" err="1" smtClean="0"/>
              <a:t>berlaku</a:t>
            </a:r>
            <a:r>
              <a:rPr lang="en-US" dirty="0" smtClean="0"/>
              <a:t> </a:t>
            </a:r>
            <a:r>
              <a:rPr lang="en-US" dirty="0" err="1" smtClean="0"/>
              <a:t>umum</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KEWAJARAN LAPORAN KEUANGAN</a:t>
            </a:r>
            <a:endParaRPr lang="en-US" b="1" dirty="0"/>
          </a:p>
        </p:txBody>
      </p:sp>
      <p:sp>
        <p:nvSpPr>
          <p:cNvPr id="3" name="Content Placeholder 2"/>
          <p:cNvSpPr>
            <a:spLocks noGrp="1"/>
          </p:cNvSpPr>
          <p:nvPr>
            <p:ph idx="1"/>
          </p:nvPr>
        </p:nvSpPr>
        <p:spPr/>
        <p:txBody>
          <a:bodyPr>
            <a:normAutofit lnSpcReduction="10000"/>
          </a:bodyPr>
          <a:lstStyle/>
          <a:p>
            <a:r>
              <a:rPr lang="en-US" dirty="0" err="1" smtClean="0"/>
              <a:t>Kewajaran</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telah</a:t>
            </a:r>
            <a:r>
              <a:rPr lang="en-US" dirty="0" smtClean="0"/>
              <a:t> </a:t>
            </a:r>
            <a:r>
              <a:rPr lang="en-US" dirty="0" err="1" smtClean="0"/>
              <a:t>diatur</a:t>
            </a:r>
            <a:r>
              <a:rPr lang="en-US" dirty="0" smtClean="0"/>
              <a:t> </a:t>
            </a:r>
            <a:r>
              <a:rPr lang="en-US" dirty="0" err="1" smtClean="0"/>
              <a:t>dalam</a:t>
            </a:r>
            <a:r>
              <a:rPr lang="en-US" dirty="0" smtClean="0"/>
              <a:t> SPAP, </a:t>
            </a:r>
            <a:r>
              <a:rPr lang="en-US" dirty="0" err="1" smtClean="0"/>
              <a:t>yaitu</a:t>
            </a:r>
            <a:r>
              <a:rPr lang="en-US" dirty="0" smtClean="0"/>
              <a:t> </a:t>
            </a:r>
            <a:r>
              <a:rPr lang="en-US" dirty="0" err="1" smtClean="0"/>
              <a:t>dalam</a:t>
            </a:r>
            <a:r>
              <a:rPr lang="en-US" dirty="0" smtClean="0"/>
              <a:t> </a:t>
            </a:r>
            <a:r>
              <a:rPr lang="en-US" dirty="0" err="1" smtClean="0"/>
              <a:t>Standar</a:t>
            </a:r>
            <a:r>
              <a:rPr lang="en-US" dirty="0" smtClean="0"/>
              <a:t> Auditing (SA) </a:t>
            </a:r>
            <a:r>
              <a:rPr lang="en-US" dirty="0" err="1" smtClean="0"/>
              <a:t>Seksi</a:t>
            </a:r>
            <a:r>
              <a:rPr lang="en-US" dirty="0" smtClean="0"/>
              <a:t> 411, </a:t>
            </a:r>
            <a:r>
              <a:rPr lang="en-US" dirty="0" err="1" smtClean="0"/>
              <a:t>Pernyataa</a:t>
            </a:r>
            <a:r>
              <a:rPr lang="en-US" dirty="0" smtClean="0"/>
              <a:t> </a:t>
            </a:r>
            <a:r>
              <a:rPr lang="en-US" dirty="0" err="1" smtClean="0"/>
              <a:t>Standar</a:t>
            </a:r>
            <a:r>
              <a:rPr lang="en-US" dirty="0" smtClean="0"/>
              <a:t> Auditing (PSA) No. 72. </a:t>
            </a:r>
          </a:p>
          <a:p>
            <a:r>
              <a:rPr lang="en-US" dirty="0" err="1" smtClean="0"/>
              <a:t>Pertimbangan</a:t>
            </a:r>
            <a:r>
              <a:rPr lang="en-US" dirty="0" smtClean="0"/>
              <a:t> auditor </a:t>
            </a:r>
            <a:r>
              <a:rPr lang="en-US" dirty="0" err="1" smtClean="0"/>
              <a:t>independen</a:t>
            </a:r>
            <a:r>
              <a:rPr lang="en-US" dirty="0" smtClean="0"/>
              <a:t> </a:t>
            </a:r>
            <a:r>
              <a:rPr lang="en-US" dirty="0" err="1" smtClean="0"/>
              <a:t>mengenai</a:t>
            </a:r>
            <a:r>
              <a:rPr lang="en-US" dirty="0" smtClean="0"/>
              <a:t> </a:t>
            </a:r>
            <a:r>
              <a:rPr lang="en-US" dirty="0" err="1" smtClean="0"/>
              <a:t>kewajaran</a:t>
            </a:r>
            <a:r>
              <a:rPr lang="en-US" dirty="0" smtClean="0"/>
              <a:t> </a:t>
            </a:r>
            <a:r>
              <a:rPr lang="en-US" dirty="0" err="1" smtClean="0"/>
              <a:t>atas</a:t>
            </a:r>
            <a:r>
              <a:rPr lang="en-US" dirty="0" smtClean="0"/>
              <a:t> </a:t>
            </a:r>
            <a:r>
              <a:rPr lang="en-US" dirty="0" err="1" smtClean="0"/>
              <a:t>penyajian</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secara</a:t>
            </a:r>
            <a:r>
              <a:rPr lang="en-US" dirty="0" smtClean="0"/>
              <a:t> </a:t>
            </a:r>
            <a:r>
              <a:rPr lang="en-US" dirty="0" err="1" smtClean="0"/>
              <a:t>keseluruhan</a:t>
            </a:r>
            <a:r>
              <a:rPr lang="en-US" dirty="0" smtClean="0"/>
              <a:t> </a:t>
            </a:r>
            <a:r>
              <a:rPr lang="en-US" dirty="0" err="1" smtClean="0"/>
              <a:t>harus</a:t>
            </a:r>
            <a:r>
              <a:rPr lang="en-US" dirty="0" smtClean="0"/>
              <a:t> </a:t>
            </a:r>
            <a:r>
              <a:rPr lang="en-US" dirty="0" err="1" smtClean="0"/>
              <a:t>diterapkan</a:t>
            </a:r>
            <a:r>
              <a:rPr lang="en-US" dirty="0" smtClean="0"/>
              <a:t> </a:t>
            </a:r>
            <a:r>
              <a:rPr lang="en-US" dirty="0" err="1" smtClean="0"/>
              <a:t>dalam</a:t>
            </a:r>
            <a:r>
              <a:rPr lang="en-US" dirty="0" smtClean="0"/>
              <a:t> </a:t>
            </a:r>
            <a:r>
              <a:rPr lang="en-US" dirty="0" err="1" smtClean="0"/>
              <a:t>rerangka</a:t>
            </a:r>
            <a:r>
              <a:rPr lang="en-US" dirty="0" smtClean="0"/>
              <a:t> (</a:t>
            </a:r>
            <a:r>
              <a:rPr lang="en-US" i="1" dirty="0" smtClean="0"/>
              <a:t>framework</a:t>
            </a:r>
            <a:r>
              <a:rPr lang="en-US" dirty="0" smtClean="0"/>
              <a:t>) </a:t>
            </a:r>
            <a:r>
              <a:rPr lang="en-US" dirty="0" err="1" smtClean="0"/>
              <a:t>prinsip</a:t>
            </a:r>
            <a:r>
              <a:rPr lang="en-US" dirty="0" smtClean="0"/>
              <a:t> </a:t>
            </a:r>
            <a:r>
              <a:rPr lang="en-US" dirty="0" err="1" smtClean="0"/>
              <a:t>akuntansi</a:t>
            </a:r>
            <a:r>
              <a:rPr lang="en-US" dirty="0" smtClean="0"/>
              <a:t> yang </a:t>
            </a:r>
            <a:r>
              <a:rPr lang="en-US" dirty="0" err="1" smtClean="0"/>
              <a:t>berlaku</a:t>
            </a:r>
            <a:r>
              <a:rPr lang="en-US" dirty="0" smtClean="0"/>
              <a:t> </a:t>
            </a:r>
            <a:r>
              <a:rPr lang="en-US" dirty="0" err="1" smtClean="0"/>
              <a:t>umum</a:t>
            </a:r>
            <a:r>
              <a:rPr lang="en-US" dirty="0" smtClean="0"/>
              <a:t> </a:t>
            </a:r>
            <a:r>
              <a:rPr lang="en-US" dirty="0" err="1" smtClean="0"/>
              <a:t>di</a:t>
            </a:r>
            <a:r>
              <a:rPr lang="en-US" dirty="0" smtClean="0"/>
              <a:t> Indonesia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sz="3600" dirty="0" err="1" smtClean="0"/>
              <a:t>Hasil</a:t>
            </a:r>
            <a:r>
              <a:rPr lang="en-US" sz="3600" dirty="0" smtClean="0"/>
              <a:t> </a:t>
            </a:r>
            <a:r>
              <a:rPr lang="en-US" sz="3600" dirty="0" err="1" smtClean="0"/>
              <a:t>dari</a:t>
            </a:r>
            <a:r>
              <a:rPr lang="en-US" sz="3600" dirty="0" smtClean="0"/>
              <a:t> </a:t>
            </a:r>
            <a:r>
              <a:rPr lang="en-US" sz="3600" dirty="0" err="1" smtClean="0"/>
              <a:t>proses</a:t>
            </a:r>
            <a:r>
              <a:rPr lang="en-US" sz="3600" dirty="0" smtClean="0"/>
              <a:t> </a:t>
            </a:r>
            <a:r>
              <a:rPr lang="en-US" sz="3600" dirty="0" err="1" smtClean="0"/>
              <a:t>akuntansi</a:t>
            </a:r>
            <a:r>
              <a:rPr lang="en-US" sz="3600" dirty="0" smtClean="0"/>
              <a:t> </a:t>
            </a:r>
            <a:r>
              <a:rPr lang="en-US" sz="3600" dirty="0" err="1" smtClean="0"/>
              <a:t>adalah</a:t>
            </a:r>
            <a:r>
              <a:rPr lang="en-US" sz="3600" dirty="0" smtClean="0"/>
              <a:t> LAPORAN KEUANGAN yang </a:t>
            </a:r>
            <a:r>
              <a:rPr lang="en-US" sz="3600" dirty="0" err="1" smtClean="0"/>
              <a:t>bertujuan</a:t>
            </a:r>
            <a:r>
              <a:rPr lang="en-US" sz="3600" dirty="0" smtClean="0"/>
              <a:t> </a:t>
            </a:r>
            <a:r>
              <a:rPr lang="en-US" sz="3600" dirty="0" err="1" smtClean="0"/>
              <a:t>menyediakan</a:t>
            </a:r>
            <a:r>
              <a:rPr lang="en-US" sz="3600" dirty="0" smtClean="0"/>
              <a:t> </a:t>
            </a:r>
            <a:r>
              <a:rPr lang="en-US" sz="3600" dirty="0" err="1" smtClean="0"/>
              <a:t>informasi</a:t>
            </a:r>
            <a:r>
              <a:rPr lang="en-US" sz="3600" dirty="0" smtClean="0"/>
              <a:t> yang </a:t>
            </a:r>
            <a:r>
              <a:rPr lang="en-US" sz="3600" dirty="0" err="1" smtClean="0"/>
              <a:t>menyangkut</a:t>
            </a:r>
            <a:r>
              <a:rPr lang="en-US" sz="3600" dirty="0" smtClean="0"/>
              <a:t>:</a:t>
            </a:r>
            <a:br>
              <a:rPr lang="en-US" sz="3600" dirty="0" smtClean="0"/>
            </a:br>
            <a:r>
              <a:rPr lang="en-US" sz="3600" dirty="0" smtClean="0"/>
              <a:t>1. </a:t>
            </a:r>
            <a:r>
              <a:rPr lang="en-US" sz="3600" dirty="0" err="1" smtClean="0"/>
              <a:t>neraca</a:t>
            </a:r>
            <a:r>
              <a:rPr lang="en-US" sz="3600" dirty="0" smtClean="0"/>
              <a:t> (lap. </a:t>
            </a:r>
            <a:r>
              <a:rPr lang="en-US" sz="3600" dirty="0" err="1" smtClean="0"/>
              <a:t>posisi</a:t>
            </a:r>
            <a:r>
              <a:rPr lang="en-US" sz="3600" dirty="0" smtClean="0"/>
              <a:t> </a:t>
            </a:r>
            <a:r>
              <a:rPr lang="en-US" sz="3600" dirty="0" err="1" smtClean="0"/>
              <a:t>keuangan</a:t>
            </a:r>
            <a:r>
              <a:rPr lang="en-US" sz="3600" dirty="0" smtClean="0"/>
              <a:t>),</a:t>
            </a:r>
            <a:br>
              <a:rPr lang="en-US" sz="3600" dirty="0" smtClean="0"/>
            </a:br>
            <a:r>
              <a:rPr lang="en-US" sz="3600" dirty="0" smtClean="0"/>
              <a:t>2. lap. </a:t>
            </a:r>
            <a:r>
              <a:rPr lang="en-US" sz="3600" dirty="0" err="1" smtClean="0"/>
              <a:t>laba</a:t>
            </a:r>
            <a:r>
              <a:rPr lang="en-US" sz="3600" dirty="0" smtClean="0"/>
              <a:t> </a:t>
            </a:r>
            <a:r>
              <a:rPr lang="en-US" sz="3600" dirty="0" err="1" smtClean="0"/>
              <a:t>rugi</a:t>
            </a:r>
            <a:r>
              <a:rPr lang="en-US" sz="3600" dirty="0" smtClean="0"/>
              <a:t> </a:t>
            </a:r>
            <a:r>
              <a:rPr lang="en-US" sz="3600" dirty="0" err="1" smtClean="0"/>
              <a:t>komprehensif</a:t>
            </a:r>
            <a:r>
              <a:rPr lang="en-US" sz="3600" dirty="0" smtClean="0"/>
              <a:t>,</a:t>
            </a:r>
            <a:br>
              <a:rPr lang="en-US" sz="3600" dirty="0" smtClean="0"/>
            </a:br>
            <a:r>
              <a:rPr lang="en-US" sz="3600" dirty="0" smtClean="0"/>
              <a:t>3. lap. </a:t>
            </a:r>
            <a:r>
              <a:rPr lang="en-US" sz="3600" dirty="0" err="1" smtClean="0"/>
              <a:t>perubahan</a:t>
            </a:r>
            <a:r>
              <a:rPr lang="en-US" sz="3600" dirty="0" smtClean="0"/>
              <a:t> </a:t>
            </a:r>
            <a:r>
              <a:rPr lang="en-US" sz="3600" dirty="0" err="1" smtClean="0"/>
              <a:t>ekuitas</a:t>
            </a:r>
            <a:r>
              <a:rPr lang="en-US" sz="3600" dirty="0" smtClean="0"/>
              <a:t>,</a:t>
            </a:r>
            <a:br>
              <a:rPr lang="en-US" sz="3600" dirty="0" smtClean="0"/>
            </a:br>
            <a:r>
              <a:rPr lang="en-US" sz="3600" dirty="0" smtClean="0"/>
              <a:t>4. lap. </a:t>
            </a:r>
            <a:r>
              <a:rPr lang="en-US" sz="3600" dirty="0" err="1" smtClean="0"/>
              <a:t>arus</a:t>
            </a:r>
            <a:r>
              <a:rPr lang="en-US" sz="3600" dirty="0" smtClean="0"/>
              <a:t> </a:t>
            </a:r>
            <a:r>
              <a:rPr lang="en-US" sz="3600" dirty="0" err="1" smtClean="0"/>
              <a:t>kas</a:t>
            </a:r>
            <a:r>
              <a:rPr lang="en-US" sz="3600" dirty="0" smtClean="0"/>
              <a:t/>
            </a:r>
            <a:br>
              <a:rPr lang="en-US" sz="3600" dirty="0" smtClean="0"/>
            </a:br>
            <a:r>
              <a:rPr lang="en-US" sz="3600" dirty="0" smtClean="0"/>
              <a:t>5. </a:t>
            </a:r>
            <a:r>
              <a:rPr lang="en-US" sz="3600" dirty="0" err="1" smtClean="0"/>
              <a:t>catatan</a:t>
            </a:r>
            <a:r>
              <a:rPr lang="en-US" sz="3600" dirty="0" smtClean="0"/>
              <a:t> </a:t>
            </a:r>
            <a:r>
              <a:rPr lang="en-US" sz="3600" dirty="0" err="1" smtClean="0"/>
              <a:t>atas</a:t>
            </a:r>
            <a:r>
              <a:rPr lang="en-US" sz="3600" dirty="0" smtClean="0"/>
              <a:t> </a:t>
            </a:r>
            <a:r>
              <a:rPr lang="en-US" sz="3600" dirty="0" err="1" smtClean="0"/>
              <a:t>laporan</a:t>
            </a:r>
            <a:r>
              <a:rPr lang="en-US" sz="3600" dirty="0" smtClean="0"/>
              <a:t> </a:t>
            </a:r>
            <a:r>
              <a:rPr lang="en-US" sz="3600" dirty="0" err="1" smtClean="0"/>
              <a:t>keuangan</a:t>
            </a:r>
            <a:r>
              <a:rPr lang="en-US" sz="3600" dirty="0" smtClean="0"/>
              <a:t>,</a:t>
            </a:r>
            <a:br>
              <a:rPr lang="en-US" sz="3600" dirty="0" smtClean="0"/>
            </a:br>
            <a:r>
              <a:rPr lang="en-US" sz="3600" dirty="0" smtClean="0"/>
              <a:t>6. lap. </a:t>
            </a:r>
            <a:r>
              <a:rPr lang="en-US" sz="3600" dirty="0" err="1" smtClean="0"/>
              <a:t>posisi</a:t>
            </a:r>
            <a:r>
              <a:rPr lang="en-US" sz="3600" dirty="0" smtClean="0"/>
              <a:t> </a:t>
            </a:r>
            <a:r>
              <a:rPr lang="en-US" sz="3600" dirty="0" err="1" smtClean="0"/>
              <a:t>keuangan</a:t>
            </a:r>
            <a:r>
              <a:rPr lang="en-US" sz="3600" dirty="0" smtClean="0"/>
              <a:t> </a:t>
            </a:r>
            <a:r>
              <a:rPr lang="en-US" sz="3600" dirty="0" err="1" smtClean="0"/>
              <a:t>awal</a:t>
            </a:r>
            <a:r>
              <a:rPr lang="en-US" sz="3600" dirty="0" smtClean="0"/>
              <a:t> </a:t>
            </a:r>
            <a:r>
              <a:rPr lang="en-US" sz="3600" dirty="0" err="1" smtClean="0"/>
              <a:t>periode</a:t>
            </a:r>
            <a:r>
              <a:rPr lang="en-US" sz="3600" dirty="0" smtClean="0"/>
              <a:t> </a:t>
            </a:r>
            <a:r>
              <a:rPr lang="en-US" sz="3600" dirty="0" err="1" smtClean="0"/>
              <a:t>komparatif</a:t>
            </a:r>
            <a:r>
              <a:rPr lang="en-US" sz="3600" dirty="0" smtClean="0"/>
              <a:t> </a:t>
            </a:r>
            <a:r>
              <a:rPr lang="en-US" sz="3600" dirty="0" err="1" smtClean="0"/>
              <a:t>sajian</a:t>
            </a:r>
            <a:r>
              <a:rPr lang="en-US" sz="3600" dirty="0" smtClean="0"/>
              <a:t> </a:t>
            </a:r>
            <a:r>
              <a:rPr lang="en-US" sz="3600" dirty="0" err="1" smtClean="0"/>
              <a:t>akibat</a:t>
            </a:r>
            <a:r>
              <a:rPr lang="en-US" sz="3600" dirty="0" smtClean="0"/>
              <a:t> </a:t>
            </a:r>
            <a:r>
              <a:rPr lang="en-US" sz="3600" dirty="0" err="1" smtClean="0"/>
              <a:t>penerapan</a:t>
            </a:r>
            <a:r>
              <a:rPr lang="en-US" sz="3600" dirty="0" smtClean="0"/>
              <a:t> </a:t>
            </a:r>
            <a:r>
              <a:rPr lang="en-US" sz="3600" dirty="0" err="1" smtClean="0"/>
              <a:t>retrospektif</a:t>
            </a:r>
            <a:r>
              <a:rPr lang="en-US" sz="3600" dirty="0" smtClean="0"/>
              <a:t>, </a:t>
            </a:r>
            <a:r>
              <a:rPr lang="en-US" sz="3600" dirty="0" err="1" smtClean="0"/>
              <a:t>penyajian</a:t>
            </a:r>
            <a:r>
              <a:rPr lang="en-US" sz="3600" dirty="0" smtClean="0"/>
              <a:t> </a:t>
            </a:r>
            <a:r>
              <a:rPr lang="en-US" sz="3600" dirty="0" err="1" smtClean="0"/>
              <a:t>kembali</a:t>
            </a:r>
            <a:r>
              <a:rPr lang="en-US" sz="3600" dirty="0" smtClean="0"/>
              <a:t>, </a:t>
            </a:r>
            <a:r>
              <a:rPr lang="en-US" sz="3600" dirty="0" err="1" smtClean="0"/>
              <a:t>atau</a:t>
            </a:r>
            <a:r>
              <a:rPr lang="en-US" sz="3600" dirty="0" smtClean="0"/>
              <a:t> </a:t>
            </a:r>
            <a:r>
              <a:rPr lang="en-US" sz="3600" dirty="0" err="1" smtClean="0"/>
              <a:t>reklasifikasi</a:t>
            </a:r>
            <a:r>
              <a:rPr lang="en-US" sz="3600" dirty="0" smtClean="0"/>
              <a:t> pos-pos lap. </a:t>
            </a:r>
            <a:r>
              <a:rPr lang="en-US" sz="3600" dirty="0" err="1" smtClean="0"/>
              <a:t>keu</a:t>
            </a:r>
            <a:r>
              <a:rPr lang="en-US" sz="3600" dirty="0" smtClean="0"/>
              <a:t>.</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b="1" dirty="0" smtClean="0"/>
              <a:t>KONTEN LAPORAN KEUANGAN</a:t>
            </a:r>
            <a:endParaRPr lang="en-US" b="1" dirty="0"/>
          </a:p>
        </p:txBody>
      </p:sp>
      <p:sp>
        <p:nvSpPr>
          <p:cNvPr id="3" name="Subtitle 2"/>
          <p:cNvSpPr>
            <a:spLocks noGrp="1"/>
          </p:cNvSpPr>
          <p:nvPr>
            <p:ph type="subTitle" idx="1"/>
          </p:nvPr>
        </p:nvSpPr>
        <p:spPr>
          <a:xfrm>
            <a:off x="685800" y="1143000"/>
            <a:ext cx="7924800" cy="5334000"/>
          </a:xfrm>
        </p:spPr>
        <p:txBody>
          <a:bodyPr>
            <a:normAutofit fontScale="92500" lnSpcReduction="10000"/>
          </a:bodyPr>
          <a:lstStyle/>
          <a:p>
            <a:pPr marL="514350" indent="-514350" algn="l">
              <a:buFont typeface="+mj-lt"/>
              <a:buAutoNum type="arabicPeriod"/>
            </a:pPr>
            <a:r>
              <a:rPr lang="en-US" dirty="0" err="1" smtClean="0">
                <a:solidFill>
                  <a:schemeClr val="tx1"/>
                </a:solidFill>
              </a:rPr>
              <a:t>aset</a:t>
            </a:r>
            <a:r>
              <a:rPr lang="en-US" dirty="0" smtClean="0">
                <a:solidFill>
                  <a:schemeClr val="tx1"/>
                </a:solidFill>
              </a:rPr>
              <a:t>, </a:t>
            </a:r>
            <a:r>
              <a:rPr lang="en-US" dirty="0" err="1" smtClean="0">
                <a:solidFill>
                  <a:schemeClr val="tx1"/>
                </a:solidFill>
              </a:rPr>
              <a:t>liabilitas</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ekuitas</a:t>
            </a:r>
            <a:endParaRPr lang="en-US" dirty="0" smtClean="0">
              <a:solidFill>
                <a:schemeClr val="tx1"/>
              </a:solidFill>
            </a:endParaRPr>
          </a:p>
          <a:p>
            <a:pPr marL="514350" indent="-514350" algn="l">
              <a:buFont typeface="+mj-lt"/>
              <a:buAutoNum type="arabicPeriod"/>
            </a:pPr>
            <a:r>
              <a:rPr lang="en-US" dirty="0" err="1" smtClean="0">
                <a:solidFill>
                  <a:schemeClr val="tx1"/>
                </a:solidFill>
              </a:rPr>
              <a:t>pendapatan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biaya</a:t>
            </a:r>
            <a:r>
              <a:rPr lang="en-US" dirty="0" smtClean="0">
                <a:solidFill>
                  <a:schemeClr val="tx1"/>
                </a:solidFill>
              </a:rPr>
              <a:t> (+ gain – loss ± extra ordinary items)</a:t>
            </a:r>
          </a:p>
          <a:p>
            <a:pPr marL="514350" indent="-514350" algn="l">
              <a:buFont typeface="+mj-lt"/>
              <a:buAutoNum type="arabicPeriod"/>
            </a:pPr>
            <a:r>
              <a:rPr lang="en-US" dirty="0" err="1" smtClean="0">
                <a:solidFill>
                  <a:schemeClr val="tx1"/>
                </a:solidFill>
              </a:rPr>
              <a:t>ekuitas</a:t>
            </a:r>
            <a:r>
              <a:rPr lang="en-US" dirty="0" smtClean="0">
                <a:solidFill>
                  <a:schemeClr val="tx1"/>
                </a:solidFill>
              </a:rPr>
              <a:t> </a:t>
            </a:r>
            <a:r>
              <a:rPr lang="en-US" dirty="0" err="1" smtClean="0">
                <a:solidFill>
                  <a:schemeClr val="tx1"/>
                </a:solidFill>
              </a:rPr>
              <a:t>awal</a:t>
            </a:r>
            <a:r>
              <a:rPr lang="en-US" dirty="0" smtClean="0">
                <a:solidFill>
                  <a:schemeClr val="tx1"/>
                </a:solidFill>
              </a:rPr>
              <a:t>, (+) </a:t>
            </a:r>
            <a:r>
              <a:rPr lang="en-US" dirty="0" err="1" smtClean="0">
                <a:solidFill>
                  <a:schemeClr val="tx1"/>
                </a:solidFill>
              </a:rPr>
              <a:t>laba</a:t>
            </a:r>
            <a:r>
              <a:rPr lang="en-US" dirty="0" smtClean="0">
                <a:solidFill>
                  <a:schemeClr val="tx1"/>
                </a:solidFill>
              </a:rPr>
              <a:t>, (-) </a:t>
            </a:r>
            <a:r>
              <a:rPr lang="en-US" dirty="0" err="1" smtClean="0">
                <a:solidFill>
                  <a:schemeClr val="tx1"/>
                </a:solidFill>
              </a:rPr>
              <a:t>rugi</a:t>
            </a:r>
            <a:r>
              <a:rPr lang="en-US" dirty="0" smtClean="0">
                <a:solidFill>
                  <a:schemeClr val="tx1"/>
                </a:solidFill>
              </a:rPr>
              <a:t>, (-) </a:t>
            </a:r>
            <a:r>
              <a:rPr lang="en-US" dirty="0" err="1" smtClean="0">
                <a:solidFill>
                  <a:schemeClr val="tx1"/>
                </a:solidFill>
              </a:rPr>
              <a:t>prive</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dividen</a:t>
            </a:r>
            <a:r>
              <a:rPr lang="en-US" dirty="0" smtClean="0">
                <a:solidFill>
                  <a:schemeClr val="tx1"/>
                </a:solidFill>
              </a:rPr>
              <a:t>, (+) </a:t>
            </a:r>
            <a:r>
              <a:rPr lang="en-US" dirty="0" err="1" smtClean="0">
                <a:solidFill>
                  <a:schemeClr val="tx1"/>
                </a:solidFill>
              </a:rPr>
              <a:t>investasi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ekuitas</a:t>
            </a:r>
            <a:r>
              <a:rPr lang="en-US" dirty="0" smtClean="0">
                <a:solidFill>
                  <a:schemeClr val="tx1"/>
                </a:solidFill>
              </a:rPr>
              <a:t> </a:t>
            </a:r>
            <a:r>
              <a:rPr lang="en-US" dirty="0" err="1" smtClean="0">
                <a:solidFill>
                  <a:schemeClr val="tx1"/>
                </a:solidFill>
              </a:rPr>
              <a:t>akhir</a:t>
            </a:r>
            <a:endParaRPr lang="en-US" dirty="0" smtClean="0">
              <a:solidFill>
                <a:schemeClr val="tx1"/>
              </a:solidFill>
            </a:endParaRPr>
          </a:p>
          <a:p>
            <a:pPr marL="514350" indent="-514350" algn="l">
              <a:buFont typeface="+mj-lt"/>
              <a:buAutoNum type="arabicPeriod"/>
            </a:pPr>
            <a:r>
              <a:rPr lang="en-US" dirty="0" err="1" smtClean="0">
                <a:solidFill>
                  <a:schemeClr val="tx1"/>
                </a:solidFill>
              </a:rPr>
              <a:t>kas</a:t>
            </a:r>
            <a:r>
              <a:rPr lang="en-US" dirty="0" smtClean="0">
                <a:solidFill>
                  <a:schemeClr val="tx1"/>
                </a:solidFill>
              </a:rPr>
              <a:t> </a:t>
            </a:r>
            <a:r>
              <a:rPr lang="en-US" dirty="0" err="1" smtClean="0">
                <a:solidFill>
                  <a:schemeClr val="tx1"/>
                </a:solidFill>
              </a:rPr>
              <a:t>masuk</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keluar</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aktivitas</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err="1" smtClean="0">
                <a:solidFill>
                  <a:schemeClr val="tx1"/>
                </a:solidFill>
              </a:rPr>
              <a:t>invetasi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pembiayaan</a:t>
            </a:r>
            <a:endParaRPr lang="en-US" dirty="0" smtClean="0">
              <a:solidFill>
                <a:schemeClr val="tx1"/>
              </a:solidFill>
            </a:endParaRPr>
          </a:p>
          <a:p>
            <a:pPr marL="514350" indent="-514350" algn="l">
              <a:buFont typeface="+mj-lt"/>
              <a:buAutoNum type="arabicPeriod"/>
            </a:pPr>
            <a:r>
              <a:rPr lang="en-US" dirty="0" err="1" smtClean="0">
                <a:solidFill>
                  <a:schemeClr val="tx1"/>
                </a:solidFill>
              </a:rPr>
              <a:t>penjelasan</a:t>
            </a:r>
            <a:r>
              <a:rPr lang="en-US" dirty="0" smtClean="0">
                <a:solidFill>
                  <a:schemeClr val="tx1"/>
                </a:solidFill>
              </a:rPr>
              <a:t> </a:t>
            </a:r>
            <a:r>
              <a:rPr lang="en-US" dirty="0" err="1" smtClean="0">
                <a:solidFill>
                  <a:schemeClr val="tx1"/>
                </a:solidFill>
              </a:rPr>
              <a:t>atas</a:t>
            </a:r>
            <a:r>
              <a:rPr lang="en-US" dirty="0" smtClean="0">
                <a:solidFill>
                  <a:schemeClr val="tx1"/>
                </a:solidFill>
              </a:rPr>
              <a:t> </a:t>
            </a:r>
            <a:r>
              <a:rPr lang="en-US" dirty="0" err="1" smtClean="0">
                <a:solidFill>
                  <a:schemeClr val="tx1"/>
                </a:solidFill>
              </a:rPr>
              <a:t>empat</a:t>
            </a:r>
            <a:r>
              <a:rPr lang="en-US" dirty="0" smtClean="0">
                <a:solidFill>
                  <a:schemeClr val="tx1"/>
                </a:solidFill>
              </a:rPr>
              <a:t> </a:t>
            </a:r>
            <a:r>
              <a:rPr lang="en-US" dirty="0" err="1" smtClean="0">
                <a:solidFill>
                  <a:schemeClr val="tx1"/>
                </a:solidFill>
              </a:rPr>
              <a:t>laporan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atas</a:t>
            </a:r>
            <a:endParaRPr lang="en-US" dirty="0" smtClean="0">
              <a:solidFill>
                <a:schemeClr val="tx1"/>
              </a:solidFill>
            </a:endParaRPr>
          </a:p>
          <a:p>
            <a:pPr marL="514350" indent="-514350" algn="l">
              <a:buFont typeface="+mj-lt"/>
              <a:buAutoNum type="arabicPeriod"/>
            </a:pPr>
            <a:r>
              <a:rPr lang="en-US" dirty="0" smtClean="0">
                <a:solidFill>
                  <a:schemeClr val="tx1"/>
                </a:solidFill>
              </a:rPr>
              <a:t>= no. 1, </a:t>
            </a:r>
            <a:r>
              <a:rPr lang="en-US" dirty="0" err="1" smtClean="0">
                <a:solidFill>
                  <a:schemeClr val="tx1"/>
                </a:solidFill>
              </a:rPr>
              <a:t>tetapi</a:t>
            </a:r>
            <a:r>
              <a:rPr lang="en-US" dirty="0" smtClean="0">
                <a:solidFill>
                  <a:schemeClr val="tx1"/>
                </a:solidFill>
              </a:rPr>
              <a:t> </a:t>
            </a:r>
            <a:r>
              <a:rPr lang="en-US" dirty="0" err="1" smtClean="0">
                <a:solidFill>
                  <a:schemeClr val="tx1"/>
                </a:solidFill>
              </a:rPr>
              <a:t>ditambah</a:t>
            </a:r>
            <a:r>
              <a:rPr lang="en-US" dirty="0" smtClean="0">
                <a:solidFill>
                  <a:schemeClr val="tx1"/>
                </a:solidFill>
              </a:rPr>
              <a:t> </a:t>
            </a:r>
            <a:r>
              <a:rPr lang="en-US" dirty="0" err="1" smtClean="0">
                <a:solidFill>
                  <a:schemeClr val="tx1"/>
                </a:solidFill>
              </a:rPr>
              <a:t>dgn</a:t>
            </a:r>
            <a:r>
              <a:rPr lang="en-US" dirty="0" smtClean="0">
                <a:solidFill>
                  <a:schemeClr val="tx1"/>
                </a:solidFill>
              </a:rPr>
              <a:t> </a:t>
            </a:r>
            <a:r>
              <a:rPr lang="en-US" dirty="0" err="1" smtClean="0">
                <a:solidFill>
                  <a:schemeClr val="tx1"/>
                </a:solidFill>
              </a:rPr>
              <a:t>penerapan</a:t>
            </a:r>
            <a:r>
              <a:rPr lang="en-US" dirty="0" smtClean="0">
                <a:solidFill>
                  <a:schemeClr val="tx1"/>
                </a:solidFill>
              </a:rPr>
              <a:t> </a:t>
            </a:r>
            <a:r>
              <a:rPr lang="en-US" dirty="0" err="1" smtClean="0">
                <a:solidFill>
                  <a:schemeClr val="tx1"/>
                </a:solidFill>
              </a:rPr>
              <a:t>retrospektif</a:t>
            </a:r>
            <a:r>
              <a:rPr lang="en-US" dirty="0" smtClean="0">
                <a:solidFill>
                  <a:schemeClr val="tx1"/>
                </a:solidFill>
              </a:rPr>
              <a:t>, </a:t>
            </a:r>
            <a:r>
              <a:rPr lang="en-US" dirty="0" err="1" smtClean="0">
                <a:solidFill>
                  <a:schemeClr val="tx1"/>
                </a:solidFill>
              </a:rPr>
              <a:t>penyajian</a:t>
            </a:r>
            <a:r>
              <a:rPr lang="en-US" dirty="0" smtClean="0">
                <a:solidFill>
                  <a:schemeClr val="tx1"/>
                </a:solidFill>
              </a:rPr>
              <a:t> </a:t>
            </a:r>
            <a:r>
              <a:rPr lang="en-US" dirty="0" err="1" smtClean="0">
                <a:solidFill>
                  <a:schemeClr val="tx1"/>
                </a:solidFill>
              </a:rPr>
              <a:t>kembali</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reklasifikasi</a:t>
            </a:r>
            <a:r>
              <a:rPr lang="en-US" dirty="0" smtClean="0">
                <a:solidFill>
                  <a:schemeClr val="tx1"/>
                </a:solidFill>
              </a:rPr>
              <a:t> </a:t>
            </a:r>
          </a:p>
          <a:p>
            <a:pPr algn="l">
              <a:buFont typeface="Arial" pitchFamily="34" charset="0"/>
              <a:buChar char="•"/>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err="1" smtClean="0"/>
              <a:t>Karakteristik</a:t>
            </a:r>
            <a:r>
              <a:rPr lang="en-US" dirty="0" smtClean="0"/>
              <a:t> </a:t>
            </a:r>
            <a:r>
              <a:rPr lang="en-US" dirty="0" err="1" smtClean="0"/>
              <a:t>Kualitatif</a:t>
            </a:r>
            <a:r>
              <a:rPr lang="en-US" dirty="0" smtClean="0"/>
              <a:t> Lap. Keu.</a:t>
            </a:r>
            <a:endParaRPr lang="en-US" dirty="0"/>
          </a:p>
        </p:txBody>
      </p:sp>
      <p:sp>
        <p:nvSpPr>
          <p:cNvPr id="3" name="Subtitle 2"/>
          <p:cNvSpPr>
            <a:spLocks noGrp="1"/>
          </p:cNvSpPr>
          <p:nvPr>
            <p:ph type="subTitle" idx="1"/>
          </p:nvPr>
        </p:nvSpPr>
        <p:spPr>
          <a:xfrm>
            <a:off x="762000" y="1600200"/>
            <a:ext cx="8001000" cy="3810000"/>
          </a:xfrm>
        </p:spPr>
        <p:txBody>
          <a:bodyPr/>
          <a:lstStyle/>
          <a:p>
            <a:pPr algn="l">
              <a:buFont typeface="Arial" pitchFamily="34" charset="0"/>
              <a:buChar char="•"/>
            </a:pPr>
            <a:r>
              <a:rPr lang="en-US" dirty="0" smtClean="0">
                <a:solidFill>
                  <a:schemeClr val="tx1"/>
                </a:solidFill>
              </a:rPr>
              <a:t> Understandability </a:t>
            </a:r>
            <a:r>
              <a:rPr lang="en-US" sz="2400" dirty="0" smtClean="0">
                <a:solidFill>
                  <a:schemeClr val="tx1"/>
                </a:solidFill>
              </a:rPr>
              <a:t>(reasonable knowledge of user)</a:t>
            </a:r>
            <a:endParaRPr lang="en-US" dirty="0" smtClean="0">
              <a:solidFill>
                <a:schemeClr val="tx1"/>
              </a:solidFill>
            </a:endParaRPr>
          </a:p>
          <a:p>
            <a:pPr algn="l">
              <a:buFont typeface="Arial" pitchFamily="34" charset="0"/>
              <a:buChar char="•"/>
            </a:pPr>
            <a:r>
              <a:rPr lang="en-US" dirty="0" smtClean="0">
                <a:solidFill>
                  <a:schemeClr val="tx1"/>
                </a:solidFill>
              </a:rPr>
              <a:t> Relevance </a:t>
            </a:r>
            <a:r>
              <a:rPr lang="en-US" sz="2400" dirty="0" smtClean="0">
                <a:solidFill>
                  <a:schemeClr val="tx1"/>
                </a:solidFill>
              </a:rPr>
              <a:t>(influence </a:t>
            </a:r>
            <a:r>
              <a:rPr lang="en-US" sz="2400" dirty="0" err="1" smtClean="0">
                <a:solidFill>
                  <a:schemeClr val="tx1"/>
                </a:solidFill>
              </a:rPr>
              <a:t>ec</a:t>
            </a:r>
            <a:r>
              <a:rPr lang="en-US" sz="2400" dirty="0" smtClean="0">
                <a:solidFill>
                  <a:schemeClr val="tx1"/>
                </a:solidFill>
              </a:rPr>
              <a:t>. decision, materiality, timeliness) </a:t>
            </a:r>
            <a:r>
              <a:rPr lang="en-US" dirty="0" smtClean="0">
                <a:solidFill>
                  <a:schemeClr val="tx1"/>
                </a:solidFill>
              </a:rPr>
              <a:t> </a:t>
            </a:r>
          </a:p>
          <a:p>
            <a:pPr marL="234950" indent="-234950" algn="l">
              <a:buFont typeface="Arial" pitchFamily="34" charset="0"/>
              <a:buChar char="•"/>
            </a:pPr>
            <a:r>
              <a:rPr lang="en-US" dirty="0" smtClean="0">
                <a:solidFill>
                  <a:schemeClr val="tx1"/>
                </a:solidFill>
              </a:rPr>
              <a:t>Reliability</a:t>
            </a:r>
            <a:r>
              <a:rPr lang="en-US" sz="2400" dirty="0" smtClean="0">
                <a:solidFill>
                  <a:schemeClr val="tx1"/>
                </a:solidFill>
              </a:rPr>
              <a:t> (no material error, prudence, neutral, faithful representation) </a:t>
            </a:r>
            <a:endParaRPr lang="en-US" dirty="0" smtClean="0">
              <a:solidFill>
                <a:schemeClr val="tx1"/>
              </a:solidFill>
            </a:endParaRPr>
          </a:p>
          <a:p>
            <a:pPr algn="l">
              <a:buFont typeface="Arial" pitchFamily="34" charset="0"/>
              <a:buChar char="•"/>
            </a:pPr>
            <a:r>
              <a:rPr lang="en-US" dirty="0" smtClean="0">
                <a:solidFill>
                  <a:schemeClr val="tx1"/>
                </a:solidFill>
              </a:rPr>
              <a:t> Comparability</a:t>
            </a:r>
            <a:r>
              <a:rPr lang="en-US" sz="2400" dirty="0" smtClean="0">
                <a:solidFill>
                  <a:schemeClr val="tx1"/>
                </a:solidFill>
              </a:rPr>
              <a:t> (consistency, disclosure)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066800"/>
          </a:xfrm>
        </p:spPr>
        <p:txBody>
          <a:bodyPr/>
          <a:lstStyle/>
          <a:p>
            <a:r>
              <a:rPr lang="en-US" dirty="0" err="1" smtClean="0"/>
              <a:t>Asumsi</a:t>
            </a:r>
            <a:r>
              <a:rPr lang="en-US" dirty="0" smtClean="0"/>
              <a:t> </a:t>
            </a:r>
            <a:r>
              <a:rPr lang="en-US" dirty="0" err="1" smtClean="0"/>
              <a:t>Laporan</a:t>
            </a:r>
            <a:r>
              <a:rPr lang="en-US" dirty="0" smtClean="0"/>
              <a:t> </a:t>
            </a:r>
            <a:r>
              <a:rPr lang="en-US" dirty="0" err="1" smtClean="0"/>
              <a:t>Keuangan</a:t>
            </a:r>
            <a:endParaRPr lang="en-US" dirty="0"/>
          </a:p>
        </p:txBody>
      </p:sp>
      <p:sp>
        <p:nvSpPr>
          <p:cNvPr id="3" name="Subtitle 2"/>
          <p:cNvSpPr>
            <a:spLocks noGrp="1"/>
          </p:cNvSpPr>
          <p:nvPr>
            <p:ph type="subTitle" idx="1"/>
          </p:nvPr>
        </p:nvSpPr>
        <p:spPr>
          <a:xfrm>
            <a:off x="685800" y="1524000"/>
            <a:ext cx="7924800" cy="4800600"/>
          </a:xfrm>
        </p:spPr>
        <p:txBody>
          <a:bodyPr>
            <a:normAutofit/>
          </a:bodyPr>
          <a:lstStyle/>
          <a:p>
            <a:pPr algn="l">
              <a:buFont typeface="Arial" pitchFamily="34" charset="0"/>
              <a:buChar char="•"/>
            </a:pPr>
            <a:r>
              <a:rPr lang="en-US" dirty="0" smtClean="0">
                <a:solidFill>
                  <a:schemeClr val="tx1"/>
                </a:solidFill>
              </a:rPr>
              <a:t> Accrual (vs. Cash Basis        LAP. ARUS KAS)</a:t>
            </a:r>
          </a:p>
          <a:p>
            <a:pPr algn="l">
              <a:buFont typeface="Arial" pitchFamily="34" charset="0"/>
              <a:buChar char="•"/>
            </a:pPr>
            <a:r>
              <a:rPr lang="en-US" dirty="0" smtClean="0">
                <a:solidFill>
                  <a:schemeClr val="tx1"/>
                </a:solidFill>
              </a:rPr>
              <a:t> Going </a:t>
            </a:r>
            <a:r>
              <a:rPr lang="en-US" dirty="0" err="1" smtClean="0">
                <a:solidFill>
                  <a:schemeClr val="tx1"/>
                </a:solidFill>
              </a:rPr>
              <a:t>Cocern</a:t>
            </a:r>
            <a:r>
              <a:rPr lang="en-US" dirty="0" smtClean="0">
                <a:solidFill>
                  <a:schemeClr val="tx1"/>
                </a:solidFill>
              </a:rPr>
              <a:t> (vs. Liquidation)</a:t>
            </a:r>
          </a:p>
          <a:p>
            <a:pPr algn="l">
              <a:buFont typeface="Arial" pitchFamily="34" charset="0"/>
              <a:buChar char="•"/>
            </a:pPr>
            <a:r>
              <a:rPr lang="en-US" dirty="0" smtClean="0">
                <a:solidFill>
                  <a:schemeClr val="tx1"/>
                </a:solidFill>
              </a:rPr>
              <a:t> Historical cost (vs. Current and Future)</a:t>
            </a:r>
          </a:p>
          <a:p>
            <a:pPr marL="234950" indent="-234950" algn="l">
              <a:buFont typeface="Arial" pitchFamily="34" charset="0"/>
              <a:buChar char="•"/>
            </a:pPr>
            <a:r>
              <a:rPr lang="en-US" dirty="0" smtClean="0">
                <a:solidFill>
                  <a:schemeClr val="tx1"/>
                </a:solidFill>
              </a:rPr>
              <a:t>Substance over form (</a:t>
            </a:r>
            <a:r>
              <a:rPr lang="en-US" dirty="0" err="1" smtClean="0">
                <a:solidFill>
                  <a:schemeClr val="tx1"/>
                </a:solidFill>
              </a:rPr>
              <a:t>vs</a:t>
            </a:r>
            <a:r>
              <a:rPr lang="en-US" dirty="0" smtClean="0">
                <a:solidFill>
                  <a:schemeClr val="tx1"/>
                </a:solidFill>
              </a:rPr>
              <a:t> “</a:t>
            </a:r>
            <a:r>
              <a:rPr lang="en-US" dirty="0" err="1" smtClean="0">
                <a:solidFill>
                  <a:schemeClr val="tx1"/>
                </a:solidFill>
              </a:rPr>
              <a:t>jugde</a:t>
            </a:r>
            <a:r>
              <a:rPr lang="en-US" dirty="0" smtClean="0">
                <a:solidFill>
                  <a:schemeClr val="tx1"/>
                </a:solidFill>
              </a:rPr>
              <a:t> a book by its cover”)</a:t>
            </a:r>
          </a:p>
          <a:p>
            <a:pPr marL="234950" indent="-234950" algn="l">
              <a:buFont typeface="Arial" pitchFamily="34" charset="0"/>
              <a:buChar char="•"/>
            </a:pPr>
            <a:r>
              <a:rPr lang="en-US" dirty="0" smtClean="0">
                <a:solidFill>
                  <a:schemeClr val="tx1"/>
                </a:solidFill>
              </a:rPr>
              <a:t>Approximately (</a:t>
            </a:r>
            <a:r>
              <a:rPr lang="en-US" dirty="0" err="1" smtClean="0">
                <a:solidFill>
                  <a:schemeClr val="tx1"/>
                </a:solidFill>
              </a:rPr>
              <a:t>vs</a:t>
            </a:r>
            <a:r>
              <a:rPr lang="en-US" dirty="0" smtClean="0">
                <a:solidFill>
                  <a:schemeClr val="tx1"/>
                </a:solidFill>
              </a:rPr>
              <a:t> exactly)</a:t>
            </a:r>
          </a:p>
          <a:p>
            <a:pPr marL="231775" indent="-231775" algn="l">
              <a:buFont typeface="Arial" pitchFamily="34" charset="0"/>
              <a:buChar char="•"/>
            </a:pPr>
            <a:r>
              <a:rPr lang="en-US" dirty="0" err="1" smtClean="0">
                <a:solidFill>
                  <a:schemeClr val="tx1"/>
                </a:solidFill>
              </a:rPr>
              <a:t>Inflasi</a:t>
            </a:r>
            <a:r>
              <a:rPr lang="en-US" dirty="0" smtClean="0">
                <a:solidFill>
                  <a:schemeClr val="tx1"/>
                </a:solidFill>
              </a:rPr>
              <a:t> </a:t>
            </a:r>
            <a:r>
              <a:rPr lang="en-US" dirty="0" err="1" smtClean="0">
                <a:solidFill>
                  <a:schemeClr val="tx1"/>
                </a:solidFill>
              </a:rPr>
              <a:t>diabaikan</a:t>
            </a:r>
            <a:r>
              <a:rPr lang="en-US" dirty="0" smtClean="0">
                <a:solidFill>
                  <a:schemeClr val="tx1"/>
                </a:solidFill>
              </a:rPr>
              <a:t> (vs. </a:t>
            </a:r>
            <a:r>
              <a:rPr lang="en-US" dirty="0" err="1" smtClean="0">
                <a:solidFill>
                  <a:schemeClr val="tx1"/>
                </a:solidFill>
              </a:rPr>
              <a:t>daya</a:t>
            </a:r>
            <a:r>
              <a:rPr lang="en-US" dirty="0" smtClean="0">
                <a:solidFill>
                  <a:schemeClr val="tx1"/>
                </a:solidFill>
              </a:rPr>
              <a:t> </a:t>
            </a:r>
            <a:r>
              <a:rPr lang="en-US" dirty="0" err="1" smtClean="0">
                <a:solidFill>
                  <a:schemeClr val="tx1"/>
                </a:solidFill>
              </a:rPr>
              <a:t>beli</a:t>
            </a:r>
            <a:r>
              <a:rPr lang="en-US" dirty="0" smtClean="0">
                <a:solidFill>
                  <a:schemeClr val="tx1"/>
                </a:solidFill>
              </a:rPr>
              <a:t> </a:t>
            </a:r>
            <a:r>
              <a:rPr lang="en-US" dirty="0" err="1" smtClean="0">
                <a:solidFill>
                  <a:schemeClr val="tx1"/>
                </a:solidFill>
              </a:rPr>
              <a:t>uang</a:t>
            </a:r>
            <a:r>
              <a:rPr lang="en-US" dirty="0" smtClean="0">
                <a:solidFill>
                  <a:schemeClr val="tx1"/>
                </a:solidFill>
              </a:rPr>
              <a:t> </a:t>
            </a:r>
            <a:r>
              <a:rPr lang="en-US" dirty="0" err="1" smtClean="0">
                <a:solidFill>
                  <a:schemeClr val="tx1"/>
                </a:solidFill>
              </a:rPr>
              <a:t>menurun</a:t>
            </a:r>
            <a:r>
              <a:rPr lang="en-US"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6</a:t>
            </a:fld>
            <a:endParaRPr lang="en-US"/>
          </a:p>
        </p:txBody>
      </p:sp>
      <p:sp>
        <p:nvSpPr>
          <p:cNvPr id="5" name="Right Arrow 4"/>
          <p:cNvSpPr/>
          <p:nvPr/>
        </p:nvSpPr>
        <p:spPr>
          <a:xfrm>
            <a:off x="4800600" y="1752600"/>
            <a:ext cx="457200" cy="152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dirty="0" smtClean="0"/>
              <a:t>IDENTIFIKASI</a:t>
            </a:r>
            <a:endParaRPr lang="en-US" dirty="0"/>
          </a:p>
        </p:txBody>
      </p:sp>
      <p:sp>
        <p:nvSpPr>
          <p:cNvPr id="3" name="Subtitle 2"/>
          <p:cNvSpPr>
            <a:spLocks noGrp="1"/>
          </p:cNvSpPr>
          <p:nvPr>
            <p:ph type="subTitle" idx="1"/>
          </p:nvPr>
        </p:nvSpPr>
        <p:spPr>
          <a:xfrm>
            <a:off x="990600" y="1524000"/>
            <a:ext cx="7315200" cy="4267200"/>
          </a:xfrm>
        </p:spPr>
        <p:txBody>
          <a:bodyPr>
            <a:normAutofit/>
          </a:bodyPr>
          <a:lstStyle/>
          <a:p>
            <a:pPr algn="l"/>
            <a:r>
              <a:rPr lang="en-US" sz="2400" dirty="0" smtClean="0">
                <a:solidFill>
                  <a:schemeClr val="tx1"/>
                </a:solidFill>
              </a:rPr>
              <a:t>ATRIBUT LAPORAN KEUANGAN </a:t>
            </a:r>
            <a:endParaRPr lang="en-US" sz="2400" dirty="0">
              <a:solidFill>
                <a:schemeClr val="tx1"/>
              </a:solidFill>
            </a:endParaRPr>
          </a:p>
          <a:p>
            <a:pPr marL="457200" lvl="0" indent="-457200" algn="l">
              <a:buFont typeface="+mj-lt"/>
              <a:buAutoNum type="arabicPeriod"/>
            </a:pPr>
            <a:r>
              <a:rPr lang="en-US" sz="2400" dirty="0" err="1">
                <a:solidFill>
                  <a:schemeClr val="tx1"/>
                </a:solidFill>
                <a:latin typeface="Arial" pitchFamily="34" charset="0"/>
                <a:cs typeface="Arial" pitchFamily="34" charset="0"/>
              </a:rPr>
              <a:t>nama</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perusahaan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pelapor</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atau</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identitas</a:t>
            </a:r>
            <a:r>
              <a:rPr lang="en-US" sz="2400" dirty="0">
                <a:solidFill>
                  <a:schemeClr val="tx1"/>
                </a:solidFill>
                <a:latin typeface="Arial" pitchFamily="34" charset="0"/>
                <a:cs typeface="Arial" pitchFamily="34" charset="0"/>
              </a:rPr>
              <a:t> lain;</a:t>
            </a:r>
          </a:p>
          <a:p>
            <a:pPr marL="457200" lvl="0" indent="-457200" algn="l">
              <a:buFont typeface="+mj-lt"/>
              <a:buAutoNum type="arabicPeriod"/>
            </a:pPr>
            <a:r>
              <a:rPr lang="en-US" sz="2400" dirty="0" err="1">
                <a:solidFill>
                  <a:schemeClr val="tx1"/>
                </a:solidFill>
                <a:latin typeface="Arial" pitchFamily="34" charset="0"/>
                <a:cs typeface="Arial" pitchFamily="34" charset="0"/>
              </a:rPr>
              <a:t>cakupan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laporan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keuangan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apakah</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mencakup</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hanya</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satu</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entitas</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atau</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beberapa</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entitas</a:t>
            </a:r>
            <a:r>
              <a:rPr lang="en-US" sz="2400" dirty="0">
                <a:solidFill>
                  <a:schemeClr val="tx1"/>
                </a:solidFill>
                <a:latin typeface="Arial" pitchFamily="34" charset="0"/>
                <a:cs typeface="Arial" pitchFamily="34" charset="0"/>
              </a:rPr>
              <a:t>;</a:t>
            </a:r>
          </a:p>
          <a:p>
            <a:pPr marL="457200" lvl="0" indent="-457200" algn="l">
              <a:buFont typeface="+mj-lt"/>
              <a:buAutoNum type="arabicPeriod"/>
            </a:pPr>
            <a:r>
              <a:rPr lang="en-US" sz="2400" dirty="0" err="1">
                <a:solidFill>
                  <a:schemeClr val="tx1"/>
                </a:solidFill>
                <a:latin typeface="Arial" pitchFamily="34" charset="0"/>
                <a:cs typeface="Arial" pitchFamily="34" charset="0"/>
              </a:rPr>
              <a:t>tanggal</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atau</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periode</a:t>
            </a:r>
            <a:r>
              <a:rPr lang="en-US" sz="2400" dirty="0">
                <a:solidFill>
                  <a:schemeClr val="tx1"/>
                </a:solidFill>
                <a:latin typeface="Arial" pitchFamily="34" charset="0"/>
                <a:cs typeface="Arial" pitchFamily="34" charset="0"/>
              </a:rPr>
              <a:t> yang </a:t>
            </a:r>
            <a:r>
              <a:rPr lang="en-US" sz="2400" dirty="0" err="1">
                <a:solidFill>
                  <a:schemeClr val="tx1"/>
                </a:solidFill>
                <a:latin typeface="Arial" pitchFamily="34" charset="0"/>
                <a:cs typeface="Arial" pitchFamily="34" charset="0"/>
              </a:rPr>
              <a:t>dicakup</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oleh</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laporan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keuangan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mana</a:t>
            </a:r>
            <a:r>
              <a:rPr lang="en-US" sz="2400" dirty="0">
                <a:solidFill>
                  <a:schemeClr val="tx1"/>
                </a:solidFill>
                <a:latin typeface="Arial" pitchFamily="34" charset="0"/>
                <a:cs typeface="Arial" pitchFamily="34" charset="0"/>
              </a:rPr>
              <a:t> yang </a:t>
            </a:r>
            <a:r>
              <a:rPr lang="en-US" sz="2400" dirty="0" err="1">
                <a:solidFill>
                  <a:schemeClr val="tx1"/>
                </a:solidFill>
                <a:latin typeface="Arial" pitchFamily="34" charset="0"/>
                <a:cs typeface="Arial" pitchFamily="34" charset="0"/>
              </a:rPr>
              <a:t>lebih</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tepat</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bagi</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setiap</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komponen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laporan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keuangan</a:t>
            </a:r>
            <a:r>
              <a:rPr lang="en-US" sz="2400" dirty="0">
                <a:solidFill>
                  <a:schemeClr val="tx1"/>
                </a:solidFill>
                <a:latin typeface="Arial" pitchFamily="34" charset="0"/>
                <a:cs typeface="Arial" pitchFamily="34" charset="0"/>
              </a:rPr>
              <a:t>;</a:t>
            </a:r>
          </a:p>
          <a:p>
            <a:pPr marL="457200" lvl="0" indent="-457200" algn="l">
              <a:buFont typeface="+mj-lt"/>
              <a:buAutoNum type="arabicPeriod"/>
            </a:pPr>
            <a:r>
              <a:rPr lang="en-US" sz="2400" dirty="0" err="1">
                <a:solidFill>
                  <a:schemeClr val="tx1"/>
                </a:solidFill>
                <a:latin typeface="Arial" pitchFamily="34" charset="0"/>
                <a:cs typeface="Arial" pitchFamily="34" charset="0"/>
              </a:rPr>
              <a:t>mata</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uang</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pelaporan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dan</a:t>
            </a:r>
            <a:endParaRPr lang="en-US" sz="2400" dirty="0">
              <a:solidFill>
                <a:schemeClr val="tx1"/>
              </a:solidFill>
              <a:latin typeface="Arial" pitchFamily="34" charset="0"/>
              <a:cs typeface="Arial" pitchFamily="34" charset="0"/>
            </a:endParaRPr>
          </a:p>
          <a:p>
            <a:pPr marL="457200" indent="-457200" algn="l">
              <a:buFont typeface="+mj-lt"/>
              <a:buAutoNum type="arabicPeriod"/>
            </a:pPr>
            <a:r>
              <a:rPr lang="en-US" sz="2400" dirty="0" err="1">
                <a:solidFill>
                  <a:schemeClr val="tx1"/>
                </a:solidFill>
                <a:latin typeface="Arial" pitchFamily="34" charset="0"/>
                <a:cs typeface="Arial" pitchFamily="34" charset="0"/>
              </a:rPr>
              <a:t>satuan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angka</a:t>
            </a:r>
            <a:r>
              <a:rPr lang="en-US" sz="2400" dirty="0">
                <a:solidFill>
                  <a:schemeClr val="tx1"/>
                </a:solidFill>
                <a:latin typeface="Arial" pitchFamily="34" charset="0"/>
                <a:cs typeface="Arial" pitchFamily="34" charset="0"/>
              </a:rPr>
              <a:t> yang </a:t>
            </a:r>
            <a:r>
              <a:rPr lang="en-US" sz="2400" dirty="0" err="1">
                <a:solidFill>
                  <a:schemeClr val="tx1"/>
                </a:solidFill>
                <a:latin typeface="Arial" pitchFamily="34" charset="0"/>
                <a:cs typeface="Arial" pitchFamily="34" charset="0"/>
              </a:rPr>
              <a:t>digunakan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dalam</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penyajian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laporan</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keuangan</a:t>
            </a:r>
            <a:r>
              <a:rPr lang="en-US" sz="2400" dirty="0">
                <a:solidFill>
                  <a:schemeClr val="tx1"/>
                </a:solidFill>
                <a:latin typeface="Arial" pitchFamily="34" charset="0"/>
                <a:cs typeface="Arial" pitchFamily="34"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a:bodyPr>
          <a:lstStyle/>
          <a:p>
            <a:r>
              <a:rPr lang="en-US" sz="4000" dirty="0" smtClean="0"/>
              <a:t>CONTOH NERACA</a:t>
            </a:r>
            <a:endParaRPr lang="en-US" sz="4000" dirty="0"/>
          </a:p>
        </p:txBody>
      </p:sp>
      <p:graphicFrame>
        <p:nvGraphicFramePr>
          <p:cNvPr id="4" name="Content Placeholder 3"/>
          <p:cNvGraphicFramePr>
            <a:graphicFrameLocks noGrp="1"/>
          </p:cNvGraphicFramePr>
          <p:nvPr>
            <p:ph idx="1"/>
          </p:nvPr>
        </p:nvGraphicFramePr>
        <p:xfrm>
          <a:off x="228600" y="762000"/>
          <a:ext cx="8686800" cy="5933440"/>
        </p:xfrm>
        <a:graphic>
          <a:graphicData uri="http://schemas.openxmlformats.org/drawingml/2006/table">
            <a:tbl>
              <a:tblPr firstRow="1" bandRow="1">
                <a:tableStyleId>{5C22544A-7EE6-4342-B048-85BDC9FD1C3A}</a:tableStyleId>
              </a:tblPr>
              <a:tblGrid>
                <a:gridCol w="2654300"/>
                <a:gridCol w="1536700"/>
                <a:gridCol w="228600"/>
                <a:gridCol w="2819400"/>
                <a:gridCol w="1447800"/>
              </a:tblGrid>
              <a:tr h="370840">
                <a:tc gridSpan="5">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5">
                  <a:txBody>
                    <a:bodyPr/>
                    <a:lstStyle/>
                    <a:p>
                      <a:pPr algn="ctr"/>
                      <a:r>
                        <a:rPr lang="en-US" dirty="0" smtClean="0"/>
                        <a:t>NERACA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5">
                  <a:txBody>
                    <a:bodyPr/>
                    <a:lstStyle/>
                    <a:p>
                      <a:pPr algn="ctr"/>
                      <a:r>
                        <a:rPr lang="en-US" dirty="0" smtClean="0"/>
                        <a:t>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ASET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b="1" dirty="0" smtClean="0"/>
                        <a:t>KEWAJIBAN DAN EKUITAS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K</a:t>
                      </a:r>
                      <a:r>
                        <a:rPr lang="en-US" baseline="0" dirty="0" smtClean="0"/>
                        <a:t> a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Dagang</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350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Piutang</a:t>
                      </a:r>
                      <a:r>
                        <a:rPr lang="en-US" dirty="0" smtClean="0"/>
                        <a:t> </a:t>
                      </a:r>
                      <a:r>
                        <a:rPr lang="en-US" dirty="0" err="1" smtClean="0"/>
                        <a:t>Dagang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Pajak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Persediaan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430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Gaji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dirty="0" smtClean="0"/>
                        <a:t>Total </a:t>
                      </a:r>
                      <a:r>
                        <a:rPr lang="en-US" dirty="0" err="1" smtClean="0"/>
                        <a:t>Aset</a:t>
                      </a:r>
                      <a:r>
                        <a:rPr lang="en-US" dirty="0" smtClean="0"/>
                        <a:t> </a:t>
                      </a:r>
                      <a:r>
                        <a:rPr lang="en-US" dirty="0" err="1" smtClean="0"/>
                        <a:t>Lancar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710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Utang</a:t>
                      </a:r>
                      <a:r>
                        <a:rPr lang="en-US" dirty="0" smtClean="0"/>
                        <a:t> </a:t>
                      </a:r>
                      <a:r>
                        <a:rPr lang="en-US" dirty="0" err="1" smtClean="0"/>
                        <a:t>Lancar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600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Gedung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870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Bank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Pabrik</a:t>
                      </a:r>
                      <a:r>
                        <a:rPr lang="en-US" dirty="0" smtClean="0"/>
                        <a:t> </a:t>
                      </a:r>
                      <a:r>
                        <a:rPr lang="en-US" dirty="0" err="1" smtClean="0"/>
                        <a:t>dan</a:t>
                      </a:r>
                      <a:r>
                        <a:rPr lang="en-US" dirty="0" smtClean="0"/>
                        <a:t> </a:t>
                      </a:r>
                      <a:r>
                        <a:rPr lang="en-US" dirty="0" err="1" smtClean="0"/>
                        <a:t>Peralatan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Obligasi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200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Akumls</a:t>
                      </a:r>
                      <a:r>
                        <a:rPr lang="en-US" dirty="0" smtClean="0"/>
                        <a:t>. </a:t>
                      </a:r>
                      <a:r>
                        <a:rPr lang="en-US" dirty="0" err="1" smtClean="0"/>
                        <a:t>Penystn</a:t>
                      </a:r>
                      <a:r>
                        <a:rPr lang="en-US" dirty="0" smtClean="0"/>
                        <a:t>.</a:t>
                      </a:r>
                      <a:r>
                        <a:rPr lang="en-US" baseline="0" dirty="0" smtClean="0"/>
                        <a:t>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(470)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Utang</a:t>
                      </a:r>
                      <a:r>
                        <a:rPr lang="en-US" dirty="0" smtClean="0"/>
                        <a:t> </a:t>
                      </a:r>
                      <a:r>
                        <a:rPr lang="en-US" dirty="0" err="1" smtClean="0"/>
                        <a:t>Jangka</a:t>
                      </a:r>
                      <a:r>
                        <a:rPr lang="en-US" dirty="0" smtClean="0"/>
                        <a:t> </a:t>
                      </a:r>
                      <a:r>
                        <a:rPr lang="en-US" dirty="0" err="1" smtClean="0"/>
                        <a:t>Panjang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500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Total </a:t>
                      </a:r>
                      <a:r>
                        <a:rPr lang="en-US" dirty="0" err="1" smtClean="0"/>
                        <a:t>Aset</a:t>
                      </a:r>
                      <a:r>
                        <a:rPr lang="en-US" dirty="0" smtClean="0"/>
                        <a:t> </a:t>
                      </a:r>
                      <a:r>
                        <a:rPr lang="en-US" dirty="0" err="1" smtClean="0"/>
                        <a:t>Tetap</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1.500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Kewajiban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1.100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Merk</a:t>
                      </a:r>
                      <a:r>
                        <a:rPr lang="en-US" dirty="0" smtClean="0"/>
                        <a:t> </a:t>
                      </a:r>
                      <a:r>
                        <a:rPr lang="en-US" dirty="0" err="1" smtClean="0"/>
                        <a:t>Dagang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Paten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Modal, Tuan </a:t>
                      </a:r>
                      <a:r>
                        <a:rPr lang="en-US" dirty="0" err="1" smtClean="0"/>
                        <a:t>Budiono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dirty="0" smtClean="0"/>
                        <a:t>Total </a:t>
                      </a:r>
                      <a:r>
                        <a:rPr lang="en-US" dirty="0" err="1" smtClean="0"/>
                        <a:t>Aset</a:t>
                      </a:r>
                      <a:r>
                        <a:rPr lang="en-US" dirty="0" smtClean="0"/>
                        <a:t> </a:t>
                      </a:r>
                      <a:r>
                        <a:rPr lang="en-US" dirty="0" err="1" smtClean="0"/>
                        <a:t>Tak</a:t>
                      </a:r>
                      <a:r>
                        <a:rPr lang="en-US" dirty="0" smtClean="0"/>
                        <a:t> </a:t>
                      </a:r>
                      <a:r>
                        <a:rPr lang="en-US" dirty="0" err="1" smtClean="0"/>
                        <a:t>Berwujud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190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Ekuitas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1.300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b="1" dirty="0" smtClean="0"/>
                        <a:t>Total </a:t>
                      </a:r>
                      <a:r>
                        <a:rPr lang="en-US" b="1" dirty="0" err="1" smtClean="0"/>
                        <a:t>Aset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2.400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sz="1800" b="1" dirty="0" smtClean="0"/>
                        <a:t>Total </a:t>
                      </a:r>
                      <a:r>
                        <a:rPr lang="en-US" sz="1800" b="1" dirty="0" err="1" smtClean="0"/>
                        <a:t>Kewajiban</a:t>
                      </a:r>
                      <a:r>
                        <a:rPr lang="en-US" sz="1800" b="1" dirty="0" smtClean="0"/>
                        <a:t> &amp; </a:t>
                      </a:r>
                      <a:r>
                        <a:rPr lang="en-US" sz="1800" b="1" dirty="0" err="1" smtClean="0"/>
                        <a:t>Ekuitas</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2.400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LAPORAN LABA RUGI</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609600"/>
          <a:ext cx="8686800" cy="6217920"/>
        </p:xfrm>
        <a:graphic>
          <a:graphicData uri="http://schemas.openxmlformats.org/drawingml/2006/table">
            <a:tbl>
              <a:tblPr firstRow="1" bandRow="1">
                <a:tableStyleId>{5C22544A-7EE6-4342-B048-85BDC9FD1C3A}</a:tableStyleId>
              </a:tblPr>
              <a:tblGrid>
                <a:gridCol w="5334000"/>
                <a:gridCol w="1752600"/>
                <a:gridCol w="1600200"/>
              </a:tblGrid>
              <a:tr h="322729">
                <a:tc gridSpan="3">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smtClean="0"/>
                        <a:t>LAPORAN LABA RUGI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322729">
                <a:tc>
                  <a:txBody>
                    <a:bodyPr/>
                    <a:lstStyle/>
                    <a:p>
                      <a:r>
                        <a:rPr lang="en-US" b="0" dirty="0" err="1" smtClean="0"/>
                        <a:t>Pendapatan</a:t>
                      </a:r>
                      <a:r>
                        <a:rPr lang="en-US" b="0" dirty="0" smtClean="0"/>
                        <a:t> </a:t>
                      </a:r>
                      <a:r>
                        <a:rPr lang="en-US" b="0" dirty="0" err="1" smtClean="0"/>
                        <a:t>Penjualan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950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Harga</a:t>
                      </a:r>
                      <a:r>
                        <a:rPr lang="en-US" b="0" dirty="0" smtClean="0"/>
                        <a:t> </a:t>
                      </a:r>
                      <a:r>
                        <a:rPr lang="en-US" b="0" dirty="0" err="1" smtClean="0"/>
                        <a:t>Pokok</a:t>
                      </a:r>
                      <a:r>
                        <a:rPr lang="en-US" b="0" dirty="0" smtClean="0"/>
                        <a:t> </a:t>
                      </a:r>
                      <a:r>
                        <a:rPr lang="en-US" b="0" dirty="0" err="1" smtClean="0"/>
                        <a:t>Penjualan</a:t>
                      </a:r>
                      <a:r>
                        <a:rPr lang="en-US" b="0" dirty="0" smtClean="0"/>
                        <a:t> (HPP)</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(325)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Kotor</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625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Biaya</a:t>
                      </a:r>
                      <a:r>
                        <a:rPr lang="en-US" b="0" dirty="0" smtClean="0"/>
                        <a:t> </a:t>
                      </a:r>
                      <a:r>
                        <a:rPr lang="en-US" b="0" dirty="0" err="1" smtClean="0"/>
                        <a:t>Iklan</a:t>
                      </a:r>
                      <a:r>
                        <a:rPr lang="en-US" b="0" dirty="0" smtClean="0"/>
                        <a:t> </a:t>
                      </a:r>
                      <a:r>
                        <a:rPr lang="en-US" b="0" dirty="0" err="1" smtClean="0"/>
                        <a:t>dan</a:t>
                      </a:r>
                      <a:r>
                        <a:rPr lang="en-US" b="0" dirty="0" smtClean="0"/>
                        <a:t> </a:t>
                      </a:r>
                      <a:r>
                        <a:rPr lang="en-US" b="0" dirty="0" err="1" smtClean="0"/>
                        <a:t>Promosi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Gaji</a:t>
                      </a:r>
                      <a:r>
                        <a:rPr lang="en-US" b="0" dirty="0" smtClean="0"/>
                        <a:t> Sales Person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130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Supplies </a:t>
                      </a:r>
                      <a:r>
                        <a:rPr lang="en-US" b="0" dirty="0" err="1" smtClean="0"/>
                        <a:t>Toko</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smtClean="0"/>
                        <a:t>Total </a:t>
                      </a:r>
                      <a:r>
                        <a:rPr lang="en-US" b="0" dirty="0" err="1" smtClean="0"/>
                        <a:t>Biaya</a:t>
                      </a:r>
                      <a:r>
                        <a:rPr lang="en-US" b="0" dirty="0" smtClean="0"/>
                        <a:t> </a:t>
                      </a:r>
                      <a:r>
                        <a:rPr lang="en-US" b="0" dirty="0" err="1" smtClean="0"/>
                        <a:t>Promosi</a:t>
                      </a:r>
                      <a:r>
                        <a:rPr lang="en-US" b="0" dirty="0" smtClean="0"/>
                        <a:t> </a:t>
                      </a:r>
                      <a:r>
                        <a:rPr lang="en-US" b="0" dirty="0" err="1" smtClean="0"/>
                        <a:t>dan</a:t>
                      </a:r>
                      <a:r>
                        <a:rPr lang="en-US" b="0" dirty="0" smtClean="0"/>
                        <a:t> </a:t>
                      </a:r>
                      <a:r>
                        <a:rPr lang="en-US" b="0" dirty="0" err="1" smtClean="0"/>
                        <a:t>Penjualan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(205)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Administrasi</a:t>
                      </a:r>
                      <a:r>
                        <a:rPr lang="en-US" b="0" dirty="0" smtClean="0"/>
                        <a:t>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t>Biaya</a:t>
                      </a:r>
                      <a:r>
                        <a:rPr lang="en-US" b="0" dirty="0" smtClean="0"/>
                        <a:t> </a:t>
                      </a:r>
                      <a:r>
                        <a:rPr lang="en-US" b="0" dirty="0" err="1" smtClean="0"/>
                        <a:t>Gaji</a:t>
                      </a:r>
                      <a:r>
                        <a:rPr lang="en-US" b="0" dirty="0" smtClean="0"/>
                        <a:t> </a:t>
                      </a:r>
                      <a:r>
                        <a:rPr lang="en-US" b="0" dirty="0" err="1" smtClean="0"/>
                        <a:t>Karyawan</a:t>
                      </a:r>
                      <a:r>
                        <a:rPr lang="en-US" b="0" dirty="0" smtClean="0"/>
                        <a:t> </a:t>
                      </a:r>
                      <a:r>
                        <a:rPr lang="en-US" b="0" dirty="0" err="1" smtClean="0"/>
                        <a:t>Administrasi</a:t>
                      </a:r>
                      <a:endParaRPr lang="en-US" b="0"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110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Depresiasi</a:t>
                      </a:r>
                      <a:r>
                        <a:rPr lang="en-US" b="0" dirty="0" smtClean="0"/>
                        <a:t> </a:t>
                      </a:r>
                      <a:r>
                        <a:rPr lang="en-US" b="0" dirty="0" err="1" smtClean="0"/>
                        <a:t>Aset</a:t>
                      </a:r>
                      <a:r>
                        <a:rPr lang="en-US" b="0" dirty="0" smtClean="0"/>
                        <a:t> </a:t>
                      </a:r>
                      <a:r>
                        <a:rPr lang="en-US" b="0" dirty="0" err="1" smtClean="0"/>
                        <a:t>Tetap</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smtClean="0"/>
                        <a:t>Total </a:t>
                      </a:r>
                      <a:r>
                        <a:rPr lang="en-US" b="0" dirty="0" err="1" smtClean="0"/>
                        <a:t>Biaya</a:t>
                      </a:r>
                      <a:r>
                        <a:rPr lang="en-US" b="0" dirty="0" smtClean="0"/>
                        <a:t> </a:t>
                      </a:r>
                      <a:r>
                        <a:rPr lang="en-US" b="0" dirty="0" err="1" smtClean="0"/>
                        <a:t>Administrasi</a:t>
                      </a:r>
                      <a:r>
                        <a:rPr lang="en-US" b="0" dirty="0" smtClean="0"/>
                        <a:t> </a:t>
                      </a:r>
                      <a:r>
                        <a:rPr lang="en-US" b="0" dirty="0" err="1" smtClean="0"/>
                        <a:t>dan</a:t>
                      </a:r>
                      <a:r>
                        <a:rPr lang="en-US" b="0" dirty="0" smtClean="0"/>
                        <a:t> </a:t>
                      </a:r>
                      <a:r>
                        <a:rPr lang="en-US" b="0" dirty="0" err="1" smtClean="0"/>
                        <a:t>Umum</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(215)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Operasi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205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Pajak</a:t>
                      </a:r>
                      <a:r>
                        <a:rPr lang="en-US" b="0" dirty="0" smtClean="0"/>
                        <a:t> </a:t>
                      </a:r>
                      <a:r>
                        <a:rPr lang="en-US" b="0" dirty="0" err="1" smtClean="0"/>
                        <a:t>Penghasilan</a:t>
                      </a:r>
                      <a:r>
                        <a:rPr lang="en-US" b="0" dirty="0" smtClean="0"/>
                        <a:t> (</a:t>
                      </a:r>
                      <a:r>
                        <a:rPr lang="en-US" b="0" dirty="0" err="1" smtClean="0"/>
                        <a:t>PPh</a:t>
                      </a:r>
                      <a:r>
                        <a:rPr lang="en-US" b="0" dirty="0" smtClean="0"/>
                        <a:t>)</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Bersih</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190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1138</Words>
  <Application>Microsoft Office PowerPoint</Application>
  <PresentationFormat>On-screen Show (4:3)</PresentationFormat>
  <Paragraphs>254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PENDALAMAN MATERI PLPG AKUNTANSI 2011  PENYUSUNAN DAN AUDITING LAPORAN KEUANGAN</vt:lpstr>
      <vt:lpstr>ACCOUNTING</vt:lpstr>
      <vt:lpstr>Hasil dari proses akuntansi adalah LAPORAN KEUANGAN yang bertujuan menyediakan informasi yang menyangkut: 1. neraca (lap. posisi keuangan), 2. lap. laba rugi komprehensif, 3. lap. perubahan ekuitas, 4. lap. arus kas 5. catatan atas laporan keuangan, 6. lap. posisi keuangan awal periode komparatif sajian akibat penerapan retrospektif, penyajian kembali, atau reklasifikasi pos-pos lap. keu. </vt:lpstr>
      <vt:lpstr>KONTEN LAPORAN KEUANGAN</vt:lpstr>
      <vt:lpstr>Karakteristik Kualitatif Lap. Keu.</vt:lpstr>
      <vt:lpstr>Asumsi Laporan Keuangan</vt:lpstr>
      <vt:lpstr>IDENTIFIKASI</vt:lpstr>
      <vt:lpstr>CONTOH NERACA</vt:lpstr>
      <vt:lpstr>CONTOH LAPORAN LABA RUGI </vt:lpstr>
      <vt:lpstr>CONTOH LAPORAN ARUS KAS </vt:lpstr>
      <vt:lpstr>CONTOH LAP. PERUBAHAN MODAL </vt:lpstr>
      <vt:lpstr>KETERKAITAN EMPAT LAPORAN TSB  </vt:lpstr>
      <vt:lpstr>AUDITING LAPORAN KEUANGAN</vt:lpstr>
      <vt:lpstr>TUJUAN dan KOMPONEN</vt:lpstr>
      <vt:lpstr>AUDIT LAPORAN KEUANGAN</vt:lpstr>
      <vt:lpstr>KRITERIA dan OBJEK AUDIT</vt:lpstr>
      <vt:lpstr>STANDAR AUDITING</vt:lpstr>
      <vt:lpstr>AUDITOR OPINIONS</vt:lpstr>
      <vt:lpstr>ATRIBUT LAPORAN AUDITOR</vt:lpstr>
      <vt:lpstr>Slide 20</vt:lpstr>
      <vt:lpstr>KEWAJARAN LAPORAN KEUANGAN</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UNY</dc:creator>
  <cp:lastModifiedBy>UNY</cp:lastModifiedBy>
  <cp:revision>17</cp:revision>
  <dcterms:created xsi:type="dcterms:W3CDTF">2011-07-25T14:16:55Z</dcterms:created>
  <dcterms:modified xsi:type="dcterms:W3CDTF">2011-07-27T23:11:23Z</dcterms:modified>
</cp:coreProperties>
</file>