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4" r:id="rId14"/>
    <p:sldId id="275"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612"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84B3F-2C09-40B3-8363-165E5B8914C0}"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152-6A02-4957-B2F9-8F40CBB32D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84B3F-2C09-40B3-8363-165E5B8914C0}" type="datetimeFigureOut">
              <a:rPr lang="en-US" smtClean="0"/>
              <a:pPr/>
              <a:t>11/30/2011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A0152-6A02-4957-B2F9-8F40CBB32D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1"/>
            <a:ext cx="8534400" cy="2133599"/>
          </a:xfrm>
        </p:spPr>
        <p:txBody>
          <a:bodyPr>
            <a:normAutofit/>
          </a:bodyPr>
          <a:lstStyle/>
          <a:p>
            <a:r>
              <a:rPr lang="id-ID" sz="4000" b="1" dirty="0"/>
              <a:t>ACCOUNTING IN ASIA-PACIFIC REGION:</a:t>
            </a:r>
            <a:r>
              <a:rPr lang="id-ID" b="1" dirty="0"/>
              <a:t> </a:t>
            </a:r>
            <a:r>
              <a:rPr lang="en-US" dirty="0"/>
              <a:t/>
            </a:r>
            <a:br>
              <a:rPr lang="en-US" dirty="0"/>
            </a:br>
            <a:r>
              <a:rPr lang="id-ID" b="1" dirty="0"/>
              <a:t>HOFSTEDE-GRAY THEORY</a:t>
            </a:r>
            <a:r>
              <a:rPr lang="en-US" dirty="0"/>
              <a:t/>
            </a:r>
            <a:br>
              <a:rPr lang="en-US" dirty="0"/>
            </a:br>
            <a:endParaRPr lang="en-US" dirty="0"/>
          </a:p>
        </p:txBody>
      </p:sp>
      <p:sp>
        <p:nvSpPr>
          <p:cNvPr id="3" name="Subtitle 2"/>
          <p:cNvSpPr>
            <a:spLocks noGrp="1"/>
          </p:cNvSpPr>
          <p:nvPr>
            <p:ph type="subTitle" idx="1"/>
          </p:nvPr>
        </p:nvSpPr>
        <p:spPr>
          <a:xfrm>
            <a:off x="685800" y="2438400"/>
            <a:ext cx="7924800" cy="3886200"/>
          </a:xfrm>
        </p:spPr>
        <p:txBody>
          <a:bodyPr>
            <a:normAutofit/>
          </a:bodyPr>
          <a:lstStyle/>
          <a:p>
            <a:r>
              <a:rPr lang="en-US" dirty="0" smtClean="0">
                <a:solidFill>
                  <a:schemeClr val="tx1"/>
                </a:solidFill>
              </a:rPr>
              <a:t>Abdullah Taman</a:t>
            </a:r>
          </a:p>
          <a:p>
            <a:r>
              <a:rPr lang="en-US" dirty="0" smtClean="0">
                <a:solidFill>
                  <a:schemeClr val="tx1"/>
                </a:solidFill>
              </a:rPr>
              <a:t>Yogyakarta State University, Indonesia</a:t>
            </a:r>
          </a:p>
          <a:p>
            <a:endParaRPr lang="en-US" sz="2800" dirty="0" smtClean="0">
              <a:solidFill>
                <a:schemeClr val="tx1"/>
              </a:solidFill>
            </a:endParaRPr>
          </a:p>
          <a:p>
            <a:r>
              <a:rPr lang="en-US" sz="2800" dirty="0" smtClean="0">
                <a:solidFill>
                  <a:schemeClr val="tx1"/>
                </a:solidFill>
              </a:rPr>
              <a:t>Presented in </a:t>
            </a:r>
            <a:r>
              <a:rPr lang="en-US" sz="2800" dirty="0" err="1" smtClean="0">
                <a:solidFill>
                  <a:schemeClr val="tx1"/>
                </a:solidFill>
              </a:rPr>
              <a:t>APCEMaL</a:t>
            </a:r>
            <a:r>
              <a:rPr lang="en-US" sz="2800" dirty="0" smtClean="0">
                <a:solidFill>
                  <a:schemeClr val="tx1"/>
                </a:solidFill>
              </a:rPr>
              <a:t> 2011, UPSI Malaysia </a:t>
            </a:r>
          </a:p>
          <a:p>
            <a:r>
              <a:rPr lang="en-US" sz="2800" dirty="0" smtClean="0">
                <a:solidFill>
                  <a:schemeClr val="tx1"/>
                </a:solidFill>
              </a:rPr>
              <a:t>29th - </a:t>
            </a:r>
            <a:r>
              <a:rPr lang="en-US" sz="2800" dirty="0">
                <a:solidFill>
                  <a:schemeClr val="tx1"/>
                </a:solidFill>
              </a:rPr>
              <a:t>30th </a:t>
            </a:r>
            <a:r>
              <a:rPr lang="en-US" sz="2800" dirty="0" smtClean="0">
                <a:solidFill>
                  <a:schemeClr val="tx1"/>
                </a:solidFill>
              </a:rPr>
              <a:t>Nov. </a:t>
            </a:r>
            <a:r>
              <a:rPr lang="en-US" sz="2800" dirty="0">
                <a:solidFill>
                  <a:schemeClr val="tx1"/>
                </a:solidFill>
              </a:rPr>
              <a:t>and 1st </a:t>
            </a:r>
            <a:r>
              <a:rPr lang="en-US" sz="2800" dirty="0" smtClean="0">
                <a:solidFill>
                  <a:schemeClr val="tx1"/>
                </a:solidFill>
              </a:rPr>
              <a:t>Dec. 2011 </a:t>
            </a:r>
          </a:p>
          <a:p>
            <a:r>
              <a:rPr lang="en-US" sz="2800" dirty="0" smtClean="0">
                <a:solidFill>
                  <a:schemeClr val="tx1"/>
                </a:solidFill>
              </a:rPr>
              <a:t>The Legend Hotel, Kuala </a:t>
            </a:r>
            <a:r>
              <a:rPr lang="en-US" sz="2800" dirty="0">
                <a:solidFill>
                  <a:schemeClr val="tx1"/>
                </a:solidFill>
              </a:rPr>
              <a:t>Lumpur Malaysia.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CULTURAL EFFECTS (cont’d)</a:t>
            </a:r>
            <a:endParaRPr lang="en-US" sz="3600" b="1" dirty="0"/>
          </a:p>
        </p:txBody>
      </p:sp>
      <p:sp>
        <p:nvSpPr>
          <p:cNvPr id="5" name="Subtitle 4"/>
          <p:cNvSpPr>
            <a:spLocks noGrp="1"/>
          </p:cNvSpPr>
          <p:nvPr>
            <p:ph type="subTitle" idx="1"/>
          </p:nvPr>
        </p:nvSpPr>
        <p:spPr>
          <a:xfrm>
            <a:off x="457200" y="1524000"/>
            <a:ext cx="8305800" cy="4800600"/>
          </a:xfrm>
        </p:spPr>
        <p:txBody>
          <a:bodyPr>
            <a:normAutofit/>
          </a:bodyPr>
          <a:lstStyle/>
          <a:p>
            <a:pPr algn="l"/>
            <a:r>
              <a:rPr lang="en-US" dirty="0" smtClean="0">
                <a:solidFill>
                  <a:schemeClr val="tx1"/>
                </a:solidFill>
              </a:rPr>
              <a:t>With respect to category 2), it can be seen how this involves quite naturally from (1). Gray’s theory (1988) took as its subject matter the preferences of account’s users and prepares. These preferences will be formed under the influence of broader cultural values and will affect the regulatory environment in which accounting takes place and the pattern of disclosure. </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CULTURAL EFFECTS (cont’d)</a:t>
            </a:r>
            <a:endParaRPr lang="en-US" sz="3600" b="1" dirty="0"/>
          </a:p>
        </p:txBody>
      </p:sp>
      <p:sp>
        <p:nvSpPr>
          <p:cNvPr id="5" name="Subtitle 4"/>
          <p:cNvSpPr>
            <a:spLocks noGrp="1"/>
          </p:cNvSpPr>
          <p:nvPr>
            <p:ph type="subTitle" idx="1"/>
          </p:nvPr>
        </p:nvSpPr>
        <p:spPr>
          <a:xfrm>
            <a:off x="457200" y="1524000"/>
            <a:ext cx="8305800" cy="4800600"/>
          </a:xfrm>
        </p:spPr>
        <p:txBody>
          <a:bodyPr>
            <a:normAutofit/>
          </a:bodyPr>
          <a:lstStyle/>
          <a:p>
            <a:pPr algn="l"/>
            <a:r>
              <a:rPr lang="en-US" dirty="0" smtClean="0">
                <a:solidFill>
                  <a:schemeClr val="tx1"/>
                </a:solidFill>
              </a:rPr>
              <a:t>Gray’s accounting values and its effect on accounting systems/practices are shown below:</a:t>
            </a: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r>
              <a:rPr lang="en-US" dirty="0" smtClean="0">
                <a:solidFill>
                  <a:schemeClr val="tx1"/>
                </a:solidFill>
              </a:rPr>
              <a:t>Source: </a:t>
            </a:r>
            <a:r>
              <a:rPr lang="en-US" dirty="0" err="1" smtClean="0">
                <a:solidFill>
                  <a:schemeClr val="tx1"/>
                </a:solidFill>
              </a:rPr>
              <a:t>Radebaugh</a:t>
            </a:r>
            <a:r>
              <a:rPr lang="en-US" dirty="0" smtClean="0">
                <a:solidFill>
                  <a:schemeClr val="tx1"/>
                </a:solidFill>
              </a:rPr>
              <a:t> and Gray (1996)</a:t>
            </a:r>
            <a:endParaRPr lang="en-US" dirty="0">
              <a:solidFill>
                <a:schemeClr val="tx1"/>
              </a:solidFill>
            </a:endParaRPr>
          </a:p>
        </p:txBody>
      </p:sp>
      <p:graphicFrame>
        <p:nvGraphicFramePr>
          <p:cNvPr id="6" name="Table 5"/>
          <p:cNvGraphicFramePr>
            <a:graphicFrameLocks noGrp="1"/>
          </p:cNvGraphicFramePr>
          <p:nvPr/>
        </p:nvGraphicFramePr>
        <p:xfrm>
          <a:off x="685800" y="2860040"/>
          <a:ext cx="7772400" cy="2291080"/>
        </p:xfrm>
        <a:graphic>
          <a:graphicData uri="http://schemas.openxmlformats.org/drawingml/2006/table">
            <a:tbl>
              <a:tblPr firstRow="1" bandRow="1">
                <a:tableStyleId>{5C22544A-7EE6-4342-B048-85BDC9FD1C3A}</a:tableStyleId>
              </a:tblPr>
              <a:tblGrid>
                <a:gridCol w="2590800"/>
                <a:gridCol w="304800"/>
                <a:gridCol w="2514600"/>
                <a:gridCol w="304800"/>
                <a:gridCol w="2057400"/>
              </a:tblGrid>
              <a:tr h="370840">
                <a:tc>
                  <a:txBody>
                    <a:bodyPr/>
                    <a:lstStyle/>
                    <a:p>
                      <a:r>
                        <a:rPr lang="en-US" dirty="0" smtClean="0">
                          <a:solidFill>
                            <a:schemeClr val="tx1"/>
                          </a:solidFill>
                        </a:rPr>
                        <a:t>SOCIETAL</a:t>
                      </a:r>
                      <a:r>
                        <a:rPr lang="en-US" baseline="0" dirty="0" smtClean="0">
                          <a:solidFill>
                            <a:schemeClr val="tx1"/>
                          </a:solidFill>
                        </a:rPr>
                        <a:t> VALUES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dirty="0" smtClean="0">
                          <a:solidFill>
                            <a:schemeClr val="tx1"/>
                          </a:solidFill>
                        </a:rPr>
                        <a:t>ACCOUNTING VALUES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dirty="0" smtClean="0">
                          <a:solidFill>
                            <a:schemeClr val="tx1"/>
                          </a:solidFill>
                        </a:rPr>
                        <a:t>ACC. SYST/PRACTS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rPr>
                        <a:t>Individualism/</a:t>
                      </a:r>
                      <a:r>
                        <a:rPr lang="en-US" sz="1700" dirty="0" smtClean="0">
                          <a:solidFill>
                            <a:schemeClr val="tx1"/>
                          </a:solidFill>
                        </a:rPr>
                        <a:t>Collectivism</a:t>
                      </a:r>
                      <a:endParaRPr lang="en-US" sz="17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dirty="0" smtClean="0">
                          <a:solidFill>
                            <a:schemeClr val="tx1"/>
                          </a:solidFill>
                        </a:rPr>
                        <a:t>Professionalism</a:t>
                      </a:r>
                    </a:p>
                    <a:p>
                      <a:r>
                        <a:rPr lang="en-US" dirty="0" smtClean="0">
                          <a:solidFill>
                            <a:schemeClr val="tx1"/>
                          </a:solidFill>
                        </a:rPr>
                        <a:t>Uniformity/Flexibility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dirty="0" smtClean="0">
                          <a:solidFill>
                            <a:schemeClr val="tx1"/>
                          </a:solidFill>
                        </a:rPr>
                        <a:t>Authority and enforcement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rPr>
                        <a:t>Power Distance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dirty="0" smtClean="0">
                          <a:solidFill>
                            <a:schemeClr val="tx1"/>
                          </a:solidFill>
                        </a:rPr>
                        <a:t>Conservatism/Optimism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dirty="0" smtClean="0">
                          <a:solidFill>
                            <a:schemeClr val="tx1"/>
                          </a:solidFill>
                        </a:rPr>
                        <a:t>Measurement of assets and profits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solidFill>
                            <a:schemeClr val="tx1"/>
                          </a:solidFill>
                        </a:rPr>
                        <a:t>Uncertainty Avoidance</a:t>
                      </a:r>
                    </a:p>
                    <a:p>
                      <a:r>
                        <a:rPr lang="en-US" dirty="0" smtClean="0">
                          <a:solidFill>
                            <a:schemeClr val="tx1"/>
                          </a:solidFill>
                        </a:rPr>
                        <a:t>Masculinity/Femininity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dirty="0" smtClean="0">
                          <a:solidFill>
                            <a:schemeClr val="tx1"/>
                          </a:solidFill>
                        </a:rPr>
                        <a:t>Secrecy/Transparency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en-US" dirty="0" smtClean="0">
                          <a:solidFill>
                            <a:schemeClr val="tx1"/>
                          </a:solidFill>
                        </a:rPr>
                        <a:t>Information disclosure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ight Arrow 6"/>
          <p:cNvSpPr/>
          <p:nvPr/>
        </p:nvSpPr>
        <p:spPr>
          <a:xfrm>
            <a:off x="3200400" y="35052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200400" y="41148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200400" y="46482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019800" y="35052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019800" y="41148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019800" y="46482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CULTURAL EFFECTS (cont’d)</a:t>
            </a:r>
            <a:endParaRPr lang="en-US" sz="3600" b="1" dirty="0"/>
          </a:p>
        </p:txBody>
      </p:sp>
      <p:sp>
        <p:nvSpPr>
          <p:cNvPr id="5" name="Subtitle 4"/>
          <p:cNvSpPr>
            <a:spLocks noGrp="1"/>
          </p:cNvSpPr>
          <p:nvPr>
            <p:ph type="subTitle" idx="1"/>
          </p:nvPr>
        </p:nvSpPr>
        <p:spPr>
          <a:xfrm>
            <a:off x="457200" y="1524000"/>
            <a:ext cx="8305800" cy="4800600"/>
          </a:xfrm>
        </p:spPr>
        <p:txBody>
          <a:bodyPr>
            <a:normAutofit/>
          </a:bodyPr>
          <a:lstStyle/>
          <a:p>
            <a:pPr algn="l"/>
            <a:r>
              <a:rPr lang="en-US" dirty="0" smtClean="0">
                <a:solidFill>
                  <a:schemeClr val="tx1"/>
                </a:solidFill>
              </a:rPr>
              <a:t>Actually societal values in left-hand side column are values introduced by </a:t>
            </a:r>
            <a:r>
              <a:rPr lang="en-US" dirty="0" err="1" smtClean="0">
                <a:solidFill>
                  <a:schemeClr val="tx1"/>
                </a:solidFill>
              </a:rPr>
              <a:t>Hofstede</a:t>
            </a:r>
            <a:r>
              <a:rPr lang="en-US" dirty="0" smtClean="0">
                <a:solidFill>
                  <a:schemeClr val="tx1"/>
                </a:solidFill>
              </a:rPr>
              <a:t>, and accounting values in middle column are values introduced by Gray, meanwhile right-hand side column consists systems and practices in accounting</a:t>
            </a:r>
            <a:r>
              <a:rPr lang="en-US" dirty="0" smtClean="0">
                <a:solidFill>
                  <a:schemeClr val="tx1"/>
                </a:solidFill>
              </a:rPr>
              <a:t>.</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838199"/>
          </a:xfrm>
        </p:spPr>
        <p:txBody>
          <a:bodyPr>
            <a:normAutofit fontScale="90000"/>
          </a:bodyPr>
          <a:lstStyle/>
          <a:p>
            <a:r>
              <a:rPr lang="en-US" sz="4000" b="1" dirty="0" smtClean="0"/>
              <a:t>SOCIETAL AND ACCOUNTING VALUES</a:t>
            </a:r>
            <a:endParaRPr lang="en-US" sz="4000" b="1" dirty="0"/>
          </a:p>
        </p:txBody>
      </p:sp>
      <p:sp>
        <p:nvSpPr>
          <p:cNvPr id="3" name="Subtitle 2"/>
          <p:cNvSpPr>
            <a:spLocks noGrp="1"/>
          </p:cNvSpPr>
          <p:nvPr>
            <p:ph type="subTitle" idx="1"/>
          </p:nvPr>
        </p:nvSpPr>
        <p:spPr>
          <a:xfrm>
            <a:off x="685800" y="2209800"/>
            <a:ext cx="8001000" cy="4038600"/>
          </a:xfrm>
        </p:spPr>
        <p:txBody>
          <a:bodyPr/>
          <a:lstStyle/>
          <a:p>
            <a:pPr algn="l"/>
            <a:r>
              <a:rPr lang="en-US" dirty="0" smtClean="0">
                <a:solidFill>
                  <a:schemeClr val="tx1"/>
                </a:solidFill>
              </a:rPr>
              <a:t>Societal Values: (</a:t>
            </a:r>
            <a:r>
              <a:rPr lang="en-US" dirty="0" err="1" smtClean="0">
                <a:solidFill>
                  <a:schemeClr val="tx1"/>
                </a:solidFill>
              </a:rPr>
              <a:t>Hofstede</a:t>
            </a:r>
            <a:r>
              <a:rPr lang="en-US" dirty="0" smtClean="0">
                <a:solidFill>
                  <a:schemeClr val="tx1"/>
                </a:solidFill>
              </a:rPr>
              <a:t>, 1980)</a:t>
            </a:r>
          </a:p>
          <a:p>
            <a:pPr marL="514350" indent="-514350" algn="l">
              <a:buAutoNum type="arabicPeriod"/>
            </a:pPr>
            <a:r>
              <a:rPr lang="en-US" dirty="0" smtClean="0">
                <a:solidFill>
                  <a:schemeClr val="tx1"/>
                </a:solidFill>
              </a:rPr>
              <a:t>Individualism </a:t>
            </a:r>
            <a:r>
              <a:rPr lang="en-US" dirty="0" err="1" smtClean="0">
                <a:solidFill>
                  <a:schemeClr val="tx1"/>
                </a:solidFill>
              </a:rPr>
              <a:t>vs</a:t>
            </a:r>
            <a:r>
              <a:rPr lang="en-US" dirty="0" smtClean="0">
                <a:solidFill>
                  <a:schemeClr val="tx1"/>
                </a:solidFill>
              </a:rPr>
              <a:t> Collectivism</a:t>
            </a:r>
          </a:p>
          <a:p>
            <a:pPr marL="514350" indent="-514350" algn="l">
              <a:buAutoNum type="arabicPeriod"/>
            </a:pPr>
            <a:r>
              <a:rPr lang="en-US" dirty="0" smtClean="0">
                <a:solidFill>
                  <a:schemeClr val="tx1"/>
                </a:solidFill>
              </a:rPr>
              <a:t>Power Distance (Large </a:t>
            </a:r>
            <a:r>
              <a:rPr lang="en-US" dirty="0" err="1" smtClean="0">
                <a:solidFill>
                  <a:schemeClr val="tx1"/>
                </a:solidFill>
              </a:rPr>
              <a:t>vs</a:t>
            </a:r>
            <a:r>
              <a:rPr lang="en-US" dirty="0" smtClean="0">
                <a:solidFill>
                  <a:schemeClr val="tx1"/>
                </a:solidFill>
              </a:rPr>
              <a:t> Small)</a:t>
            </a:r>
          </a:p>
          <a:p>
            <a:pPr marL="514350" indent="-514350" algn="l">
              <a:buAutoNum type="arabicPeriod"/>
            </a:pPr>
            <a:r>
              <a:rPr lang="en-US" dirty="0" smtClean="0">
                <a:solidFill>
                  <a:schemeClr val="tx1"/>
                </a:solidFill>
              </a:rPr>
              <a:t>Uncertainty Avoidance (Strong </a:t>
            </a:r>
            <a:r>
              <a:rPr lang="en-US" dirty="0" err="1" smtClean="0">
                <a:solidFill>
                  <a:schemeClr val="tx1"/>
                </a:solidFill>
              </a:rPr>
              <a:t>vs</a:t>
            </a:r>
            <a:r>
              <a:rPr lang="en-US" dirty="0" smtClean="0">
                <a:solidFill>
                  <a:schemeClr val="tx1"/>
                </a:solidFill>
              </a:rPr>
              <a:t> Weak)</a:t>
            </a:r>
          </a:p>
          <a:p>
            <a:pPr marL="514350" indent="-514350" algn="l">
              <a:buAutoNum type="arabicPeriod"/>
            </a:pPr>
            <a:r>
              <a:rPr lang="en-US" dirty="0" smtClean="0">
                <a:solidFill>
                  <a:schemeClr val="tx1"/>
                </a:solidFill>
              </a:rPr>
              <a:t>Masculinity </a:t>
            </a:r>
            <a:r>
              <a:rPr lang="en-US" dirty="0" err="1" smtClean="0">
                <a:solidFill>
                  <a:schemeClr val="tx1"/>
                </a:solidFill>
              </a:rPr>
              <a:t>vs</a:t>
            </a:r>
            <a:r>
              <a:rPr lang="en-US" dirty="0" smtClean="0">
                <a:solidFill>
                  <a:schemeClr val="tx1"/>
                </a:solidFill>
              </a:rPr>
              <a:t> Femininity</a:t>
            </a:r>
          </a:p>
          <a:p>
            <a:pPr marL="514350" indent="-514350" algn="l"/>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838199"/>
          </a:xfrm>
        </p:spPr>
        <p:txBody>
          <a:bodyPr>
            <a:normAutofit fontScale="90000"/>
          </a:bodyPr>
          <a:lstStyle/>
          <a:p>
            <a:r>
              <a:rPr lang="en-US" sz="4000" b="1" dirty="0" smtClean="0"/>
              <a:t>SOCIETAL AND ACCOUNTING (cont’d)</a:t>
            </a:r>
            <a:endParaRPr lang="en-US" sz="4000" b="1" dirty="0"/>
          </a:p>
        </p:txBody>
      </p:sp>
      <p:sp>
        <p:nvSpPr>
          <p:cNvPr id="3" name="Subtitle 2"/>
          <p:cNvSpPr>
            <a:spLocks noGrp="1"/>
          </p:cNvSpPr>
          <p:nvPr>
            <p:ph type="subTitle" idx="1"/>
          </p:nvPr>
        </p:nvSpPr>
        <p:spPr>
          <a:xfrm>
            <a:off x="685800" y="2209800"/>
            <a:ext cx="8001000" cy="4038600"/>
          </a:xfrm>
        </p:spPr>
        <p:txBody>
          <a:bodyPr/>
          <a:lstStyle/>
          <a:p>
            <a:pPr algn="l"/>
            <a:r>
              <a:rPr lang="en-US" dirty="0" smtClean="0">
                <a:solidFill>
                  <a:schemeClr val="tx1"/>
                </a:solidFill>
              </a:rPr>
              <a:t>Accounting Values: (Gray, 1988)</a:t>
            </a:r>
          </a:p>
          <a:p>
            <a:pPr marL="514350" indent="-514350" algn="l">
              <a:buAutoNum type="arabicPeriod"/>
            </a:pPr>
            <a:r>
              <a:rPr lang="en-US" dirty="0" smtClean="0">
                <a:solidFill>
                  <a:schemeClr val="tx1"/>
                </a:solidFill>
              </a:rPr>
              <a:t>Professionalism </a:t>
            </a:r>
            <a:r>
              <a:rPr lang="en-US" dirty="0" err="1" smtClean="0">
                <a:solidFill>
                  <a:schemeClr val="tx1"/>
                </a:solidFill>
              </a:rPr>
              <a:t>vs</a:t>
            </a:r>
            <a:r>
              <a:rPr lang="en-US" dirty="0" smtClean="0">
                <a:solidFill>
                  <a:schemeClr val="tx1"/>
                </a:solidFill>
              </a:rPr>
              <a:t> Statutory control</a:t>
            </a:r>
          </a:p>
          <a:p>
            <a:pPr marL="514350" indent="-514350" algn="l">
              <a:buAutoNum type="arabicPeriod"/>
            </a:pPr>
            <a:r>
              <a:rPr lang="en-US" dirty="0" smtClean="0">
                <a:solidFill>
                  <a:schemeClr val="tx1"/>
                </a:solidFill>
              </a:rPr>
              <a:t>Uniformity </a:t>
            </a:r>
            <a:r>
              <a:rPr lang="en-US" dirty="0" err="1" smtClean="0">
                <a:solidFill>
                  <a:schemeClr val="tx1"/>
                </a:solidFill>
              </a:rPr>
              <a:t>vs</a:t>
            </a:r>
            <a:r>
              <a:rPr lang="en-US" dirty="0" smtClean="0">
                <a:solidFill>
                  <a:schemeClr val="tx1"/>
                </a:solidFill>
              </a:rPr>
              <a:t> Flexibility</a:t>
            </a:r>
          </a:p>
          <a:p>
            <a:pPr marL="514350" indent="-514350" algn="l">
              <a:buAutoNum type="arabicPeriod"/>
            </a:pPr>
            <a:r>
              <a:rPr lang="en-US" dirty="0" smtClean="0">
                <a:solidFill>
                  <a:schemeClr val="tx1"/>
                </a:solidFill>
              </a:rPr>
              <a:t>Conservatism </a:t>
            </a:r>
            <a:r>
              <a:rPr lang="en-US" dirty="0" err="1" smtClean="0">
                <a:solidFill>
                  <a:schemeClr val="tx1"/>
                </a:solidFill>
              </a:rPr>
              <a:t>vs</a:t>
            </a:r>
            <a:r>
              <a:rPr lang="en-US" dirty="0" smtClean="0">
                <a:solidFill>
                  <a:schemeClr val="tx1"/>
                </a:solidFill>
              </a:rPr>
              <a:t> Optimism</a:t>
            </a:r>
          </a:p>
          <a:p>
            <a:pPr marL="514350" indent="-514350" algn="l">
              <a:buAutoNum type="arabicPeriod"/>
            </a:pPr>
            <a:r>
              <a:rPr lang="en-US" dirty="0" smtClean="0">
                <a:solidFill>
                  <a:schemeClr val="tx1"/>
                </a:solidFill>
              </a:rPr>
              <a:t>Secrecy </a:t>
            </a:r>
            <a:r>
              <a:rPr lang="en-US" dirty="0" err="1" smtClean="0">
                <a:solidFill>
                  <a:schemeClr val="tx1"/>
                </a:solidFill>
              </a:rPr>
              <a:t>vs</a:t>
            </a:r>
            <a:r>
              <a:rPr lang="en-US" dirty="0" smtClean="0">
                <a:solidFill>
                  <a:schemeClr val="tx1"/>
                </a:solidFill>
              </a:rPr>
              <a:t> Transparency</a:t>
            </a:r>
          </a:p>
          <a:p>
            <a:pPr marL="60325" indent="-60325" algn="l"/>
            <a:r>
              <a:rPr lang="en-US" dirty="0" smtClean="0">
                <a:solidFill>
                  <a:schemeClr val="tx1"/>
                </a:solidFill>
              </a:rPr>
              <a:t>Relationship between two values </a:t>
            </a:r>
            <a:r>
              <a:rPr lang="en-US" dirty="0" smtClean="0">
                <a:solidFill>
                  <a:schemeClr val="tx1"/>
                </a:solidFill>
              </a:rPr>
              <a:t>(societal and accounting) is </a:t>
            </a:r>
            <a:r>
              <a:rPr lang="en-US" dirty="0" smtClean="0">
                <a:solidFill>
                  <a:schemeClr val="tx1"/>
                </a:solidFill>
              </a:rPr>
              <a:t>shown below:</a:t>
            </a:r>
          </a:p>
          <a:p>
            <a:pPr marL="514350" indent="-514350" algn="l"/>
            <a:endParaRPr lang="en-US" dirty="0" smtClean="0">
              <a:solidFill>
                <a:schemeClr val="tx1"/>
              </a:solidFill>
            </a:endParaRPr>
          </a:p>
          <a:p>
            <a:pPr marL="514350" indent="-514350" algn="l"/>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fontScale="90000"/>
          </a:bodyPr>
          <a:lstStyle/>
          <a:p>
            <a:r>
              <a:rPr lang="en-US" sz="3600" b="1" dirty="0" smtClean="0"/>
              <a:t>RELATIONSHIP BETWEEN SOCIETAL AND ACCOUNTING VALUES</a:t>
            </a:r>
            <a:endParaRPr lang="en-US" sz="3600" b="1" dirty="0"/>
          </a:p>
        </p:txBody>
      </p:sp>
      <p:sp>
        <p:nvSpPr>
          <p:cNvPr id="5" name="Subtitle 4"/>
          <p:cNvSpPr>
            <a:spLocks noGrp="1"/>
          </p:cNvSpPr>
          <p:nvPr>
            <p:ph type="subTitle" idx="1"/>
          </p:nvPr>
        </p:nvSpPr>
        <p:spPr>
          <a:xfrm>
            <a:off x="457200" y="1524000"/>
            <a:ext cx="8305800" cy="4800600"/>
          </a:xfrm>
        </p:spPr>
        <p:txBody>
          <a:bodyPr>
            <a:normAutofit/>
          </a:bodyPr>
          <a:lstStyle/>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r>
              <a:rPr lang="en-US" sz="2400" dirty="0" smtClean="0">
                <a:solidFill>
                  <a:schemeClr val="tx1"/>
                </a:solidFill>
              </a:rPr>
              <a:t>Source: </a:t>
            </a:r>
            <a:r>
              <a:rPr lang="en-US" sz="2400" dirty="0" err="1" smtClean="0">
                <a:solidFill>
                  <a:schemeClr val="tx1"/>
                </a:solidFill>
              </a:rPr>
              <a:t>Baydoun</a:t>
            </a:r>
            <a:r>
              <a:rPr lang="en-US" sz="2400" dirty="0" smtClean="0">
                <a:solidFill>
                  <a:schemeClr val="tx1"/>
                </a:solidFill>
              </a:rPr>
              <a:t> and Willet (1995)</a:t>
            </a:r>
            <a:endParaRPr lang="en-US" sz="2400" dirty="0">
              <a:solidFill>
                <a:schemeClr val="tx1"/>
              </a:solidFill>
            </a:endParaRPr>
          </a:p>
        </p:txBody>
      </p:sp>
      <p:graphicFrame>
        <p:nvGraphicFramePr>
          <p:cNvPr id="6" name="Table 5"/>
          <p:cNvGraphicFramePr>
            <a:graphicFrameLocks noGrp="1"/>
          </p:cNvGraphicFramePr>
          <p:nvPr/>
        </p:nvGraphicFramePr>
        <p:xfrm>
          <a:off x="762000" y="2346960"/>
          <a:ext cx="7543800" cy="2225040"/>
        </p:xfrm>
        <a:graphic>
          <a:graphicData uri="http://schemas.openxmlformats.org/drawingml/2006/table">
            <a:tbl>
              <a:tblPr firstRow="1" bandRow="1">
                <a:tableStyleId>{5C22544A-7EE6-4342-B048-85BDC9FD1C3A}</a:tableStyleId>
              </a:tblPr>
              <a:tblGrid>
                <a:gridCol w="3221831"/>
                <a:gridCol w="1178719"/>
                <a:gridCol w="1021556"/>
                <a:gridCol w="1100138"/>
                <a:gridCol w="1021556"/>
              </a:tblGrid>
              <a:tr h="370840">
                <a:tc rowSpan="2">
                  <a:txBody>
                    <a:bodyPr/>
                    <a:lstStyle/>
                    <a:p>
                      <a:pPr algn="ctr"/>
                      <a:r>
                        <a:rPr lang="en-US" dirty="0" err="1" smtClean="0"/>
                        <a:t>Hofstede’s</a:t>
                      </a:r>
                      <a:r>
                        <a:rPr lang="en-US" dirty="0" smtClean="0"/>
                        <a:t> Societal</a:t>
                      </a:r>
                      <a:r>
                        <a:rPr lang="en-US" baseline="0" dirty="0" smtClean="0"/>
                        <a:t> Values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4">
                  <a:txBody>
                    <a:bodyPr/>
                    <a:lstStyle/>
                    <a:p>
                      <a:pPr algn="ctr"/>
                      <a:r>
                        <a:rPr lang="en-US" dirty="0" smtClean="0"/>
                        <a:t>Gray’s  Accounting Values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solidFill>
                            <a:schemeClr val="bg1"/>
                          </a:solidFill>
                        </a:rPr>
                        <a:t>Professln</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dirty="0" smtClean="0">
                          <a:solidFill>
                            <a:schemeClr val="bg1"/>
                          </a:solidFill>
                        </a:rPr>
                        <a:t>Uniform</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dirty="0" err="1" smtClean="0">
                          <a:solidFill>
                            <a:schemeClr val="bg1"/>
                          </a:solidFill>
                        </a:rPr>
                        <a:t>Consrvt</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dirty="0" smtClean="0">
                          <a:solidFill>
                            <a:schemeClr val="bg1"/>
                          </a:solidFill>
                        </a:rPr>
                        <a:t>Secrecy</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r>
                        <a:rPr lang="en-US" dirty="0" smtClean="0"/>
                        <a:t>Power</a:t>
                      </a:r>
                      <a:r>
                        <a:rPr lang="en-US" baseline="0" dirty="0" smtClean="0"/>
                        <a:t> Distance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Negative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Positive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Positive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Uncertainty</a:t>
                      </a:r>
                      <a:r>
                        <a:rPr lang="en-US" baseline="0" dirty="0" smtClean="0"/>
                        <a:t> Avoidance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Negative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Positive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Positive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Positive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Individualism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Positive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Negative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Negative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Negative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Masculinity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Negative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Negative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2400" b="1" dirty="0" smtClean="0"/>
              <a:t>POSITION OF SOME ASIA PACIFIC COUNTRIES </a:t>
            </a:r>
            <a:br>
              <a:rPr lang="en-US" sz="2400" b="1" dirty="0" smtClean="0"/>
            </a:br>
            <a:r>
              <a:rPr lang="en-US" sz="2400" b="1" dirty="0" smtClean="0"/>
              <a:t>IN ACCOUNTING VALUES</a:t>
            </a:r>
            <a:endParaRPr lang="en-US" sz="2400" b="1" dirty="0"/>
          </a:p>
        </p:txBody>
      </p:sp>
      <p:sp>
        <p:nvSpPr>
          <p:cNvPr id="5" name="Subtitle 4"/>
          <p:cNvSpPr>
            <a:spLocks noGrp="1"/>
          </p:cNvSpPr>
          <p:nvPr>
            <p:ph type="subTitle" idx="1"/>
          </p:nvPr>
        </p:nvSpPr>
        <p:spPr>
          <a:xfrm>
            <a:off x="457200" y="1524000"/>
            <a:ext cx="8305800" cy="4800600"/>
          </a:xfrm>
        </p:spPr>
        <p:txBody>
          <a:bodyPr>
            <a:normAutofit fontScale="92500" lnSpcReduction="20000"/>
          </a:bodyPr>
          <a:lstStyle/>
          <a:p>
            <a:r>
              <a:rPr lang="id-ID" b="1" cap="small"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pPr algn="l"/>
            <a:r>
              <a:rPr lang="id-ID" dirty="0" smtClean="0"/>
              <a:t> </a:t>
            </a:r>
            <a:endParaRPr lang="en-US" sz="4800" dirty="0">
              <a:solidFill>
                <a:schemeClr val="tx1"/>
              </a:solidFill>
            </a:endParaRPr>
          </a:p>
        </p:txBody>
      </p:sp>
      <p:graphicFrame>
        <p:nvGraphicFramePr>
          <p:cNvPr id="7" name="Table 6"/>
          <p:cNvGraphicFramePr>
            <a:graphicFrameLocks noGrp="1"/>
          </p:cNvGraphicFramePr>
          <p:nvPr/>
        </p:nvGraphicFramePr>
        <p:xfrm>
          <a:off x="1524000" y="1600200"/>
          <a:ext cx="6096000" cy="4846320"/>
        </p:xfrm>
        <a:graphic>
          <a:graphicData uri="http://schemas.openxmlformats.org/drawingml/2006/table">
            <a:tbl>
              <a:tblPr firstRow="1" bandRow="1">
                <a:tableStyleId>{5C22544A-7EE6-4342-B048-85BDC9FD1C3A}</a:tableStyleId>
              </a:tblPr>
              <a:tblGrid>
                <a:gridCol w="3048000"/>
                <a:gridCol w="3048000"/>
              </a:tblGrid>
              <a:tr h="2104530">
                <a:tc>
                  <a:txBody>
                    <a:bodyPr/>
                    <a:lstStyle/>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r>
                        <a:rPr lang="en-US" b="1" dirty="0" smtClean="0">
                          <a:solidFill>
                            <a:sysClr val="windowText" lastClr="000000"/>
                          </a:solidFill>
                        </a:rPr>
                        <a:t>FLEXIBILITY</a:t>
                      </a:r>
                      <a:endParaRPr lang="en-US"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STATUTORY</a:t>
                      </a:r>
                      <a:r>
                        <a:rPr lang="en-US" baseline="0" dirty="0" smtClean="0">
                          <a:solidFill>
                            <a:sysClr val="windowText" lastClr="000000"/>
                          </a:solidFill>
                        </a:rPr>
                        <a:t> CONTROL</a:t>
                      </a:r>
                    </a:p>
                    <a:p>
                      <a:endParaRPr lang="en-US" baseline="0" dirty="0" smtClean="0">
                        <a:solidFill>
                          <a:sysClr val="windowText" lastClr="000000"/>
                        </a:solidFill>
                      </a:endParaRPr>
                    </a:p>
                    <a:p>
                      <a:r>
                        <a:rPr lang="en-US" b="0" baseline="0" dirty="0" smtClean="0">
                          <a:solidFill>
                            <a:sysClr val="windowText" lastClr="000000"/>
                          </a:solidFill>
                        </a:rPr>
                        <a:t>Less Developed Asia</a:t>
                      </a:r>
                    </a:p>
                    <a:p>
                      <a:r>
                        <a:rPr lang="en-US" b="0" baseline="0" dirty="0" smtClean="0">
                          <a:solidFill>
                            <a:sysClr val="windowText" lastClr="000000"/>
                          </a:solidFill>
                        </a:rPr>
                        <a:t>-Indonesia</a:t>
                      </a:r>
                    </a:p>
                    <a:p>
                      <a:r>
                        <a:rPr lang="en-US" b="0" baseline="0" dirty="0" smtClean="0">
                          <a:solidFill>
                            <a:sysClr val="windowText" lastClr="000000"/>
                          </a:solidFill>
                        </a:rPr>
                        <a:t>-Taiwan</a:t>
                      </a:r>
                    </a:p>
                    <a:p>
                      <a:r>
                        <a:rPr lang="en-US" b="0" baseline="0" dirty="0" smtClean="0">
                          <a:solidFill>
                            <a:sysClr val="windowText" lastClr="000000"/>
                          </a:solidFill>
                        </a:rPr>
                        <a:t>-Thailand</a:t>
                      </a:r>
                    </a:p>
                    <a:p>
                      <a:r>
                        <a:rPr lang="en-US" b="0" baseline="0" dirty="0" smtClean="0">
                          <a:solidFill>
                            <a:sysClr val="windowText" lastClr="000000"/>
                          </a:solidFill>
                        </a:rPr>
                        <a:t>-Malaysia</a:t>
                      </a:r>
                    </a:p>
                    <a:p>
                      <a:r>
                        <a:rPr lang="en-US" b="0" baseline="0" dirty="0" smtClean="0">
                          <a:solidFill>
                            <a:sysClr val="windowText" lastClr="000000"/>
                          </a:solidFill>
                        </a:rPr>
                        <a:t>-the Philippine</a:t>
                      </a:r>
                    </a:p>
                    <a:p>
                      <a:r>
                        <a:rPr lang="en-US" b="0" dirty="0" smtClean="0">
                          <a:solidFill>
                            <a:sysClr val="windowText" lastClr="000000"/>
                          </a:solidFill>
                        </a:rPr>
                        <a:t>                                     Japan</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9950">
                <a:tc>
                  <a:txBody>
                    <a:bodyPr/>
                    <a:lstStyle/>
                    <a:p>
                      <a:r>
                        <a:rPr lang="en-US" dirty="0" smtClean="0">
                          <a:solidFill>
                            <a:sysClr val="windowText" lastClr="000000"/>
                          </a:solidFill>
                        </a:rPr>
                        <a:t>                                   Hong</a:t>
                      </a:r>
                      <a:r>
                        <a:rPr lang="en-US" baseline="0" dirty="0" smtClean="0">
                          <a:solidFill>
                            <a:sysClr val="windowText" lastClr="000000"/>
                          </a:solidFill>
                        </a:rPr>
                        <a:t> Kong</a:t>
                      </a:r>
                    </a:p>
                    <a:p>
                      <a:r>
                        <a:rPr lang="en-US" baseline="0" dirty="0" smtClean="0">
                          <a:solidFill>
                            <a:sysClr val="windowText" lastClr="000000"/>
                          </a:solidFill>
                        </a:rPr>
                        <a:t>                                    Singapore</a:t>
                      </a:r>
                    </a:p>
                    <a:p>
                      <a:endParaRPr lang="en-US" baseline="0" dirty="0" smtClean="0">
                        <a:solidFill>
                          <a:sysClr val="windowText" lastClr="000000"/>
                        </a:solidFill>
                      </a:endParaRPr>
                    </a:p>
                    <a:p>
                      <a:r>
                        <a:rPr lang="en-US" baseline="0" dirty="0" smtClean="0">
                          <a:solidFill>
                            <a:sysClr val="windowText" lastClr="000000"/>
                          </a:solidFill>
                        </a:rPr>
                        <a:t>                             Asian Colonial</a:t>
                      </a:r>
                    </a:p>
                    <a:p>
                      <a:r>
                        <a:rPr lang="en-US" baseline="0" dirty="0" smtClean="0">
                          <a:solidFill>
                            <a:sysClr val="windowText" lastClr="000000"/>
                          </a:solidFill>
                        </a:rPr>
                        <a:t>                                Anglo-Saxon</a:t>
                      </a:r>
                    </a:p>
                    <a:p>
                      <a:r>
                        <a:rPr lang="en-US" baseline="0" dirty="0" smtClean="0">
                          <a:solidFill>
                            <a:sysClr val="windowText" lastClr="000000"/>
                          </a:solidFill>
                        </a:rPr>
                        <a:t>                                      Australia</a:t>
                      </a:r>
                    </a:p>
                    <a:p>
                      <a:r>
                        <a:rPr lang="en-US" baseline="0" dirty="0" smtClean="0">
                          <a:solidFill>
                            <a:sysClr val="windowText" lastClr="000000"/>
                          </a:solidFill>
                        </a:rPr>
                        <a:t>                               New Zealand</a:t>
                      </a:r>
                    </a:p>
                    <a:p>
                      <a:r>
                        <a:rPr lang="en-US" baseline="0" dirty="0" smtClean="0">
                          <a:solidFill>
                            <a:sysClr val="windowText" lastClr="000000"/>
                          </a:solidFill>
                        </a:rPr>
                        <a:t>                    </a:t>
                      </a:r>
                      <a:r>
                        <a:rPr lang="en-US" b="1" baseline="0" dirty="0" smtClean="0">
                          <a:solidFill>
                            <a:sysClr val="windowText" lastClr="000000"/>
                          </a:solidFill>
                        </a:rPr>
                        <a:t>PROFESSIONALISM</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                           </a:t>
                      </a:r>
                      <a:r>
                        <a:rPr lang="en-US" baseline="0" dirty="0" smtClean="0">
                          <a:solidFill>
                            <a:sysClr val="windowText" lastClr="000000"/>
                          </a:solidFill>
                        </a:rPr>
                        <a:t>   </a:t>
                      </a:r>
                      <a:r>
                        <a:rPr lang="en-US" b="1" baseline="0" dirty="0" smtClean="0">
                          <a:solidFill>
                            <a:sysClr val="windowText" lastClr="000000"/>
                          </a:solidFill>
                        </a:rPr>
                        <a:t> </a:t>
                      </a:r>
                      <a:r>
                        <a:rPr lang="en-US" b="1" baseline="0" dirty="0" smtClean="0">
                          <a:solidFill>
                            <a:sysClr val="windowText" lastClr="000000"/>
                          </a:solidFill>
                        </a:rPr>
                        <a:t>UNIFORMITY</a:t>
                      </a:r>
                    </a:p>
                    <a:p>
                      <a:endParaRPr lang="en-US" b="1" baseline="0" dirty="0" smtClean="0">
                        <a:solidFill>
                          <a:sysClr val="windowText" lastClr="000000"/>
                        </a:solidFill>
                      </a:endParaRPr>
                    </a:p>
                    <a:p>
                      <a:endParaRPr lang="en-US" b="1" baseline="0" dirty="0" smtClean="0">
                        <a:solidFill>
                          <a:sysClr val="windowText" lastClr="000000"/>
                        </a:solidFill>
                      </a:endParaRPr>
                    </a:p>
                    <a:p>
                      <a:endParaRPr lang="en-US" b="1" baseline="0" dirty="0" smtClean="0">
                        <a:solidFill>
                          <a:sysClr val="windowText" lastClr="000000"/>
                        </a:solidFill>
                      </a:endParaRPr>
                    </a:p>
                    <a:p>
                      <a:endParaRPr lang="en-US" b="1" baseline="0" dirty="0" smtClean="0">
                        <a:solidFill>
                          <a:sysClr val="windowText" lastClr="000000"/>
                        </a:solidFill>
                      </a:endParaRPr>
                    </a:p>
                    <a:p>
                      <a:endParaRPr lang="en-US" b="1" baseline="0" dirty="0" smtClean="0">
                        <a:solidFill>
                          <a:sysClr val="windowText" lastClr="000000"/>
                        </a:solidFill>
                      </a:endParaRPr>
                    </a:p>
                    <a:p>
                      <a:endParaRPr lang="en-US" b="1" baseline="0" dirty="0" smtClean="0">
                        <a:solidFill>
                          <a:sysClr val="windowText" lastClr="000000"/>
                        </a:solidFill>
                      </a:endParaRPr>
                    </a:p>
                    <a:p>
                      <a:pPr algn="r"/>
                      <a:r>
                        <a:rPr lang="en-US" sz="1500" b="1" baseline="0" dirty="0" smtClean="0">
                          <a:solidFill>
                            <a:sysClr val="windowText" lastClr="000000"/>
                          </a:solidFill>
                        </a:rPr>
                        <a:t>Source:  </a:t>
                      </a:r>
                      <a:r>
                        <a:rPr lang="en-US" sz="1500" b="1" baseline="0" dirty="0" err="1" smtClean="0">
                          <a:solidFill>
                            <a:sysClr val="windowText" lastClr="000000"/>
                          </a:solidFill>
                        </a:rPr>
                        <a:t>Baydoun</a:t>
                      </a:r>
                      <a:r>
                        <a:rPr lang="en-US" sz="1500" b="1" baseline="0" dirty="0" smtClean="0">
                          <a:solidFill>
                            <a:sysClr val="windowText" lastClr="000000"/>
                          </a:solidFill>
                        </a:rPr>
                        <a:t> and Willet (1995)</a:t>
                      </a:r>
                      <a:endParaRPr lang="en-US" sz="15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0" name="Straight Connector 9"/>
          <p:cNvCxnSpPr/>
          <p:nvPr/>
        </p:nvCxnSpPr>
        <p:spPr>
          <a:xfrm rot="5400000">
            <a:off x="4419600" y="16002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572000" y="6248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4000" y="399238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7467600" y="411605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72000" y="160020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43400" y="624840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419100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391400" y="399238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
            <a:ext cx="7772400" cy="838199"/>
          </a:xfrm>
        </p:spPr>
        <p:txBody>
          <a:bodyPr>
            <a:normAutofit/>
          </a:bodyPr>
          <a:lstStyle/>
          <a:p>
            <a:r>
              <a:rPr lang="en-US" sz="2400" b="1" dirty="0" smtClean="0"/>
              <a:t>POSITION OF SOME </a:t>
            </a:r>
            <a:r>
              <a:rPr lang="en-US" sz="2400" b="1" dirty="0" smtClean="0"/>
              <a:t>ASIA </a:t>
            </a:r>
            <a:r>
              <a:rPr lang="en-US" sz="2400" b="1" dirty="0" smtClean="0"/>
              <a:t>PACIFIC </a:t>
            </a:r>
            <a:r>
              <a:rPr lang="en-US" sz="2400" b="1" dirty="0" smtClean="0"/>
              <a:t>COUNTRIES </a:t>
            </a:r>
            <a:br>
              <a:rPr lang="en-US" sz="2400" b="1" dirty="0" smtClean="0"/>
            </a:br>
            <a:r>
              <a:rPr lang="en-US" sz="2400" b="1" dirty="0" smtClean="0"/>
              <a:t>IN ACCOUNTING </a:t>
            </a:r>
            <a:r>
              <a:rPr lang="en-US" sz="2400" b="1" dirty="0" smtClean="0"/>
              <a:t>VALUES</a:t>
            </a:r>
            <a:endParaRPr lang="en-US" sz="2400" b="1" dirty="0"/>
          </a:p>
        </p:txBody>
      </p:sp>
      <p:sp>
        <p:nvSpPr>
          <p:cNvPr id="5" name="Subtitle 4"/>
          <p:cNvSpPr>
            <a:spLocks noGrp="1"/>
          </p:cNvSpPr>
          <p:nvPr>
            <p:ph type="subTitle" idx="1"/>
          </p:nvPr>
        </p:nvSpPr>
        <p:spPr>
          <a:xfrm>
            <a:off x="457200" y="1524000"/>
            <a:ext cx="8305800" cy="4800600"/>
          </a:xfrm>
        </p:spPr>
        <p:txBody>
          <a:bodyPr>
            <a:normAutofit fontScale="92500" lnSpcReduction="20000"/>
          </a:bodyPr>
          <a:lstStyle/>
          <a:p>
            <a:r>
              <a:rPr lang="id-ID" b="1" cap="small"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pPr algn="l"/>
            <a:r>
              <a:rPr lang="id-ID" dirty="0" smtClean="0"/>
              <a:t> </a:t>
            </a:r>
            <a:endParaRPr lang="en-US" sz="4800" dirty="0">
              <a:solidFill>
                <a:schemeClr val="tx1"/>
              </a:solidFill>
            </a:endParaRPr>
          </a:p>
        </p:txBody>
      </p:sp>
      <p:graphicFrame>
        <p:nvGraphicFramePr>
          <p:cNvPr id="7" name="Table 6"/>
          <p:cNvGraphicFramePr>
            <a:graphicFrameLocks noGrp="1"/>
          </p:cNvGraphicFramePr>
          <p:nvPr/>
        </p:nvGraphicFramePr>
        <p:xfrm>
          <a:off x="1524000" y="1143000"/>
          <a:ext cx="6096000" cy="4846320"/>
        </p:xfrm>
        <a:graphic>
          <a:graphicData uri="http://schemas.openxmlformats.org/drawingml/2006/table">
            <a:tbl>
              <a:tblPr firstRow="1" bandRow="1">
                <a:tableStyleId>{5C22544A-7EE6-4342-B048-85BDC9FD1C3A}</a:tableStyleId>
              </a:tblPr>
              <a:tblGrid>
                <a:gridCol w="3048000"/>
                <a:gridCol w="3048000"/>
              </a:tblGrid>
              <a:tr h="2104530">
                <a:tc>
                  <a:txBody>
                    <a:bodyPr/>
                    <a:lstStyle/>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endParaRPr lang="en-US" dirty="0" smtClean="0">
                        <a:solidFill>
                          <a:sysClr val="windowText" lastClr="000000"/>
                        </a:solidFill>
                      </a:endParaRPr>
                    </a:p>
                    <a:p>
                      <a:r>
                        <a:rPr lang="en-US" b="1" dirty="0" smtClean="0">
                          <a:solidFill>
                            <a:sysClr val="windowText" lastClr="000000"/>
                          </a:solidFill>
                        </a:rPr>
                        <a:t>OPTIMISM</a:t>
                      </a:r>
                      <a:endParaRPr lang="en-US"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ysClr val="windowText" lastClr="000000"/>
                          </a:solidFill>
                        </a:rPr>
                        <a:t>SECRECY</a:t>
                      </a:r>
                      <a:endParaRPr lang="en-US" baseline="0" dirty="0" smtClean="0">
                        <a:solidFill>
                          <a:sysClr val="windowText" lastClr="000000"/>
                        </a:solidFill>
                      </a:endParaRPr>
                    </a:p>
                    <a:p>
                      <a:endParaRPr lang="en-US" baseline="0" dirty="0" smtClean="0">
                        <a:solidFill>
                          <a:sysClr val="windowText" lastClr="000000"/>
                        </a:solidFill>
                      </a:endParaRPr>
                    </a:p>
                    <a:p>
                      <a:r>
                        <a:rPr lang="en-US" b="0" baseline="0" dirty="0" smtClean="0">
                          <a:solidFill>
                            <a:sysClr val="windowText" lastClr="000000"/>
                          </a:solidFill>
                        </a:rPr>
                        <a:t>Less Developed Asia</a:t>
                      </a:r>
                    </a:p>
                    <a:p>
                      <a:r>
                        <a:rPr lang="en-US" b="0" baseline="0" dirty="0" smtClean="0">
                          <a:solidFill>
                            <a:sysClr val="windowText" lastClr="000000"/>
                          </a:solidFill>
                        </a:rPr>
                        <a:t>-Indonesia</a:t>
                      </a:r>
                    </a:p>
                    <a:p>
                      <a:r>
                        <a:rPr lang="en-US" b="0" baseline="0" dirty="0" smtClean="0">
                          <a:solidFill>
                            <a:sysClr val="windowText" lastClr="000000"/>
                          </a:solidFill>
                        </a:rPr>
                        <a:t>-Taiwan</a:t>
                      </a:r>
                    </a:p>
                    <a:p>
                      <a:r>
                        <a:rPr lang="en-US" b="0" baseline="0" dirty="0" smtClean="0">
                          <a:solidFill>
                            <a:sysClr val="windowText" lastClr="000000"/>
                          </a:solidFill>
                        </a:rPr>
                        <a:t>-Thailand</a:t>
                      </a:r>
                    </a:p>
                    <a:p>
                      <a:r>
                        <a:rPr lang="en-US" b="0" baseline="0" dirty="0" smtClean="0">
                          <a:solidFill>
                            <a:sysClr val="windowText" lastClr="000000"/>
                          </a:solidFill>
                        </a:rPr>
                        <a:t>-Malaysia</a:t>
                      </a:r>
                    </a:p>
                    <a:p>
                      <a:r>
                        <a:rPr lang="en-US" b="0" baseline="0" dirty="0" smtClean="0">
                          <a:solidFill>
                            <a:sysClr val="windowText" lastClr="000000"/>
                          </a:solidFill>
                        </a:rPr>
                        <a:t>-the Philippine</a:t>
                      </a:r>
                    </a:p>
                    <a:p>
                      <a:r>
                        <a:rPr lang="en-US" b="0" dirty="0" smtClean="0">
                          <a:solidFill>
                            <a:sysClr val="windowText" lastClr="000000"/>
                          </a:solidFill>
                        </a:rPr>
                        <a:t>                                     Japan</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89950">
                <a:tc>
                  <a:txBody>
                    <a:bodyPr/>
                    <a:lstStyle/>
                    <a:p>
                      <a:r>
                        <a:rPr lang="en-US" dirty="0" smtClean="0">
                          <a:solidFill>
                            <a:sysClr val="windowText" lastClr="000000"/>
                          </a:solidFill>
                        </a:rPr>
                        <a:t>                                   Hong</a:t>
                      </a:r>
                      <a:r>
                        <a:rPr lang="en-US" baseline="0" dirty="0" smtClean="0">
                          <a:solidFill>
                            <a:sysClr val="windowText" lastClr="000000"/>
                          </a:solidFill>
                        </a:rPr>
                        <a:t> Kong</a:t>
                      </a:r>
                    </a:p>
                    <a:p>
                      <a:r>
                        <a:rPr lang="en-US" baseline="0" dirty="0" smtClean="0">
                          <a:solidFill>
                            <a:sysClr val="windowText" lastClr="000000"/>
                          </a:solidFill>
                        </a:rPr>
                        <a:t>                                    Singapore</a:t>
                      </a:r>
                    </a:p>
                    <a:p>
                      <a:r>
                        <a:rPr lang="en-US" baseline="0" dirty="0" smtClean="0">
                          <a:solidFill>
                            <a:sysClr val="windowText" lastClr="000000"/>
                          </a:solidFill>
                        </a:rPr>
                        <a:t>                             Asian Colonial</a:t>
                      </a:r>
                    </a:p>
                    <a:p>
                      <a:endParaRPr lang="en-US" baseline="0" dirty="0" smtClean="0">
                        <a:solidFill>
                          <a:sysClr val="windowText" lastClr="000000"/>
                        </a:solidFill>
                      </a:endParaRPr>
                    </a:p>
                    <a:p>
                      <a:r>
                        <a:rPr lang="en-US" baseline="0" dirty="0" smtClean="0">
                          <a:solidFill>
                            <a:sysClr val="windowText" lastClr="000000"/>
                          </a:solidFill>
                        </a:rPr>
                        <a:t>                                       Australia</a:t>
                      </a:r>
                    </a:p>
                    <a:p>
                      <a:r>
                        <a:rPr lang="en-US" baseline="0" dirty="0" smtClean="0">
                          <a:solidFill>
                            <a:sysClr val="windowText" lastClr="000000"/>
                          </a:solidFill>
                        </a:rPr>
                        <a:t>                               New Zealand</a:t>
                      </a:r>
                    </a:p>
                    <a:p>
                      <a:r>
                        <a:rPr lang="en-US" baseline="0" dirty="0" smtClean="0">
                          <a:solidFill>
                            <a:sysClr val="windowText" lastClr="000000"/>
                          </a:solidFill>
                        </a:rPr>
                        <a:t>                                Anglo Saxon</a:t>
                      </a:r>
                    </a:p>
                    <a:p>
                      <a:r>
                        <a:rPr lang="en-US" baseline="0" dirty="0" smtClean="0">
                          <a:solidFill>
                            <a:sysClr val="windowText" lastClr="000000"/>
                          </a:solidFill>
                        </a:rPr>
                        <a:t>                         </a:t>
                      </a:r>
                      <a:r>
                        <a:rPr lang="en-US" b="1" baseline="0" dirty="0" smtClean="0">
                          <a:solidFill>
                            <a:sysClr val="windowText" lastClr="000000"/>
                          </a:solidFill>
                        </a:rPr>
                        <a:t>TRANSPARENCY</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smtClean="0">
                          <a:solidFill>
                            <a:sysClr val="windowText" lastClr="000000"/>
                          </a:solidFill>
                        </a:rPr>
                        <a:t>                         </a:t>
                      </a:r>
                      <a:r>
                        <a:rPr lang="en-US" b="1" dirty="0" smtClean="0">
                          <a:solidFill>
                            <a:sysClr val="windowText" lastClr="000000"/>
                          </a:solidFill>
                        </a:rPr>
                        <a:t>C</a:t>
                      </a:r>
                      <a:r>
                        <a:rPr lang="en-US" b="1" baseline="0" dirty="0" smtClean="0">
                          <a:solidFill>
                            <a:sysClr val="windowText" lastClr="000000"/>
                          </a:solidFill>
                        </a:rPr>
                        <a:t>ONSERVATISM</a:t>
                      </a:r>
                    </a:p>
                    <a:p>
                      <a:endParaRPr lang="en-US" b="1" baseline="0" dirty="0" smtClean="0">
                        <a:solidFill>
                          <a:sysClr val="windowText" lastClr="000000"/>
                        </a:solidFill>
                      </a:endParaRPr>
                    </a:p>
                    <a:p>
                      <a:endParaRPr lang="en-US" b="1" baseline="0" dirty="0" smtClean="0">
                        <a:solidFill>
                          <a:sysClr val="windowText" lastClr="000000"/>
                        </a:solidFill>
                      </a:endParaRPr>
                    </a:p>
                    <a:p>
                      <a:endParaRPr lang="en-US" b="1" baseline="0" dirty="0" smtClean="0">
                        <a:solidFill>
                          <a:sysClr val="windowText" lastClr="000000"/>
                        </a:solidFill>
                      </a:endParaRPr>
                    </a:p>
                    <a:p>
                      <a:endParaRPr lang="en-US" b="1" baseline="0" dirty="0" smtClean="0">
                        <a:solidFill>
                          <a:sysClr val="windowText" lastClr="000000"/>
                        </a:solidFill>
                      </a:endParaRPr>
                    </a:p>
                    <a:p>
                      <a:endParaRPr lang="en-US" b="1" baseline="0" dirty="0" smtClean="0">
                        <a:solidFill>
                          <a:sysClr val="windowText" lastClr="000000"/>
                        </a:solidFill>
                      </a:endParaRPr>
                    </a:p>
                    <a:p>
                      <a:endParaRPr lang="en-US" b="1" baseline="0" dirty="0" smtClean="0">
                        <a:solidFill>
                          <a:sysClr val="windowText" lastClr="000000"/>
                        </a:solidFill>
                      </a:endParaRPr>
                    </a:p>
                    <a:p>
                      <a:pPr marL="0" marR="0" indent="0" algn="r" defTabSz="914400" rtl="0" eaLnBrk="1" fontAlgn="auto" latinLnBrk="0" hangingPunct="1">
                        <a:lnSpc>
                          <a:spcPct val="100000"/>
                        </a:lnSpc>
                        <a:spcBef>
                          <a:spcPts val="0"/>
                        </a:spcBef>
                        <a:spcAft>
                          <a:spcPts val="0"/>
                        </a:spcAft>
                        <a:buClrTx/>
                        <a:buSzTx/>
                        <a:buFontTx/>
                        <a:buNone/>
                        <a:tabLst/>
                        <a:defRPr/>
                      </a:pPr>
                      <a:r>
                        <a:rPr lang="en-US" sz="1500" b="1" baseline="0" dirty="0" smtClean="0">
                          <a:solidFill>
                            <a:sysClr val="windowText" lastClr="000000"/>
                          </a:solidFill>
                        </a:rPr>
                        <a:t>Source:  </a:t>
                      </a:r>
                      <a:r>
                        <a:rPr lang="en-US" sz="1500" b="1" baseline="0" dirty="0" err="1" smtClean="0">
                          <a:solidFill>
                            <a:sysClr val="windowText" lastClr="000000"/>
                          </a:solidFill>
                        </a:rPr>
                        <a:t>Baydoun</a:t>
                      </a:r>
                      <a:r>
                        <a:rPr lang="en-US" sz="1500" b="1" baseline="0" dirty="0" smtClean="0">
                          <a:solidFill>
                            <a:sysClr val="windowText" lastClr="000000"/>
                          </a:solidFill>
                        </a:rPr>
                        <a:t> and Willey (1995)</a:t>
                      </a:r>
                      <a:endParaRPr lang="en-US" sz="15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6" name="Straight Connector 5"/>
          <p:cNvCxnSpPr/>
          <p:nvPr/>
        </p:nvCxnSpPr>
        <p:spPr>
          <a:xfrm rot="5400000">
            <a:off x="4419600" y="114425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572000" y="57912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524000" y="35052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498830" y="368758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373380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43400" y="578995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421380" y="355142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1143000"/>
            <a:ext cx="2286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4000" b="1" dirty="0" smtClean="0"/>
              <a:t>CONCLUSION</a:t>
            </a:r>
            <a:endParaRPr lang="en-US" sz="4000" b="1" dirty="0"/>
          </a:p>
        </p:txBody>
      </p:sp>
      <p:sp>
        <p:nvSpPr>
          <p:cNvPr id="5" name="Subtitle 4"/>
          <p:cNvSpPr>
            <a:spLocks noGrp="1"/>
          </p:cNvSpPr>
          <p:nvPr>
            <p:ph type="subTitle" idx="1"/>
          </p:nvPr>
        </p:nvSpPr>
        <p:spPr>
          <a:xfrm>
            <a:off x="457200" y="2057400"/>
            <a:ext cx="8305800" cy="4267200"/>
          </a:xfrm>
        </p:spPr>
        <p:txBody>
          <a:bodyPr>
            <a:normAutofit fontScale="25000" lnSpcReduction="20000"/>
          </a:bodyPr>
          <a:lstStyle/>
          <a:p>
            <a:pPr algn="l"/>
            <a:r>
              <a:rPr lang="id-ID" sz="12000" dirty="0" smtClean="0">
                <a:solidFill>
                  <a:schemeClr val="tx1"/>
                </a:solidFill>
                <a:latin typeface="Arial" pitchFamily="34" charset="0"/>
                <a:cs typeface="Arial" pitchFamily="34" charset="0"/>
              </a:rPr>
              <a:t>There is insufficient space to fully recount all the many environmental elements which have been felt to be influential in determining the forms which accounting practices take in different countries. </a:t>
            </a:r>
            <a:endParaRPr lang="en-US" sz="12000" dirty="0" smtClean="0">
              <a:solidFill>
                <a:schemeClr val="tx1"/>
              </a:solidFill>
              <a:latin typeface="Arial" pitchFamily="34" charset="0"/>
              <a:cs typeface="Arial" pitchFamily="34" charset="0"/>
            </a:endParaRPr>
          </a:p>
          <a:p>
            <a:pPr algn="l"/>
            <a:r>
              <a:rPr lang="id-ID" sz="12000" dirty="0" smtClean="0">
                <a:solidFill>
                  <a:schemeClr val="tx1"/>
                </a:solidFill>
                <a:latin typeface="Arial" pitchFamily="34" charset="0"/>
                <a:cs typeface="Arial" pitchFamily="34" charset="0"/>
              </a:rPr>
              <a:t>In Asia-Pasific Region, accounting system and practices are also influenced by environmental element such as culture and social economic. This is reflected in </a:t>
            </a:r>
            <a:r>
              <a:rPr lang="en-US" sz="12000" dirty="0" smtClean="0">
                <a:solidFill>
                  <a:schemeClr val="tx1"/>
                </a:solidFill>
                <a:latin typeface="Arial" pitchFamily="34" charset="0"/>
                <a:cs typeface="Arial" pitchFamily="34" charset="0"/>
              </a:rPr>
              <a:t>relationship between societal and accounting values introduced by </a:t>
            </a:r>
            <a:r>
              <a:rPr lang="en-US" sz="12000" dirty="0" err="1" smtClean="0">
                <a:solidFill>
                  <a:schemeClr val="tx1"/>
                </a:solidFill>
                <a:latin typeface="Arial" pitchFamily="34" charset="0"/>
                <a:cs typeface="Arial" pitchFamily="34" charset="0"/>
              </a:rPr>
              <a:t>Hofstede</a:t>
            </a:r>
            <a:r>
              <a:rPr lang="en-US" sz="12000" dirty="0" smtClean="0">
                <a:solidFill>
                  <a:schemeClr val="tx1"/>
                </a:solidFill>
                <a:latin typeface="Arial" pitchFamily="34" charset="0"/>
                <a:cs typeface="Arial" pitchFamily="34" charset="0"/>
              </a:rPr>
              <a:t> and Gray</a:t>
            </a:r>
            <a:endParaRPr lang="en-US" sz="12000" dirty="0" smtClean="0">
              <a:solidFill>
                <a:schemeClr val="tx1"/>
              </a:solidFill>
              <a:latin typeface="Arial" pitchFamily="34" charset="0"/>
              <a:cs typeface="Arial" pitchFamily="34" charset="0"/>
            </a:endParaRPr>
          </a:p>
          <a:p>
            <a:pPr algn="l"/>
            <a:r>
              <a:rPr lang="id-ID" b="1" cap="small"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r>
              <a:rPr lang="id-ID" dirty="0" smtClean="0"/>
              <a:t> </a:t>
            </a:r>
            <a:endParaRPr lang="en-US" dirty="0" smtClean="0"/>
          </a:p>
          <a:p>
            <a:pPr algn="l"/>
            <a:r>
              <a:rPr lang="id-ID" dirty="0" smtClean="0"/>
              <a:t> </a:t>
            </a:r>
            <a:endParaRPr lang="en-US" sz="48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6000" dirty="0" smtClean="0"/>
              <a:t>THANK YOU</a:t>
            </a:r>
            <a:endParaRPr lang="en-US" sz="6000" dirty="0"/>
          </a:p>
        </p:txBody>
      </p:sp>
      <p:sp>
        <p:nvSpPr>
          <p:cNvPr id="6" name="Subtitle 5"/>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pPr algn="l"/>
            <a:r>
              <a:rPr lang="en-US" sz="3100" dirty="0"/>
              <a:t/>
            </a:r>
            <a:br>
              <a:rPr lang="en-US" sz="3100" dirty="0"/>
            </a:br>
            <a:r>
              <a:rPr lang="en-US" sz="3100" dirty="0"/>
              <a:t> </a:t>
            </a:r>
            <a:r>
              <a:rPr lang="en-US" sz="3100" dirty="0" smtClean="0"/>
              <a:t> 		</a:t>
            </a:r>
            <a:r>
              <a:rPr lang="en-US" sz="3100" smtClean="0"/>
              <a:t>	  </a:t>
            </a:r>
            <a:r>
              <a:rPr lang="en-US" sz="3100" b="1" smtClean="0"/>
              <a:t>ABSTRACT</a:t>
            </a:r>
            <a:r>
              <a:rPr lang="en-US" sz="3100" dirty="0"/>
              <a:t/>
            </a:r>
            <a:br>
              <a:rPr lang="en-US" sz="3100" dirty="0"/>
            </a:br>
            <a:r>
              <a:rPr lang="en-US" sz="3100" dirty="0"/>
              <a:t>The objective of this paper is to describe that culture and social-economy can affect financial accounting in Asia-Pacific region. </a:t>
            </a:r>
            <a:r>
              <a:rPr lang="en-US" sz="3100" dirty="0" smtClean="0"/>
              <a:t>Explanation </a:t>
            </a:r>
            <a:r>
              <a:rPr lang="en-US" sz="3100" dirty="0"/>
              <a:t>is based on </a:t>
            </a:r>
            <a:r>
              <a:rPr lang="en-US" sz="3100" dirty="0" err="1"/>
              <a:t>Hofstede</a:t>
            </a:r>
            <a:r>
              <a:rPr lang="en-US" sz="3100" dirty="0"/>
              <a:t>-Gray Theory which associates between accounting values and cultural dimension.</a:t>
            </a:r>
            <a:br>
              <a:rPr lang="en-US" sz="3100" dirty="0"/>
            </a:br>
            <a:r>
              <a:rPr lang="en-US" sz="3100" dirty="0"/>
              <a:t>The </a:t>
            </a:r>
            <a:r>
              <a:rPr lang="en-US" sz="3100" dirty="0" err="1"/>
              <a:t>Hofstede</a:t>
            </a:r>
            <a:r>
              <a:rPr lang="en-US" sz="3100" dirty="0"/>
              <a:t>-Gray Theory has been used by a number of writers as the basis of a framework  trying to understand why national accounting practices take the form they do and in some cases to try to determine normatively whether accounting techniques are appropriate to particular societies (e.g. </a:t>
            </a:r>
            <a:r>
              <a:rPr lang="en-US" sz="3100" dirty="0" err="1"/>
              <a:t>Baydoun</a:t>
            </a:r>
            <a:r>
              <a:rPr lang="en-US" sz="3100" dirty="0"/>
              <a:t> and Willet, 1995).</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81001"/>
            <a:ext cx="7772400" cy="838200"/>
          </a:xfrm>
        </p:spPr>
        <p:txBody>
          <a:bodyPr>
            <a:normAutofit/>
          </a:bodyPr>
          <a:lstStyle/>
          <a:p>
            <a:r>
              <a:rPr lang="en-US" sz="3200" b="1" dirty="0" smtClean="0"/>
              <a:t>INTRODUCTION</a:t>
            </a:r>
            <a:endParaRPr lang="en-US" sz="3200" b="1" dirty="0"/>
          </a:p>
        </p:txBody>
      </p:sp>
      <p:sp>
        <p:nvSpPr>
          <p:cNvPr id="5" name="Subtitle 4"/>
          <p:cNvSpPr>
            <a:spLocks noGrp="1"/>
          </p:cNvSpPr>
          <p:nvPr>
            <p:ph type="subTitle" idx="1"/>
          </p:nvPr>
        </p:nvSpPr>
        <p:spPr>
          <a:xfrm>
            <a:off x="533400" y="1219200"/>
            <a:ext cx="7924800" cy="5029200"/>
          </a:xfrm>
        </p:spPr>
        <p:txBody>
          <a:bodyPr>
            <a:normAutofit/>
          </a:bodyPr>
          <a:lstStyle/>
          <a:p>
            <a:pPr algn="l"/>
            <a:r>
              <a:rPr lang="en-US" sz="2200" dirty="0" smtClean="0">
                <a:solidFill>
                  <a:schemeClr val="tx1"/>
                </a:solidFill>
              </a:rPr>
              <a:t>Asia Pacific region is a promising area. For instance, Asia Pacific Economic Cooperation (APEC) is a region group consisting twenty one countries that have objective to develop its economic community to increase welfare in the region.</a:t>
            </a:r>
          </a:p>
          <a:p>
            <a:pPr algn="l"/>
            <a:r>
              <a:rPr lang="en-US" sz="2400" dirty="0" smtClean="0">
                <a:solidFill>
                  <a:schemeClr val="tx1"/>
                </a:solidFill>
              </a:rPr>
              <a:t> </a:t>
            </a:r>
            <a:endParaRPr lang="en-US" sz="2400" dirty="0">
              <a:solidFill>
                <a:schemeClr val="tx1"/>
              </a:solidFill>
            </a:endParaRPr>
          </a:p>
        </p:txBody>
      </p:sp>
      <p:graphicFrame>
        <p:nvGraphicFramePr>
          <p:cNvPr id="6" name="Table 5"/>
          <p:cNvGraphicFramePr>
            <a:graphicFrameLocks noGrp="1"/>
          </p:cNvGraphicFramePr>
          <p:nvPr/>
        </p:nvGraphicFramePr>
        <p:xfrm>
          <a:off x="609600" y="2667000"/>
          <a:ext cx="7848600" cy="4079240"/>
        </p:xfrm>
        <a:graphic>
          <a:graphicData uri="http://schemas.openxmlformats.org/drawingml/2006/table">
            <a:tbl>
              <a:tblPr firstRow="1" bandRow="1">
                <a:tableStyleId>{5C22544A-7EE6-4342-B048-85BDC9FD1C3A}</a:tableStyleId>
              </a:tblPr>
              <a:tblGrid>
                <a:gridCol w="2895600"/>
                <a:gridCol w="4953000"/>
              </a:tblGrid>
              <a:tr h="370840">
                <a:tc>
                  <a:txBody>
                    <a:bodyPr/>
                    <a:lstStyle/>
                    <a:p>
                      <a:r>
                        <a:rPr lang="en-US" dirty="0" smtClean="0">
                          <a:solidFill>
                            <a:sysClr val="windowText" lastClr="000000"/>
                          </a:solidFill>
                        </a:rPr>
                        <a:t>COUNTRIES</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dirty="0" smtClean="0">
                          <a:solidFill>
                            <a:sysClr val="windowText" lastClr="000000"/>
                          </a:solidFill>
                        </a:rPr>
                        <a:t>“ATTRIBUTES OR ENVIRONMENT”</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r>
                        <a:rPr lang="en-US" dirty="0" err="1" smtClean="0">
                          <a:solidFill>
                            <a:sysClr val="windowText" lastClr="000000"/>
                          </a:solidFill>
                        </a:rPr>
                        <a:t>Hongkong</a:t>
                      </a:r>
                      <a:r>
                        <a:rPr lang="en-US" dirty="0" smtClean="0">
                          <a:solidFill>
                            <a:sysClr val="windowText" lastClr="000000"/>
                          </a:solidFill>
                        </a:rPr>
                        <a:t>, Sing, </a:t>
                      </a:r>
                      <a:r>
                        <a:rPr lang="en-US" dirty="0" err="1" smtClean="0">
                          <a:solidFill>
                            <a:sysClr val="windowText" lastClr="000000"/>
                          </a:solidFill>
                        </a:rPr>
                        <a:t>Jpn</a:t>
                      </a:r>
                      <a:r>
                        <a:rPr lang="en-US" dirty="0" smtClean="0">
                          <a:solidFill>
                            <a:sysClr val="windowText" lastClr="000000"/>
                          </a:solidFill>
                        </a:rPr>
                        <a:t>, Korea</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“Tiger” of Asia</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err="1" smtClean="0">
                          <a:solidFill>
                            <a:sysClr val="windowText" lastClr="000000"/>
                          </a:solidFill>
                        </a:rPr>
                        <a:t>Peoples’s</a:t>
                      </a:r>
                      <a:r>
                        <a:rPr lang="en-US" dirty="0" smtClean="0">
                          <a:solidFill>
                            <a:sysClr val="windowText" lastClr="000000"/>
                          </a:solidFill>
                        </a:rPr>
                        <a:t> Republic of China</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Massive restructuring of its socialist economy</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smtClean="0">
                          <a:solidFill>
                            <a:sysClr val="windowText" lastClr="000000"/>
                          </a:solidFill>
                        </a:rPr>
                        <a:t>Vietnam</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Rapid economic and social change</a:t>
                      </a:r>
                      <a:r>
                        <a:rPr lang="en-US" baseline="0" dirty="0" smtClean="0">
                          <a:solidFill>
                            <a:sysClr val="windowText" lastClr="000000"/>
                          </a:solidFill>
                        </a:rPr>
                        <a:t> </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smtClean="0">
                          <a:solidFill>
                            <a:sysClr val="windowText" lastClr="000000"/>
                          </a:solidFill>
                        </a:rPr>
                        <a:t>Philippines</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Long history of</a:t>
                      </a:r>
                      <a:r>
                        <a:rPr lang="en-US" baseline="0" dirty="0" smtClean="0">
                          <a:solidFill>
                            <a:sysClr val="windowText" lastClr="000000"/>
                          </a:solidFill>
                        </a:rPr>
                        <a:t> Spanish and latterly US colonial</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smtClean="0">
                          <a:solidFill>
                            <a:sysClr val="windowText" lastClr="000000"/>
                          </a:solidFill>
                        </a:rPr>
                        <a:t>Malaysia and Indonesia</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Populous Muslim countries in the world</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smtClean="0">
                          <a:solidFill>
                            <a:sysClr val="windowText" lastClr="000000"/>
                          </a:solidFill>
                        </a:rPr>
                        <a:t>Brunei</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An oil</a:t>
                      </a:r>
                      <a:r>
                        <a:rPr lang="en-US" baseline="0" dirty="0" smtClean="0">
                          <a:solidFill>
                            <a:sysClr val="windowText" lastClr="000000"/>
                          </a:solidFill>
                        </a:rPr>
                        <a:t> rich Sultanate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smtClean="0">
                          <a:solidFill>
                            <a:sysClr val="windowText" lastClr="000000"/>
                          </a:solidFill>
                        </a:rPr>
                        <a:t>Papua New Guinea</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Adjusting</a:t>
                      </a:r>
                      <a:r>
                        <a:rPr lang="en-US" baseline="0" dirty="0" smtClean="0">
                          <a:solidFill>
                            <a:sysClr val="windowText" lastClr="000000"/>
                          </a:solidFill>
                        </a:rPr>
                        <a:t> to the demand of modern commerce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smtClean="0">
                          <a:solidFill>
                            <a:sysClr val="windowText" lastClr="000000"/>
                          </a:solidFill>
                        </a:rPr>
                        <a:t>Macau</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Portuguese dependency</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smtClean="0">
                          <a:solidFill>
                            <a:sysClr val="windowText" lastClr="000000"/>
                          </a:solidFill>
                        </a:rPr>
                        <a:t>Australia and New Zealand</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Developed economies with European culture</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dirty="0" smtClean="0">
                          <a:solidFill>
                            <a:sysClr val="windowText" lastClr="000000"/>
                          </a:solidFill>
                        </a:rPr>
                        <a:t>Thailand</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ysClr val="windowText" lastClr="000000"/>
                          </a:solidFill>
                        </a:rPr>
                        <a:t>Has never been colonized by any European power</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OBJECTIVE OF THIS PAPER</a:t>
            </a:r>
            <a:endParaRPr lang="en-US" sz="3600" b="1" dirty="0"/>
          </a:p>
        </p:txBody>
      </p:sp>
      <p:sp>
        <p:nvSpPr>
          <p:cNvPr id="5" name="Subtitle 4"/>
          <p:cNvSpPr>
            <a:spLocks noGrp="1"/>
          </p:cNvSpPr>
          <p:nvPr>
            <p:ph type="subTitle" idx="1"/>
          </p:nvPr>
        </p:nvSpPr>
        <p:spPr>
          <a:xfrm>
            <a:off x="457200" y="1524000"/>
            <a:ext cx="8305800" cy="4800600"/>
          </a:xfrm>
        </p:spPr>
        <p:txBody>
          <a:bodyPr>
            <a:normAutofit/>
          </a:bodyPr>
          <a:lstStyle/>
          <a:p>
            <a:pPr algn="l"/>
            <a:r>
              <a:rPr lang="en-US" dirty="0" smtClean="0">
                <a:solidFill>
                  <a:schemeClr val="tx1"/>
                </a:solidFill>
              </a:rPr>
              <a:t>Given the issue under discussion, the question should be posed as to whether one would expect environment affect accounting practice. So that, the objective of this paper is to describe that culture and social-economy can affect financial accounting in Asia-Pacific region. Furthermore, explanation is based on the </a:t>
            </a:r>
            <a:r>
              <a:rPr lang="en-US" dirty="0" err="1" smtClean="0">
                <a:solidFill>
                  <a:schemeClr val="tx1"/>
                </a:solidFill>
              </a:rPr>
              <a:t>Hofstede</a:t>
            </a:r>
            <a:r>
              <a:rPr lang="en-US" dirty="0" smtClean="0">
                <a:solidFill>
                  <a:schemeClr val="tx1"/>
                </a:solidFill>
              </a:rPr>
              <a:t>-Gray Theory which associates between accounting values and cultural dimension.</a:t>
            </a:r>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RELATED LITERATURES</a:t>
            </a:r>
            <a:endParaRPr lang="en-US" sz="3600" b="1" dirty="0"/>
          </a:p>
        </p:txBody>
      </p:sp>
      <p:sp>
        <p:nvSpPr>
          <p:cNvPr id="5" name="Subtitle 4"/>
          <p:cNvSpPr>
            <a:spLocks noGrp="1"/>
          </p:cNvSpPr>
          <p:nvPr>
            <p:ph type="subTitle" idx="1"/>
          </p:nvPr>
        </p:nvSpPr>
        <p:spPr>
          <a:xfrm>
            <a:off x="457200" y="1524000"/>
            <a:ext cx="8305800" cy="4800600"/>
          </a:xfrm>
        </p:spPr>
        <p:txBody>
          <a:bodyPr>
            <a:normAutofit/>
          </a:bodyPr>
          <a:lstStyle/>
          <a:p>
            <a:pPr algn="l"/>
            <a:r>
              <a:rPr lang="en-US" dirty="0" smtClean="0">
                <a:solidFill>
                  <a:schemeClr val="tx1"/>
                </a:solidFill>
              </a:rPr>
              <a:t>Several theories of their more immediate causes have been proposed, particularly in the international accounting literatures. The trait of strong governmental interference has been variously explained in term of weak professionalism, e.g. France (</a:t>
            </a:r>
            <a:r>
              <a:rPr lang="en-US" dirty="0" err="1" smtClean="0">
                <a:solidFill>
                  <a:schemeClr val="tx1"/>
                </a:solidFill>
              </a:rPr>
              <a:t>Nobes</a:t>
            </a:r>
            <a:r>
              <a:rPr lang="en-US" dirty="0" smtClean="0">
                <a:solidFill>
                  <a:schemeClr val="tx1"/>
                </a:solidFill>
              </a:rPr>
              <a:t>, 1990); type of political system, e.g. China (Chan, 1995), and pattern of funding enterprises (creditor versus investors), e.g. Japan (</a:t>
            </a:r>
            <a:r>
              <a:rPr lang="en-US" dirty="0" err="1" smtClean="0">
                <a:solidFill>
                  <a:schemeClr val="tx1"/>
                </a:solidFill>
              </a:rPr>
              <a:t>Radebaugh</a:t>
            </a:r>
            <a:r>
              <a:rPr lang="en-US" dirty="0" smtClean="0">
                <a:solidFill>
                  <a:schemeClr val="tx1"/>
                </a:solidFill>
              </a:rPr>
              <a:t> &amp; Gray, 1993)</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RELATED LITERATURES (cont’d)</a:t>
            </a:r>
            <a:endParaRPr lang="en-US" sz="3600" b="1" dirty="0"/>
          </a:p>
        </p:txBody>
      </p:sp>
      <p:sp>
        <p:nvSpPr>
          <p:cNvPr id="5" name="Subtitle 4"/>
          <p:cNvSpPr>
            <a:spLocks noGrp="1"/>
          </p:cNvSpPr>
          <p:nvPr>
            <p:ph type="subTitle" idx="1"/>
          </p:nvPr>
        </p:nvSpPr>
        <p:spPr>
          <a:xfrm>
            <a:off x="457200" y="1524000"/>
            <a:ext cx="8305800" cy="4800600"/>
          </a:xfrm>
        </p:spPr>
        <p:txBody>
          <a:bodyPr>
            <a:normAutofit/>
          </a:bodyPr>
          <a:lstStyle/>
          <a:p>
            <a:pPr algn="l"/>
            <a:r>
              <a:rPr lang="en-US" dirty="0" smtClean="0">
                <a:solidFill>
                  <a:schemeClr val="tx1"/>
                </a:solidFill>
              </a:rPr>
              <a:t>Cooke and Parker (1994) describe and classify financial reporting practices in some the West Asia Pacific Rim countries with drawing relationship fairly direct based upon the perceived affects of quite narrow economic factors. </a:t>
            </a:r>
          </a:p>
          <a:p>
            <a:pPr algn="l"/>
            <a:r>
              <a:rPr lang="en-US" dirty="0" smtClean="0">
                <a:solidFill>
                  <a:schemeClr val="tx1"/>
                </a:solidFill>
              </a:rPr>
              <a:t>Probably the most well-known exponent of cultural approach to understanding the nature of accounting practices is shown by Gray (1988) </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RELATED LITERATURES (cont’d)</a:t>
            </a:r>
            <a:endParaRPr lang="en-US" sz="3600" b="1" dirty="0"/>
          </a:p>
        </p:txBody>
      </p:sp>
      <p:sp>
        <p:nvSpPr>
          <p:cNvPr id="5" name="Subtitle 4"/>
          <p:cNvSpPr>
            <a:spLocks noGrp="1"/>
          </p:cNvSpPr>
          <p:nvPr>
            <p:ph type="subTitle" idx="1"/>
          </p:nvPr>
        </p:nvSpPr>
        <p:spPr>
          <a:xfrm>
            <a:off x="457200" y="1524000"/>
            <a:ext cx="8305800" cy="4800600"/>
          </a:xfrm>
        </p:spPr>
        <p:txBody>
          <a:bodyPr>
            <a:normAutofit fontScale="92500"/>
          </a:bodyPr>
          <a:lstStyle/>
          <a:p>
            <a:pPr algn="l"/>
            <a:r>
              <a:rPr lang="en-US" dirty="0" smtClean="0">
                <a:solidFill>
                  <a:schemeClr val="tx1"/>
                </a:solidFill>
              </a:rPr>
              <a:t>Gray attempted to relate a number of accounting values (preferences for conservatism, uniformity, secrecy, and professional judgment) to </a:t>
            </a:r>
            <a:r>
              <a:rPr lang="en-US" dirty="0" err="1" smtClean="0">
                <a:solidFill>
                  <a:schemeClr val="tx1"/>
                </a:solidFill>
              </a:rPr>
              <a:t>Hofstede’s</a:t>
            </a:r>
            <a:r>
              <a:rPr lang="en-US" dirty="0" smtClean="0">
                <a:solidFill>
                  <a:schemeClr val="tx1"/>
                </a:solidFill>
              </a:rPr>
              <a:t> (1980) dimensions of culture (power distance, uncertainty avoidance, individualism, and masculinity), so that, I called “The </a:t>
            </a:r>
            <a:r>
              <a:rPr lang="en-US" dirty="0" err="1" smtClean="0">
                <a:solidFill>
                  <a:schemeClr val="tx1"/>
                </a:solidFill>
              </a:rPr>
              <a:t>Hofstede</a:t>
            </a:r>
            <a:r>
              <a:rPr lang="en-US" dirty="0" smtClean="0">
                <a:solidFill>
                  <a:schemeClr val="tx1"/>
                </a:solidFill>
              </a:rPr>
              <a:t>-Gray Theory”. The theory has been used by a number of authors, such as </a:t>
            </a:r>
            <a:r>
              <a:rPr lang="en-US" dirty="0" err="1" smtClean="0">
                <a:solidFill>
                  <a:schemeClr val="tx1"/>
                </a:solidFill>
              </a:rPr>
              <a:t>Parera</a:t>
            </a:r>
            <a:r>
              <a:rPr lang="en-US" dirty="0" smtClean="0">
                <a:solidFill>
                  <a:schemeClr val="tx1"/>
                </a:solidFill>
              </a:rPr>
              <a:t> (1989), </a:t>
            </a:r>
            <a:r>
              <a:rPr lang="en-US" dirty="0" err="1" smtClean="0">
                <a:solidFill>
                  <a:schemeClr val="tx1"/>
                </a:solidFill>
              </a:rPr>
              <a:t>Gerhardy</a:t>
            </a:r>
            <a:r>
              <a:rPr lang="en-US" dirty="0" smtClean="0">
                <a:solidFill>
                  <a:schemeClr val="tx1"/>
                </a:solidFill>
              </a:rPr>
              <a:t> (1990), and </a:t>
            </a:r>
            <a:r>
              <a:rPr lang="en-US" dirty="0" err="1" smtClean="0">
                <a:solidFill>
                  <a:schemeClr val="tx1"/>
                </a:solidFill>
              </a:rPr>
              <a:t>Baydoun</a:t>
            </a:r>
            <a:r>
              <a:rPr lang="en-US" dirty="0" smtClean="0">
                <a:solidFill>
                  <a:schemeClr val="tx1"/>
                </a:solidFill>
              </a:rPr>
              <a:t> and Willet (1995) but they did not explicitly mention “The </a:t>
            </a:r>
            <a:r>
              <a:rPr lang="en-US" dirty="0" err="1" smtClean="0">
                <a:solidFill>
                  <a:schemeClr val="tx1"/>
                </a:solidFill>
              </a:rPr>
              <a:t>Hofstede</a:t>
            </a:r>
            <a:r>
              <a:rPr lang="en-US" dirty="0" smtClean="0">
                <a:solidFill>
                  <a:schemeClr val="tx1"/>
                </a:solidFill>
              </a:rPr>
              <a:t>-Gray Theory”</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CULTURAL EFFECTS</a:t>
            </a:r>
            <a:endParaRPr lang="en-US" sz="3600" b="1" dirty="0"/>
          </a:p>
        </p:txBody>
      </p:sp>
      <p:sp>
        <p:nvSpPr>
          <p:cNvPr id="5" name="Subtitle 4"/>
          <p:cNvSpPr>
            <a:spLocks noGrp="1"/>
          </p:cNvSpPr>
          <p:nvPr>
            <p:ph type="subTitle" idx="1"/>
          </p:nvPr>
        </p:nvSpPr>
        <p:spPr>
          <a:xfrm>
            <a:off x="457200" y="1524000"/>
            <a:ext cx="8305800" cy="4800600"/>
          </a:xfrm>
        </p:spPr>
        <p:txBody>
          <a:bodyPr>
            <a:normAutofit lnSpcReduction="10000"/>
          </a:bodyPr>
          <a:lstStyle/>
          <a:p>
            <a:pPr algn="l"/>
            <a:r>
              <a:rPr lang="en-US" dirty="0" smtClean="0">
                <a:solidFill>
                  <a:schemeClr val="tx1"/>
                </a:solidFill>
              </a:rPr>
              <a:t>The existing literatures on the effects of environment on accounting practices referred to above may be divided into three categories:</a:t>
            </a:r>
          </a:p>
          <a:p>
            <a:pPr marL="514350" indent="-514350" algn="l">
              <a:buAutoNum type="arabicPeriod"/>
            </a:pPr>
            <a:r>
              <a:rPr lang="en-US" dirty="0" smtClean="0">
                <a:solidFill>
                  <a:schemeClr val="tx1"/>
                </a:solidFill>
              </a:rPr>
              <a:t>The common sense analysis of the links between immediate economic and political causes and their perceived effects on accounting practices</a:t>
            </a:r>
          </a:p>
          <a:p>
            <a:pPr marL="514350" indent="-514350" algn="l">
              <a:buAutoNum type="arabicPeriod"/>
            </a:pPr>
            <a:r>
              <a:rPr lang="en-US" dirty="0" smtClean="0">
                <a:solidFill>
                  <a:schemeClr val="tx1"/>
                </a:solidFill>
              </a:rPr>
              <a:t>“Cultural based” using </a:t>
            </a:r>
            <a:r>
              <a:rPr lang="en-US" dirty="0" err="1" smtClean="0">
                <a:solidFill>
                  <a:schemeClr val="tx1"/>
                </a:solidFill>
              </a:rPr>
              <a:t>theHofstede</a:t>
            </a:r>
            <a:r>
              <a:rPr lang="en-US" dirty="0" smtClean="0">
                <a:solidFill>
                  <a:schemeClr val="tx1"/>
                </a:solidFill>
              </a:rPr>
              <a:t>-Gray Theory</a:t>
            </a:r>
          </a:p>
          <a:p>
            <a:pPr marL="514350" indent="-514350" algn="l">
              <a:buAutoNum type="arabicPeriod"/>
            </a:pPr>
            <a:r>
              <a:rPr lang="en-US" dirty="0" smtClean="0">
                <a:solidFill>
                  <a:schemeClr val="tx1"/>
                </a:solidFill>
              </a:rPr>
              <a:t>Combination of both approach (1 &amp; 2) </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838199"/>
          </a:xfrm>
        </p:spPr>
        <p:txBody>
          <a:bodyPr>
            <a:normAutofit/>
          </a:bodyPr>
          <a:lstStyle/>
          <a:p>
            <a:r>
              <a:rPr lang="en-US" sz="3600" b="1" dirty="0" smtClean="0"/>
              <a:t>CULTURAL EFFECTS (cont’d)</a:t>
            </a:r>
            <a:endParaRPr lang="en-US" sz="3600" b="1" dirty="0"/>
          </a:p>
        </p:txBody>
      </p:sp>
      <p:sp>
        <p:nvSpPr>
          <p:cNvPr id="5" name="Subtitle 4"/>
          <p:cNvSpPr>
            <a:spLocks noGrp="1"/>
          </p:cNvSpPr>
          <p:nvPr>
            <p:ph type="subTitle" idx="1"/>
          </p:nvPr>
        </p:nvSpPr>
        <p:spPr>
          <a:xfrm>
            <a:off x="457200" y="1524000"/>
            <a:ext cx="8305800" cy="4800600"/>
          </a:xfrm>
        </p:spPr>
        <p:txBody>
          <a:bodyPr>
            <a:normAutofit fontScale="92500" lnSpcReduction="10000"/>
          </a:bodyPr>
          <a:lstStyle/>
          <a:p>
            <a:pPr algn="l"/>
            <a:r>
              <a:rPr lang="en-US" dirty="0" smtClean="0">
                <a:solidFill>
                  <a:schemeClr val="tx1"/>
                </a:solidFill>
              </a:rPr>
              <a:t>With respect to category 1), examples have already done by Muller (1967, 1968), </a:t>
            </a:r>
            <a:r>
              <a:rPr lang="en-US" dirty="0" err="1" smtClean="0">
                <a:solidFill>
                  <a:schemeClr val="tx1"/>
                </a:solidFill>
              </a:rPr>
              <a:t>Siedler</a:t>
            </a:r>
            <a:r>
              <a:rPr lang="en-US" dirty="0" smtClean="0">
                <a:solidFill>
                  <a:schemeClr val="tx1"/>
                </a:solidFill>
              </a:rPr>
              <a:t> (1967), and Nair and Frank (1980) using single factor determining the specific characteristics of financial reporting. In Asia-Pacific region, the influence of Anglo-American accounting in countries such as Malaysia, Hong Kong, the Philippines, Australia, and New Zealand is obvious. The obvious characteristics of accounting practices seem to be primarily determined by colonial history (the Philippine by North America and Indonesia by the Netherland).</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1086</Words>
  <Application>Microsoft Office PowerPoint</Application>
  <PresentationFormat>On-screen Show (4:3)</PresentationFormat>
  <Paragraphs>226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ACCOUNTING IN ASIA-PACIFIC REGION:  HOFSTEDE-GRAY THEORY </vt:lpstr>
      <vt:lpstr>        ABSTRACT The objective of this paper is to describe that culture and social-economy can affect financial accounting in Asia-Pacific region. Explanation is based on Hofstede-Gray Theory which associates between accounting values and cultural dimension. The Hofstede-Gray Theory has been used by a number of writers as the basis of a framework  trying to understand why national accounting practices take the form they do and in some cases to try to determine normatively whether accounting techniques are appropriate to particular societies (e.g. Baydoun and Willet, 1995). </vt:lpstr>
      <vt:lpstr>INTRODUCTION</vt:lpstr>
      <vt:lpstr>OBJECTIVE OF THIS PAPER</vt:lpstr>
      <vt:lpstr>RELATED LITERATURES</vt:lpstr>
      <vt:lpstr>RELATED LITERATURES (cont’d)</vt:lpstr>
      <vt:lpstr>RELATED LITERATURES (cont’d)</vt:lpstr>
      <vt:lpstr>CULTURAL EFFECTS</vt:lpstr>
      <vt:lpstr>CULTURAL EFFECTS (cont’d)</vt:lpstr>
      <vt:lpstr>CULTURAL EFFECTS (cont’d)</vt:lpstr>
      <vt:lpstr>CULTURAL EFFECTS (cont’d)</vt:lpstr>
      <vt:lpstr>CULTURAL EFFECTS (cont’d)</vt:lpstr>
      <vt:lpstr>SOCIETAL AND ACCOUNTING VALUES</vt:lpstr>
      <vt:lpstr>SOCIETAL AND ACCOUNTING (cont’d)</vt:lpstr>
      <vt:lpstr>RELATIONSHIP BETWEEN SOCIETAL AND ACCOUNTING VALUES</vt:lpstr>
      <vt:lpstr>POSITION OF SOME ASIA PACIFIC COUNTRIES  IN ACCOUNTING VALUES</vt:lpstr>
      <vt:lpstr>POSITION OF SOME ASIA PACIFIC COUNTRIES  IN ACCOUNTING VALUES</vt:lpstr>
      <vt:lpstr>CONCLUSION</vt:lpstr>
      <vt:lpstr>THANK YOU</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IN ASIA-PACIFIC REGION:  HOFSTEDE-GRAY THEORY </dc:title>
  <dc:creator>Your User Name</dc:creator>
  <cp:lastModifiedBy>Your User Name</cp:lastModifiedBy>
  <cp:revision>35</cp:revision>
  <dcterms:created xsi:type="dcterms:W3CDTF">2011-11-28T21:11:01Z</dcterms:created>
  <dcterms:modified xsi:type="dcterms:W3CDTF">2011-11-30T01:33:51Z</dcterms:modified>
</cp:coreProperties>
</file>