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88" r:id="rId17"/>
    <p:sldId id="273" r:id="rId18"/>
    <p:sldId id="274" r:id="rId19"/>
    <p:sldId id="275" r:id="rId20"/>
    <p:sldId id="276" r:id="rId21"/>
    <p:sldId id="289" r:id="rId22"/>
    <p:sldId id="277" r:id="rId23"/>
    <p:sldId id="290" r:id="rId24"/>
    <p:sldId id="280" r:id="rId25"/>
    <p:sldId id="281" r:id="rId26"/>
    <p:sldId id="282" r:id="rId27"/>
    <p:sldId id="292" r:id="rId28"/>
    <p:sldId id="293" r:id="rId29"/>
    <p:sldId id="294" r:id="rId30"/>
    <p:sldId id="295" r:id="rId31"/>
    <p:sldId id="278" r:id="rId32"/>
    <p:sldId id="284" r:id="rId33"/>
    <p:sldId id="287" r:id="rId34"/>
    <p:sldId id="297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E329FD-12CC-4BB6-AF55-0BF76A596401}" type="datetimeFigureOut">
              <a:rPr lang="en-US" smtClean="0"/>
              <a:pPr/>
              <a:t>03-08-2010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E8E634-FAA1-409A-BCDF-D8659781AC0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E7B6F-CE12-468A-AE28-E562249C3B66}" type="datetimeFigureOut">
              <a:rPr lang="en-US" smtClean="0"/>
              <a:pPr/>
              <a:t>03-08-2010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9779E-6B71-46B0-A2B6-53AF0CFF694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D5BD4-6D34-4DA3-A5C2-B3EBEC12C038}" type="datetime1">
              <a:rPr lang="en-US" smtClean="0"/>
              <a:pPr/>
              <a:t>03-08-2010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F88FC-6AA7-46AC-88D1-14E370C1C5B7}" type="datetime1">
              <a:rPr lang="en-US" smtClean="0"/>
              <a:pPr/>
              <a:t>03-08-2010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B59FB6-AEAC-4104-8E2F-9CD2EA78742C}" type="datetime1">
              <a:rPr lang="en-US" smtClean="0"/>
              <a:pPr/>
              <a:t>03-08-2010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6F07DE-A0FD-4589-9FDB-32AEC76E27E3}" type="datetime1">
              <a:rPr lang="en-US" smtClean="0"/>
              <a:pPr/>
              <a:t>03-08-2010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6F1E0A-7DFA-484B-BF64-E11A633E7A70}" type="datetime1">
              <a:rPr lang="en-US" smtClean="0"/>
              <a:pPr/>
              <a:t>03-08-2010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5AB50-1E5F-4AF7-9066-444BF8A45989}" type="datetime1">
              <a:rPr lang="en-US" smtClean="0"/>
              <a:pPr/>
              <a:t>03-08-2010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D5321F-81D1-4BAD-B2BF-C94F28C4ECE3}" type="datetime1">
              <a:rPr lang="en-US" smtClean="0"/>
              <a:pPr/>
              <a:t>03-08-2010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D86B63-57E3-4E92-B264-5BAA21190932}" type="datetime1">
              <a:rPr lang="en-US" smtClean="0"/>
              <a:pPr/>
              <a:t>03-08-2010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548603-1862-4570-86A8-C9175085F704}" type="datetime1">
              <a:rPr lang="en-US" smtClean="0"/>
              <a:pPr/>
              <a:t>03-08-2010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29E24-DE17-4CC4-B18B-23E6009BDCDA}" type="datetime1">
              <a:rPr lang="en-US" smtClean="0"/>
              <a:pPr/>
              <a:t>03-08-2010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F25-380D-45EC-8442-B8E909E36653}" type="datetime1">
              <a:rPr lang="en-US" smtClean="0"/>
              <a:pPr/>
              <a:t>03-08-2010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DFECBC-DA37-491C-AE8E-D13AC955963A}" type="datetime1">
              <a:rPr lang="en-US" smtClean="0"/>
              <a:pPr/>
              <a:t>03-08-2010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FD0B47-492A-4E6D-8046-C3A400A729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2209800"/>
          </a:xfrm>
        </p:spPr>
        <p:txBody>
          <a:bodyPr>
            <a:normAutofit fontScale="90000"/>
          </a:bodyPr>
          <a:lstStyle/>
          <a:p>
            <a:r>
              <a:rPr lang="en-US" sz="5400" b="1" dirty="0" smtClean="0"/>
              <a:t>AKUNTANSI </a:t>
            </a:r>
            <a:br>
              <a:rPr lang="en-US" sz="5400" b="1" dirty="0" smtClean="0"/>
            </a:br>
            <a:r>
              <a:rPr lang="en-US" sz="5400" b="1" dirty="0" smtClean="0"/>
              <a:t>PERGURUAN TINGGI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67000"/>
            <a:ext cx="8001000" cy="3505200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chemeClr val="tx1"/>
                </a:solidFill>
              </a:rPr>
              <a:t>Abdullah Taman</a:t>
            </a:r>
          </a:p>
          <a:p>
            <a:r>
              <a:rPr lang="en-US" sz="2400" dirty="0" err="1" smtClean="0">
                <a:solidFill>
                  <a:schemeClr val="tx1"/>
                </a:solidFill>
              </a:rPr>
              <a:t>Akuntansi</a:t>
            </a:r>
            <a:r>
              <a:rPr lang="en-US" sz="2400" dirty="0" smtClean="0">
                <a:solidFill>
                  <a:schemeClr val="tx1"/>
                </a:solidFill>
              </a:rPr>
              <a:t>, FISE, UNY</a:t>
            </a:r>
          </a:p>
          <a:p>
            <a:r>
              <a:rPr lang="en-US" sz="2600" dirty="0" err="1" smtClean="0">
                <a:solidFill>
                  <a:schemeClr val="tx1"/>
                </a:solidFill>
              </a:rPr>
              <a:t>Disampaikan</a:t>
            </a:r>
            <a:r>
              <a:rPr lang="en-US" sz="2600" dirty="0" smtClean="0">
                <a:solidFill>
                  <a:schemeClr val="tx1"/>
                </a:solidFill>
              </a:rPr>
              <a:t> </a:t>
            </a:r>
            <a:r>
              <a:rPr lang="en-US" sz="2600" dirty="0" err="1" smtClean="0">
                <a:solidFill>
                  <a:schemeClr val="tx1"/>
                </a:solidFill>
              </a:rPr>
              <a:t>pada</a:t>
            </a:r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800" b="1" dirty="0" smtClean="0">
                <a:solidFill>
                  <a:schemeClr val="tx1"/>
                </a:solidFill>
              </a:rPr>
              <a:t>PELATIHAN MANAJEMEN KEUANGAN, AKUNTANSI, DAN AUDITING PERGURUAN TINGGI</a:t>
            </a:r>
          </a:p>
          <a:p>
            <a:r>
              <a:rPr lang="en-US" sz="3000" b="1" dirty="0" smtClean="0">
                <a:solidFill>
                  <a:schemeClr val="tx1"/>
                </a:solidFill>
              </a:rPr>
              <a:t>UNIVERSITAS JANABADRA YOGYAKARTA</a:t>
            </a:r>
          </a:p>
          <a:p>
            <a:r>
              <a:rPr lang="en-US" sz="3000" dirty="0" smtClean="0">
                <a:solidFill>
                  <a:schemeClr val="tx1"/>
                </a:solidFill>
              </a:rPr>
              <a:t>Yogyakarta, 02-11 </a:t>
            </a:r>
            <a:r>
              <a:rPr lang="en-US" sz="3000" dirty="0" err="1" smtClean="0">
                <a:solidFill>
                  <a:schemeClr val="tx1"/>
                </a:solidFill>
              </a:rPr>
              <a:t>Agustus</a:t>
            </a:r>
            <a:r>
              <a:rPr lang="en-US" sz="3000" dirty="0" smtClean="0">
                <a:solidFill>
                  <a:schemeClr val="tx1"/>
                </a:solidFill>
              </a:rPr>
              <a:t> 2010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5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CONTOH LAP. PERUBAHAN MODAL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219200"/>
          <a:ext cx="7086600" cy="4297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752600"/>
              </a:tblGrid>
              <a:tr h="32272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U.D. BUDI-ONO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LAPORAN PERUBAHAN MODAL (Rp000.000)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berakhir</a:t>
                      </a:r>
                      <a:r>
                        <a:rPr lang="en-US" dirty="0" smtClean="0"/>
                        <a:t> 31 </a:t>
                      </a:r>
                      <a:r>
                        <a:rPr lang="en-US" dirty="0" err="1" smtClean="0"/>
                        <a:t>Desember</a:t>
                      </a:r>
                      <a:r>
                        <a:rPr lang="en-US" dirty="0" smtClean="0"/>
                        <a:t> 2009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Modal </a:t>
                      </a:r>
                      <a:r>
                        <a:rPr lang="en-US" b="1" dirty="0" err="1" smtClean="0"/>
                        <a:t>Awal</a:t>
                      </a:r>
                      <a:r>
                        <a:rPr lang="en-US" b="1" dirty="0" smtClean="0"/>
                        <a:t>, Tuan </a:t>
                      </a:r>
                      <a:r>
                        <a:rPr lang="en-US" b="1" dirty="0" err="1" smtClean="0"/>
                        <a:t>Budiono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dari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Neraca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tahun</a:t>
                      </a:r>
                      <a:r>
                        <a:rPr lang="en-US" b="1" dirty="0" smtClean="0"/>
                        <a:t> 2008)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1.140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b="0" dirty="0" smtClean="0"/>
                        <a:t>L</a:t>
                      </a:r>
                      <a:r>
                        <a:rPr lang="en-US" b="0" baseline="0" dirty="0" smtClean="0"/>
                        <a:t> a b a 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190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Prive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(30)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Modal </a:t>
                      </a:r>
                      <a:r>
                        <a:rPr lang="en-US" b="1" dirty="0" err="1" smtClean="0"/>
                        <a:t>Akhir</a:t>
                      </a:r>
                      <a:r>
                        <a:rPr lang="en-US" b="1" dirty="0" smtClean="0"/>
                        <a:t>, Tuan </a:t>
                      </a:r>
                      <a:r>
                        <a:rPr lang="en-US" b="1" dirty="0" err="1" smtClean="0"/>
                        <a:t>Budiono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1.300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458">
                <a:tc gridSpan="2">
                  <a:txBody>
                    <a:bodyPr/>
                    <a:lstStyle/>
                    <a:p>
                      <a:pPr algn="l"/>
                      <a:r>
                        <a:rPr lang="en-US" sz="2800" b="0" dirty="0" err="1" smtClean="0"/>
                        <a:t>Prive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adalah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transaksi</a:t>
                      </a:r>
                      <a:r>
                        <a:rPr lang="en-US" sz="2800" b="0" baseline="0" dirty="0" smtClean="0"/>
                        <a:t> yang </a:t>
                      </a:r>
                      <a:r>
                        <a:rPr lang="en-US" sz="2800" b="0" baseline="0" dirty="0" err="1" smtClean="0"/>
                        <a:t>dilakukan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untuk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kepentingan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pemilik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dengan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menggunakan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sumber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daya</a:t>
                      </a:r>
                      <a:r>
                        <a:rPr lang="en-US" sz="2800" b="0" baseline="0" dirty="0" smtClean="0"/>
                        <a:t> (</a:t>
                      </a:r>
                      <a:r>
                        <a:rPr lang="en-US" sz="2800" b="0" baseline="0" dirty="0" err="1" smtClean="0"/>
                        <a:t>biasanya</a:t>
                      </a:r>
                      <a:r>
                        <a:rPr lang="en-US" sz="2800" b="0" baseline="0" dirty="0" smtClean="0"/>
                        <a:t> </a:t>
                      </a:r>
                      <a:r>
                        <a:rPr lang="en-US" sz="2800" b="0" baseline="0" dirty="0" err="1" smtClean="0"/>
                        <a:t>kas</a:t>
                      </a:r>
                      <a:r>
                        <a:rPr lang="en-US" sz="2800" b="0" baseline="0" dirty="0" smtClean="0"/>
                        <a:t>) </a:t>
                      </a:r>
                      <a:r>
                        <a:rPr lang="en-US" sz="2800" b="0" baseline="0" dirty="0" err="1" smtClean="0"/>
                        <a:t>perusahaan</a:t>
                      </a:r>
                      <a:endParaRPr lang="en-US" sz="2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KETERKAITAN EMPAT LAPORAN TSB 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381000" y="838200"/>
          <a:ext cx="8229600" cy="555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/>
                <a:gridCol w="1028700"/>
                <a:gridCol w="1028700"/>
                <a:gridCol w="1028700"/>
                <a:gridCol w="1028700"/>
                <a:gridCol w="1028700"/>
                <a:gridCol w="1219200"/>
                <a:gridCol w="83820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NERACA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LAP. LABA/RUGI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r>
                        <a:rPr lang="en-US" baseline="0" dirty="0" smtClean="0"/>
                        <a:t> a 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dirty="0" smtClean="0"/>
                        <a:t>Modal,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Tn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Budiono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Bersh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LAP. PERUB. MDL.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30200">
                <a:tc gridSpan="2"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LAP. ARUS</a:t>
                      </a:r>
                      <a:r>
                        <a:rPr lang="en-US" b="1" baseline="0" dirty="0" smtClean="0"/>
                        <a:t> KAS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Laba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Bersh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190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…..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 a 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Modal </a:t>
                      </a:r>
                      <a:r>
                        <a:rPr lang="en-US" dirty="0" err="1" smtClean="0"/>
                        <a:t>Akh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2438400" y="5867400"/>
            <a:ext cx="3810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6200000" flipV="1">
            <a:off x="381000" y="3429000"/>
            <a:ext cx="4267200" cy="609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0800000">
            <a:off x="5334000" y="5867400"/>
            <a:ext cx="12192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6200000" flipV="1">
            <a:off x="3581400" y="4114800"/>
            <a:ext cx="34290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172200" y="5105400"/>
            <a:ext cx="3810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 flipH="1" flipV="1">
            <a:off x="5295900" y="3695700"/>
            <a:ext cx="22860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dirty="0" err="1" smtClean="0"/>
              <a:t>Pemakai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Investor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Kreditor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Supplier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Customer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Masyarakat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Umum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Kualitatif</a:t>
            </a:r>
            <a:r>
              <a:rPr lang="en-US" dirty="0" smtClean="0"/>
              <a:t> Lap. Keu.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8001000" cy="32004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Understandability </a:t>
            </a:r>
            <a:r>
              <a:rPr lang="en-US" sz="2400" dirty="0" smtClean="0">
                <a:solidFill>
                  <a:schemeClr val="tx1"/>
                </a:solidFill>
              </a:rPr>
              <a:t>(reasonable knowledge of user)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Relevance </a:t>
            </a:r>
            <a:r>
              <a:rPr lang="en-US" sz="2400" dirty="0" smtClean="0">
                <a:solidFill>
                  <a:schemeClr val="tx1"/>
                </a:solidFill>
              </a:rPr>
              <a:t>(influence </a:t>
            </a:r>
            <a:r>
              <a:rPr lang="en-US" sz="2400" dirty="0" err="1" smtClean="0">
                <a:solidFill>
                  <a:schemeClr val="tx1"/>
                </a:solidFill>
              </a:rPr>
              <a:t>ec</a:t>
            </a:r>
            <a:r>
              <a:rPr lang="en-US" sz="2400" dirty="0" smtClean="0">
                <a:solidFill>
                  <a:schemeClr val="tx1"/>
                </a:solidFill>
              </a:rPr>
              <a:t>. decision, materiality, timeliness)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marL="234950" indent="-2349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Reliability</a:t>
            </a:r>
            <a:r>
              <a:rPr lang="en-US" sz="2400" dirty="0" smtClean="0">
                <a:solidFill>
                  <a:schemeClr val="tx1"/>
                </a:solidFill>
              </a:rPr>
              <a:t> (no material error, prudence, neutral, faithful representation) 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Comparability</a:t>
            </a:r>
            <a:r>
              <a:rPr lang="en-US" sz="2400" dirty="0" smtClean="0">
                <a:solidFill>
                  <a:schemeClr val="tx1"/>
                </a:solidFill>
              </a:rPr>
              <a:t> (consistency, disclosure)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Laporan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2057400"/>
            <a:ext cx="7315200" cy="3352800"/>
          </a:xfrm>
        </p:spPr>
        <p:txBody>
          <a:bodyPr>
            <a:normAutofit lnSpcReduction="10000"/>
          </a:bodyPr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Accrual (vs. Cash Basis)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Going </a:t>
            </a:r>
            <a:r>
              <a:rPr lang="en-US" dirty="0" err="1" smtClean="0">
                <a:solidFill>
                  <a:schemeClr val="tx1"/>
                </a:solidFill>
              </a:rPr>
              <a:t>Cocern</a:t>
            </a:r>
            <a:r>
              <a:rPr lang="en-US" dirty="0" smtClean="0">
                <a:solidFill>
                  <a:schemeClr val="tx1"/>
                </a:solidFill>
              </a:rPr>
              <a:t> (vs. Liquidation)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Historical cost (vs. Current and Future)</a:t>
            </a:r>
          </a:p>
          <a:p>
            <a:pPr marL="234950" indent="-2349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Substance over form (</a:t>
            </a:r>
            <a:r>
              <a:rPr lang="en-US" dirty="0" err="1" smtClean="0">
                <a:solidFill>
                  <a:schemeClr val="tx1"/>
                </a:solidFill>
              </a:rPr>
              <a:t>vs</a:t>
            </a: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chemeClr val="tx1"/>
                </a:solidFill>
              </a:rPr>
              <a:t>jugde</a:t>
            </a:r>
            <a:r>
              <a:rPr lang="en-US" dirty="0" smtClean="0">
                <a:solidFill>
                  <a:schemeClr val="tx1"/>
                </a:solidFill>
              </a:rPr>
              <a:t> a book by its cover”)</a:t>
            </a: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Inflasi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diabaikan</a:t>
            </a:r>
            <a:r>
              <a:rPr lang="en-US" dirty="0" smtClean="0">
                <a:solidFill>
                  <a:schemeClr val="tx1"/>
                </a:solidFill>
              </a:rPr>
              <a:t> (vs. </a:t>
            </a:r>
            <a:r>
              <a:rPr lang="en-US" dirty="0" err="1" smtClean="0">
                <a:solidFill>
                  <a:schemeClr val="tx1"/>
                </a:solidFill>
              </a:rPr>
              <a:t>daya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menurun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b="1" dirty="0" smtClean="0"/>
              <a:t>BEBERAPA BIDANG AKUNTANSI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Akuntansi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r>
              <a:rPr lang="en-US" dirty="0" smtClean="0">
                <a:solidFill>
                  <a:schemeClr val="tx1"/>
                </a:solidFill>
              </a:rPr>
              <a:t> (lap. </a:t>
            </a:r>
            <a:r>
              <a:rPr lang="en-US" dirty="0" err="1" smtClean="0">
                <a:solidFill>
                  <a:schemeClr val="tx1"/>
                </a:solidFill>
              </a:rPr>
              <a:t>unt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pihak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ekstern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Akuntansi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(intern)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Akuntansi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Sektor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nirlaba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Akuntansi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prosedur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Auditing (audit lap. </a:t>
            </a:r>
            <a:r>
              <a:rPr lang="en-US" dirty="0" err="1" smtClean="0">
                <a:solidFill>
                  <a:schemeClr val="tx1"/>
                </a:solidFill>
              </a:rPr>
              <a:t>keu</a:t>
            </a:r>
            <a:r>
              <a:rPr lang="en-US" dirty="0" smtClean="0">
                <a:solidFill>
                  <a:schemeClr val="tx1"/>
                </a:solidFill>
              </a:rPr>
              <a:t>.        </a:t>
            </a:r>
            <a:r>
              <a:rPr lang="en-US" dirty="0" err="1" smtClean="0">
                <a:solidFill>
                  <a:schemeClr val="tx1"/>
                </a:solidFill>
              </a:rPr>
              <a:t>pendapat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akt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</p:txBody>
      </p:sp>
      <p:sp>
        <p:nvSpPr>
          <p:cNvPr id="6" name="Right Arrow 5"/>
          <p:cNvSpPr/>
          <p:nvPr/>
        </p:nvSpPr>
        <p:spPr>
          <a:xfrm>
            <a:off x="5105400" y="4689765"/>
            <a:ext cx="457200" cy="22860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b="1" dirty="0" smtClean="0"/>
              <a:t>BEBERAPA PROFESI AKUNTANSI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2133600"/>
            <a:ext cx="7772400" cy="4114800"/>
          </a:xfrm>
        </p:spPr>
        <p:txBody>
          <a:bodyPr/>
          <a:lstStyle/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Publik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Pemerintah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Pendidik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b="1" dirty="0" smtClean="0"/>
              <a:t>PERSAMAAN AKUNTANSI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1447800"/>
            <a:ext cx="6629400" cy="4953000"/>
          </a:xfrm>
        </p:spPr>
        <p:txBody>
          <a:bodyPr>
            <a:normAutofit/>
          </a:bodyPr>
          <a:lstStyle/>
          <a:p>
            <a:pPr marL="290513" indent="-290513" algn="l"/>
            <a:r>
              <a:rPr lang="en-US" dirty="0" smtClean="0">
                <a:solidFill>
                  <a:schemeClr val="tx1"/>
                </a:solidFill>
              </a:rPr>
              <a:t>ASET= UTANG + MODAL (</a:t>
            </a:r>
            <a:r>
              <a:rPr lang="en-US" dirty="0" err="1" smtClean="0">
                <a:solidFill>
                  <a:schemeClr val="tx1"/>
                </a:solidFill>
              </a:rPr>
              <a:t>sederhana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1081088" indent="-1081088" algn="l"/>
            <a:r>
              <a:rPr lang="en-US" dirty="0" smtClean="0">
                <a:solidFill>
                  <a:schemeClr val="tx1"/>
                </a:solidFill>
              </a:rPr>
              <a:t>ASET= UTANG + MODAL + PENDAPATAN - BIAYA (</a:t>
            </a:r>
            <a:r>
              <a:rPr lang="en-US" dirty="0" err="1" smtClean="0">
                <a:solidFill>
                  <a:schemeClr val="tx1"/>
                </a:solidFill>
              </a:rPr>
              <a:t>komplek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1081088" indent="-1081088" algn="l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memahami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laporan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</a:p>
          <a:p>
            <a:pPr marL="1081088" indent="-1081088" algn="l"/>
            <a:r>
              <a:rPr lang="en-US" dirty="0" err="1" smtClean="0">
                <a:solidFill>
                  <a:schemeClr val="tx1"/>
                </a:solidFill>
              </a:rPr>
              <a:t>atau</a:t>
            </a:r>
            <a:endParaRPr lang="en-US" dirty="0" smtClean="0">
              <a:solidFill>
                <a:schemeClr val="tx1"/>
              </a:solidFill>
            </a:endParaRPr>
          </a:p>
          <a:p>
            <a:pPr marL="2452688" indent="-2452688" algn="l"/>
            <a:r>
              <a:rPr lang="en-US" dirty="0" smtClean="0">
                <a:solidFill>
                  <a:schemeClr val="tx1"/>
                </a:solidFill>
              </a:rPr>
              <a:t>ASET + BIAYA= UTANG + MODAL + PENDAPATAN</a:t>
            </a:r>
          </a:p>
          <a:p>
            <a:pPr marL="2452688" indent="-2452688" algn="l"/>
            <a:r>
              <a:rPr lang="en-US" dirty="0" smtClean="0">
                <a:solidFill>
                  <a:schemeClr val="tx1"/>
                </a:solidFill>
              </a:rPr>
              <a:t>(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memahami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penjurnalan</a:t>
            </a:r>
            <a:r>
              <a:rPr lang="en-US" dirty="0" smtClean="0">
                <a:solidFill>
                  <a:schemeClr val="tx1"/>
                </a:solidFill>
              </a:rPr>
              <a:t>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r>
              <a:rPr lang="en-US" b="1" dirty="0" smtClean="0"/>
              <a:t>MEKANISME DEBIT-KREDIT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47800"/>
            <a:ext cx="7696200" cy="48768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Akuntansi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dikenal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pembukuan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berpasangan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double entry</a:t>
            </a:r>
            <a:r>
              <a:rPr lang="en-US" dirty="0" smtClean="0">
                <a:solidFill>
                  <a:schemeClr val="tx1"/>
                </a:solidFill>
              </a:rPr>
              <a:t>). </a:t>
            </a:r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transaksi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pasti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melibatkan</a:t>
            </a:r>
            <a:r>
              <a:rPr lang="en-US" dirty="0" smtClean="0">
                <a:solidFill>
                  <a:schemeClr val="tx1"/>
                </a:solidFill>
              </a:rPr>
              <a:t>, paling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</a:t>
            </a:r>
            <a:r>
              <a:rPr lang="en-US" dirty="0" smtClean="0">
                <a:solidFill>
                  <a:schemeClr val="tx1"/>
                </a:solidFill>
              </a:rPr>
              <a:t>. Yang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sebagai</a:t>
            </a:r>
            <a:r>
              <a:rPr lang="en-US" dirty="0" smtClean="0">
                <a:solidFill>
                  <a:schemeClr val="tx1"/>
                </a:solidFill>
              </a:rPr>
              <a:t> debit, yang lain </a:t>
            </a:r>
            <a:r>
              <a:rPr lang="en-US" dirty="0" err="1" smtClean="0">
                <a:solidFill>
                  <a:schemeClr val="tx1"/>
                </a:solidFill>
              </a:rPr>
              <a:t>kredit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Adapun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mekanisme</a:t>
            </a:r>
            <a:r>
              <a:rPr lang="en-US" dirty="0" smtClean="0">
                <a:solidFill>
                  <a:schemeClr val="tx1"/>
                </a:solidFill>
              </a:rPr>
              <a:t> debit-</a:t>
            </a:r>
            <a:r>
              <a:rPr lang="en-US" dirty="0" err="1" smtClean="0">
                <a:solidFill>
                  <a:schemeClr val="tx1"/>
                </a:solidFill>
              </a:rPr>
              <a:t>kredit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4130040"/>
          <a:ext cx="822960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447800"/>
                <a:gridCol w="1295400"/>
              </a:tblGrid>
              <a:tr h="731520"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ASET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UTANG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MODAL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PENDPTN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BIAYA</a:t>
                      </a:r>
                      <a:endParaRPr lang="en-US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+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Debit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Kredit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Kredit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Kredit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Debit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3152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_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Kredit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Debit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Debit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Debit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/>
                        <a:t>Kredit</a:t>
                      </a:r>
                      <a:endParaRPr lang="en-US" sz="2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b="1" dirty="0" smtClean="0"/>
              <a:t>JURNAL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828800"/>
            <a:ext cx="8382000" cy="4572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Bila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memahami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mekanisme</a:t>
            </a:r>
            <a:r>
              <a:rPr lang="en-US" dirty="0" smtClean="0">
                <a:solidFill>
                  <a:schemeClr val="tx1"/>
                </a:solidFill>
              </a:rPr>
              <a:t> debit-</a:t>
            </a:r>
            <a:r>
              <a:rPr lang="en-US" dirty="0" err="1" smtClean="0">
                <a:solidFill>
                  <a:schemeClr val="tx1"/>
                </a:solidFill>
              </a:rPr>
              <a:t>kredit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maka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pembuatan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jurnal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sangat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mudah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Jurnal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catatan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akuntansi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pertama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merekam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kronologis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Contoh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jurnal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(D) K a s			Rp2.000.000,00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(K)	</a:t>
            </a:r>
            <a:r>
              <a:rPr lang="en-US" dirty="0" err="1" smtClean="0">
                <a:solidFill>
                  <a:schemeClr val="tx1"/>
                </a:solidFill>
              </a:rPr>
              <a:t>Pendapatan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Pendkn</a:t>
            </a:r>
            <a:r>
              <a:rPr lang="en-US" dirty="0" smtClean="0">
                <a:solidFill>
                  <a:schemeClr val="tx1"/>
                </a:solidFill>
              </a:rPr>
              <a:t>		Rp2.000.000,00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066799"/>
          </a:xfrm>
        </p:spPr>
        <p:txBody>
          <a:bodyPr/>
          <a:lstStyle/>
          <a:p>
            <a:r>
              <a:rPr lang="en-US" dirty="0" smtClean="0"/>
              <a:t>AKUNTANSI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305800" cy="48768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Apa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akuntansi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 a) </a:t>
            </a:r>
            <a:r>
              <a:rPr lang="en-US" dirty="0" err="1" smtClean="0">
                <a:solidFill>
                  <a:schemeClr val="tx1"/>
                </a:solidFill>
              </a:rPr>
              <a:t>pengidentifikasian</a:t>
            </a:r>
            <a:r>
              <a:rPr lang="en-US" dirty="0" smtClean="0">
                <a:solidFill>
                  <a:schemeClr val="tx1"/>
                </a:solidFill>
              </a:rPr>
              <a:t>	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    b) </a:t>
            </a:r>
            <a:r>
              <a:rPr lang="en-US" dirty="0" err="1" smtClean="0">
                <a:solidFill>
                  <a:schemeClr val="tx1"/>
                </a:solidFill>
              </a:rPr>
              <a:t>pencatatan</a:t>
            </a:r>
            <a:r>
              <a:rPr lang="en-US" dirty="0" smtClean="0">
                <a:solidFill>
                  <a:schemeClr val="tx1"/>
                </a:solidFill>
              </a:rPr>
              <a:t> 	        </a:t>
            </a:r>
            <a:r>
              <a:rPr lang="en-US" sz="2800" dirty="0" err="1" smtClean="0">
                <a:solidFill>
                  <a:schemeClr val="tx1"/>
                </a:solidFill>
              </a:rPr>
              <a:t>peristiwa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ekonomi</a:t>
            </a:r>
            <a:r>
              <a:rPr lang="en-US" sz="2800" dirty="0" smtClean="0">
                <a:solidFill>
                  <a:schemeClr val="tx1"/>
                </a:solidFill>
              </a:rPr>
              <a:t>,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    c) </a:t>
            </a:r>
            <a:r>
              <a:rPr lang="en-US" dirty="0" err="1" smtClean="0">
                <a:solidFill>
                  <a:schemeClr val="tx1"/>
                </a:solidFill>
              </a:rPr>
              <a:t>pengklasifikasian</a:t>
            </a:r>
            <a:r>
              <a:rPr lang="en-US" dirty="0" smtClean="0">
                <a:solidFill>
                  <a:schemeClr val="tx1"/>
                </a:solidFill>
              </a:rPr>
              <a:t>	        </a:t>
            </a:r>
            <a:r>
              <a:rPr lang="en-US" sz="2800" dirty="0" err="1" smtClean="0">
                <a:solidFill>
                  <a:schemeClr val="tx1"/>
                </a:solidFill>
              </a:rPr>
              <a:t>yg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bersifat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keu</a:t>
            </a:r>
            <a:r>
              <a:rPr lang="en-US" sz="2800" dirty="0" smtClean="0">
                <a:solidFill>
                  <a:schemeClr val="tx1"/>
                </a:solidFill>
              </a:rPr>
              <a:t>.,</a:t>
            </a: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    d) </a:t>
            </a:r>
            <a:r>
              <a:rPr lang="en-US" dirty="0" err="1" smtClean="0">
                <a:solidFill>
                  <a:schemeClr val="tx1"/>
                </a:solidFill>
              </a:rPr>
              <a:t>pelaporan</a:t>
            </a:r>
            <a:r>
              <a:rPr lang="en-US" dirty="0" smtClean="0">
                <a:solidFill>
                  <a:schemeClr val="tx1"/>
                </a:solidFill>
              </a:rPr>
              <a:t>		        pd </a:t>
            </a:r>
            <a:r>
              <a:rPr lang="en-US" sz="2800" dirty="0" err="1" smtClean="0">
                <a:solidFill>
                  <a:schemeClr val="tx1"/>
                </a:solidFill>
              </a:rPr>
              <a:t>suatu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</a:rPr>
              <a:t>entitas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	     </a:t>
            </a:r>
            <a:r>
              <a:rPr lang="en-US" sz="2800" dirty="0" err="1" smtClean="0">
                <a:solidFill>
                  <a:schemeClr val="tx1"/>
                </a:solidFill>
              </a:rPr>
              <a:t>untuk</a:t>
            </a:r>
            <a:r>
              <a:rPr lang="en-US" sz="2800" dirty="0" smtClean="0">
                <a:solidFill>
                  <a:schemeClr val="tx1"/>
                </a:solidFill>
              </a:rPr>
              <a:t> PENGAMBILAN KEPUTUSAN EKONOMIS</a:t>
            </a:r>
            <a:endParaRPr lang="en-US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          e)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interpretasi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terhadapnya</a:t>
            </a:r>
            <a:r>
              <a:rPr lang="en-US" dirty="0" smtClean="0">
                <a:solidFill>
                  <a:schemeClr val="tx1"/>
                </a:solidFill>
              </a:rPr>
              <a:t>                              </a:t>
            </a:r>
            <a:endParaRPr lang="en-US" dirty="0">
              <a:solidFill>
                <a:schemeClr val="tx1"/>
              </a:solidFill>
            </a:endParaRP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Right Brace 3"/>
          <p:cNvSpPr/>
          <p:nvPr/>
        </p:nvSpPr>
        <p:spPr>
          <a:xfrm>
            <a:off x="5334000" y="2438400"/>
            <a:ext cx="457200" cy="1905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own Arrow 4"/>
          <p:cNvSpPr/>
          <p:nvPr/>
        </p:nvSpPr>
        <p:spPr>
          <a:xfrm>
            <a:off x="7010400" y="4495800"/>
            <a:ext cx="304800" cy="533400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BUKU BESAR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905000"/>
            <a:ext cx="7162800" cy="42672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Bila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sudah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dicatat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jurnal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langkah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berikutnya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memposting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memindahkan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saldo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jurnal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periodik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bulanan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tengah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bulanan</a:t>
            </a:r>
            <a:r>
              <a:rPr lang="en-US" dirty="0" smtClean="0">
                <a:solidFill>
                  <a:schemeClr val="tx1"/>
                </a:solidFill>
              </a:rPr>
              <a:t>).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Buku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daftar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nantinya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muncul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laporan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dirty="0" err="1" smtClean="0">
                <a:solidFill>
                  <a:schemeClr val="tx1"/>
                </a:solidFill>
              </a:rPr>
              <a:t>lihat</a:t>
            </a:r>
            <a:r>
              <a:rPr lang="en-US" dirty="0" smtClean="0">
                <a:solidFill>
                  <a:schemeClr val="tx1"/>
                </a:solidFill>
              </a:rPr>
              <a:t> slide #7-#10).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z="1400" smtClean="0"/>
              <a:pPr/>
              <a:t>20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1470025"/>
          </a:xfrm>
        </p:spPr>
        <p:txBody>
          <a:bodyPr/>
          <a:lstStyle/>
          <a:p>
            <a:r>
              <a:rPr lang="en-US" b="1" dirty="0" smtClean="0"/>
              <a:t>BUKU BESAR (2)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90800"/>
            <a:ext cx="7162800" cy="32766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Bila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melihat</a:t>
            </a:r>
            <a:r>
              <a:rPr lang="en-US" dirty="0" smtClean="0">
                <a:solidFill>
                  <a:schemeClr val="tx1"/>
                </a:solidFill>
              </a:rPr>
              <a:t> slide-slide </a:t>
            </a:r>
            <a:r>
              <a:rPr lang="en-US" dirty="0" err="1" smtClean="0">
                <a:solidFill>
                  <a:schemeClr val="tx1"/>
                </a:solidFill>
              </a:rPr>
              <a:t>tsb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dipastikan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bahwa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UD BUDI-ONO </a:t>
            </a:r>
            <a:r>
              <a:rPr lang="en-US" dirty="0" err="1" smtClean="0">
                <a:solidFill>
                  <a:schemeClr val="tx1"/>
                </a:solidFill>
              </a:rPr>
              <a:t>memiliki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</a:t>
            </a:r>
            <a:r>
              <a:rPr lang="en-US" dirty="0" smtClean="0">
                <a:solidFill>
                  <a:schemeClr val="tx1"/>
                </a:solidFill>
              </a:rPr>
              <a:t>: </a:t>
            </a:r>
            <a:r>
              <a:rPr lang="en-US" dirty="0" err="1" smtClean="0">
                <a:solidFill>
                  <a:schemeClr val="tx1"/>
                </a:solidFill>
              </a:rPr>
              <a:t>Kas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Piutang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Dagang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Utang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Pajak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Iklan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Promosi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lain-lain.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z="1400" smtClean="0"/>
              <a:pPr/>
              <a:t>21</a:t>
            </a:fld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142999"/>
          </a:xfrm>
        </p:spPr>
        <p:txBody>
          <a:bodyPr>
            <a:normAutofit/>
          </a:bodyPr>
          <a:lstStyle/>
          <a:p>
            <a:r>
              <a:rPr lang="en-US" b="1" dirty="0" smtClean="0"/>
              <a:t>PENYESUAIAN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848600" cy="45720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Setiap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akhir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periode</a:t>
            </a:r>
            <a:r>
              <a:rPr lang="en-US" dirty="0" smtClean="0">
                <a:solidFill>
                  <a:schemeClr val="tx1"/>
                </a:solidFill>
              </a:rPr>
              <a:t> (31 Des), </a:t>
            </a:r>
            <a:r>
              <a:rPr lang="en-US" dirty="0" err="1" smtClean="0">
                <a:solidFill>
                  <a:schemeClr val="tx1"/>
                </a:solidFill>
              </a:rPr>
              <a:t>sering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menggambarkan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sesuai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keadaan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sebenarnya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perlu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diadakan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penyesuaian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Misalnya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Desember</a:t>
            </a:r>
            <a:r>
              <a:rPr lang="en-US" dirty="0" smtClean="0">
                <a:solidFill>
                  <a:schemeClr val="tx1"/>
                </a:solidFill>
              </a:rPr>
              <a:t> 2007 </a:t>
            </a:r>
            <a:r>
              <a:rPr lang="en-US" dirty="0" err="1" smtClean="0">
                <a:solidFill>
                  <a:schemeClr val="tx1"/>
                </a:solidFill>
              </a:rPr>
              <a:t>dibayarkan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Januari</a:t>
            </a:r>
            <a:r>
              <a:rPr lang="en-US" dirty="0" smtClean="0">
                <a:solidFill>
                  <a:schemeClr val="tx1"/>
                </a:solidFill>
              </a:rPr>
              <a:t> 2008. </a:t>
            </a:r>
            <a:r>
              <a:rPr lang="en-US" dirty="0" err="1" smtClean="0">
                <a:solidFill>
                  <a:schemeClr val="tx1"/>
                </a:solidFill>
              </a:rPr>
              <a:t>Jurnal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Penyesuaiannya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(D)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			XX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(K)	</a:t>
            </a:r>
            <a:r>
              <a:rPr lang="en-US" dirty="0" err="1" smtClean="0">
                <a:solidFill>
                  <a:schemeClr val="tx1"/>
                </a:solidFill>
              </a:rPr>
              <a:t>Utang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Gaji</a:t>
            </a:r>
            <a:r>
              <a:rPr lang="en-US" dirty="0" smtClean="0">
                <a:solidFill>
                  <a:schemeClr val="tx1"/>
                </a:solidFill>
              </a:rPr>
              <a:t>				XX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1142999"/>
          </a:xfrm>
        </p:spPr>
        <p:txBody>
          <a:bodyPr>
            <a:normAutofit/>
          </a:bodyPr>
          <a:lstStyle/>
          <a:p>
            <a:r>
              <a:rPr lang="en-US" b="1" dirty="0" smtClean="0"/>
              <a:t>SIKLUS AKUNTANSI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848600" cy="45720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						</a:t>
            </a:r>
            <a:r>
              <a:rPr lang="en-US" sz="2400" dirty="0" smtClean="0">
                <a:solidFill>
                  <a:schemeClr val="tx1"/>
                </a:solidFill>
              </a:rPr>
              <a:t>PENYESUAIAN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Flowchart: Data 4"/>
          <p:cNvSpPr/>
          <p:nvPr/>
        </p:nvSpPr>
        <p:spPr>
          <a:xfrm>
            <a:off x="990600" y="2286000"/>
            <a:ext cx="1828800" cy="914400"/>
          </a:xfrm>
          <a:prstGeom prst="flowChartInputOutput">
            <a:avLst/>
          </a:prstGeom>
          <a:solidFill>
            <a:schemeClr val="bg1"/>
          </a:solidFill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95400" y="2362200"/>
            <a:ext cx="1219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BUKTI TRANSAKSI</a:t>
            </a:r>
            <a:endParaRPr lang="en-US" dirty="0"/>
          </a:p>
        </p:txBody>
      </p:sp>
      <p:sp>
        <p:nvSpPr>
          <p:cNvPr id="9" name="Flowchart: Data 8"/>
          <p:cNvSpPr/>
          <p:nvPr/>
        </p:nvSpPr>
        <p:spPr>
          <a:xfrm>
            <a:off x="3505200" y="2286000"/>
            <a:ext cx="1905000" cy="990600"/>
          </a:xfrm>
          <a:prstGeom prst="flowChartInputOutp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886200" y="2526268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J U R N A L</a:t>
            </a:r>
            <a:endParaRPr lang="en-US" dirty="0"/>
          </a:p>
        </p:txBody>
      </p:sp>
      <p:sp>
        <p:nvSpPr>
          <p:cNvPr id="11" name="Flowchart: Data 10"/>
          <p:cNvSpPr/>
          <p:nvPr/>
        </p:nvSpPr>
        <p:spPr>
          <a:xfrm>
            <a:off x="6248400" y="2286000"/>
            <a:ext cx="1981200" cy="1066800"/>
          </a:xfrm>
          <a:prstGeom prst="flowChartInputOutpu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05600" y="2477869"/>
            <a:ext cx="1066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 U K U  B E S A R</a:t>
            </a:r>
            <a:endParaRPr lang="en-US" dirty="0"/>
          </a:p>
        </p:txBody>
      </p:sp>
      <p:sp>
        <p:nvSpPr>
          <p:cNvPr id="13" name="Flowchart: Multidocument 12"/>
          <p:cNvSpPr/>
          <p:nvPr/>
        </p:nvSpPr>
        <p:spPr>
          <a:xfrm>
            <a:off x="2362200" y="3657600"/>
            <a:ext cx="3048000" cy="2514600"/>
          </a:xfrm>
          <a:prstGeom prst="flowChartMultidocumen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514600" y="4114800"/>
            <a:ext cx="2438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LAPORAN KEU.:</a:t>
            </a:r>
          </a:p>
          <a:p>
            <a:pPr marL="166688" indent="-166688">
              <a:buAutoNum type="alphaLcPeriod"/>
            </a:pPr>
            <a:r>
              <a:rPr lang="en-US" dirty="0" smtClean="0"/>
              <a:t>NERACA</a:t>
            </a:r>
          </a:p>
          <a:p>
            <a:pPr marL="166688" indent="-166688">
              <a:buAutoNum type="alphaLcPeriod"/>
            </a:pPr>
            <a:r>
              <a:rPr lang="en-US" dirty="0" smtClean="0"/>
              <a:t>LAP. LABA/RUGI</a:t>
            </a:r>
          </a:p>
          <a:p>
            <a:pPr marL="166688" indent="-166688">
              <a:buAutoNum type="alphaLcPeriod"/>
            </a:pPr>
            <a:r>
              <a:rPr lang="en-US" dirty="0" smtClean="0"/>
              <a:t>LAP. ARUS/KAS</a:t>
            </a:r>
          </a:p>
          <a:p>
            <a:pPr marL="166688" indent="-166688">
              <a:buAutoNum type="alphaLcPeriod"/>
            </a:pPr>
            <a:r>
              <a:rPr lang="en-US" dirty="0" smtClean="0"/>
              <a:t>LAP. PERB/MODAL</a:t>
            </a:r>
          </a:p>
          <a:p>
            <a:pPr marL="166688" indent="-166688">
              <a:buAutoNum type="alphaLcPeriod"/>
            </a:pPr>
            <a:r>
              <a:rPr lang="en-US" dirty="0" smtClean="0"/>
              <a:t> CAT. ATAS LAP. KEU.</a:t>
            </a:r>
            <a:endParaRPr lang="en-US" dirty="0"/>
          </a:p>
        </p:txBody>
      </p:sp>
      <p:sp>
        <p:nvSpPr>
          <p:cNvPr id="15" name="Right Arrow 14"/>
          <p:cNvSpPr/>
          <p:nvPr/>
        </p:nvSpPr>
        <p:spPr>
          <a:xfrm>
            <a:off x="2819400" y="2667000"/>
            <a:ext cx="7620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5410200" y="2667000"/>
            <a:ext cx="762000" cy="381000"/>
          </a:xfrm>
          <a:prstGeom prst="righ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own Arrow 16"/>
          <p:cNvSpPr/>
          <p:nvPr/>
        </p:nvSpPr>
        <p:spPr>
          <a:xfrm>
            <a:off x="6934200" y="3505200"/>
            <a:ext cx="457200" cy="990600"/>
          </a:xfrm>
          <a:prstGeom prst="down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/>
          <p:cNvSpPr/>
          <p:nvPr/>
        </p:nvSpPr>
        <p:spPr>
          <a:xfrm>
            <a:off x="5562600" y="4648200"/>
            <a:ext cx="609600" cy="228600"/>
          </a:xfrm>
          <a:prstGeom prst="leftArrow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13" idx="1"/>
          </p:cNvCxnSpPr>
          <p:nvPr/>
        </p:nvCxnSpPr>
        <p:spPr>
          <a:xfrm rot="10800000">
            <a:off x="1752600" y="4876800"/>
            <a:ext cx="609600" cy="38100"/>
          </a:xfrm>
          <a:prstGeom prst="line">
            <a:avLst/>
          </a:prstGeom>
          <a:ln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 flipH="1" flipV="1">
            <a:off x="952500" y="4076700"/>
            <a:ext cx="1600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b="1" dirty="0" smtClean="0"/>
              <a:t>PERMASALAHAN</a:t>
            </a:r>
            <a:endParaRPr lang="en-US" b="1" dirty="0"/>
          </a:p>
        </p:txBody>
      </p:sp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685800" y="2209800"/>
            <a:ext cx="7772400" cy="42672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Yang </a:t>
            </a:r>
            <a:r>
              <a:rPr lang="en-US" dirty="0" err="1" smtClean="0">
                <a:solidFill>
                  <a:schemeClr val="tx1"/>
                </a:solidFill>
              </a:rPr>
              <a:t>dijelaskan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akuntansi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(profit oriented). </a:t>
            </a:r>
            <a:r>
              <a:rPr lang="en-US" dirty="0" err="1" smtClean="0">
                <a:solidFill>
                  <a:schemeClr val="tx1"/>
                </a:solidFill>
              </a:rPr>
              <a:t>Bagaimana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AKUNTANSI PERGURUAN TINGGI? </a:t>
            </a:r>
            <a:r>
              <a:rPr lang="en-US" dirty="0" err="1" smtClean="0">
                <a:solidFill>
                  <a:schemeClr val="tx1"/>
                </a:solidFill>
              </a:rPr>
              <a:t>Perguruan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 ≠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r>
              <a:rPr lang="en-US" dirty="0" smtClean="0">
                <a:solidFill>
                  <a:schemeClr val="tx1"/>
                </a:solidFill>
              </a:rPr>
              <a:t>. Yang </a:t>
            </a:r>
            <a:r>
              <a:rPr lang="en-US" dirty="0" err="1" smtClean="0">
                <a:solidFill>
                  <a:schemeClr val="tx1"/>
                </a:solidFill>
              </a:rPr>
              <a:t>satu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not-profit oriented, </a:t>
            </a:r>
            <a:r>
              <a:rPr lang="en-US" dirty="0" smtClean="0">
                <a:solidFill>
                  <a:schemeClr val="tx1"/>
                </a:solidFill>
              </a:rPr>
              <a:t>yang lain </a:t>
            </a:r>
            <a:r>
              <a:rPr lang="en-US" i="1" dirty="0" smtClean="0">
                <a:solidFill>
                  <a:schemeClr val="tx1"/>
                </a:solidFill>
              </a:rPr>
              <a:t>profit oriented. </a:t>
            </a:r>
            <a:endParaRPr lang="en-US" i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8381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AKUNTANSI PERGURUAN TINGGI (PT)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752600"/>
            <a:ext cx="8534400" cy="3886200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solidFill>
                  <a:schemeClr val="tx1"/>
                </a:solidFill>
              </a:rPr>
              <a:t>Pada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uraian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akuntansi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bawah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ini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lebih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banyak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bersifat</a:t>
            </a:r>
            <a:r>
              <a:rPr lang="en-US" sz="3600" dirty="0" smtClean="0">
                <a:solidFill>
                  <a:schemeClr val="tx1"/>
                </a:solidFill>
              </a:rPr>
              <a:t> manual (</a:t>
            </a:r>
            <a:r>
              <a:rPr lang="en-US" sz="3600" dirty="0" err="1" smtClean="0">
                <a:solidFill>
                  <a:schemeClr val="tx1"/>
                </a:solidFill>
              </a:rPr>
              <a:t>belum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</a:rPr>
              <a:t>computerized</a:t>
            </a:r>
            <a:r>
              <a:rPr lang="en-US" sz="3600" dirty="0" smtClean="0">
                <a:solidFill>
                  <a:schemeClr val="tx1"/>
                </a:solidFill>
              </a:rPr>
              <a:t>),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diawali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dengan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perbandingan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antara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lembaga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bisnis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lembaga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bukan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bisnis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laporan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keuangan</a:t>
            </a:r>
            <a:r>
              <a:rPr lang="en-US" sz="3600" dirty="0" smtClean="0">
                <a:solidFill>
                  <a:schemeClr val="tx1"/>
                </a:solidFill>
              </a:rPr>
              <a:t>, </a:t>
            </a:r>
            <a:r>
              <a:rPr lang="en-US" sz="3600" dirty="0" err="1" smtClean="0">
                <a:solidFill>
                  <a:schemeClr val="tx1"/>
                </a:solidFill>
              </a:rPr>
              <a:t>serta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jurnal</a:t>
            </a:r>
            <a:endParaRPr lang="en-US" sz="3600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1"/>
            <a:ext cx="7772400" cy="838199"/>
          </a:xfrm>
        </p:spPr>
        <p:txBody>
          <a:bodyPr>
            <a:normAutofit fontScale="90000"/>
          </a:bodyPr>
          <a:lstStyle/>
          <a:p>
            <a:r>
              <a:rPr lang="en-US" sz="2800" b="1" dirty="0" smtClean="0"/>
              <a:t>PERBANDINGAN LEMBAGA BISNIS DAN NON-BISNIS</a:t>
            </a:r>
            <a:endParaRPr lang="en-US" sz="2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534400" cy="5257800"/>
          </a:xfrm>
        </p:spPr>
        <p:txBody>
          <a:bodyPr>
            <a:normAutofit/>
          </a:bodyPr>
          <a:lstStyle/>
          <a:p>
            <a:pPr algn="l"/>
            <a:endParaRPr lang="en-US" dirty="0" smtClean="0">
              <a:solidFill>
                <a:schemeClr val="tx1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87180" y="1905000"/>
          <a:ext cx="7823420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1260"/>
                <a:gridCol w="2926080"/>
                <a:gridCol w="2926080"/>
              </a:tblGrid>
              <a:tr h="319516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ysClr val="windowText" lastClr="000000"/>
                          </a:solidFill>
                        </a:rPr>
                        <a:t>ASPEK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ysClr val="windowText" lastClr="000000"/>
                          </a:solidFill>
                        </a:rPr>
                        <a:t>BISNIS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ysClr val="windowText" lastClr="000000"/>
                          </a:solidFill>
                        </a:rPr>
                        <a:t>NON-BISNIS</a:t>
                      </a:r>
                      <a:endParaRPr lang="en-US" sz="2000" b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516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Orientasi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Laba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Nirlaba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516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Kepemilikan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Relatif</a:t>
                      </a:r>
                      <a:r>
                        <a:rPr lang="en-US" sz="2000" dirty="0" smtClean="0"/>
                        <a:t>  </a:t>
                      </a:r>
                      <a:r>
                        <a:rPr lang="en-US" sz="2000" dirty="0" err="1" smtClean="0"/>
                        <a:t>Jelas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“</a:t>
                      </a:r>
                      <a:r>
                        <a:rPr lang="en-US" sz="2000" dirty="0" err="1" smtClean="0"/>
                        <a:t>Tidak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Begitu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Jelas</a:t>
                      </a:r>
                      <a:r>
                        <a:rPr lang="en-US" sz="2000" dirty="0" smtClean="0"/>
                        <a:t>”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516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Equity concept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Entity concept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Fund</a:t>
                      </a:r>
                      <a:r>
                        <a:rPr lang="en-US" sz="2000" baseline="0" dirty="0" smtClean="0"/>
                        <a:t> concept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516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ysClr val="windowText" lastClr="000000"/>
                          </a:solidFill>
                        </a:rPr>
                        <a:t>Standar</a:t>
                      </a:r>
                      <a:r>
                        <a:rPr lang="en-US" sz="18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ysClr val="windowText" lastClr="000000"/>
                          </a:solidFill>
                        </a:rPr>
                        <a:t>Akuntansi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Selain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 PSAK #45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PSAK #45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516"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Posisi</a:t>
                      </a:r>
                      <a:r>
                        <a:rPr lang="en-US" sz="20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ysClr val="windowText" lastClr="000000"/>
                          </a:solidFill>
                        </a:rPr>
                        <a:t>Keuangan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Neraca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Laporan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Posisi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Keuangan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516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>
                          <a:solidFill>
                            <a:sysClr val="windowText" lastClr="000000"/>
                          </a:solidFill>
                        </a:rPr>
                        <a:t>Kinerja</a:t>
                      </a:r>
                      <a:r>
                        <a:rPr lang="en-US" sz="18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1800" dirty="0" err="1" smtClean="0">
                          <a:solidFill>
                            <a:sysClr val="windowText" lastClr="000000"/>
                          </a:solidFill>
                        </a:rPr>
                        <a:t>Keuangan</a:t>
                      </a:r>
                      <a:endParaRPr lang="en-US" sz="18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Laporan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Laba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/</a:t>
                      </a: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Rugi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Laporan</a:t>
                      </a:r>
                      <a:r>
                        <a:rPr lang="en-US" sz="200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n-US" sz="2000" dirty="0" err="1" smtClean="0">
                          <a:solidFill>
                            <a:sysClr val="windowText" lastClr="000000"/>
                          </a:solidFill>
                        </a:rPr>
                        <a:t>Aktivitas</a:t>
                      </a:r>
                      <a:endParaRPr lang="en-US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516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K</a:t>
                      </a:r>
                      <a:r>
                        <a:rPr lang="en-US" sz="2000" baseline="0" dirty="0" smtClean="0"/>
                        <a:t> a 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/>
                        <a:t>Laporan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Arus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Kas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/>
                        <a:t>Laporan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Arus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Kas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576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/>
                        <a:t>Perubahan</a:t>
                      </a:r>
                      <a:r>
                        <a:rPr lang="en-US" sz="1800" dirty="0" smtClean="0"/>
                        <a:t> Modal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000" dirty="0" err="1" smtClean="0"/>
                        <a:t>Laporan</a:t>
                      </a:r>
                      <a:r>
                        <a:rPr lang="en-US" sz="2000" dirty="0" smtClean="0"/>
                        <a:t> </a:t>
                      </a:r>
                      <a:r>
                        <a:rPr lang="en-US" sz="2000" dirty="0" err="1" smtClean="0"/>
                        <a:t>Perubahan</a:t>
                      </a:r>
                      <a:r>
                        <a:rPr lang="en-US" sz="2000" dirty="0" smtClean="0"/>
                        <a:t> Modal</a:t>
                      </a:r>
                      <a:endParaRPr lang="en-US" sz="2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err="1" smtClean="0"/>
                        <a:t>Laporan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Perub</a:t>
                      </a:r>
                      <a:r>
                        <a:rPr lang="en-US" sz="1800" dirty="0" smtClean="0"/>
                        <a:t>. </a:t>
                      </a:r>
                      <a:r>
                        <a:rPr lang="en-US" sz="1800" dirty="0" err="1" smtClean="0"/>
                        <a:t>Aset</a:t>
                      </a:r>
                      <a:r>
                        <a:rPr lang="en-US" sz="1800" dirty="0" smtClean="0"/>
                        <a:t> </a:t>
                      </a:r>
                      <a:r>
                        <a:rPr lang="en-US" sz="1800" dirty="0" err="1" smtClean="0"/>
                        <a:t>Bersih</a:t>
                      </a:r>
                      <a:endParaRPr lang="en-US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CONTOH LAP. POSISI KEUANGAN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458200" cy="5176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4275"/>
                <a:gridCol w="789982"/>
                <a:gridCol w="789982"/>
                <a:gridCol w="240021"/>
                <a:gridCol w="2476066"/>
                <a:gridCol w="848937"/>
                <a:gridCol w="848937"/>
              </a:tblGrid>
              <a:tr h="27432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UNIVERSITAS KARANGMALANG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LAPORAN POSISI KEUANGAN (Rp000.000)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4320">
                <a:tc gridSpan="7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</a:t>
                      </a:r>
                      <a:r>
                        <a:rPr lang="en-US" dirty="0" err="1" smtClean="0"/>
                        <a:t>Desember</a:t>
                      </a:r>
                      <a:r>
                        <a:rPr lang="en-US" dirty="0" smtClean="0"/>
                        <a:t> 2008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baseline="0" dirty="0" smtClean="0"/>
                        <a:t> 200</a:t>
                      </a:r>
                      <a:r>
                        <a:rPr lang="en-US" dirty="0" smtClean="0"/>
                        <a:t>9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ASET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2009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2008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KWJBAN &amp; ASET</a:t>
                      </a:r>
                      <a:r>
                        <a:rPr lang="en-US" b="1" baseline="0" dirty="0" smtClean="0"/>
                        <a:t> BERSIH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 </a:t>
                      </a:r>
                      <a:r>
                        <a:rPr lang="en-US" baseline="0" dirty="0" smtClean="0"/>
                        <a:t>a 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Pajak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Piutang</a:t>
                      </a:r>
                      <a:r>
                        <a:rPr lang="en-US" dirty="0" smtClean="0"/>
                        <a:t> SPP </a:t>
                      </a:r>
                      <a:r>
                        <a:rPr lang="en-US" dirty="0" err="1" smtClean="0"/>
                        <a:t>Mahasiswa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Gaji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110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Persediaan</a:t>
                      </a:r>
                      <a:r>
                        <a:rPr lang="en-US" dirty="0" smtClean="0"/>
                        <a:t> ATK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Listrik</a:t>
                      </a:r>
                      <a:r>
                        <a:rPr lang="en-US" dirty="0" smtClean="0"/>
                        <a:t>, </a:t>
                      </a:r>
                      <a:r>
                        <a:rPr lang="en-US" dirty="0" err="1" smtClean="0"/>
                        <a:t>Telp</a:t>
                      </a:r>
                      <a:r>
                        <a:rPr lang="en-US" dirty="0" smtClean="0"/>
                        <a:t>, &amp; Air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Lancar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640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Lancar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600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430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Peralatan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Bank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Kendaraan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Panjang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Gedung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Utang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900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780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Tanah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1.500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1.490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Bersih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4.250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3.900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Tidak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Lancar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4.440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4.040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Aset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5.150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4.680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Tot. </a:t>
                      </a:r>
                      <a:r>
                        <a:rPr lang="en-US" sz="1800" b="1" dirty="0" err="1" smtClean="0"/>
                        <a:t>Kwjiban</a:t>
                      </a:r>
                      <a:r>
                        <a:rPr lang="en-US" sz="1800" b="1" dirty="0" smtClean="0"/>
                        <a:t> &amp; </a:t>
                      </a:r>
                      <a:r>
                        <a:rPr lang="en-US" sz="1800" b="1" dirty="0" err="1" smtClean="0"/>
                        <a:t>Ast</a:t>
                      </a:r>
                      <a:r>
                        <a:rPr lang="en-US" sz="1800" b="1" dirty="0" smtClean="0"/>
                        <a:t> </a:t>
                      </a:r>
                      <a:r>
                        <a:rPr lang="en-US" sz="1800" b="1" dirty="0" err="1" smtClean="0"/>
                        <a:t>Bers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5.150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4.680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CONTOH LAPORAN AKTIVITAS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609600" y="609600"/>
          <a:ext cx="8001000" cy="5486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00600"/>
                <a:gridCol w="1600200"/>
                <a:gridCol w="1600200"/>
              </a:tblGrid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UNIVERSITAS KARANGMALANG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LAPORAN AKTIVITAS (Rp000.000)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berakhir</a:t>
                      </a:r>
                      <a:r>
                        <a:rPr lang="en-US" dirty="0" smtClean="0"/>
                        <a:t> 31 </a:t>
                      </a:r>
                      <a:r>
                        <a:rPr lang="en-US" dirty="0" err="1" smtClean="0"/>
                        <a:t>Desember</a:t>
                      </a:r>
                      <a:r>
                        <a:rPr lang="en-US" dirty="0" smtClean="0"/>
                        <a:t> 2008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dan</a:t>
                      </a:r>
                      <a:r>
                        <a:rPr lang="en-US" baseline="0" dirty="0" smtClean="0"/>
                        <a:t> 2009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2009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 smtClean="0"/>
                        <a:t>2008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Pendapatan</a:t>
                      </a:r>
                      <a:r>
                        <a:rPr lang="en-US" b="0" dirty="0" smtClean="0"/>
                        <a:t> SPP </a:t>
                      </a:r>
                      <a:r>
                        <a:rPr lang="en-US" b="0" dirty="0" err="1" smtClean="0"/>
                        <a:t>Mahasiswa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303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280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Pendapatan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Penelitian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120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100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Pendapatan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Kerjasama</a:t>
                      </a:r>
                      <a:r>
                        <a:rPr lang="en-US" b="0" dirty="0" smtClean="0"/>
                        <a:t> &amp; </a:t>
                      </a:r>
                      <a:r>
                        <a:rPr lang="en-US" b="0" dirty="0" err="1" smtClean="0"/>
                        <a:t>Sumbangan</a:t>
                      </a:r>
                      <a:r>
                        <a:rPr lang="en-US" b="0" dirty="0" smtClean="0"/>
                        <a:t> Alumni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57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40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Pendapatan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480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420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Beban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Pendidikan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70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80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Beban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Penelitian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25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Beban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Pengabdian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11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Beban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Manajemen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dan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Umum</a:t>
                      </a:r>
                      <a:endParaRPr lang="en-US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7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5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Beban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Pencarian</a:t>
                      </a:r>
                      <a:r>
                        <a:rPr lang="en-US" b="0" dirty="0" smtClean="0"/>
                        <a:t> Dana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12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8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Beban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130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120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Kenaikan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Aset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Bersih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350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300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CONTOH LAPORAN ARUS KAS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609600"/>
          <a:ext cx="8686800" cy="579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752600"/>
                <a:gridCol w="1600200"/>
              </a:tblGrid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UNIVERSITAS KARANGMALANG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LAPORAN ARUS KAS (Rp000.000)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berakhir</a:t>
                      </a:r>
                      <a:r>
                        <a:rPr lang="en-US" dirty="0" smtClean="0"/>
                        <a:t> 31 </a:t>
                      </a:r>
                      <a:r>
                        <a:rPr lang="en-US" dirty="0" err="1" smtClean="0"/>
                        <a:t>Desember</a:t>
                      </a:r>
                      <a:r>
                        <a:rPr lang="en-US" dirty="0" smtClean="0"/>
                        <a:t> 2008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2009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AKTIVITAS OPERASI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2009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smtClean="0"/>
                        <a:t>2008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b="0" dirty="0" err="1" smtClean="0"/>
                        <a:t>Saldo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Kas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Tahun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Lalu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90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40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sz="1600" b="0" dirty="0" err="1" smtClean="0"/>
                        <a:t>Kas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Masuk</a:t>
                      </a:r>
                      <a:r>
                        <a:rPr lang="en-US" sz="1600" b="0" baseline="0" dirty="0" smtClean="0"/>
                        <a:t>: </a:t>
                      </a:r>
                      <a:r>
                        <a:rPr lang="en-US" sz="1600" b="0" baseline="0" dirty="0" err="1" smtClean="0"/>
                        <a:t>Pendapatan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450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320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err="1" smtClean="0"/>
                        <a:t>Kas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Keluar</a:t>
                      </a:r>
                      <a:r>
                        <a:rPr lang="en-US" sz="1600" b="0" dirty="0" smtClean="0"/>
                        <a:t>: </a:t>
                      </a:r>
                      <a:r>
                        <a:rPr lang="en-US" sz="1600" b="0" dirty="0" err="1" smtClean="0"/>
                        <a:t>Beban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untuk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kegiatan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operasional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(290)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(150)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/>
                        <a:t>Kas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Bersih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dari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Aktivitas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operasi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160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210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/>
                        <a:t>AKTIVITAS INVESTASI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err="1" smtClean="0"/>
                        <a:t>Kas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Masuk</a:t>
                      </a:r>
                      <a:r>
                        <a:rPr lang="en-US" sz="1600" b="0" dirty="0" smtClean="0"/>
                        <a:t>: </a:t>
                      </a:r>
                      <a:r>
                        <a:rPr lang="en-US" sz="1600" b="0" dirty="0" err="1" smtClean="0"/>
                        <a:t>Penjualan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Aset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Tidak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Lancar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140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90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err="1" smtClean="0"/>
                        <a:t>Kas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Keluar</a:t>
                      </a:r>
                      <a:r>
                        <a:rPr lang="en-US" sz="1600" b="0" dirty="0" smtClean="0"/>
                        <a:t>: </a:t>
                      </a:r>
                      <a:r>
                        <a:rPr lang="en-US" sz="1600" b="0" dirty="0" err="1" smtClean="0"/>
                        <a:t>Pembelian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Aset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Tidak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Lancar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(130)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(110)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/>
                        <a:t>Kas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Bersih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dari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Aktivitas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Investasi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10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(20)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AKTIVITAS PEMBIAYAAN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err="1" smtClean="0"/>
                        <a:t>Kas</a:t>
                      </a:r>
                      <a:r>
                        <a:rPr lang="en-US" sz="1600" b="0" baseline="0" dirty="0" smtClean="0"/>
                        <a:t> </a:t>
                      </a:r>
                      <a:r>
                        <a:rPr lang="en-US" sz="1600" b="0" baseline="0" dirty="0" err="1" smtClean="0"/>
                        <a:t>Masuk</a:t>
                      </a:r>
                      <a:r>
                        <a:rPr lang="en-US" sz="1600" b="0" baseline="0" dirty="0" smtClean="0"/>
                        <a:t>:  --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0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0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err="1" smtClean="0"/>
                        <a:t>Kas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Keluar</a:t>
                      </a:r>
                      <a:r>
                        <a:rPr lang="en-US" sz="1600" b="0" dirty="0" smtClean="0"/>
                        <a:t>:  </a:t>
                      </a:r>
                      <a:r>
                        <a:rPr lang="en-US" sz="1600" b="0" dirty="0" err="1" smtClean="0"/>
                        <a:t>Pembayaran</a:t>
                      </a:r>
                      <a:r>
                        <a:rPr lang="en-US" sz="1600" b="0" dirty="0" smtClean="0"/>
                        <a:t> </a:t>
                      </a:r>
                      <a:r>
                        <a:rPr lang="en-US" sz="1600" b="0" dirty="0" err="1" smtClean="0"/>
                        <a:t>Utang</a:t>
                      </a:r>
                      <a:r>
                        <a:rPr lang="en-US" sz="1600" b="0" dirty="0" smtClean="0"/>
                        <a:t> Bank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(50)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0" dirty="0" smtClean="0"/>
                        <a:t>(100)</a:t>
                      </a:r>
                      <a:endParaRPr lang="en-US" sz="1600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/>
                        <a:t>Kas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Bersih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dari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Aktivitas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Pembiayaan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(50)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smtClean="0"/>
                        <a:t>(100)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sz="1600" b="1" dirty="0" err="1" smtClean="0"/>
                        <a:t>Saldo</a:t>
                      </a:r>
                      <a:r>
                        <a:rPr lang="en-US" sz="1600" b="1" dirty="0" smtClean="0"/>
                        <a:t> </a:t>
                      </a:r>
                      <a:r>
                        <a:rPr lang="en-US" sz="1600" b="1" dirty="0" err="1" smtClean="0"/>
                        <a:t>Kas</a:t>
                      </a:r>
                      <a:endParaRPr lang="en-US" sz="16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120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90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PERGURUAN TINGGI (PT)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295400"/>
            <a:ext cx="7924800" cy="5257800"/>
          </a:xfrm>
        </p:spPr>
        <p:txBody>
          <a:bodyPr>
            <a:normAutofit fontScale="55000" lnSpcReduction="20000"/>
          </a:bodyPr>
          <a:lstStyle/>
          <a:p>
            <a:pPr algn="l"/>
            <a:r>
              <a:rPr lang="en-US" sz="5800" dirty="0" err="1" smtClean="0">
                <a:solidFill>
                  <a:schemeClr val="tx1"/>
                </a:solidFill>
              </a:rPr>
              <a:t>Beberapa</a:t>
            </a:r>
            <a:r>
              <a:rPr lang="en-US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</a:rPr>
              <a:t>fitur</a:t>
            </a:r>
            <a:r>
              <a:rPr lang="en-US" sz="5800" dirty="0" smtClean="0">
                <a:solidFill>
                  <a:schemeClr val="tx1"/>
                </a:solidFill>
              </a:rPr>
              <a:t>/</a:t>
            </a:r>
            <a:r>
              <a:rPr lang="en-US" sz="5800" dirty="0" err="1" smtClean="0">
                <a:solidFill>
                  <a:schemeClr val="tx1"/>
                </a:solidFill>
              </a:rPr>
              <a:t>atribut</a:t>
            </a:r>
            <a:r>
              <a:rPr lang="en-US" sz="5800" dirty="0" smtClean="0">
                <a:solidFill>
                  <a:schemeClr val="tx1"/>
                </a:solidFill>
              </a:rPr>
              <a:t>/</a:t>
            </a:r>
            <a:r>
              <a:rPr lang="en-US" sz="5800" dirty="0" err="1" smtClean="0">
                <a:solidFill>
                  <a:schemeClr val="tx1"/>
                </a:solidFill>
              </a:rPr>
              <a:t>properti</a:t>
            </a:r>
            <a:r>
              <a:rPr lang="en-US" sz="5800" dirty="0" smtClean="0">
                <a:solidFill>
                  <a:schemeClr val="tx1"/>
                </a:solidFill>
              </a:rPr>
              <a:t> PT:</a:t>
            </a:r>
          </a:p>
          <a:p>
            <a:pPr marL="234950" indent="-234950" algn="l">
              <a:buFont typeface="Wingdings" pitchFamily="2" charset="2"/>
              <a:buChar char="§"/>
            </a:pPr>
            <a:r>
              <a:rPr lang="en-US" sz="5800" dirty="0" err="1" smtClean="0">
                <a:solidFill>
                  <a:schemeClr val="tx1"/>
                </a:solidFill>
              </a:rPr>
              <a:t>Suatu</a:t>
            </a:r>
            <a:r>
              <a:rPr lang="en-US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</a:rPr>
              <a:t>lembaga</a:t>
            </a:r>
            <a:r>
              <a:rPr lang="en-US" sz="5800" dirty="0" smtClean="0">
                <a:solidFill>
                  <a:schemeClr val="tx1"/>
                </a:solidFill>
              </a:rPr>
              <a:t>/</a:t>
            </a:r>
            <a:r>
              <a:rPr lang="en-US" sz="5800" dirty="0" err="1" smtClean="0">
                <a:solidFill>
                  <a:schemeClr val="tx1"/>
                </a:solidFill>
              </a:rPr>
              <a:t>institusi</a:t>
            </a:r>
            <a:r>
              <a:rPr lang="en-US" sz="5800" dirty="0" smtClean="0">
                <a:solidFill>
                  <a:schemeClr val="tx1"/>
                </a:solidFill>
              </a:rPr>
              <a:t> yang </a:t>
            </a:r>
            <a:r>
              <a:rPr lang="en-US" sz="5800" i="1" dirty="0" smtClean="0">
                <a:solidFill>
                  <a:schemeClr val="tx1"/>
                </a:solidFill>
              </a:rPr>
              <a:t>non-profit oriented</a:t>
            </a:r>
            <a:endParaRPr lang="en-US" sz="5800" dirty="0" smtClean="0">
              <a:solidFill>
                <a:schemeClr val="tx1"/>
              </a:solidFill>
            </a:endParaRPr>
          </a:p>
          <a:p>
            <a:pPr marL="234950" indent="-234950" algn="l">
              <a:buFont typeface="Wingdings" pitchFamily="2" charset="2"/>
              <a:buChar char="§"/>
            </a:pPr>
            <a:r>
              <a:rPr lang="en-US" sz="5800" dirty="0" err="1" smtClean="0">
                <a:solidFill>
                  <a:schemeClr val="tx1"/>
                </a:solidFill>
              </a:rPr>
              <a:t>Kegiatan</a:t>
            </a:r>
            <a:r>
              <a:rPr lang="en-US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</a:rPr>
              <a:t>utama</a:t>
            </a:r>
            <a:r>
              <a:rPr lang="en-US" sz="5800" dirty="0" smtClean="0">
                <a:solidFill>
                  <a:schemeClr val="tx1"/>
                </a:solidFill>
              </a:rPr>
              <a:t>: tri dharma PT (</a:t>
            </a:r>
            <a:r>
              <a:rPr lang="en-US" sz="5800" dirty="0" err="1" smtClean="0">
                <a:solidFill>
                  <a:schemeClr val="tx1"/>
                </a:solidFill>
              </a:rPr>
              <a:t>pendidikan</a:t>
            </a:r>
            <a:r>
              <a:rPr lang="en-US" sz="5800" dirty="0" smtClean="0">
                <a:solidFill>
                  <a:schemeClr val="tx1"/>
                </a:solidFill>
              </a:rPr>
              <a:t>, </a:t>
            </a:r>
            <a:r>
              <a:rPr lang="en-US" sz="5800" dirty="0" err="1" smtClean="0">
                <a:solidFill>
                  <a:schemeClr val="tx1"/>
                </a:solidFill>
              </a:rPr>
              <a:t>penelitian</a:t>
            </a:r>
            <a:r>
              <a:rPr lang="en-US" sz="5800" dirty="0" smtClean="0">
                <a:solidFill>
                  <a:schemeClr val="tx1"/>
                </a:solidFill>
              </a:rPr>
              <a:t>, </a:t>
            </a:r>
            <a:r>
              <a:rPr lang="en-US" sz="5800" dirty="0" err="1" smtClean="0">
                <a:solidFill>
                  <a:schemeClr val="tx1"/>
                </a:solidFill>
              </a:rPr>
              <a:t>dan</a:t>
            </a:r>
            <a:r>
              <a:rPr lang="en-US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</a:rPr>
              <a:t>pengabdian</a:t>
            </a:r>
            <a:r>
              <a:rPr lang="en-US" sz="5800" dirty="0" smtClean="0">
                <a:solidFill>
                  <a:schemeClr val="tx1"/>
                </a:solidFill>
              </a:rPr>
              <a:t>). Di Indonesia yang </a:t>
            </a:r>
            <a:r>
              <a:rPr lang="en-US" sz="5800" dirty="0" err="1" smtClean="0">
                <a:solidFill>
                  <a:schemeClr val="tx1"/>
                </a:solidFill>
              </a:rPr>
              <a:t>dominan</a:t>
            </a:r>
            <a:r>
              <a:rPr lang="en-US" sz="5800" dirty="0" smtClean="0">
                <a:solidFill>
                  <a:schemeClr val="tx1"/>
                </a:solidFill>
              </a:rPr>
              <a:t>: </a:t>
            </a:r>
            <a:r>
              <a:rPr lang="en-US" sz="5800" dirty="0" err="1" smtClean="0">
                <a:solidFill>
                  <a:schemeClr val="tx1"/>
                </a:solidFill>
              </a:rPr>
              <a:t>kegiatan</a:t>
            </a:r>
            <a:r>
              <a:rPr lang="en-US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</a:rPr>
              <a:t>pendidikan</a:t>
            </a:r>
            <a:r>
              <a:rPr lang="en-US" sz="5800" dirty="0" smtClean="0">
                <a:solidFill>
                  <a:schemeClr val="tx1"/>
                </a:solidFill>
              </a:rPr>
              <a:t>.</a:t>
            </a:r>
          </a:p>
          <a:p>
            <a:pPr marL="234950" indent="-234950" algn="l">
              <a:buFont typeface="Wingdings" pitchFamily="2" charset="2"/>
              <a:buChar char="§"/>
            </a:pPr>
            <a:r>
              <a:rPr lang="en-US" sz="5800" dirty="0" err="1" smtClean="0">
                <a:solidFill>
                  <a:schemeClr val="tx1"/>
                </a:solidFill>
              </a:rPr>
              <a:t>Atmosfer</a:t>
            </a:r>
            <a:r>
              <a:rPr lang="en-US" sz="5800" dirty="0" smtClean="0">
                <a:solidFill>
                  <a:schemeClr val="tx1"/>
                </a:solidFill>
              </a:rPr>
              <a:t>/</a:t>
            </a:r>
            <a:r>
              <a:rPr lang="en-US" sz="5800" dirty="0" err="1" smtClean="0">
                <a:solidFill>
                  <a:schemeClr val="tx1"/>
                </a:solidFill>
              </a:rPr>
              <a:t>suasana</a:t>
            </a:r>
            <a:r>
              <a:rPr lang="en-US" sz="5800" dirty="0" smtClean="0">
                <a:solidFill>
                  <a:schemeClr val="tx1"/>
                </a:solidFill>
              </a:rPr>
              <a:t>: </a:t>
            </a:r>
            <a:r>
              <a:rPr lang="en-US" sz="5800" dirty="0" err="1" smtClean="0">
                <a:solidFill>
                  <a:schemeClr val="tx1"/>
                </a:solidFill>
              </a:rPr>
              <a:t>akademik</a:t>
            </a:r>
            <a:endParaRPr lang="en-US" sz="5800" dirty="0" smtClean="0">
              <a:solidFill>
                <a:schemeClr val="tx1"/>
              </a:solidFill>
            </a:endParaRPr>
          </a:p>
          <a:p>
            <a:pPr marL="234950" indent="-234950" algn="l">
              <a:buFont typeface="Wingdings" pitchFamily="2" charset="2"/>
              <a:buChar char="§"/>
            </a:pPr>
            <a:r>
              <a:rPr lang="en-US" sz="5800" dirty="0" err="1" smtClean="0">
                <a:solidFill>
                  <a:schemeClr val="tx1"/>
                </a:solidFill>
              </a:rPr>
              <a:t>Jenis</a:t>
            </a:r>
            <a:r>
              <a:rPr lang="en-US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</a:rPr>
              <a:t>layanan</a:t>
            </a:r>
            <a:r>
              <a:rPr lang="en-US" sz="5800" dirty="0" smtClean="0">
                <a:solidFill>
                  <a:schemeClr val="tx1"/>
                </a:solidFill>
              </a:rPr>
              <a:t>: </a:t>
            </a:r>
            <a:r>
              <a:rPr lang="en-US" sz="5800" dirty="0" err="1" smtClean="0">
                <a:solidFill>
                  <a:schemeClr val="tx1"/>
                </a:solidFill>
              </a:rPr>
              <a:t>jasa</a:t>
            </a:r>
            <a:endParaRPr lang="en-US" sz="5800" dirty="0" smtClean="0">
              <a:solidFill>
                <a:schemeClr val="tx1"/>
              </a:solidFill>
            </a:endParaRPr>
          </a:p>
          <a:p>
            <a:pPr marL="234950" indent="-234950" algn="l">
              <a:buFont typeface="Wingdings" pitchFamily="2" charset="2"/>
              <a:buChar char="§"/>
            </a:pPr>
            <a:r>
              <a:rPr lang="en-US" sz="5800" dirty="0" smtClean="0">
                <a:solidFill>
                  <a:schemeClr val="tx1"/>
                </a:solidFill>
              </a:rPr>
              <a:t>Unit </a:t>
            </a:r>
            <a:r>
              <a:rPr lang="en-US" sz="5800" dirty="0" err="1" smtClean="0">
                <a:solidFill>
                  <a:schemeClr val="tx1"/>
                </a:solidFill>
              </a:rPr>
              <a:t>layanan</a:t>
            </a:r>
            <a:r>
              <a:rPr lang="en-US" sz="5800" dirty="0" smtClean="0">
                <a:solidFill>
                  <a:schemeClr val="tx1"/>
                </a:solidFill>
              </a:rPr>
              <a:t>: </a:t>
            </a:r>
            <a:r>
              <a:rPr lang="en-US" sz="5800" dirty="0" err="1" smtClean="0">
                <a:solidFill>
                  <a:schemeClr val="tx1"/>
                </a:solidFill>
              </a:rPr>
              <a:t>fak</a:t>
            </a:r>
            <a:r>
              <a:rPr lang="en-US" sz="5800" dirty="0" smtClean="0">
                <a:solidFill>
                  <a:schemeClr val="tx1"/>
                </a:solidFill>
              </a:rPr>
              <a:t>., </a:t>
            </a:r>
            <a:r>
              <a:rPr lang="en-US" sz="5800" dirty="0" err="1" smtClean="0">
                <a:solidFill>
                  <a:schemeClr val="tx1"/>
                </a:solidFill>
              </a:rPr>
              <a:t>jur</a:t>
            </a:r>
            <a:r>
              <a:rPr lang="en-US" sz="5800" dirty="0" smtClean="0">
                <a:solidFill>
                  <a:schemeClr val="tx1"/>
                </a:solidFill>
              </a:rPr>
              <a:t>., </a:t>
            </a:r>
            <a:r>
              <a:rPr lang="en-US" sz="5800" dirty="0" err="1" smtClean="0">
                <a:solidFill>
                  <a:schemeClr val="tx1"/>
                </a:solidFill>
              </a:rPr>
              <a:t>prodi</a:t>
            </a:r>
            <a:r>
              <a:rPr lang="en-US" sz="5800" dirty="0" smtClean="0">
                <a:solidFill>
                  <a:schemeClr val="tx1"/>
                </a:solidFill>
              </a:rPr>
              <a:t>, biro, </a:t>
            </a:r>
            <a:r>
              <a:rPr lang="en-US" sz="5800" dirty="0" err="1" smtClean="0">
                <a:solidFill>
                  <a:schemeClr val="tx1"/>
                </a:solidFill>
              </a:rPr>
              <a:t>bagian</a:t>
            </a:r>
            <a:r>
              <a:rPr lang="en-US" sz="5800" dirty="0" smtClean="0">
                <a:solidFill>
                  <a:schemeClr val="tx1"/>
                </a:solidFill>
              </a:rPr>
              <a:t>, </a:t>
            </a:r>
            <a:r>
              <a:rPr lang="en-US" sz="5800" dirty="0" err="1" smtClean="0">
                <a:solidFill>
                  <a:schemeClr val="tx1"/>
                </a:solidFill>
              </a:rPr>
              <a:t>subbag</a:t>
            </a:r>
            <a:r>
              <a:rPr lang="en-US" sz="5800" dirty="0" smtClean="0">
                <a:solidFill>
                  <a:schemeClr val="tx1"/>
                </a:solidFill>
              </a:rPr>
              <a:t>, UPT</a:t>
            </a:r>
          </a:p>
          <a:p>
            <a:pPr algn="l">
              <a:buFont typeface="Wingdings" pitchFamily="2" charset="2"/>
              <a:buChar char="§"/>
            </a:pPr>
            <a:r>
              <a:rPr lang="en-US" sz="5800" dirty="0" smtClean="0">
                <a:solidFill>
                  <a:schemeClr val="tx1"/>
                </a:solidFill>
              </a:rPr>
              <a:t> SDM: </a:t>
            </a:r>
            <a:r>
              <a:rPr lang="en-US" sz="5800" dirty="0" err="1" smtClean="0">
                <a:solidFill>
                  <a:schemeClr val="tx1"/>
                </a:solidFill>
              </a:rPr>
              <a:t>dosen</a:t>
            </a:r>
            <a:r>
              <a:rPr lang="en-US" sz="5800" dirty="0" smtClean="0">
                <a:solidFill>
                  <a:schemeClr val="tx1"/>
                </a:solidFill>
              </a:rPr>
              <a:t>, </a:t>
            </a:r>
            <a:r>
              <a:rPr lang="en-US" sz="5800" dirty="0" err="1" smtClean="0">
                <a:solidFill>
                  <a:schemeClr val="tx1"/>
                </a:solidFill>
              </a:rPr>
              <a:t>karyawan</a:t>
            </a:r>
            <a:r>
              <a:rPr lang="en-US" sz="5800" dirty="0" smtClean="0">
                <a:solidFill>
                  <a:schemeClr val="tx1"/>
                </a:solidFill>
              </a:rPr>
              <a:t>, </a:t>
            </a:r>
            <a:r>
              <a:rPr lang="en-US" sz="5800" dirty="0" err="1" smtClean="0">
                <a:solidFill>
                  <a:schemeClr val="tx1"/>
                </a:solidFill>
              </a:rPr>
              <a:t>dan</a:t>
            </a:r>
            <a:r>
              <a:rPr lang="en-US" sz="5800" dirty="0" smtClean="0">
                <a:solidFill>
                  <a:schemeClr val="tx1"/>
                </a:solidFill>
              </a:rPr>
              <a:t> </a:t>
            </a:r>
            <a:r>
              <a:rPr lang="en-US" sz="5800" dirty="0" err="1" smtClean="0">
                <a:solidFill>
                  <a:schemeClr val="tx1"/>
                </a:solidFill>
              </a:rPr>
              <a:t>mahasiswa</a:t>
            </a:r>
            <a:endParaRPr lang="en-US" sz="5800" dirty="0" smtClean="0">
              <a:solidFill>
                <a:schemeClr val="tx1"/>
              </a:solidFill>
            </a:endParaRPr>
          </a:p>
          <a:p>
            <a:pPr algn="l"/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    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36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CONTOH LAP. PERUB. ASET BERSIH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066800" y="1991062"/>
          <a:ext cx="7315200" cy="35715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  <a:gridCol w="1524000"/>
                <a:gridCol w="1752600"/>
              </a:tblGrid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UNIVERSITAS KARANGMALANG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LAPORAN PERUBAHAN ASET BERSIH (Rp000.000)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berakhir</a:t>
                      </a:r>
                      <a:r>
                        <a:rPr lang="en-US" dirty="0" smtClean="0"/>
                        <a:t> 31 </a:t>
                      </a:r>
                      <a:r>
                        <a:rPr lang="en-US" dirty="0" err="1" smtClean="0"/>
                        <a:t>Desember</a:t>
                      </a:r>
                      <a:r>
                        <a:rPr lang="en-US" dirty="0" smtClean="0"/>
                        <a:t> 2008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2009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2009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2008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Aset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Bersih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Awal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Tahun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3.900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3.600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Kenaikan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Aset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Bersih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350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300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1" dirty="0" err="1" smtClean="0"/>
                        <a:t>Aset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Bersih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Akhir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Tahun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4.250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3.900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458">
                <a:tc gridSpan="3">
                  <a:txBody>
                    <a:bodyPr/>
                    <a:lstStyle/>
                    <a:p>
                      <a:pPr algn="l"/>
                      <a:endParaRPr lang="en-US" sz="2800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219199"/>
          </a:xfrm>
        </p:spPr>
        <p:txBody>
          <a:bodyPr>
            <a:normAutofit/>
          </a:bodyPr>
          <a:lstStyle/>
          <a:p>
            <a:r>
              <a:rPr lang="en-US" dirty="0" smtClean="0"/>
              <a:t>PENJURNALAN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752600"/>
            <a:ext cx="8305800" cy="48006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esensinya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penjurnalan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penjurnalan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nirlaba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yakni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suatu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transaksi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melibatkan</a:t>
            </a:r>
            <a:r>
              <a:rPr lang="en-US" dirty="0" smtClean="0">
                <a:solidFill>
                  <a:schemeClr val="tx1"/>
                </a:solidFill>
              </a:rPr>
              <a:t>, paling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dua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terminologi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berbeda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yaitu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istilah</a:t>
            </a:r>
            <a:r>
              <a:rPr lang="en-US" dirty="0" smtClean="0">
                <a:solidFill>
                  <a:schemeClr val="tx1"/>
                </a:solidFill>
              </a:rPr>
              <a:t> “modal”,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nirlaba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“</a:t>
            </a:r>
            <a:r>
              <a:rPr lang="en-US" dirty="0" err="1" smtClean="0">
                <a:solidFill>
                  <a:schemeClr val="tx1"/>
                </a:solidFill>
              </a:rPr>
              <a:t>aktiva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bersih</a:t>
            </a:r>
            <a:r>
              <a:rPr lang="en-US" dirty="0" smtClean="0">
                <a:solidFill>
                  <a:schemeClr val="tx1"/>
                </a:solidFill>
              </a:rPr>
              <a:t>”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1"/>
            <a:ext cx="7772400" cy="838199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PENYESUAIAN</a:t>
            </a:r>
            <a:endParaRPr lang="en-US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143000"/>
            <a:ext cx="8534400" cy="52578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Sama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perusahaan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bisnis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nirlaba</a:t>
            </a:r>
            <a:r>
              <a:rPr lang="en-US" dirty="0" smtClean="0">
                <a:solidFill>
                  <a:schemeClr val="tx1"/>
                </a:solidFill>
              </a:rPr>
              <a:t> pun </a:t>
            </a:r>
            <a:r>
              <a:rPr lang="en-US" dirty="0" err="1" smtClean="0">
                <a:solidFill>
                  <a:schemeClr val="tx1"/>
                </a:solidFill>
              </a:rPr>
              <a:t>perlu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penyesuaian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akhir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periode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Apalagi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tersebut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menggunakan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pendekatan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i="1" dirty="0" smtClean="0">
                <a:solidFill>
                  <a:schemeClr val="tx1"/>
                </a:solidFill>
              </a:rPr>
              <a:t>accrual </a:t>
            </a:r>
            <a:r>
              <a:rPr lang="en-US" dirty="0" err="1" smtClean="0">
                <a:solidFill>
                  <a:schemeClr val="tx1"/>
                </a:solidFill>
              </a:rPr>
              <a:t>secara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murni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i="1" dirty="0" smtClean="0">
              <a:solidFill>
                <a:schemeClr val="tx1"/>
              </a:solidFill>
            </a:endParaRPr>
          </a:p>
          <a:p>
            <a:pPr algn="l"/>
            <a:r>
              <a:rPr lang="en-US" dirty="0" err="1" smtClean="0">
                <a:solidFill>
                  <a:schemeClr val="tx1"/>
                </a:solidFill>
              </a:rPr>
              <a:t>Kemampuan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pimpinan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organisasi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nirlaba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dituntut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mengambil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berkaitan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penyesuaian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ini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Misalnya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menentukan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tanggal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pisah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batas</a:t>
            </a:r>
            <a:r>
              <a:rPr lang="en-US" dirty="0" smtClean="0">
                <a:solidFill>
                  <a:schemeClr val="tx1"/>
                </a:solidFill>
              </a:rPr>
              <a:t> (</a:t>
            </a:r>
            <a:r>
              <a:rPr lang="en-US" i="1" dirty="0" smtClean="0">
                <a:solidFill>
                  <a:schemeClr val="tx1"/>
                </a:solidFill>
              </a:rPr>
              <a:t>cutoff</a:t>
            </a:r>
            <a:r>
              <a:rPr lang="en-US" dirty="0" smtClean="0">
                <a:solidFill>
                  <a:schemeClr val="tx1"/>
                </a:solidFill>
              </a:rPr>
              <a:t>), </a:t>
            </a:r>
            <a:r>
              <a:rPr lang="en-US" dirty="0" err="1" smtClean="0">
                <a:solidFill>
                  <a:schemeClr val="tx1"/>
                </a:solidFill>
              </a:rPr>
              <a:t>dasar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piutang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yg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tidak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ditagih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lain-lain.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"/>
            <a:ext cx="7772400" cy="1447799"/>
          </a:xfrm>
        </p:spPr>
        <p:txBody>
          <a:bodyPr/>
          <a:lstStyle/>
          <a:p>
            <a:r>
              <a:rPr lang="en-US" dirty="0" smtClean="0"/>
              <a:t>KATA  AKHIR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524000"/>
            <a:ext cx="8229600" cy="4724400"/>
          </a:xfrm>
        </p:spPr>
        <p:txBody>
          <a:bodyPr>
            <a:normAutofit/>
          </a:bodyPr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masalah</a:t>
            </a:r>
            <a:r>
              <a:rPr lang="en-US" dirty="0" smtClean="0">
                <a:solidFill>
                  <a:schemeClr val="tx1"/>
                </a:solidFill>
              </a:rPr>
              <a:t> yang </a:t>
            </a:r>
            <a:r>
              <a:rPr lang="en-US" dirty="0" err="1" smtClean="0">
                <a:solidFill>
                  <a:schemeClr val="tx1"/>
                </a:solidFill>
              </a:rPr>
              <a:t>sensitif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menimbulkan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perpecahan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fitnah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Oleh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karena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itu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diperlukan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serta</a:t>
            </a:r>
            <a:r>
              <a:rPr lang="en-US" dirty="0" smtClean="0">
                <a:solidFill>
                  <a:schemeClr val="tx1"/>
                </a:solidFill>
              </a:rPr>
              <a:t> SEMUA PIHAK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pengelolaannya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  <a:r>
              <a:rPr lang="en-US" dirty="0" err="1" smtClean="0">
                <a:solidFill>
                  <a:schemeClr val="tx1"/>
                </a:solidFill>
              </a:rPr>
              <a:t>Kelembagaan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sistem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SDM </a:t>
            </a:r>
            <a:r>
              <a:rPr lang="en-US" dirty="0" err="1" smtClean="0">
                <a:solidFill>
                  <a:schemeClr val="tx1"/>
                </a:solidFill>
              </a:rPr>
              <a:t>harus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siap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untuk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melakukan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transparansi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manajemen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sehingga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akuntabilitasnya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terjaga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baik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1447799"/>
          </a:xfrm>
        </p:spPr>
        <p:txBody>
          <a:bodyPr/>
          <a:lstStyle/>
          <a:p>
            <a:r>
              <a:rPr lang="en-US" dirty="0" err="1" smtClean="0"/>
              <a:t>Semoga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manfaatnya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TERIMA KASIH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470025"/>
          </a:xfrm>
        </p:spPr>
        <p:txBody>
          <a:bodyPr/>
          <a:lstStyle/>
          <a:p>
            <a:r>
              <a:rPr lang="en-US" dirty="0" smtClean="0"/>
              <a:t>JADI, AKUNTANSI PT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2133600"/>
            <a:ext cx="7467600" cy="4114800"/>
          </a:xfrm>
        </p:spPr>
        <p:txBody>
          <a:bodyPr/>
          <a:lstStyle/>
          <a:p>
            <a:pPr algn="l"/>
            <a:r>
              <a:rPr lang="en-US" dirty="0" err="1" smtClean="0">
                <a:solidFill>
                  <a:schemeClr val="tx1"/>
                </a:solidFill>
              </a:rPr>
              <a:t>adalah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proses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pengidentifikasi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pencatatan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pengklasifikasian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pelaporan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peristiwa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</a:t>
            </a:r>
            <a:r>
              <a:rPr lang="en-US" dirty="0" smtClean="0">
                <a:solidFill>
                  <a:schemeClr val="tx1"/>
                </a:solidFill>
              </a:rPr>
              <a:t>, yang </a:t>
            </a:r>
            <a:r>
              <a:rPr lang="en-US" dirty="0" err="1" smtClean="0">
                <a:solidFill>
                  <a:schemeClr val="tx1"/>
                </a:solidFill>
              </a:rPr>
              <a:t>bersifat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keuangan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pada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perguruan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tinggi</a:t>
            </a:r>
            <a:r>
              <a:rPr lang="en-US" dirty="0" smtClean="0">
                <a:solidFill>
                  <a:schemeClr val="tx1"/>
                </a:solidFill>
              </a:rPr>
              <a:t>, yang </a:t>
            </a:r>
            <a:r>
              <a:rPr lang="en-US" dirty="0" err="1" smtClean="0">
                <a:solidFill>
                  <a:schemeClr val="tx1"/>
                </a:solidFill>
              </a:rPr>
              <a:t>diharapkan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berguna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dalam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pengambilan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keputusan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ekonomis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penginterpretasian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terhadapnya</a:t>
            </a:r>
            <a:r>
              <a:rPr lang="en-US" dirty="0" smtClean="0">
                <a:solidFill>
                  <a:schemeClr val="tx1"/>
                </a:solidFill>
              </a:rPr>
              <a:t>. </a:t>
            </a:r>
          </a:p>
          <a:p>
            <a:pPr algn="l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6857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i="1" dirty="0" smtClean="0"/>
              <a:t>OVERVIEW</a:t>
            </a:r>
            <a:r>
              <a:rPr lang="en-US" dirty="0" smtClean="0"/>
              <a:t> AKUNTANSI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1371600"/>
            <a:ext cx="8610600" cy="49530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dirty="0" err="1" smtClean="0">
                <a:solidFill>
                  <a:schemeClr val="tx1"/>
                </a:solidFill>
              </a:rPr>
              <a:t>Dalam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</a:rPr>
              <a:t>overview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disini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lebih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banyak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ditekankan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pada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lembaga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i="1" dirty="0" smtClean="0">
                <a:solidFill>
                  <a:schemeClr val="tx1"/>
                </a:solidFill>
              </a:rPr>
              <a:t>profit oriented.</a:t>
            </a:r>
          </a:p>
          <a:p>
            <a:pPr algn="l"/>
            <a:r>
              <a:rPr lang="en-US" sz="3600" dirty="0" err="1" smtClean="0">
                <a:solidFill>
                  <a:schemeClr val="tx1"/>
                </a:solidFill>
              </a:rPr>
              <a:t>Hasil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dari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Akuntansi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adalah</a:t>
            </a:r>
            <a:r>
              <a:rPr lang="en-US" sz="3600" dirty="0" smtClean="0">
                <a:solidFill>
                  <a:schemeClr val="tx1"/>
                </a:solidFill>
              </a:rPr>
              <a:t> LAPORAN KEUANGAN yang </a:t>
            </a:r>
            <a:r>
              <a:rPr lang="en-US" sz="3600" dirty="0" err="1" smtClean="0">
                <a:solidFill>
                  <a:schemeClr val="tx1"/>
                </a:solidFill>
              </a:rPr>
              <a:t>bertujuan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menyediakan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informasi</a:t>
            </a:r>
            <a:r>
              <a:rPr lang="en-US" sz="3600" dirty="0" smtClean="0">
                <a:solidFill>
                  <a:schemeClr val="tx1"/>
                </a:solidFill>
              </a:rPr>
              <a:t> yang </a:t>
            </a:r>
            <a:r>
              <a:rPr lang="en-US" sz="3600" dirty="0" err="1" smtClean="0">
                <a:solidFill>
                  <a:schemeClr val="tx1"/>
                </a:solidFill>
              </a:rPr>
              <a:t>menyangkut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posisi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keuangan</a:t>
            </a:r>
            <a:r>
              <a:rPr lang="en-US" sz="3600" dirty="0" smtClean="0">
                <a:solidFill>
                  <a:schemeClr val="tx1"/>
                </a:solidFill>
              </a:rPr>
              <a:t> (NERACA), </a:t>
            </a:r>
            <a:r>
              <a:rPr lang="en-US" sz="3600" dirty="0" err="1" smtClean="0">
                <a:solidFill>
                  <a:schemeClr val="tx1"/>
                </a:solidFill>
              </a:rPr>
              <a:t>kinerja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keuangan</a:t>
            </a:r>
            <a:r>
              <a:rPr lang="en-US" sz="3600" dirty="0" smtClean="0">
                <a:solidFill>
                  <a:schemeClr val="tx1"/>
                </a:solidFill>
              </a:rPr>
              <a:t> (LAPORAN LABA/RUGI), </a:t>
            </a:r>
            <a:r>
              <a:rPr lang="en-US" sz="3600" dirty="0" err="1" smtClean="0">
                <a:solidFill>
                  <a:schemeClr val="tx1"/>
                </a:solidFill>
              </a:rPr>
              <a:t>dan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perubahan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posisi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keuangan</a:t>
            </a:r>
            <a:r>
              <a:rPr lang="en-US" sz="3600" dirty="0" smtClean="0">
                <a:solidFill>
                  <a:schemeClr val="tx1"/>
                </a:solidFill>
              </a:rPr>
              <a:t> (LAP. ALIRAN KAS </a:t>
            </a:r>
            <a:r>
              <a:rPr lang="en-US" sz="3600" dirty="0" err="1" smtClean="0">
                <a:solidFill>
                  <a:schemeClr val="tx1"/>
                </a:solidFill>
              </a:rPr>
              <a:t>atau</a:t>
            </a:r>
            <a:r>
              <a:rPr lang="en-US" sz="3600" dirty="0" smtClean="0">
                <a:solidFill>
                  <a:schemeClr val="tx1"/>
                </a:solidFill>
              </a:rPr>
              <a:t> LAP. PERUBAHAN MODAL)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b="1" dirty="0" smtClean="0"/>
              <a:t>KONTEN LAPORAN KEUANGAN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752600"/>
            <a:ext cx="7924800" cy="4648200"/>
          </a:xfrm>
        </p:spPr>
        <p:txBody>
          <a:bodyPr/>
          <a:lstStyle/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NERACA: </a:t>
            </a:r>
            <a:r>
              <a:rPr lang="en-US" dirty="0" err="1" smtClean="0">
                <a:solidFill>
                  <a:schemeClr val="tx1"/>
                </a:solidFill>
              </a:rPr>
              <a:t>aset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kewajiban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ekuitas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 LAP. LABA/RUGI: </a:t>
            </a:r>
            <a:r>
              <a:rPr lang="en-US" dirty="0" err="1" smtClean="0">
                <a:solidFill>
                  <a:schemeClr val="tx1"/>
                </a:solidFill>
              </a:rPr>
              <a:t>pendapatan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biaya</a:t>
            </a:r>
            <a:endParaRPr lang="en-US" dirty="0" smtClean="0">
              <a:solidFill>
                <a:schemeClr val="tx1"/>
              </a:solidFill>
            </a:endParaRPr>
          </a:p>
          <a:p>
            <a:pPr marL="234950" indent="-2349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LAP. ALIRAN KAS: </a:t>
            </a:r>
            <a:r>
              <a:rPr lang="en-US" dirty="0" err="1" smtClean="0">
                <a:solidFill>
                  <a:schemeClr val="tx1"/>
                </a:solidFill>
              </a:rPr>
              <a:t>kas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masuk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keluar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aktivitas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operasi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invetasi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pembiayaan</a:t>
            </a:r>
            <a:endParaRPr lang="en-US" dirty="0" smtClean="0">
              <a:solidFill>
                <a:schemeClr val="tx1"/>
              </a:solidFill>
            </a:endParaRPr>
          </a:p>
          <a:p>
            <a:pPr marL="234950" indent="-2349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LAP. PERUB. MODAL: modal </a:t>
            </a:r>
            <a:r>
              <a:rPr lang="en-US" dirty="0" err="1" smtClean="0">
                <a:solidFill>
                  <a:schemeClr val="tx1"/>
                </a:solidFill>
              </a:rPr>
              <a:t>awal</a:t>
            </a:r>
            <a:r>
              <a:rPr lang="en-US" dirty="0" smtClean="0">
                <a:solidFill>
                  <a:schemeClr val="tx1"/>
                </a:solidFill>
              </a:rPr>
              <a:t>, (+) </a:t>
            </a:r>
            <a:r>
              <a:rPr lang="en-US" dirty="0" err="1" smtClean="0">
                <a:solidFill>
                  <a:schemeClr val="tx1"/>
                </a:solidFill>
              </a:rPr>
              <a:t>laba</a:t>
            </a:r>
            <a:r>
              <a:rPr lang="en-US" dirty="0" smtClean="0">
                <a:solidFill>
                  <a:schemeClr val="tx1"/>
                </a:solidFill>
              </a:rPr>
              <a:t>, (-) </a:t>
            </a:r>
            <a:r>
              <a:rPr lang="en-US" dirty="0" err="1" smtClean="0">
                <a:solidFill>
                  <a:schemeClr val="tx1"/>
                </a:solidFill>
              </a:rPr>
              <a:t>rugi</a:t>
            </a:r>
            <a:r>
              <a:rPr lang="en-US" dirty="0" smtClean="0">
                <a:solidFill>
                  <a:schemeClr val="tx1"/>
                </a:solidFill>
              </a:rPr>
              <a:t>, (-) </a:t>
            </a:r>
            <a:r>
              <a:rPr lang="en-US" dirty="0" err="1" smtClean="0">
                <a:solidFill>
                  <a:schemeClr val="tx1"/>
                </a:solidFill>
              </a:rPr>
              <a:t>prive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US" dirty="0" err="1" smtClean="0">
                <a:solidFill>
                  <a:schemeClr val="tx1"/>
                </a:solidFill>
              </a:rPr>
              <a:t>dan</a:t>
            </a:r>
            <a:r>
              <a:rPr lang="en-US" dirty="0" smtClean="0">
                <a:solidFill>
                  <a:schemeClr val="tx1"/>
                </a:solidFill>
              </a:rPr>
              <a:t> modal </a:t>
            </a:r>
            <a:r>
              <a:rPr lang="en-US" dirty="0" err="1" smtClean="0">
                <a:solidFill>
                  <a:schemeClr val="tx1"/>
                </a:solidFill>
              </a:rPr>
              <a:t>akhir</a:t>
            </a:r>
            <a:endParaRPr lang="en-US" dirty="0" smtClean="0">
              <a:solidFill>
                <a:schemeClr val="tx1"/>
              </a:solidFill>
            </a:endParaRPr>
          </a:p>
          <a:p>
            <a:pPr marL="234950" indent="-234950" algn="l"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CATATAN ATAS LAP. KEU.: </a:t>
            </a:r>
            <a:r>
              <a:rPr lang="en-US" dirty="0" err="1" smtClean="0">
                <a:solidFill>
                  <a:schemeClr val="tx1"/>
                </a:solidFill>
              </a:rPr>
              <a:t>penjelasan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empat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laporan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atas</a:t>
            </a:r>
            <a:endParaRPr lang="en-US" dirty="0" smtClean="0">
              <a:solidFill>
                <a:schemeClr val="tx1"/>
              </a:solidFill>
            </a:endParaRPr>
          </a:p>
          <a:p>
            <a:pPr algn="l"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5962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CONTOH NERACA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28600" y="762000"/>
          <a:ext cx="8686800" cy="593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54300"/>
                <a:gridCol w="1536700"/>
                <a:gridCol w="228600"/>
                <a:gridCol w="2819400"/>
                <a:gridCol w="1447800"/>
              </a:tblGrid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U.D. BUDI-ONO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NERACA (Rp000.000)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 gridSpan="5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31 </a:t>
                      </a:r>
                      <a:r>
                        <a:rPr lang="en-US" dirty="0" err="1" smtClean="0"/>
                        <a:t>Desember</a:t>
                      </a:r>
                      <a:r>
                        <a:rPr lang="en-US" dirty="0" smtClean="0"/>
                        <a:t> 2009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ASET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KEWAJIBAN DAN EKUITAS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K</a:t>
                      </a:r>
                      <a:r>
                        <a:rPr lang="en-US" baseline="0" dirty="0" smtClean="0"/>
                        <a:t> a 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120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Dagang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Piutang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Dagang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Pajak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160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Persediaan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430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Gaji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90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Lancar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710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Lancar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600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Gedung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870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Bank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Pabrik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Peralatan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1.100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Obligasi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200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Akumls</a:t>
                      </a:r>
                      <a:r>
                        <a:rPr lang="en-US" dirty="0" smtClean="0"/>
                        <a:t>. </a:t>
                      </a:r>
                      <a:r>
                        <a:rPr lang="en-US" dirty="0" err="1" smtClean="0"/>
                        <a:t>Penystn</a:t>
                      </a:r>
                      <a:r>
                        <a:rPr lang="en-US" dirty="0" smtClean="0"/>
                        <a:t>.</a:t>
                      </a:r>
                      <a:r>
                        <a:rPr lang="en-US" baseline="0" dirty="0" smtClean="0"/>
                        <a:t> A.T.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(470)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Utang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Jangka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Panjang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500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Tetap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1.500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Kewajiban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1.100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Merk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Dagang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Paten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140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Modal, Tuan </a:t>
                      </a:r>
                      <a:r>
                        <a:rPr lang="en-US" dirty="0" err="1" smtClean="0"/>
                        <a:t>Budiono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1.300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Aset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Tak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Berwujud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190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 smtClean="0"/>
                        <a:t>Total </a:t>
                      </a:r>
                      <a:r>
                        <a:rPr lang="en-US" dirty="0" err="1" smtClean="0"/>
                        <a:t>Ekuitas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1.300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Total </a:t>
                      </a:r>
                      <a:r>
                        <a:rPr lang="en-US" b="1" dirty="0" err="1" smtClean="0"/>
                        <a:t>Aset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2.400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1" dirty="0" smtClean="0"/>
                        <a:t>Total </a:t>
                      </a:r>
                      <a:r>
                        <a:rPr lang="en-US" sz="1800" b="1" dirty="0" err="1" smtClean="0"/>
                        <a:t>Kewajiban</a:t>
                      </a:r>
                      <a:r>
                        <a:rPr lang="en-US" sz="1800" b="1" dirty="0" smtClean="0"/>
                        <a:t> &amp; </a:t>
                      </a:r>
                      <a:r>
                        <a:rPr lang="en-US" sz="1800" b="1" dirty="0" err="1" smtClean="0"/>
                        <a:t>Ekuitas</a:t>
                      </a:r>
                      <a:endParaRPr lang="en-US" sz="1800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2.400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CONTOH LAPORAN LABA RUGI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609600"/>
          <a:ext cx="86868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752600"/>
                <a:gridCol w="1600200"/>
              </a:tblGrid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U.D. BUDI-ONO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LAPORAN LABA RUGI (Rp000.000)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berakhir</a:t>
                      </a:r>
                      <a:r>
                        <a:rPr lang="en-US" dirty="0" smtClean="0"/>
                        <a:t> 31 </a:t>
                      </a:r>
                      <a:r>
                        <a:rPr lang="en-US" dirty="0" err="1" smtClean="0"/>
                        <a:t>Desember</a:t>
                      </a:r>
                      <a:r>
                        <a:rPr lang="en-US" dirty="0" smtClean="0"/>
                        <a:t> 2009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Pendapatan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Penjualan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950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Harga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Pokok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Penjualan</a:t>
                      </a:r>
                      <a:r>
                        <a:rPr lang="en-US" b="0" dirty="0" smtClean="0"/>
                        <a:t> (HPP)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(325)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Laba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Kotor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625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Biaya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Iklan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dan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Promosi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60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Biaya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Gaji</a:t>
                      </a:r>
                      <a:r>
                        <a:rPr lang="en-US" b="0" dirty="0" smtClean="0"/>
                        <a:t> Sales Person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130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Biaya</a:t>
                      </a:r>
                      <a:r>
                        <a:rPr lang="en-US" b="0" dirty="0" smtClean="0"/>
                        <a:t> Supplies </a:t>
                      </a:r>
                      <a:r>
                        <a:rPr lang="en-US" b="0" dirty="0" err="1" smtClean="0"/>
                        <a:t>Toko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15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Total </a:t>
                      </a:r>
                      <a:r>
                        <a:rPr lang="en-US" b="0" dirty="0" err="1" smtClean="0"/>
                        <a:t>Biaya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Promosi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dan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Penjualan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(205)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Biaya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Administrasi</a:t>
                      </a:r>
                      <a:r>
                        <a:rPr lang="en-US" b="0" dirty="0" smtClean="0"/>
                        <a:t> 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70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err="1" smtClean="0"/>
                        <a:t>Biaya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Gaji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Karyawan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Administrasi</a:t>
                      </a:r>
                      <a:endParaRPr lang="en-US" b="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110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Biaya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Depresiasi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Aset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Tetap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35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Total </a:t>
                      </a:r>
                      <a:r>
                        <a:rPr lang="en-US" b="0" dirty="0" err="1" smtClean="0"/>
                        <a:t>Biaya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Administrasi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dan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Umum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(215)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Laba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Operasi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205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Pajak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Penghasilan</a:t>
                      </a:r>
                      <a:r>
                        <a:rPr lang="en-US" b="0" dirty="0" smtClean="0"/>
                        <a:t> (</a:t>
                      </a:r>
                      <a:r>
                        <a:rPr lang="en-US" b="0" dirty="0" err="1" smtClean="0"/>
                        <a:t>PPh</a:t>
                      </a:r>
                      <a:r>
                        <a:rPr lang="en-US" b="0" dirty="0" smtClean="0"/>
                        <a:t>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(15)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b="0" dirty="0" err="1" smtClean="0"/>
                        <a:t>Laba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Bersih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190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CONTOH LAPORAN ARUS KAS</a:t>
            </a:r>
            <a:br>
              <a:rPr lang="en-US" dirty="0" smtClean="0"/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609600"/>
          <a:ext cx="8686800" cy="621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34000"/>
                <a:gridCol w="1752600"/>
                <a:gridCol w="1600200"/>
              </a:tblGrid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U.D. BUDI-ONO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LAPORAN ARUS KAS (Rp000.000)</a:t>
                      </a:r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Unt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Periode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yg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berakhir</a:t>
                      </a:r>
                      <a:r>
                        <a:rPr lang="en-US" dirty="0" smtClean="0"/>
                        <a:t> 31 </a:t>
                      </a:r>
                      <a:r>
                        <a:rPr lang="en-US" dirty="0" err="1" smtClean="0"/>
                        <a:t>Desember</a:t>
                      </a:r>
                      <a:r>
                        <a:rPr lang="en-US" dirty="0" smtClean="0"/>
                        <a:t> 2009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b="1" dirty="0" smtClean="0"/>
                        <a:t>AKTIVITAS OPERASI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b="1" dirty="0" err="1" smtClean="0"/>
                        <a:t>Saldo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Kas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Tahun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Lalu</a:t>
                      </a:r>
                      <a:r>
                        <a:rPr lang="en-US" b="1" dirty="0" smtClean="0"/>
                        <a:t> (</a:t>
                      </a:r>
                      <a:r>
                        <a:rPr lang="en-US" b="1" dirty="0" err="1" smtClean="0"/>
                        <a:t>dari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Neraca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tahun</a:t>
                      </a:r>
                      <a:r>
                        <a:rPr lang="en-US" b="1" dirty="0" smtClean="0"/>
                        <a:t> 2008)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70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r>
                        <a:rPr lang="en-US" b="0" dirty="0" err="1" smtClean="0"/>
                        <a:t>Kas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Masuk</a:t>
                      </a:r>
                      <a:r>
                        <a:rPr lang="en-US" b="0" baseline="0" dirty="0" smtClean="0"/>
                        <a:t>: </a:t>
                      </a:r>
                      <a:r>
                        <a:rPr lang="en-US" b="0" baseline="0" dirty="0" err="1" smtClean="0"/>
                        <a:t>Pendapatan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670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Kas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Keluar</a:t>
                      </a:r>
                      <a:r>
                        <a:rPr lang="en-US" b="0" dirty="0" smtClean="0"/>
                        <a:t>: </a:t>
                      </a:r>
                      <a:r>
                        <a:rPr lang="en-US" b="0" dirty="0" err="1" smtClean="0"/>
                        <a:t>Biaya-biaya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untuk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kegiatan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operasional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(570)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/>
                        <a:t>Kas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Bersih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dari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Aktivitas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operasi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100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1" dirty="0" smtClean="0"/>
                        <a:t>AKTIVITAS INVESTASI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Kas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Masuk</a:t>
                      </a:r>
                      <a:r>
                        <a:rPr lang="en-US" b="0" dirty="0" smtClean="0"/>
                        <a:t>: </a:t>
                      </a:r>
                      <a:r>
                        <a:rPr lang="en-US" b="0" dirty="0" err="1" smtClean="0"/>
                        <a:t>Penjualan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Peralatan</a:t>
                      </a:r>
                      <a:r>
                        <a:rPr lang="en-US" b="0" dirty="0" smtClean="0"/>
                        <a:t> 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25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Kas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Keluar</a:t>
                      </a:r>
                      <a:r>
                        <a:rPr lang="en-US" b="0" dirty="0" smtClean="0"/>
                        <a:t>: </a:t>
                      </a:r>
                      <a:r>
                        <a:rPr lang="en-US" b="0" dirty="0" err="1" smtClean="0"/>
                        <a:t>Pembelian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Furnitur</a:t>
                      </a:r>
                      <a:r>
                        <a:rPr lang="en-US" b="0" baseline="0" dirty="0" smtClean="0"/>
                        <a:t> Kantor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(28)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/>
                        <a:t>Kas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Bersih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dari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Aktivitas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Investasi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(3)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AKTIVITAS PEMBIAYAAN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Kas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Masuk</a:t>
                      </a:r>
                      <a:r>
                        <a:rPr lang="en-US" b="0" baseline="0" dirty="0" smtClean="0"/>
                        <a:t>: </a:t>
                      </a:r>
                      <a:r>
                        <a:rPr lang="en-US" b="0" baseline="0" dirty="0" err="1" smtClean="0"/>
                        <a:t>Kredit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baseline="0" dirty="0" err="1" smtClean="0"/>
                        <a:t>dari</a:t>
                      </a:r>
                      <a:r>
                        <a:rPr lang="en-US" b="0" baseline="0" dirty="0" smtClean="0"/>
                        <a:t> BMT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46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l"/>
                      <a:r>
                        <a:rPr lang="en-US" b="0" dirty="0" err="1" smtClean="0"/>
                        <a:t>Kas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Keluar</a:t>
                      </a:r>
                      <a:r>
                        <a:rPr lang="en-US" b="0" dirty="0" smtClean="0"/>
                        <a:t>:  </a:t>
                      </a:r>
                      <a:r>
                        <a:rPr lang="en-US" b="0" dirty="0" err="1" smtClean="0"/>
                        <a:t>Pembayaran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bunga</a:t>
                      </a:r>
                      <a:r>
                        <a:rPr lang="en-US" b="0" dirty="0" smtClean="0"/>
                        <a:t> </a:t>
                      </a:r>
                      <a:r>
                        <a:rPr lang="en-US" b="0" dirty="0" err="1" smtClean="0"/>
                        <a:t>utang</a:t>
                      </a:r>
                      <a:r>
                        <a:rPr lang="en-US" b="0" dirty="0" smtClean="0"/>
                        <a:t> bank &amp;</a:t>
                      </a:r>
                      <a:r>
                        <a:rPr lang="en-US" b="0" dirty="0" err="1" smtClean="0"/>
                        <a:t>obligasi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0" dirty="0" smtClean="0"/>
                        <a:t>(93)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/>
                        <a:t>Kas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Bersih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dari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Aktivitas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Pembiayaan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(47)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22729">
                <a:tc>
                  <a:txBody>
                    <a:bodyPr/>
                    <a:lstStyle/>
                    <a:p>
                      <a:pPr algn="r"/>
                      <a:r>
                        <a:rPr lang="en-US" b="1" dirty="0" err="1" smtClean="0"/>
                        <a:t>Saldo</a:t>
                      </a:r>
                      <a:r>
                        <a:rPr lang="en-US" b="1" dirty="0" smtClean="0"/>
                        <a:t> </a:t>
                      </a:r>
                      <a:r>
                        <a:rPr lang="en-US" b="1" dirty="0" err="1" smtClean="0"/>
                        <a:t>Kas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 smtClean="0"/>
                        <a:t>120</a:t>
                      </a:r>
                      <a:endParaRPr lang="en-US" b="1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FD0B47-492A-4E6D-8046-C3A400A729A7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3090</TotalTime>
  <Words>1857</Words>
  <Application>Microsoft Office PowerPoint</Application>
  <PresentationFormat>On-screen Show (4:3)</PresentationFormat>
  <Paragraphs>528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AKUNTANSI  PERGURUAN TINGGI </vt:lpstr>
      <vt:lpstr>AKUNTANSI</vt:lpstr>
      <vt:lpstr>PERGURUAN TINGGI (PT)</vt:lpstr>
      <vt:lpstr>JADI, AKUNTANSI PT</vt:lpstr>
      <vt:lpstr>  OVERVIEW AKUNTANSI  </vt:lpstr>
      <vt:lpstr>KONTEN LAPORAN KEUANGAN</vt:lpstr>
      <vt:lpstr>CONTOH NERACA</vt:lpstr>
      <vt:lpstr>CONTOH LAPORAN LABA RUGI </vt:lpstr>
      <vt:lpstr>CONTOH LAPORAN ARUS KAS </vt:lpstr>
      <vt:lpstr>CONTOH LAP. PERUBAHAN MODAL </vt:lpstr>
      <vt:lpstr>KETERKAITAN EMPAT LAPORAN TSB  </vt:lpstr>
      <vt:lpstr>Pemakai Laporan Keuangan</vt:lpstr>
      <vt:lpstr>Karakteristik Kualitatif Lap. Keu.</vt:lpstr>
      <vt:lpstr>Asumsi Laporan Keuangan</vt:lpstr>
      <vt:lpstr>BEBERAPA BIDANG AKUNTANSI</vt:lpstr>
      <vt:lpstr>BEBERAPA PROFESI AKUNTANSI</vt:lpstr>
      <vt:lpstr>PERSAMAAN AKUNTANSI</vt:lpstr>
      <vt:lpstr>MEKANISME DEBIT-KREDIT</vt:lpstr>
      <vt:lpstr>JURNAL</vt:lpstr>
      <vt:lpstr>BUKU BESAR</vt:lpstr>
      <vt:lpstr>BUKU BESAR (2)</vt:lpstr>
      <vt:lpstr>PENYESUAIAN</vt:lpstr>
      <vt:lpstr>SIKLUS AKUNTANSI</vt:lpstr>
      <vt:lpstr>PERMASALAHAN</vt:lpstr>
      <vt:lpstr>AKUNTANSI PERGURUAN TINGGI (PT)</vt:lpstr>
      <vt:lpstr>PERBANDINGAN LEMBAGA BISNIS DAN NON-BISNIS</vt:lpstr>
      <vt:lpstr>CONTOH LAP. POSISI KEUANGAN</vt:lpstr>
      <vt:lpstr>CONTOH LAPORAN AKTIVITAS </vt:lpstr>
      <vt:lpstr>CONTOH LAPORAN ARUS KAS </vt:lpstr>
      <vt:lpstr>CONTOH LAP. PERUB. ASET BERSIH </vt:lpstr>
      <vt:lpstr>PENJURNALAN</vt:lpstr>
      <vt:lpstr>PENYESUAIAN</vt:lpstr>
      <vt:lpstr>KATA  AKHIR</vt:lpstr>
      <vt:lpstr>Semoga ada manfaatnya</vt:lpstr>
    </vt:vector>
  </TitlesOfParts>
  <Company>UNY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MANAJEMEN KEUANGAN  DAN PERPAJAKAN</dc:title>
  <dc:creator>UNY</dc:creator>
  <cp:lastModifiedBy>Windows XP2</cp:lastModifiedBy>
  <cp:revision>256</cp:revision>
  <dcterms:created xsi:type="dcterms:W3CDTF">2010-05-31T18:03:33Z</dcterms:created>
  <dcterms:modified xsi:type="dcterms:W3CDTF">2010-08-02T19:47:06Z</dcterms:modified>
</cp:coreProperties>
</file>