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81" r:id="rId25"/>
    <p:sldId id="282" r:id="rId26"/>
    <p:sldId id="278" r:id="rId27"/>
    <p:sldId id="284" r:id="rId28"/>
    <p:sldId id="279" r:id="rId29"/>
    <p:sldId id="286"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7C7B04-7226-4ECA-997B-8BBC932D2DFD}" type="datetimeFigureOut">
              <a:rPr lang="en-US" smtClean="0"/>
              <a:pPr/>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D0B47-492A-4E6D-8046-C3A400A729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7C7B04-7226-4ECA-997B-8BBC932D2DFD}" type="datetimeFigureOut">
              <a:rPr lang="en-US" smtClean="0"/>
              <a:pPr/>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D0B47-492A-4E6D-8046-C3A400A729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7C7B04-7226-4ECA-997B-8BBC932D2DFD}" type="datetimeFigureOut">
              <a:rPr lang="en-US" smtClean="0"/>
              <a:pPr/>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D0B47-492A-4E6D-8046-C3A400A729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7C7B04-7226-4ECA-997B-8BBC932D2DFD}" type="datetimeFigureOut">
              <a:rPr lang="en-US" smtClean="0"/>
              <a:pPr/>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D0B47-492A-4E6D-8046-C3A400A729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7C7B04-7226-4ECA-997B-8BBC932D2DFD}" type="datetimeFigureOut">
              <a:rPr lang="en-US" smtClean="0"/>
              <a:pPr/>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D0B47-492A-4E6D-8046-C3A400A729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7C7B04-7226-4ECA-997B-8BBC932D2DFD}" type="datetimeFigureOut">
              <a:rPr lang="en-US" smtClean="0"/>
              <a:pPr/>
              <a:t>6/3/2010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D0B47-492A-4E6D-8046-C3A400A729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7C7B04-7226-4ECA-997B-8BBC932D2DFD}" type="datetimeFigureOut">
              <a:rPr lang="en-US" smtClean="0"/>
              <a:pPr/>
              <a:t>6/3/2010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FD0B47-492A-4E6D-8046-C3A400A729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7C7B04-7226-4ECA-997B-8BBC932D2DFD}" type="datetimeFigureOut">
              <a:rPr lang="en-US" smtClean="0"/>
              <a:pPr/>
              <a:t>6/3/2010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FD0B47-492A-4E6D-8046-C3A400A729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7C7B04-7226-4ECA-997B-8BBC932D2DFD}" type="datetimeFigureOut">
              <a:rPr lang="en-US" smtClean="0"/>
              <a:pPr/>
              <a:t>6/3/2010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FD0B47-492A-4E6D-8046-C3A400A729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7C7B04-7226-4ECA-997B-8BBC932D2DFD}" type="datetimeFigureOut">
              <a:rPr lang="en-US" smtClean="0"/>
              <a:pPr/>
              <a:t>6/3/2010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D0B47-492A-4E6D-8046-C3A400A729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7C7B04-7226-4ECA-997B-8BBC932D2DFD}" type="datetimeFigureOut">
              <a:rPr lang="en-US" smtClean="0"/>
              <a:pPr/>
              <a:t>6/3/2010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D0B47-492A-4E6D-8046-C3A400A729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C7B04-7226-4ECA-997B-8BBC932D2DFD}" type="datetimeFigureOut">
              <a:rPr lang="en-US" smtClean="0"/>
              <a:pPr/>
              <a:t>6/3/2010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D0B47-492A-4E6D-8046-C3A400A729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2209800"/>
          </a:xfrm>
        </p:spPr>
        <p:txBody>
          <a:bodyPr/>
          <a:lstStyle/>
          <a:p>
            <a:r>
              <a:rPr lang="en-US" b="1" dirty="0" smtClean="0"/>
              <a:t>MANAJEMEN KEUANGAN </a:t>
            </a:r>
            <a:br>
              <a:rPr lang="en-US" b="1" dirty="0" smtClean="0"/>
            </a:br>
            <a:r>
              <a:rPr lang="en-US" b="1" dirty="0" smtClean="0"/>
              <a:t>DAN PERPAJAKAN</a:t>
            </a:r>
            <a:endParaRPr lang="en-US" b="1" dirty="0"/>
          </a:p>
        </p:txBody>
      </p:sp>
      <p:sp>
        <p:nvSpPr>
          <p:cNvPr id="3" name="Subtitle 2"/>
          <p:cNvSpPr>
            <a:spLocks noGrp="1"/>
          </p:cNvSpPr>
          <p:nvPr>
            <p:ph type="subTitle" idx="1"/>
          </p:nvPr>
        </p:nvSpPr>
        <p:spPr>
          <a:xfrm>
            <a:off x="685800" y="2667000"/>
            <a:ext cx="8001000" cy="3505200"/>
          </a:xfrm>
        </p:spPr>
        <p:txBody>
          <a:bodyPr>
            <a:normAutofit/>
          </a:bodyPr>
          <a:lstStyle/>
          <a:p>
            <a:r>
              <a:rPr lang="en-US" sz="3000" dirty="0" smtClean="0">
                <a:solidFill>
                  <a:schemeClr val="tx1"/>
                </a:solidFill>
              </a:rPr>
              <a:t>Abdullah Taman</a:t>
            </a:r>
          </a:p>
          <a:p>
            <a:r>
              <a:rPr lang="en-US" sz="2400" dirty="0" err="1" smtClean="0">
                <a:solidFill>
                  <a:schemeClr val="tx1"/>
                </a:solidFill>
              </a:rPr>
              <a:t>Akuntansi</a:t>
            </a:r>
            <a:r>
              <a:rPr lang="en-US" sz="2400" dirty="0" smtClean="0">
                <a:solidFill>
                  <a:schemeClr val="tx1"/>
                </a:solidFill>
              </a:rPr>
              <a:t>, FISE, UNY</a:t>
            </a:r>
          </a:p>
          <a:p>
            <a:r>
              <a:rPr lang="en-US" sz="2600" dirty="0" err="1" smtClean="0">
                <a:solidFill>
                  <a:schemeClr val="tx1"/>
                </a:solidFill>
              </a:rPr>
              <a:t>Disampaikan</a:t>
            </a:r>
            <a:r>
              <a:rPr lang="en-US" sz="2600" dirty="0" smtClean="0">
                <a:solidFill>
                  <a:schemeClr val="tx1"/>
                </a:solidFill>
              </a:rPr>
              <a:t> </a:t>
            </a:r>
            <a:r>
              <a:rPr lang="en-US" sz="2600" dirty="0" err="1" smtClean="0">
                <a:solidFill>
                  <a:schemeClr val="tx1"/>
                </a:solidFill>
              </a:rPr>
              <a:t>pada</a:t>
            </a:r>
            <a:endParaRPr lang="en-US" sz="2600" dirty="0" smtClean="0">
              <a:solidFill>
                <a:schemeClr val="tx1"/>
              </a:solidFill>
            </a:endParaRPr>
          </a:p>
          <a:p>
            <a:r>
              <a:rPr lang="en-US" sz="2800" b="1" dirty="0" smtClean="0">
                <a:solidFill>
                  <a:schemeClr val="tx1"/>
                </a:solidFill>
              </a:rPr>
              <a:t>DIKLAT PROGRAM MAHASISWA WIRAUSAHA 2010</a:t>
            </a:r>
          </a:p>
          <a:p>
            <a:r>
              <a:rPr lang="en-US" sz="3000" b="1" dirty="0" smtClean="0">
                <a:solidFill>
                  <a:schemeClr val="tx1"/>
                </a:solidFill>
              </a:rPr>
              <a:t>UNIVERSITAS NEGERI YOGYAKARTA</a:t>
            </a:r>
          </a:p>
          <a:p>
            <a:r>
              <a:rPr lang="en-US" sz="3000" dirty="0" smtClean="0">
                <a:solidFill>
                  <a:schemeClr val="tx1"/>
                </a:solidFill>
              </a:rPr>
              <a:t>Hotel Bukit Surya, </a:t>
            </a:r>
            <a:r>
              <a:rPr lang="en-US" sz="3000" dirty="0" err="1" smtClean="0">
                <a:solidFill>
                  <a:schemeClr val="tx1"/>
                </a:solidFill>
              </a:rPr>
              <a:t>Kaliurang</a:t>
            </a:r>
            <a:r>
              <a:rPr lang="en-US" sz="3000" dirty="0" smtClean="0">
                <a:solidFill>
                  <a:schemeClr val="tx1"/>
                </a:solidFill>
              </a:rPr>
              <a:t>, 4-6 </a:t>
            </a:r>
            <a:r>
              <a:rPr lang="en-US" sz="3000" dirty="0" err="1" smtClean="0">
                <a:solidFill>
                  <a:schemeClr val="tx1"/>
                </a:solidFill>
              </a:rPr>
              <a:t>Juni</a:t>
            </a:r>
            <a:r>
              <a:rPr lang="en-US" sz="3000" dirty="0" smtClean="0">
                <a:solidFill>
                  <a:schemeClr val="tx1"/>
                </a:solidFill>
              </a:rPr>
              <a:t> 2010</a:t>
            </a:r>
            <a:endParaRPr lang="en-US" sz="3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CONTOH LAPORAN ARUS KAS</a:t>
            </a:r>
            <a:br>
              <a:rPr lang="en-US" dirty="0" smtClean="0"/>
            </a:br>
            <a:endParaRPr lang="en-US" dirty="0"/>
          </a:p>
        </p:txBody>
      </p:sp>
      <p:graphicFrame>
        <p:nvGraphicFramePr>
          <p:cNvPr id="4" name="Content Placeholder 3"/>
          <p:cNvGraphicFramePr>
            <a:graphicFrameLocks noGrp="1"/>
          </p:cNvGraphicFramePr>
          <p:nvPr>
            <p:ph idx="1"/>
          </p:nvPr>
        </p:nvGraphicFramePr>
        <p:xfrm>
          <a:off x="152400" y="609600"/>
          <a:ext cx="8686800" cy="6217920"/>
        </p:xfrm>
        <a:graphic>
          <a:graphicData uri="http://schemas.openxmlformats.org/drawingml/2006/table">
            <a:tbl>
              <a:tblPr firstRow="1" bandRow="1">
                <a:tableStyleId>{5C22544A-7EE6-4342-B048-85BDC9FD1C3A}</a:tableStyleId>
              </a:tblPr>
              <a:tblGrid>
                <a:gridCol w="5334000"/>
                <a:gridCol w="1752600"/>
                <a:gridCol w="1600200"/>
              </a:tblGrid>
              <a:tr h="322729">
                <a:tc gridSpan="3">
                  <a:txBody>
                    <a:bodyPr/>
                    <a:lstStyle/>
                    <a:p>
                      <a:pPr algn="ctr"/>
                      <a:r>
                        <a:rPr lang="en-US" dirty="0" smtClean="0">
                          <a:solidFill>
                            <a:schemeClr val="tx1"/>
                          </a:solidFill>
                        </a:rPr>
                        <a:t>U.D. BUDI-ONO</a:t>
                      </a:r>
                      <a:endParaRPr lang="en-US" dirty="0">
                        <a:solidFill>
                          <a:schemeClr val="tx1"/>
                        </a:solidFill>
                      </a:endParaRPr>
                    </a:p>
                  </a:txBody>
                  <a:tcPr>
                    <a:solidFill>
                      <a:schemeClr val="bg1"/>
                    </a:solidFill>
                  </a:tcPr>
                </a:tc>
                <a:tc hMerge="1">
                  <a:txBody>
                    <a:bodyPr/>
                    <a:lstStyle/>
                    <a:p>
                      <a:endParaRPr lang="en-US" dirty="0"/>
                    </a:p>
                  </a:txBody>
                  <a:tcPr/>
                </a:tc>
                <a:tc hMerge="1">
                  <a:txBody>
                    <a:bodyPr/>
                    <a:lstStyle/>
                    <a:p>
                      <a:endParaRPr lang="en-US" dirty="0"/>
                    </a:p>
                  </a:txBody>
                  <a:tcPr/>
                </a:tc>
              </a:tr>
              <a:tr h="322729">
                <a:tc gridSpan="3">
                  <a:txBody>
                    <a:bodyPr/>
                    <a:lstStyle/>
                    <a:p>
                      <a:pPr algn="ctr"/>
                      <a:r>
                        <a:rPr lang="en-US" dirty="0" smtClean="0"/>
                        <a:t>LAPORAN ARUS KAS (Rp000.000)</a:t>
                      </a:r>
                      <a:endParaRPr lang="en-US" dirty="0"/>
                    </a:p>
                  </a:txBody>
                  <a:tcPr>
                    <a:solidFill>
                      <a:schemeClr val="bg1"/>
                    </a:solidFill>
                  </a:tcPr>
                </a:tc>
                <a:tc hMerge="1">
                  <a:txBody>
                    <a:bodyPr/>
                    <a:lstStyle/>
                    <a:p>
                      <a:endParaRPr lang="en-US" dirty="0"/>
                    </a:p>
                  </a:txBody>
                  <a:tcPr/>
                </a:tc>
                <a:tc hMerge="1">
                  <a:txBody>
                    <a:bodyPr/>
                    <a:lstStyle/>
                    <a:p>
                      <a:endParaRPr lang="en-US" dirty="0"/>
                    </a:p>
                  </a:txBody>
                  <a:tcPr/>
                </a:tc>
              </a:tr>
              <a:tr h="322729">
                <a:tc gridSpan="3">
                  <a:txBody>
                    <a:bodyPr/>
                    <a:lstStyle/>
                    <a:p>
                      <a:pPr algn="ctr"/>
                      <a:r>
                        <a:rPr lang="en-US" dirty="0" err="1" smtClean="0"/>
                        <a:t>Unt</a:t>
                      </a:r>
                      <a:r>
                        <a:rPr lang="en-US" dirty="0" smtClean="0"/>
                        <a:t> </a:t>
                      </a:r>
                      <a:r>
                        <a:rPr lang="en-US" dirty="0" err="1" smtClean="0"/>
                        <a:t>Periode</a:t>
                      </a:r>
                      <a:r>
                        <a:rPr lang="en-US" dirty="0" smtClean="0"/>
                        <a:t> </a:t>
                      </a:r>
                      <a:r>
                        <a:rPr lang="en-US" dirty="0" err="1" smtClean="0"/>
                        <a:t>yg</a:t>
                      </a:r>
                      <a:r>
                        <a:rPr lang="en-US" dirty="0" smtClean="0"/>
                        <a:t> </a:t>
                      </a:r>
                      <a:r>
                        <a:rPr lang="en-US" dirty="0" err="1" smtClean="0"/>
                        <a:t>berakhir</a:t>
                      </a:r>
                      <a:r>
                        <a:rPr lang="en-US" dirty="0" smtClean="0"/>
                        <a:t> 31 </a:t>
                      </a:r>
                      <a:r>
                        <a:rPr lang="en-US" dirty="0" err="1" smtClean="0"/>
                        <a:t>Desember</a:t>
                      </a:r>
                      <a:r>
                        <a:rPr lang="en-US" dirty="0" smtClean="0"/>
                        <a:t> 2009</a:t>
                      </a:r>
                      <a:endParaRPr lang="en-US"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r>
              <a:tr h="322729">
                <a:tc>
                  <a:txBody>
                    <a:bodyPr/>
                    <a:lstStyle/>
                    <a:p>
                      <a:r>
                        <a:rPr lang="en-US" b="1" dirty="0" smtClean="0"/>
                        <a:t>AKTIVITAS OPERASI</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r>
                        <a:rPr lang="en-US" b="1" dirty="0" err="1" smtClean="0"/>
                        <a:t>Saldo</a:t>
                      </a:r>
                      <a:r>
                        <a:rPr lang="en-US" b="1" dirty="0" smtClean="0"/>
                        <a:t> </a:t>
                      </a:r>
                      <a:r>
                        <a:rPr lang="en-US" b="1" dirty="0" err="1" smtClean="0"/>
                        <a:t>Kas</a:t>
                      </a:r>
                      <a:r>
                        <a:rPr lang="en-US" b="1" dirty="0" smtClean="0"/>
                        <a:t> </a:t>
                      </a:r>
                      <a:r>
                        <a:rPr lang="en-US" b="1" dirty="0" err="1" smtClean="0"/>
                        <a:t>Tahun</a:t>
                      </a:r>
                      <a:r>
                        <a:rPr lang="en-US" b="1" dirty="0" smtClean="0"/>
                        <a:t> </a:t>
                      </a:r>
                      <a:r>
                        <a:rPr lang="en-US" b="1" dirty="0" err="1" smtClean="0"/>
                        <a:t>Lalu</a:t>
                      </a:r>
                      <a:r>
                        <a:rPr lang="en-US" b="1" dirty="0" smtClean="0"/>
                        <a:t> (</a:t>
                      </a:r>
                      <a:r>
                        <a:rPr lang="en-US" b="1" dirty="0" err="1" smtClean="0"/>
                        <a:t>dari</a:t>
                      </a:r>
                      <a:r>
                        <a:rPr lang="en-US" b="1" dirty="0" smtClean="0"/>
                        <a:t> </a:t>
                      </a:r>
                      <a:r>
                        <a:rPr lang="en-US" b="1" dirty="0" err="1" smtClean="0"/>
                        <a:t>Neraca</a:t>
                      </a:r>
                      <a:r>
                        <a:rPr lang="en-US" b="1" dirty="0" smtClean="0"/>
                        <a:t> </a:t>
                      </a:r>
                      <a:r>
                        <a:rPr lang="en-US" b="1" dirty="0" err="1" smtClean="0"/>
                        <a:t>tahun</a:t>
                      </a:r>
                      <a:r>
                        <a:rPr lang="en-US" b="1" dirty="0" smtClean="0"/>
                        <a:t> 2008)</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dirty="0" smtClean="0"/>
                        <a:t>70</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r>
                        <a:rPr lang="en-US" b="0" dirty="0" err="1" smtClean="0"/>
                        <a:t>Kas</a:t>
                      </a:r>
                      <a:r>
                        <a:rPr lang="en-US" b="0" baseline="0" dirty="0" smtClean="0"/>
                        <a:t> </a:t>
                      </a:r>
                      <a:r>
                        <a:rPr lang="en-US" b="0" baseline="0" dirty="0" err="1" smtClean="0"/>
                        <a:t>Masuk</a:t>
                      </a:r>
                      <a:r>
                        <a:rPr lang="en-US" b="0" baseline="0" dirty="0" smtClean="0"/>
                        <a:t>: </a:t>
                      </a:r>
                      <a:r>
                        <a:rPr lang="en-US" b="0" baseline="0" dirty="0" err="1" smtClean="0"/>
                        <a:t>Pendapatan</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670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l"/>
                      <a:r>
                        <a:rPr lang="en-US" b="0" dirty="0" err="1" smtClean="0"/>
                        <a:t>Kas</a:t>
                      </a:r>
                      <a:r>
                        <a:rPr lang="en-US" b="0" dirty="0" smtClean="0"/>
                        <a:t> </a:t>
                      </a:r>
                      <a:r>
                        <a:rPr lang="en-US" b="0" dirty="0" err="1" smtClean="0"/>
                        <a:t>Keluar</a:t>
                      </a:r>
                      <a:r>
                        <a:rPr lang="en-US" b="0" dirty="0" smtClean="0"/>
                        <a:t>: </a:t>
                      </a:r>
                      <a:r>
                        <a:rPr lang="en-US" b="0" dirty="0" err="1" smtClean="0"/>
                        <a:t>Biaya-biaya</a:t>
                      </a:r>
                      <a:r>
                        <a:rPr lang="en-US" b="0" dirty="0" smtClean="0"/>
                        <a:t> </a:t>
                      </a:r>
                      <a:r>
                        <a:rPr lang="en-US" b="0" dirty="0" err="1" smtClean="0"/>
                        <a:t>untuk</a:t>
                      </a:r>
                      <a:r>
                        <a:rPr lang="en-US" b="0" dirty="0" smtClean="0"/>
                        <a:t> </a:t>
                      </a:r>
                      <a:r>
                        <a:rPr lang="en-US" b="0" dirty="0" err="1" smtClean="0"/>
                        <a:t>kegiatan</a:t>
                      </a:r>
                      <a:r>
                        <a:rPr lang="en-US" b="0" dirty="0" smtClean="0"/>
                        <a:t> </a:t>
                      </a:r>
                      <a:r>
                        <a:rPr lang="en-US" b="0" dirty="0" err="1" smtClean="0"/>
                        <a:t>operasional</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(570)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r"/>
                      <a:r>
                        <a:rPr lang="en-US" b="1" dirty="0" err="1" smtClean="0"/>
                        <a:t>Kas</a:t>
                      </a:r>
                      <a:r>
                        <a:rPr lang="en-US" b="1" dirty="0" smtClean="0"/>
                        <a:t> </a:t>
                      </a:r>
                      <a:r>
                        <a:rPr lang="en-US" b="1" dirty="0" err="1" smtClean="0"/>
                        <a:t>Bersih</a:t>
                      </a:r>
                      <a:r>
                        <a:rPr lang="en-US" b="1" dirty="0" smtClean="0"/>
                        <a:t> </a:t>
                      </a:r>
                      <a:r>
                        <a:rPr lang="en-US" b="1" dirty="0" err="1" smtClean="0"/>
                        <a:t>dari</a:t>
                      </a:r>
                      <a:r>
                        <a:rPr lang="en-US" b="1" dirty="0" smtClean="0"/>
                        <a:t> </a:t>
                      </a:r>
                      <a:r>
                        <a:rPr lang="en-US" b="1" dirty="0" err="1" smtClean="0"/>
                        <a:t>Aktivitas</a:t>
                      </a:r>
                      <a:r>
                        <a:rPr lang="en-US" b="1" dirty="0" smtClean="0"/>
                        <a:t> </a:t>
                      </a:r>
                      <a:r>
                        <a:rPr lang="en-US" b="1" dirty="0" err="1" smtClean="0"/>
                        <a:t>operasi</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dirty="0" smtClean="0"/>
                        <a:t>100</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l"/>
                      <a:r>
                        <a:rPr lang="en-US" b="1" dirty="0" smtClean="0"/>
                        <a:t>AKTIVITAS INVESTASI</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l"/>
                      <a:r>
                        <a:rPr lang="en-US" b="0" dirty="0" err="1" smtClean="0"/>
                        <a:t>Kas</a:t>
                      </a:r>
                      <a:r>
                        <a:rPr lang="en-US" b="0" dirty="0" smtClean="0"/>
                        <a:t> </a:t>
                      </a:r>
                      <a:r>
                        <a:rPr lang="en-US" b="0" dirty="0" err="1" smtClean="0"/>
                        <a:t>Masuk</a:t>
                      </a:r>
                      <a:r>
                        <a:rPr lang="en-US" b="0" dirty="0" smtClean="0"/>
                        <a:t>: </a:t>
                      </a:r>
                      <a:r>
                        <a:rPr lang="en-US" b="0" dirty="0" err="1" smtClean="0"/>
                        <a:t>Penjualan</a:t>
                      </a:r>
                      <a:r>
                        <a:rPr lang="en-US" b="0" dirty="0" smtClean="0"/>
                        <a:t> </a:t>
                      </a:r>
                      <a:r>
                        <a:rPr lang="en-US" b="0" dirty="0" err="1" smtClean="0"/>
                        <a:t>Peralatan</a:t>
                      </a:r>
                      <a:r>
                        <a:rPr lang="en-US" b="0" dirty="0" smtClean="0"/>
                        <a:t> </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25</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l"/>
                      <a:r>
                        <a:rPr lang="en-US" b="0" dirty="0" err="1" smtClean="0"/>
                        <a:t>Kas</a:t>
                      </a:r>
                      <a:r>
                        <a:rPr lang="en-US" b="0" dirty="0" smtClean="0"/>
                        <a:t> </a:t>
                      </a:r>
                      <a:r>
                        <a:rPr lang="en-US" b="0" dirty="0" err="1" smtClean="0"/>
                        <a:t>Keluar</a:t>
                      </a:r>
                      <a:r>
                        <a:rPr lang="en-US" b="0" dirty="0" smtClean="0"/>
                        <a:t>: </a:t>
                      </a:r>
                      <a:r>
                        <a:rPr lang="en-US" b="0" dirty="0" err="1" smtClean="0"/>
                        <a:t>Pembelian</a:t>
                      </a:r>
                      <a:r>
                        <a:rPr lang="en-US" b="0" baseline="0" dirty="0" smtClean="0"/>
                        <a:t> </a:t>
                      </a:r>
                      <a:r>
                        <a:rPr lang="en-US" b="0" baseline="0" dirty="0" err="1" smtClean="0"/>
                        <a:t>Furnitur</a:t>
                      </a:r>
                      <a:r>
                        <a:rPr lang="en-US" b="0" baseline="0" dirty="0" smtClean="0"/>
                        <a:t> Kantor</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(28)</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r"/>
                      <a:r>
                        <a:rPr lang="en-US" b="1" dirty="0" err="1" smtClean="0"/>
                        <a:t>Kas</a:t>
                      </a:r>
                      <a:r>
                        <a:rPr lang="en-US" b="1" dirty="0" smtClean="0"/>
                        <a:t> </a:t>
                      </a:r>
                      <a:r>
                        <a:rPr lang="en-US" b="1" dirty="0" err="1" smtClean="0"/>
                        <a:t>Bersih</a:t>
                      </a:r>
                      <a:r>
                        <a:rPr lang="en-US" b="1" dirty="0" smtClean="0"/>
                        <a:t> </a:t>
                      </a:r>
                      <a:r>
                        <a:rPr lang="en-US" b="1" dirty="0" err="1" smtClean="0"/>
                        <a:t>dari</a:t>
                      </a:r>
                      <a:r>
                        <a:rPr lang="en-US" b="1" dirty="0" smtClean="0"/>
                        <a:t> </a:t>
                      </a:r>
                      <a:r>
                        <a:rPr lang="en-US" b="1" dirty="0" err="1" smtClean="0"/>
                        <a:t>Aktivitas</a:t>
                      </a:r>
                      <a:r>
                        <a:rPr lang="en-US" b="1" dirty="0" smtClean="0"/>
                        <a:t> </a:t>
                      </a:r>
                      <a:r>
                        <a:rPr lang="en-US" b="1" dirty="0" err="1" smtClean="0"/>
                        <a:t>Investasi</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dirty="0" smtClean="0"/>
                        <a:t>(3)</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AKTIVITAS PEMBIAYAAN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l"/>
                      <a:r>
                        <a:rPr lang="en-US" b="0" dirty="0" err="1" smtClean="0"/>
                        <a:t>Kas</a:t>
                      </a:r>
                      <a:r>
                        <a:rPr lang="en-US" b="0" baseline="0" dirty="0" smtClean="0"/>
                        <a:t> </a:t>
                      </a:r>
                      <a:r>
                        <a:rPr lang="en-US" b="0" baseline="0" dirty="0" err="1" smtClean="0"/>
                        <a:t>Masuk</a:t>
                      </a:r>
                      <a:r>
                        <a:rPr lang="en-US" b="0" baseline="0" dirty="0" smtClean="0"/>
                        <a:t>: </a:t>
                      </a:r>
                      <a:r>
                        <a:rPr lang="en-US" b="0" baseline="0" dirty="0" err="1" smtClean="0"/>
                        <a:t>Kredit</a:t>
                      </a:r>
                      <a:r>
                        <a:rPr lang="en-US" b="0" baseline="0" dirty="0" smtClean="0"/>
                        <a:t> </a:t>
                      </a:r>
                      <a:r>
                        <a:rPr lang="en-US" b="0" baseline="0" dirty="0" err="1" smtClean="0"/>
                        <a:t>dari</a:t>
                      </a:r>
                      <a:r>
                        <a:rPr lang="en-US" b="0" baseline="0" dirty="0" smtClean="0"/>
                        <a:t> BMT</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46</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l"/>
                      <a:r>
                        <a:rPr lang="en-US" b="0" dirty="0" err="1" smtClean="0"/>
                        <a:t>Kas</a:t>
                      </a:r>
                      <a:r>
                        <a:rPr lang="en-US" b="0" dirty="0" smtClean="0"/>
                        <a:t> </a:t>
                      </a:r>
                      <a:r>
                        <a:rPr lang="en-US" b="0" dirty="0" err="1" smtClean="0"/>
                        <a:t>Keluar</a:t>
                      </a:r>
                      <a:r>
                        <a:rPr lang="en-US" b="0" dirty="0" smtClean="0"/>
                        <a:t>:  </a:t>
                      </a:r>
                      <a:r>
                        <a:rPr lang="en-US" b="0" dirty="0" err="1" smtClean="0"/>
                        <a:t>Pembayaran</a:t>
                      </a:r>
                      <a:r>
                        <a:rPr lang="en-US" b="0" dirty="0" smtClean="0"/>
                        <a:t> </a:t>
                      </a:r>
                      <a:r>
                        <a:rPr lang="en-US" b="0" dirty="0" err="1" smtClean="0"/>
                        <a:t>bunga</a:t>
                      </a:r>
                      <a:r>
                        <a:rPr lang="en-US" b="0" dirty="0" smtClean="0"/>
                        <a:t> </a:t>
                      </a:r>
                      <a:r>
                        <a:rPr lang="en-US" b="0" dirty="0" err="1" smtClean="0"/>
                        <a:t>utang</a:t>
                      </a:r>
                      <a:r>
                        <a:rPr lang="en-US" b="0" dirty="0" smtClean="0"/>
                        <a:t> bank &amp;</a:t>
                      </a:r>
                      <a:r>
                        <a:rPr lang="en-US" b="0" dirty="0" err="1" smtClean="0"/>
                        <a:t>obligasi</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(93)</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r"/>
                      <a:r>
                        <a:rPr lang="en-US" b="1" dirty="0" err="1" smtClean="0"/>
                        <a:t>Kas</a:t>
                      </a:r>
                      <a:r>
                        <a:rPr lang="en-US" b="1" dirty="0" smtClean="0"/>
                        <a:t> </a:t>
                      </a:r>
                      <a:r>
                        <a:rPr lang="en-US" b="1" dirty="0" err="1" smtClean="0"/>
                        <a:t>Bersih</a:t>
                      </a:r>
                      <a:r>
                        <a:rPr lang="en-US" b="1" dirty="0" smtClean="0"/>
                        <a:t> </a:t>
                      </a:r>
                      <a:r>
                        <a:rPr lang="en-US" b="1" dirty="0" err="1" smtClean="0"/>
                        <a:t>dari</a:t>
                      </a:r>
                      <a:r>
                        <a:rPr lang="en-US" b="1" dirty="0" smtClean="0"/>
                        <a:t> </a:t>
                      </a:r>
                      <a:r>
                        <a:rPr lang="en-US" b="1" dirty="0" err="1" smtClean="0"/>
                        <a:t>Aktivitas</a:t>
                      </a:r>
                      <a:r>
                        <a:rPr lang="en-US" b="1" dirty="0" smtClean="0"/>
                        <a:t> </a:t>
                      </a:r>
                      <a:r>
                        <a:rPr lang="en-US" b="1" dirty="0" err="1" smtClean="0"/>
                        <a:t>Pembiayaan</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dirty="0" smtClean="0"/>
                        <a:t>(47)</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r"/>
                      <a:r>
                        <a:rPr lang="en-US" b="1" dirty="0" err="1" smtClean="0"/>
                        <a:t>Saldo</a:t>
                      </a:r>
                      <a:r>
                        <a:rPr lang="en-US" b="1" dirty="0" smtClean="0"/>
                        <a:t> </a:t>
                      </a:r>
                      <a:r>
                        <a:rPr lang="en-US" b="1" dirty="0" err="1" smtClean="0"/>
                        <a:t>Kas</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dirty="0" smtClean="0"/>
                        <a:t>120</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CONTOH PERUBAHAN MODAL</a:t>
            </a:r>
            <a:br>
              <a:rPr lang="en-US" dirty="0" smtClean="0"/>
            </a:br>
            <a:endParaRPr lang="en-US" dirty="0"/>
          </a:p>
        </p:txBody>
      </p:sp>
      <p:graphicFrame>
        <p:nvGraphicFramePr>
          <p:cNvPr id="4" name="Content Placeholder 3"/>
          <p:cNvGraphicFramePr>
            <a:graphicFrameLocks noGrp="1"/>
          </p:cNvGraphicFramePr>
          <p:nvPr>
            <p:ph idx="1"/>
          </p:nvPr>
        </p:nvGraphicFramePr>
        <p:xfrm>
          <a:off x="1066800" y="1219200"/>
          <a:ext cx="7086600" cy="4297680"/>
        </p:xfrm>
        <a:graphic>
          <a:graphicData uri="http://schemas.openxmlformats.org/drawingml/2006/table">
            <a:tbl>
              <a:tblPr firstRow="1" bandRow="1">
                <a:tableStyleId>{5C22544A-7EE6-4342-B048-85BDC9FD1C3A}</a:tableStyleId>
              </a:tblPr>
              <a:tblGrid>
                <a:gridCol w="5334000"/>
                <a:gridCol w="1752600"/>
              </a:tblGrid>
              <a:tr h="322729">
                <a:tc gridSpan="2">
                  <a:txBody>
                    <a:bodyPr/>
                    <a:lstStyle/>
                    <a:p>
                      <a:pPr algn="ctr"/>
                      <a:r>
                        <a:rPr lang="en-US" dirty="0" smtClean="0">
                          <a:solidFill>
                            <a:schemeClr val="tx1"/>
                          </a:solidFill>
                        </a:rPr>
                        <a:t>U.D. BUDI-ONO</a:t>
                      </a:r>
                      <a:endParaRPr lang="en-US" dirty="0">
                        <a:solidFill>
                          <a:schemeClr val="tx1"/>
                        </a:solidFill>
                      </a:endParaRPr>
                    </a:p>
                  </a:txBody>
                  <a:tcPr>
                    <a:solidFill>
                      <a:schemeClr val="bg1"/>
                    </a:solidFill>
                  </a:tcPr>
                </a:tc>
                <a:tc hMerge="1">
                  <a:txBody>
                    <a:bodyPr/>
                    <a:lstStyle/>
                    <a:p>
                      <a:endParaRPr lang="en-US" dirty="0"/>
                    </a:p>
                  </a:txBody>
                  <a:tcPr/>
                </a:tc>
              </a:tr>
              <a:tr h="322729">
                <a:tc gridSpan="2">
                  <a:txBody>
                    <a:bodyPr/>
                    <a:lstStyle/>
                    <a:p>
                      <a:pPr algn="ctr"/>
                      <a:r>
                        <a:rPr lang="en-US" dirty="0" smtClean="0"/>
                        <a:t>LAPORAN PERUBAHAN MODAL (Rp000.000)</a:t>
                      </a:r>
                      <a:endParaRPr lang="en-US" dirty="0"/>
                    </a:p>
                  </a:txBody>
                  <a:tcPr>
                    <a:solidFill>
                      <a:schemeClr val="bg1"/>
                    </a:solidFill>
                  </a:tcPr>
                </a:tc>
                <a:tc hMerge="1">
                  <a:txBody>
                    <a:bodyPr/>
                    <a:lstStyle/>
                    <a:p>
                      <a:endParaRPr lang="en-US" dirty="0"/>
                    </a:p>
                  </a:txBody>
                  <a:tcPr/>
                </a:tc>
              </a:tr>
              <a:tr h="322729">
                <a:tc gridSpan="2">
                  <a:txBody>
                    <a:bodyPr/>
                    <a:lstStyle/>
                    <a:p>
                      <a:pPr algn="ctr"/>
                      <a:r>
                        <a:rPr lang="en-US" dirty="0" err="1" smtClean="0"/>
                        <a:t>Unt</a:t>
                      </a:r>
                      <a:r>
                        <a:rPr lang="en-US" dirty="0" smtClean="0"/>
                        <a:t> </a:t>
                      </a:r>
                      <a:r>
                        <a:rPr lang="en-US" dirty="0" err="1" smtClean="0"/>
                        <a:t>Periode</a:t>
                      </a:r>
                      <a:r>
                        <a:rPr lang="en-US" dirty="0" smtClean="0"/>
                        <a:t> </a:t>
                      </a:r>
                      <a:r>
                        <a:rPr lang="en-US" dirty="0" err="1" smtClean="0"/>
                        <a:t>yg</a:t>
                      </a:r>
                      <a:r>
                        <a:rPr lang="en-US" dirty="0" smtClean="0"/>
                        <a:t> </a:t>
                      </a:r>
                      <a:r>
                        <a:rPr lang="en-US" dirty="0" err="1" smtClean="0"/>
                        <a:t>berakhir</a:t>
                      </a:r>
                      <a:r>
                        <a:rPr lang="en-US" dirty="0" smtClean="0"/>
                        <a:t> 31 </a:t>
                      </a:r>
                      <a:r>
                        <a:rPr lang="en-US" dirty="0" err="1" smtClean="0"/>
                        <a:t>Desember</a:t>
                      </a:r>
                      <a:r>
                        <a:rPr lang="en-US" dirty="0" smtClean="0"/>
                        <a:t> 2009</a:t>
                      </a:r>
                      <a:endParaRPr lang="en-US"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r>
              <a:tr h="322729">
                <a:tc>
                  <a:txBody>
                    <a:bodyPr/>
                    <a:lstStyle/>
                    <a:p>
                      <a:r>
                        <a:rPr lang="en-US" b="1" dirty="0" smtClean="0"/>
                        <a:t>Modal </a:t>
                      </a:r>
                      <a:r>
                        <a:rPr lang="en-US" b="1" dirty="0" err="1" smtClean="0"/>
                        <a:t>Awal</a:t>
                      </a:r>
                      <a:r>
                        <a:rPr lang="en-US" b="1" dirty="0" smtClean="0"/>
                        <a:t>, Tuan </a:t>
                      </a:r>
                      <a:r>
                        <a:rPr lang="en-US" b="1" dirty="0" err="1" smtClean="0"/>
                        <a:t>Budiono</a:t>
                      </a:r>
                      <a:r>
                        <a:rPr lang="en-US" b="1" dirty="0" smtClean="0"/>
                        <a:t> (</a:t>
                      </a:r>
                      <a:r>
                        <a:rPr lang="en-US" b="1" dirty="0" err="1" smtClean="0"/>
                        <a:t>dari</a:t>
                      </a:r>
                      <a:r>
                        <a:rPr lang="en-US" b="1" dirty="0" smtClean="0"/>
                        <a:t> </a:t>
                      </a:r>
                      <a:r>
                        <a:rPr lang="en-US" b="1" dirty="0" err="1" smtClean="0"/>
                        <a:t>Neraca</a:t>
                      </a:r>
                      <a:r>
                        <a:rPr lang="en-US" b="1" dirty="0" smtClean="0"/>
                        <a:t> </a:t>
                      </a:r>
                      <a:r>
                        <a:rPr lang="en-US" b="1" dirty="0" err="1" smtClean="0"/>
                        <a:t>tahun</a:t>
                      </a:r>
                      <a:r>
                        <a:rPr lang="en-US" b="1" dirty="0" smtClean="0"/>
                        <a:t> 2008)</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dirty="0" smtClean="0"/>
                        <a:t>1.140</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r>
                        <a:rPr lang="en-US" b="0" dirty="0" smtClean="0"/>
                        <a:t>L</a:t>
                      </a:r>
                      <a:r>
                        <a:rPr lang="en-US" b="0" baseline="0" dirty="0" smtClean="0"/>
                        <a:t> a b a </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190</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r>
                        <a:rPr lang="en-US" b="0" dirty="0" err="1" smtClean="0"/>
                        <a:t>Prive</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(30)</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l"/>
                      <a:r>
                        <a:rPr lang="en-US" b="1" dirty="0" smtClean="0"/>
                        <a:t>Modal </a:t>
                      </a:r>
                      <a:r>
                        <a:rPr lang="en-US" b="1" dirty="0" err="1" smtClean="0"/>
                        <a:t>Akhir</a:t>
                      </a:r>
                      <a:r>
                        <a:rPr lang="en-US" b="1" dirty="0" smtClean="0"/>
                        <a:t>, Tuan </a:t>
                      </a:r>
                      <a:r>
                        <a:rPr lang="en-US" b="1" dirty="0" err="1" smtClean="0"/>
                        <a:t>Budiono</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1.300</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l"/>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645458">
                <a:tc gridSpan="2">
                  <a:txBody>
                    <a:bodyPr/>
                    <a:lstStyle/>
                    <a:p>
                      <a:pPr algn="l"/>
                      <a:r>
                        <a:rPr lang="en-US" sz="2800" b="0" dirty="0" err="1" smtClean="0"/>
                        <a:t>Prive</a:t>
                      </a:r>
                      <a:r>
                        <a:rPr lang="en-US" sz="2800" b="0" baseline="0" dirty="0" smtClean="0"/>
                        <a:t> </a:t>
                      </a:r>
                      <a:r>
                        <a:rPr lang="en-US" sz="2800" b="0" baseline="0" dirty="0" err="1" smtClean="0"/>
                        <a:t>adalah</a:t>
                      </a:r>
                      <a:r>
                        <a:rPr lang="en-US" sz="2800" b="0" baseline="0" dirty="0" smtClean="0"/>
                        <a:t> </a:t>
                      </a:r>
                      <a:r>
                        <a:rPr lang="en-US" sz="2800" b="0" baseline="0" dirty="0" err="1" smtClean="0"/>
                        <a:t>transaksi</a:t>
                      </a:r>
                      <a:r>
                        <a:rPr lang="en-US" sz="2800" b="0" baseline="0" dirty="0" smtClean="0"/>
                        <a:t> yang </a:t>
                      </a:r>
                      <a:r>
                        <a:rPr lang="en-US" sz="2800" b="0" baseline="0" dirty="0" err="1" smtClean="0"/>
                        <a:t>dilakukan</a:t>
                      </a:r>
                      <a:r>
                        <a:rPr lang="en-US" sz="2800" b="0" baseline="0" dirty="0" smtClean="0"/>
                        <a:t> </a:t>
                      </a:r>
                      <a:r>
                        <a:rPr lang="en-US" sz="2800" b="0" baseline="0" dirty="0" err="1" smtClean="0"/>
                        <a:t>oleh</a:t>
                      </a:r>
                      <a:r>
                        <a:rPr lang="en-US" sz="2800" b="0" baseline="0" dirty="0" smtClean="0"/>
                        <a:t> </a:t>
                      </a:r>
                      <a:r>
                        <a:rPr lang="en-US" sz="2800" b="0" baseline="0" dirty="0" err="1" smtClean="0"/>
                        <a:t>pemilik</a:t>
                      </a:r>
                      <a:r>
                        <a:rPr lang="en-US" sz="2800" b="0" baseline="0" dirty="0" smtClean="0"/>
                        <a:t> </a:t>
                      </a:r>
                      <a:r>
                        <a:rPr lang="en-US" sz="2800" b="0" baseline="0" dirty="0" err="1" smtClean="0"/>
                        <a:t>dengan</a:t>
                      </a:r>
                      <a:r>
                        <a:rPr lang="en-US" sz="2800" b="0" baseline="0" dirty="0" smtClean="0"/>
                        <a:t> </a:t>
                      </a:r>
                      <a:r>
                        <a:rPr lang="en-US" sz="2800" b="0" baseline="0" dirty="0" err="1" smtClean="0"/>
                        <a:t>menggunakan</a:t>
                      </a:r>
                      <a:r>
                        <a:rPr lang="en-US" sz="2800" b="0" baseline="0" dirty="0" smtClean="0"/>
                        <a:t> </a:t>
                      </a:r>
                      <a:r>
                        <a:rPr lang="en-US" sz="2800" b="0" baseline="0" dirty="0" err="1" smtClean="0"/>
                        <a:t>sumber</a:t>
                      </a:r>
                      <a:r>
                        <a:rPr lang="en-US" sz="2800" b="0" baseline="0" dirty="0" smtClean="0"/>
                        <a:t> </a:t>
                      </a:r>
                      <a:r>
                        <a:rPr lang="en-US" sz="2800" b="0" baseline="0" dirty="0" err="1" smtClean="0"/>
                        <a:t>daya</a:t>
                      </a:r>
                      <a:r>
                        <a:rPr lang="en-US" sz="2800" b="0" baseline="0" dirty="0" smtClean="0"/>
                        <a:t> (</a:t>
                      </a:r>
                      <a:r>
                        <a:rPr lang="en-US" sz="2800" b="0" baseline="0" dirty="0" err="1" smtClean="0"/>
                        <a:t>biasanya</a:t>
                      </a:r>
                      <a:r>
                        <a:rPr lang="en-US" sz="2800" b="0" baseline="0" dirty="0" smtClean="0"/>
                        <a:t> </a:t>
                      </a:r>
                      <a:r>
                        <a:rPr lang="en-US" sz="2800" b="0" baseline="0" dirty="0" err="1" smtClean="0"/>
                        <a:t>kas</a:t>
                      </a:r>
                      <a:r>
                        <a:rPr lang="en-US" sz="2800" b="0" baseline="0" dirty="0" smtClean="0"/>
                        <a:t>) </a:t>
                      </a:r>
                      <a:r>
                        <a:rPr lang="en-US" sz="2800" b="0" baseline="0" dirty="0" err="1" smtClean="0"/>
                        <a:t>perusahaan</a:t>
                      </a:r>
                      <a:endParaRPr lang="en-US" sz="2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pPr algn="l"/>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KETERKAITAN EMPAT LAPORAN TSB </a:t>
            </a:r>
            <a:br>
              <a:rPr lang="en-US" dirty="0" smtClean="0"/>
            </a:br>
            <a:endParaRPr lang="en-US" dirty="0"/>
          </a:p>
        </p:txBody>
      </p:sp>
      <p:graphicFrame>
        <p:nvGraphicFramePr>
          <p:cNvPr id="6" name="Content Placeholder 5"/>
          <p:cNvGraphicFramePr>
            <a:graphicFrameLocks noGrp="1"/>
          </p:cNvGraphicFramePr>
          <p:nvPr>
            <p:ph idx="1"/>
          </p:nvPr>
        </p:nvGraphicFramePr>
        <p:xfrm>
          <a:off x="381000" y="838200"/>
          <a:ext cx="8229600" cy="555752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219200"/>
                <a:gridCol w="838200"/>
              </a:tblGrid>
              <a:tr h="370840">
                <a:tc gridSpan="5">
                  <a:txBody>
                    <a:bodyPr/>
                    <a:lstStyle/>
                    <a:p>
                      <a:pPr algn="ctr"/>
                      <a:r>
                        <a:rPr lang="en-US" dirty="0" smtClean="0">
                          <a:solidFill>
                            <a:schemeClr val="tx1"/>
                          </a:solidFill>
                        </a:rPr>
                        <a:t>NERACA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gridSpan="2">
                  <a:txBody>
                    <a:bodyPr/>
                    <a:lstStyle/>
                    <a:p>
                      <a:pPr algn="ctr"/>
                      <a:r>
                        <a:rPr lang="en-US" dirty="0" smtClean="0">
                          <a:solidFill>
                            <a:schemeClr val="tx1"/>
                          </a:solidFill>
                        </a:rPr>
                        <a:t>LAP. LABA/RUGI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370840">
                <a:tc>
                  <a:txBody>
                    <a:bodyPr/>
                    <a:lstStyle/>
                    <a:p>
                      <a:r>
                        <a:rPr lang="en-US" dirty="0" smtClean="0"/>
                        <a:t>K</a:t>
                      </a:r>
                      <a:r>
                        <a:rPr lang="en-US" baseline="0" dirty="0" smtClean="0"/>
                        <a:t> a 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US" dirty="0" smtClean="0"/>
                        <a:t>Modal,</a:t>
                      </a:r>
                      <a:r>
                        <a:rPr lang="en-US" baseline="0" dirty="0" smtClean="0"/>
                        <a:t> </a:t>
                      </a:r>
                      <a:r>
                        <a:rPr lang="en-US" baseline="0" dirty="0" err="1" smtClean="0"/>
                        <a:t>Tn</a:t>
                      </a:r>
                      <a:r>
                        <a:rPr lang="en-US" baseline="0" dirty="0" smtClean="0"/>
                        <a:t> </a:t>
                      </a:r>
                      <a:r>
                        <a:rPr lang="en-US" baseline="0" dirty="0" err="1" smtClean="0"/>
                        <a:t>Budiono</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1.300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Laba</a:t>
                      </a:r>
                      <a:r>
                        <a:rPr lang="en-US" dirty="0" smtClean="0"/>
                        <a:t> </a:t>
                      </a:r>
                      <a:r>
                        <a:rPr lang="en-US" dirty="0" err="1" smtClean="0"/>
                        <a:t>Bersh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190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dirty="0"/>
                    </a:p>
                  </a:txBody>
                  <a:tcPr>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a:p>
                  </a:txBody>
                  <a:tcPr>
                    <a:lnT w="12700" cap="flat" cmpd="sng" algn="ctr">
                      <a:solidFill>
                        <a:schemeClr val="tx1"/>
                      </a:solidFill>
                      <a:prstDash val="solid"/>
                      <a:round/>
                      <a:headEnd type="none" w="med" len="med"/>
                      <a:tailEnd type="none" w="med" len="med"/>
                    </a:lnT>
                    <a:solidFill>
                      <a:schemeClr val="bg1"/>
                    </a:solidFill>
                  </a:tcPr>
                </a:tc>
              </a:tr>
              <a:tr h="370840">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r>
              <a:tr h="370840">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r>
              <a:tr h="370840">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gridSpan="2">
                  <a:txBody>
                    <a:bodyPr/>
                    <a:lstStyle/>
                    <a:p>
                      <a:pPr algn="ctr"/>
                      <a:r>
                        <a:rPr lang="en-US" b="1" dirty="0" smtClean="0"/>
                        <a:t>LAP. PERUB. MDL.</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330200">
                <a:tc gridSpan="2">
                  <a:txBody>
                    <a:bodyPr/>
                    <a:lstStyle/>
                    <a:p>
                      <a:pPr algn="ctr"/>
                      <a:r>
                        <a:rPr lang="en-US" b="1" dirty="0" smtClean="0"/>
                        <a:t>LAP. ARUS</a:t>
                      </a:r>
                      <a:r>
                        <a:rPr lang="en-US" b="1" baseline="0" dirty="0" smtClean="0"/>
                        <a:t> KAS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Laba</a:t>
                      </a:r>
                      <a:r>
                        <a:rPr lang="en-US" dirty="0" smtClean="0"/>
                        <a:t> </a:t>
                      </a:r>
                      <a:r>
                        <a:rPr lang="en-US" dirty="0" err="1" smtClean="0"/>
                        <a:t>Bersh</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190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K a s</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120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Modal </a:t>
                      </a:r>
                      <a:r>
                        <a:rPr lang="en-US" dirty="0" err="1" smtClean="0"/>
                        <a:t>Akh</a:t>
                      </a:r>
                      <a:endParaRPr lang="en-US" dirty="0" smtClean="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1.300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r>
            </a:tbl>
          </a:graphicData>
        </a:graphic>
      </p:graphicFrame>
      <p:cxnSp>
        <p:nvCxnSpPr>
          <p:cNvPr id="8" name="Straight Connector 7"/>
          <p:cNvCxnSpPr/>
          <p:nvPr/>
        </p:nvCxnSpPr>
        <p:spPr>
          <a:xfrm>
            <a:off x="2438400" y="5867400"/>
            <a:ext cx="38100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Arrow Connector 9"/>
          <p:cNvCxnSpPr/>
          <p:nvPr/>
        </p:nvCxnSpPr>
        <p:spPr>
          <a:xfrm rot="16200000" flipV="1">
            <a:off x="381000" y="3429000"/>
            <a:ext cx="4267200" cy="609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Straight Connector 11"/>
          <p:cNvCxnSpPr/>
          <p:nvPr/>
        </p:nvCxnSpPr>
        <p:spPr>
          <a:xfrm rot="10800000">
            <a:off x="5334000" y="5867400"/>
            <a:ext cx="12192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rot="16200000" flipV="1">
            <a:off x="3581400" y="4114800"/>
            <a:ext cx="3429000" cy="762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2" name="Straight Arrow Connector 21"/>
          <p:cNvCxnSpPr/>
          <p:nvPr/>
        </p:nvCxnSpPr>
        <p:spPr>
          <a:xfrm>
            <a:off x="6172200" y="5105400"/>
            <a:ext cx="381000" cy="158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5" name="Straight Connector 24"/>
          <p:cNvCxnSpPr/>
          <p:nvPr/>
        </p:nvCxnSpPr>
        <p:spPr>
          <a:xfrm rot="5400000" flipH="1" flipV="1">
            <a:off x="5295900" y="3695700"/>
            <a:ext cx="2286000" cy="533400"/>
          </a:xfrm>
          <a:prstGeom prst="line">
            <a:avLst/>
          </a:prstGeom>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err="1" smtClean="0"/>
              <a:t>Pemakai</a:t>
            </a:r>
            <a:r>
              <a:rPr lang="en-US" dirty="0" smtClean="0"/>
              <a:t> </a:t>
            </a:r>
            <a:r>
              <a:rPr lang="en-US" dirty="0" err="1" smtClean="0"/>
              <a:t>Laporan</a:t>
            </a:r>
            <a:r>
              <a:rPr lang="en-US" dirty="0" smtClean="0"/>
              <a:t> </a:t>
            </a:r>
            <a:r>
              <a:rPr lang="en-US" dirty="0" err="1" smtClean="0"/>
              <a:t>Keuangan</a:t>
            </a:r>
            <a:endParaRPr lang="en-US" dirty="0"/>
          </a:p>
        </p:txBody>
      </p:sp>
      <p:sp>
        <p:nvSpPr>
          <p:cNvPr id="3" name="Subtitle 2"/>
          <p:cNvSpPr>
            <a:spLocks noGrp="1"/>
          </p:cNvSpPr>
          <p:nvPr>
            <p:ph type="subTitle" idx="1"/>
          </p:nvPr>
        </p:nvSpPr>
        <p:spPr>
          <a:xfrm>
            <a:off x="1371600" y="1905000"/>
            <a:ext cx="6400800" cy="3733800"/>
          </a:xfrm>
        </p:spPr>
        <p:txBody>
          <a:bodyPr>
            <a:normAutofit fontScale="92500" lnSpcReduction="10000"/>
          </a:bodyPr>
          <a:lstStyle/>
          <a:p>
            <a:pPr algn="l">
              <a:buFont typeface="Arial" pitchFamily="34" charset="0"/>
              <a:buChar char="•"/>
            </a:pPr>
            <a:r>
              <a:rPr lang="en-US" dirty="0" smtClean="0">
                <a:solidFill>
                  <a:schemeClr val="tx1"/>
                </a:solidFill>
              </a:rPr>
              <a:t> Investor</a:t>
            </a:r>
          </a:p>
          <a:p>
            <a:pPr algn="l">
              <a:buFont typeface="Arial" pitchFamily="34" charset="0"/>
              <a:buChar char="•"/>
            </a:pPr>
            <a:r>
              <a:rPr lang="en-US" dirty="0" smtClean="0">
                <a:solidFill>
                  <a:schemeClr val="tx1"/>
                </a:solidFill>
              </a:rPr>
              <a:t> </a:t>
            </a:r>
            <a:r>
              <a:rPr lang="en-US" dirty="0" err="1" smtClean="0">
                <a:solidFill>
                  <a:schemeClr val="tx1"/>
                </a:solidFill>
              </a:rPr>
              <a:t>Kreditor</a:t>
            </a:r>
            <a:endParaRPr lang="en-US" dirty="0" smtClean="0">
              <a:solidFill>
                <a:schemeClr val="tx1"/>
              </a:solidFill>
            </a:endParaRPr>
          </a:p>
          <a:p>
            <a:pPr algn="l">
              <a:buFont typeface="Arial" pitchFamily="34" charset="0"/>
              <a:buChar char="•"/>
            </a:pPr>
            <a:r>
              <a:rPr lang="en-US" dirty="0" smtClean="0">
                <a:solidFill>
                  <a:schemeClr val="tx1"/>
                </a:solidFill>
              </a:rPr>
              <a:t> </a:t>
            </a:r>
            <a:r>
              <a:rPr lang="en-US" dirty="0" err="1" smtClean="0">
                <a:solidFill>
                  <a:schemeClr val="tx1"/>
                </a:solidFill>
              </a:rPr>
              <a:t>Manajemen</a:t>
            </a:r>
            <a:endParaRPr lang="en-US" dirty="0" smtClean="0">
              <a:solidFill>
                <a:schemeClr val="tx1"/>
              </a:solidFill>
            </a:endParaRPr>
          </a:p>
          <a:p>
            <a:pPr algn="l">
              <a:buFont typeface="Arial" pitchFamily="34" charset="0"/>
              <a:buChar char="•"/>
            </a:pPr>
            <a:r>
              <a:rPr lang="en-US" dirty="0" smtClean="0">
                <a:solidFill>
                  <a:schemeClr val="tx1"/>
                </a:solidFill>
              </a:rPr>
              <a:t> Supplier</a:t>
            </a:r>
          </a:p>
          <a:p>
            <a:pPr algn="l">
              <a:buFont typeface="Arial" pitchFamily="34" charset="0"/>
              <a:buChar char="•"/>
            </a:pPr>
            <a:r>
              <a:rPr lang="en-US" dirty="0" smtClean="0">
                <a:solidFill>
                  <a:schemeClr val="tx1"/>
                </a:solidFill>
              </a:rPr>
              <a:t> Customer</a:t>
            </a:r>
          </a:p>
          <a:p>
            <a:pPr algn="l">
              <a:buFont typeface="Arial" pitchFamily="34" charset="0"/>
              <a:buChar char="•"/>
            </a:pPr>
            <a:r>
              <a:rPr lang="en-US" dirty="0" smtClean="0">
                <a:solidFill>
                  <a:schemeClr val="tx1"/>
                </a:solidFill>
              </a:rPr>
              <a:t> </a:t>
            </a:r>
            <a:r>
              <a:rPr lang="en-US" dirty="0" err="1" smtClean="0">
                <a:solidFill>
                  <a:schemeClr val="tx1"/>
                </a:solidFill>
              </a:rPr>
              <a:t>Pemerintah</a:t>
            </a:r>
            <a:endParaRPr lang="en-US" dirty="0" smtClean="0">
              <a:solidFill>
                <a:schemeClr val="tx1"/>
              </a:solidFill>
            </a:endParaRPr>
          </a:p>
          <a:p>
            <a:pPr algn="l">
              <a:buFont typeface="Arial" pitchFamily="34" charset="0"/>
              <a:buChar char="•"/>
            </a:pPr>
            <a:r>
              <a:rPr lang="en-US" dirty="0" smtClean="0">
                <a:solidFill>
                  <a:schemeClr val="tx1"/>
                </a:solidFill>
              </a:rPr>
              <a:t> </a:t>
            </a:r>
            <a:r>
              <a:rPr lang="en-US" dirty="0" err="1" smtClean="0">
                <a:solidFill>
                  <a:schemeClr val="tx1"/>
                </a:solidFill>
              </a:rPr>
              <a:t>Umum</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err="1" smtClean="0"/>
              <a:t>Karakteristik</a:t>
            </a:r>
            <a:r>
              <a:rPr lang="en-US" dirty="0" smtClean="0"/>
              <a:t> </a:t>
            </a:r>
            <a:r>
              <a:rPr lang="en-US" dirty="0" err="1" smtClean="0"/>
              <a:t>Kualitatif</a:t>
            </a:r>
            <a:r>
              <a:rPr lang="en-US" dirty="0" smtClean="0"/>
              <a:t> Lap. Keu.</a:t>
            </a:r>
            <a:endParaRPr lang="en-US" dirty="0"/>
          </a:p>
        </p:txBody>
      </p:sp>
      <p:sp>
        <p:nvSpPr>
          <p:cNvPr id="3" name="Subtitle 2"/>
          <p:cNvSpPr>
            <a:spLocks noGrp="1"/>
          </p:cNvSpPr>
          <p:nvPr>
            <p:ph type="subTitle" idx="1"/>
          </p:nvPr>
        </p:nvSpPr>
        <p:spPr>
          <a:xfrm>
            <a:off x="762000" y="1600200"/>
            <a:ext cx="8001000" cy="3200400"/>
          </a:xfrm>
        </p:spPr>
        <p:txBody>
          <a:bodyPr/>
          <a:lstStyle/>
          <a:p>
            <a:pPr algn="l">
              <a:buFont typeface="Arial" pitchFamily="34" charset="0"/>
              <a:buChar char="•"/>
            </a:pPr>
            <a:r>
              <a:rPr lang="en-US" dirty="0" smtClean="0">
                <a:solidFill>
                  <a:schemeClr val="tx1"/>
                </a:solidFill>
              </a:rPr>
              <a:t> Understandability </a:t>
            </a:r>
            <a:r>
              <a:rPr lang="en-US" sz="2400" dirty="0" smtClean="0">
                <a:solidFill>
                  <a:schemeClr val="tx1"/>
                </a:solidFill>
              </a:rPr>
              <a:t>(reasonable knowledge of user)</a:t>
            </a:r>
            <a:endParaRPr lang="en-US" dirty="0" smtClean="0">
              <a:solidFill>
                <a:schemeClr val="tx1"/>
              </a:solidFill>
            </a:endParaRPr>
          </a:p>
          <a:p>
            <a:pPr algn="l">
              <a:buFont typeface="Arial" pitchFamily="34" charset="0"/>
              <a:buChar char="•"/>
            </a:pPr>
            <a:r>
              <a:rPr lang="en-US" dirty="0" smtClean="0">
                <a:solidFill>
                  <a:schemeClr val="tx1"/>
                </a:solidFill>
              </a:rPr>
              <a:t> Relevance </a:t>
            </a:r>
            <a:r>
              <a:rPr lang="en-US" sz="2400" dirty="0" smtClean="0">
                <a:solidFill>
                  <a:schemeClr val="tx1"/>
                </a:solidFill>
              </a:rPr>
              <a:t>(influence </a:t>
            </a:r>
            <a:r>
              <a:rPr lang="en-US" sz="2400" dirty="0" err="1" smtClean="0">
                <a:solidFill>
                  <a:schemeClr val="tx1"/>
                </a:solidFill>
              </a:rPr>
              <a:t>ec</a:t>
            </a:r>
            <a:r>
              <a:rPr lang="en-US" sz="2400" dirty="0" smtClean="0">
                <a:solidFill>
                  <a:schemeClr val="tx1"/>
                </a:solidFill>
              </a:rPr>
              <a:t>. decision, materiality, timeliness) </a:t>
            </a:r>
            <a:r>
              <a:rPr lang="en-US" dirty="0" smtClean="0">
                <a:solidFill>
                  <a:schemeClr val="tx1"/>
                </a:solidFill>
              </a:rPr>
              <a:t> </a:t>
            </a:r>
          </a:p>
          <a:p>
            <a:pPr marL="234950" indent="-234950" algn="l">
              <a:buFont typeface="Arial" pitchFamily="34" charset="0"/>
              <a:buChar char="•"/>
            </a:pPr>
            <a:r>
              <a:rPr lang="en-US" dirty="0" smtClean="0">
                <a:solidFill>
                  <a:schemeClr val="tx1"/>
                </a:solidFill>
              </a:rPr>
              <a:t>Reliability</a:t>
            </a:r>
            <a:r>
              <a:rPr lang="en-US" sz="2400" dirty="0" smtClean="0">
                <a:solidFill>
                  <a:schemeClr val="tx1"/>
                </a:solidFill>
              </a:rPr>
              <a:t> (no material error, prudence, neutral, faithful representation) </a:t>
            </a:r>
            <a:endParaRPr lang="en-US" dirty="0" smtClean="0">
              <a:solidFill>
                <a:schemeClr val="tx1"/>
              </a:solidFill>
            </a:endParaRPr>
          </a:p>
          <a:p>
            <a:pPr algn="l">
              <a:buFont typeface="Arial" pitchFamily="34" charset="0"/>
              <a:buChar char="•"/>
            </a:pPr>
            <a:r>
              <a:rPr lang="en-US" dirty="0" smtClean="0">
                <a:solidFill>
                  <a:schemeClr val="tx1"/>
                </a:solidFill>
              </a:rPr>
              <a:t> Comparability</a:t>
            </a:r>
            <a:r>
              <a:rPr lang="en-US" sz="2400" dirty="0" smtClean="0">
                <a:solidFill>
                  <a:schemeClr val="tx1"/>
                </a:solidFill>
              </a:rPr>
              <a:t> (consistency, disclosure)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err="1" smtClean="0"/>
              <a:t>Asumsi</a:t>
            </a:r>
            <a:r>
              <a:rPr lang="en-US" dirty="0" smtClean="0"/>
              <a:t> </a:t>
            </a:r>
            <a:r>
              <a:rPr lang="en-US" dirty="0" err="1" smtClean="0"/>
              <a:t>Laporan</a:t>
            </a:r>
            <a:r>
              <a:rPr lang="en-US" dirty="0" smtClean="0"/>
              <a:t> </a:t>
            </a:r>
            <a:r>
              <a:rPr lang="en-US" dirty="0" err="1" smtClean="0"/>
              <a:t>Keuangan</a:t>
            </a:r>
            <a:endParaRPr lang="en-US" dirty="0"/>
          </a:p>
        </p:txBody>
      </p:sp>
      <p:sp>
        <p:nvSpPr>
          <p:cNvPr id="3" name="Subtitle 2"/>
          <p:cNvSpPr>
            <a:spLocks noGrp="1"/>
          </p:cNvSpPr>
          <p:nvPr>
            <p:ph type="subTitle" idx="1"/>
          </p:nvPr>
        </p:nvSpPr>
        <p:spPr>
          <a:xfrm>
            <a:off x="990600" y="2057400"/>
            <a:ext cx="7315200" cy="3352800"/>
          </a:xfrm>
        </p:spPr>
        <p:txBody>
          <a:bodyPr>
            <a:normAutofit lnSpcReduction="10000"/>
          </a:bodyPr>
          <a:lstStyle/>
          <a:p>
            <a:pPr algn="l">
              <a:buFont typeface="Arial" pitchFamily="34" charset="0"/>
              <a:buChar char="•"/>
            </a:pPr>
            <a:r>
              <a:rPr lang="en-US" dirty="0" smtClean="0">
                <a:solidFill>
                  <a:schemeClr val="tx1"/>
                </a:solidFill>
              </a:rPr>
              <a:t> Accrual (vs. Cash Basis)</a:t>
            </a:r>
          </a:p>
          <a:p>
            <a:pPr algn="l">
              <a:buFont typeface="Arial" pitchFamily="34" charset="0"/>
              <a:buChar char="•"/>
            </a:pPr>
            <a:r>
              <a:rPr lang="en-US" dirty="0" smtClean="0">
                <a:solidFill>
                  <a:schemeClr val="tx1"/>
                </a:solidFill>
              </a:rPr>
              <a:t> Going </a:t>
            </a:r>
            <a:r>
              <a:rPr lang="en-US" dirty="0" err="1" smtClean="0">
                <a:solidFill>
                  <a:schemeClr val="tx1"/>
                </a:solidFill>
              </a:rPr>
              <a:t>Cocern</a:t>
            </a:r>
            <a:r>
              <a:rPr lang="en-US" dirty="0" smtClean="0">
                <a:solidFill>
                  <a:schemeClr val="tx1"/>
                </a:solidFill>
              </a:rPr>
              <a:t> (vs. Liquidation)</a:t>
            </a:r>
          </a:p>
          <a:p>
            <a:pPr algn="l">
              <a:buFont typeface="Arial" pitchFamily="34" charset="0"/>
              <a:buChar char="•"/>
            </a:pPr>
            <a:r>
              <a:rPr lang="en-US" dirty="0" smtClean="0">
                <a:solidFill>
                  <a:schemeClr val="tx1"/>
                </a:solidFill>
              </a:rPr>
              <a:t> Historical cost (vs. Current and Future)</a:t>
            </a:r>
          </a:p>
          <a:p>
            <a:pPr marL="234950" indent="-234950" algn="l">
              <a:buFont typeface="Arial" pitchFamily="34" charset="0"/>
              <a:buChar char="•"/>
            </a:pPr>
            <a:r>
              <a:rPr lang="en-US" dirty="0" smtClean="0">
                <a:solidFill>
                  <a:schemeClr val="tx1"/>
                </a:solidFill>
              </a:rPr>
              <a:t>Substance over form (</a:t>
            </a:r>
            <a:r>
              <a:rPr lang="en-US" dirty="0" err="1" smtClean="0">
                <a:solidFill>
                  <a:schemeClr val="tx1"/>
                </a:solidFill>
              </a:rPr>
              <a:t>vs</a:t>
            </a:r>
            <a:r>
              <a:rPr lang="en-US" dirty="0" smtClean="0">
                <a:solidFill>
                  <a:schemeClr val="tx1"/>
                </a:solidFill>
              </a:rPr>
              <a:t> “</a:t>
            </a:r>
            <a:r>
              <a:rPr lang="en-US" dirty="0" err="1" smtClean="0">
                <a:solidFill>
                  <a:schemeClr val="tx1"/>
                </a:solidFill>
              </a:rPr>
              <a:t>jugde</a:t>
            </a:r>
            <a:r>
              <a:rPr lang="en-US" dirty="0" smtClean="0">
                <a:solidFill>
                  <a:schemeClr val="tx1"/>
                </a:solidFill>
              </a:rPr>
              <a:t> a book by its cover”)</a:t>
            </a:r>
          </a:p>
          <a:p>
            <a:pPr algn="l">
              <a:buFont typeface="Arial" pitchFamily="34" charset="0"/>
              <a:buChar char="•"/>
            </a:pPr>
            <a:r>
              <a:rPr lang="en-US" dirty="0" smtClean="0">
                <a:solidFill>
                  <a:schemeClr val="tx1"/>
                </a:solidFill>
              </a:rPr>
              <a:t> </a:t>
            </a:r>
            <a:r>
              <a:rPr lang="en-US" dirty="0" err="1" smtClean="0">
                <a:solidFill>
                  <a:schemeClr val="tx1"/>
                </a:solidFill>
              </a:rPr>
              <a:t>Inflasi</a:t>
            </a:r>
            <a:r>
              <a:rPr lang="en-US" dirty="0" smtClean="0">
                <a:solidFill>
                  <a:schemeClr val="tx1"/>
                </a:solidFill>
              </a:rPr>
              <a:t> </a:t>
            </a:r>
            <a:r>
              <a:rPr lang="en-US" dirty="0" err="1" smtClean="0">
                <a:solidFill>
                  <a:schemeClr val="tx1"/>
                </a:solidFill>
              </a:rPr>
              <a:t>diabaikan</a:t>
            </a:r>
            <a:r>
              <a:rPr lang="en-US" dirty="0" smtClean="0">
                <a:solidFill>
                  <a:schemeClr val="tx1"/>
                </a:solidFill>
              </a:rPr>
              <a:t> (vs. </a:t>
            </a:r>
            <a:r>
              <a:rPr lang="en-US" dirty="0" err="1" smtClean="0">
                <a:solidFill>
                  <a:schemeClr val="tx1"/>
                </a:solidFill>
              </a:rPr>
              <a:t>daya</a:t>
            </a:r>
            <a:r>
              <a:rPr lang="en-US" dirty="0" smtClean="0">
                <a:solidFill>
                  <a:schemeClr val="tx1"/>
                </a:solidFill>
              </a:rPr>
              <a:t> </a:t>
            </a:r>
            <a:r>
              <a:rPr lang="en-US" dirty="0" err="1" smtClean="0">
                <a:solidFill>
                  <a:schemeClr val="tx1"/>
                </a:solidFill>
              </a:rPr>
              <a:t>beli</a:t>
            </a:r>
            <a:r>
              <a:rPr lang="en-US" dirty="0" smtClean="0">
                <a:solidFill>
                  <a:schemeClr val="tx1"/>
                </a:solidFill>
              </a:rPr>
              <a:t> </a:t>
            </a:r>
            <a:r>
              <a:rPr lang="en-US" dirty="0" err="1" smtClean="0">
                <a:solidFill>
                  <a:schemeClr val="tx1"/>
                </a:solidFill>
              </a:rPr>
              <a:t>menurun</a:t>
            </a:r>
            <a:r>
              <a:rPr lang="en-US" dirty="0" smtClean="0">
                <a:solidFill>
                  <a:schemeClr val="tx1"/>
                </a:solidFill>
              </a:rPr>
              <a: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lstStyle/>
          <a:p>
            <a:r>
              <a:rPr lang="en-US" b="1" dirty="0" smtClean="0"/>
              <a:t>PERPAJAKAN</a:t>
            </a:r>
            <a:endParaRPr lang="en-US" b="1" dirty="0"/>
          </a:p>
        </p:txBody>
      </p:sp>
      <p:sp>
        <p:nvSpPr>
          <p:cNvPr id="3" name="Subtitle 2"/>
          <p:cNvSpPr>
            <a:spLocks noGrp="1"/>
          </p:cNvSpPr>
          <p:nvPr>
            <p:ph type="subTitle" idx="1"/>
          </p:nvPr>
        </p:nvSpPr>
        <p:spPr>
          <a:xfrm>
            <a:off x="762000" y="2133600"/>
            <a:ext cx="7772400" cy="4114800"/>
          </a:xfrm>
        </p:spPr>
        <p:txBody>
          <a:bodyPr/>
          <a:lstStyle/>
          <a:p>
            <a:pPr algn="l"/>
            <a:endParaRPr lang="en-US" dirty="0" smtClean="0"/>
          </a:p>
          <a:p>
            <a:pPr algn="l"/>
            <a:r>
              <a:rPr lang="en-US" dirty="0" err="1" smtClean="0">
                <a:solidFill>
                  <a:schemeClr val="tx1"/>
                </a:solidFill>
              </a:rPr>
              <a:t>Akhir-akhir</a:t>
            </a:r>
            <a:r>
              <a:rPr lang="en-US" dirty="0" smtClean="0">
                <a:solidFill>
                  <a:schemeClr val="tx1"/>
                </a:solidFill>
              </a:rPr>
              <a:t> </a:t>
            </a:r>
            <a:r>
              <a:rPr lang="en-US" dirty="0" err="1" smtClean="0">
                <a:solidFill>
                  <a:schemeClr val="tx1"/>
                </a:solidFill>
              </a:rPr>
              <a:t>ini</a:t>
            </a:r>
            <a:r>
              <a:rPr lang="en-US" dirty="0" smtClean="0">
                <a:solidFill>
                  <a:schemeClr val="tx1"/>
                </a:solidFill>
              </a:rPr>
              <a:t> </a:t>
            </a:r>
            <a:r>
              <a:rPr lang="en-US" dirty="0" err="1" smtClean="0">
                <a:solidFill>
                  <a:schemeClr val="tx1"/>
                </a:solidFill>
              </a:rPr>
              <a:t>masalah</a:t>
            </a:r>
            <a:r>
              <a:rPr lang="en-US" dirty="0" smtClean="0">
                <a:solidFill>
                  <a:schemeClr val="tx1"/>
                </a:solidFill>
              </a:rPr>
              <a:t> </a:t>
            </a:r>
            <a:r>
              <a:rPr lang="en-US" dirty="0" err="1" smtClean="0">
                <a:solidFill>
                  <a:schemeClr val="tx1"/>
                </a:solidFill>
              </a:rPr>
              <a:t>perpajakan</a:t>
            </a:r>
            <a:r>
              <a:rPr lang="en-US" dirty="0" smtClean="0">
                <a:solidFill>
                  <a:schemeClr val="tx1"/>
                </a:solidFill>
              </a:rPr>
              <a:t> </a:t>
            </a:r>
            <a:r>
              <a:rPr lang="en-US" dirty="0" err="1" smtClean="0">
                <a:solidFill>
                  <a:schemeClr val="tx1"/>
                </a:solidFill>
              </a:rPr>
              <a:t>sangat</a:t>
            </a:r>
            <a:r>
              <a:rPr lang="en-US" dirty="0" smtClean="0">
                <a:solidFill>
                  <a:schemeClr val="tx1"/>
                </a:solidFill>
              </a:rPr>
              <a:t> </a:t>
            </a:r>
            <a:r>
              <a:rPr lang="en-US" dirty="0" err="1" smtClean="0">
                <a:solidFill>
                  <a:schemeClr val="tx1"/>
                </a:solidFill>
              </a:rPr>
              <a:t>disorot</a:t>
            </a:r>
            <a:r>
              <a:rPr lang="en-US" dirty="0" smtClean="0">
                <a:solidFill>
                  <a:schemeClr val="tx1"/>
                </a:solidFill>
              </a:rPr>
              <a:t> </a:t>
            </a:r>
            <a:r>
              <a:rPr lang="en-US" dirty="0" err="1" smtClean="0">
                <a:solidFill>
                  <a:schemeClr val="tx1"/>
                </a:solidFill>
              </a:rPr>
              <a:t>publik</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muncul</a:t>
            </a:r>
            <a:r>
              <a:rPr lang="en-US" dirty="0" smtClean="0">
                <a:solidFill>
                  <a:schemeClr val="tx1"/>
                </a:solidFill>
              </a:rPr>
              <a:t> </a:t>
            </a:r>
            <a:r>
              <a:rPr lang="en-US" dirty="0" err="1" smtClean="0">
                <a:solidFill>
                  <a:schemeClr val="tx1"/>
                </a:solidFill>
              </a:rPr>
              <a:t>Kasus</a:t>
            </a:r>
            <a:r>
              <a:rPr lang="en-US" dirty="0" smtClean="0">
                <a:solidFill>
                  <a:schemeClr val="tx1"/>
                </a:solidFill>
              </a:rPr>
              <a:t> </a:t>
            </a:r>
            <a:r>
              <a:rPr lang="en-US" dirty="0" err="1" smtClean="0">
                <a:solidFill>
                  <a:schemeClr val="tx1"/>
                </a:solidFill>
              </a:rPr>
              <a:t>Gayus</a:t>
            </a:r>
            <a:r>
              <a:rPr lang="en-US" dirty="0" smtClean="0">
                <a:solidFill>
                  <a:schemeClr val="tx1"/>
                </a:solidFill>
              </a:rPr>
              <a:t>, </a:t>
            </a:r>
            <a:r>
              <a:rPr lang="en-US" dirty="0" err="1" smtClean="0">
                <a:solidFill>
                  <a:schemeClr val="tx1"/>
                </a:solidFill>
              </a:rPr>
              <a:t>Kasus</a:t>
            </a:r>
            <a:r>
              <a:rPr lang="en-US" dirty="0" smtClean="0">
                <a:solidFill>
                  <a:schemeClr val="tx1"/>
                </a:solidFill>
              </a:rPr>
              <a:t> Surabaya, </a:t>
            </a:r>
            <a:r>
              <a:rPr lang="en-US" dirty="0" err="1" smtClean="0">
                <a:solidFill>
                  <a:schemeClr val="tx1"/>
                </a:solidFill>
              </a:rPr>
              <a:t>Kasus</a:t>
            </a:r>
            <a:r>
              <a:rPr lang="en-US" dirty="0" smtClean="0">
                <a:solidFill>
                  <a:schemeClr val="tx1"/>
                </a:solidFill>
              </a:rPr>
              <a:t> </a:t>
            </a:r>
            <a:r>
              <a:rPr lang="en-US" dirty="0" err="1" smtClean="0">
                <a:solidFill>
                  <a:schemeClr val="tx1"/>
                </a:solidFill>
              </a:rPr>
              <a:t>Arwana</a:t>
            </a:r>
            <a:r>
              <a:rPr lang="en-US" dirty="0" smtClean="0">
                <a:solidFill>
                  <a:schemeClr val="tx1"/>
                </a:solidFill>
              </a:rPr>
              <a:t> </a:t>
            </a:r>
            <a:r>
              <a:rPr lang="en-US" dirty="0" err="1" smtClean="0">
                <a:solidFill>
                  <a:schemeClr val="tx1"/>
                </a:solidFill>
              </a:rPr>
              <a:t>dan</a:t>
            </a:r>
            <a:r>
              <a:rPr lang="en-US" dirty="0" smtClean="0">
                <a:solidFill>
                  <a:schemeClr val="tx1"/>
                </a:solidFill>
              </a:rPr>
              <a:t> lain-lain.</a:t>
            </a:r>
          </a:p>
          <a:p>
            <a:pPr algn="l"/>
            <a:endParaRPr lang="en-US" dirty="0" smtClean="0">
              <a:solidFill>
                <a:schemeClr val="tx1"/>
              </a:solidFill>
            </a:endParaRPr>
          </a:p>
          <a:p>
            <a:pPr algn="l"/>
            <a:r>
              <a:rPr lang="en-US" dirty="0" smtClean="0">
                <a:solidFill>
                  <a:schemeClr val="tx1"/>
                </a:solidFill>
              </a:rPr>
              <a:t>How do you think?</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5668962"/>
          </a:xfrm>
        </p:spPr>
        <p:txBody>
          <a:bodyPr>
            <a:normAutofit fontScale="90000"/>
          </a:bodyPr>
          <a:lstStyle/>
          <a:p>
            <a:pPr algn="l"/>
            <a:r>
              <a:rPr lang="en-US" dirty="0" err="1" smtClean="0"/>
              <a:t>Pajak</a:t>
            </a:r>
            <a:r>
              <a:rPr lang="en-US" dirty="0" smtClean="0"/>
              <a:t>= </a:t>
            </a:r>
            <a:r>
              <a:rPr lang="en-US" dirty="0" err="1" smtClean="0"/>
              <a:t>iuran</a:t>
            </a:r>
            <a:r>
              <a:rPr lang="en-US" dirty="0" smtClean="0"/>
              <a:t> </a:t>
            </a:r>
            <a:r>
              <a:rPr lang="en-US" dirty="0" err="1" smtClean="0"/>
              <a:t>rakyat</a:t>
            </a:r>
            <a:r>
              <a:rPr lang="en-US" dirty="0" smtClean="0"/>
              <a:t> </a:t>
            </a:r>
            <a:r>
              <a:rPr lang="en-US" dirty="0" err="1" smtClean="0"/>
              <a:t>kpd</a:t>
            </a:r>
            <a:r>
              <a:rPr lang="en-US" dirty="0" smtClean="0"/>
              <a:t> </a:t>
            </a:r>
            <a:r>
              <a:rPr lang="en-US" dirty="0" err="1" smtClean="0"/>
              <a:t>kas</a:t>
            </a:r>
            <a:r>
              <a:rPr lang="en-US" dirty="0" smtClean="0"/>
              <a:t> </a:t>
            </a:r>
            <a:r>
              <a:rPr lang="en-US" dirty="0" err="1" smtClean="0"/>
              <a:t>negara</a:t>
            </a:r>
            <a:r>
              <a:rPr lang="en-US" dirty="0" smtClean="0"/>
              <a:t> </a:t>
            </a:r>
            <a:r>
              <a:rPr lang="en-US" dirty="0" err="1" smtClean="0"/>
              <a:t>berdasarkan</a:t>
            </a:r>
            <a:r>
              <a:rPr lang="en-US" dirty="0" smtClean="0"/>
              <a:t> UU (</a:t>
            </a:r>
            <a:r>
              <a:rPr lang="en-US" dirty="0" err="1" smtClean="0"/>
              <a:t>shg</a:t>
            </a:r>
            <a:r>
              <a:rPr lang="en-US" dirty="0" smtClean="0"/>
              <a:t> </a:t>
            </a:r>
            <a:r>
              <a:rPr lang="en-US" dirty="0" err="1" smtClean="0"/>
              <a:t>dpt</a:t>
            </a:r>
            <a:r>
              <a:rPr lang="en-US" dirty="0" smtClean="0"/>
              <a:t> </a:t>
            </a:r>
            <a:r>
              <a:rPr lang="en-US" dirty="0" err="1" smtClean="0"/>
              <a:t>dipaksakan</a:t>
            </a:r>
            <a:r>
              <a:rPr lang="en-US" dirty="0" smtClean="0"/>
              <a:t>), </a:t>
            </a:r>
            <a:r>
              <a:rPr lang="en-US" dirty="0" err="1" smtClean="0"/>
              <a:t>dengan</a:t>
            </a:r>
            <a:r>
              <a:rPr lang="en-US" dirty="0" smtClean="0"/>
              <a:t> </a:t>
            </a:r>
            <a:r>
              <a:rPr lang="en-US" dirty="0" err="1" smtClean="0"/>
              <a:t>tiada</a:t>
            </a:r>
            <a:r>
              <a:rPr lang="en-US" dirty="0" smtClean="0"/>
              <a:t> </a:t>
            </a:r>
            <a:r>
              <a:rPr lang="en-US" dirty="0" err="1" smtClean="0"/>
              <a:t>mendapat</a:t>
            </a:r>
            <a:r>
              <a:rPr lang="en-US" dirty="0" smtClean="0"/>
              <a:t> </a:t>
            </a:r>
            <a:r>
              <a:rPr lang="en-US" dirty="0" err="1" smtClean="0"/>
              <a:t>balas</a:t>
            </a:r>
            <a:r>
              <a:rPr lang="en-US" dirty="0" smtClean="0"/>
              <a:t> </a:t>
            </a:r>
            <a:r>
              <a:rPr lang="en-US" dirty="0" err="1" smtClean="0"/>
              <a:t>jasa</a:t>
            </a:r>
            <a:r>
              <a:rPr lang="en-US" dirty="0" smtClean="0"/>
              <a:t> </a:t>
            </a:r>
            <a:r>
              <a:rPr lang="en-US" dirty="0" err="1" smtClean="0"/>
              <a:t>langsung</a:t>
            </a:r>
            <a:r>
              <a:rPr lang="en-US" dirty="0" smtClean="0"/>
              <a:t>. </a:t>
            </a:r>
            <a:br>
              <a:rPr lang="en-US" dirty="0" smtClean="0"/>
            </a:br>
            <a:r>
              <a:rPr lang="en-US" dirty="0" err="1" smtClean="0"/>
              <a:t>Pajak</a:t>
            </a:r>
            <a:r>
              <a:rPr lang="en-US" dirty="0" smtClean="0"/>
              <a:t> </a:t>
            </a:r>
            <a:r>
              <a:rPr lang="en-US" dirty="0" err="1" smtClean="0"/>
              <a:t>dipungut</a:t>
            </a:r>
            <a:r>
              <a:rPr lang="en-US" dirty="0" smtClean="0"/>
              <a:t> </a:t>
            </a:r>
            <a:r>
              <a:rPr lang="en-US" dirty="0" err="1" smtClean="0"/>
              <a:t>penguasa</a:t>
            </a:r>
            <a:r>
              <a:rPr lang="en-US" dirty="0" smtClean="0"/>
              <a:t> </a:t>
            </a:r>
            <a:r>
              <a:rPr lang="en-US" dirty="0" err="1" smtClean="0"/>
              <a:t>dgn</a:t>
            </a:r>
            <a:r>
              <a:rPr lang="en-US" dirty="0" smtClean="0"/>
              <a:t> </a:t>
            </a:r>
            <a:r>
              <a:rPr lang="en-US" dirty="0" err="1" smtClean="0"/>
              <a:t>landasan</a:t>
            </a:r>
            <a:r>
              <a:rPr lang="en-US" dirty="0" smtClean="0"/>
              <a:t> </a:t>
            </a:r>
            <a:r>
              <a:rPr lang="en-US" dirty="0" err="1" smtClean="0"/>
              <a:t>norma</a:t>
            </a:r>
            <a:r>
              <a:rPr lang="en-US" dirty="0" smtClean="0"/>
              <a:t> </a:t>
            </a:r>
            <a:r>
              <a:rPr lang="en-US" dirty="0" err="1" smtClean="0"/>
              <a:t>hukum</a:t>
            </a:r>
            <a:r>
              <a:rPr lang="en-US" dirty="0" smtClean="0"/>
              <a:t> </a:t>
            </a:r>
            <a:r>
              <a:rPr lang="en-US" dirty="0" err="1" smtClean="0"/>
              <a:t>guna</a:t>
            </a:r>
            <a:r>
              <a:rPr lang="en-US" dirty="0" smtClean="0"/>
              <a:t> </a:t>
            </a:r>
            <a:r>
              <a:rPr lang="en-US" dirty="0" err="1" smtClean="0"/>
              <a:t>membiaya</a:t>
            </a:r>
            <a:r>
              <a:rPr lang="en-US" dirty="0" smtClean="0"/>
              <a:t> </a:t>
            </a:r>
            <a:r>
              <a:rPr lang="en-US" dirty="0" err="1" smtClean="0"/>
              <a:t>pengeluaran</a:t>
            </a:r>
            <a:r>
              <a:rPr lang="en-US" dirty="0" smtClean="0"/>
              <a:t> </a:t>
            </a:r>
            <a:r>
              <a:rPr lang="en-US" dirty="0" err="1" smtClean="0"/>
              <a:t>umum</a:t>
            </a:r>
            <a:r>
              <a:rPr lang="en-US" dirty="0" smtClean="0"/>
              <a:t> </a:t>
            </a:r>
            <a:r>
              <a:rPr lang="en-US" dirty="0" err="1" smtClean="0"/>
              <a:t>dalam</a:t>
            </a:r>
            <a:r>
              <a:rPr lang="en-US" dirty="0" smtClean="0"/>
              <a:t> </a:t>
            </a:r>
            <a:r>
              <a:rPr lang="en-US" dirty="0" err="1" smtClean="0"/>
              <a:t>rangka</a:t>
            </a:r>
            <a:r>
              <a:rPr lang="en-US" dirty="0" smtClean="0"/>
              <a:t> </a:t>
            </a:r>
            <a:r>
              <a:rPr lang="en-US" dirty="0" err="1" smtClean="0"/>
              <a:t>mencapai</a:t>
            </a:r>
            <a:r>
              <a:rPr lang="en-US" dirty="0" smtClean="0"/>
              <a:t> </a:t>
            </a:r>
            <a:r>
              <a:rPr lang="en-US" dirty="0" err="1" smtClean="0"/>
              <a:t>kesejahteraan</a:t>
            </a:r>
            <a:r>
              <a:rPr lang="en-US" dirty="0" smtClean="0"/>
              <a: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err="1" smtClean="0"/>
              <a:t>Fungsi</a:t>
            </a:r>
            <a:r>
              <a:rPr lang="en-US" dirty="0" smtClean="0"/>
              <a:t> </a:t>
            </a:r>
            <a:r>
              <a:rPr lang="en-US" dirty="0" err="1" smtClean="0"/>
              <a:t>Pajak</a:t>
            </a:r>
            <a:endParaRPr lang="en-US" dirty="0"/>
          </a:p>
        </p:txBody>
      </p:sp>
      <p:sp>
        <p:nvSpPr>
          <p:cNvPr id="3" name="Subtitle 2"/>
          <p:cNvSpPr>
            <a:spLocks noGrp="1"/>
          </p:cNvSpPr>
          <p:nvPr>
            <p:ph type="subTitle" idx="1"/>
          </p:nvPr>
        </p:nvSpPr>
        <p:spPr>
          <a:xfrm>
            <a:off x="1371600" y="1905000"/>
            <a:ext cx="6629400" cy="3886200"/>
          </a:xfrm>
        </p:spPr>
        <p:txBody>
          <a:bodyPr>
            <a:normAutofit/>
          </a:bodyPr>
          <a:lstStyle/>
          <a:p>
            <a:pPr marL="290513" indent="-290513" algn="l">
              <a:buFont typeface="Arial" pitchFamily="34" charset="0"/>
              <a:buChar char="•"/>
            </a:pPr>
            <a:r>
              <a:rPr lang="en-US" dirty="0" err="1" smtClean="0">
                <a:solidFill>
                  <a:schemeClr val="tx1"/>
                </a:solidFill>
              </a:rPr>
              <a:t>Budgetair</a:t>
            </a:r>
            <a:r>
              <a:rPr lang="en-US" dirty="0" smtClean="0">
                <a:solidFill>
                  <a:schemeClr val="tx1"/>
                </a:solidFill>
              </a:rPr>
              <a:t> (</a:t>
            </a:r>
            <a:r>
              <a:rPr lang="en-US" dirty="0" err="1" smtClean="0">
                <a:solidFill>
                  <a:schemeClr val="tx1"/>
                </a:solidFill>
              </a:rPr>
              <a:t>sumber</a:t>
            </a:r>
            <a:r>
              <a:rPr lang="en-US" dirty="0" smtClean="0">
                <a:solidFill>
                  <a:schemeClr val="tx1"/>
                </a:solidFill>
              </a:rPr>
              <a:t> </a:t>
            </a:r>
            <a:r>
              <a:rPr lang="en-US" dirty="0" err="1" smtClean="0">
                <a:solidFill>
                  <a:schemeClr val="tx1"/>
                </a:solidFill>
              </a:rPr>
              <a:t>pendapatan</a:t>
            </a:r>
            <a:r>
              <a:rPr lang="en-US" dirty="0" smtClean="0">
                <a:solidFill>
                  <a:schemeClr val="tx1"/>
                </a:solidFill>
              </a:rPr>
              <a:t> </a:t>
            </a:r>
            <a:r>
              <a:rPr lang="en-US" dirty="0" err="1" smtClean="0">
                <a:solidFill>
                  <a:schemeClr val="tx1"/>
                </a:solidFill>
              </a:rPr>
              <a:t>negara</a:t>
            </a:r>
            <a:r>
              <a:rPr lang="en-US" dirty="0" smtClean="0">
                <a:solidFill>
                  <a:schemeClr val="tx1"/>
                </a:solidFill>
              </a:rPr>
              <a:t>)        </a:t>
            </a:r>
            <a:r>
              <a:rPr lang="en-US" dirty="0" err="1" smtClean="0">
                <a:solidFill>
                  <a:schemeClr val="tx1"/>
                </a:solidFill>
              </a:rPr>
              <a:t>sumber</a:t>
            </a:r>
            <a:r>
              <a:rPr lang="en-US" dirty="0" smtClean="0">
                <a:solidFill>
                  <a:schemeClr val="tx1"/>
                </a:solidFill>
              </a:rPr>
              <a:t> </a:t>
            </a:r>
            <a:r>
              <a:rPr lang="en-US" dirty="0" err="1" smtClean="0">
                <a:solidFill>
                  <a:schemeClr val="tx1"/>
                </a:solidFill>
              </a:rPr>
              <a:t>pendanaanAPBN</a:t>
            </a:r>
            <a:endParaRPr lang="en-US" dirty="0" smtClean="0">
              <a:solidFill>
                <a:schemeClr val="tx1"/>
              </a:solidFill>
            </a:endParaRPr>
          </a:p>
          <a:p>
            <a:pPr marL="290513" indent="-290513" algn="l">
              <a:buFont typeface="Arial" pitchFamily="34" charset="0"/>
              <a:buChar char="•"/>
            </a:pPr>
            <a:r>
              <a:rPr lang="en-US" dirty="0" err="1" smtClean="0">
                <a:solidFill>
                  <a:schemeClr val="tx1"/>
                </a:solidFill>
              </a:rPr>
              <a:t>Regulerend</a:t>
            </a:r>
            <a:r>
              <a:rPr lang="en-US" dirty="0" smtClean="0">
                <a:solidFill>
                  <a:schemeClr val="tx1"/>
                </a:solidFill>
              </a:rPr>
              <a:t> (</a:t>
            </a:r>
            <a:r>
              <a:rPr lang="en-US" dirty="0" err="1" smtClean="0">
                <a:solidFill>
                  <a:schemeClr val="tx1"/>
                </a:solidFill>
              </a:rPr>
              <a:t>mengatur</a:t>
            </a:r>
            <a:r>
              <a:rPr lang="en-US" dirty="0" smtClean="0">
                <a:solidFill>
                  <a:schemeClr val="tx1"/>
                </a:solidFill>
              </a:rPr>
              <a:t>)       </a:t>
            </a:r>
            <a:r>
              <a:rPr lang="en-US" dirty="0" err="1" smtClean="0">
                <a:solidFill>
                  <a:schemeClr val="tx1"/>
                </a:solidFill>
              </a:rPr>
              <a:t>supaya</a:t>
            </a:r>
            <a:r>
              <a:rPr lang="en-US" dirty="0" smtClean="0">
                <a:solidFill>
                  <a:schemeClr val="tx1"/>
                </a:solidFill>
              </a:rPr>
              <a:t> investor </a:t>
            </a:r>
            <a:r>
              <a:rPr lang="en-US" dirty="0" err="1" smtClean="0">
                <a:solidFill>
                  <a:schemeClr val="tx1"/>
                </a:solidFill>
              </a:rPr>
              <a:t>tertarik</a:t>
            </a:r>
            <a:r>
              <a:rPr lang="en-US" dirty="0" smtClean="0">
                <a:solidFill>
                  <a:schemeClr val="tx1"/>
                </a:solidFill>
              </a:rPr>
              <a:t>, </a:t>
            </a:r>
            <a:r>
              <a:rPr lang="en-US" dirty="0" err="1" smtClean="0">
                <a:solidFill>
                  <a:schemeClr val="tx1"/>
                </a:solidFill>
              </a:rPr>
              <a:t>ada</a:t>
            </a:r>
            <a:r>
              <a:rPr lang="en-US" dirty="0" smtClean="0">
                <a:solidFill>
                  <a:schemeClr val="tx1"/>
                </a:solidFill>
              </a:rPr>
              <a:t> </a:t>
            </a:r>
            <a:r>
              <a:rPr lang="en-US" dirty="0" err="1" smtClean="0">
                <a:solidFill>
                  <a:schemeClr val="tx1"/>
                </a:solidFill>
              </a:rPr>
              <a:t>keringanan</a:t>
            </a:r>
            <a:r>
              <a:rPr lang="en-US" dirty="0" smtClean="0">
                <a:solidFill>
                  <a:schemeClr val="tx1"/>
                </a:solidFill>
              </a:rPr>
              <a:t> </a:t>
            </a:r>
            <a:r>
              <a:rPr lang="en-US" dirty="0" err="1" smtClean="0">
                <a:solidFill>
                  <a:schemeClr val="tx1"/>
                </a:solidFill>
              </a:rPr>
              <a:t>pajak</a:t>
            </a:r>
            <a:endParaRPr lang="en-US" dirty="0" smtClean="0">
              <a:solidFill>
                <a:schemeClr val="tx1"/>
              </a:solidFill>
            </a:endParaRPr>
          </a:p>
          <a:p>
            <a:pPr marL="290513" indent="-290513" algn="l">
              <a:buFont typeface="Arial" pitchFamily="34" charset="0"/>
              <a:buChar char="•"/>
            </a:pPr>
            <a:r>
              <a:rPr lang="en-US" dirty="0" err="1" smtClean="0">
                <a:solidFill>
                  <a:schemeClr val="tx1"/>
                </a:solidFill>
              </a:rPr>
              <a:t>Stabilitas</a:t>
            </a:r>
            <a:r>
              <a:rPr lang="en-US" dirty="0" smtClean="0">
                <a:solidFill>
                  <a:schemeClr val="tx1"/>
                </a:solidFill>
              </a:rPr>
              <a:t>        </a:t>
            </a:r>
            <a:r>
              <a:rPr lang="en-US" dirty="0" err="1" smtClean="0">
                <a:solidFill>
                  <a:schemeClr val="tx1"/>
                </a:solidFill>
              </a:rPr>
              <a:t>stabilitas</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shg</a:t>
            </a:r>
            <a:r>
              <a:rPr lang="en-US" dirty="0" smtClean="0">
                <a:solidFill>
                  <a:schemeClr val="tx1"/>
                </a:solidFill>
              </a:rPr>
              <a:t> </a:t>
            </a:r>
            <a:r>
              <a:rPr lang="en-US" dirty="0" err="1" smtClean="0">
                <a:solidFill>
                  <a:schemeClr val="tx1"/>
                </a:solidFill>
              </a:rPr>
              <a:t>dpt</a:t>
            </a:r>
            <a:r>
              <a:rPr lang="en-US" dirty="0" smtClean="0">
                <a:solidFill>
                  <a:schemeClr val="tx1"/>
                </a:solidFill>
              </a:rPr>
              <a:t> </a:t>
            </a:r>
            <a:r>
              <a:rPr lang="en-US" dirty="0" err="1" smtClean="0">
                <a:solidFill>
                  <a:schemeClr val="tx1"/>
                </a:solidFill>
              </a:rPr>
              <a:t>menekan</a:t>
            </a:r>
            <a:r>
              <a:rPr lang="en-US" dirty="0" smtClean="0">
                <a:solidFill>
                  <a:schemeClr val="tx1"/>
                </a:solidFill>
              </a:rPr>
              <a:t> </a:t>
            </a:r>
            <a:r>
              <a:rPr lang="en-US" dirty="0" err="1" smtClean="0">
                <a:solidFill>
                  <a:schemeClr val="tx1"/>
                </a:solidFill>
              </a:rPr>
              <a:t>inflasi</a:t>
            </a:r>
            <a:endParaRPr lang="en-US" dirty="0">
              <a:solidFill>
                <a:schemeClr val="tx1"/>
              </a:solidFill>
            </a:endParaRPr>
          </a:p>
        </p:txBody>
      </p:sp>
      <p:sp>
        <p:nvSpPr>
          <p:cNvPr id="4" name="Right Arrow 3"/>
          <p:cNvSpPr/>
          <p:nvPr/>
        </p:nvSpPr>
        <p:spPr>
          <a:xfrm>
            <a:off x="3124200" y="2667000"/>
            <a:ext cx="457200" cy="2286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5638800" y="3200400"/>
            <a:ext cx="457200" cy="2286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429000" y="4724400"/>
            <a:ext cx="457200" cy="2286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lstStyle/>
          <a:p>
            <a:r>
              <a:rPr lang="en-US" dirty="0" smtClean="0"/>
              <a:t>Beda </a:t>
            </a:r>
            <a:r>
              <a:rPr lang="en-US" dirty="0" err="1" smtClean="0"/>
              <a:t>Pajak</a:t>
            </a:r>
            <a:r>
              <a:rPr lang="en-US" dirty="0" smtClean="0"/>
              <a:t> </a:t>
            </a:r>
            <a:r>
              <a:rPr lang="en-US" dirty="0" err="1" smtClean="0"/>
              <a:t>dan</a:t>
            </a:r>
            <a:r>
              <a:rPr lang="en-US" dirty="0" smtClean="0"/>
              <a:t> </a:t>
            </a:r>
            <a:r>
              <a:rPr lang="en-US" dirty="0" err="1" smtClean="0"/>
              <a:t>Retribusi</a:t>
            </a:r>
            <a:endParaRPr lang="en-US" dirty="0"/>
          </a:p>
        </p:txBody>
      </p:sp>
      <p:sp>
        <p:nvSpPr>
          <p:cNvPr id="3" name="Subtitle 2"/>
          <p:cNvSpPr>
            <a:spLocks noGrp="1"/>
          </p:cNvSpPr>
          <p:nvPr>
            <p:ph type="subTitle" idx="1"/>
          </p:nvPr>
        </p:nvSpPr>
        <p:spPr>
          <a:xfrm>
            <a:off x="762000" y="2590800"/>
            <a:ext cx="7696200" cy="3581400"/>
          </a:xfrm>
        </p:spPr>
        <p:txBody>
          <a:bodyPr>
            <a:normAutofit lnSpcReduction="10000"/>
          </a:bodyPr>
          <a:lstStyle/>
          <a:p>
            <a:pPr marL="234950" indent="-234950" algn="l">
              <a:buFont typeface="Arial" pitchFamily="34" charset="0"/>
              <a:buChar char="•"/>
            </a:pPr>
            <a:r>
              <a:rPr lang="en-US" dirty="0" err="1" smtClean="0">
                <a:solidFill>
                  <a:schemeClr val="tx1"/>
                </a:solidFill>
              </a:rPr>
              <a:t>Pajak</a:t>
            </a:r>
            <a:r>
              <a:rPr lang="en-US" dirty="0" smtClean="0">
                <a:solidFill>
                  <a:schemeClr val="tx1"/>
                </a:solidFill>
              </a:rPr>
              <a:t> </a:t>
            </a:r>
            <a:r>
              <a:rPr lang="en-US" u="sng" dirty="0" err="1" smtClean="0">
                <a:solidFill>
                  <a:schemeClr val="tx1"/>
                </a:solidFill>
              </a:rPr>
              <a:t>tidak</a:t>
            </a:r>
            <a:r>
              <a:rPr lang="en-US" u="sng" dirty="0" smtClean="0">
                <a:solidFill>
                  <a:schemeClr val="tx1"/>
                </a:solidFill>
              </a:rPr>
              <a:t> </a:t>
            </a:r>
            <a:r>
              <a:rPr lang="en-US" u="sng" dirty="0" err="1" smtClean="0">
                <a:solidFill>
                  <a:schemeClr val="tx1"/>
                </a:solidFill>
              </a:rPr>
              <a:t>dapat</a:t>
            </a:r>
            <a:r>
              <a:rPr lang="en-US" dirty="0" smtClean="0">
                <a:solidFill>
                  <a:schemeClr val="tx1"/>
                </a:solidFill>
              </a:rPr>
              <a:t> </a:t>
            </a:r>
            <a:r>
              <a:rPr lang="en-US" dirty="0" err="1" smtClean="0">
                <a:solidFill>
                  <a:schemeClr val="tx1"/>
                </a:solidFill>
              </a:rPr>
              <a:t>menunjuk</a:t>
            </a:r>
            <a:r>
              <a:rPr lang="en-US" dirty="0" smtClean="0">
                <a:solidFill>
                  <a:schemeClr val="tx1"/>
                </a:solidFill>
              </a:rPr>
              <a:t> </a:t>
            </a:r>
            <a:r>
              <a:rPr lang="en-US" dirty="0" err="1" smtClean="0">
                <a:solidFill>
                  <a:schemeClr val="tx1"/>
                </a:solidFill>
              </a:rPr>
              <a:t>langsung</a:t>
            </a:r>
            <a:r>
              <a:rPr lang="en-US" dirty="0" smtClean="0">
                <a:solidFill>
                  <a:schemeClr val="tx1"/>
                </a:solidFill>
              </a:rPr>
              <a:t> </a:t>
            </a:r>
            <a:r>
              <a:rPr lang="en-US" dirty="0" err="1" smtClean="0">
                <a:solidFill>
                  <a:schemeClr val="tx1"/>
                </a:solidFill>
              </a:rPr>
              <a:t>balas</a:t>
            </a:r>
            <a:r>
              <a:rPr lang="en-US" dirty="0" smtClean="0">
                <a:solidFill>
                  <a:schemeClr val="tx1"/>
                </a:solidFill>
              </a:rPr>
              <a:t> </a:t>
            </a:r>
            <a:r>
              <a:rPr lang="en-US" dirty="0" err="1" smtClean="0">
                <a:solidFill>
                  <a:schemeClr val="tx1"/>
                </a:solidFill>
              </a:rPr>
              <a:t>jasanya</a:t>
            </a:r>
            <a:r>
              <a:rPr lang="en-US" dirty="0" smtClean="0">
                <a:solidFill>
                  <a:schemeClr val="tx1"/>
                </a:solidFill>
              </a:rPr>
              <a:t>. </a:t>
            </a:r>
            <a:r>
              <a:rPr lang="en-US" dirty="0" err="1" smtClean="0">
                <a:solidFill>
                  <a:schemeClr val="tx1"/>
                </a:solidFill>
              </a:rPr>
              <a:t>Contoh</a:t>
            </a:r>
            <a:r>
              <a:rPr lang="en-US" dirty="0" smtClean="0">
                <a:solidFill>
                  <a:schemeClr val="tx1"/>
                </a:solidFill>
              </a:rPr>
              <a:t>: </a:t>
            </a:r>
            <a:r>
              <a:rPr lang="en-US" dirty="0" err="1" smtClean="0">
                <a:solidFill>
                  <a:schemeClr val="tx1"/>
                </a:solidFill>
              </a:rPr>
              <a:t>Pajak</a:t>
            </a:r>
            <a:r>
              <a:rPr lang="en-US" dirty="0" smtClean="0">
                <a:solidFill>
                  <a:schemeClr val="tx1"/>
                </a:solidFill>
              </a:rPr>
              <a:t> </a:t>
            </a:r>
            <a:r>
              <a:rPr lang="en-US" dirty="0" err="1" smtClean="0">
                <a:solidFill>
                  <a:schemeClr val="tx1"/>
                </a:solidFill>
              </a:rPr>
              <a:t>Penghasilan</a:t>
            </a:r>
            <a:r>
              <a:rPr lang="en-US" dirty="0" smtClean="0">
                <a:solidFill>
                  <a:schemeClr val="tx1"/>
                </a:solidFill>
              </a:rPr>
              <a:t> (</a:t>
            </a:r>
            <a:r>
              <a:rPr lang="en-US" dirty="0" err="1" smtClean="0">
                <a:solidFill>
                  <a:schemeClr val="tx1"/>
                </a:solidFill>
              </a:rPr>
              <a:t>PPh</a:t>
            </a:r>
            <a:r>
              <a:rPr lang="en-US" dirty="0" smtClean="0">
                <a:solidFill>
                  <a:schemeClr val="tx1"/>
                </a:solidFill>
              </a:rPr>
              <a:t>), </a:t>
            </a:r>
            <a:r>
              <a:rPr lang="en-US" dirty="0" err="1" smtClean="0">
                <a:solidFill>
                  <a:schemeClr val="tx1"/>
                </a:solidFill>
              </a:rPr>
              <a:t>Pajak</a:t>
            </a:r>
            <a:r>
              <a:rPr lang="en-US" dirty="0" smtClean="0">
                <a:solidFill>
                  <a:schemeClr val="tx1"/>
                </a:solidFill>
              </a:rPr>
              <a:t> </a:t>
            </a:r>
            <a:r>
              <a:rPr lang="en-US" dirty="0" err="1" smtClean="0">
                <a:solidFill>
                  <a:schemeClr val="tx1"/>
                </a:solidFill>
              </a:rPr>
              <a:t>Pertambahan</a:t>
            </a:r>
            <a:r>
              <a:rPr lang="en-US" dirty="0" smtClean="0">
                <a:solidFill>
                  <a:schemeClr val="tx1"/>
                </a:solidFill>
              </a:rPr>
              <a:t> </a:t>
            </a:r>
            <a:r>
              <a:rPr lang="en-US" dirty="0" err="1" smtClean="0">
                <a:solidFill>
                  <a:schemeClr val="tx1"/>
                </a:solidFill>
              </a:rPr>
              <a:t>Nilai</a:t>
            </a:r>
            <a:endParaRPr lang="en-US" dirty="0" smtClean="0">
              <a:solidFill>
                <a:schemeClr val="tx1"/>
              </a:solidFill>
            </a:endParaRPr>
          </a:p>
          <a:p>
            <a:pPr marL="234950" indent="-234950" algn="l">
              <a:buFont typeface="Arial" pitchFamily="34" charset="0"/>
              <a:buChar char="•"/>
            </a:pPr>
            <a:r>
              <a:rPr lang="en-US" dirty="0" err="1" smtClean="0">
                <a:solidFill>
                  <a:schemeClr val="tx1"/>
                </a:solidFill>
              </a:rPr>
              <a:t>Retribusi</a:t>
            </a:r>
            <a:r>
              <a:rPr lang="en-US" dirty="0" smtClean="0">
                <a:solidFill>
                  <a:schemeClr val="tx1"/>
                </a:solidFill>
              </a:rPr>
              <a:t> </a:t>
            </a:r>
            <a:r>
              <a:rPr lang="en-US" u="sng" dirty="0" err="1" smtClean="0">
                <a:solidFill>
                  <a:schemeClr val="tx1"/>
                </a:solidFill>
              </a:rPr>
              <a:t>dapat</a:t>
            </a:r>
            <a:r>
              <a:rPr lang="en-US" dirty="0" smtClean="0">
                <a:solidFill>
                  <a:schemeClr val="tx1"/>
                </a:solidFill>
              </a:rPr>
              <a:t> </a:t>
            </a:r>
            <a:r>
              <a:rPr lang="en-US" dirty="0" err="1" smtClean="0">
                <a:solidFill>
                  <a:schemeClr val="tx1"/>
                </a:solidFill>
              </a:rPr>
              <a:t>menunjuk</a:t>
            </a:r>
            <a:r>
              <a:rPr lang="en-US" dirty="0" smtClean="0">
                <a:solidFill>
                  <a:schemeClr val="tx1"/>
                </a:solidFill>
              </a:rPr>
              <a:t> </a:t>
            </a:r>
            <a:r>
              <a:rPr lang="en-US" dirty="0" err="1" smtClean="0">
                <a:solidFill>
                  <a:schemeClr val="tx1"/>
                </a:solidFill>
              </a:rPr>
              <a:t>lansung</a:t>
            </a:r>
            <a:r>
              <a:rPr lang="en-US" dirty="0" smtClean="0">
                <a:solidFill>
                  <a:schemeClr val="tx1"/>
                </a:solidFill>
              </a:rPr>
              <a:t> </a:t>
            </a:r>
            <a:r>
              <a:rPr lang="en-US" dirty="0" err="1" smtClean="0">
                <a:solidFill>
                  <a:schemeClr val="tx1"/>
                </a:solidFill>
              </a:rPr>
              <a:t>balas</a:t>
            </a:r>
            <a:r>
              <a:rPr lang="en-US" dirty="0" smtClean="0">
                <a:solidFill>
                  <a:schemeClr val="tx1"/>
                </a:solidFill>
              </a:rPr>
              <a:t> </a:t>
            </a:r>
            <a:r>
              <a:rPr lang="en-US" dirty="0" err="1" smtClean="0">
                <a:solidFill>
                  <a:schemeClr val="tx1"/>
                </a:solidFill>
              </a:rPr>
              <a:t>jasanya</a:t>
            </a:r>
            <a:r>
              <a:rPr lang="en-US" dirty="0" smtClean="0">
                <a:solidFill>
                  <a:schemeClr val="tx1"/>
                </a:solidFill>
              </a:rPr>
              <a:t>. </a:t>
            </a:r>
            <a:r>
              <a:rPr lang="en-US" dirty="0" err="1" smtClean="0">
                <a:solidFill>
                  <a:schemeClr val="tx1"/>
                </a:solidFill>
              </a:rPr>
              <a:t>Contoh</a:t>
            </a:r>
            <a:r>
              <a:rPr lang="en-US" dirty="0" smtClean="0">
                <a:solidFill>
                  <a:schemeClr val="tx1"/>
                </a:solidFill>
              </a:rPr>
              <a:t>: </a:t>
            </a:r>
            <a:r>
              <a:rPr lang="en-US" dirty="0" err="1" smtClean="0">
                <a:solidFill>
                  <a:schemeClr val="tx1"/>
                </a:solidFill>
              </a:rPr>
              <a:t>Retribusi</a:t>
            </a:r>
            <a:r>
              <a:rPr lang="en-US" dirty="0" smtClean="0">
                <a:solidFill>
                  <a:schemeClr val="tx1"/>
                </a:solidFill>
              </a:rPr>
              <a:t> </a:t>
            </a:r>
            <a:r>
              <a:rPr lang="en-US" dirty="0" err="1" smtClean="0">
                <a:solidFill>
                  <a:schemeClr val="tx1"/>
                </a:solidFill>
              </a:rPr>
              <a:t>parkir</a:t>
            </a:r>
            <a:r>
              <a:rPr lang="en-US" dirty="0" smtClean="0">
                <a:solidFill>
                  <a:schemeClr val="tx1"/>
                </a:solidFill>
              </a:rPr>
              <a:t>, </a:t>
            </a:r>
            <a:r>
              <a:rPr lang="en-US" dirty="0" err="1" smtClean="0">
                <a:solidFill>
                  <a:schemeClr val="tx1"/>
                </a:solidFill>
              </a:rPr>
              <a:t>retribusi</a:t>
            </a:r>
            <a:r>
              <a:rPr lang="en-US" dirty="0" smtClean="0">
                <a:solidFill>
                  <a:schemeClr val="tx1"/>
                </a:solidFill>
              </a:rPr>
              <a:t> </a:t>
            </a:r>
            <a:r>
              <a:rPr lang="en-US" dirty="0" err="1" smtClean="0">
                <a:solidFill>
                  <a:schemeClr val="tx1"/>
                </a:solidFill>
              </a:rPr>
              <a:t>pasar</a:t>
            </a:r>
            <a:endParaRPr lang="en-US" dirty="0" smtClean="0">
              <a:solidFill>
                <a:schemeClr val="tx1"/>
              </a:solidFill>
            </a:endParaRPr>
          </a:p>
          <a:p>
            <a:pPr algn="l">
              <a:buFont typeface="Arial" pitchFamily="34" charset="0"/>
              <a:buChar char="•"/>
            </a:pPr>
            <a:r>
              <a:rPr lang="en-US" dirty="0" smtClean="0">
                <a:solidFill>
                  <a:schemeClr val="tx1"/>
                </a:solidFill>
              </a:rPr>
              <a:t> SPP </a:t>
            </a:r>
            <a:r>
              <a:rPr lang="en-US" dirty="0" err="1" smtClean="0">
                <a:solidFill>
                  <a:schemeClr val="tx1"/>
                </a:solidFill>
              </a:rPr>
              <a:t>mhs</a:t>
            </a:r>
            <a:r>
              <a:rPr lang="en-US" dirty="0" smtClean="0">
                <a:solidFill>
                  <a:schemeClr val="tx1"/>
                </a:solidFill>
              </a:rPr>
              <a:t>, </a:t>
            </a:r>
            <a:r>
              <a:rPr lang="en-US" dirty="0" err="1" smtClean="0">
                <a:solidFill>
                  <a:schemeClr val="tx1"/>
                </a:solidFill>
              </a:rPr>
              <a:t>pajak</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retribusi</a:t>
            </a:r>
            <a:r>
              <a:rPr lang="en-US" dirty="0" smtClean="0">
                <a:solidFill>
                  <a:schemeClr val="tx1"/>
                </a:solidFill>
              </a:rPr>
              <a:t>?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066799"/>
          </a:xfrm>
        </p:spPr>
        <p:txBody>
          <a:bodyPr/>
          <a:lstStyle/>
          <a:p>
            <a:r>
              <a:rPr lang="en-US" dirty="0" smtClean="0"/>
              <a:t>MANAJEMEN KEUANGAN</a:t>
            </a:r>
            <a:endParaRPr lang="en-US" dirty="0"/>
          </a:p>
        </p:txBody>
      </p:sp>
      <p:sp>
        <p:nvSpPr>
          <p:cNvPr id="3" name="Subtitle 2"/>
          <p:cNvSpPr>
            <a:spLocks noGrp="1"/>
          </p:cNvSpPr>
          <p:nvPr>
            <p:ph type="subTitle" idx="1"/>
          </p:nvPr>
        </p:nvSpPr>
        <p:spPr>
          <a:xfrm>
            <a:off x="533400" y="1524000"/>
            <a:ext cx="8153400" cy="4876800"/>
          </a:xfrm>
        </p:spPr>
        <p:txBody>
          <a:bodyPr/>
          <a:lstStyle/>
          <a:p>
            <a:pPr algn="l"/>
            <a:r>
              <a:rPr lang="en-US" dirty="0" err="1" smtClean="0">
                <a:solidFill>
                  <a:schemeClr val="tx1"/>
                </a:solidFill>
              </a:rPr>
              <a:t>Apa</a:t>
            </a:r>
            <a:r>
              <a:rPr lang="en-US" dirty="0" smtClean="0">
                <a:solidFill>
                  <a:schemeClr val="tx1"/>
                </a:solidFill>
              </a:rPr>
              <a:t> </a:t>
            </a:r>
            <a:r>
              <a:rPr lang="en-US" dirty="0" err="1" smtClean="0">
                <a:solidFill>
                  <a:schemeClr val="tx1"/>
                </a:solidFill>
              </a:rPr>
              <a:t>manajemen</a:t>
            </a:r>
            <a:r>
              <a:rPr lang="en-US" dirty="0" smtClean="0">
                <a:solidFill>
                  <a:schemeClr val="tx1"/>
                </a:solidFill>
              </a:rPr>
              <a:t> </a:t>
            </a:r>
            <a:r>
              <a:rPr lang="en-US" dirty="0" err="1" smtClean="0">
                <a:solidFill>
                  <a:schemeClr val="tx1"/>
                </a:solidFill>
              </a:rPr>
              <a:t>itu</a:t>
            </a:r>
            <a:r>
              <a:rPr lang="en-US" dirty="0" smtClean="0">
                <a:solidFill>
                  <a:schemeClr val="tx1"/>
                </a:solidFill>
              </a:rPr>
              <a:t>?</a:t>
            </a:r>
          </a:p>
          <a:p>
            <a:pPr algn="l"/>
            <a:r>
              <a:rPr lang="en-US" dirty="0" err="1" smtClean="0">
                <a:solidFill>
                  <a:schemeClr val="tx1"/>
                </a:solidFill>
              </a:rPr>
              <a:t>Proses</a:t>
            </a:r>
            <a:r>
              <a:rPr lang="en-US" dirty="0" smtClean="0">
                <a:solidFill>
                  <a:schemeClr val="tx1"/>
                </a:solidFill>
              </a:rPr>
              <a:t>  - </a:t>
            </a:r>
            <a:r>
              <a:rPr lang="en-US" dirty="0" err="1" smtClean="0">
                <a:solidFill>
                  <a:schemeClr val="tx1"/>
                </a:solidFill>
              </a:rPr>
              <a:t>merencanakan</a:t>
            </a:r>
            <a:endParaRPr lang="en-US" dirty="0" smtClean="0">
              <a:solidFill>
                <a:schemeClr val="tx1"/>
              </a:solidFill>
            </a:endParaRPr>
          </a:p>
          <a:p>
            <a:pPr algn="l"/>
            <a:r>
              <a:rPr lang="en-US" dirty="0">
                <a:solidFill>
                  <a:schemeClr val="tx1"/>
                </a:solidFill>
              </a:rPr>
              <a:t>	</a:t>
            </a:r>
            <a:r>
              <a:rPr lang="en-US" dirty="0" smtClean="0">
                <a:solidFill>
                  <a:schemeClr val="tx1"/>
                </a:solidFill>
              </a:rPr>
              <a:t>    - </a:t>
            </a:r>
            <a:r>
              <a:rPr lang="en-US" dirty="0" err="1" smtClean="0">
                <a:solidFill>
                  <a:schemeClr val="tx1"/>
                </a:solidFill>
              </a:rPr>
              <a:t>mengorganisir</a:t>
            </a:r>
            <a:endParaRPr lang="en-US" dirty="0" smtClean="0">
              <a:solidFill>
                <a:schemeClr val="tx1"/>
              </a:solidFill>
            </a:endParaRPr>
          </a:p>
          <a:p>
            <a:pPr algn="l"/>
            <a:r>
              <a:rPr lang="en-US" dirty="0">
                <a:solidFill>
                  <a:schemeClr val="tx1"/>
                </a:solidFill>
              </a:rPr>
              <a:t>	</a:t>
            </a:r>
            <a:r>
              <a:rPr lang="en-US" dirty="0" smtClean="0">
                <a:solidFill>
                  <a:schemeClr val="tx1"/>
                </a:solidFill>
              </a:rPr>
              <a:t>    - </a:t>
            </a:r>
            <a:r>
              <a:rPr lang="en-US" dirty="0" err="1" smtClean="0">
                <a:solidFill>
                  <a:schemeClr val="tx1"/>
                </a:solidFill>
              </a:rPr>
              <a:t>mengarahkan</a:t>
            </a:r>
            <a:r>
              <a:rPr lang="en-US" dirty="0" smtClean="0">
                <a:solidFill>
                  <a:schemeClr val="tx1"/>
                </a:solidFill>
              </a:rPr>
              <a:t>             KEGIATAN </a:t>
            </a:r>
          </a:p>
          <a:p>
            <a:pPr algn="l"/>
            <a:r>
              <a:rPr lang="en-US" dirty="0">
                <a:solidFill>
                  <a:schemeClr val="tx1"/>
                </a:solidFill>
              </a:rPr>
              <a:t>	</a:t>
            </a:r>
            <a:r>
              <a:rPr lang="en-US" dirty="0" smtClean="0">
                <a:solidFill>
                  <a:schemeClr val="tx1"/>
                </a:solidFill>
              </a:rPr>
              <a:t>    - </a:t>
            </a:r>
            <a:r>
              <a:rPr lang="en-US" dirty="0" err="1" smtClean="0">
                <a:solidFill>
                  <a:schemeClr val="tx1"/>
                </a:solidFill>
              </a:rPr>
              <a:t>mengendalikan</a:t>
            </a:r>
            <a:r>
              <a:rPr lang="en-US" dirty="0" smtClean="0">
                <a:solidFill>
                  <a:schemeClr val="tx1"/>
                </a:solidFill>
              </a:rPr>
              <a:t> </a:t>
            </a:r>
          </a:p>
          <a:p>
            <a:pPr algn="l"/>
            <a:r>
              <a:rPr lang="en-US" dirty="0">
                <a:solidFill>
                  <a:schemeClr val="tx1"/>
                </a:solidFill>
              </a:rPr>
              <a:t> </a:t>
            </a:r>
            <a:r>
              <a:rPr lang="en-US" dirty="0" smtClean="0">
                <a:solidFill>
                  <a:schemeClr val="tx1"/>
                </a:solidFill>
              </a:rPr>
              <a:t>                                            TUJUAN ORGANISASI</a:t>
            </a:r>
          </a:p>
          <a:p>
            <a:pPr algn="l"/>
            <a:r>
              <a:rPr lang="en-US" dirty="0" err="1" smtClean="0">
                <a:solidFill>
                  <a:schemeClr val="tx1"/>
                </a:solidFill>
              </a:rPr>
              <a:t>Semua</a:t>
            </a:r>
            <a:r>
              <a:rPr lang="en-US" dirty="0" smtClean="0">
                <a:solidFill>
                  <a:schemeClr val="tx1"/>
                </a:solidFill>
              </a:rPr>
              <a:t> </a:t>
            </a:r>
            <a:r>
              <a:rPr lang="en-US" dirty="0" err="1" smtClean="0">
                <a:solidFill>
                  <a:schemeClr val="tx1"/>
                </a:solidFill>
              </a:rPr>
              <a:t>itu</a:t>
            </a:r>
            <a:r>
              <a:rPr lang="en-US" dirty="0" smtClean="0">
                <a:solidFill>
                  <a:schemeClr val="tx1"/>
                </a:solidFill>
              </a:rPr>
              <a:t> </a:t>
            </a:r>
            <a:r>
              <a:rPr lang="en-US" dirty="0" err="1" smtClean="0">
                <a:solidFill>
                  <a:schemeClr val="tx1"/>
                </a:solidFill>
              </a:rPr>
              <a:t>dilakukan</a:t>
            </a:r>
            <a:r>
              <a:rPr lang="en-US" dirty="0" smtClean="0">
                <a:solidFill>
                  <a:schemeClr val="tx1"/>
                </a:solidFill>
              </a:rPr>
              <a:t> </a:t>
            </a:r>
            <a:r>
              <a:rPr lang="en-US" dirty="0" err="1" smtClean="0">
                <a:solidFill>
                  <a:schemeClr val="tx1"/>
                </a:solidFill>
              </a:rPr>
              <a:t>dgn</a:t>
            </a:r>
            <a:r>
              <a:rPr lang="en-US" dirty="0" smtClean="0">
                <a:solidFill>
                  <a:schemeClr val="tx1"/>
                </a:solidFill>
              </a:rPr>
              <a:t> </a:t>
            </a:r>
            <a:r>
              <a:rPr lang="en-US" dirty="0" err="1" smtClean="0">
                <a:solidFill>
                  <a:schemeClr val="tx1"/>
                </a:solidFill>
              </a:rPr>
              <a:t>sumber</a:t>
            </a:r>
            <a:r>
              <a:rPr lang="en-US" dirty="0" smtClean="0">
                <a:solidFill>
                  <a:schemeClr val="tx1"/>
                </a:solidFill>
              </a:rPr>
              <a:t> </a:t>
            </a:r>
            <a:r>
              <a:rPr lang="en-US" dirty="0" err="1" smtClean="0">
                <a:solidFill>
                  <a:schemeClr val="tx1"/>
                </a:solidFill>
              </a:rPr>
              <a:t>daya</a:t>
            </a:r>
            <a:r>
              <a:rPr lang="en-US" dirty="0" smtClean="0">
                <a:solidFill>
                  <a:schemeClr val="tx1"/>
                </a:solidFill>
              </a:rPr>
              <a:t> org </a:t>
            </a:r>
            <a:r>
              <a:rPr lang="en-US" dirty="0" err="1" smtClean="0">
                <a:solidFill>
                  <a:schemeClr val="tx1"/>
                </a:solidFill>
              </a:rPr>
              <a:t>tsb</a:t>
            </a:r>
            <a:r>
              <a:rPr lang="en-US" dirty="0" smtClean="0">
                <a:solidFill>
                  <a:schemeClr val="tx1"/>
                </a:solidFill>
              </a:rPr>
              <a:t>.</a:t>
            </a:r>
          </a:p>
          <a:p>
            <a:pPr algn="l"/>
            <a:endParaRPr lang="en-US" dirty="0">
              <a:solidFill>
                <a:schemeClr val="tx1"/>
              </a:solidFill>
            </a:endParaRPr>
          </a:p>
          <a:p>
            <a:pPr algn="l"/>
            <a:endParaRPr lang="en-US" dirty="0">
              <a:solidFill>
                <a:schemeClr val="tx1"/>
              </a:solidFill>
            </a:endParaRPr>
          </a:p>
        </p:txBody>
      </p:sp>
      <p:sp>
        <p:nvSpPr>
          <p:cNvPr id="4" name="Right Brace 3"/>
          <p:cNvSpPr/>
          <p:nvPr/>
        </p:nvSpPr>
        <p:spPr>
          <a:xfrm>
            <a:off x="4953000" y="2438400"/>
            <a:ext cx="457200" cy="1905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Down Arrow 4"/>
          <p:cNvSpPr/>
          <p:nvPr/>
        </p:nvSpPr>
        <p:spPr>
          <a:xfrm>
            <a:off x="6248400" y="3886200"/>
            <a:ext cx="304800" cy="5334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err="1" smtClean="0"/>
              <a:t>Pajak</a:t>
            </a:r>
            <a:r>
              <a:rPr lang="en-US" dirty="0" smtClean="0"/>
              <a:t> </a:t>
            </a:r>
            <a:r>
              <a:rPr lang="en-US" dirty="0" err="1" smtClean="0"/>
              <a:t>Penghasilan</a:t>
            </a:r>
            <a:r>
              <a:rPr lang="en-US" dirty="0" smtClean="0"/>
              <a:t> (</a:t>
            </a:r>
            <a:r>
              <a:rPr lang="en-US" dirty="0" err="1" smtClean="0"/>
              <a:t>PPh</a:t>
            </a:r>
            <a:r>
              <a:rPr lang="en-US" dirty="0" smtClean="0"/>
              <a:t>)</a:t>
            </a:r>
            <a:endParaRPr lang="en-US" dirty="0"/>
          </a:p>
        </p:txBody>
      </p:sp>
      <p:sp>
        <p:nvSpPr>
          <p:cNvPr id="3" name="Subtitle 2"/>
          <p:cNvSpPr>
            <a:spLocks noGrp="1"/>
          </p:cNvSpPr>
          <p:nvPr>
            <p:ph type="subTitle" idx="1"/>
          </p:nvPr>
        </p:nvSpPr>
        <p:spPr>
          <a:xfrm>
            <a:off x="1371600" y="1828800"/>
            <a:ext cx="6400800" cy="3810000"/>
          </a:xfrm>
        </p:spPr>
        <p:txBody>
          <a:bodyPr/>
          <a:lstStyle/>
          <a:p>
            <a:pPr algn="l"/>
            <a:r>
              <a:rPr lang="en-US" dirty="0" err="1" smtClean="0">
                <a:solidFill>
                  <a:schemeClr val="tx1"/>
                </a:solidFill>
              </a:rPr>
              <a:t>Subjek</a:t>
            </a:r>
            <a:r>
              <a:rPr lang="en-US" dirty="0" smtClean="0">
                <a:solidFill>
                  <a:schemeClr val="tx1"/>
                </a:solidFill>
              </a:rPr>
              <a:t> </a:t>
            </a:r>
            <a:r>
              <a:rPr lang="en-US" dirty="0" err="1" smtClean="0">
                <a:solidFill>
                  <a:schemeClr val="tx1"/>
                </a:solidFill>
              </a:rPr>
              <a:t>PPh</a:t>
            </a:r>
            <a:r>
              <a:rPr lang="en-US" dirty="0" smtClean="0">
                <a:solidFill>
                  <a:schemeClr val="tx1"/>
                </a:solidFill>
              </a:rPr>
              <a:t>:</a:t>
            </a:r>
          </a:p>
          <a:p>
            <a:pPr algn="l">
              <a:buFont typeface="Arial" pitchFamily="34" charset="0"/>
              <a:buChar char="•"/>
            </a:pPr>
            <a:r>
              <a:rPr lang="en-US" dirty="0" smtClean="0">
                <a:solidFill>
                  <a:schemeClr val="tx1"/>
                </a:solidFill>
              </a:rPr>
              <a:t> </a:t>
            </a:r>
            <a:r>
              <a:rPr lang="en-US" dirty="0" err="1" smtClean="0">
                <a:solidFill>
                  <a:schemeClr val="tx1"/>
                </a:solidFill>
              </a:rPr>
              <a:t>Pribadi</a:t>
            </a:r>
            <a:endParaRPr lang="en-US" dirty="0" smtClean="0">
              <a:solidFill>
                <a:schemeClr val="tx1"/>
              </a:solidFill>
            </a:endParaRPr>
          </a:p>
          <a:p>
            <a:pPr algn="l">
              <a:buFont typeface="Arial" pitchFamily="34" charset="0"/>
              <a:buChar char="•"/>
            </a:pPr>
            <a:r>
              <a:rPr lang="en-US" dirty="0" smtClean="0">
                <a:solidFill>
                  <a:schemeClr val="tx1"/>
                </a:solidFill>
              </a:rPr>
              <a:t> </a:t>
            </a:r>
            <a:r>
              <a:rPr lang="en-US" dirty="0" err="1" smtClean="0">
                <a:solidFill>
                  <a:schemeClr val="tx1"/>
                </a:solidFill>
              </a:rPr>
              <a:t>Harta</a:t>
            </a:r>
            <a:r>
              <a:rPr lang="en-US" dirty="0" smtClean="0">
                <a:solidFill>
                  <a:schemeClr val="tx1"/>
                </a:solidFill>
              </a:rPr>
              <a:t> </a:t>
            </a:r>
            <a:r>
              <a:rPr lang="en-US" dirty="0" err="1" smtClean="0">
                <a:solidFill>
                  <a:schemeClr val="tx1"/>
                </a:solidFill>
              </a:rPr>
              <a:t>Warisan</a:t>
            </a:r>
            <a:r>
              <a:rPr lang="en-US" dirty="0" smtClean="0">
                <a:solidFill>
                  <a:schemeClr val="tx1"/>
                </a:solidFill>
              </a:rPr>
              <a:t> </a:t>
            </a:r>
            <a:r>
              <a:rPr lang="en-US" dirty="0" err="1" smtClean="0">
                <a:solidFill>
                  <a:schemeClr val="tx1"/>
                </a:solidFill>
              </a:rPr>
              <a:t>yg</a:t>
            </a:r>
            <a:r>
              <a:rPr lang="en-US" dirty="0" smtClean="0">
                <a:solidFill>
                  <a:schemeClr val="tx1"/>
                </a:solidFill>
              </a:rPr>
              <a:t> </a:t>
            </a:r>
            <a:r>
              <a:rPr lang="en-US" dirty="0" err="1" smtClean="0">
                <a:solidFill>
                  <a:schemeClr val="tx1"/>
                </a:solidFill>
              </a:rPr>
              <a:t>belum</a:t>
            </a:r>
            <a:r>
              <a:rPr lang="en-US" dirty="0" smtClean="0">
                <a:solidFill>
                  <a:schemeClr val="tx1"/>
                </a:solidFill>
              </a:rPr>
              <a:t> </a:t>
            </a:r>
            <a:r>
              <a:rPr lang="en-US" dirty="0" err="1" smtClean="0">
                <a:solidFill>
                  <a:schemeClr val="tx1"/>
                </a:solidFill>
              </a:rPr>
              <a:t>dibagi</a:t>
            </a:r>
            <a:endParaRPr lang="en-US" dirty="0" smtClean="0">
              <a:solidFill>
                <a:schemeClr val="tx1"/>
              </a:solidFill>
            </a:endParaRPr>
          </a:p>
          <a:p>
            <a:pPr algn="l">
              <a:buFont typeface="Arial" pitchFamily="34" charset="0"/>
              <a:buChar char="•"/>
            </a:pPr>
            <a:r>
              <a:rPr lang="en-US" dirty="0" smtClean="0">
                <a:solidFill>
                  <a:schemeClr val="tx1"/>
                </a:solidFill>
              </a:rPr>
              <a:t> </a:t>
            </a:r>
            <a:r>
              <a:rPr lang="en-US" dirty="0" err="1" smtClean="0">
                <a:solidFill>
                  <a:schemeClr val="tx1"/>
                </a:solidFill>
              </a:rPr>
              <a:t>Badan</a:t>
            </a:r>
            <a:endParaRPr lang="en-US" dirty="0" smtClean="0">
              <a:solidFill>
                <a:schemeClr val="tx1"/>
              </a:solidFill>
            </a:endParaRPr>
          </a:p>
          <a:p>
            <a:pPr algn="l">
              <a:buFont typeface="Arial" pitchFamily="34" charset="0"/>
              <a:buChar char="•"/>
            </a:pPr>
            <a:r>
              <a:rPr lang="en-US" dirty="0" smtClean="0">
                <a:solidFill>
                  <a:schemeClr val="tx1"/>
                </a:solidFill>
              </a:rPr>
              <a:t> </a:t>
            </a:r>
            <a:r>
              <a:rPr lang="en-US" dirty="0" err="1" smtClean="0">
                <a:solidFill>
                  <a:schemeClr val="tx1"/>
                </a:solidFill>
              </a:rPr>
              <a:t>Bentuk</a:t>
            </a:r>
            <a:r>
              <a:rPr lang="en-US" dirty="0" smtClean="0">
                <a:solidFill>
                  <a:schemeClr val="tx1"/>
                </a:solidFill>
              </a:rPr>
              <a:t> Usaha </a:t>
            </a:r>
            <a:r>
              <a:rPr lang="en-US" dirty="0" err="1" smtClean="0">
                <a:solidFill>
                  <a:schemeClr val="tx1"/>
                </a:solidFill>
              </a:rPr>
              <a:t>Tetap</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err="1" smtClean="0"/>
              <a:t>Objek</a:t>
            </a:r>
            <a:r>
              <a:rPr lang="en-US" dirty="0" smtClean="0"/>
              <a:t> </a:t>
            </a:r>
            <a:r>
              <a:rPr lang="en-US" dirty="0" err="1" smtClean="0"/>
              <a:t>PPh</a:t>
            </a:r>
            <a:endParaRPr lang="en-US" dirty="0"/>
          </a:p>
        </p:txBody>
      </p:sp>
      <p:sp>
        <p:nvSpPr>
          <p:cNvPr id="3" name="Subtitle 2"/>
          <p:cNvSpPr>
            <a:spLocks noGrp="1"/>
          </p:cNvSpPr>
          <p:nvPr>
            <p:ph type="subTitle" idx="1"/>
          </p:nvPr>
        </p:nvSpPr>
        <p:spPr>
          <a:xfrm>
            <a:off x="1066800" y="1905000"/>
            <a:ext cx="7162800" cy="4267200"/>
          </a:xfrm>
        </p:spPr>
        <p:txBody>
          <a:bodyPr/>
          <a:lstStyle/>
          <a:p>
            <a:pPr algn="l"/>
            <a:r>
              <a:rPr lang="en-US" dirty="0" smtClean="0">
                <a:solidFill>
                  <a:schemeClr val="tx1"/>
                </a:solidFill>
              </a:rPr>
              <a:t>PENGHASILAN= </a:t>
            </a:r>
            <a:r>
              <a:rPr lang="en-US" dirty="0" err="1" smtClean="0">
                <a:solidFill>
                  <a:schemeClr val="tx1"/>
                </a:solidFill>
              </a:rPr>
              <a:t>setiap</a:t>
            </a:r>
            <a:r>
              <a:rPr lang="en-US" dirty="0" smtClean="0">
                <a:solidFill>
                  <a:schemeClr val="tx1"/>
                </a:solidFill>
              </a:rPr>
              <a:t> </a:t>
            </a:r>
            <a:r>
              <a:rPr lang="en-US" dirty="0" err="1" smtClean="0">
                <a:solidFill>
                  <a:schemeClr val="tx1"/>
                </a:solidFill>
              </a:rPr>
              <a:t>tambahan</a:t>
            </a:r>
            <a:r>
              <a:rPr lang="en-US" dirty="0" smtClean="0">
                <a:solidFill>
                  <a:schemeClr val="tx1"/>
                </a:solidFill>
              </a:rPr>
              <a:t> </a:t>
            </a:r>
            <a:r>
              <a:rPr lang="en-US" dirty="0" err="1" smtClean="0">
                <a:solidFill>
                  <a:schemeClr val="tx1"/>
                </a:solidFill>
              </a:rPr>
              <a:t>kemampuan</a:t>
            </a:r>
            <a:r>
              <a:rPr lang="en-US" dirty="0" smtClean="0">
                <a:solidFill>
                  <a:schemeClr val="tx1"/>
                </a:solidFill>
              </a:rPr>
              <a:t> </a:t>
            </a:r>
            <a:r>
              <a:rPr lang="en-US" dirty="0" err="1" smtClean="0">
                <a:solidFill>
                  <a:schemeClr val="tx1"/>
                </a:solidFill>
              </a:rPr>
              <a:t>ekonomis</a:t>
            </a:r>
            <a:r>
              <a:rPr lang="en-US" dirty="0" smtClean="0">
                <a:solidFill>
                  <a:schemeClr val="tx1"/>
                </a:solidFill>
              </a:rPr>
              <a:t> yang </a:t>
            </a:r>
            <a:r>
              <a:rPr lang="en-US" dirty="0" err="1" smtClean="0">
                <a:solidFill>
                  <a:schemeClr val="tx1"/>
                </a:solidFill>
              </a:rPr>
              <a:t>diterima</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diperoleh</a:t>
            </a:r>
            <a:r>
              <a:rPr lang="en-US" dirty="0" smtClean="0">
                <a:solidFill>
                  <a:schemeClr val="tx1"/>
                </a:solidFill>
              </a:rPr>
              <a:t> </a:t>
            </a:r>
            <a:r>
              <a:rPr lang="en-US" dirty="0" err="1" smtClean="0">
                <a:solidFill>
                  <a:schemeClr val="tx1"/>
                </a:solidFill>
              </a:rPr>
              <a:t>Wajib</a:t>
            </a:r>
            <a:r>
              <a:rPr lang="en-US" dirty="0" smtClean="0">
                <a:solidFill>
                  <a:schemeClr val="tx1"/>
                </a:solidFill>
              </a:rPr>
              <a:t> </a:t>
            </a:r>
            <a:r>
              <a:rPr lang="en-US" dirty="0" err="1" smtClean="0">
                <a:solidFill>
                  <a:schemeClr val="tx1"/>
                </a:solidFill>
              </a:rPr>
              <a:t>Pajak</a:t>
            </a:r>
            <a:r>
              <a:rPr lang="en-US" dirty="0" smtClean="0">
                <a:solidFill>
                  <a:schemeClr val="tx1"/>
                </a:solidFill>
              </a:rPr>
              <a:t> (WP), </a:t>
            </a:r>
            <a:r>
              <a:rPr lang="en-US" dirty="0" err="1" smtClean="0">
                <a:solidFill>
                  <a:schemeClr val="tx1"/>
                </a:solidFill>
              </a:rPr>
              <a:t>baik</a:t>
            </a:r>
            <a:r>
              <a:rPr lang="en-US" dirty="0" smtClean="0">
                <a:solidFill>
                  <a:schemeClr val="tx1"/>
                </a:solidFill>
              </a:rPr>
              <a:t> yang </a:t>
            </a:r>
            <a:r>
              <a:rPr lang="en-US" dirty="0" err="1" smtClean="0">
                <a:solidFill>
                  <a:schemeClr val="tx1"/>
                </a:solidFill>
              </a:rPr>
              <a:t>berasal</a:t>
            </a:r>
            <a:r>
              <a:rPr lang="en-US" dirty="0" smtClean="0">
                <a:solidFill>
                  <a:schemeClr val="tx1"/>
                </a:solidFill>
              </a:rPr>
              <a:t> </a:t>
            </a:r>
            <a:r>
              <a:rPr lang="en-US" dirty="0" err="1" smtClean="0">
                <a:solidFill>
                  <a:schemeClr val="tx1"/>
                </a:solidFill>
              </a:rPr>
              <a:t>dari</a:t>
            </a:r>
            <a:r>
              <a:rPr lang="en-US" dirty="0" smtClean="0">
                <a:solidFill>
                  <a:schemeClr val="tx1"/>
                </a:solidFill>
              </a:rPr>
              <a:t> Indonesia </a:t>
            </a:r>
            <a:r>
              <a:rPr lang="en-US" dirty="0" err="1" smtClean="0">
                <a:solidFill>
                  <a:schemeClr val="tx1"/>
                </a:solidFill>
              </a:rPr>
              <a:t>maupun</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luar</a:t>
            </a:r>
            <a:r>
              <a:rPr lang="en-US" dirty="0" smtClean="0">
                <a:solidFill>
                  <a:schemeClr val="tx1"/>
                </a:solidFill>
              </a:rPr>
              <a:t> Indonesia, yang </a:t>
            </a:r>
            <a:r>
              <a:rPr lang="en-US" dirty="0" err="1" smtClean="0">
                <a:solidFill>
                  <a:schemeClr val="tx1"/>
                </a:solidFill>
              </a:rPr>
              <a:t>dapat</a:t>
            </a:r>
            <a:r>
              <a:rPr lang="en-US" dirty="0" smtClean="0">
                <a:solidFill>
                  <a:schemeClr val="tx1"/>
                </a:solidFill>
              </a:rPr>
              <a:t> </a:t>
            </a:r>
            <a:r>
              <a:rPr lang="en-US" dirty="0" err="1" smtClean="0">
                <a:solidFill>
                  <a:schemeClr val="tx1"/>
                </a:solidFill>
              </a:rPr>
              <a:t>dipakai</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konsumsi</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menambah</a:t>
            </a:r>
            <a:r>
              <a:rPr lang="en-US" dirty="0" smtClean="0">
                <a:solidFill>
                  <a:schemeClr val="tx1"/>
                </a:solidFill>
              </a:rPr>
              <a:t> </a:t>
            </a:r>
            <a:r>
              <a:rPr lang="en-US" dirty="0" err="1" smtClean="0">
                <a:solidFill>
                  <a:schemeClr val="tx1"/>
                </a:solidFill>
              </a:rPr>
              <a:t>kekayaan</a:t>
            </a:r>
            <a:r>
              <a:rPr lang="en-US" dirty="0" smtClean="0">
                <a:solidFill>
                  <a:schemeClr val="tx1"/>
                </a:solidFill>
              </a:rPr>
              <a:t> WP </a:t>
            </a:r>
            <a:r>
              <a:rPr lang="en-US" dirty="0" err="1" smtClean="0">
                <a:solidFill>
                  <a:schemeClr val="tx1"/>
                </a:solidFill>
              </a:rPr>
              <a:t>ybs</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nama</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bentuk</a:t>
            </a:r>
            <a:r>
              <a:rPr lang="en-US" dirty="0" smtClean="0">
                <a:solidFill>
                  <a:schemeClr val="tx1"/>
                </a:solidFill>
              </a:rPr>
              <a:t> </a:t>
            </a:r>
            <a:r>
              <a:rPr lang="en-US" dirty="0" err="1" smtClean="0">
                <a:solidFill>
                  <a:schemeClr val="tx1"/>
                </a:solidFill>
              </a:rPr>
              <a:t>apapun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142999"/>
          </a:xfrm>
        </p:spPr>
        <p:txBody>
          <a:bodyPr>
            <a:normAutofit fontScale="90000"/>
          </a:bodyPr>
          <a:lstStyle/>
          <a:p>
            <a:r>
              <a:rPr lang="en-US" dirty="0" err="1" smtClean="0"/>
              <a:t>Penghasilan</a:t>
            </a:r>
            <a:r>
              <a:rPr lang="en-US" dirty="0" smtClean="0"/>
              <a:t> </a:t>
            </a:r>
            <a:r>
              <a:rPr lang="en-US" dirty="0" err="1" smtClean="0"/>
              <a:t>Tidak</a:t>
            </a:r>
            <a:r>
              <a:rPr lang="en-US" dirty="0" smtClean="0"/>
              <a:t> </a:t>
            </a:r>
            <a:r>
              <a:rPr lang="en-US" dirty="0" err="1" smtClean="0"/>
              <a:t>Kena</a:t>
            </a:r>
            <a:r>
              <a:rPr lang="en-US" dirty="0" smtClean="0"/>
              <a:t> </a:t>
            </a:r>
            <a:r>
              <a:rPr lang="en-US" dirty="0" err="1" smtClean="0"/>
              <a:t>Pajak</a:t>
            </a:r>
            <a:r>
              <a:rPr lang="en-US" dirty="0" smtClean="0"/>
              <a:t> (PTKP)</a:t>
            </a:r>
            <a:endParaRPr lang="en-US" dirty="0"/>
          </a:p>
        </p:txBody>
      </p:sp>
      <p:sp>
        <p:nvSpPr>
          <p:cNvPr id="3" name="Subtitle 2"/>
          <p:cNvSpPr>
            <a:spLocks noGrp="1"/>
          </p:cNvSpPr>
          <p:nvPr>
            <p:ph type="subTitle" idx="1"/>
          </p:nvPr>
        </p:nvSpPr>
        <p:spPr>
          <a:xfrm>
            <a:off x="685800" y="1752600"/>
            <a:ext cx="7848600" cy="4572000"/>
          </a:xfrm>
        </p:spPr>
        <p:txBody>
          <a:bodyPr>
            <a:normAutofit fontScale="92500" lnSpcReduction="10000"/>
          </a:bodyPr>
          <a:lstStyle/>
          <a:p>
            <a:pPr algn="l">
              <a:buFont typeface="Arial" pitchFamily="34" charset="0"/>
              <a:buChar char="•"/>
            </a:pPr>
            <a:r>
              <a:rPr lang="en-US" dirty="0" smtClean="0">
                <a:solidFill>
                  <a:schemeClr val="tx1"/>
                </a:solidFill>
              </a:rPr>
              <a:t> Rp15.840.000/</a:t>
            </a:r>
            <a:r>
              <a:rPr lang="en-US" dirty="0" err="1" smtClean="0">
                <a:solidFill>
                  <a:schemeClr val="tx1"/>
                </a:solidFill>
              </a:rPr>
              <a:t>th</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diri</a:t>
            </a:r>
            <a:r>
              <a:rPr lang="en-US" dirty="0" smtClean="0">
                <a:solidFill>
                  <a:schemeClr val="tx1"/>
                </a:solidFill>
              </a:rPr>
              <a:t> WP</a:t>
            </a:r>
          </a:p>
          <a:p>
            <a:pPr algn="l">
              <a:buFont typeface="Arial" pitchFamily="34" charset="0"/>
              <a:buChar char="•"/>
            </a:pPr>
            <a:r>
              <a:rPr lang="en-US" dirty="0" smtClean="0">
                <a:solidFill>
                  <a:schemeClr val="tx1"/>
                </a:solidFill>
              </a:rPr>
              <a:t> Rp1.200.000/</a:t>
            </a:r>
            <a:r>
              <a:rPr lang="en-US" dirty="0" err="1" smtClean="0">
                <a:solidFill>
                  <a:schemeClr val="tx1"/>
                </a:solidFill>
              </a:rPr>
              <a:t>th</a:t>
            </a:r>
            <a:r>
              <a:rPr lang="en-US" dirty="0" smtClean="0">
                <a:solidFill>
                  <a:schemeClr val="tx1"/>
                </a:solidFill>
              </a:rPr>
              <a:t> </a:t>
            </a:r>
            <a:r>
              <a:rPr lang="en-US" dirty="0" err="1" smtClean="0">
                <a:solidFill>
                  <a:schemeClr val="tx1"/>
                </a:solidFill>
              </a:rPr>
              <a:t>tambahan</a:t>
            </a:r>
            <a:r>
              <a:rPr lang="en-US" dirty="0" smtClean="0">
                <a:solidFill>
                  <a:schemeClr val="tx1"/>
                </a:solidFill>
              </a:rPr>
              <a:t> </a:t>
            </a:r>
            <a:r>
              <a:rPr lang="en-US" dirty="0" err="1" smtClean="0">
                <a:solidFill>
                  <a:schemeClr val="tx1"/>
                </a:solidFill>
              </a:rPr>
              <a:t>unt</a:t>
            </a:r>
            <a:r>
              <a:rPr lang="en-US" dirty="0" smtClean="0">
                <a:solidFill>
                  <a:schemeClr val="tx1"/>
                </a:solidFill>
              </a:rPr>
              <a:t> WP </a:t>
            </a:r>
            <a:r>
              <a:rPr lang="en-US" dirty="0" err="1" smtClean="0">
                <a:solidFill>
                  <a:schemeClr val="tx1"/>
                </a:solidFill>
              </a:rPr>
              <a:t>yg</a:t>
            </a:r>
            <a:r>
              <a:rPr lang="en-US" dirty="0" smtClean="0">
                <a:solidFill>
                  <a:schemeClr val="tx1"/>
                </a:solidFill>
              </a:rPr>
              <a:t> </a:t>
            </a:r>
            <a:r>
              <a:rPr lang="en-US" dirty="0" err="1" smtClean="0">
                <a:solidFill>
                  <a:schemeClr val="tx1"/>
                </a:solidFill>
              </a:rPr>
              <a:t>kawin</a:t>
            </a:r>
            <a:endParaRPr lang="en-US" dirty="0" smtClean="0">
              <a:solidFill>
                <a:schemeClr val="tx1"/>
              </a:solidFill>
            </a:endParaRPr>
          </a:p>
          <a:p>
            <a:pPr marL="234950" indent="-234950" algn="l">
              <a:buFont typeface="Arial" pitchFamily="34" charset="0"/>
              <a:buChar char="•"/>
            </a:pPr>
            <a:r>
              <a:rPr lang="en-US" dirty="0" smtClean="0">
                <a:solidFill>
                  <a:schemeClr val="tx1"/>
                </a:solidFill>
              </a:rPr>
              <a:t>Rp13.200.000/</a:t>
            </a:r>
            <a:r>
              <a:rPr lang="en-US" dirty="0" err="1" smtClean="0">
                <a:solidFill>
                  <a:schemeClr val="tx1"/>
                </a:solidFill>
              </a:rPr>
              <a:t>th</a:t>
            </a:r>
            <a:r>
              <a:rPr lang="en-US" dirty="0" smtClean="0">
                <a:solidFill>
                  <a:schemeClr val="tx1"/>
                </a:solidFill>
              </a:rPr>
              <a:t> </a:t>
            </a:r>
            <a:r>
              <a:rPr lang="en-US" dirty="0" err="1" smtClean="0">
                <a:solidFill>
                  <a:schemeClr val="tx1"/>
                </a:solidFill>
              </a:rPr>
              <a:t>tambahan</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seorang</a:t>
            </a:r>
            <a:r>
              <a:rPr lang="en-US" dirty="0" smtClean="0">
                <a:solidFill>
                  <a:schemeClr val="tx1"/>
                </a:solidFill>
              </a:rPr>
              <a:t> </a:t>
            </a:r>
            <a:r>
              <a:rPr lang="en-US" dirty="0" err="1" smtClean="0">
                <a:solidFill>
                  <a:schemeClr val="tx1"/>
                </a:solidFill>
              </a:rPr>
              <a:t>isteri</a:t>
            </a:r>
            <a:r>
              <a:rPr lang="en-US" dirty="0" smtClean="0">
                <a:solidFill>
                  <a:schemeClr val="tx1"/>
                </a:solidFill>
              </a:rPr>
              <a:t> yang </a:t>
            </a:r>
            <a:r>
              <a:rPr lang="en-US" dirty="0" err="1" smtClean="0">
                <a:solidFill>
                  <a:schemeClr val="tx1"/>
                </a:solidFill>
              </a:rPr>
              <a:t>penghasilannya</a:t>
            </a:r>
            <a:r>
              <a:rPr lang="en-US" dirty="0" smtClean="0">
                <a:solidFill>
                  <a:schemeClr val="tx1"/>
                </a:solidFill>
              </a:rPr>
              <a:t> </a:t>
            </a:r>
            <a:r>
              <a:rPr lang="en-US" dirty="0" err="1" smtClean="0">
                <a:solidFill>
                  <a:schemeClr val="tx1"/>
                </a:solidFill>
              </a:rPr>
              <a:t>digabung</a:t>
            </a:r>
            <a:r>
              <a:rPr lang="en-US" dirty="0" smtClean="0">
                <a:solidFill>
                  <a:schemeClr val="tx1"/>
                </a:solidFill>
              </a:rPr>
              <a:t> </a:t>
            </a:r>
            <a:r>
              <a:rPr lang="en-US" dirty="0" err="1" smtClean="0">
                <a:solidFill>
                  <a:schemeClr val="tx1"/>
                </a:solidFill>
              </a:rPr>
              <a:t>dgn</a:t>
            </a:r>
            <a:r>
              <a:rPr lang="en-US" dirty="0" smtClean="0">
                <a:solidFill>
                  <a:schemeClr val="tx1"/>
                </a:solidFill>
              </a:rPr>
              <a:t> </a:t>
            </a:r>
            <a:r>
              <a:rPr lang="en-US" dirty="0" err="1" smtClean="0">
                <a:solidFill>
                  <a:schemeClr val="tx1"/>
                </a:solidFill>
              </a:rPr>
              <a:t>penghasilan</a:t>
            </a:r>
            <a:r>
              <a:rPr lang="en-US" dirty="0" smtClean="0">
                <a:solidFill>
                  <a:schemeClr val="tx1"/>
                </a:solidFill>
              </a:rPr>
              <a:t> </a:t>
            </a:r>
            <a:r>
              <a:rPr lang="en-US" dirty="0" err="1" smtClean="0">
                <a:solidFill>
                  <a:schemeClr val="tx1"/>
                </a:solidFill>
              </a:rPr>
              <a:t>suami</a:t>
            </a:r>
            <a:r>
              <a:rPr lang="en-US" dirty="0" smtClean="0">
                <a:solidFill>
                  <a:schemeClr val="tx1"/>
                </a:solidFill>
              </a:rPr>
              <a:t> (</a:t>
            </a:r>
            <a:r>
              <a:rPr lang="en-US" dirty="0" err="1" smtClean="0">
                <a:solidFill>
                  <a:schemeClr val="tx1"/>
                </a:solidFill>
              </a:rPr>
              <a:t>sbg</a:t>
            </a:r>
            <a:r>
              <a:rPr lang="en-US" dirty="0" smtClean="0">
                <a:solidFill>
                  <a:schemeClr val="tx1"/>
                </a:solidFill>
              </a:rPr>
              <a:t> WP)</a:t>
            </a:r>
          </a:p>
          <a:p>
            <a:pPr marL="234950" indent="-234950" algn="l">
              <a:buFont typeface="Arial" pitchFamily="34" charset="0"/>
              <a:buChar char="•"/>
            </a:pPr>
            <a:r>
              <a:rPr lang="en-US" dirty="0" smtClean="0">
                <a:solidFill>
                  <a:schemeClr val="tx1"/>
                </a:solidFill>
              </a:rPr>
              <a:t>Rp1.200.000/</a:t>
            </a:r>
            <a:r>
              <a:rPr lang="en-US" dirty="0" err="1" smtClean="0">
                <a:solidFill>
                  <a:schemeClr val="tx1"/>
                </a:solidFill>
              </a:rPr>
              <a:t>th</a:t>
            </a:r>
            <a:r>
              <a:rPr lang="en-US" dirty="0" smtClean="0">
                <a:solidFill>
                  <a:schemeClr val="tx1"/>
                </a:solidFill>
              </a:rPr>
              <a:t> </a:t>
            </a:r>
            <a:r>
              <a:rPr lang="en-US" dirty="0" err="1" smtClean="0">
                <a:solidFill>
                  <a:schemeClr val="tx1"/>
                </a:solidFill>
              </a:rPr>
              <a:t>tambahan</a:t>
            </a:r>
            <a:r>
              <a:rPr lang="en-US" dirty="0" smtClean="0">
                <a:solidFill>
                  <a:schemeClr val="tx1"/>
                </a:solidFill>
              </a:rPr>
              <a:t> </a:t>
            </a:r>
            <a:r>
              <a:rPr lang="en-US" dirty="0" err="1" smtClean="0">
                <a:solidFill>
                  <a:schemeClr val="tx1"/>
                </a:solidFill>
              </a:rPr>
              <a:t>unt</a:t>
            </a:r>
            <a:r>
              <a:rPr lang="en-US" dirty="0" smtClean="0">
                <a:solidFill>
                  <a:schemeClr val="tx1"/>
                </a:solidFill>
              </a:rPr>
              <a:t> </a:t>
            </a:r>
            <a:r>
              <a:rPr lang="en-US" dirty="0" err="1" smtClean="0">
                <a:solidFill>
                  <a:schemeClr val="tx1"/>
                </a:solidFill>
              </a:rPr>
              <a:t>setiap</a:t>
            </a:r>
            <a:r>
              <a:rPr lang="en-US" dirty="0" smtClean="0">
                <a:solidFill>
                  <a:schemeClr val="tx1"/>
                </a:solidFill>
              </a:rPr>
              <a:t> </a:t>
            </a:r>
            <a:r>
              <a:rPr lang="en-US" dirty="0" err="1" smtClean="0">
                <a:solidFill>
                  <a:schemeClr val="tx1"/>
                </a:solidFill>
              </a:rPr>
              <a:t>anggota</a:t>
            </a:r>
            <a:r>
              <a:rPr lang="en-US" dirty="0" smtClean="0">
                <a:solidFill>
                  <a:schemeClr val="tx1"/>
                </a:solidFill>
              </a:rPr>
              <a:t> </a:t>
            </a:r>
            <a:r>
              <a:rPr lang="en-US" dirty="0" err="1" smtClean="0">
                <a:solidFill>
                  <a:schemeClr val="tx1"/>
                </a:solidFill>
              </a:rPr>
              <a:t>keluarga</a:t>
            </a:r>
            <a:r>
              <a:rPr lang="en-US" dirty="0" smtClean="0">
                <a:solidFill>
                  <a:schemeClr val="tx1"/>
                </a:solidFill>
              </a:rPr>
              <a:t> </a:t>
            </a:r>
            <a:r>
              <a:rPr lang="en-US" dirty="0" err="1" smtClean="0">
                <a:solidFill>
                  <a:schemeClr val="tx1"/>
                </a:solidFill>
              </a:rPr>
              <a:t>sedarah</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semenda</a:t>
            </a:r>
            <a:r>
              <a:rPr lang="en-US" dirty="0" smtClean="0">
                <a:solidFill>
                  <a:schemeClr val="tx1"/>
                </a:solidFill>
              </a:rPr>
              <a:t> </a:t>
            </a:r>
            <a:r>
              <a:rPr lang="en-US" dirty="0" err="1" smtClean="0">
                <a:solidFill>
                  <a:schemeClr val="tx1"/>
                </a:solidFill>
              </a:rPr>
              <a:t>dlm</a:t>
            </a:r>
            <a:r>
              <a:rPr lang="en-US" dirty="0" smtClean="0">
                <a:solidFill>
                  <a:schemeClr val="tx1"/>
                </a:solidFill>
              </a:rPr>
              <a:t> </a:t>
            </a:r>
            <a:r>
              <a:rPr lang="en-US" dirty="0" err="1" smtClean="0">
                <a:solidFill>
                  <a:schemeClr val="tx1"/>
                </a:solidFill>
              </a:rPr>
              <a:t>keturunan</a:t>
            </a:r>
            <a:r>
              <a:rPr lang="en-US" dirty="0" smtClean="0">
                <a:solidFill>
                  <a:schemeClr val="tx1"/>
                </a:solidFill>
              </a:rPr>
              <a:t> </a:t>
            </a:r>
            <a:r>
              <a:rPr lang="en-US" dirty="0" err="1" smtClean="0">
                <a:solidFill>
                  <a:schemeClr val="tx1"/>
                </a:solidFill>
              </a:rPr>
              <a:t>garis</a:t>
            </a:r>
            <a:r>
              <a:rPr lang="en-US" dirty="0" smtClean="0">
                <a:solidFill>
                  <a:schemeClr val="tx1"/>
                </a:solidFill>
              </a:rPr>
              <a:t> </a:t>
            </a:r>
            <a:r>
              <a:rPr lang="en-US" dirty="0" err="1" smtClean="0">
                <a:solidFill>
                  <a:schemeClr val="tx1"/>
                </a:solidFill>
              </a:rPr>
              <a:t>lurus</a:t>
            </a:r>
            <a:r>
              <a:rPr lang="en-US" dirty="0" smtClean="0">
                <a:solidFill>
                  <a:schemeClr val="tx1"/>
                </a:solidFill>
              </a:rPr>
              <a:t> </a:t>
            </a:r>
            <a:r>
              <a:rPr lang="en-US" dirty="0" err="1" smtClean="0">
                <a:solidFill>
                  <a:schemeClr val="tx1"/>
                </a:solidFill>
              </a:rPr>
              <a:t>serta</a:t>
            </a:r>
            <a:r>
              <a:rPr lang="en-US" dirty="0" smtClean="0">
                <a:solidFill>
                  <a:schemeClr val="tx1"/>
                </a:solidFill>
              </a:rPr>
              <a:t> </a:t>
            </a:r>
            <a:r>
              <a:rPr lang="en-US" dirty="0" err="1" smtClean="0">
                <a:solidFill>
                  <a:schemeClr val="tx1"/>
                </a:solidFill>
              </a:rPr>
              <a:t>anak</a:t>
            </a:r>
            <a:r>
              <a:rPr lang="en-US" dirty="0" smtClean="0">
                <a:solidFill>
                  <a:schemeClr val="tx1"/>
                </a:solidFill>
              </a:rPr>
              <a:t> </a:t>
            </a:r>
            <a:r>
              <a:rPr lang="en-US" dirty="0" err="1" smtClean="0">
                <a:solidFill>
                  <a:schemeClr val="tx1"/>
                </a:solidFill>
              </a:rPr>
              <a:t>angkat</a:t>
            </a:r>
            <a:r>
              <a:rPr lang="en-US" dirty="0" smtClean="0">
                <a:solidFill>
                  <a:schemeClr val="tx1"/>
                </a:solidFill>
              </a:rPr>
              <a:t> </a:t>
            </a:r>
            <a:r>
              <a:rPr lang="en-US" dirty="0" err="1" smtClean="0">
                <a:solidFill>
                  <a:schemeClr val="tx1"/>
                </a:solidFill>
              </a:rPr>
              <a:t>tg</a:t>
            </a:r>
            <a:r>
              <a:rPr lang="en-US" dirty="0" smtClean="0">
                <a:solidFill>
                  <a:schemeClr val="tx1"/>
                </a:solidFill>
              </a:rPr>
              <a:t> </a:t>
            </a:r>
            <a:r>
              <a:rPr lang="en-US" dirty="0" err="1" smtClean="0">
                <a:solidFill>
                  <a:schemeClr val="tx1"/>
                </a:solidFill>
              </a:rPr>
              <a:t>menjadi</a:t>
            </a:r>
            <a:r>
              <a:rPr lang="en-US" dirty="0" smtClean="0">
                <a:solidFill>
                  <a:schemeClr val="tx1"/>
                </a:solidFill>
              </a:rPr>
              <a:t> </a:t>
            </a:r>
            <a:r>
              <a:rPr lang="en-US" dirty="0" err="1" smtClean="0">
                <a:solidFill>
                  <a:schemeClr val="tx1"/>
                </a:solidFill>
              </a:rPr>
              <a:t>tanggungan</a:t>
            </a:r>
            <a:r>
              <a:rPr lang="en-US" dirty="0" smtClean="0">
                <a:solidFill>
                  <a:schemeClr val="tx1"/>
                </a:solidFill>
              </a:rPr>
              <a:t> </a:t>
            </a:r>
            <a:r>
              <a:rPr lang="en-US" dirty="0" err="1" smtClean="0">
                <a:solidFill>
                  <a:schemeClr val="tx1"/>
                </a:solidFill>
              </a:rPr>
              <a:t>sepenuhnya</a:t>
            </a:r>
            <a:r>
              <a:rPr lang="en-US" dirty="0" smtClean="0">
                <a:solidFill>
                  <a:schemeClr val="tx1"/>
                </a:solidFill>
              </a:rPr>
              <a:t>, paling </a:t>
            </a:r>
            <a:r>
              <a:rPr lang="en-US" dirty="0" err="1" smtClean="0">
                <a:solidFill>
                  <a:schemeClr val="tx1"/>
                </a:solidFill>
              </a:rPr>
              <a:t>banyak</a:t>
            </a:r>
            <a:r>
              <a:rPr lang="en-US" dirty="0" smtClean="0">
                <a:solidFill>
                  <a:schemeClr val="tx1"/>
                </a:solidFill>
              </a:rPr>
              <a:t> 3 (</a:t>
            </a:r>
            <a:r>
              <a:rPr lang="en-US" dirty="0" err="1" smtClean="0">
                <a:solidFill>
                  <a:schemeClr val="tx1"/>
                </a:solidFill>
              </a:rPr>
              <a:t>tiga</a:t>
            </a:r>
            <a:r>
              <a:rPr lang="en-US" dirty="0" smtClean="0">
                <a:solidFill>
                  <a:schemeClr val="tx1"/>
                </a:solidFill>
              </a:rPr>
              <a:t>) </a:t>
            </a:r>
            <a:r>
              <a:rPr lang="en-US" dirty="0" err="1" smtClean="0">
                <a:solidFill>
                  <a:schemeClr val="tx1"/>
                </a:solidFill>
              </a:rPr>
              <a:t>orang</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setiap</a:t>
            </a:r>
            <a:r>
              <a:rPr lang="en-US" dirty="0" smtClean="0">
                <a:solidFill>
                  <a:schemeClr val="tx1"/>
                </a:solidFill>
              </a:rPr>
              <a:t> </a:t>
            </a:r>
            <a:r>
              <a:rPr lang="en-US" dirty="0" err="1" smtClean="0">
                <a:solidFill>
                  <a:schemeClr val="tx1"/>
                </a:solidFill>
              </a:rPr>
              <a:t>keluarga</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TARIF </a:t>
            </a:r>
            <a:r>
              <a:rPr lang="en-US" dirty="0" err="1" smtClean="0"/>
              <a:t>PPh</a:t>
            </a:r>
            <a:endParaRPr lang="en-US" dirty="0"/>
          </a:p>
        </p:txBody>
      </p:sp>
      <p:graphicFrame>
        <p:nvGraphicFramePr>
          <p:cNvPr id="6" name="Content Placeholder 5"/>
          <p:cNvGraphicFramePr>
            <a:graphicFrameLocks noGrp="1"/>
          </p:cNvGraphicFramePr>
          <p:nvPr>
            <p:ph idx="1"/>
          </p:nvPr>
        </p:nvGraphicFramePr>
        <p:xfrm>
          <a:off x="457200" y="1447800"/>
          <a:ext cx="8229600" cy="4820920"/>
        </p:xfrm>
        <a:graphic>
          <a:graphicData uri="http://schemas.openxmlformats.org/drawingml/2006/table">
            <a:tbl>
              <a:tblPr firstRow="1" bandRow="1">
                <a:tableStyleId>{5C22544A-7EE6-4342-B048-85BDC9FD1C3A}</a:tableStyleId>
              </a:tblPr>
              <a:tblGrid>
                <a:gridCol w="6324600"/>
                <a:gridCol w="1905000"/>
              </a:tblGrid>
              <a:tr h="370840">
                <a:tc gridSpan="2">
                  <a:txBody>
                    <a:bodyPr/>
                    <a:lstStyle/>
                    <a:p>
                      <a:pPr algn="ctr"/>
                      <a:r>
                        <a:rPr lang="en-US" dirty="0" smtClean="0">
                          <a:solidFill>
                            <a:sysClr val="windowText" lastClr="000000"/>
                          </a:solidFill>
                        </a:rPr>
                        <a:t>BADAN</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b="1" dirty="0" err="1" smtClean="0">
                          <a:solidFill>
                            <a:sysClr val="windowText" lastClr="000000"/>
                          </a:solidFill>
                        </a:rPr>
                        <a:t>Lapisan</a:t>
                      </a:r>
                      <a:r>
                        <a:rPr lang="en-US" b="1" dirty="0" smtClean="0">
                          <a:solidFill>
                            <a:sysClr val="windowText" lastClr="000000"/>
                          </a:solidFill>
                        </a:rPr>
                        <a:t> </a:t>
                      </a:r>
                      <a:r>
                        <a:rPr lang="en-US" b="1" dirty="0" err="1" smtClean="0">
                          <a:solidFill>
                            <a:sysClr val="windowText" lastClr="000000"/>
                          </a:solidFill>
                        </a:rPr>
                        <a:t>Penghasilan</a:t>
                      </a:r>
                      <a:r>
                        <a:rPr lang="en-US" b="1" dirty="0" smtClean="0">
                          <a:solidFill>
                            <a:sysClr val="windowText" lastClr="000000"/>
                          </a:solidFill>
                        </a:rPr>
                        <a:t> </a:t>
                      </a:r>
                      <a:r>
                        <a:rPr lang="en-US" b="1" dirty="0" err="1" smtClean="0">
                          <a:solidFill>
                            <a:sysClr val="windowText" lastClr="000000"/>
                          </a:solidFill>
                        </a:rPr>
                        <a:t>Kena</a:t>
                      </a:r>
                      <a:r>
                        <a:rPr lang="en-US" b="1" dirty="0" smtClean="0">
                          <a:solidFill>
                            <a:sysClr val="windowText" lastClr="000000"/>
                          </a:solidFill>
                        </a:rPr>
                        <a:t> </a:t>
                      </a:r>
                      <a:r>
                        <a:rPr lang="en-US" b="1" dirty="0" err="1" smtClean="0">
                          <a:solidFill>
                            <a:sysClr val="windowText" lastClr="000000"/>
                          </a:solidFill>
                        </a:rPr>
                        <a:t>Pajak</a:t>
                      </a:r>
                      <a:endParaRPr lang="en-US"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solidFill>
                            <a:sysClr val="windowText" lastClr="000000"/>
                          </a:solidFill>
                        </a:rPr>
                        <a:t>Tarif</a:t>
                      </a:r>
                      <a:r>
                        <a:rPr lang="en-US" b="1" dirty="0" smtClean="0">
                          <a:solidFill>
                            <a:sysClr val="windowText" lastClr="000000"/>
                          </a:solidFill>
                        </a:rPr>
                        <a:t> </a:t>
                      </a:r>
                      <a:r>
                        <a:rPr lang="en-US" b="1" dirty="0" err="1" smtClean="0">
                          <a:solidFill>
                            <a:sysClr val="windowText" lastClr="000000"/>
                          </a:solidFill>
                        </a:rPr>
                        <a:t>PPh</a:t>
                      </a:r>
                      <a:endParaRPr lang="en-US"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solidFill>
                            <a:sysClr val="windowText" lastClr="000000"/>
                          </a:solidFill>
                        </a:rPr>
                        <a:t>Sampai</a:t>
                      </a:r>
                      <a:r>
                        <a:rPr lang="en-US" dirty="0" smtClean="0">
                          <a:solidFill>
                            <a:sysClr val="windowText" lastClr="000000"/>
                          </a:solidFill>
                        </a:rPr>
                        <a:t> </a:t>
                      </a:r>
                      <a:r>
                        <a:rPr lang="en-US" dirty="0" err="1" smtClean="0">
                          <a:solidFill>
                            <a:sysClr val="windowText" lastClr="000000"/>
                          </a:solidFill>
                        </a:rPr>
                        <a:t>dengan</a:t>
                      </a:r>
                      <a:r>
                        <a:rPr lang="en-US" dirty="0" smtClean="0">
                          <a:solidFill>
                            <a:sysClr val="windowText" lastClr="000000"/>
                          </a:solidFill>
                        </a:rPr>
                        <a:t> Rp50.000.000</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ysClr val="windowText" lastClr="000000"/>
                          </a:solidFill>
                        </a:rPr>
                        <a:t>10%</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solidFill>
                            <a:sysClr val="windowText" lastClr="000000"/>
                          </a:solidFill>
                        </a:rPr>
                        <a:t>Di </a:t>
                      </a:r>
                      <a:r>
                        <a:rPr lang="en-US" dirty="0" err="1" smtClean="0">
                          <a:solidFill>
                            <a:sysClr val="windowText" lastClr="000000"/>
                          </a:solidFill>
                        </a:rPr>
                        <a:t>atas</a:t>
                      </a:r>
                      <a:r>
                        <a:rPr lang="en-US" dirty="0" smtClean="0">
                          <a:solidFill>
                            <a:sysClr val="windowText" lastClr="000000"/>
                          </a:solidFill>
                        </a:rPr>
                        <a:t> Rp50.000.000 </a:t>
                      </a:r>
                      <a:r>
                        <a:rPr lang="en-US" dirty="0" err="1" smtClean="0">
                          <a:solidFill>
                            <a:sysClr val="windowText" lastClr="000000"/>
                          </a:solidFill>
                        </a:rPr>
                        <a:t>sampai</a:t>
                      </a:r>
                      <a:r>
                        <a:rPr lang="en-US" dirty="0" smtClean="0">
                          <a:solidFill>
                            <a:sysClr val="windowText" lastClr="000000"/>
                          </a:solidFill>
                        </a:rPr>
                        <a:t> </a:t>
                      </a:r>
                      <a:r>
                        <a:rPr lang="en-US" dirty="0" err="1" smtClean="0">
                          <a:solidFill>
                            <a:sysClr val="windowText" lastClr="000000"/>
                          </a:solidFill>
                        </a:rPr>
                        <a:t>dengan</a:t>
                      </a:r>
                      <a:r>
                        <a:rPr lang="en-US" dirty="0" smtClean="0">
                          <a:solidFill>
                            <a:sysClr val="windowText" lastClr="000000"/>
                          </a:solidFill>
                        </a:rPr>
                        <a:t> Rp100.000.000</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ysClr val="windowText" lastClr="000000"/>
                          </a:solidFill>
                        </a:rPr>
                        <a:t>15%</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solidFill>
                            <a:sysClr val="windowText" lastClr="000000"/>
                          </a:solidFill>
                        </a:rPr>
                        <a:t>Di </a:t>
                      </a:r>
                      <a:r>
                        <a:rPr lang="en-US" dirty="0" err="1" smtClean="0">
                          <a:solidFill>
                            <a:sysClr val="windowText" lastClr="000000"/>
                          </a:solidFill>
                        </a:rPr>
                        <a:t>atas</a:t>
                      </a:r>
                      <a:r>
                        <a:rPr lang="en-US" dirty="0" smtClean="0">
                          <a:solidFill>
                            <a:sysClr val="windowText" lastClr="000000"/>
                          </a:solidFill>
                        </a:rPr>
                        <a:t> Rp100.000.000</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ysClr val="windowText" lastClr="000000"/>
                          </a:solidFill>
                        </a:rPr>
                        <a:t>30%</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gridSpan="2">
                  <a:txBody>
                    <a:bodyPr/>
                    <a:lstStyle/>
                    <a:p>
                      <a:pPr algn="ctr"/>
                      <a:r>
                        <a:rPr lang="en-US" b="1" dirty="0" smtClean="0">
                          <a:solidFill>
                            <a:sysClr val="windowText" lastClr="000000"/>
                          </a:solidFill>
                        </a:rPr>
                        <a:t>PRIBADI</a:t>
                      </a:r>
                      <a:endParaRPr lang="en-US"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b="1" dirty="0" err="1" smtClean="0">
                          <a:solidFill>
                            <a:sysClr val="windowText" lastClr="000000"/>
                          </a:solidFill>
                        </a:rPr>
                        <a:t>Lapisan</a:t>
                      </a:r>
                      <a:r>
                        <a:rPr lang="en-US" b="1" dirty="0" smtClean="0">
                          <a:solidFill>
                            <a:sysClr val="windowText" lastClr="000000"/>
                          </a:solidFill>
                        </a:rPr>
                        <a:t> </a:t>
                      </a:r>
                      <a:r>
                        <a:rPr lang="en-US" b="1" dirty="0" err="1" smtClean="0">
                          <a:solidFill>
                            <a:sysClr val="windowText" lastClr="000000"/>
                          </a:solidFill>
                        </a:rPr>
                        <a:t>Penghasilan</a:t>
                      </a:r>
                      <a:r>
                        <a:rPr lang="en-US" b="1" dirty="0" smtClean="0">
                          <a:solidFill>
                            <a:sysClr val="windowText" lastClr="000000"/>
                          </a:solidFill>
                        </a:rPr>
                        <a:t> </a:t>
                      </a:r>
                      <a:r>
                        <a:rPr lang="en-US" b="1" dirty="0" err="1" smtClean="0">
                          <a:solidFill>
                            <a:sysClr val="windowText" lastClr="000000"/>
                          </a:solidFill>
                        </a:rPr>
                        <a:t>Kena</a:t>
                      </a:r>
                      <a:r>
                        <a:rPr lang="en-US" b="1" dirty="0" smtClean="0">
                          <a:solidFill>
                            <a:sysClr val="windowText" lastClr="000000"/>
                          </a:solidFill>
                        </a:rPr>
                        <a:t> </a:t>
                      </a:r>
                      <a:r>
                        <a:rPr lang="en-US" b="1" dirty="0" err="1" smtClean="0">
                          <a:solidFill>
                            <a:sysClr val="windowText" lastClr="000000"/>
                          </a:solidFill>
                        </a:rPr>
                        <a:t>Pajak</a:t>
                      </a:r>
                      <a:endParaRPr lang="en-US"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solidFill>
                            <a:sysClr val="windowText" lastClr="000000"/>
                          </a:solidFill>
                        </a:rPr>
                        <a:t>Tarif</a:t>
                      </a:r>
                      <a:r>
                        <a:rPr lang="en-US" b="1" dirty="0" smtClean="0">
                          <a:solidFill>
                            <a:sysClr val="windowText" lastClr="000000"/>
                          </a:solidFill>
                        </a:rPr>
                        <a:t> </a:t>
                      </a:r>
                      <a:r>
                        <a:rPr lang="en-US" b="1" dirty="0" err="1" smtClean="0">
                          <a:solidFill>
                            <a:sysClr val="windowText" lastClr="000000"/>
                          </a:solidFill>
                        </a:rPr>
                        <a:t>PPh</a:t>
                      </a:r>
                      <a:endParaRPr lang="en-US"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solidFill>
                            <a:sysClr val="windowText" lastClr="000000"/>
                          </a:solidFill>
                        </a:rPr>
                        <a:t>Sampai</a:t>
                      </a:r>
                      <a:r>
                        <a:rPr lang="en-US" dirty="0" smtClean="0">
                          <a:solidFill>
                            <a:sysClr val="windowText" lastClr="000000"/>
                          </a:solidFill>
                        </a:rPr>
                        <a:t> </a:t>
                      </a:r>
                      <a:r>
                        <a:rPr lang="en-US" dirty="0" err="1" smtClean="0">
                          <a:solidFill>
                            <a:sysClr val="windowText" lastClr="000000"/>
                          </a:solidFill>
                        </a:rPr>
                        <a:t>dengan</a:t>
                      </a:r>
                      <a:r>
                        <a:rPr lang="en-US" dirty="0" smtClean="0">
                          <a:solidFill>
                            <a:sysClr val="windowText" lastClr="000000"/>
                          </a:solidFill>
                        </a:rPr>
                        <a:t> Rp25.000.000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ysClr val="windowText" lastClr="000000"/>
                          </a:solidFill>
                        </a:rPr>
                        <a:t>5%</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solidFill>
                            <a:sysClr val="windowText" lastClr="000000"/>
                          </a:solidFill>
                        </a:rPr>
                        <a:t>Di </a:t>
                      </a:r>
                      <a:r>
                        <a:rPr lang="en-US" dirty="0" err="1" smtClean="0">
                          <a:solidFill>
                            <a:sysClr val="windowText" lastClr="000000"/>
                          </a:solidFill>
                        </a:rPr>
                        <a:t>atas</a:t>
                      </a:r>
                      <a:r>
                        <a:rPr lang="en-US" dirty="0" smtClean="0">
                          <a:solidFill>
                            <a:sysClr val="windowText" lastClr="000000"/>
                          </a:solidFill>
                        </a:rPr>
                        <a:t> Rp25.000.000 </a:t>
                      </a:r>
                      <a:r>
                        <a:rPr lang="en-US" dirty="0" err="1" smtClean="0">
                          <a:solidFill>
                            <a:sysClr val="windowText" lastClr="000000"/>
                          </a:solidFill>
                        </a:rPr>
                        <a:t>sampai</a:t>
                      </a:r>
                      <a:r>
                        <a:rPr lang="en-US" dirty="0" smtClean="0">
                          <a:solidFill>
                            <a:sysClr val="windowText" lastClr="000000"/>
                          </a:solidFill>
                        </a:rPr>
                        <a:t> </a:t>
                      </a:r>
                      <a:r>
                        <a:rPr lang="en-US" dirty="0" err="1" smtClean="0">
                          <a:solidFill>
                            <a:sysClr val="windowText" lastClr="000000"/>
                          </a:solidFill>
                        </a:rPr>
                        <a:t>dengan</a:t>
                      </a:r>
                      <a:r>
                        <a:rPr lang="en-US" dirty="0" smtClean="0">
                          <a:solidFill>
                            <a:sysClr val="windowText" lastClr="000000"/>
                          </a:solidFill>
                        </a:rPr>
                        <a:t> Rp50.000.000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ysClr val="windowText" lastClr="000000"/>
                          </a:solidFill>
                        </a:rPr>
                        <a:t>10%</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solidFill>
                            <a:sysClr val="windowText" lastClr="000000"/>
                          </a:solidFill>
                        </a:rPr>
                        <a:t>Di </a:t>
                      </a:r>
                      <a:r>
                        <a:rPr lang="en-US" dirty="0" err="1" smtClean="0">
                          <a:solidFill>
                            <a:sysClr val="windowText" lastClr="000000"/>
                          </a:solidFill>
                        </a:rPr>
                        <a:t>atas</a:t>
                      </a:r>
                      <a:r>
                        <a:rPr lang="en-US" dirty="0" smtClean="0">
                          <a:solidFill>
                            <a:sysClr val="windowText" lastClr="000000"/>
                          </a:solidFill>
                        </a:rPr>
                        <a:t> Rp50.000.000 </a:t>
                      </a:r>
                      <a:r>
                        <a:rPr lang="en-US" dirty="0" err="1" smtClean="0">
                          <a:solidFill>
                            <a:sysClr val="windowText" lastClr="000000"/>
                          </a:solidFill>
                        </a:rPr>
                        <a:t>sampai</a:t>
                      </a:r>
                      <a:r>
                        <a:rPr lang="en-US" dirty="0" smtClean="0">
                          <a:solidFill>
                            <a:sysClr val="windowText" lastClr="000000"/>
                          </a:solidFill>
                        </a:rPr>
                        <a:t> </a:t>
                      </a:r>
                      <a:r>
                        <a:rPr lang="en-US" dirty="0" err="1" smtClean="0">
                          <a:solidFill>
                            <a:sysClr val="windowText" lastClr="000000"/>
                          </a:solidFill>
                        </a:rPr>
                        <a:t>dengan</a:t>
                      </a:r>
                      <a:r>
                        <a:rPr lang="en-US" dirty="0" smtClean="0">
                          <a:solidFill>
                            <a:sysClr val="windowText" lastClr="000000"/>
                          </a:solidFill>
                        </a:rPr>
                        <a:t> Rp100.000.000</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ysClr val="windowText" lastClr="000000"/>
                          </a:solidFill>
                        </a:rPr>
                        <a:t>15%</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solidFill>
                            <a:sysClr val="windowText" lastClr="000000"/>
                          </a:solidFill>
                        </a:rPr>
                        <a:t>Di </a:t>
                      </a:r>
                      <a:r>
                        <a:rPr lang="en-US" dirty="0" err="1" smtClean="0">
                          <a:solidFill>
                            <a:sysClr val="windowText" lastClr="000000"/>
                          </a:solidFill>
                        </a:rPr>
                        <a:t>atas</a:t>
                      </a:r>
                      <a:r>
                        <a:rPr lang="en-US" dirty="0" smtClean="0">
                          <a:solidFill>
                            <a:sysClr val="windowText" lastClr="000000"/>
                          </a:solidFill>
                        </a:rPr>
                        <a:t> Rp100.000.000 </a:t>
                      </a:r>
                      <a:r>
                        <a:rPr lang="en-US" dirty="0" err="1" smtClean="0">
                          <a:solidFill>
                            <a:sysClr val="windowText" lastClr="000000"/>
                          </a:solidFill>
                        </a:rPr>
                        <a:t>sampai</a:t>
                      </a:r>
                      <a:r>
                        <a:rPr lang="en-US" dirty="0" smtClean="0">
                          <a:solidFill>
                            <a:sysClr val="windowText" lastClr="000000"/>
                          </a:solidFill>
                        </a:rPr>
                        <a:t> </a:t>
                      </a:r>
                      <a:r>
                        <a:rPr lang="en-US" dirty="0" err="1" smtClean="0">
                          <a:solidFill>
                            <a:sysClr val="windowText" lastClr="000000"/>
                          </a:solidFill>
                        </a:rPr>
                        <a:t>dengan</a:t>
                      </a:r>
                      <a:r>
                        <a:rPr lang="en-US" dirty="0" smtClean="0">
                          <a:solidFill>
                            <a:sysClr val="windowText" lastClr="000000"/>
                          </a:solidFill>
                        </a:rPr>
                        <a:t> Rp200.000.000</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ysClr val="windowText" lastClr="000000"/>
                          </a:solidFill>
                        </a:rPr>
                        <a:t>25%</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solidFill>
                            <a:sysClr val="windowText" lastClr="000000"/>
                          </a:solidFill>
                        </a:rPr>
                        <a:t>Di </a:t>
                      </a:r>
                      <a:r>
                        <a:rPr lang="en-US" dirty="0" err="1" smtClean="0">
                          <a:solidFill>
                            <a:sysClr val="windowText" lastClr="000000"/>
                          </a:solidFill>
                        </a:rPr>
                        <a:t>atas</a:t>
                      </a:r>
                      <a:r>
                        <a:rPr lang="en-US" dirty="0" smtClean="0">
                          <a:solidFill>
                            <a:sysClr val="windowText" lastClr="000000"/>
                          </a:solidFill>
                        </a:rPr>
                        <a:t> Rp200.000.000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ysClr val="windowText" lastClr="000000"/>
                          </a:solidFill>
                        </a:rPr>
                        <a:t>35%</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199"/>
            <a:ext cx="7772400" cy="838199"/>
          </a:xfrm>
        </p:spPr>
        <p:txBody>
          <a:bodyPr>
            <a:normAutofit/>
          </a:bodyPr>
          <a:lstStyle/>
          <a:p>
            <a:r>
              <a:rPr lang="en-US" sz="2800" dirty="0" smtClean="0"/>
              <a:t>CONTOH PENGHITUNGAN </a:t>
            </a:r>
            <a:r>
              <a:rPr lang="en-US" sz="2800" dirty="0" err="1" smtClean="0"/>
              <a:t>PPh</a:t>
            </a:r>
            <a:r>
              <a:rPr lang="en-US" sz="2800" dirty="0" smtClean="0"/>
              <a:t> (</a:t>
            </a:r>
            <a:r>
              <a:rPr lang="en-US" sz="2800" dirty="0" err="1" smtClean="0"/>
              <a:t>Pribadi</a:t>
            </a:r>
            <a:r>
              <a:rPr lang="en-US" sz="2800" dirty="0" smtClean="0"/>
              <a:t>)</a:t>
            </a:r>
            <a:endParaRPr lang="en-US" sz="2800" dirty="0"/>
          </a:p>
        </p:txBody>
      </p:sp>
      <p:sp>
        <p:nvSpPr>
          <p:cNvPr id="3" name="Subtitle 2"/>
          <p:cNvSpPr>
            <a:spLocks noGrp="1"/>
          </p:cNvSpPr>
          <p:nvPr>
            <p:ph type="subTitle" idx="1"/>
          </p:nvPr>
        </p:nvSpPr>
        <p:spPr>
          <a:xfrm>
            <a:off x="304800" y="685800"/>
            <a:ext cx="8534400" cy="5257800"/>
          </a:xfrm>
        </p:spPr>
        <p:txBody>
          <a:bodyPr>
            <a:normAutofit/>
          </a:bodyPr>
          <a:lstStyle/>
          <a:p>
            <a:pPr algn="l"/>
            <a:r>
              <a:rPr lang="en-US" sz="2400" dirty="0" err="1" smtClean="0">
                <a:solidFill>
                  <a:schemeClr val="tx1"/>
                </a:solidFill>
              </a:rPr>
              <a:t>Seorang</a:t>
            </a:r>
            <a:r>
              <a:rPr lang="en-US" sz="2400" dirty="0" smtClean="0">
                <a:solidFill>
                  <a:schemeClr val="tx1"/>
                </a:solidFill>
              </a:rPr>
              <a:t> WP </a:t>
            </a:r>
            <a:r>
              <a:rPr lang="en-US" sz="2400" dirty="0" err="1" smtClean="0">
                <a:solidFill>
                  <a:schemeClr val="tx1"/>
                </a:solidFill>
              </a:rPr>
              <a:t>dalm</a:t>
            </a:r>
            <a:r>
              <a:rPr lang="en-US" sz="2400" dirty="0" smtClean="0">
                <a:solidFill>
                  <a:schemeClr val="tx1"/>
                </a:solidFill>
              </a:rPr>
              <a:t> </a:t>
            </a:r>
            <a:r>
              <a:rPr lang="en-US" sz="2400" dirty="0" err="1" smtClean="0">
                <a:solidFill>
                  <a:schemeClr val="tx1"/>
                </a:solidFill>
              </a:rPr>
              <a:t>setahun</a:t>
            </a:r>
            <a:r>
              <a:rPr lang="en-US" sz="2400" dirty="0" smtClean="0">
                <a:solidFill>
                  <a:schemeClr val="tx1"/>
                </a:solidFill>
              </a:rPr>
              <a:t> </a:t>
            </a:r>
            <a:r>
              <a:rPr lang="en-US" sz="2400" dirty="0" err="1" smtClean="0">
                <a:solidFill>
                  <a:schemeClr val="tx1"/>
                </a:solidFill>
              </a:rPr>
              <a:t>memiliki</a:t>
            </a:r>
            <a:r>
              <a:rPr lang="en-US" sz="2400" dirty="0" smtClean="0">
                <a:solidFill>
                  <a:schemeClr val="tx1"/>
                </a:solidFill>
              </a:rPr>
              <a:t> </a:t>
            </a:r>
            <a:r>
              <a:rPr lang="en-US" sz="2400" dirty="0" err="1" smtClean="0">
                <a:solidFill>
                  <a:schemeClr val="tx1"/>
                </a:solidFill>
              </a:rPr>
              <a:t>penghasilan</a:t>
            </a:r>
            <a:r>
              <a:rPr lang="en-US" sz="2400" dirty="0" smtClean="0">
                <a:solidFill>
                  <a:schemeClr val="tx1"/>
                </a:solidFill>
              </a:rPr>
              <a:t> </a:t>
            </a:r>
            <a:r>
              <a:rPr lang="en-US" sz="2400" dirty="0" err="1" smtClean="0">
                <a:solidFill>
                  <a:schemeClr val="tx1"/>
                </a:solidFill>
              </a:rPr>
              <a:t>usahanya</a:t>
            </a:r>
            <a:r>
              <a:rPr lang="en-US" sz="2400" dirty="0" smtClean="0">
                <a:solidFill>
                  <a:schemeClr val="tx1"/>
                </a:solidFill>
              </a:rPr>
              <a:t>, </a:t>
            </a:r>
            <a:r>
              <a:rPr lang="en-US" sz="2400" dirty="0" err="1" smtClean="0">
                <a:solidFill>
                  <a:schemeClr val="tx1"/>
                </a:solidFill>
              </a:rPr>
              <a:t>sebesar</a:t>
            </a:r>
            <a:r>
              <a:rPr lang="en-US" sz="2400" dirty="0" smtClean="0">
                <a:solidFill>
                  <a:schemeClr val="tx1"/>
                </a:solidFill>
              </a:rPr>
              <a:t> Rp120.000.000 </a:t>
            </a:r>
            <a:r>
              <a:rPr lang="en-US" sz="2400" dirty="0" err="1" smtClean="0">
                <a:solidFill>
                  <a:schemeClr val="tx1"/>
                </a:solidFill>
              </a:rPr>
              <a:t>dalam</a:t>
            </a:r>
            <a:r>
              <a:rPr lang="en-US" sz="2400" dirty="0" smtClean="0">
                <a:solidFill>
                  <a:schemeClr val="tx1"/>
                </a:solidFill>
              </a:rPr>
              <a:t> </a:t>
            </a:r>
            <a:r>
              <a:rPr lang="en-US" sz="2400" dirty="0" err="1" smtClean="0">
                <a:solidFill>
                  <a:schemeClr val="tx1"/>
                </a:solidFill>
              </a:rPr>
              <a:t>setahun</a:t>
            </a:r>
            <a:r>
              <a:rPr lang="en-US" sz="2400" dirty="0" smtClean="0">
                <a:solidFill>
                  <a:schemeClr val="tx1"/>
                </a:solidFill>
              </a:rPr>
              <a:t>, </a:t>
            </a:r>
            <a:r>
              <a:rPr lang="en-US" sz="2400" dirty="0" err="1" smtClean="0">
                <a:solidFill>
                  <a:schemeClr val="tx1"/>
                </a:solidFill>
              </a:rPr>
              <a:t>dia</a:t>
            </a:r>
            <a:r>
              <a:rPr lang="en-US" sz="2400" dirty="0" smtClean="0">
                <a:solidFill>
                  <a:schemeClr val="tx1"/>
                </a:solidFill>
              </a:rPr>
              <a:t> </a:t>
            </a:r>
            <a:r>
              <a:rPr lang="en-US" sz="2400" dirty="0" err="1" smtClean="0">
                <a:solidFill>
                  <a:schemeClr val="tx1"/>
                </a:solidFill>
              </a:rPr>
              <a:t>mempunyai</a:t>
            </a:r>
            <a:r>
              <a:rPr lang="en-US" sz="2400" dirty="0" smtClean="0">
                <a:solidFill>
                  <a:schemeClr val="tx1"/>
                </a:solidFill>
              </a:rPr>
              <a:t> </a:t>
            </a:r>
            <a:r>
              <a:rPr lang="en-US" sz="2400" dirty="0" err="1" smtClean="0">
                <a:solidFill>
                  <a:schemeClr val="tx1"/>
                </a:solidFill>
              </a:rPr>
              <a:t>seorang</a:t>
            </a:r>
            <a:r>
              <a:rPr lang="en-US" sz="2400" dirty="0" smtClean="0">
                <a:solidFill>
                  <a:schemeClr val="tx1"/>
                </a:solidFill>
              </a:rPr>
              <a:t> </a:t>
            </a:r>
            <a:r>
              <a:rPr lang="en-US" sz="2400" dirty="0" err="1" smtClean="0">
                <a:solidFill>
                  <a:schemeClr val="tx1"/>
                </a:solidFill>
              </a:rPr>
              <a:t>isteri</a:t>
            </a:r>
            <a:r>
              <a:rPr lang="en-US" sz="2400" dirty="0" smtClean="0">
                <a:solidFill>
                  <a:schemeClr val="tx1"/>
                </a:solidFill>
              </a:rPr>
              <a:t> yang </a:t>
            </a:r>
            <a:r>
              <a:rPr lang="en-US" sz="2400" dirty="0" err="1" smtClean="0">
                <a:solidFill>
                  <a:schemeClr val="tx1"/>
                </a:solidFill>
              </a:rPr>
              <a:t>tidak</a:t>
            </a:r>
            <a:r>
              <a:rPr lang="en-US" sz="2400" dirty="0" smtClean="0">
                <a:solidFill>
                  <a:schemeClr val="tx1"/>
                </a:solidFill>
              </a:rPr>
              <a:t> </a:t>
            </a:r>
            <a:r>
              <a:rPr lang="en-US" sz="2400" dirty="0" err="1" smtClean="0">
                <a:solidFill>
                  <a:schemeClr val="tx1"/>
                </a:solidFill>
              </a:rPr>
              <a:t>bekerja</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2 </a:t>
            </a:r>
            <a:r>
              <a:rPr lang="en-US" sz="2400" dirty="0" err="1" smtClean="0">
                <a:solidFill>
                  <a:schemeClr val="tx1"/>
                </a:solidFill>
              </a:rPr>
              <a:t>anak</a:t>
            </a:r>
            <a:r>
              <a:rPr lang="en-US" sz="2400" dirty="0" smtClean="0">
                <a:solidFill>
                  <a:schemeClr val="tx1"/>
                </a:solidFill>
              </a:rPr>
              <a:t>. </a:t>
            </a:r>
            <a:r>
              <a:rPr lang="en-US" sz="2400" dirty="0" err="1" smtClean="0">
                <a:solidFill>
                  <a:schemeClr val="tx1"/>
                </a:solidFill>
              </a:rPr>
              <a:t>Hitunglah</a:t>
            </a:r>
            <a:r>
              <a:rPr lang="en-US" sz="2400" dirty="0" smtClean="0">
                <a:solidFill>
                  <a:schemeClr val="tx1"/>
                </a:solidFill>
              </a:rPr>
              <a:t> </a:t>
            </a:r>
            <a:r>
              <a:rPr lang="en-US" sz="2400" dirty="0" err="1" smtClean="0">
                <a:solidFill>
                  <a:schemeClr val="tx1"/>
                </a:solidFill>
              </a:rPr>
              <a:t>PPh</a:t>
            </a:r>
            <a:r>
              <a:rPr lang="en-US" sz="2400" dirty="0" smtClean="0">
                <a:solidFill>
                  <a:schemeClr val="tx1"/>
                </a:solidFill>
              </a:rPr>
              <a:t> yang </a:t>
            </a:r>
            <a:r>
              <a:rPr lang="en-US" sz="2400" dirty="0" err="1" smtClean="0">
                <a:solidFill>
                  <a:schemeClr val="tx1"/>
                </a:solidFill>
              </a:rPr>
              <a:t>harus</a:t>
            </a:r>
            <a:r>
              <a:rPr lang="en-US" sz="2400" dirty="0" smtClean="0">
                <a:solidFill>
                  <a:schemeClr val="tx1"/>
                </a:solidFill>
              </a:rPr>
              <a:t> </a:t>
            </a:r>
            <a:r>
              <a:rPr lang="en-US" sz="2400" dirty="0" err="1" smtClean="0">
                <a:solidFill>
                  <a:schemeClr val="tx1"/>
                </a:solidFill>
              </a:rPr>
              <a:t>dibayar</a:t>
            </a:r>
            <a:r>
              <a:rPr lang="en-US" sz="2400" dirty="0" smtClean="0">
                <a:solidFill>
                  <a:schemeClr val="tx1"/>
                </a:solidFill>
              </a:rPr>
              <a:t> </a:t>
            </a:r>
            <a:r>
              <a:rPr lang="en-US" sz="2400" dirty="0" err="1" smtClean="0">
                <a:solidFill>
                  <a:schemeClr val="tx1"/>
                </a:solidFill>
              </a:rPr>
              <a:t>dalam</a:t>
            </a:r>
            <a:r>
              <a:rPr lang="en-US" sz="2400" dirty="0" smtClean="0">
                <a:solidFill>
                  <a:schemeClr val="tx1"/>
                </a:solidFill>
              </a:rPr>
              <a:t> </a:t>
            </a:r>
            <a:r>
              <a:rPr lang="en-US" sz="2400" dirty="0" err="1" smtClean="0">
                <a:solidFill>
                  <a:schemeClr val="tx1"/>
                </a:solidFill>
              </a:rPr>
              <a:t>tahun</a:t>
            </a:r>
            <a:r>
              <a:rPr lang="en-US" sz="2400" dirty="0" smtClean="0">
                <a:solidFill>
                  <a:schemeClr val="tx1"/>
                </a:solidFill>
              </a:rPr>
              <a:t> </a:t>
            </a:r>
            <a:r>
              <a:rPr lang="en-US" sz="2400" dirty="0" err="1" smtClean="0">
                <a:solidFill>
                  <a:schemeClr val="tx1"/>
                </a:solidFill>
              </a:rPr>
              <a:t>tersebut</a:t>
            </a:r>
            <a:r>
              <a:rPr lang="en-US" sz="2400" dirty="0" smtClean="0">
                <a:solidFill>
                  <a:schemeClr val="tx1"/>
                </a:solidFill>
              </a:rPr>
              <a:t>.</a:t>
            </a:r>
          </a:p>
          <a:p>
            <a:pPr algn="l"/>
            <a:endParaRPr lang="en-US" dirty="0" smtClean="0">
              <a:solidFill>
                <a:schemeClr val="tx1"/>
              </a:solidFill>
            </a:endParaRPr>
          </a:p>
        </p:txBody>
      </p:sp>
      <p:graphicFrame>
        <p:nvGraphicFramePr>
          <p:cNvPr id="4" name="Table 3"/>
          <p:cNvGraphicFramePr>
            <a:graphicFrameLocks noGrp="1"/>
          </p:cNvGraphicFramePr>
          <p:nvPr/>
        </p:nvGraphicFramePr>
        <p:xfrm>
          <a:off x="457200" y="2245360"/>
          <a:ext cx="8000999" cy="4450080"/>
        </p:xfrm>
        <a:graphic>
          <a:graphicData uri="http://schemas.openxmlformats.org/drawingml/2006/table">
            <a:tbl>
              <a:tblPr firstRow="1" bandRow="1">
                <a:tableStyleId>{5C22544A-7EE6-4342-B048-85BDC9FD1C3A}</a:tableStyleId>
              </a:tblPr>
              <a:tblGrid>
                <a:gridCol w="3886200"/>
                <a:gridCol w="1828800"/>
                <a:gridCol w="637875"/>
                <a:gridCol w="1648124"/>
              </a:tblGrid>
              <a:tr h="370840">
                <a:tc>
                  <a:txBody>
                    <a:bodyPr/>
                    <a:lstStyle/>
                    <a:p>
                      <a:r>
                        <a:rPr lang="en-US" b="0" dirty="0" err="1" smtClean="0">
                          <a:solidFill>
                            <a:sysClr val="windowText" lastClr="000000"/>
                          </a:solidFill>
                        </a:rPr>
                        <a:t>Penghasilan</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endParaRPr lang="en-US" b="0" dirty="0">
                        <a:solidFill>
                          <a:sysClr val="windowText" lastClr="000000"/>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b="0" dirty="0">
                        <a:solidFill>
                          <a:sysClr val="windowText" lastClr="000000"/>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lang="en-US" b="0" dirty="0" smtClean="0">
                          <a:solidFill>
                            <a:sysClr val="windowText" lastClr="000000"/>
                          </a:solidFill>
                        </a:rPr>
                        <a:t>Rp120.000.000</a:t>
                      </a:r>
                      <a:endParaRPr lang="en-US" b="0" dirty="0">
                        <a:solidFill>
                          <a:sysClr val="windowText" lastClr="0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370840">
                <a:tc>
                  <a:txBody>
                    <a:bodyPr/>
                    <a:lstStyle/>
                    <a:p>
                      <a:r>
                        <a:rPr lang="en-US" dirty="0" err="1" smtClean="0"/>
                        <a:t>Penghasilan</a:t>
                      </a:r>
                      <a:r>
                        <a:rPr lang="en-US" dirty="0" smtClean="0"/>
                        <a:t> </a:t>
                      </a:r>
                      <a:r>
                        <a:rPr lang="en-US" dirty="0" err="1" smtClean="0"/>
                        <a:t>Tidak</a:t>
                      </a:r>
                      <a:r>
                        <a:rPr lang="en-US" dirty="0" smtClean="0"/>
                        <a:t> </a:t>
                      </a:r>
                      <a:r>
                        <a:rPr lang="en-US" dirty="0" err="1" smtClean="0"/>
                        <a:t>Kena</a:t>
                      </a:r>
                      <a:r>
                        <a:rPr lang="en-US" dirty="0" smtClean="0"/>
                        <a:t> </a:t>
                      </a:r>
                      <a:r>
                        <a:rPr lang="en-US" dirty="0" err="1" smtClean="0"/>
                        <a:t>Pajak</a:t>
                      </a:r>
                      <a:r>
                        <a:rPr lang="en-US" dirty="0" smtClean="0"/>
                        <a:t> (PTKP)</a:t>
                      </a:r>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solidFill>
                          <a:sysClr val="windowText" lastClr="000000"/>
                        </a:solidFill>
                      </a:endParaRPr>
                    </a:p>
                  </a:txBody>
                  <a:tcPr>
                    <a:solidFill>
                      <a:schemeClr val="bg1"/>
                    </a:solidFill>
                  </a:tcPr>
                </a:tc>
                <a:tc>
                  <a:txBody>
                    <a:bodyPr/>
                    <a:lstStyle/>
                    <a:p>
                      <a:endParaRPr lang="en-US" dirty="0">
                        <a:solidFill>
                          <a:sysClr val="windowText" lastClr="000000"/>
                        </a:solidFill>
                      </a:endParaRPr>
                    </a:p>
                  </a:txBody>
                  <a:tcPr>
                    <a:solidFill>
                      <a:schemeClr val="bg1"/>
                    </a:solidFill>
                  </a:tcPr>
                </a:tc>
                <a:tc>
                  <a:txBody>
                    <a:bodyPr/>
                    <a:lstStyle/>
                    <a:p>
                      <a:pPr algn="r"/>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solidFill>
                      <a:schemeClr val="bg1"/>
                    </a:solidFill>
                  </a:tcPr>
                </a:tc>
              </a:tr>
              <a:tr h="370840">
                <a:tc>
                  <a:txBody>
                    <a:bodyPr/>
                    <a:lstStyle/>
                    <a:p>
                      <a:r>
                        <a:rPr lang="en-US" dirty="0" smtClean="0"/>
                        <a:t>*</a:t>
                      </a:r>
                      <a:r>
                        <a:rPr lang="en-US" baseline="0" dirty="0" smtClean="0"/>
                        <a:t> </a:t>
                      </a:r>
                      <a:r>
                        <a:rPr lang="en-US" baseline="0" dirty="0" err="1" smtClean="0"/>
                        <a:t>Diri</a:t>
                      </a:r>
                      <a:r>
                        <a:rPr lang="en-US" baseline="0" dirty="0" smtClean="0"/>
                        <a:t> WP                          Rp15.840.000</a:t>
                      </a:r>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solidFill>
                          <a:sysClr val="windowText" lastClr="000000"/>
                        </a:solidFill>
                      </a:endParaRPr>
                    </a:p>
                  </a:txBody>
                  <a:tcPr>
                    <a:solidFill>
                      <a:schemeClr val="bg1"/>
                    </a:solidFill>
                  </a:tcPr>
                </a:tc>
                <a:tc>
                  <a:txBody>
                    <a:bodyPr/>
                    <a:lstStyle/>
                    <a:p>
                      <a:endParaRPr lang="en-US">
                        <a:solidFill>
                          <a:sysClr val="windowText" lastClr="000000"/>
                        </a:solidFill>
                      </a:endParaRPr>
                    </a:p>
                  </a:txBody>
                  <a:tcPr>
                    <a:solidFill>
                      <a:schemeClr val="bg1"/>
                    </a:solidFill>
                  </a:tcPr>
                </a:tc>
                <a:tc>
                  <a:txBody>
                    <a:bodyPr/>
                    <a:lstStyle/>
                    <a:p>
                      <a:pPr algn="r"/>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solidFill>
                      <a:schemeClr val="bg1"/>
                    </a:solidFill>
                  </a:tcPr>
                </a:tc>
              </a:tr>
              <a:tr h="370840">
                <a:tc>
                  <a:txBody>
                    <a:bodyPr/>
                    <a:lstStyle/>
                    <a:p>
                      <a:pPr>
                        <a:buFont typeface="Arial" charset="0"/>
                        <a:buNone/>
                      </a:pPr>
                      <a:r>
                        <a:rPr lang="en-US" dirty="0" smtClean="0"/>
                        <a:t>* </a:t>
                      </a:r>
                      <a:r>
                        <a:rPr lang="en-US" dirty="0" err="1" smtClean="0"/>
                        <a:t>Isteri</a:t>
                      </a:r>
                      <a:r>
                        <a:rPr lang="en-US" dirty="0" smtClean="0"/>
                        <a:t>                               </a:t>
                      </a:r>
                      <a:r>
                        <a:rPr lang="en-US" baseline="0" dirty="0" smtClean="0"/>
                        <a:t>       1.200.000</a:t>
                      </a:r>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solidFill>
                          <a:sysClr val="windowText" lastClr="000000"/>
                        </a:solidFill>
                      </a:endParaRPr>
                    </a:p>
                  </a:txBody>
                  <a:tcPr>
                    <a:solidFill>
                      <a:schemeClr val="bg1"/>
                    </a:solidFill>
                  </a:tcPr>
                </a:tc>
                <a:tc>
                  <a:txBody>
                    <a:bodyPr/>
                    <a:lstStyle/>
                    <a:p>
                      <a:endParaRPr lang="en-US" dirty="0">
                        <a:solidFill>
                          <a:sysClr val="windowText" lastClr="000000"/>
                        </a:solidFill>
                      </a:endParaRPr>
                    </a:p>
                  </a:txBody>
                  <a:tcPr>
                    <a:solidFill>
                      <a:schemeClr val="bg1"/>
                    </a:solidFill>
                  </a:tcPr>
                </a:tc>
                <a:tc>
                  <a:txBody>
                    <a:bodyPr/>
                    <a:lstStyle/>
                    <a:p>
                      <a:pPr algn="r"/>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solidFill>
                      <a:schemeClr val="bg1"/>
                    </a:solidFill>
                  </a:tcPr>
                </a:tc>
              </a:tr>
              <a:tr h="370840">
                <a:tc>
                  <a:txBody>
                    <a:bodyPr/>
                    <a:lstStyle/>
                    <a:p>
                      <a:r>
                        <a:rPr lang="en-US" dirty="0" smtClean="0"/>
                        <a:t>* 2</a:t>
                      </a:r>
                      <a:r>
                        <a:rPr lang="en-US" baseline="0" dirty="0" smtClean="0"/>
                        <a:t> </a:t>
                      </a:r>
                      <a:r>
                        <a:rPr lang="en-US" baseline="0" dirty="0" err="1" smtClean="0"/>
                        <a:t>anak</a:t>
                      </a:r>
                      <a:r>
                        <a:rPr lang="en-US" baseline="0" dirty="0" smtClean="0"/>
                        <a:t>: 2 x 1.200.000=       2.400.000</a:t>
                      </a:r>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solidFill>
                          <a:sysClr val="windowText" lastClr="000000"/>
                        </a:solidFill>
                      </a:endParaRPr>
                    </a:p>
                  </a:txBody>
                  <a:tcPr>
                    <a:solidFill>
                      <a:schemeClr val="bg1"/>
                    </a:solidFill>
                  </a:tcPr>
                </a:tc>
                <a:tc>
                  <a:txBody>
                    <a:bodyPr/>
                    <a:lstStyle/>
                    <a:p>
                      <a:endParaRPr lang="en-US" dirty="0">
                        <a:solidFill>
                          <a:sysClr val="windowText" lastClr="000000"/>
                        </a:solidFill>
                      </a:endParaRPr>
                    </a:p>
                  </a:txBody>
                  <a:tcPr>
                    <a:solidFill>
                      <a:schemeClr val="bg1"/>
                    </a:solidFill>
                  </a:tcPr>
                </a:tc>
                <a:tc>
                  <a:txBody>
                    <a:bodyPr/>
                    <a:lstStyle/>
                    <a:p>
                      <a:pPr algn="r"/>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solidFill>
                      <a:schemeClr val="bg1"/>
                    </a:solidFill>
                  </a:tcPr>
                </a:tc>
              </a:tr>
              <a:tr h="370840">
                <a:tc>
                  <a:txBody>
                    <a:bodyPr/>
                    <a:lstStyle/>
                    <a:p>
                      <a:r>
                        <a:rPr lang="en-US" dirty="0" err="1" smtClean="0"/>
                        <a:t>Jumlah</a:t>
                      </a:r>
                      <a:r>
                        <a:rPr lang="en-US" dirty="0" smtClean="0"/>
                        <a:t> PTKP</a:t>
                      </a:r>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solidFill>
                          <a:sysClr val="windowText" lastClr="000000"/>
                        </a:solidFill>
                      </a:endParaRPr>
                    </a:p>
                  </a:txBody>
                  <a:tcPr>
                    <a:solidFill>
                      <a:schemeClr val="bg1"/>
                    </a:solidFill>
                  </a:tcPr>
                </a:tc>
                <a:tc>
                  <a:txBody>
                    <a:bodyPr/>
                    <a:lstStyle/>
                    <a:p>
                      <a:endParaRPr lang="en-US" dirty="0">
                        <a:solidFill>
                          <a:sysClr val="windowText" lastClr="000000"/>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solidFill>
                            <a:sysClr val="windowText" lastClr="000000"/>
                          </a:solidFill>
                        </a:rPr>
                        <a:t>(19.440.00)</a:t>
                      </a:r>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Penghasilan</a:t>
                      </a:r>
                      <a:r>
                        <a:rPr lang="en-US" dirty="0" smtClean="0"/>
                        <a:t> </a:t>
                      </a:r>
                      <a:r>
                        <a:rPr lang="en-US" dirty="0" err="1" smtClean="0"/>
                        <a:t>Kena</a:t>
                      </a:r>
                      <a:r>
                        <a:rPr lang="en-US" dirty="0" smtClean="0"/>
                        <a:t> </a:t>
                      </a:r>
                      <a:r>
                        <a:rPr lang="en-US" dirty="0" err="1" smtClean="0"/>
                        <a:t>Pajak</a:t>
                      </a:r>
                      <a:r>
                        <a:rPr lang="en-US" dirty="0" smtClean="0"/>
                        <a:t> (PKP)</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solidFill>
                            <a:sysClr val="windowText" lastClr="000000"/>
                          </a:solidFill>
                        </a:rPr>
                        <a:t>100.560.000</a:t>
                      </a:r>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PPh</a:t>
                      </a:r>
                      <a:r>
                        <a:rPr lang="en-US" dirty="0" smtClean="0"/>
                        <a:t> yang </a:t>
                      </a:r>
                      <a:r>
                        <a:rPr lang="en-US" dirty="0" err="1" smtClean="0"/>
                        <a:t>harus</a:t>
                      </a:r>
                      <a:r>
                        <a:rPr lang="en-US" dirty="0" smtClean="0"/>
                        <a:t> </a:t>
                      </a:r>
                      <a:r>
                        <a:rPr lang="en-US" dirty="0" err="1" smtClean="0"/>
                        <a:t>dibayarkan</a:t>
                      </a:r>
                      <a:r>
                        <a:rPr lang="en-US" dirty="0" smtClean="0"/>
                        <a:t> </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r>
                        <a:rPr lang="en-US" dirty="0" smtClean="0">
                          <a:solidFill>
                            <a:sysClr val="windowText" lastClr="000000"/>
                          </a:solidFill>
                        </a:rPr>
                        <a:t>5%</a:t>
                      </a:r>
                      <a:r>
                        <a:rPr lang="en-US" baseline="0" dirty="0" smtClean="0">
                          <a:solidFill>
                            <a:sysClr val="windowText" lastClr="000000"/>
                          </a:solidFill>
                        </a:rPr>
                        <a:t> X 25 </a:t>
                      </a:r>
                      <a:r>
                        <a:rPr lang="en-US" baseline="0" dirty="0" err="1" smtClean="0">
                          <a:solidFill>
                            <a:sysClr val="windowText" lastClr="000000"/>
                          </a:solidFill>
                        </a:rPr>
                        <a:t>juta</a:t>
                      </a:r>
                      <a:r>
                        <a:rPr lang="en-US" baseline="0" dirty="0" smtClean="0">
                          <a:solidFill>
                            <a:sysClr val="windowText" lastClr="000000"/>
                          </a:solidFill>
                        </a:rPr>
                        <a:t>=</a:t>
                      </a:r>
                      <a:endParaRPr lang="en-US" dirty="0">
                        <a:solidFill>
                          <a:sysClr val="windowText" lastClr="000000"/>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dirty="0">
                        <a:solidFill>
                          <a:sysClr val="windowText" lastClr="000000"/>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lang="en-US" dirty="0" smtClean="0">
                          <a:solidFill>
                            <a:sysClr val="windowText" lastClr="000000"/>
                          </a:solidFill>
                        </a:rPr>
                        <a:t>Rp1.250.000</a:t>
                      </a:r>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r>
                        <a:rPr lang="en-US" dirty="0" smtClean="0">
                          <a:solidFill>
                            <a:sysClr val="windowText" lastClr="000000"/>
                          </a:solidFill>
                        </a:rPr>
                        <a:t>10% X 25</a:t>
                      </a:r>
                      <a:r>
                        <a:rPr lang="en-US" baseline="0" dirty="0" smtClean="0">
                          <a:solidFill>
                            <a:sysClr val="windowText" lastClr="000000"/>
                          </a:solidFill>
                        </a:rPr>
                        <a:t> </a:t>
                      </a:r>
                      <a:r>
                        <a:rPr lang="en-US" baseline="0" dirty="0" err="1" smtClean="0">
                          <a:solidFill>
                            <a:sysClr val="windowText" lastClr="000000"/>
                          </a:solidFill>
                        </a:rPr>
                        <a:t>juta</a:t>
                      </a:r>
                      <a:r>
                        <a:rPr lang="en-US" baseline="0" dirty="0" smtClean="0">
                          <a:solidFill>
                            <a:sysClr val="windowText" lastClr="000000"/>
                          </a:solidFill>
                        </a:rPr>
                        <a:t>=</a:t>
                      </a:r>
                      <a:endParaRPr lang="en-US" dirty="0">
                        <a:solidFill>
                          <a:sysClr val="windowText" lastClr="000000"/>
                        </a:solidFill>
                      </a:endParaRPr>
                    </a:p>
                  </a:txBody>
                  <a:tcPr>
                    <a:solidFill>
                      <a:schemeClr val="bg1"/>
                    </a:solidFill>
                  </a:tcPr>
                </a:tc>
                <a:tc>
                  <a:txBody>
                    <a:bodyPr/>
                    <a:lstStyle/>
                    <a:p>
                      <a:endParaRPr lang="en-US" dirty="0">
                        <a:solidFill>
                          <a:sysClr val="windowText" lastClr="000000"/>
                        </a:solidFill>
                      </a:endParaRPr>
                    </a:p>
                  </a:txBody>
                  <a:tcPr>
                    <a:solidFill>
                      <a:schemeClr val="bg1"/>
                    </a:solidFill>
                  </a:tcPr>
                </a:tc>
                <a:tc>
                  <a:txBody>
                    <a:bodyPr/>
                    <a:lstStyle/>
                    <a:p>
                      <a:pPr algn="r"/>
                      <a:r>
                        <a:rPr lang="en-US" dirty="0" smtClean="0">
                          <a:solidFill>
                            <a:sysClr val="windowText" lastClr="000000"/>
                          </a:solidFill>
                        </a:rPr>
                        <a:t>2.500.000</a:t>
                      </a:r>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r>
                        <a:rPr lang="en-US" dirty="0" smtClean="0">
                          <a:solidFill>
                            <a:sysClr val="windowText" lastClr="000000"/>
                          </a:solidFill>
                        </a:rPr>
                        <a:t>15% X 50 </a:t>
                      </a:r>
                      <a:r>
                        <a:rPr lang="en-US" dirty="0" err="1" smtClean="0">
                          <a:solidFill>
                            <a:sysClr val="windowText" lastClr="000000"/>
                          </a:solidFill>
                        </a:rPr>
                        <a:t>juta</a:t>
                      </a:r>
                      <a:r>
                        <a:rPr lang="en-US" dirty="0" smtClean="0">
                          <a:solidFill>
                            <a:sysClr val="windowText" lastClr="000000"/>
                          </a:solidFill>
                        </a:rPr>
                        <a:t>=</a:t>
                      </a:r>
                      <a:endParaRPr lang="en-US" dirty="0">
                        <a:solidFill>
                          <a:sysClr val="windowText" lastClr="000000"/>
                        </a:solidFill>
                      </a:endParaRPr>
                    </a:p>
                  </a:txBody>
                  <a:tcPr>
                    <a:solidFill>
                      <a:schemeClr val="bg1"/>
                    </a:solidFill>
                  </a:tcPr>
                </a:tc>
                <a:tc>
                  <a:txBody>
                    <a:bodyPr/>
                    <a:lstStyle/>
                    <a:p>
                      <a:endParaRPr lang="en-US" dirty="0">
                        <a:solidFill>
                          <a:sysClr val="windowText" lastClr="000000"/>
                        </a:solidFill>
                      </a:endParaRPr>
                    </a:p>
                  </a:txBody>
                  <a:tcPr>
                    <a:solidFill>
                      <a:schemeClr val="bg1"/>
                    </a:solidFill>
                  </a:tcPr>
                </a:tc>
                <a:tc>
                  <a:txBody>
                    <a:bodyPr/>
                    <a:lstStyle/>
                    <a:p>
                      <a:pPr algn="r"/>
                      <a:r>
                        <a:rPr lang="en-US" dirty="0" smtClean="0">
                          <a:solidFill>
                            <a:sysClr val="windowText" lastClr="000000"/>
                          </a:solidFill>
                        </a:rPr>
                        <a:t>7.500.000</a:t>
                      </a:r>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r>
                        <a:rPr lang="en-US" dirty="0" smtClean="0">
                          <a:solidFill>
                            <a:sysClr val="windowText" lastClr="000000"/>
                          </a:solidFill>
                        </a:rPr>
                        <a:t>25% X 560.000=</a:t>
                      </a:r>
                      <a:endParaRPr lang="en-US" dirty="0">
                        <a:solidFill>
                          <a:sysClr val="windowText" lastClr="000000"/>
                        </a:solidFill>
                      </a:endParaRPr>
                    </a:p>
                  </a:txBody>
                  <a:tcPr>
                    <a:solidFill>
                      <a:schemeClr val="bg1"/>
                    </a:solidFill>
                  </a:tcPr>
                </a:tc>
                <a:tc>
                  <a:txBody>
                    <a:bodyPr/>
                    <a:lstStyle/>
                    <a:p>
                      <a:endParaRPr lang="en-US" dirty="0">
                        <a:solidFill>
                          <a:sysClr val="windowText" lastClr="000000"/>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solidFill>
                            <a:sysClr val="windowText" lastClr="000000"/>
                          </a:solidFill>
                        </a:rPr>
                        <a:t>140.000</a:t>
                      </a:r>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ysClr val="windowText" lastClr="000000"/>
                          </a:solidFill>
                        </a:rPr>
                        <a:t>PPh</a:t>
                      </a:r>
                      <a:r>
                        <a:rPr lang="en-US" dirty="0" smtClean="0">
                          <a:solidFill>
                            <a:sysClr val="windowText" lastClr="000000"/>
                          </a:solidFill>
                        </a:rPr>
                        <a:t> WP</a:t>
                      </a:r>
                      <a:r>
                        <a:rPr lang="en-US" baseline="0" dirty="0" smtClean="0">
                          <a:solidFill>
                            <a:sysClr val="windowText" lastClr="000000"/>
                          </a:solidFill>
                        </a:rPr>
                        <a:t> </a:t>
                      </a:r>
                      <a:r>
                        <a:rPr lang="en-US" baseline="0" dirty="0" err="1" smtClean="0">
                          <a:solidFill>
                            <a:sysClr val="windowText" lastClr="000000"/>
                          </a:solidFill>
                        </a:rPr>
                        <a:t>tersebut</a:t>
                      </a:r>
                      <a:endParaRPr lang="en-US" dirty="0">
                        <a:solidFill>
                          <a:sysClr val="windowText" lastClr="000000"/>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solidFill>
                            <a:sysClr val="windowText" lastClr="000000"/>
                          </a:solidFill>
                        </a:rPr>
                        <a:t>Rp11.390.000</a:t>
                      </a:r>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199"/>
            <a:ext cx="7772400" cy="838199"/>
          </a:xfrm>
        </p:spPr>
        <p:txBody>
          <a:bodyPr>
            <a:normAutofit/>
          </a:bodyPr>
          <a:lstStyle/>
          <a:p>
            <a:r>
              <a:rPr lang="en-US" sz="2800" dirty="0" smtClean="0"/>
              <a:t>CONTOH PENGHITUNGAN </a:t>
            </a:r>
            <a:r>
              <a:rPr lang="en-US" sz="2800" dirty="0" err="1" smtClean="0"/>
              <a:t>PPh</a:t>
            </a:r>
            <a:r>
              <a:rPr lang="en-US" sz="2800" dirty="0" smtClean="0"/>
              <a:t> (</a:t>
            </a:r>
            <a:r>
              <a:rPr lang="en-US" sz="2800" dirty="0" err="1" smtClean="0"/>
              <a:t>Badan</a:t>
            </a:r>
            <a:r>
              <a:rPr lang="en-US" sz="2800" dirty="0" smtClean="0"/>
              <a:t>)</a:t>
            </a:r>
            <a:endParaRPr lang="en-US" sz="2800" dirty="0"/>
          </a:p>
        </p:txBody>
      </p:sp>
      <p:sp>
        <p:nvSpPr>
          <p:cNvPr id="3" name="Subtitle 2"/>
          <p:cNvSpPr>
            <a:spLocks noGrp="1"/>
          </p:cNvSpPr>
          <p:nvPr>
            <p:ph type="subTitle" idx="1"/>
          </p:nvPr>
        </p:nvSpPr>
        <p:spPr>
          <a:xfrm>
            <a:off x="304800" y="685800"/>
            <a:ext cx="8534400" cy="5257800"/>
          </a:xfrm>
        </p:spPr>
        <p:txBody>
          <a:bodyPr>
            <a:normAutofit/>
          </a:bodyPr>
          <a:lstStyle/>
          <a:p>
            <a:pPr algn="l"/>
            <a:r>
              <a:rPr lang="en-US" sz="2400" dirty="0" smtClean="0">
                <a:solidFill>
                  <a:schemeClr val="tx1"/>
                </a:solidFill>
              </a:rPr>
              <a:t>PT. ABADI </a:t>
            </a:r>
            <a:r>
              <a:rPr lang="en-US" sz="2400" dirty="0" err="1" smtClean="0">
                <a:solidFill>
                  <a:schemeClr val="tx1"/>
                </a:solidFill>
              </a:rPr>
              <a:t>memperoleh</a:t>
            </a:r>
            <a:r>
              <a:rPr lang="en-US" sz="2400" dirty="0" smtClean="0">
                <a:solidFill>
                  <a:schemeClr val="tx1"/>
                </a:solidFill>
              </a:rPr>
              <a:t> </a:t>
            </a:r>
            <a:r>
              <a:rPr lang="en-US" sz="2400" dirty="0" err="1" smtClean="0">
                <a:solidFill>
                  <a:schemeClr val="tx1"/>
                </a:solidFill>
              </a:rPr>
              <a:t>laba</a:t>
            </a:r>
            <a:r>
              <a:rPr lang="en-US" sz="2400" dirty="0" smtClean="0">
                <a:solidFill>
                  <a:schemeClr val="tx1"/>
                </a:solidFill>
              </a:rPr>
              <a:t> </a:t>
            </a:r>
            <a:r>
              <a:rPr lang="en-US" sz="2400" dirty="0" err="1" smtClean="0">
                <a:solidFill>
                  <a:schemeClr val="tx1"/>
                </a:solidFill>
              </a:rPr>
              <a:t>sebesar</a:t>
            </a:r>
            <a:r>
              <a:rPr lang="en-US" sz="2400" dirty="0" smtClean="0">
                <a:solidFill>
                  <a:schemeClr val="tx1"/>
                </a:solidFill>
              </a:rPr>
              <a:t> Rp180.000.000 </a:t>
            </a:r>
            <a:r>
              <a:rPr lang="en-US" sz="2400" dirty="0" err="1" smtClean="0">
                <a:solidFill>
                  <a:schemeClr val="tx1"/>
                </a:solidFill>
              </a:rPr>
              <a:t>dalam</a:t>
            </a:r>
            <a:r>
              <a:rPr lang="en-US" sz="2400" dirty="0" smtClean="0">
                <a:solidFill>
                  <a:schemeClr val="tx1"/>
                </a:solidFill>
              </a:rPr>
              <a:t> </a:t>
            </a:r>
            <a:r>
              <a:rPr lang="en-US" sz="2400" dirty="0" err="1" smtClean="0">
                <a:solidFill>
                  <a:schemeClr val="tx1"/>
                </a:solidFill>
              </a:rPr>
              <a:t>setahun</a:t>
            </a:r>
            <a:r>
              <a:rPr lang="en-US" sz="2400" dirty="0" smtClean="0">
                <a:solidFill>
                  <a:schemeClr val="tx1"/>
                </a:solidFill>
              </a:rPr>
              <a:t>. </a:t>
            </a:r>
            <a:r>
              <a:rPr lang="en-US" sz="2400" dirty="0" err="1" smtClean="0">
                <a:solidFill>
                  <a:schemeClr val="tx1"/>
                </a:solidFill>
              </a:rPr>
              <a:t>Hitunglah</a:t>
            </a:r>
            <a:r>
              <a:rPr lang="en-US" sz="2400" dirty="0" smtClean="0">
                <a:solidFill>
                  <a:schemeClr val="tx1"/>
                </a:solidFill>
              </a:rPr>
              <a:t> </a:t>
            </a:r>
            <a:r>
              <a:rPr lang="en-US" sz="2400" dirty="0" err="1" smtClean="0">
                <a:solidFill>
                  <a:schemeClr val="tx1"/>
                </a:solidFill>
              </a:rPr>
              <a:t>PPh</a:t>
            </a:r>
            <a:r>
              <a:rPr lang="en-US" sz="2400" dirty="0" smtClean="0">
                <a:solidFill>
                  <a:schemeClr val="tx1"/>
                </a:solidFill>
              </a:rPr>
              <a:t> yang </a:t>
            </a:r>
            <a:r>
              <a:rPr lang="en-US" sz="2400" dirty="0" err="1" smtClean="0">
                <a:solidFill>
                  <a:schemeClr val="tx1"/>
                </a:solidFill>
              </a:rPr>
              <a:t>harus</a:t>
            </a:r>
            <a:r>
              <a:rPr lang="en-US" sz="2400" dirty="0" smtClean="0">
                <a:solidFill>
                  <a:schemeClr val="tx1"/>
                </a:solidFill>
              </a:rPr>
              <a:t> </a:t>
            </a:r>
            <a:r>
              <a:rPr lang="en-US" sz="2400" dirty="0" err="1" smtClean="0">
                <a:solidFill>
                  <a:schemeClr val="tx1"/>
                </a:solidFill>
              </a:rPr>
              <a:t>dibayar</a:t>
            </a:r>
            <a:r>
              <a:rPr lang="en-US" sz="2400" dirty="0" smtClean="0">
                <a:solidFill>
                  <a:schemeClr val="tx1"/>
                </a:solidFill>
              </a:rPr>
              <a:t> </a:t>
            </a:r>
            <a:r>
              <a:rPr lang="en-US" sz="2400" dirty="0" err="1" smtClean="0">
                <a:solidFill>
                  <a:schemeClr val="tx1"/>
                </a:solidFill>
              </a:rPr>
              <a:t>dalam</a:t>
            </a:r>
            <a:r>
              <a:rPr lang="en-US" sz="2400" dirty="0" smtClean="0">
                <a:solidFill>
                  <a:schemeClr val="tx1"/>
                </a:solidFill>
              </a:rPr>
              <a:t> </a:t>
            </a:r>
            <a:r>
              <a:rPr lang="en-US" sz="2400" dirty="0" err="1" smtClean="0">
                <a:solidFill>
                  <a:schemeClr val="tx1"/>
                </a:solidFill>
              </a:rPr>
              <a:t>tahun</a:t>
            </a:r>
            <a:r>
              <a:rPr lang="en-US" sz="2400" dirty="0" smtClean="0">
                <a:solidFill>
                  <a:schemeClr val="tx1"/>
                </a:solidFill>
              </a:rPr>
              <a:t> </a:t>
            </a:r>
            <a:r>
              <a:rPr lang="en-US" sz="2400" dirty="0" err="1" smtClean="0">
                <a:solidFill>
                  <a:schemeClr val="tx1"/>
                </a:solidFill>
              </a:rPr>
              <a:t>tersebut</a:t>
            </a:r>
            <a:r>
              <a:rPr lang="en-US" sz="2400" dirty="0" smtClean="0">
                <a:solidFill>
                  <a:schemeClr val="tx1"/>
                </a:solidFill>
              </a:rPr>
              <a:t>.</a:t>
            </a:r>
          </a:p>
          <a:p>
            <a:pPr algn="l"/>
            <a:endParaRPr lang="en-US" dirty="0" smtClean="0">
              <a:solidFill>
                <a:schemeClr val="tx1"/>
              </a:solidFill>
            </a:endParaRPr>
          </a:p>
        </p:txBody>
      </p:sp>
      <p:graphicFrame>
        <p:nvGraphicFramePr>
          <p:cNvPr id="4" name="Table 3"/>
          <p:cNvGraphicFramePr>
            <a:graphicFrameLocks noGrp="1"/>
          </p:cNvGraphicFramePr>
          <p:nvPr/>
        </p:nvGraphicFramePr>
        <p:xfrm>
          <a:off x="457200" y="2245360"/>
          <a:ext cx="8000999" cy="3870960"/>
        </p:xfrm>
        <a:graphic>
          <a:graphicData uri="http://schemas.openxmlformats.org/drawingml/2006/table">
            <a:tbl>
              <a:tblPr firstRow="1" bandRow="1">
                <a:tableStyleId>{5C22544A-7EE6-4342-B048-85BDC9FD1C3A}</a:tableStyleId>
              </a:tblPr>
              <a:tblGrid>
                <a:gridCol w="3886200"/>
                <a:gridCol w="1828800"/>
                <a:gridCol w="637875"/>
                <a:gridCol w="1648124"/>
              </a:tblGrid>
              <a:tr h="370840">
                <a:tc>
                  <a:txBody>
                    <a:bodyPr/>
                    <a:lstStyle/>
                    <a:p>
                      <a:r>
                        <a:rPr lang="en-US" b="0" dirty="0" smtClean="0">
                          <a:solidFill>
                            <a:sysClr val="windowText" lastClr="000000"/>
                          </a:solidFill>
                        </a:rPr>
                        <a:t>L a b a</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endParaRPr lang="en-US" b="0" dirty="0">
                        <a:solidFill>
                          <a:sysClr val="windowText" lastClr="000000"/>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b="0" dirty="0">
                        <a:solidFill>
                          <a:sysClr val="windowText" lastClr="000000"/>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lang="en-US" b="0" dirty="0" smtClean="0">
                          <a:solidFill>
                            <a:sysClr val="windowText" lastClr="000000"/>
                          </a:solidFill>
                        </a:rPr>
                        <a:t>Rp180.000.000</a:t>
                      </a:r>
                      <a:endParaRPr lang="en-US" b="0" dirty="0">
                        <a:solidFill>
                          <a:sysClr val="windowText" lastClr="0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370840">
                <a:tc>
                  <a:txBody>
                    <a:bodyPr/>
                    <a:lstStyle/>
                    <a:p>
                      <a:r>
                        <a:rPr lang="en-US" dirty="0" err="1" smtClean="0"/>
                        <a:t>PPh</a:t>
                      </a:r>
                      <a:r>
                        <a:rPr lang="en-US" dirty="0" smtClean="0"/>
                        <a:t> yang </a:t>
                      </a:r>
                      <a:r>
                        <a:rPr lang="en-US" dirty="0" err="1" smtClean="0"/>
                        <a:t>harus</a:t>
                      </a:r>
                      <a:r>
                        <a:rPr lang="en-US" dirty="0" smtClean="0"/>
                        <a:t> </a:t>
                      </a:r>
                      <a:r>
                        <a:rPr lang="en-US" dirty="0" err="1" smtClean="0"/>
                        <a:t>dibayarkan</a:t>
                      </a:r>
                      <a:r>
                        <a:rPr lang="en-US" dirty="0" smtClean="0"/>
                        <a:t>  </a:t>
                      </a:r>
                      <a:r>
                        <a:rPr lang="en-US" dirty="0" err="1" smtClean="0"/>
                        <a:t>adalah</a:t>
                      </a:r>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r>
                        <a:rPr lang="en-US" dirty="0" smtClean="0">
                          <a:solidFill>
                            <a:sysClr val="windowText" lastClr="000000"/>
                          </a:solidFill>
                        </a:rPr>
                        <a:t>10%</a:t>
                      </a:r>
                      <a:r>
                        <a:rPr lang="en-US" baseline="0" dirty="0" smtClean="0">
                          <a:solidFill>
                            <a:sysClr val="windowText" lastClr="000000"/>
                          </a:solidFill>
                        </a:rPr>
                        <a:t> X 50 </a:t>
                      </a:r>
                      <a:r>
                        <a:rPr lang="en-US" baseline="0" dirty="0" err="1" smtClean="0">
                          <a:solidFill>
                            <a:sysClr val="windowText" lastClr="000000"/>
                          </a:solidFill>
                        </a:rPr>
                        <a:t>juta</a:t>
                      </a:r>
                      <a:r>
                        <a:rPr lang="en-US" baseline="0" dirty="0" smtClean="0">
                          <a:solidFill>
                            <a:sysClr val="windowText" lastClr="000000"/>
                          </a:solidFill>
                        </a:rPr>
                        <a:t>=</a:t>
                      </a:r>
                      <a:endParaRPr lang="en-US" dirty="0">
                        <a:solidFill>
                          <a:sysClr val="windowText" lastClr="000000"/>
                        </a:solidFill>
                      </a:endParaRPr>
                    </a:p>
                  </a:txBody>
                  <a:tcPr>
                    <a:solidFill>
                      <a:schemeClr val="bg1"/>
                    </a:solidFill>
                  </a:tcPr>
                </a:tc>
                <a:tc>
                  <a:txBody>
                    <a:bodyPr/>
                    <a:lstStyle/>
                    <a:p>
                      <a:endParaRPr lang="en-US" dirty="0">
                        <a:solidFill>
                          <a:sysClr val="windowText" lastClr="000000"/>
                        </a:solidFill>
                      </a:endParaRPr>
                    </a:p>
                  </a:txBody>
                  <a:tcPr>
                    <a:solidFill>
                      <a:schemeClr val="bg1"/>
                    </a:solidFill>
                  </a:tcPr>
                </a:tc>
                <a:tc>
                  <a:txBody>
                    <a:bodyPr/>
                    <a:lstStyle/>
                    <a:p>
                      <a:pPr algn="r"/>
                      <a:r>
                        <a:rPr lang="en-US" dirty="0" smtClean="0">
                          <a:solidFill>
                            <a:sysClr val="windowText" lastClr="000000"/>
                          </a:solidFill>
                        </a:rPr>
                        <a:t>Rp5.000.000</a:t>
                      </a:r>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r>
                        <a:rPr lang="en-US" dirty="0" smtClean="0">
                          <a:solidFill>
                            <a:sysClr val="windowText" lastClr="000000"/>
                          </a:solidFill>
                        </a:rPr>
                        <a:t>15% X 50 </a:t>
                      </a:r>
                      <a:r>
                        <a:rPr lang="en-US" dirty="0" err="1" smtClean="0">
                          <a:solidFill>
                            <a:sysClr val="windowText" lastClr="000000"/>
                          </a:solidFill>
                        </a:rPr>
                        <a:t>juta</a:t>
                      </a:r>
                      <a:r>
                        <a:rPr lang="en-US" dirty="0" smtClean="0">
                          <a:solidFill>
                            <a:sysClr val="windowText" lastClr="000000"/>
                          </a:solidFill>
                        </a:rPr>
                        <a:t>=</a:t>
                      </a:r>
                      <a:endParaRPr lang="en-US" dirty="0">
                        <a:solidFill>
                          <a:sysClr val="windowText" lastClr="000000"/>
                        </a:solidFill>
                      </a:endParaRPr>
                    </a:p>
                  </a:txBody>
                  <a:tcPr>
                    <a:solidFill>
                      <a:schemeClr val="bg1"/>
                    </a:solidFill>
                  </a:tcPr>
                </a:tc>
                <a:tc>
                  <a:txBody>
                    <a:bodyPr/>
                    <a:lstStyle/>
                    <a:p>
                      <a:endParaRPr lang="en-US" dirty="0">
                        <a:solidFill>
                          <a:sysClr val="windowText" lastClr="000000"/>
                        </a:solidFill>
                      </a:endParaRPr>
                    </a:p>
                  </a:txBody>
                  <a:tcPr>
                    <a:solidFill>
                      <a:schemeClr val="bg1"/>
                    </a:solidFill>
                  </a:tcPr>
                </a:tc>
                <a:tc>
                  <a:txBody>
                    <a:bodyPr/>
                    <a:lstStyle/>
                    <a:p>
                      <a:pPr algn="r"/>
                      <a:r>
                        <a:rPr lang="en-US" dirty="0" smtClean="0">
                          <a:solidFill>
                            <a:sysClr val="windowText" lastClr="000000"/>
                          </a:solidFill>
                        </a:rPr>
                        <a:t>7.500.000</a:t>
                      </a:r>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r>
                        <a:rPr lang="en-US" dirty="0" smtClean="0">
                          <a:solidFill>
                            <a:sysClr val="windowText" lastClr="000000"/>
                          </a:solidFill>
                        </a:rPr>
                        <a:t>30% X 80.000=</a:t>
                      </a:r>
                      <a:endParaRPr lang="en-US" dirty="0">
                        <a:solidFill>
                          <a:sysClr val="windowText" lastClr="000000"/>
                        </a:solidFill>
                      </a:endParaRPr>
                    </a:p>
                  </a:txBody>
                  <a:tcPr>
                    <a:solidFill>
                      <a:schemeClr val="bg1"/>
                    </a:solidFill>
                  </a:tcPr>
                </a:tc>
                <a:tc>
                  <a:txBody>
                    <a:bodyPr/>
                    <a:lstStyle/>
                    <a:p>
                      <a:endParaRPr lang="en-US" dirty="0">
                        <a:solidFill>
                          <a:sysClr val="windowText" lastClr="000000"/>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solidFill>
                            <a:sysClr val="windowText" lastClr="000000"/>
                          </a:solidFill>
                        </a:rPr>
                        <a:t>24.000.000</a:t>
                      </a:r>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370840">
                <a:tc gridSpan="2">
                  <a:txBody>
                    <a:bodyPr/>
                    <a:lstStyle/>
                    <a:p>
                      <a:pPr algn="r"/>
                      <a:r>
                        <a:rPr lang="en-US" dirty="0" err="1" smtClean="0">
                          <a:solidFill>
                            <a:sysClr val="windowText" lastClr="000000"/>
                          </a:solidFill>
                        </a:rPr>
                        <a:t>PPh</a:t>
                      </a:r>
                      <a:r>
                        <a:rPr lang="en-US" dirty="0" smtClean="0">
                          <a:solidFill>
                            <a:sysClr val="windowText" lastClr="000000"/>
                          </a:solidFill>
                        </a:rPr>
                        <a:t> PT. ABADI=</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solidFill>
                      <a:schemeClr val="bg1"/>
                    </a:solidFill>
                  </a:tcPr>
                </a:tc>
                <a:tc>
                  <a:txBody>
                    <a:bodyPr/>
                    <a:lstStyle/>
                    <a:p>
                      <a:endParaRPr lang="en-US" dirty="0">
                        <a:solidFill>
                          <a:sysClr val="windowText" lastClr="00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solidFill>
                            <a:sysClr val="windowText" lastClr="000000"/>
                          </a:solidFill>
                        </a:rPr>
                        <a:t>Rp36.500.000</a:t>
                      </a:r>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endParaRPr lang="en-US" dirty="0">
                        <a:solidFill>
                          <a:sysClr val="windowText" lastClr="000000"/>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dirty="0">
                        <a:solidFill>
                          <a:sysClr val="windowText" lastClr="000000"/>
                        </a:solidFill>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endParaRPr lang="en-US" dirty="0">
                        <a:solidFill>
                          <a:sysClr val="windowText" lastClr="000000"/>
                        </a:solidFill>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1645920">
                <a:tc gridSpan="4">
                  <a:txBody>
                    <a:bodyPr/>
                    <a:lstStyle/>
                    <a:p>
                      <a:r>
                        <a:rPr lang="en-US" sz="2800" dirty="0" err="1" smtClean="0"/>
                        <a:t>Jadi</a:t>
                      </a:r>
                      <a:r>
                        <a:rPr lang="en-US" sz="2800" dirty="0" smtClean="0"/>
                        <a:t>, PTKP </a:t>
                      </a:r>
                      <a:r>
                        <a:rPr lang="en-US" sz="2800" dirty="0" err="1" smtClean="0"/>
                        <a:t>hanya</a:t>
                      </a:r>
                      <a:r>
                        <a:rPr lang="en-US" sz="2800" dirty="0" smtClean="0"/>
                        <a:t> </a:t>
                      </a:r>
                      <a:r>
                        <a:rPr lang="en-US" sz="2800" dirty="0" err="1" smtClean="0"/>
                        <a:t>berlaku</a:t>
                      </a:r>
                      <a:r>
                        <a:rPr lang="en-US" sz="2800" dirty="0" smtClean="0"/>
                        <a:t> </a:t>
                      </a:r>
                      <a:r>
                        <a:rPr lang="en-US" sz="2800" dirty="0" err="1" smtClean="0"/>
                        <a:t>bagi</a:t>
                      </a:r>
                      <a:r>
                        <a:rPr lang="en-US" sz="2800" dirty="0" smtClean="0"/>
                        <a:t> WP</a:t>
                      </a:r>
                      <a:r>
                        <a:rPr lang="en-US" sz="2800" baseline="0" dirty="0" smtClean="0"/>
                        <a:t> </a:t>
                      </a:r>
                      <a:r>
                        <a:rPr lang="en-US" sz="2800" baseline="0" dirty="0" err="1" smtClean="0"/>
                        <a:t>Pribadi</a:t>
                      </a:r>
                      <a:endParaRPr lang="en-US" sz="2800" dirty="0"/>
                    </a:p>
                  </a:txBody>
                  <a:tcPr>
                    <a:lnL w="12700" cap="flat" cmpd="sng" algn="ctr">
                      <a:noFill/>
                      <a:prstDash val="solid"/>
                      <a:round/>
                      <a:headEnd type="none" w="med" len="med"/>
                      <a:tailEnd type="none" w="med" len="med"/>
                    </a:lnL>
                    <a:lnR w="12700" cmpd="sng">
                      <a:noFill/>
                    </a:lnR>
                    <a:lnB w="12700" cmpd="sng">
                      <a:noFill/>
                    </a:lnB>
                    <a:solidFill>
                      <a:schemeClr val="bg1"/>
                    </a:solidFill>
                  </a:tcPr>
                </a:tc>
                <a:tc hMerge="1">
                  <a:txBody>
                    <a:bodyPr/>
                    <a:lstStyle/>
                    <a:p>
                      <a:endParaRPr lang="en-US" dirty="0">
                        <a:solidFill>
                          <a:sysClr val="windowText" lastClr="000000"/>
                        </a:solidFill>
                      </a:endParaRPr>
                    </a:p>
                  </a:txBody>
                  <a:tcPr>
                    <a:solidFill>
                      <a:schemeClr val="bg1"/>
                    </a:solidFill>
                  </a:tcPr>
                </a:tc>
                <a:tc hMerge="1">
                  <a:txBody>
                    <a:bodyPr/>
                    <a:lstStyle/>
                    <a:p>
                      <a:endParaRPr lang="en-US" dirty="0">
                        <a:solidFill>
                          <a:sysClr val="windowText" lastClr="000000"/>
                        </a:solidFill>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pPr algn="r"/>
                      <a:endParaRPr lang="en-US" dirty="0">
                        <a:solidFill>
                          <a:sysClr val="windowText" lastClr="000000"/>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219199"/>
          </a:xfrm>
        </p:spPr>
        <p:txBody>
          <a:bodyPr>
            <a:normAutofit fontScale="90000"/>
          </a:bodyPr>
          <a:lstStyle/>
          <a:p>
            <a:r>
              <a:rPr lang="en-US" dirty="0" smtClean="0"/>
              <a:t>PAJAK PERTAMBAHAN NILAI (PPN)</a:t>
            </a:r>
            <a:endParaRPr lang="en-US" dirty="0"/>
          </a:p>
        </p:txBody>
      </p:sp>
      <p:sp>
        <p:nvSpPr>
          <p:cNvPr id="3" name="Subtitle 2"/>
          <p:cNvSpPr>
            <a:spLocks noGrp="1"/>
          </p:cNvSpPr>
          <p:nvPr>
            <p:ph type="subTitle" idx="1"/>
          </p:nvPr>
        </p:nvSpPr>
        <p:spPr>
          <a:xfrm>
            <a:off x="457200" y="1752600"/>
            <a:ext cx="8305800" cy="4800600"/>
          </a:xfrm>
        </p:spPr>
        <p:txBody>
          <a:bodyPr/>
          <a:lstStyle/>
          <a:p>
            <a:pPr algn="l"/>
            <a:r>
              <a:rPr lang="en-US" dirty="0" smtClean="0">
                <a:solidFill>
                  <a:schemeClr val="tx1"/>
                </a:solidFill>
              </a:rPr>
              <a:t>PPN= </a:t>
            </a:r>
            <a:r>
              <a:rPr lang="en-US" dirty="0" err="1" smtClean="0">
                <a:solidFill>
                  <a:schemeClr val="tx1"/>
                </a:solidFill>
              </a:rPr>
              <a:t>pajak</a:t>
            </a:r>
            <a:r>
              <a:rPr lang="en-US" dirty="0" smtClean="0">
                <a:solidFill>
                  <a:schemeClr val="tx1"/>
                </a:solidFill>
              </a:rPr>
              <a:t> </a:t>
            </a:r>
            <a:r>
              <a:rPr lang="en-US" dirty="0" err="1" smtClean="0">
                <a:solidFill>
                  <a:schemeClr val="tx1"/>
                </a:solidFill>
              </a:rPr>
              <a:t>yg</a:t>
            </a:r>
            <a:r>
              <a:rPr lang="en-US" dirty="0" smtClean="0">
                <a:solidFill>
                  <a:schemeClr val="tx1"/>
                </a:solidFill>
              </a:rPr>
              <a:t> </a:t>
            </a:r>
            <a:r>
              <a:rPr lang="en-US" dirty="0" err="1" smtClean="0">
                <a:solidFill>
                  <a:schemeClr val="tx1"/>
                </a:solidFill>
              </a:rPr>
              <a:t>dikenakan</a:t>
            </a:r>
            <a:r>
              <a:rPr lang="en-US" dirty="0" smtClean="0">
                <a:solidFill>
                  <a:schemeClr val="tx1"/>
                </a:solidFill>
              </a:rPr>
              <a:t> </a:t>
            </a:r>
            <a:r>
              <a:rPr lang="en-US" dirty="0" err="1" smtClean="0">
                <a:solidFill>
                  <a:schemeClr val="tx1"/>
                </a:solidFill>
              </a:rPr>
              <a:t>atas</a:t>
            </a:r>
            <a:r>
              <a:rPr lang="en-US" dirty="0" smtClean="0">
                <a:solidFill>
                  <a:schemeClr val="tx1"/>
                </a:solidFill>
              </a:rPr>
              <a:t> </a:t>
            </a:r>
            <a:r>
              <a:rPr lang="en-US" dirty="0" err="1" smtClean="0">
                <a:solidFill>
                  <a:schemeClr val="tx1"/>
                </a:solidFill>
              </a:rPr>
              <a:t>setiap</a:t>
            </a:r>
            <a:r>
              <a:rPr lang="en-US" dirty="0" smtClean="0">
                <a:solidFill>
                  <a:schemeClr val="tx1"/>
                </a:solidFill>
              </a:rPr>
              <a:t> </a:t>
            </a:r>
            <a:r>
              <a:rPr lang="en-US" dirty="0" err="1" smtClean="0">
                <a:solidFill>
                  <a:schemeClr val="tx1"/>
                </a:solidFill>
              </a:rPr>
              <a:t>pertambahan</a:t>
            </a:r>
            <a:r>
              <a:rPr lang="en-US" dirty="0" smtClean="0">
                <a:solidFill>
                  <a:schemeClr val="tx1"/>
                </a:solidFill>
              </a:rPr>
              <a:t> </a:t>
            </a:r>
            <a:r>
              <a:rPr lang="en-US" dirty="0" err="1" smtClean="0">
                <a:solidFill>
                  <a:schemeClr val="tx1"/>
                </a:solidFill>
              </a:rPr>
              <a:t>nilai</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barang</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jasa</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peredarannya</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produsen</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konsumen</a:t>
            </a:r>
            <a:r>
              <a:rPr lang="en-US" dirty="0" smtClean="0">
                <a:solidFill>
                  <a:schemeClr val="tx1"/>
                </a:solidFill>
              </a:rPr>
              <a:t>.</a:t>
            </a:r>
          </a:p>
          <a:p>
            <a:pPr algn="l"/>
            <a:r>
              <a:rPr lang="en-US" dirty="0" err="1" smtClean="0">
                <a:solidFill>
                  <a:schemeClr val="tx1"/>
                </a:solidFill>
              </a:rPr>
              <a:t>Pajak</a:t>
            </a:r>
            <a:r>
              <a:rPr lang="en-US" dirty="0" smtClean="0">
                <a:solidFill>
                  <a:schemeClr val="tx1"/>
                </a:solidFill>
              </a:rPr>
              <a:t> PPN </a:t>
            </a:r>
            <a:r>
              <a:rPr lang="en-US" dirty="0" err="1" smtClean="0">
                <a:solidFill>
                  <a:schemeClr val="tx1"/>
                </a:solidFill>
              </a:rPr>
              <a:t>Keluaran</a:t>
            </a:r>
            <a:r>
              <a:rPr lang="en-US" dirty="0" smtClean="0">
                <a:solidFill>
                  <a:schemeClr val="tx1"/>
                </a:solidFill>
              </a:rPr>
              <a:t>= PPN yang </a:t>
            </a:r>
            <a:r>
              <a:rPr lang="en-US" dirty="0" err="1" smtClean="0">
                <a:solidFill>
                  <a:schemeClr val="tx1"/>
                </a:solidFill>
              </a:rPr>
              <a:t>dipungut</a:t>
            </a:r>
            <a:r>
              <a:rPr lang="en-US" dirty="0" smtClean="0">
                <a:solidFill>
                  <a:schemeClr val="tx1"/>
                </a:solidFill>
              </a:rPr>
              <a:t> </a:t>
            </a:r>
            <a:r>
              <a:rPr lang="en-US" dirty="0" err="1" smtClean="0">
                <a:solidFill>
                  <a:schemeClr val="tx1"/>
                </a:solidFill>
              </a:rPr>
              <a:t>ketika</a:t>
            </a:r>
            <a:r>
              <a:rPr lang="en-US" dirty="0" smtClean="0">
                <a:solidFill>
                  <a:schemeClr val="tx1"/>
                </a:solidFill>
              </a:rPr>
              <a:t> </a:t>
            </a:r>
            <a:r>
              <a:rPr lang="en-US" dirty="0" err="1" smtClean="0">
                <a:solidFill>
                  <a:schemeClr val="tx1"/>
                </a:solidFill>
              </a:rPr>
              <a:t>menjual</a:t>
            </a:r>
            <a:r>
              <a:rPr lang="en-US" dirty="0" smtClean="0">
                <a:solidFill>
                  <a:schemeClr val="tx1"/>
                </a:solidFill>
              </a:rPr>
              <a:t> </a:t>
            </a:r>
            <a:r>
              <a:rPr lang="en-US" dirty="0" err="1" smtClean="0">
                <a:solidFill>
                  <a:schemeClr val="tx1"/>
                </a:solidFill>
              </a:rPr>
              <a:t>produknya</a:t>
            </a:r>
            <a:endParaRPr lang="en-US" dirty="0" smtClean="0">
              <a:solidFill>
                <a:schemeClr val="tx1"/>
              </a:solidFill>
            </a:endParaRPr>
          </a:p>
          <a:p>
            <a:pPr algn="l"/>
            <a:r>
              <a:rPr lang="en-US" dirty="0" err="1" smtClean="0">
                <a:solidFill>
                  <a:schemeClr val="tx1"/>
                </a:solidFill>
              </a:rPr>
              <a:t>Pajak</a:t>
            </a:r>
            <a:r>
              <a:rPr lang="en-US" dirty="0" smtClean="0">
                <a:solidFill>
                  <a:schemeClr val="tx1"/>
                </a:solidFill>
              </a:rPr>
              <a:t> PPN </a:t>
            </a:r>
            <a:r>
              <a:rPr lang="en-US" dirty="0" err="1" smtClean="0">
                <a:solidFill>
                  <a:schemeClr val="tx1"/>
                </a:solidFill>
              </a:rPr>
              <a:t>Masukan</a:t>
            </a:r>
            <a:r>
              <a:rPr lang="en-US" dirty="0" smtClean="0">
                <a:solidFill>
                  <a:schemeClr val="tx1"/>
                </a:solidFill>
              </a:rPr>
              <a:t>= PPN yang </a:t>
            </a:r>
            <a:r>
              <a:rPr lang="en-US" dirty="0" err="1" smtClean="0">
                <a:solidFill>
                  <a:schemeClr val="tx1"/>
                </a:solidFill>
              </a:rPr>
              <a:t>dibayar</a:t>
            </a:r>
            <a:r>
              <a:rPr lang="en-US" dirty="0" smtClean="0">
                <a:solidFill>
                  <a:schemeClr val="tx1"/>
                </a:solidFill>
              </a:rPr>
              <a:t> </a:t>
            </a:r>
            <a:r>
              <a:rPr lang="en-US" dirty="0" err="1" smtClean="0">
                <a:solidFill>
                  <a:schemeClr val="tx1"/>
                </a:solidFill>
              </a:rPr>
              <a:t>ketika</a:t>
            </a:r>
            <a:r>
              <a:rPr lang="en-US" dirty="0" smtClean="0">
                <a:solidFill>
                  <a:schemeClr val="tx1"/>
                </a:solidFill>
              </a:rPr>
              <a:t> </a:t>
            </a:r>
            <a:r>
              <a:rPr lang="en-US" dirty="0" err="1" smtClean="0">
                <a:solidFill>
                  <a:schemeClr val="tx1"/>
                </a:solidFill>
              </a:rPr>
              <a:t>membeli</a:t>
            </a:r>
            <a:r>
              <a:rPr lang="en-US" dirty="0" smtClean="0">
                <a:solidFill>
                  <a:schemeClr val="tx1"/>
                </a:solidFill>
              </a:rPr>
              <a:t> </a:t>
            </a:r>
            <a:r>
              <a:rPr lang="en-US" dirty="0" err="1" smtClean="0">
                <a:solidFill>
                  <a:schemeClr val="tx1"/>
                </a:solidFill>
              </a:rPr>
              <a:t>produk</a:t>
            </a:r>
            <a:r>
              <a:rPr lang="en-US" dirty="0" smtClean="0">
                <a:solidFill>
                  <a:schemeClr val="tx1"/>
                </a:solidFill>
              </a:rPr>
              <a:t>.</a:t>
            </a:r>
          </a:p>
          <a:p>
            <a:pPr algn="l"/>
            <a:r>
              <a:rPr lang="en-US" dirty="0" smtClean="0">
                <a:solidFill>
                  <a:schemeClr val="tx1"/>
                </a:solidFill>
              </a:rPr>
              <a:t>Di Indonesia, </a:t>
            </a:r>
            <a:r>
              <a:rPr lang="en-US" dirty="0" err="1" smtClean="0">
                <a:solidFill>
                  <a:schemeClr val="tx1"/>
                </a:solidFill>
              </a:rPr>
              <a:t>tarif</a:t>
            </a:r>
            <a:r>
              <a:rPr lang="en-US" dirty="0" smtClean="0">
                <a:solidFill>
                  <a:schemeClr val="tx1"/>
                </a:solidFill>
              </a:rPr>
              <a:t> PPN </a:t>
            </a:r>
            <a:r>
              <a:rPr lang="en-US" dirty="0" err="1" smtClean="0">
                <a:solidFill>
                  <a:schemeClr val="tx1"/>
                </a:solidFill>
              </a:rPr>
              <a:t>adalah</a:t>
            </a:r>
            <a:r>
              <a:rPr lang="en-US" dirty="0" smtClean="0">
                <a:solidFill>
                  <a:schemeClr val="tx1"/>
                </a:solidFill>
              </a:rPr>
              <a:t> 10 %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199"/>
            <a:ext cx="7772400" cy="838199"/>
          </a:xfrm>
        </p:spPr>
        <p:txBody>
          <a:bodyPr>
            <a:normAutofit/>
          </a:bodyPr>
          <a:lstStyle/>
          <a:p>
            <a:r>
              <a:rPr lang="en-US" sz="2800" dirty="0" smtClean="0"/>
              <a:t>CONTOH PENGHITUNGAN PPN</a:t>
            </a:r>
            <a:endParaRPr lang="en-US" sz="2800" dirty="0"/>
          </a:p>
        </p:txBody>
      </p:sp>
      <p:sp>
        <p:nvSpPr>
          <p:cNvPr id="3" name="Subtitle 2"/>
          <p:cNvSpPr>
            <a:spLocks noGrp="1"/>
          </p:cNvSpPr>
          <p:nvPr>
            <p:ph type="subTitle" idx="1"/>
          </p:nvPr>
        </p:nvSpPr>
        <p:spPr>
          <a:xfrm>
            <a:off x="304800" y="685800"/>
            <a:ext cx="8534400" cy="5257800"/>
          </a:xfrm>
        </p:spPr>
        <p:txBody>
          <a:bodyPr>
            <a:normAutofit/>
          </a:bodyPr>
          <a:lstStyle/>
          <a:p>
            <a:pPr algn="l"/>
            <a:r>
              <a:rPr lang="en-US" sz="2400" dirty="0" smtClean="0">
                <a:solidFill>
                  <a:schemeClr val="tx1"/>
                </a:solidFill>
              </a:rPr>
              <a:t>PT. ABADI </a:t>
            </a:r>
            <a:r>
              <a:rPr lang="en-US" sz="2400" dirty="0" err="1" smtClean="0">
                <a:solidFill>
                  <a:schemeClr val="tx1"/>
                </a:solidFill>
              </a:rPr>
              <a:t>membeli</a:t>
            </a:r>
            <a:r>
              <a:rPr lang="en-US" sz="2400" dirty="0" smtClean="0">
                <a:solidFill>
                  <a:schemeClr val="tx1"/>
                </a:solidFill>
              </a:rPr>
              <a:t> </a:t>
            </a:r>
            <a:r>
              <a:rPr lang="en-US" sz="2400" dirty="0" err="1" smtClean="0">
                <a:solidFill>
                  <a:schemeClr val="tx1"/>
                </a:solidFill>
              </a:rPr>
              <a:t>barang</a:t>
            </a:r>
            <a:r>
              <a:rPr lang="en-US" sz="2400" dirty="0" smtClean="0">
                <a:solidFill>
                  <a:schemeClr val="tx1"/>
                </a:solidFill>
              </a:rPr>
              <a:t> </a:t>
            </a:r>
            <a:r>
              <a:rPr lang="en-US" sz="2400" dirty="0" err="1" smtClean="0">
                <a:solidFill>
                  <a:schemeClr val="tx1"/>
                </a:solidFill>
              </a:rPr>
              <a:t>dengan</a:t>
            </a:r>
            <a:r>
              <a:rPr lang="en-US" sz="2400" dirty="0" smtClean="0">
                <a:solidFill>
                  <a:schemeClr val="tx1"/>
                </a:solidFill>
              </a:rPr>
              <a:t> </a:t>
            </a:r>
            <a:r>
              <a:rPr lang="en-US" sz="2400" dirty="0" err="1" smtClean="0">
                <a:solidFill>
                  <a:schemeClr val="tx1"/>
                </a:solidFill>
              </a:rPr>
              <a:t>harga</a:t>
            </a:r>
            <a:r>
              <a:rPr lang="en-US" sz="2400" dirty="0" smtClean="0">
                <a:solidFill>
                  <a:schemeClr val="tx1"/>
                </a:solidFill>
              </a:rPr>
              <a:t> </a:t>
            </a:r>
            <a:r>
              <a:rPr lang="en-US" sz="2400" dirty="0" err="1" smtClean="0">
                <a:solidFill>
                  <a:schemeClr val="tx1"/>
                </a:solidFill>
              </a:rPr>
              <a:t>barang</a:t>
            </a:r>
            <a:r>
              <a:rPr lang="en-US" sz="2400" dirty="0" smtClean="0">
                <a:solidFill>
                  <a:schemeClr val="tx1"/>
                </a:solidFill>
              </a:rPr>
              <a:t> </a:t>
            </a:r>
            <a:r>
              <a:rPr lang="en-US" sz="2400" dirty="0" err="1" smtClean="0">
                <a:solidFill>
                  <a:schemeClr val="tx1"/>
                </a:solidFill>
              </a:rPr>
              <a:t>tersebut</a:t>
            </a:r>
            <a:r>
              <a:rPr lang="en-US" sz="2400" dirty="0" smtClean="0">
                <a:solidFill>
                  <a:schemeClr val="tx1"/>
                </a:solidFill>
              </a:rPr>
              <a:t> Rp100.000 </a:t>
            </a:r>
            <a:r>
              <a:rPr lang="en-US" sz="2400" dirty="0" err="1" smtClean="0">
                <a:solidFill>
                  <a:schemeClr val="tx1"/>
                </a:solidFill>
              </a:rPr>
              <a:t>dan</a:t>
            </a:r>
            <a:r>
              <a:rPr lang="en-US" sz="2400" dirty="0" smtClean="0">
                <a:solidFill>
                  <a:schemeClr val="tx1"/>
                </a:solidFill>
              </a:rPr>
              <a:t> PPN-</a:t>
            </a:r>
            <a:r>
              <a:rPr lang="en-US" sz="2400" dirty="0" err="1" smtClean="0">
                <a:solidFill>
                  <a:schemeClr val="tx1"/>
                </a:solidFill>
              </a:rPr>
              <a:t>nya</a:t>
            </a:r>
            <a:r>
              <a:rPr lang="en-US" sz="2400" dirty="0" smtClean="0">
                <a:solidFill>
                  <a:schemeClr val="tx1"/>
                </a:solidFill>
              </a:rPr>
              <a:t> Rp10.000 (</a:t>
            </a:r>
            <a:r>
              <a:rPr lang="en-US" sz="2400" dirty="0" err="1" smtClean="0">
                <a:solidFill>
                  <a:schemeClr val="tx1"/>
                </a:solidFill>
              </a:rPr>
              <a:t>jadi</a:t>
            </a:r>
            <a:r>
              <a:rPr lang="en-US" sz="2400" dirty="0" smtClean="0">
                <a:solidFill>
                  <a:schemeClr val="tx1"/>
                </a:solidFill>
              </a:rPr>
              <a:t> </a:t>
            </a:r>
            <a:r>
              <a:rPr lang="en-US" sz="2400" dirty="0" err="1" smtClean="0">
                <a:solidFill>
                  <a:schemeClr val="tx1"/>
                </a:solidFill>
              </a:rPr>
              <a:t>harga</a:t>
            </a:r>
            <a:r>
              <a:rPr lang="en-US" sz="2400" dirty="0" smtClean="0">
                <a:solidFill>
                  <a:schemeClr val="tx1"/>
                </a:solidFill>
              </a:rPr>
              <a:t> </a:t>
            </a:r>
            <a:r>
              <a:rPr lang="en-US" sz="2400" dirty="0" err="1" smtClean="0">
                <a:solidFill>
                  <a:schemeClr val="tx1"/>
                </a:solidFill>
              </a:rPr>
              <a:t>barang</a:t>
            </a:r>
            <a:r>
              <a:rPr lang="en-US" sz="2400" dirty="0" smtClean="0">
                <a:solidFill>
                  <a:schemeClr val="tx1"/>
                </a:solidFill>
              </a:rPr>
              <a:t> </a:t>
            </a:r>
            <a:r>
              <a:rPr lang="en-US" sz="2400" dirty="0" err="1" smtClean="0">
                <a:solidFill>
                  <a:schemeClr val="tx1"/>
                </a:solidFill>
              </a:rPr>
              <a:t>tersebut</a:t>
            </a:r>
            <a:r>
              <a:rPr lang="en-US" sz="2400" dirty="0" smtClean="0">
                <a:solidFill>
                  <a:schemeClr val="tx1"/>
                </a:solidFill>
              </a:rPr>
              <a:t> Rp120.000). </a:t>
            </a:r>
            <a:r>
              <a:rPr lang="en-US" sz="2400" dirty="0" err="1" smtClean="0">
                <a:solidFill>
                  <a:schemeClr val="tx1"/>
                </a:solidFill>
              </a:rPr>
              <a:t>Kemudian</a:t>
            </a:r>
            <a:r>
              <a:rPr lang="en-US" sz="2400" dirty="0" smtClean="0">
                <a:solidFill>
                  <a:schemeClr val="tx1"/>
                </a:solidFill>
              </a:rPr>
              <a:t> </a:t>
            </a:r>
            <a:r>
              <a:rPr lang="en-US" sz="2400" dirty="0" err="1" smtClean="0">
                <a:solidFill>
                  <a:schemeClr val="tx1"/>
                </a:solidFill>
              </a:rPr>
              <a:t>barang</a:t>
            </a:r>
            <a:r>
              <a:rPr lang="en-US" sz="2400" dirty="0" smtClean="0">
                <a:solidFill>
                  <a:schemeClr val="tx1"/>
                </a:solidFill>
              </a:rPr>
              <a:t> </a:t>
            </a:r>
            <a:r>
              <a:rPr lang="en-US" sz="2400" dirty="0" err="1" smtClean="0">
                <a:solidFill>
                  <a:schemeClr val="tx1"/>
                </a:solidFill>
              </a:rPr>
              <a:t>tersebut</a:t>
            </a:r>
            <a:r>
              <a:rPr lang="en-US" sz="2400" dirty="0" smtClean="0">
                <a:solidFill>
                  <a:schemeClr val="tx1"/>
                </a:solidFill>
              </a:rPr>
              <a:t> </a:t>
            </a:r>
            <a:r>
              <a:rPr lang="en-US" sz="2400" dirty="0" err="1" smtClean="0">
                <a:solidFill>
                  <a:schemeClr val="tx1"/>
                </a:solidFill>
              </a:rPr>
              <a:t>dijual</a:t>
            </a:r>
            <a:r>
              <a:rPr lang="en-US" sz="2400" dirty="0" smtClean="0">
                <a:solidFill>
                  <a:schemeClr val="tx1"/>
                </a:solidFill>
              </a:rPr>
              <a:t> </a:t>
            </a:r>
            <a:r>
              <a:rPr lang="en-US" sz="2400" dirty="0" err="1" smtClean="0">
                <a:solidFill>
                  <a:schemeClr val="tx1"/>
                </a:solidFill>
              </a:rPr>
              <a:t>dengan</a:t>
            </a:r>
            <a:r>
              <a:rPr lang="en-US" sz="2400" dirty="0" smtClean="0">
                <a:solidFill>
                  <a:schemeClr val="tx1"/>
                </a:solidFill>
              </a:rPr>
              <a:t> </a:t>
            </a:r>
            <a:r>
              <a:rPr lang="en-US" sz="2400" dirty="0" err="1" smtClean="0">
                <a:solidFill>
                  <a:schemeClr val="tx1"/>
                </a:solidFill>
              </a:rPr>
              <a:t>harga</a:t>
            </a:r>
            <a:r>
              <a:rPr lang="en-US" sz="2400" dirty="0" smtClean="0">
                <a:solidFill>
                  <a:schemeClr val="tx1"/>
                </a:solidFill>
              </a:rPr>
              <a:t> Rp132.000 (</a:t>
            </a:r>
            <a:r>
              <a:rPr lang="en-US" sz="2400" dirty="0" err="1" smtClean="0">
                <a:solidFill>
                  <a:schemeClr val="tx1"/>
                </a:solidFill>
              </a:rPr>
              <a:t>termasuk</a:t>
            </a:r>
            <a:r>
              <a:rPr lang="en-US" sz="2400" dirty="0" smtClean="0">
                <a:solidFill>
                  <a:schemeClr val="tx1"/>
                </a:solidFill>
              </a:rPr>
              <a:t> </a:t>
            </a:r>
            <a:r>
              <a:rPr lang="en-US" sz="2400" dirty="0" err="1" smtClean="0">
                <a:solidFill>
                  <a:schemeClr val="tx1"/>
                </a:solidFill>
              </a:rPr>
              <a:t>di</a:t>
            </a:r>
            <a:r>
              <a:rPr lang="en-US" sz="2400" dirty="0" smtClean="0">
                <a:solidFill>
                  <a:schemeClr val="tx1"/>
                </a:solidFill>
              </a:rPr>
              <a:t> </a:t>
            </a:r>
            <a:r>
              <a:rPr lang="en-US" sz="2400" dirty="0" err="1" smtClean="0">
                <a:solidFill>
                  <a:schemeClr val="tx1"/>
                </a:solidFill>
              </a:rPr>
              <a:t>dalamnya</a:t>
            </a:r>
            <a:r>
              <a:rPr lang="en-US" sz="2400" dirty="0" smtClean="0">
                <a:solidFill>
                  <a:schemeClr val="tx1"/>
                </a:solidFill>
              </a:rPr>
              <a:t> PPN </a:t>
            </a:r>
            <a:r>
              <a:rPr lang="en-US" sz="2400" dirty="0" err="1" smtClean="0">
                <a:solidFill>
                  <a:schemeClr val="tx1"/>
                </a:solidFill>
              </a:rPr>
              <a:t>sebesar</a:t>
            </a:r>
            <a:r>
              <a:rPr lang="en-US" sz="2400" dirty="0" smtClean="0">
                <a:solidFill>
                  <a:schemeClr val="tx1"/>
                </a:solidFill>
              </a:rPr>
              <a:t> Rp12.000). </a:t>
            </a:r>
            <a:r>
              <a:rPr lang="en-US" sz="2400" dirty="0" err="1" smtClean="0">
                <a:solidFill>
                  <a:schemeClr val="tx1"/>
                </a:solidFill>
              </a:rPr>
              <a:t>Hitunglah</a:t>
            </a:r>
            <a:r>
              <a:rPr lang="en-US" sz="2400" dirty="0" smtClean="0">
                <a:solidFill>
                  <a:schemeClr val="tx1"/>
                </a:solidFill>
              </a:rPr>
              <a:t> PPN yang </a:t>
            </a:r>
            <a:r>
              <a:rPr lang="en-US" sz="2400" dirty="0" err="1" smtClean="0">
                <a:solidFill>
                  <a:schemeClr val="tx1"/>
                </a:solidFill>
              </a:rPr>
              <a:t>masih</a:t>
            </a:r>
            <a:r>
              <a:rPr lang="en-US" sz="2400" dirty="0" smtClean="0">
                <a:solidFill>
                  <a:schemeClr val="tx1"/>
                </a:solidFill>
              </a:rPr>
              <a:t> </a:t>
            </a:r>
            <a:r>
              <a:rPr lang="en-US" sz="2400" dirty="0" err="1" smtClean="0">
                <a:solidFill>
                  <a:schemeClr val="tx1"/>
                </a:solidFill>
              </a:rPr>
              <a:t>harus</a:t>
            </a:r>
            <a:r>
              <a:rPr lang="en-US" sz="2400" dirty="0" smtClean="0">
                <a:solidFill>
                  <a:schemeClr val="tx1"/>
                </a:solidFill>
              </a:rPr>
              <a:t> </a:t>
            </a:r>
            <a:r>
              <a:rPr lang="en-US" sz="2400" dirty="0" err="1" smtClean="0">
                <a:solidFill>
                  <a:schemeClr val="tx1"/>
                </a:solidFill>
              </a:rPr>
              <a:t>dibayar</a:t>
            </a:r>
            <a:r>
              <a:rPr lang="en-US" sz="2400" dirty="0" smtClean="0">
                <a:solidFill>
                  <a:schemeClr val="tx1"/>
                </a:solidFill>
              </a:rPr>
              <a:t> PT. ABADI</a:t>
            </a:r>
          </a:p>
          <a:p>
            <a:pPr algn="l"/>
            <a:endParaRPr lang="en-US" dirty="0" smtClean="0">
              <a:solidFill>
                <a:schemeClr val="tx1"/>
              </a:solidFill>
            </a:endParaRPr>
          </a:p>
        </p:txBody>
      </p:sp>
      <p:graphicFrame>
        <p:nvGraphicFramePr>
          <p:cNvPr id="4" name="Table 3"/>
          <p:cNvGraphicFramePr>
            <a:graphicFrameLocks noGrp="1"/>
          </p:cNvGraphicFramePr>
          <p:nvPr/>
        </p:nvGraphicFramePr>
        <p:xfrm>
          <a:off x="457200" y="2895600"/>
          <a:ext cx="7696200" cy="3108960"/>
        </p:xfrm>
        <a:graphic>
          <a:graphicData uri="http://schemas.openxmlformats.org/drawingml/2006/table">
            <a:tbl>
              <a:tblPr firstRow="1" bandRow="1">
                <a:tableStyleId>{5C22544A-7EE6-4342-B048-85BDC9FD1C3A}</a:tableStyleId>
              </a:tblPr>
              <a:tblGrid>
                <a:gridCol w="3886200"/>
                <a:gridCol w="3810000"/>
              </a:tblGrid>
              <a:tr h="414528">
                <a:tc>
                  <a:txBody>
                    <a:bodyPr/>
                    <a:lstStyle/>
                    <a:p>
                      <a:r>
                        <a:rPr lang="en-US" b="0" dirty="0" err="1" smtClean="0">
                          <a:solidFill>
                            <a:sysClr val="windowText" lastClr="000000"/>
                          </a:solidFill>
                        </a:rPr>
                        <a:t>Pajak</a:t>
                      </a:r>
                      <a:r>
                        <a:rPr lang="en-US" b="0" dirty="0" smtClean="0">
                          <a:solidFill>
                            <a:sysClr val="windowText" lastClr="000000"/>
                          </a:solidFill>
                        </a:rPr>
                        <a:t>  </a:t>
                      </a:r>
                      <a:r>
                        <a:rPr lang="en-US" b="0" dirty="0" err="1" smtClean="0">
                          <a:solidFill>
                            <a:sysClr val="windowText" lastClr="000000"/>
                          </a:solidFill>
                        </a:rPr>
                        <a:t>Keluaran</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r>
                        <a:rPr lang="en-US" b="0" dirty="0" smtClean="0">
                          <a:solidFill>
                            <a:sysClr val="windowText" lastClr="000000"/>
                          </a:solidFill>
                        </a:rPr>
                        <a:t>Rp12.000</a:t>
                      </a:r>
                      <a:endParaRPr lang="en-US" b="0" dirty="0">
                        <a:solidFill>
                          <a:sysClr val="windowText" lastClr="0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414528">
                <a:tc>
                  <a:txBody>
                    <a:bodyPr/>
                    <a:lstStyle/>
                    <a:p>
                      <a:r>
                        <a:rPr lang="en-US" dirty="0" err="1" smtClean="0"/>
                        <a:t>Pajak</a:t>
                      </a:r>
                      <a:r>
                        <a:rPr lang="en-US" dirty="0" smtClean="0"/>
                        <a:t> </a:t>
                      </a:r>
                      <a:r>
                        <a:rPr lang="en-US" dirty="0" err="1" smtClean="0"/>
                        <a:t>Masukan</a:t>
                      </a:r>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r>
                        <a:rPr lang="en-US" u="sng" dirty="0" smtClean="0">
                          <a:solidFill>
                            <a:sysClr val="windowText" lastClr="000000"/>
                          </a:solidFill>
                        </a:rPr>
                        <a:t>Rp10.000</a:t>
                      </a:r>
                      <a:endParaRPr lang="en-US" u="sng" dirty="0">
                        <a:solidFill>
                          <a:sysClr val="windowText" lastClr="000000"/>
                        </a:solidFill>
                      </a:endParaRPr>
                    </a:p>
                  </a:txBody>
                  <a:tcPr>
                    <a:lnR w="12700" cap="flat" cmpd="sng" algn="ctr">
                      <a:solidFill>
                        <a:schemeClr val="tx1"/>
                      </a:solidFill>
                      <a:prstDash val="solid"/>
                      <a:round/>
                      <a:headEnd type="none" w="med" len="med"/>
                      <a:tailEnd type="none" w="med" len="med"/>
                    </a:lnR>
                    <a:solidFill>
                      <a:schemeClr val="bg1"/>
                    </a:solidFill>
                  </a:tcPr>
                </a:tc>
              </a:tr>
              <a:tr h="414528">
                <a:tc>
                  <a:txBody>
                    <a:bodyPr/>
                    <a:lstStyle/>
                    <a:p>
                      <a:r>
                        <a:rPr lang="en-US" dirty="0" smtClean="0"/>
                        <a:t>PPN yang </a:t>
                      </a:r>
                      <a:r>
                        <a:rPr lang="en-US" dirty="0" err="1" smtClean="0"/>
                        <a:t>masih</a:t>
                      </a:r>
                      <a:r>
                        <a:rPr lang="en-US" dirty="0" smtClean="0"/>
                        <a:t> </a:t>
                      </a:r>
                      <a:r>
                        <a:rPr lang="en-US" dirty="0" err="1" smtClean="0"/>
                        <a:t>harus</a:t>
                      </a:r>
                      <a:r>
                        <a:rPr lang="en-US" dirty="0" smtClean="0"/>
                        <a:t> </a:t>
                      </a:r>
                      <a:r>
                        <a:rPr lang="en-US" dirty="0" err="1" smtClean="0"/>
                        <a:t>dibayar</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ysClr val="windowText" lastClr="000000"/>
                          </a:solidFill>
                        </a:rPr>
                        <a:t>Rp2.000</a:t>
                      </a:r>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1865376">
                <a:tc gridSpan="2">
                  <a:txBody>
                    <a:bodyPr/>
                    <a:lstStyle/>
                    <a:p>
                      <a:endParaRPr lang="en-US" dirty="0" smtClean="0"/>
                    </a:p>
                    <a:p>
                      <a:r>
                        <a:rPr lang="en-US" sz="2400" dirty="0" err="1" smtClean="0"/>
                        <a:t>Pertambahan</a:t>
                      </a:r>
                      <a:r>
                        <a:rPr lang="en-US" sz="2400" dirty="0" smtClean="0"/>
                        <a:t> </a:t>
                      </a:r>
                      <a:r>
                        <a:rPr lang="en-US" sz="2400" dirty="0" err="1" smtClean="0"/>
                        <a:t>Nilai</a:t>
                      </a:r>
                      <a:r>
                        <a:rPr lang="en-US" sz="2400" dirty="0" smtClean="0"/>
                        <a:t> </a:t>
                      </a:r>
                      <a:r>
                        <a:rPr lang="en-US" sz="2400" dirty="0" err="1" smtClean="0"/>
                        <a:t>dari</a:t>
                      </a:r>
                      <a:r>
                        <a:rPr lang="en-US" sz="2400" dirty="0" smtClean="0"/>
                        <a:t> </a:t>
                      </a:r>
                      <a:r>
                        <a:rPr lang="en-US" sz="2400" dirty="0" err="1" smtClean="0"/>
                        <a:t>barang</a:t>
                      </a:r>
                      <a:r>
                        <a:rPr lang="en-US" sz="2400" dirty="0" smtClean="0"/>
                        <a:t> </a:t>
                      </a:r>
                      <a:r>
                        <a:rPr lang="en-US" sz="2400" dirty="0" err="1" smtClean="0"/>
                        <a:t>tersebut</a:t>
                      </a:r>
                      <a:r>
                        <a:rPr lang="en-US" sz="2400" dirty="0" smtClean="0"/>
                        <a:t> </a:t>
                      </a:r>
                      <a:r>
                        <a:rPr lang="en-US" sz="2400" dirty="0" err="1" smtClean="0"/>
                        <a:t>sebetulnya</a:t>
                      </a:r>
                      <a:r>
                        <a:rPr lang="en-US" sz="2400" dirty="0" smtClean="0"/>
                        <a:t> </a:t>
                      </a:r>
                      <a:r>
                        <a:rPr lang="en-US" sz="2400" dirty="0" err="1" smtClean="0"/>
                        <a:t>adalah</a:t>
                      </a:r>
                      <a:r>
                        <a:rPr lang="en-US" sz="2400" dirty="0" smtClean="0"/>
                        <a:t> Rp120.000 </a:t>
                      </a:r>
                      <a:r>
                        <a:rPr lang="en-US" sz="2400" dirty="0" err="1" smtClean="0"/>
                        <a:t>dikurangi</a:t>
                      </a:r>
                      <a:r>
                        <a:rPr lang="en-US" sz="2400" baseline="0" dirty="0" smtClean="0"/>
                        <a:t> Rp100.000= Rp20.000. </a:t>
                      </a:r>
                    </a:p>
                    <a:p>
                      <a:r>
                        <a:rPr lang="en-US" sz="2400" baseline="0" dirty="0" err="1" smtClean="0"/>
                        <a:t>Tarif</a:t>
                      </a:r>
                      <a:r>
                        <a:rPr lang="en-US" sz="2400" baseline="0" dirty="0" smtClean="0"/>
                        <a:t> PPN </a:t>
                      </a:r>
                      <a:r>
                        <a:rPr lang="en-US" sz="2400" baseline="0" dirty="0" err="1" smtClean="0"/>
                        <a:t>adalah</a:t>
                      </a:r>
                      <a:r>
                        <a:rPr lang="en-US" sz="2400" baseline="0" dirty="0" smtClean="0"/>
                        <a:t> 10%, </a:t>
                      </a:r>
                      <a:r>
                        <a:rPr lang="en-US" sz="2400" baseline="0" dirty="0" err="1" smtClean="0"/>
                        <a:t>jadi</a:t>
                      </a:r>
                      <a:r>
                        <a:rPr lang="en-US" sz="2400" baseline="0" dirty="0" smtClean="0"/>
                        <a:t> 10% X Rp20.00= Rp2.000</a:t>
                      </a:r>
                      <a:endParaRPr lang="en-US" sz="2400" dirty="0"/>
                    </a:p>
                  </a:txBody>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solidFill>
                      <a:schemeClr val="bg1"/>
                    </a:solidFill>
                  </a:tcPr>
                </a:tc>
                <a:tc hMerge="1">
                  <a:txBody>
                    <a:bodyPr/>
                    <a:lstStyle/>
                    <a:p>
                      <a:endParaRPr lang="en-US" dirty="0">
                        <a:solidFill>
                          <a:sysClr val="windowText" lastClr="000000"/>
                        </a:solidFill>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295399"/>
          </a:xfrm>
        </p:spPr>
        <p:txBody>
          <a:bodyPr>
            <a:normAutofit fontScale="90000"/>
          </a:bodyPr>
          <a:lstStyle/>
          <a:p>
            <a:r>
              <a:rPr lang="en-US" dirty="0" smtClean="0"/>
              <a:t>PAJAK BUMI </a:t>
            </a:r>
            <a:r>
              <a:rPr lang="en-US" dirty="0" err="1" smtClean="0"/>
              <a:t>dan</a:t>
            </a:r>
            <a:r>
              <a:rPr lang="en-US" dirty="0" smtClean="0"/>
              <a:t> BANGUNAN (PBB)</a:t>
            </a:r>
            <a:endParaRPr lang="en-US" dirty="0"/>
          </a:p>
        </p:txBody>
      </p:sp>
      <p:sp>
        <p:nvSpPr>
          <p:cNvPr id="3" name="Subtitle 2"/>
          <p:cNvSpPr>
            <a:spLocks noGrp="1"/>
          </p:cNvSpPr>
          <p:nvPr>
            <p:ph type="subTitle" idx="1"/>
          </p:nvPr>
        </p:nvSpPr>
        <p:spPr>
          <a:xfrm>
            <a:off x="609600" y="1143000"/>
            <a:ext cx="8077200" cy="4800600"/>
          </a:xfrm>
        </p:spPr>
        <p:txBody>
          <a:bodyPr>
            <a:normAutofit fontScale="92500" lnSpcReduction="10000"/>
          </a:bodyPr>
          <a:lstStyle/>
          <a:p>
            <a:pPr algn="l"/>
            <a:r>
              <a:rPr lang="en-US" dirty="0" smtClean="0">
                <a:solidFill>
                  <a:schemeClr val="tx1"/>
                </a:solidFill>
              </a:rPr>
              <a:t>PBB= </a:t>
            </a:r>
            <a:r>
              <a:rPr lang="en-US" dirty="0" err="1" smtClean="0">
                <a:solidFill>
                  <a:schemeClr val="tx1"/>
                </a:solidFill>
              </a:rPr>
              <a:t>pajak</a:t>
            </a:r>
            <a:r>
              <a:rPr lang="en-US" dirty="0" smtClean="0">
                <a:solidFill>
                  <a:schemeClr val="tx1"/>
                </a:solidFill>
              </a:rPr>
              <a:t> yang </a:t>
            </a:r>
            <a:r>
              <a:rPr lang="en-US" dirty="0" err="1" smtClean="0">
                <a:solidFill>
                  <a:schemeClr val="tx1"/>
                </a:solidFill>
              </a:rPr>
              <a:t>dipungut</a:t>
            </a:r>
            <a:r>
              <a:rPr lang="en-US" dirty="0" smtClean="0">
                <a:solidFill>
                  <a:schemeClr val="tx1"/>
                </a:solidFill>
              </a:rPr>
              <a:t> </a:t>
            </a:r>
            <a:r>
              <a:rPr lang="en-US" dirty="0" err="1" smtClean="0">
                <a:solidFill>
                  <a:schemeClr val="tx1"/>
                </a:solidFill>
              </a:rPr>
              <a:t>atas</a:t>
            </a:r>
            <a:r>
              <a:rPr lang="en-US" dirty="0" smtClean="0">
                <a:solidFill>
                  <a:schemeClr val="tx1"/>
                </a:solidFill>
              </a:rPr>
              <a:t> </a:t>
            </a:r>
            <a:r>
              <a:rPr lang="en-US" dirty="0" err="1" smtClean="0">
                <a:solidFill>
                  <a:schemeClr val="tx1"/>
                </a:solidFill>
              </a:rPr>
              <a:t>tanah</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bangunan</a:t>
            </a:r>
            <a:r>
              <a:rPr lang="en-US" dirty="0" smtClean="0">
                <a:solidFill>
                  <a:schemeClr val="tx1"/>
                </a:solidFill>
              </a:rPr>
              <a:t> </a:t>
            </a:r>
            <a:r>
              <a:rPr lang="en-US" dirty="0" err="1" smtClean="0">
                <a:solidFill>
                  <a:schemeClr val="tx1"/>
                </a:solidFill>
              </a:rPr>
              <a:t>karena</a:t>
            </a:r>
            <a:r>
              <a:rPr lang="en-US" dirty="0" smtClean="0">
                <a:solidFill>
                  <a:schemeClr val="tx1"/>
                </a:solidFill>
              </a:rPr>
              <a:t> </a:t>
            </a:r>
            <a:r>
              <a:rPr lang="en-US" dirty="0" err="1" smtClean="0">
                <a:solidFill>
                  <a:schemeClr val="tx1"/>
                </a:solidFill>
              </a:rPr>
              <a:t>adanya</a:t>
            </a:r>
            <a:r>
              <a:rPr lang="en-US" dirty="0" smtClean="0">
                <a:solidFill>
                  <a:schemeClr val="tx1"/>
                </a:solidFill>
              </a:rPr>
              <a:t> </a:t>
            </a:r>
            <a:r>
              <a:rPr lang="en-US" dirty="0" err="1" smtClean="0">
                <a:solidFill>
                  <a:schemeClr val="tx1"/>
                </a:solidFill>
              </a:rPr>
              <a:t>keuntungan</a:t>
            </a:r>
            <a:r>
              <a:rPr lang="en-US" dirty="0" smtClean="0">
                <a:solidFill>
                  <a:schemeClr val="tx1"/>
                </a:solidFill>
              </a:rPr>
              <a:t> </a:t>
            </a:r>
            <a:r>
              <a:rPr lang="en-US" dirty="0" err="1" smtClean="0">
                <a:solidFill>
                  <a:schemeClr val="tx1"/>
                </a:solidFill>
              </a:rPr>
              <a:t>dan</a:t>
            </a:r>
            <a:r>
              <a:rPr lang="en-US" dirty="0" smtClean="0">
                <a:solidFill>
                  <a:schemeClr val="tx1"/>
                </a:solidFill>
              </a:rPr>
              <a:t>/</a:t>
            </a:r>
            <a:r>
              <a:rPr lang="en-US" dirty="0" err="1" smtClean="0">
                <a:solidFill>
                  <a:schemeClr val="tx1"/>
                </a:solidFill>
              </a:rPr>
              <a:t>atau</a:t>
            </a:r>
            <a:r>
              <a:rPr lang="en-US" dirty="0" smtClean="0">
                <a:solidFill>
                  <a:schemeClr val="tx1"/>
                </a:solidFill>
              </a:rPr>
              <a:t> </a:t>
            </a:r>
            <a:r>
              <a:rPr lang="en-US" dirty="0" err="1" smtClean="0">
                <a:solidFill>
                  <a:schemeClr val="tx1"/>
                </a:solidFill>
              </a:rPr>
              <a:t>kedudukan</a:t>
            </a:r>
            <a:r>
              <a:rPr lang="en-US" dirty="0" smtClean="0">
                <a:solidFill>
                  <a:schemeClr val="tx1"/>
                </a:solidFill>
              </a:rPr>
              <a:t> </a:t>
            </a:r>
            <a:r>
              <a:rPr lang="en-US" dirty="0" err="1" smtClean="0">
                <a:solidFill>
                  <a:schemeClr val="tx1"/>
                </a:solidFill>
              </a:rPr>
              <a:t>sosial</a:t>
            </a:r>
            <a:r>
              <a:rPr lang="en-US" dirty="0" smtClean="0">
                <a:solidFill>
                  <a:schemeClr val="tx1"/>
                </a:solidFill>
              </a:rPr>
              <a:t> </a:t>
            </a:r>
            <a:r>
              <a:rPr lang="en-US" dirty="0" err="1" smtClean="0">
                <a:solidFill>
                  <a:schemeClr val="tx1"/>
                </a:solidFill>
              </a:rPr>
              <a:t>ekonomi</a:t>
            </a:r>
            <a:r>
              <a:rPr lang="en-US" dirty="0" smtClean="0">
                <a:solidFill>
                  <a:schemeClr val="tx1"/>
                </a:solidFill>
              </a:rPr>
              <a:t> yang </a:t>
            </a:r>
            <a:r>
              <a:rPr lang="en-US" dirty="0" err="1" smtClean="0">
                <a:solidFill>
                  <a:schemeClr val="tx1"/>
                </a:solidFill>
              </a:rPr>
              <a:t>lebih</a:t>
            </a:r>
            <a:r>
              <a:rPr lang="en-US" dirty="0" smtClean="0">
                <a:solidFill>
                  <a:schemeClr val="tx1"/>
                </a:solidFill>
              </a:rPr>
              <a:t> </a:t>
            </a:r>
            <a:r>
              <a:rPr lang="en-US" dirty="0" err="1" smtClean="0">
                <a:solidFill>
                  <a:schemeClr val="tx1"/>
                </a:solidFill>
              </a:rPr>
              <a:t>baik</a:t>
            </a:r>
            <a:r>
              <a:rPr lang="en-US" dirty="0" smtClean="0">
                <a:solidFill>
                  <a:schemeClr val="tx1"/>
                </a:solidFill>
              </a:rPr>
              <a:t> </a:t>
            </a:r>
            <a:r>
              <a:rPr lang="en-US" dirty="0" err="1" smtClean="0">
                <a:solidFill>
                  <a:schemeClr val="tx1"/>
                </a:solidFill>
              </a:rPr>
              <a:t>bagi</a:t>
            </a:r>
            <a:r>
              <a:rPr lang="en-US" dirty="0" smtClean="0">
                <a:solidFill>
                  <a:schemeClr val="tx1"/>
                </a:solidFill>
              </a:rPr>
              <a:t> </a:t>
            </a:r>
            <a:r>
              <a:rPr lang="en-US" dirty="0" err="1" smtClean="0">
                <a:solidFill>
                  <a:schemeClr val="tx1"/>
                </a:solidFill>
              </a:rPr>
              <a:t>orang</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badan</a:t>
            </a:r>
            <a:r>
              <a:rPr lang="en-US" dirty="0" smtClean="0">
                <a:solidFill>
                  <a:schemeClr val="tx1"/>
                </a:solidFill>
              </a:rPr>
              <a:t> yang </a:t>
            </a:r>
            <a:r>
              <a:rPr lang="en-US" dirty="0" err="1" smtClean="0">
                <a:solidFill>
                  <a:schemeClr val="tx1"/>
                </a:solidFill>
              </a:rPr>
              <a:t>mempunyai</a:t>
            </a:r>
            <a:r>
              <a:rPr lang="en-US" dirty="0" smtClean="0">
                <a:solidFill>
                  <a:schemeClr val="tx1"/>
                </a:solidFill>
              </a:rPr>
              <a:t> </a:t>
            </a:r>
            <a:r>
              <a:rPr lang="en-US" dirty="0" err="1" smtClean="0">
                <a:solidFill>
                  <a:schemeClr val="tx1"/>
                </a:solidFill>
              </a:rPr>
              <a:t>suatu</a:t>
            </a:r>
            <a:r>
              <a:rPr lang="en-US" dirty="0" smtClean="0">
                <a:solidFill>
                  <a:schemeClr val="tx1"/>
                </a:solidFill>
              </a:rPr>
              <a:t> </a:t>
            </a:r>
            <a:r>
              <a:rPr lang="en-US" dirty="0" err="1" smtClean="0">
                <a:solidFill>
                  <a:schemeClr val="tx1"/>
                </a:solidFill>
              </a:rPr>
              <a:t>hak</a:t>
            </a:r>
            <a:r>
              <a:rPr lang="en-US" dirty="0" smtClean="0">
                <a:solidFill>
                  <a:schemeClr val="tx1"/>
                </a:solidFill>
              </a:rPr>
              <a:t> </a:t>
            </a:r>
            <a:r>
              <a:rPr lang="en-US" dirty="0" err="1" smtClean="0">
                <a:solidFill>
                  <a:schemeClr val="tx1"/>
                </a:solidFill>
              </a:rPr>
              <a:t>atasnya</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memperoleh</a:t>
            </a:r>
            <a:r>
              <a:rPr lang="en-US" dirty="0" smtClean="0">
                <a:solidFill>
                  <a:schemeClr val="tx1"/>
                </a:solidFill>
              </a:rPr>
              <a:t> </a:t>
            </a:r>
            <a:r>
              <a:rPr lang="en-US" dirty="0" err="1" smtClean="0">
                <a:solidFill>
                  <a:schemeClr val="tx1"/>
                </a:solidFill>
              </a:rPr>
              <a:t>manfaat</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padanya</a:t>
            </a:r>
            <a:r>
              <a:rPr lang="en-US" dirty="0" smtClean="0">
                <a:solidFill>
                  <a:schemeClr val="tx1"/>
                </a:solidFill>
              </a:rPr>
              <a:t>. </a:t>
            </a:r>
          </a:p>
          <a:p>
            <a:pPr algn="l"/>
            <a:r>
              <a:rPr lang="en-US" dirty="0" err="1" smtClean="0">
                <a:solidFill>
                  <a:schemeClr val="tx1"/>
                </a:solidFill>
              </a:rPr>
              <a:t>Dasar</a:t>
            </a:r>
            <a:r>
              <a:rPr lang="en-US" dirty="0" smtClean="0">
                <a:solidFill>
                  <a:schemeClr val="tx1"/>
                </a:solidFill>
              </a:rPr>
              <a:t> </a:t>
            </a:r>
            <a:r>
              <a:rPr lang="en-US" dirty="0" err="1" smtClean="0">
                <a:solidFill>
                  <a:schemeClr val="tx1"/>
                </a:solidFill>
              </a:rPr>
              <a:t>pengenaan</a:t>
            </a:r>
            <a:r>
              <a:rPr lang="en-US" dirty="0" smtClean="0">
                <a:solidFill>
                  <a:schemeClr val="tx1"/>
                </a:solidFill>
              </a:rPr>
              <a:t> PBB </a:t>
            </a:r>
            <a:r>
              <a:rPr lang="en-US" dirty="0" err="1" smtClean="0">
                <a:solidFill>
                  <a:schemeClr val="tx1"/>
                </a:solidFill>
              </a:rPr>
              <a:t>adalah</a:t>
            </a:r>
            <a:r>
              <a:rPr lang="en-US" dirty="0" smtClean="0">
                <a:solidFill>
                  <a:schemeClr val="tx1"/>
                </a:solidFill>
              </a:rPr>
              <a:t> </a:t>
            </a:r>
            <a:r>
              <a:rPr lang="en-US" dirty="0" err="1" smtClean="0">
                <a:solidFill>
                  <a:schemeClr val="tx1"/>
                </a:solidFill>
              </a:rPr>
              <a:t>Nilai</a:t>
            </a:r>
            <a:r>
              <a:rPr lang="en-US" dirty="0" smtClean="0">
                <a:solidFill>
                  <a:schemeClr val="tx1"/>
                </a:solidFill>
              </a:rPr>
              <a:t> </a:t>
            </a:r>
            <a:r>
              <a:rPr lang="en-US" dirty="0" err="1" smtClean="0">
                <a:solidFill>
                  <a:schemeClr val="tx1"/>
                </a:solidFill>
              </a:rPr>
              <a:t>Jual</a:t>
            </a:r>
            <a:r>
              <a:rPr lang="en-US" dirty="0" smtClean="0">
                <a:solidFill>
                  <a:schemeClr val="tx1"/>
                </a:solidFill>
              </a:rPr>
              <a:t> </a:t>
            </a:r>
            <a:r>
              <a:rPr lang="en-US" dirty="0" err="1" smtClean="0">
                <a:solidFill>
                  <a:schemeClr val="tx1"/>
                </a:solidFill>
              </a:rPr>
              <a:t>Objek</a:t>
            </a:r>
            <a:r>
              <a:rPr lang="en-US" dirty="0" smtClean="0">
                <a:solidFill>
                  <a:schemeClr val="tx1"/>
                </a:solidFill>
              </a:rPr>
              <a:t> </a:t>
            </a:r>
            <a:r>
              <a:rPr lang="en-US" dirty="0" err="1" smtClean="0">
                <a:solidFill>
                  <a:schemeClr val="tx1"/>
                </a:solidFill>
              </a:rPr>
              <a:t>Pajak</a:t>
            </a:r>
            <a:r>
              <a:rPr lang="en-US" dirty="0" smtClean="0">
                <a:solidFill>
                  <a:schemeClr val="tx1"/>
                </a:solidFill>
              </a:rPr>
              <a:t> (NJOP), yang </a:t>
            </a:r>
            <a:r>
              <a:rPr lang="en-US" dirty="0" err="1" smtClean="0">
                <a:solidFill>
                  <a:schemeClr val="tx1"/>
                </a:solidFill>
              </a:rPr>
              <a:t>ditentukan</a:t>
            </a:r>
            <a:r>
              <a:rPr lang="en-US" dirty="0" smtClean="0">
                <a:solidFill>
                  <a:schemeClr val="tx1"/>
                </a:solidFill>
              </a:rPr>
              <a:t> </a:t>
            </a:r>
            <a:r>
              <a:rPr lang="en-US" dirty="0" err="1" smtClean="0">
                <a:solidFill>
                  <a:schemeClr val="tx1"/>
                </a:solidFill>
              </a:rPr>
              <a:t>berdasarkan</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pasar</a:t>
            </a:r>
            <a:r>
              <a:rPr lang="en-US" dirty="0" smtClean="0">
                <a:solidFill>
                  <a:schemeClr val="tx1"/>
                </a:solidFill>
              </a:rPr>
              <a:t> per </a:t>
            </a:r>
            <a:r>
              <a:rPr lang="en-US" dirty="0" err="1" smtClean="0">
                <a:solidFill>
                  <a:schemeClr val="tx1"/>
                </a:solidFill>
              </a:rPr>
              <a:t>wilayah</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ditetapkan</a:t>
            </a:r>
            <a:r>
              <a:rPr lang="en-US" dirty="0" smtClean="0">
                <a:solidFill>
                  <a:schemeClr val="tx1"/>
                </a:solidFill>
              </a:rPr>
              <a:t> </a:t>
            </a:r>
            <a:r>
              <a:rPr lang="en-US" dirty="0" err="1" smtClean="0">
                <a:solidFill>
                  <a:schemeClr val="tx1"/>
                </a:solidFill>
              </a:rPr>
              <a:t>setiap</a:t>
            </a:r>
            <a:r>
              <a:rPr lang="en-US" dirty="0" smtClean="0">
                <a:solidFill>
                  <a:schemeClr val="tx1"/>
                </a:solidFill>
              </a:rPr>
              <a:t> </a:t>
            </a:r>
            <a:r>
              <a:rPr lang="en-US" dirty="0" err="1" smtClean="0">
                <a:solidFill>
                  <a:schemeClr val="tx1"/>
                </a:solidFill>
              </a:rPr>
              <a:t>tahun</a:t>
            </a:r>
            <a:r>
              <a:rPr lang="en-US" dirty="0" smtClean="0">
                <a:solidFill>
                  <a:schemeClr val="tx1"/>
                </a:solidFill>
              </a:rPr>
              <a:t> </a:t>
            </a:r>
            <a:r>
              <a:rPr lang="en-US" dirty="0" err="1" smtClean="0">
                <a:solidFill>
                  <a:schemeClr val="tx1"/>
                </a:solidFill>
              </a:rPr>
              <a:t>oleh</a:t>
            </a:r>
            <a:r>
              <a:rPr lang="en-US" dirty="0" smtClean="0">
                <a:solidFill>
                  <a:schemeClr val="tx1"/>
                </a:solidFill>
              </a:rPr>
              <a:t> </a:t>
            </a:r>
            <a:r>
              <a:rPr lang="en-US" dirty="0" err="1" smtClean="0">
                <a:solidFill>
                  <a:schemeClr val="tx1"/>
                </a:solidFill>
              </a:rPr>
              <a:t>Menkeu</a:t>
            </a:r>
            <a:r>
              <a:rPr lang="en-US" dirty="0" smtClean="0">
                <a:solidFill>
                  <a:schemeClr val="tx1"/>
                </a:solidFill>
              </a:rPr>
              <a:t>.</a:t>
            </a:r>
          </a:p>
          <a:p>
            <a:pPr algn="l"/>
            <a:r>
              <a:rPr lang="en-US" dirty="0" err="1" smtClean="0">
                <a:solidFill>
                  <a:schemeClr val="tx1"/>
                </a:solidFill>
              </a:rPr>
              <a:t>Besar</a:t>
            </a:r>
            <a:r>
              <a:rPr lang="en-US" dirty="0" smtClean="0">
                <a:solidFill>
                  <a:schemeClr val="tx1"/>
                </a:solidFill>
              </a:rPr>
              <a:t> PBB= </a:t>
            </a:r>
            <a:r>
              <a:rPr lang="en-US" dirty="0" err="1" smtClean="0">
                <a:solidFill>
                  <a:schemeClr val="tx1"/>
                </a:solidFill>
              </a:rPr>
              <a:t>tarif</a:t>
            </a:r>
            <a:r>
              <a:rPr lang="en-US" dirty="0" smtClean="0">
                <a:solidFill>
                  <a:schemeClr val="tx1"/>
                </a:solidFill>
              </a:rPr>
              <a:t> X 0,5% X NJOP</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CONTOH PENGHITUNGAN PBB</a:t>
            </a:r>
            <a:endParaRPr lang="en-US" dirty="0"/>
          </a:p>
        </p:txBody>
      </p:sp>
      <p:graphicFrame>
        <p:nvGraphicFramePr>
          <p:cNvPr id="6" name="Content Placeholder 5"/>
          <p:cNvGraphicFramePr>
            <a:graphicFrameLocks noGrp="1"/>
          </p:cNvGraphicFramePr>
          <p:nvPr>
            <p:ph idx="1"/>
          </p:nvPr>
        </p:nvGraphicFramePr>
        <p:xfrm>
          <a:off x="457200" y="1447800"/>
          <a:ext cx="8229600" cy="4150360"/>
        </p:xfrm>
        <a:graphic>
          <a:graphicData uri="http://schemas.openxmlformats.org/drawingml/2006/table">
            <a:tbl>
              <a:tblPr firstRow="1" bandRow="1">
                <a:tableStyleId>{5C22544A-7EE6-4342-B048-85BDC9FD1C3A}</a:tableStyleId>
              </a:tblPr>
              <a:tblGrid>
                <a:gridCol w="6400800"/>
                <a:gridCol w="1828800"/>
              </a:tblGrid>
              <a:tr h="1483360">
                <a:tc gridSpan="2">
                  <a:txBody>
                    <a:bodyPr/>
                    <a:lstStyle/>
                    <a:p>
                      <a:r>
                        <a:rPr lang="en-US" sz="2400" b="0" dirty="0" smtClean="0">
                          <a:solidFill>
                            <a:schemeClr val="tx1"/>
                          </a:solidFill>
                        </a:rPr>
                        <a:t>Tuan</a:t>
                      </a:r>
                      <a:r>
                        <a:rPr lang="en-US" sz="2400" b="0" baseline="0" dirty="0" smtClean="0">
                          <a:solidFill>
                            <a:schemeClr val="tx1"/>
                          </a:solidFill>
                        </a:rPr>
                        <a:t> </a:t>
                      </a:r>
                      <a:r>
                        <a:rPr lang="en-US" sz="2400" b="0" baseline="0" dirty="0" err="1" smtClean="0">
                          <a:solidFill>
                            <a:schemeClr val="tx1"/>
                          </a:solidFill>
                        </a:rPr>
                        <a:t>Bambang</a:t>
                      </a:r>
                      <a:r>
                        <a:rPr lang="en-US" sz="2400" b="0" baseline="0" dirty="0" smtClean="0">
                          <a:solidFill>
                            <a:schemeClr val="tx1"/>
                          </a:solidFill>
                        </a:rPr>
                        <a:t> </a:t>
                      </a:r>
                      <a:r>
                        <a:rPr lang="en-US" sz="2400" b="0" baseline="0" dirty="0" err="1" smtClean="0">
                          <a:solidFill>
                            <a:schemeClr val="tx1"/>
                          </a:solidFill>
                        </a:rPr>
                        <a:t>memiliki</a:t>
                      </a:r>
                      <a:r>
                        <a:rPr lang="en-US" sz="2400" b="0" baseline="0" dirty="0" smtClean="0">
                          <a:solidFill>
                            <a:schemeClr val="tx1"/>
                          </a:solidFill>
                        </a:rPr>
                        <a:t> </a:t>
                      </a:r>
                      <a:r>
                        <a:rPr lang="en-US" sz="2400" b="0" baseline="0" dirty="0" err="1" smtClean="0">
                          <a:solidFill>
                            <a:schemeClr val="tx1"/>
                          </a:solidFill>
                        </a:rPr>
                        <a:t>tanah</a:t>
                      </a:r>
                      <a:r>
                        <a:rPr lang="en-US" sz="2400" b="0" baseline="0" dirty="0" smtClean="0">
                          <a:solidFill>
                            <a:schemeClr val="tx1"/>
                          </a:solidFill>
                        </a:rPr>
                        <a:t> </a:t>
                      </a:r>
                      <a:r>
                        <a:rPr lang="en-US" sz="2400" b="0" baseline="0" dirty="0" err="1" smtClean="0">
                          <a:solidFill>
                            <a:schemeClr val="tx1"/>
                          </a:solidFill>
                        </a:rPr>
                        <a:t>seluas</a:t>
                      </a:r>
                      <a:r>
                        <a:rPr lang="en-US" sz="2400" b="0" baseline="0" dirty="0" smtClean="0">
                          <a:solidFill>
                            <a:schemeClr val="tx1"/>
                          </a:solidFill>
                        </a:rPr>
                        <a:t> 300 m2 </a:t>
                      </a:r>
                      <a:r>
                        <a:rPr lang="en-US" sz="2400" b="0" baseline="0" dirty="0" err="1" smtClean="0">
                          <a:solidFill>
                            <a:schemeClr val="tx1"/>
                          </a:solidFill>
                        </a:rPr>
                        <a:t>dengan</a:t>
                      </a:r>
                      <a:r>
                        <a:rPr lang="en-US" sz="2400" b="0" baseline="0" dirty="0" smtClean="0">
                          <a:solidFill>
                            <a:schemeClr val="tx1"/>
                          </a:solidFill>
                        </a:rPr>
                        <a:t> </a:t>
                      </a:r>
                      <a:r>
                        <a:rPr lang="en-US" sz="2400" b="0" baseline="0" dirty="0" err="1" smtClean="0">
                          <a:solidFill>
                            <a:schemeClr val="tx1"/>
                          </a:solidFill>
                        </a:rPr>
                        <a:t>harga</a:t>
                      </a:r>
                      <a:r>
                        <a:rPr lang="en-US" sz="2400" b="0" baseline="0" dirty="0" smtClean="0">
                          <a:solidFill>
                            <a:schemeClr val="tx1"/>
                          </a:solidFill>
                        </a:rPr>
                        <a:t> Rp400.000/m2, </a:t>
                      </a:r>
                      <a:r>
                        <a:rPr lang="en-US" sz="2400" b="0" baseline="0" dirty="0" err="1" smtClean="0">
                          <a:solidFill>
                            <a:schemeClr val="tx1"/>
                          </a:solidFill>
                        </a:rPr>
                        <a:t>dan</a:t>
                      </a:r>
                      <a:r>
                        <a:rPr lang="en-US" sz="2400" b="0" baseline="0" dirty="0" smtClean="0">
                          <a:solidFill>
                            <a:schemeClr val="tx1"/>
                          </a:solidFill>
                        </a:rPr>
                        <a:t> </a:t>
                      </a:r>
                      <a:r>
                        <a:rPr lang="en-US" sz="2400" b="0" baseline="0" dirty="0" err="1" smtClean="0">
                          <a:solidFill>
                            <a:schemeClr val="tx1"/>
                          </a:solidFill>
                        </a:rPr>
                        <a:t>bangunan</a:t>
                      </a:r>
                      <a:r>
                        <a:rPr lang="en-US" sz="2400" b="0" baseline="0" dirty="0" smtClean="0">
                          <a:solidFill>
                            <a:schemeClr val="tx1"/>
                          </a:solidFill>
                        </a:rPr>
                        <a:t> </a:t>
                      </a:r>
                      <a:r>
                        <a:rPr lang="en-US" sz="2400" b="0" baseline="0" dirty="0" err="1" smtClean="0">
                          <a:solidFill>
                            <a:schemeClr val="tx1"/>
                          </a:solidFill>
                        </a:rPr>
                        <a:t>seluas</a:t>
                      </a:r>
                      <a:r>
                        <a:rPr lang="en-US" sz="2400" b="0" baseline="0" dirty="0" smtClean="0">
                          <a:solidFill>
                            <a:schemeClr val="tx1"/>
                          </a:solidFill>
                        </a:rPr>
                        <a:t> 200m2 </a:t>
                      </a:r>
                      <a:r>
                        <a:rPr lang="en-US" sz="2400" b="0" baseline="0" dirty="0" err="1" smtClean="0">
                          <a:solidFill>
                            <a:schemeClr val="tx1"/>
                          </a:solidFill>
                        </a:rPr>
                        <a:t>dengan</a:t>
                      </a:r>
                      <a:r>
                        <a:rPr lang="en-US" sz="2400" b="0" baseline="0" dirty="0" smtClean="0">
                          <a:solidFill>
                            <a:schemeClr val="tx1"/>
                          </a:solidFill>
                        </a:rPr>
                        <a:t> </a:t>
                      </a:r>
                      <a:r>
                        <a:rPr lang="en-US" sz="2400" b="0" baseline="0" dirty="0" err="1" smtClean="0">
                          <a:solidFill>
                            <a:schemeClr val="tx1"/>
                          </a:solidFill>
                        </a:rPr>
                        <a:t>harga</a:t>
                      </a:r>
                      <a:r>
                        <a:rPr lang="en-US" sz="2400" b="0" baseline="0" dirty="0" smtClean="0">
                          <a:solidFill>
                            <a:schemeClr val="tx1"/>
                          </a:solidFill>
                        </a:rPr>
                        <a:t> Rp300.000/m2. </a:t>
                      </a:r>
                      <a:r>
                        <a:rPr lang="en-US" sz="2400" b="0" baseline="0" dirty="0" err="1" smtClean="0">
                          <a:solidFill>
                            <a:schemeClr val="tx1"/>
                          </a:solidFill>
                        </a:rPr>
                        <a:t>Hitunglah</a:t>
                      </a:r>
                      <a:r>
                        <a:rPr lang="en-US" sz="2400" b="0" baseline="0" dirty="0" smtClean="0">
                          <a:solidFill>
                            <a:schemeClr val="tx1"/>
                          </a:solidFill>
                        </a:rPr>
                        <a:t> PBB yang </a:t>
                      </a:r>
                      <a:r>
                        <a:rPr lang="en-US" sz="2400" b="0" baseline="0" dirty="0" err="1" smtClean="0">
                          <a:solidFill>
                            <a:schemeClr val="tx1"/>
                          </a:solidFill>
                        </a:rPr>
                        <a:t>harus</a:t>
                      </a:r>
                      <a:r>
                        <a:rPr lang="en-US" sz="2400" b="0" baseline="0" dirty="0" smtClean="0">
                          <a:solidFill>
                            <a:schemeClr val="tx1"/>
                          </a:solidFill>
                        </a:rPr>
                        <a:t> </a:t>
                      </a:r>
                      <a:r>
                        <a:rPr lang="en-US" sz="2400" b="0" baseline="0" dirty="0" err="1" smtClean="0">
                          <a:solidFill>
                            <a:schemeClr val="tx1"/>
                          </a:solidFill>
                        </a:rPr>
                        <a:t>dibayarkan</a:t>
                      </a:r>
                      <a:r>
                        <a:rPr lang="en-US" sz="2400" b="0" baseline="0" dirty="0" smtClean="0">
                          <a:solidFill>
                            <a:schemeClr val="tx1"/>
                          </a:solidFill>
                        </a:rPr>
                        <a:t> Tuan </a:t>
                      </a:r>
                      <a:r>
                        <a:rPr lang="en-US" sz="2400" b="0" baseline="0" dirty="0" err="1" smtClean="0">
                          <a:solidFill>
                            <a:schemeClr val="tx1"/>
                          </a:solidFill>
                        </a:rPr>
                        <a:t>Bambang</a:t>
                      </a:r>
                      <a:r>
                        <a:rPr lang="en-US" sz="2400" b="0" baseline="0" dirty="0" smtClean="0">
                          <a:solidFill>
                            <a:schemeClr val="tx1"/>
                          </a:solidFill>
                        </a:rPr>
                        <a:t> (</a:t>
                      </a:r>
                      <a:r>
                        <a:rPr lang="en-US" sz="2400" b="0" baseline="0" dirty="0" err="1" smtClean="0">
                          <a:solidFill>
                            <a:schemeClr val="tx1"/>
                          </a:solidFill>
                        </a:rPr>
                        <a:t>misal</a:t>
                      </a:r>
                      <a:r>
                        <a:rPr lang="en-US" sz="2400" b="0" baseline="0" dirty="0" smtClean="0">
                          <a:solidFill>
                            <a:schemeClr val="tx1"/>
                          </a:solidFill>
                        </a:rPr>
                        <a:t> </a:t>
                      </a:r>
                      <a:r>
                        <a:rPr lang="en-US" sz="2400" b="0" baseline="0" dirty="0" err="1" smtClean="0">
                          <a:solidFill>
                            <a:schemeClr val="tx1"/>
                          </a:solidFill>
                        </a:rPr>
                        <a:t>tarif</a:t>
                      </a:r>
                      <a:r>
                        <a:rPr lang="en-US" sz="2400" b="0" baseline="0" dirty="0" smtClean="0">
                          <a:solidFill>
                            <a:schemeClr val="tx1"/>
                          </a:solidFill>
                        </a:rPr>
                        <a:t> PBB= 20%)</a:t>
                      </a:r>
                      <a:endParaRPr 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b="0" dirty="0" smtClean="0">
                          <a:solidFill>
                            <a:sysClr val="windowText" lastClr="000000"/>
                          </a:solidFill>
                        </a:rPr>
                        <a:t>Tanah= 300 x Rp400.000=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b="0" dirty="0" smtClean="0">
                          <a:solidFill>
                            <a:sysClr val="windowText" lastClr="000000"/>
                          </a:solidFill>
                        </a:rPr>
                        <a:t>Rp120.000.000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b="0" dirty="0" err="1" smtClean="0">
                          <a:solidFill>
                            <a:sysClr val="windowText" lastClr="000000"/>
                          </a:solidFill>
                        </a:rPr>
                        <a:t>Bangunan</a:t>
                      </a:r>
                      <a:r>
                        <a:rPr lang="en-US" b="0" dirty="0" smtClean="0">
                          <a:solidFill>
                            <a:sysClr val="windowText" lastClr="000000"/>
                          </a:solidFill>
                        </a:rPr>
                        <a:t>= 200 x Rp300.000=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solidFill>
                            <a:sysClr val="windowText" lastClr="000000"/>
                          </a:solidFill>
                        </a:rPr>
                        <a:t>60.000.000</a:t>
                      </a:r>
                      <a:endParaRPr lang="en-US" b="0" dirty="0">
                        <a:solidFill>
                          <a:sysClr val="windowText" lastClr="0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b="0" dirty="0" smtClean="0">
                          <a:solidFill>
                            <a:sysClr val="windowText" lastClr="000000"/>
                          </a:solidFill>
                        </a:rPr>
                        <a:t>NJOP </a:t>
                      </a:r>
                      <a:r>
                        <a:rPr lang="en-US" b="0" dirty="0" err="1" smtClean="0">
                          <a:solidFill>
                            <a:sysClr val="windowText" lastClr="000000"/>
                          </a:solidFill>
                        </a:rPr>
                        <a:t>sebagai</a:t>
                      </a:r>
                      <a:r>
                        <a:rPr lang="en-US" b="0" dirty="0" smtClean="0">
                          <a:solidFill>
                            <a:sysClr val="windowText" lastClr="000000"/>
                          </a:solidFill>
                        </a:rPr>
                        <a:t> </a:t>
                      </a:r>
                      <a:r>
                        <a:rPr lang="en-US" b="0" dirty="0" err="1" smtClean="0">
                          <a:solidFill>
                            <a:sysClr val="windowText" lastClr="000000"/>
                          </a:solidFill>
                        </a:rPr>
                        <a:t>dasar</a:t>
                      </a:r>
                      <a:r>
                        <a:rPr lang="en-US" b="0" dirty="0" smtClean="0">
                          <a:solidFill>
                            <a:sysClr val="windowText" lastClr="000000"/>
                          </a:solidFill>
                        </a:rPr>
                        <a:t> </a:t>
                      </a:r>
                      <a:r>
                        <a:rPr lang="en-US" b="0" dirty="0" err="1" smtClean="0">
                          <a:solidFill>
                            <a:sysClr val="windowText" lastClr="000000"/>
                          </a:solidFill>
                        </a:rPr>
                        <a:t>pengenaan</a:t>
                      </a:r>
                      <a:r>
                        <a:rPr lang="en-US" b="0" dirty="0" smtClean="0">
                          <a:solidFill>
                            <a:sysClr val="windowText" lastClr="000000"/>
                          </a:solidFill>
                        </a:rPr>
                        <a:t> </a:t>
                      </a:r>
                      <a:r>
                        <a:rPr lang="en-US" b="0" dirty="0" err="1" smtClean="0">
                          <a:solidFill>
                            <a:sysClr val="windowText" lastClr="000000"/>
                          </a:solidFill>
                        </a:rPr>
                        <a:t>pajak</a:t>
                      </a:r>
                      <a:r>
                        <a:rPr lang="en-US" b="0" dirty="0" smtClean="0">
                          <a:solidFill>
                            <a:sysClr val="windowText" lastClr="000000"/>
                          </a:solidFill>
                        </a:rPr>
                        <a: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solidFill>
                            <a:sysClr val="windowText" lastClr="000000"/>
                          </a:solidFill>
                        </a:rPr>
                        <a:t>180.000.000</a:t>
                      </a:r>
                      <a:endParaRPr lang="en-US" b="0" dirty="0">
                        <a:solidFill>
                          <a:sysClr val="windowText" lastClr="0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ysClr val="windowText" lastClr="000000"/>
                          </a:solidFill>
                        </a:rPr>
                        <a:t>NJOP </a:t>
                      </a:r>
                      <a:r>
                        <a:rPr lang="en-US" b="0" dirty="0" err="1" smtClean="0">
                          <a:solidFill>
                            <a:sysClr val="windowText" lastClr="000000"/>
                          </a:solidFill>
                        </a:rPr>
                        <a:t>Tidak</a:t>
                      </a:r>
                      <a:r>
                        <a:rPr lang="en-US" b="0" dirty="0" smtClean="0">
                          <a:solidFill>
                            <a:sysClr val="windowText" lastClr="000000"/>
                          </a:solidFill>
                        </a:rPr>
                        <a:t> </a:t>
                      </a:r>
                      <a:r>
                        <a:rPr lang="en-US" b="0" dirty="0" err="1" smtClean="0">
                          <a:solidFill>
                            <a:sysClr val="windowText" lastClr="000000"/>
                          </a:solidFill>
                        </a:rPr>
                        <a:t>Kena</a:t>
                      </a:r>
                      <a:r>
                        <a:rPr lang="en-US" b="0" dirty="0" smtClean="0">
                          <a:solidFill>
                            <a:sysClr val="windowText" lastClr="000000"/>
                          </a:solidFill>
                        </a:rPr>
                        <a:t> </a:t>
                      </a:r>
                      <a:r>
                        <a:rPr lang="en-US" b="0" dirty="0" err="1" smtClean="0">
                          <a:solidFill>
                            <a:sysClr val="windowText" lastClr="000000"/>
                          </a:solidFill>
                        </a:rPr>
                        <a:t>Pajak</a:t>
                      </a:r>
                      <a:r>
                        <a:rPr lang="en-US" b="0" dirty="0">
                          <a:solidFill>
                            <a:sysClr val="windowText" lastClr="000000"/>
                          </a:solidFill>
                        </a:rPr>
                        <a:t>=</a:t>
                      </a:r>
                      <a:endParaRPr lang="en-US" b="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solidFill>
                            <a:sysClr val="windowText" lastClr="000000"/>
                          </a:solidFill>
                        </a:rPr>
                        <a:t>12.000.000</a:t>
                      </a:r>
                      <a:endParaRPr lang="en-US" b="0" dirty="0">
                        <a:solidFill>
                          <a:sysClr val="windowText" lastClr="0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b="0" dirty="0" smtClean="0">
                          <a:solidFill>
                            <a:sysClr val="windowText" lastClr="000000"/>
                          </a:solidFill>
                        </a:rPr>
                        <a:t>NJOP </a:t>
                      </a:r>
                      <a:r>
                        <a:rPr lang="en-US" b="0" dirty="0" err="1" smtClean="0">
                          <a:solidFill>
                            <a:sysClr val="windowText" lastClr="000000"/>
                          </a:solidFill>
                        </a:rPr>
                        <a:t>untuk</a:t>
                      </a:r>
                      <a:r>
                        <a:rPr lang="en-US" b="0" dirty="0" smtClean="0">
                          <a:solidFill>
                            <a:sysClr val="windowText" lastClr="000000"/>
                          </a:solidFill>
                        </a:rPr>
                        <a:t> </a:t>
                      </a:r>
                      <a:r>
                        <a:rPr lang="en-US" b="0" dirty="0" err="1" smtClean="0">
                          <a:solidFill>
                            <a:sysClr val="windowText" lastClr="000000"/>
                          </a:solidFill>
                        </a:rPr>
                        <a:t>penghitungan</a:t>
                      </a:r>
                      <a:r>
                        <a:rPr lang="en-US" b="0" dirty="0" smtClean="0">
                          <a:solidFill>
                            <a:sysClr val="windowText" lastClr="000000"/>
                          </a:solidFill>
                        </a:rPr>
                        <a:t> </a:t>
                      </a:r>
                      <a:r>
                        <a:rPr lang="en-US" b="0" dirty="0" err="1" smtClean="0">
                          <a:solidFill>
                            <a:sysClr val="windowText" lastClr="000000"/>
                          </a:solidFill>
                        </a:rPr>
                        <a:t>pajak</a:t>
                      </a:r>
                      <a:r>
                        <a:rPr lang="en-US" b="0" dirty="0" smtClean="0">
                          <a:solidFill>
                            <a:sysClr val="windowText" lastClr="000000"/>
                          </a:solidFill>
                        </a:rPr>
                        <a:t>=</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solidFill>
                            <a:sysClr val="windowText" lastClr="000000"/>
                          </a:solidFill>
                        </a:rPr>
                        <a:t>172.000.000</a:t>
                      </a:r>
                      <a:endParaRPr lang="en-US" b="0" dirty="0">
                        <a:solidFill>
                          <a:sysClr val="windowText" lastClr="0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gridSpan="2">
                  <a:txBody>
                    <a:bodyPr/>
                    <a:lstStyle/>
                    <a:p>
                      <a:r>
                        <a:rPr lang="en-US" b="0" dirty="0" err="1" smtClean="0">
                          <a:solidFill>
                            <a:sysClr val="windowText" lastClr="000000"/>
                          </a:solidFill>
                        </a:rPr>
                        <a:t>Jadi</a:t>
                      </a:r>
                      <a:r>
                        <a:rPr lang="en-US" b="0" dirty="0" smtClean="0">
                          <a:solidFill>
                            <a:sysClr val="windowText" lastClr="000000"/>
                          </a:solidFill>
                        </a:rPr>
                        <a:t> PBB yang </a:t>
                      </a:r>
                      <a:r>
                        <a:rPr lang="en-US" b="0" dirty="0" err="1" smtClean="0">
                          <a:solidFill>
                            <a:sysClr val="windowText" lastClr="000000"/>
                          </a:solidFill>
                        </a:rPr>
                        <a:t>harus</a:t>
                      </a:r>
                      <a:r>
                        <a:rPr lang="en-US" b="0" dirty="0" smtClean="0">
                          <a:solidFill>
                            <a:sysClr val="windowText" lastClr="000000"/>
                          </a:solidFill>
                        </a:rPr>
                        <a:t> </a:t>
                      </a:r>
                      <a:r>
                        <a:rPr lang="en-US" b="0" dirty="0" err="1" smtClean="0">
                          <a:solidFill>
                            <a:sysClr val="windowText" lastClr="000000"/>
                          </a:solidFill>
                        </a:rPr>
                        <a:t>dibayarkan</a:t>
                      </a:r>
                      <a:r>
                        <a:rPr lang="en-US" b="0" dirty="0" smtClean="0">
                          <a:solidFill>
                            <a:sysClr val="windowText" lastClr="000000"/>
                          </a:solidFill>
                        </a:rPr>
                        <a:t>= 20% x 0,5% x Rp172.000.000= Rp172.000</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r"/>
                      <a:endParaRPr lang="en-US" b="0" dirty="0">
                        <a:solidFill>
                          <a:sysClr val="windowText" lastClr="0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pPr algn="l"/>
            <a:r>
              <a:rPr lang="en-US" sz="3200" dirty="0" smtClean="0">
                <a:solidFill>
                  <a:srgbClr val="C00000"/>
                </a:solidFill>
              </a:rPr>
              <a:t>BE AWARE OF SOME TERMS ABOUT MANAGEMENT!</a:t>
            </a:r>
            <a:endParaRPr lang="en-US" sz="3200" dirty="0">
              <a:solidFill>
                <a:srgbClr val="C00000"/>
              </a:solidFill>
            </a:endParaRPr>
          </a:p>
        </p:txBody>
      </p:sp>
      <p:sp>
        <p:nvSpPr>
          <p:cNvPr id="3" name="Subtitle 2"/>
          <p:cNvSpPr>
            <a:spLocks noGrp="1"/>
          </p:cNvSpPr>
          <p:nvPr>
            <p:ph type="subTitle" idx="1"/>
          </p:nvPr>
        </p:nvSpPr>
        <p:spPr>
          <a:xfrm>
            <a:off x="685800" y="1981200"/>
            <a:ext cx="7924800" cy="4343400"/>
          </a:xfrm>
        </p:spPr>
        <p:txBody>
          <a:bodyPr/>
          <a:lstStyle/>
          <a:p>
            <a:pPr algn="l"/>
            <a:endParaRPr lang="en-US" dirty="0" smtClean="0">
              <a:solidFill>
                <a:schemeClr val="tx1"/>
              </a:solidFill>
            </a:endParaRPr>
          </a:p>
          <a:p>
            <a:pPr algn="l"/>
            <a:r>
              <a:rPr lang="en-US" sz="3400" dirty="0" smtClean="0">
                <a:solidFill>
                  <a:schemeClr val="tx1"/>
                </a:solidFill>
              </a:rPr>
              <a:t>Management - </a:t>
            </a:r>
            <a:r>
              <a:rPr lang="en-US" sz="3400" dirty="0" err="1" smtClean="0">
                <a:solidFill>
                  <a:schemeClr val="tx1"/>
                </a:solidFill>
              </a:rPr>
              <a:t>proses</a:t>
            </a:r>
            <a:r>
              <a:rPr lang="en-US" sz="3400" dirty="0" smtClean="0">
                <a:solidFill>
                  <a:schemeClr val="tx1"/>
                </a:solidFill>
              </a:rPr>
              <a:t> – </a:t>
            </a:r>
            <a:r>
              <a:rPr lang="en-US" sz="3400" dirty="0" err="1" smtClean="0">
                <a:solidFill>
                  <a:schemeClr val="tx1"/>
                </a:solidFill>
              </a:rPr>
              <a:t>pengelolaan</a:t>
            </a:r>
            <a:endParaRPr lang="en-US" sz="3400" dirty="0" smtClean="0">
              <a:solidFill>
                <a:schemeClr val="tx1"/>
              </a:solidFill>
            </a:endParaRPr>
          </a:p>
          <a:p>
            <a:pPr algn="l"/>
            <a:r>
              <a:rPr lang="en-US" sz="3400" dirty="0" smtClean="0">
                <a:solidFill>
                  <a:schemeClr val="tx1"/>
                </a:solidFill>
              </a:rPr>
              <a:t>		     -  </a:t>
            </a:r>
            <a:r>
              <a:rPr lang="en-US" sz="3400" dirty="0" err="1" smtClean="0">
                <a:solidFill>
                  <a:schemeClr val="tx1"/>
                </a:solidFill>
              </a:rPr>
              <a:t>sistem</a:t>
            </a:r>
            <a:endParaRPr lang="en-US" sz="3400" dirty="0" smtClean="0">
              <a:solidFill>
                <a:schemeClr val="tx1"/>
              </a:solidFill>
            </a:endParaRPr>
          </a:p>
          <a:p>
            <a:pPr algn="l"/>
            <a:r>
              <a:rPr lang="en-US" sz="3400" dirty="0">
                <a:solidFill>
                  <a:schemeClr val="tx1"/>
                </a:solidFill>
              </a:rPr>
              <a:t>	</a:t>
            </a:r>
            <a:r>
              <a:rPr lang="en-US" sz="3400" dirty="0" smtClean="0">
                <a:solidFill>
                  <a:schemeClr val="tx1"/>
                </a:solidFill>
              </a:rPr>
              <a:t>	     -  </a:t>
            </a:r>
            <a:r>
              <a:rPr lang="en-US" sz="3400" dirty="0" err="1" smtClean="0">
                <a:solidFill>
                  <a:schemeClr val="tx1"/>
                </a:solidFill>
              </a:rPr>
              <a:t>pimpinan</a:t>
            </a:r>
            <a:r>
              <a:rPr lang="en-US" sz="3400" dirty="0" smtClean="0">
                <a:solidFill>
                  <a:schemeClr val="tx1"/>
                </a:solidFill>
              </a:rPr>
              <a:t> (</a:t>
            </a:r>
            <a:r>
              <a:rPr lang="en-US" sz="3400" dirty="0" err="1" smtClean="0">
                <a:solidFill>
                  <a:schemeClr val="tx1"/>
                </a:solidFill>
              </a:rPr>
              <a:t>vs</a:t>
            </a:r>
            <a:r>
              <a:rPr lang="en-US" sz="3400" dirty="0" smtClean="0">
                <a:solidFill>
                  <a:schemeClr val="tx1"/>
                </a:solidFill>
              </a:rPr>
              <a:t> employee)</a:t>
            </a:r>
          </a:p>
          <a:p>
            <a:pPr algn="l"/>
            <a:r>
              <a:rPr lang="en-US" sz="3400" dirty="0">
                <a:solidFill>
                  <a:schemeClr val="tx1"/>
                </a:solidFill>
              </a:rPr>
              <a:t>	</a:t>
            </a:r>
            <a:r>
              <a:rPr lang="en-US" sz="3400" dirty="0" smtClean="0">
                <a:solidFill>
                  <a:schemeClr val="tx1"/>
                </a:solidFill>
              </a:rPr>
              <a:t>	     -  </a:t>
            </a:r>
            <a:r>
              <a:rPr lang="en-US" sz="3400" dirty="0" err="1" smtClean="0">
                <a:solidFill>
                  <a:schemeClr val="tx1"/>
                </a:solidFill>
              </a:rPr>
              <a:t>kepala</a:t>
            </a:r>
            <a:r>
              <a:rPr lang="en-US" sz="3400" dirty="0" smtClean="0">
                <a:solidFill>
                  <a:schemeClr val="tx1"/>
                </a:solidFill>
              </a:rPr>
              <a:t> </a:t>
            </a:r>
            <a:r>
              <a:rPr lang="en-US" sz="3400" dirty="0" err="1" smtClean="0">
                <a:solidFill>
                  <a:schemeClr val="tx1"/>
                </a:solidFill>
              </a:rPr>
              <a:t>bagian</a:t>
            </a:r>
            <a:r>
              <a:rPr lang="en-US" sz="3400" dirty="0" smtClean="0">
                <a:solidFill>
                  <a:schemeClr val="tx1"/>
                </a:solidFill>
              </a:rPr>
              <a:t> (</a:t>
            </a:r>
            <a:r>
              <a:rPr lang="en-US" sz="3400" dirty="0" err="1" smtClean="0">
                <a:solidFill>
                  <a:schemeClr val="tx1"/>
                </a:solidFill>
              </a:rPr>
              <a:t>vs</a:t>
            </a:r>
            <a:r>
              <a:rPr lang="en-US" sz="3400" dirty="0" smtClean="0">
                <a:solidFill>
                  <a:schemeClr val="tx1"/>
                </a:solidFill>
              </a:rPr>
              <a:t> manager)	</a:t>
            </a:r>
            <a:r>
              <a:rPr lang="en-US" sz="3400" dirty="0">
                <a:solidFill>
                  <a:schemeClr val="tx1"/>
                </a:solidFill>
              </a:rPr>
              <a:t>	</a:t>
            </a:r>
            <a:r>
              <a:rPr lang="en-US" sz="3400" dirty="0" smtClean="0">
                <a:solidFill>
                  <a:schemeClr val="tx1"/>
                </a:solidFill>
              </a:rPr>
              <a:t>     -  </a:t>
            </a:r>
            <a:r>
              <a:rPr lang="en-US" sz="3400" dirty="0" err="1" smtClean="0">
                <a:solidFill>
                  <a:schemeClr val="tx1"/>
                </a:solidFill>
              </a:rPr>
              <a:t>ilmu</a:t>
            </a:r>
            <a:r>
              <a:rPr lang="en-US" sz="3400" dirty="0" smtClean="0">
                <a:solidFill>
                  <a:schemeClr val="tx1"/>
                </a:solidFill>
              </a:rPr>
              <a:t> / </a:t>
            </a:r>
            <a:r>
              <a:rPr lang="en-US" sz="3400" dirty="0" err="1" smtClean="0">
                <a:solidFill>
                  <a:schemeClr val="tx1"/>
                </a:solidFill>
              </a:rPr>
              <a:t>disiplin</a:t>
            </a:r>
            <a:r>
              <a:rPr lang="en-US" sz="3400" dirty="0" smtClean="0">
                <a:solidFill>
                  <a:schemeClr val="tx1"/>
                </a:solidFill>
              </a:rPr>
              <a:t> </a:t>
            </a:r>
            <a:r>
              <a:rPr lang="en-US" sz="3400" dirty="0" err="1" smtClean="0">
                <a:solidFill>
                  <a:schemeClr val="tx1"/>
                </a:solidFill>
              </a:rPr>
              <a:t>spesifik</a:t>
            </a:r>
            <a:endParaRPr lang="en-US" sz="3400" dirty="0" smtClean="0">
              <a:solidFill>
                <a:schemeClr val="tx1"/>
              </a:solidFill>
            </a:endParaRPr>
          </a:p>
          <a:p>
            <a:pPr algn="l"/>
            <a:r>
              <a:rPr lang="en-US" dirty="0">
                <a:solidFill>
                  <a:schemeClr val="tx1"/>
                </a:solidFill>
              </a:rPr>
              <a:t>	</a:t>
            </a:r>
            <a:r>
              <a:rPr lang="en-US" dirty="0" smtClean="0">
                <a:solidFill>
                  <a:schemeClr val="tx1"/>
                </a:solidFill>
              </a:rPr>
              <a:t>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1447799"/>
          </a:xfrm>
        </p:spPr>
        <p:txBody>
          <a:bodyPr/>
          <a:lstStyle/>
          <a:p>
            <a:r>
              <a:rPr lang="en-US" dirty="0" err="1" smtClean="0"/>
              <a:t>Semoga</a:t>
            </a:r>
            <a:r>
              <a:rPr lang="en-US" dirty="0" smtClean="0"/>
              <a:t> </a:t>
            </a:r>
            <a:r>
              <a:rPr lang="en-US" dirty="0" err="1" smtClean="0"/>
              <a:t>ada</a:t>
            </a:r>
            <a:r>
              <a:rPr lang="en-US" dirty="0" smtClean="0"/>
              <a:t> </a:t>
            </a:r>
            <a:r>
              <a:rPr lang="en-US" dirty="0" err="1" smtClean="0"/>
              <a:t>manfaatnya</a:t>
            </a:r>
            <a:endParaRPr lang="en-US" dirty="0"/>
          </a:p>
        </p:txBody>
      </p:sp>
      <p:sp>
        <p:nvSpPr>
          <p:cNvPr id="3" name="Subtitle 2"/>
          <p:cNvSpPr>
            <a:spLocks noGrp="1"/>
          </p:cNvSpPr>
          <p:nvPr>
            <p:ph type="subTitle" idx="1"/>
          </p:nvPr>
        </p:nvSpPr>
        <p:spPr/>
        <p:txBody>
          <a:bodyPr/>
          <a:lstStyle/>
          <a:p>
            <a:r>
              <a:rPr lang="en-US" dirty="0" smtClean="0">
                <a:solidFill>
                  <a:schemeClr val="tx1"/>
                </a:solidFill>
              </a:rPr>
              <a:t>TERIMA KASIH</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lstStyle/>
          <a:p>
            <a:r>
              <a:rPr lang="en-US" dirty="0" smtClean="0"/>
              <a:t>KEUANGAN</a:t>
            </a:r>
            <a:endParaRPr lang="en-US" dirty="0"/>
          </a:p>
        </p:txBody>
      </p:sp>
      <p:sp>
        <p:nvSpPr>
          <p:cNvPr id="3" name="Subtitle 2"/>
          <p:cNvSpPr>
            <a:spLocks noGrp="1"/>
          </p:cNvSpPr>
          <p:nvPr>
            <p:ph type="subTitle" idx="1"/>
          </p:nvPr>
        </p:nvSpPr>
        <p:spPr>
          <a:xfrm>
            <a:off x="914400" y="2133600"/>
            <a:ext cx="7467600" cy="4114800"/>
          </a:xfrm>
        </p:spPr>
        <p:txBody>
          <a:bodyPr/>
          <a:lstStyle/>
          <a:p>
            <a:pPr algn="l"/>
            <a:r>
              <a:rPr lang="en-US" dirty="0" err="1" smtClean="0">
                <a:solidFill>
                  <a:schemeClr val="tx1"/>
                </a:solidFill>
              </a:rPr>
              <a:t>Keuangan</a:t>
            </a:r>
            <a:r>
              <a:rPr lang="en-US" dirty="0" smtClean="0">
                <a:solidFill>
                  <a:schemeClr val="tx1"/>
                </a:solidFill>
              </a:rPr>
              <a:t>= </a:t>
            </a:r>
            <a:r>
              <a:rPr lang="en-US" dirty="0" err="1" smtClean="0">
                <a:solidFill>
                  <a:schemeClr val="tx1"/>
                </a:solidFill>
              </a:rPr>
              <a:t>seluk</a:t>
            </a:r>
            <a:r>
              <a:rPr lang="en-US" dirty="0" smtClean="0">
                <a:solidFill>
                  <a:schemeClr val="tx1"/>
                </a:solidFill>
              </a:rPr>
              <a:t> </a:t>
            </a:r>
            <a:r>
              <a:rPr lang="en-US" dirty="0" err="1" smtClean="0">
                <a:solidFill>
                  <a:schemeClr val="tx1"/>
                </a:solidFill>
              </a:rPr>
              <a:t>beluk</a:t>
            </a:r>
            <a:r>
              <a:rPr lang="en-US" dirty="0" smtClean="0">
                <a:solidFill>
                  <a:schemeClr val="tx1"/>
                </a:solidFill>
              </a:rPr>
              <a:t> </a:t>
            </a:r>
            <a:r>
              <a:rPr lang="en-US" dirty="0" err="1" smtClean="0">
                <a:solidFill>
                  <a:schemeClr val="tx1"/>
                </a:solidFill>
              </a:rPr>
              <a:t>uang</a:t>
            </a:r>
            <a:r>
              <a:rPr lang="en-US" dirty="0" smtClean="0">
                <a:solidFill>
                  <a:schemeClr val="tx1"/>
                </a:solidFill>
              </a:rPr>
              <a:t>, </a:t>
            </a:r>
            <a:r>
              <a:rPr lang="en-US" dirty="0" err="1" smtClean="0">
                <a:solidFill>
                  <a:schemeClr val="tx1"/>
                </a:solidFill>
              </a:rPr>
              <a:t>jadi</a:t>
            </a:r>
            <a:endParaRPr lang="en-US" dirty="0" smtClean="0">
              <a:solidFill>
                <a:schemeClr val="tx1"/>
              </a:solidFill>
            </a:endParaRPr>
          </a:p>
          <a:p>
            <a:pPr algn="l"/>
            <a:r>
              <a:rPr lang="en-US" b="1" dirty="0" smtClean="0">
                <a:solidFill>
                  <a:schemeClr val="tx1"/>
                </a:solidFill>
              </a:rPr>
              <a:t>MANAJEMEN KEUANGAN</a:t>
            </a:r>
            <a:r>
              <a:rPr lang="en-US" dirty="0" smtClean="0">
                <a:solidFill>
                  <a:schemeClr val="tx1"/>
                </a:solidFill>
              </a:rPr>
              <a:t>=</a:t>
            </a:r>
          </a:p>
          <a:p>
            <a:pPr algn="l">
              <a:buFontTx/>
              <a:buChar char="-"/>
            </a:pPr>
            <a:r>
              <a:rPr lang="en-US" dirty="0" err="1" smtClean="0">
                <a:solidFill>
                  <a:schemeClr val="tx1"/>
                </a:solidFill>
              </a:rPr>
              <a:t>Pengelolaan</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perenc</a:t>
            </a:r>
            <a:r>
              <a:rPr lang="en-US" dirty="0" smtClean="0">
                <a:solidFill>
                  <a:schemeClr val="tx1"/>
                </a:solidFill>
              </a:rPr>
              <a:t>. s/d  </a:t>
            </a:r>
            <a:r>
              <a:rPr lang="en-US" dirty="0" err="1" smtClean="0">
                <a:solidFill>
                  <a:schemeClr val="tx1"/>
                </a:solidFill>
              </a:rPr>
              <a:t>pengendln</a:t>
            </a:r>
            <a:r>
              <a:rPr lang="en-US" dirty="0" smtClean="0">
                <a:solidFill>
                  <a:schemeClr val="tx1"/>
                </a:solidFill>
              </a:rPr>
              <a:t>)</a:t>
            </a:r>
          </a:p>
          <a:p>
            <a:pPr algn="l">
              <a:buFontTx/>
              <a:buChar char="-"/>
            </a:pPr>
            <a:r>
              <a:rPr lang="en-US" dirty="0" smtClean="0">
                <a:solidFill>
                  <a:schemeClr val="tx1"/>
                </a:solidFill>
              </a:rPr>
              <a:t> </a:t>
            </a:r>
            <a:r>
              <a:rPr lang="en-US" dirty="0" err="1" smtClean="0">
                <a:solidFill>
                  <a:schemeClr val="tx1"/>
                </a:solidFill>
              </a:rPr>
              <a:t>Seluk</a:t>
            </a:r>
            <a:r>
              <a:rPr lang="en-US" dirty="0" smtClean="0">
                <a:solidFill>
                  <a:schemeClr val="tx1"/>
                </a:solidFill>
              </a:rPr>
              <a:t> </a:t>
            </a:r>
            <a:r>
              <a:rPr lang="en-US" dirty="0" err="1" smtClean="0">
                <a:solidFill>
                  <a:schemeClr val="tx1"/>
                </a:solidFill>
              </a:rPr>
              <a:t>beluk</a:t>
            </a:r>
            <a:r>
              <a:rPr lang="en-US" dirty="0" smtClean="0">
                <a:solidFill>
                  <a:schemeClr val="tx1"/>
                </a:solidFill>
              </a:rPr>
              <a:t> </a:t>
            </a:r>
            <a:r>
              <a:rPr lang="en-US" dirty="0" err="1" smtClean="0">
                <a:solidFill>
                  <a:schemeClr val="tx1"/>
                </a:solidFill>
              </a:rPr>
              <a:t>uang</a:t>
            </a:r>
            <a:r>
              <a:rPr lang="en-US" dirty="0" smtClean="0">
                <a:solidFill>
                  <a:schemeClr val="tx1"/>
                </a:solidFill>
              </a:rPr>
              <a:t> (</a:t>
            </a:r>
            <a:r>
              <a:rPr lang="en-US" dirty="0" err="1" smtClean="0">
                <a:solidFill>
                  <a:schemeClr val="tx1"/>
                </a:solidFill>
              </a:rPr>
              <a:t>aliran</a:t>
            </a:r>
            <a:r>
              <a:rPr lang="en-US" dirty="0" smtClean="0">
                <a:solidFill>
                  <a:schemeClr val="tx1"/>
                </a:solidFill>
              </a:rPr>
              <a:t> </a:t>
            </a:r>
            <a:r>
              <a:rPr lang="en-US" dirty="0" err="1" smtClean="0">
                <a:solidFill>
                  <a:schemeClr val="tx1"/>
                </a:solidFill>
              </a:rPr>
              <a:t>uang</a:t>
            </a:r>
            <a:r>
              <a:rPr lang="en-US" dirty="0" smtClean="0">
                <a:solidFill>
                  <a:schemeClr val="tx1"/>
                </a:solidFill>
              </a:rPr>
              <a:t>)</a:t>
            </a:r>
          </a:p>
          <a:p>
            <a:pPr algn="l">
              <a:buFontTx/>
              <a:buChar char="-"/>
            </a:pP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organisasi</a:t>
            </a:r>
            <a:endParaRPr lang="en-US" dirty="0" smtClean="0">
              <a:solidFill>
                <a:schemeClr val="tx1"/>
              </a:solidFill>
            </a:endParaRPr>
          </a:p>
          <a:p>
            <a:pPr algn="l">
              <a:buFontTx/>
              <a:buChar char="-"/>
            </a:pP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mencapai</a:t>
            </a:r>
            <a:r>
              <a:rPr lang="en-US" dirty="0" smtClean="0">
                <a:solidFill>
                  <a:schemeClr val="tx1"/>
                </a:solidFill>
              </a:rPr>
              <a:t> </a:t>
            </a:r>
            <a:r>
              <a:rPr lang="en-US" dirty="0" err="1" smtClean="0">
                <a:solidFill>
                  <a:schemeClr val="tx1"/>
                </a:solidFill>
              </a:rPr>
              <a:t>tujuan</a:t>
            </a:r>
            <a:endParaRPr lang="en-US" dirty="0" smtClean="0">
              <a:solidFill>
                <a:schemeClr val="tx1"/>
              </a:solidFill>
            </a:endParaRPr>
          </a:p>
          <a:p>
            <a:pPr algn="l">
              <a:buFontTx/>
              <a:buChar cha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TextBox 2"/>
          <p:cNvSpPr txBox="1"/>
          <p:nvPr/>
        </p:nvSpPr>
        <p:spPr>
          <a:xfrm>
            <a:off x="990600" y="1066800"/>
            <a:ext cx="2438400" cy="1569660"/>
          </a:xfrm>
          <a:prstGeom prst="rect">
            <a:avLst/>
          </a:prstGeom>
          <a:noFill/>
          <a:ln w="12700">
            <a:solidFill>
              <a:schemeClr val="tx1"/>
            </a:solidFill>
          </a:ln>
        </p:spPr>
        <p:txBody>
          <a:bodyPr wrap="square" rtlCol="0">
            <a:spAutoFit/>
          </a:bodyPr>
          <a:lstStyle/>
          <a:p>
            <a:r>
              <a:rPr lang="en-US" sz="2400" dirty="0" smtClean="0"/>
              <a:t>PLANNING</a:t>
            </a:r>
          </a:p>
          <a:p>
            <a:r>
              <a:rPr lang="en-US" sz="2400" dirty="0" smtClean="0"/>
              <a:t>ORGANIZING</a:t>
            </a:r>
          </a:p>
          <a:p>
            <a:r>
              <a:rPr lang="en-US" sz="2400" dirty="0" smtClean="0"/>
              <a:t>DIRECTING</a:t>
            </a:r>
          </a:p>
          <a:p>
            <a:r>
              <a:rPr lang="en-US" sz="2400" dirty="0" smtClean="0"/>
              <a:t>CONTROLING</a:t>
            </a:r>
            <a:endParaRPr lang="en-US" sz="2400" dirty="0"/>
          </a:p>
        </p:txBody>
      </p:sp>
      <p:sp>
        <p:nvSpPr>
          <p:cNvPr id="4" name="TextBox 3"/>
          <p:cNvSpPr txBox="1"/>
          <p:nvPr/>
        </p:nvSpPr>
        <p:spPr>
          <a:xfrm>
            <a:off x="4953000" y="4069140"/>
            <a:ext cx="2438400" cy="830997"/>
          </a:xfrm>
          <a:prstGeom prst="rect">
            <a:avLst/>
          </a:prstGeom>
          <a:noFill/>
          <a:ln w="12700">
            <a:solidFill>
              <a:schemeClr val="tx1"/>
            </a:solidFill>
          </a:ln>
        </p:spPr>
        <p:txBody>
          <a:bodyPr wrap="square" rtlCol="0">
            <a:spAutoFit/>
          </a:bodyPr>
          <a:lstStyle/>
          <a:p>
            <a:pPr algn="ctr"/>
            <a:r>
              <a:rPr lang="en-US" sz="2400" dirty="0" smtClean="0"/>
              <a:t>TUJUAN ORGANISASI</a:t>
            </a:r>
            <a:endParaRPr lang="en-US" sz="2400" dirty="0"/>
          </a:p>
        </p:txBody>
      </p:sp>
      <p:sp>
        <p:nvSpPr>
          <p:cNvPr id="5" name="TextBox 4"/>
          <p:cNvSpPr txBox="1"/>
          <p:nvPr/>
        </p:nvSpPr>
        <p:spPr>
          <a:xfrm>
            <a:off x="5257800" y="1671935"/>
            <a:ext cx="1676400" cy="461665"/>
          </a:xfrm>
          <a:prstGeom prst="rect">
            <a:avLst/>
          </a:prstGeom>
          <a:noFill/>
          <a:ln w="12700">
            <a:solidFill>
              <a:schemeClr val="tx1"/>
            </a:solidFill>
          </a:ln>
        </p:spPr>
        <p:txBody>
          <a:bodyPr wrap="square" rtlCol="0">
            <a:spAutoFit/>
          </a:bodyPr>
          <a:lstStyle/>
          <a:p>
            <a:r>
              <a:rPr lang="en-US" sz="2400" dirty="0" smtClean="0"/>
              <a:t>KEUANGAN</a:t>
            </a:r>
            <a:endParaRPr lang="en-US" sz="2400" dirty="0"/>
          </a:p>
        </p:txBody>
      </p:sp>
      <p:sp>
        <p:nvSpPr>
          <p:cNvPr id="6" name="Right Arrow 5"/>
          <p:cNvSpPr/>
          <p:nvPr/>
        </p:nvSpPr>
        <p:spPr>
          <a:xfrm>
            <a:off x="3810000" y="1752600"/>
            <a:ext cx="838200" cy="3048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6019800" y="2514600"/>
            <a:ext cx="304800" cy="9906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l"/>
            <a:r>
              <a:rPr lang="en-US" dirty="0" err="1" smtClean="0"/>
              <a:t>Hasil</a:t>
            </a:r>
            <a:r>
              <a:rPr lang="en-US" dirty="0" smtClean="0"/>
              <a:t> </a:t>
            </a:r>
            <a:r>
              <a:rPr lang="en-US" dirty="0" err="1" smtClean="0"/>
              <a:t>dari</a:t>
            </a:r>
            <a:r>
              <a:rPr lang="en-US" dirty="0" smtClean="0"/>
              <a:t> </a:t>
            </a:r>
            <a:r>
              <a:rPr lang="en-US" dirty="0" err="1" smtClean="0"/>
              <a:t>Manajemen</a:t>
            </a:r>
            <a:r>
              <a:rPr lang="en-US" dirty="0" smtClean="0"/>
              <a:t> </a:t>
            </a:r>
            <a:r>
              <a:rPr lang="en-US" dirty="0" err="1" smtClean="0"/>
              <a:t>Keuangan</a:t>
            </a:r>
            <a:r>
              <a:rPr lang="en-US" dirty="0" smtClean="0"/>
              <a:t> </a:t>
            </a:r>
            <a:r>
              <a:rPr lang="en-US" dirty="0" err="1" smtClean="0"/>
              <a:t>adalah</a:t>
            </a:r>
            <a:r>
              <a:rPr lang="en-US" dirty="0" smtClean="0"/>
              <a:t> LAPORAN KEUANGAN yang </a:t>
            </a:r>
            <a:r>
              <a:rPr lang="en-US" dirty="0" err="1" smtClean="0"/>
              <a:t>bertujuan</a:t>
            </a:r>
            <a:r>
              <a:rPr lang="en-US" dirty="0" smtClean="0"/>
              <a:t> </a:t>
            </a:r>
            <a:r>
              <a:rPr lang="en-US" dirty="0" err="1" smtClean="0"/>
              <a:t>menyediakan</a:t>
            </a:r>
            <a:r>
              <a:rPr lang="en-US" dirty="0" smtClean="0"/>
              <a:t> </a:t>
            </a:r>
            <a:r>
              <a:rPr lang="en-US" dirty="0" err="1" smtClean="0"/>
              <a:t>informasi</a:t>
            </a:r>
            <a:r>
              <a:rPr lang="en-US" dirty="0" smtClean="0"/>
              <a:t> yang </a:t>
            </a:r>
            <a:r>
              <a:rPr lang="en-US" dirty="0" err="1" smtClean="0"/>
              <a:t>menyangkut</a:t>
            </a:r>
            <a:r>
              <a:rPr lang="en-US" dirty="0" smtClean="0"/>
              <a:t> </a:t>
            </a:r>
            <a:r>
              <a:rPr lang="en-US" dirty="0" err="1" smtClean="0"/>
              <a:t>posisi</a:t>
            </a:r>
            <a:r>
              <a:rPr lang="en-US" dirty="0" smtClean="0"/>
              <a:t> </a:t>
            </a:r>
            <a:r>
              <a:rPr lang="en-US" dirty="0" err="1" smtClean="0"/>
              <a:t>keuangan</a:t>
            </a:r>
            <a:r>
              <a:rPr lang="en-US" dirty="0" smtClean="0"/>
              <a:t> (NERACA), </a:t>
            </a:r>
            <a:r>
              <a:rPr lang="en-US" dirty="0" err="1" smtClean="0"/>
              <a:t>kinerja</a:t>
            </a:r>
            <a:r>
              <a:rPr lang="en-US" dirty="0" smtClean="0"/>
              <a:t> </a:t>
            </a:r>
            <a:r>
              <a:rPr lang="en-US" dirty="0" err="1" smtClean="0"/>
              <a:t>keuangan</a:t>
            </a:r>
            <a:r>
              <a:rPr lang="en-US" dirty="0" smtClean="0"/>
              <a:t> (LAPORAN LABA/RUGI), </a:t>
            </a:r>
            <a:r>
              <a:rPr lang="en-US" dirty="0" err="1" smtClean="0"/>
              <a:t>dan</a:t>
            </a:r>
            <a:r>
              <a:rPr lang="en-US" dirty="0" smtClean="0"/>
              <a:t> </a:t>
            </a:r>
            <a:r>
              <a:rPr lang="en-US" dirty="0" err="1" smtClean="0"/>
              <a:t>perubahan</a:t>
            </a:r>
            <a:r>
              <a:rPr lang="en-US" dirty="0" smtClean="0"/>
              <a:t> </a:t>
            </a:r>
            <a:r>
              <a:rPr lang="en-US" dirty="0" err="1" smtClean="0"/>
              <a:t>posisi</a:t>
            </a:r>
            <a:r>
              <a:rPr lang="en-US" dirty="0" smtClean="0"/>
              <a:t> </a:t>
            </a:r>
            <a:r>
              <a:rPr lang="en-US" dirty="0" err="1" smtClean="0"/>
              <a:t>keuangan</a:t>
            </a:r>
            <a:r>
              <a:rPr lang="en-US" dirty="0" smtClean="0"/>
              <a:t> (LAP. ALIRAN KAS </a:t>
            </a:r>
            <a:r>
              <a:rPr lang="en-US" dirty="0" err="1" smtClean="0"/>
              <a:t>atau</a:t>
            </a:r>
            <a:r>
              <a:rPr lang="en-US" dirty="0" smtClean="0"/>
              <a:t> LAP. PERUBAHAN MODAL)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b="1" dirty="0" smtClean="0"/>
              <a:t>KONTEN LAPORAN KEUANGAN</a:t>
            </a:r>
            <a:endParaRPr lang="en-US" b="1" dirty="0"/>
          </a:p>
        </p:txBody>
      </p:sp>
      <p:sp>
        <p:nvSpPr>
          <p:cNvPr id="3" name="Subtitle 2"/>
          <p:cNvSpPr>
            <a:spLocks noGrp="1"/>
          </p:cNvSpPr>
          <p:nvPr>
            <p:ph type="subTitle" idx="1"/>
          </p:nvPr>
        </p:nvSpPr>
        <p:spPr>
          <a:xfrm>
            <a:off x="685800" y="1752600"/>
            <a:ext cx="7924800" cy="4648200"/>
          </a:xfrm>
        </p:spPr>
        <p:txBody>
          <a:bodyPr/>
          <a:lstStyle/>
          <a:p>
            <a:pPr algn="l">
              <a:buFont typeface="Arial" pitchFamily="34" charset="0"/>
              <a:buChar char="•"/>
            </a:pPr>
            <a:r>
              <a:rPr lang="en-US" dirty="0" smtClean="0">
                <a:solidFill>
                  <a:schemeClr val="tx1"/>
                </a:solidFill>
              </a:rPr>
              <a:t> NERACA: </a:t>
            </a:r>
            <a:r>
              <a:rPr lang="en-US" dirty="0" err="1" smtClean="0">
                <a:solidFill>
                  <a:schemeClr val="tx1"/>
                </a:solidFill>
              </a:rPr>
              <a:t>aset</a:t>
            </a:r>
            <a:r>
              <a:rPr lang="en-US" dirty="0" smtClean="0">
                <a:solidFill>
                  <a:schemeClr val="tx1"/>
                </a:solidFill>
              </a:rPr>
              <a:t>, </a:t>
            </a:r>
            <a:r>
              <a:rPr lang="en-US" dirty="0" err="1" smtClean="0">
                <a:solidFill>
                  <a:schemeClr val="tx1"/>
                </a:solidFill>
              </a:rPr>
              <a:t>kewajiban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ekuitas</a:t>
            </a:r>
            <a:endParaRPr lang="en-US" dirty="0" smtClean="0">
              <a:solidFill>
                <a:schemeClr val="tx1"/>
              </a:solidFill>
            </a:endParaRPr>
          </a:p>
          <a:p>
            <a:pPr algn="l">
              <a:buFont typeface="Arial" pitchFamily="34" charset="0"/>
              <a:buChar char="•"/>
            </a:pPr>
            <a:r>
              <a:rPr lang="en-US" dirty="0" smtClean="0">
                <a:solidFill>
                  <a:schemeClr val="tx1"/>
                </a:solidFill>
              </a:rPr>
              <a:t> LAP. LABA/RUGI: </a:t>
            </a:r>
            <a:r>
              <a:rPr lang="en-US" dirty="0" err="1" smtClean="0">
                <a:solidFill>
                  <a:schemeClr val="tx1"/>
                </a:solidFill>
              </a:rPr>
              <a:t>pendapatan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biaya</a:t>
            </a:r>
            <a:endParaRPr lang="en-US" dirty="0" smtClean="0">
              <a:solidFill>
                <a:schemeClr val="tx1"/>
              </a:solidFill>
            </a:endParaRPr>
          </a:p>
          <a:p>
            <a:pPr marL="234950" indent="-234950" algn="l">
              <a:buFont typeface="Arial" pitchFamily="34" charset="0"/>
              <a:buChar char="•"/>
            </a:pPr>
            <a:r>
              <a:rPr lang="en-US" dirty="0" smtClean="0">
                <a:solidFill>
                  <a:schemeClr val="tx1"/>
                </a:solidFill>
              </a:rPr>
              <a:t>LAP. ALIRAN KAS: </a:t>
            </a:r>
            <a:r>
              <a:rPr lang="en-US" dirty="0" err="1" smtClean="0">
                <a:solidFill>
                  <a:schemeClr val="tx1"/>
                </a:solidFill>
              </a:rPr>
              <a:t>kas</a:t>
            </a:r>
            <a:r>
              <a:rPr lang="en-US" dirty="0" smtClean="0">
                <a:solidFill>
                  <a:schemeClr val="tx1"/>
                </a:solidFill>
              </a:rPr>
              <a:t> </a:t>
            </a:r>
            <a:r>
              <a:rPr lang="en-US" dirty="0" err="1" smtClean="0">
                <a:solidFill>
                  <a:schemeClr val="tx1"/>
                </a:solidFill>
              </a:rPr>
              <a:t>masuk</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keluar</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aktivitas</a:t>
            </a:r>
            <a:r>
              <a:rPr lang="en-US" dirty="0" smtClean="0">
                <a:solidFill>
                  <a:schemeClr val="tx1"/>
                </a:solidFill>
              </a:rPr>
              <a:t> </a:t>
            </a:r>
            <a:r>
              <a:rPr lang="en-US" dirty="0" err="1" smtClean="0">
                <a:solidFill>
                  <a:schemeClr val="tx1"/>
                </a:solidFill>
              </a:rPr>
              <a:t>operasi</a:t>
            </a:r>
            <a:r>
              <a:rPr lang="en-US" dirty="0" smtClean="0">
                <a:solidFill>
                  <a:schemeClr val="tx1"/>
                </a:solidFill>
              </a:rPr>
              <a:t>, </a:t>
            </a:r>
            <a:r>
              <a:rPr lang="en-US" dirty="0" err="1" smtClean="0">
                <a:solidFill>
                  <a:schemeClr val="tx1"/>
                </a:solidFill>
              </a:rPr>
              <a:t>invetasi</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pembiayaan</a:t>
            </a:r>
            <a:endParaRPr lang="en-US" dirty="0" smtClean="0">
              <a:solidFill>
                <a:schemeClr val="tx1"/>
              </a:solidFill>
            </a:endParaRPr>
          </a:p>
          <a:p>
            <a:pPr marL="234950" indent="-234950" algn="l">
              <a:buFont typeface="Arial" pitchFamily="34" charset="0"/>
              <a:buChar char="•"/>
            </a:pPr>
            <a:r>
              <a:rPr lang="en-US" dirty="0" smtClean="0">
                <a:solidFill>
                  <a:schemeClr val="tx1"/>
                </a:solidFill>
              </a:rPr>
              <a:t>LAP. PERUB. MODAL: modal </a:t>
            </a:r>
            <a:r>
              <a:rPr lang="en-US" dirty="0" err="1" smtClean="0">
                <a:solidFill>
                  <a:schemeClr val="tx1"/>
                </a:solidFill>
              </a:rPr>
              <a:t>awal</a:t>
            </a:r>
            <a:r>
              <a:rPr lang="en-US" dirty="0" smtClean="0">
                <a:solidFill>
                  <a:schemeClr val="tx1"/>
                </a:solidFill>
              </a:rPr>
              <a:t>, (+) </a:t>
            </a:r>
            <a:r>
              <a:rPr lang="en-US" dirty="0" err="1" smtClean="0">
                <a:solidFill>
                  <a:schemeClr val="tx1"/>
                </a:solidFill>
              </a:rPr>
              <a:t>laba</a:t>
            </a:r>
            <a:r>
              <a:rPr lang="en-US" dirty="0" smtClean="0">
                <a:solidFill>
                  <a:schemeClr val="tx1"/>
                </a:solidFill>
              </a:rPr>
              <a:t>, (-) </a:t>
            </a:r>
            <a:r>
              <a:rPr lang="en-US" dirty="0" err="1" smtClean="0">
                <a:solidFill>
                  <a:schemeClr val="tx1"/>
                </a:solidFill>
              </a:rPr>
              <a:t>rugi</a:t>
            </a:r>
            <a:r>
              <a:rPr lang="en-US" dirty="0" smtClean="0">
                <a:solidFill>
                  <a:schemeClr val="tx1"/>
                </a:solidFill>
              </a:rPr>
              <a:t>, (-) </a:t>
            </a:r>
            <a:r>
              <a:rPr lang="en-US" dirty="0" err="1" smtClean="0">
                <a:solidFill>
                  <a:schemeClr val="tx1"/>
                </a:solidFill>
              </a:rPr>
              <a:t>prive</a:t>
            </a:r>
            <a:r>
              <a:rPr lang="en-US" dirty="0" smtClean="0">
                <a:solidFill>
                  <a:schemeClr val="tx1"/>
                </a:solidFill>
              </a:rPr>
              <a:t>, </a:t>
            </a:r>
            <a:r>
              <a:rPr lang="en-US" dirty="0" err="1" smtClean="0">
                <a:solidFill>
                  <a:schemeClr val="tx1"/>
                </a:solidFill>
              </a:rPr>
              <a:t>dan</a:t>
            </a:r>
            <a:r>
              <a:rPr lang="en-US" dirty="0" smtClean="0">
                <a:solidFill>
                  <a:schemeClr val="tx1"/>
                </a:solidFill>
              </a:rPr>
              <a:t> modal </a:t>
            </a:r>
            <a:r>
              <a:rPr lang="en-US" dirty="0" err="1" smtClean="0">
                <a:solidFill>
                  <a:schemeClr val="tx1"/>
                </a:solidFill>
              </a:rPr>
              <a:t>akhir</a:t>
            </a:r>
            <a:endParaRPr lang="en-US" dirty="0" smtClean="0">
              <a:solidFill>
                <a:schemeClr val="tx1"/>
              </a:solidFill>
            </a:endParaRPr>
          </a:p>
          <a:p>
            <a:pPr marL="234950" indent="-234950" algn="l">
              <a:buFont typeface="Arial" pitchFamily="34" charset="0"/>
              <a:buChar char="•"/>
            </a:pPr>
            <a:r>
              <a:rPr lang="en-US" dirty="0" smtClean="0">
                <a:solidFill>
                  <a:schemeClr val="tx1"/>
                </a:solidFill>
              </a:rPr>
              <a:t>CATATAN ATAS LAP. KEU.: </a:t>
            </a:r>
            <a:r>
              <a:rPr lang="en-US" dirty="0" err="1" smtClean="0">
                <a:solidFill>
                  <a:schemeClr val="tx1"/>
                </a:solidFill>
              </a:rPr>
              <a:t>penjelasan</a:t>
            </a:r>
            <a:r>
              <a:rPr lang="en-US" dirty="0" smtClean="0">
                <a:solidFill>
                  <a:schemeClr val="tx1"/>
                </a:solidFill>
              </a:rPr>
              <a:t> </a:t>
            </a:r>
            <a:r>
              <a:rPr lang="en-US" dirty="0" err="1" smtClean="0">
                <a:solidFill>
                  <a:schemeClr val="tx1"/>
                </a:solidFill>
              </a:rPr>
              <a:t>atas</a:t>
            </a:r>
            <a:r>
              <a:rPr lang="en-US" dirty="0" smtClean="0">
                <a:solidFill>
                  <a:schemeClr val="tx1"/>
                </a:solidFill>
              </a:rPr>
              <a:t> </a:t>
            </a:r>
            <a:r>
              <a:rPr lang="en-US" dirty="0" err="1" smtClean="0">
                <a:solidFill>
                  <a:schemeClr val="tx1"/>
                </a:solidFill>
              </a:rPr>
              <a:t>empat</a:t>
            </a:r>
            <a:r>
              <a:rPr lang="en-US" dirty="0" smtClean="0">
                <a:solidFill>
                  <a:schemeClr val="tx1"/>
                </a:solidFill>
              </a:rPr>
              <a:t> </a:t>
            </a:r>
            <a:r>
              <a:rPr lang="en-US" dirty="0" err="1" smtClean="0">
                <a:solidFill>
                  <a:schemeClr val="tx1"/>
                </a:solidFill>
              </a:rPr>
              <a:t>laporan</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atas</a:t>
            </a:r>
            <a:endParaRPr lang="en-US" dirty="0" smtClean="0">
              <a:solidFill>
                <a:schemeClr val="tx1"/>
              </a:solidFill>
            </a:endParaRPr>
          </a:p>
          <a:p>
            <a:pPr algn="l">
              <a:buFont typeface="Arial" pitchFamily="34" charset="0"/>
              <a:buChar cha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a:bodyPr>
          <a:lstStyle/>
          <a:p>
            <a:r>
              <a:rPr lang="en-US" sz="2400" dirty="0" smtClean="0"/>
              <a:t>CONTOH NERACA</a:t>
            </a:r>
            <a:endParaRPr lang="en-US" sz="2400" dirty="0"/>
          </a:p>
        </p:txBody>
      </p:sp>
      <p:graphicFrame>
        <p:nvGraphicFramePr>
          <p:cNvPr id="4" name="Content Placeholder 3"/>
          <p:cNvGraphicFramePr>
            <a:graphicFrameLocks noGrp="1"/>
          </p:cNvGraphicFramePr>
          <p:nvPr>
            <p:ph idx="1"/>
          </p:nvPr>
        </p:nvGraphicFramePr>
        <p:xfrm>
          <a:off x="228600" y="762000"/>
          <a:ext cx="8686800" cy="5933440"/>
        </p:xfrm>
        <a:graphic>
          <a:graphicData uri="http://schemas.openxmlformats.org/drawingml/2006/table">
            <a:tbl>
              <a:tblPr firstRow="1" bandRow="1">
                <a:tableStyleId>{5C22544A-7EE6-4342-B048-85BDC9FD1C3A}</a:tableStyleId>
              </a:tblPr>
              <a:tblGrid>
                <a:gridCol w="2654300"/>
                <a:gridCol w="1536700"/>
                <a:gridCol w="228600"/>
                <a:gridCol w="2819400"/>
                <a:gridCol w="1447800"/>
              </a:tblGrid>
              <a:tr h="370840">
                <a:tc gridSpan="5">
                  <a:txBody>
                    <a:bodyPr/>
                    <a:lstStyle/>
                    <a:p>
                      <a:pPr algn="ctr"/>
                      <a:r>
                        <a:rPr lang="en-US" dirty="0" smtClean="0">
                          <a:solidFill>
                            <a:schemeClr val="tx1"/>
                          </a:solidFill>
                        </a:rPr>
                        <a:t>U.D. BUDI-ONO</a:t>
                      </a:r>
                      <a:endParaRPr lang="en-US" dirty="0">
                        <a:solidFill>
                          <a:schemeClr val="tx1"/>
                        </a:solidFill>
                      </a:endParaRPr>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5">
                  <a:txBody>
                    <a:bodyPr/>
                    <a:lstStyle/>
                    <a:p>
                      <a:pPr algn="ctr"/>
                      <a:r>
                        <a:rPr lang="en-US" dirty="0" smtClean="0"/>
                        <a:t>NERACA (Rp000.000)</a:t>
                      </a:r>
                      <a:endParaRPr lang="en-US" dirty="0"/>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5">
                  <a:txBody>
                    <a:bodyPr/>
                    <a:lstStyle/>
                    <a:p>
                      <a:pPr algn="ctr"/>
                      <a:r>
                        <a:rPr lang="en-US" dirty="0" smtClean="0"/>
                        <a:t>31 </a:t>
                      </a:r>
                      <a:r>
                        <a:rPr lang="en-US" dirty="0" err="1" smtClean="0"/>
                        <a:t>Desember</a:t>
                      </a:r>
                      <a:r>
                        <a:rPr lang="en-US" dirty="0" smtClean="0"/>
                        <a:t> 2009</a:t>
                      </a:r>
                      <a:endParaRPr lang="en-US"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b="1" dirty="0" smtClean="0"/>
                        <a:t>ASET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b="1" dirty="0" smtClean="0"/>
                        <a:t>KEWAJIBAN DAN EKUITAS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K</a:t>
                      </a:r>
                      <a:r>
                        <a:rPr lang="en-US" baseline="0" dirty="0" smtClean="0"/>
                        <a:t> a 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120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a:t>
                      </a:r>
                      <a:r>
                        <a:rPr lang="en-US" dirty="0" err="1" smtClean="0"/>
                        <a:t>Dagang</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350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err="1" smtClean="0"/>
                        <a:t>Piutang</a:t>
                      </a:r>
                      <a:r>
                        <a:rPr lang="en-US" dirty="0" smtClean="0"/>
                        <a:t> </a:t>
                      </a:r>
                      <a:r>
                        <a:rPr lang="en-US" dirty="0" err="1" smtClean="0"/>
                        <a:t>Dagang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160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a:t>
                      </a:r>
                      <a:r>
                        <a:rPr lang="en-US" dirty="0" err="1" smtClean="0"/>
                        <a:t>Pajak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160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err="1" smtClean="0"/>
                        <a:t>Persediaan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430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a:t>
                      </a:r>
                      <a:r>
                        <a:rPr lang="en-US" dirty="0" err="1" smtClean="0"/>
                        <a:t>Gaji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90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en-US" dirty="0" smtClean="0"/>
                        <a:t>Total </a:t>
                      </a:r>
                      <a:r>
                        <a:rPr lang="en-US" dirty="0" err="1" smtClean="0"/>
                        <a:t>Aset</a:t>
                      </a:r>
                      <a:r>
                        <a:rPr lang="en-US" dirty="0" smtClean="0"/>
                        <a:t> </a:t>
                      </a:r>
                      <a:r>
                        <a:rPr lang="en-US" dirty="0" err="1" smtClean="0"/>
                        <a:t>Lancar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dirty="0" smtClean="0"/>
                        <a:t>710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dirty="0" smtClean="0"/>
                        <a:t>Total </a:t>
                      </a:r>
                      <a:r>
                        <a:rPr lang="en-US" dirty="0" err="1" smtClean="0"/>
                        <a:t>Utang</a:t>
                      </a:r>
                      <a:r>
                        <a:rPr lang="en-US" dirty="0" smtClean="0"/>
                        <a:t> </a:t>
                      </a:r>
                      <a:r>
                        <a:rPr lang="en-US" dirty="0" err="1" smtClean="0"/>
                        <a:t>Lancar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dirty="0" smtClean="0"/>
                        <a:t>600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err="1" smtClean="0"/>
                        <a:t>Gedung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870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Bank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300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err="1" smtClean="0"/>
                        <a:t>Pabrik</a:t>
                      </a:r>
                      <a:r>
                        <a:rPr lang="en-US" dirty="0" smtClean="0"/>
                        <a:t> </a:t>
                      </a:r>
                      <a:r>
                        <a:rPr lang="en-US" dirty="0" err="1" smtClean="0"/>
                        <a:t>dan</a:t>
                      </a:r>
                      <a:r>
                        <a:rPr lang="en-US" dirty="0" smtClean="0"/>
                        <a:t> </a:t>
                      </a:r>
                      <a:r>
                        <a:rPr lang="en-US" dirty="0" err="1" smtClean="0"/>
                        <a:t>Peralatan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1.100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a:t>
                      </a:r>
                      <a:r>
                        <a:rPr lang="en-US" dirty="0" err="1" smtClean="0"/>
                        <a:t>Obligasi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200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err="1" smtClean="0"/>
                        <a:t>Akumls</a:t>
                      </a:r>
                      <a:r>
                        <a:rPr lang="en-US" dirty="0" smtClean="0"/>
                        <a:t>. </a:t>
                      </a:r>
                      <a:r>
                        <a:rPr lang="en-US" dirty="0" err="1" smtClean="0"/>
                        <a:t>Penystn</a:t>
                      </a:r>
                      <a:r>
                        <a:rPr lang="en-US" dirty="0" smtClean="0"/>
                        <a:t>.</a:t>
                      </a:r>
                      <a:r>
                        <a:rPr lang="en-US" baseline="0" dirty="0" smtClean="0"/>
                        <a:t>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(470)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dirty="0" smtClean="0"/>
                        <a:t>Total </a:t>
                      </a:r>
                      <a:r>
                        <a:rPr lang="en-US" dirty="0" err="1" smtClean="0"/>
                        <a:t>Utang</a:t>
                      </a:r>
                      <a:r>
                        <a:rPr lang="en-US" dirty="0" smtClean="0"/>
                        <a:t> </a:t>
                      </a:r>
                      <a:r>
                        <a:rPr lang="en-US" dirty="0" err="1" smtClean="0"/>
                        <a:t>Jangka</a:t>
                      </a:r>
                      <a:r>
                        <a:rPr lang="en-US" dirty="0" smtClean="0"/>
                        <a:t> </a:t>
                      </a:r>
                      <a:r>
                        <a:rPr lang="en-US" dirty="0" err="1" smtClean="0"/>
                        <a:t>Panjang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dirty="0" smtClean="0"/>
                        <a:t>500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Total </a:t>
                      </a:r>
                      <a:r>
                        <a:rPr lang="en-US" dirty="0" err="1" smtClean="0"/>
                        <a:t>Aset</a:t>
                      </a:r>
                      <a:r>
                        <a:rPr lang="en-US" dirty="0" smtClean="0"/>
                        <a:t> </a:t>
                      </a:r>
                      <a:r>
                        <a:rPr lang="en-US" dirty="0" err="1" smtClean="0"/>
                        <a:t>Tetap</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dirty="0" smtClean="0"/>
                        <a:t>1.500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dirty="0" smtClean="0"/>
                        <a:t>Total </a:t>
                      </a:r>
                      <a:r>
                        <a:rPr lang="en-US" dirty="0" err="1" smtClean="0"/>
                        <a:t>Kewajiban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dirty="0" smtClean="0"/>
                        <a:t>1.100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err="1" smtClean="0"/>
                        <a:t>Merk</a:t>
                      </a:r>
                      <a:r>
                        <a:rPr lang="en-US" dirty="0" smtClean="0"/>
                        <a:t> </a:t>
                      </a:r>
                      <a:r>
                        <a:rPr lang="en-US" dirty="0" err="1" smtClean="0"/>
                        <a:t>Dagang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Paten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140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Modal, Tuan </a:t>
                      </a:r>
                      <a:r>
                        <a:rPr lang="en-US" dirty="0" err="1" smtClean="0"/>
                        <a:t>Budiono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1.300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en-US" dirty="0" smtClean="0"/>
                        <a:t>Total </a:t>
                      </a:r>
                      <a:r>
                        <a:rPr lang="en-US" dirty="0" err="1" smtClean="0"/>
                        <a:t>Aset</a:t>
                      </a:r>
                      <a:r>
                        <a:rPr lang="en-US" dirty="0" smtClean="0"/>
                        <a:t> </a:t>
                      </a:r>
                      <a:r>
                        <a:rPr lang="en-US" dirty="0" err="1" smtClean="0"/>
                        <a:t>Tak</a:t>
                      </a:r>
                      <a:r>
                        <a:rPr lang="en-US" dirty="0" smtClean="0"/>
                        <a:t> </a:t>
                      </a:r>
                      <a:r>
                        <a:rPr lang="en-US" dirty="0" err="1" smtClean="0"/>
                        <a:t>Berwujud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dirty="0" smtClean="0"/>
                        <a:t>190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dirty="0" smtClean="0"/>
                        <a:t>Total </a:t>
                      </a:r>
                      <a:r>
                        <a:rPr lang="en-US" dirty="0" err="1" smtClean="0"/>
                        <a:t>Ekuitas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dirty="0" smtClean="0"/>
                        <a:t>1.300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en-US" b="1" dirty="0" smtClean="0"/>
                        <a:t>Total </a:t>
                      </a:r>
                      <a:r>
                        <a:rPr lang="en-US" b="1" dirty="0" err="1" smtClean="0"/>
                        <a:t>Aset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dirty="0" smtClean="0"/>
                        <a:t>2.400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sz="1800" b="1" dirty="0" smtClean="0"/>
                        <a:t>Total </a:t>
                      </a:r>
                      <a:r>
                        <a:rPr lang="en-US" sz="1800" b="1" dirty="0" err="1" smtClean="0"/>
                        <a:t>Kewajiban</a:t>
                      </a:r>
                      <a:r>
                        <a:rPr lang="en-US" sz="1800" b="1" dirty="0" smtClean="0"/>
                        <a:t> &amp; </a:t>
                      </a:r>
                      <a:r>
                        <a:rPr lang="en-US" sz="1800" b="1" dirty="0" err="1" smtClean="0"/>
                        <a:t>Ekuitas</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dirty="0" smtClean="0"/>
                        <a:t>2.400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CONTOH LAPORAN LABA RUGI</a:t>
            </a:r>
            <a:br>
              <a:rPr lang="en-US" dirty="0" smtClean="0"/>
            </a:br>
            <a:endParaRPr lang="en-US" dirty="0"/>
          </a:p>
        </p:txBody>
      </p:sp>
      <p:graphicFrame>
        <p:nvGraphicFramePr>
          <p:cNvPr id="4" name="Content Placeholder 3"/>
          <p:cNvGraphicFramePr>
            <a:graphicFrameLocks noGrp="1"/>
          </p:cNvGraphicFramePr>
          <p:nvPr>
            <p:ph idx="1"/>
          </p:nvPr>
        </p:nvGraphicFramePr>
        <p:xfrm>
          <a:off x="152400" y="609600"/>
          <a:ext cx="8686800" cy="6217920"/>
        </p:xfrm>
        <a:graphic>
          <a:graphicData uri="http://schemas.openxmlformats.org/drawingml/2006/table">
            <a:tbl>
              <a:tblPr firstRow="1" bandRow="1">
                <a:tableStyleId>{5C22544A-7EE6-4342-B048-85BDC9FD1C3A}</a:tableStyleId>
              </a:tblPr>
              <a:tblGrid>
                <a:gridCol w="5334000"/>
                <a:gridCol w="1752600"/>
                <a:gridCol w="1600200"/>
              </a:tblGrid>
              <a:tr h="322729">
                <a:tc gridSpan="3">
                  <a:txBody>
                    <a:bodyPr/>
                    <a:lstStyle/>
                    <a:p>
                      <a:pPr algn="ctr"/>
                      <a:r>
                        <a:rPr lang="en-US" dirty="0" smtClean="0">
                          <a:solidFill>
                            <a:schemeClr val="tx1"/>
                          </a:solidFill>
                        </a:rPr>
                        <a:t>U.D. BUDI-ONO</a:t>
                      </a:r>
                      <a:endParaRPr lang="en-US" dirty="0">
                        <a:solidFill>
                          <a:schemeClr val="tx1"/>
                        </a:solidFill>
                      </a:endParaRPr>
                    </a:p>
                  </a:txBody>
                  <a:tcPr>
                    <a:solidFill>
                      <a:schemeClr val="bg1"/>
                    </a:solidFill>
                  </a:tcPr>
                </a:tc>
                <a:tc hMerge="1">
                  <a:txBody>
                    <a:bodyPr/>
                    <a:lstStyle/>
                    <a:p>
                      <a:endParaRPr lang="en-US" dirty="0"/>
                    </a:p>
                  </a:txBody>
                  <a:tcPr/>
                </a:tc>
                <a:tc hMerge="1">
                  <a:txBody>
                    <a:bodyPr/>
                    <a:lstStyle/>
                    <a:p>
                      <a:endParaRPr lang="en-US" dirty="0"/>
                    </a:p>
                  </a:txBody>
                  <a:tcPr/>
                </a:tc>
              </a:tr>
              <a:tr h="322729">
                <a:tc gridSpan="3">
                  <a:txBody>
                    <a:bodyPr/>
                    <a:lstStyle/>
                    <a:p>
                      <a:pPr algn="ctr"/>
                      <a:r>
                        <a:rPr lang="en-US" dirty="0" smtClean="0"/>
                        <a:t>LAPORAN LABA RUGI (Rp000.000)</a:t>
                      </a:r>
                      <a:endParaRPr lang="en-US" dirty="0"/>
                    </a:p>
                  </a:txBody>
                  <a:tcPr>
                    <a:solidFill>
                      <a:schemeClr val="bg1"/>
                    </a:solidFill>
                  </a:tcPr>
                </a:tc>
                <a:tc hMerge="1">
                  <a:txBody>
                    <a:bodyPr/>
                    <a:lstStyle/>
                    <a:p>
                      <a:endParaRPr lang="en-US" dirty="0"/>
                    </a:p>
                  </a:txBody>
                  <a:tcPr/>
                </a:tc>
                <a:tc hMerge="1">
                  <a:txBody>
                    <a:bodyPr/>
                    <a:lstStyle/>
                    <a:p>
                      <a:endParaRPr lang="en-US" dirty="0"/>
                    </a:p>
                  </a:txBody>
                  <a:tcPr/>
                </a:tc>
              </a:tr>
              <a:tr h="322729">
                <a:tc gridSpan="3">
                  <a:txBody>
                    <a:bodyPr/>
                    <a:lstStyle/>
                    <a:p>
                      <a:pPr algn="ctr"/>
                      <a:r>
                        <a:rPr lang="en-US" dirty="0" err="1" smtClean="0"/>
                        <a:t>Unt</a:t>
                      </a:r>
                      <a:r>
                        <a:rPr lang="en-US" dirty="0" smtClean="0"/>
                        <a:t> </a:t>
                      </a:r>
                      <a:r>
                        <a:rPr lang="en-US" dirty="0" err="1" smtClean="0"/>
                        <a:t>Periode</a:t>
                      </a:r>
                      <a:r>
                        <a:rPr lang="en-US" dirty="0" smtClean="0"/>
                        <a:t> </a:t>
                      </a:r>
                      <a:r>
                        <a:rPr lang="en-US" dirty="0" err="1" smtClean="0"/>
                        <a:t>yg</a:t>
                      </a:r>
                      <a:r>
                        <a:rPr lang="en-US" dirty="0" smtClean="0"/>
                        <a:t> </a:t>
                      </a:r>
                      <a:r>
                        <a:rPr lang="en-US" dirty="0" err="1" smtClean="0"/>
                        <a:t>berakhir</a:t>
                      </a:r>
                      <a:r>
                        <a:rPr lang="en-US" dirty="0" smtClean="0"/>
                        <a:t> 31 </a:t>
                      </a:r>
                      <a:r>
                        <a:rPr lang="en-US" dirty="0" err="1" smtClean="0"/>
                        <a:t>Desember</a:t>
                      </a:r>
                      <a:r>
                        <a:rPr lang="en-US" dirty="0" smtClean="0"/>
                        <a:t> 2009</a:t>
                      </a:r>
                      <a:endParaRPr lang="en-US"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r>
              <a:tr h="322729">
                <a:tc>
                  <a:txBody>
                    <a:bodyPr/>
                    <a:lstStyle/>
                    <a:p>
                      <a:r>
                        <a:rPr lang="en-US" b="0" dirty="0" err="1" smtClean="0"/>
                        <a:t>Pendapatan</a:t>
                      </a:r>
                      <a:r>
                        <a:rPr lang="en-US" b="0" dirty="0" smtClean="0"/>
                        <a:t> </a:t>
                      </a:r>
                      <a:r>
                        <a:rPr lang="en-US" b="0" dirty="0" err="1" smtClean="0"/>
                        <a:t>Penjualan</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950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r>
                        <a:rPr lang="en-US" b="0" dirty="0" err="1" smtClean="0"/>
                        <a:t>Harga</a:t>
                      </a:r>
                      <a:r>
                        <a:rPr lang="en-US" b="0" dirty="0" smtClean="0"/>
                        <a:t> </a:t>
                      </a:r>
                      <a:r>
                        <a:rPr lang="en-US" b="0" dirty="0" err="1" smtClean="0"/>
                        <a:t>Pokok</a:t>
                      </a:r>
                      <a:r>
                        <a:rPr lang="en-US" b="0" dirty="0" smtClean="0"/>
                        <a:t> </a:t>
                      </a:r>
                      <a:r>
                        <a:rPr lang="en-US" b="0" dirty="0" err="1" smtClean="0"/>
                        <a:t>Penjualan</a:t>
                      </a:r>
                      <a:r>
                        <a:rPr lang="en-US" b="0" dirty="0" smtClean="0"/>
                        <a:t> (HPP)</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(325)</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r"/>
                      <a:r>
                        <a:rPr lang="en-US" b="0" dirty="0" err="1" smtClean="0"/>
                        <a:t>Laba</a:t>
                      </a:r>
                      <a:r>
                        <a:rPr lang="en-US" b="0" dirty="0" smtClean="0"/>
                        <a:t> </a:t>
                      </a:r>
                      <a:r>
                        <a:rPr lang="en-US" b="0" dirty="0" err="1" smtClean="0"/>
                        <a:t>Kotor</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625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r>
                        <a:rPr lang="en-US" b="0" dirty="0" err="1" smtClean="0"/>
                        <a:t>Biaya</a:t>
                      </a:r>
                      <a:r>
                        <a:rPr lang="en-US" b="0" dirty="0" smtClean="0"/>
                        <a:t> </a:t>
                      </a:r>
                      <a:r>
                        <a:rPr lang="en-US" b="0" dirty="0" err="1" smtClean="0"/>
                        <a:t>Iklan</a:t>
                      </a:r>
                      <a:r>
                        <a:rPr lang="en-US" b="0" dirty="0" smtClean="0"/>
                        <a:t> </a:t>
                      </a:r>
                      <a:r>
                        <a:rPr lang="en-US" b="0" dirty="0" err="1" smtClean="0"/>
                        <a:t>dan</a:t>
                      </a:r>
                      <a:r>
                        <a:rPr lang="en-US" b="0" dirty="0" smtClean="0"/>
                        <a:t> </a:t>
                      </a:r>
                      <a:r>
                        <a:rPr lang="en-US" b="0" dirty="0" err="1" smtClean="0"/>
                        <a:t>Promosi</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60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l"/>
                      <a:r>
                        <a:rPr lang="en-US" b="0" dirty="0" err="1" smtClean="0"/>
                        <a:t>Biaya</a:t>
                      </a:r>
                      <a:r>
                        <a:rPr lang="en-US" b="0" dirty="0" smtClean="0"/>
                        <a:t> </a:t>
                      </a:r>
                      <a:r>
                        <a:rPr lang="en-US" b="0" dirty="0" err="1" smtClean="0"/>
                        <a:t>Gaji</a:t>
                      </a:r>
                      <a:r>
                        <a:rPr lang="en-US" b="0" dirty="0" smtClean="0"/>
                        <a:t> Sales Person</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130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l"/>
                      <a:r>
                        <a:rPr lang="en-US" b="0" dirty="0" err="1" smtClean="0"/>
                        <a:t>Biaya</a:t>
                      </a:r>
                      <a:r>
                        <a:rPr lang="en-US" b="0" dirty="0" smtClean="0"/>
                        <a:t> Supplies </a:t>
                      </a:r>
                      <a:r>
                        <a:rPr lang="en-US" b="0" dirty="0" err="1" smtClean="0"/>
                        <a:t>Toko</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15</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r"/>
                      <a:r>
                        <a:rPr lang="en-US" b="0" dirty="0" smtClean="0"/>
                        <a:t>Total </a:t>
                      </a:r>
                      <a:r>
                        <a:rPr lang="en-US" b="0" dirty="0" err="1" smtClean="0"/>
                        <a:t>Biaya</a:t>
                      </a:r>
                      <a:r>
                        <a:rPr lang="en-US" b="0" dirty="0" smtClean="0"/>
                        <a:t> </a:t>
                      </a:r>
                      <a:r>
                        <a:rPr lang="en-US" b="0" dirty="0" err="1" smtClean="0"/>
                        <a:t>Promosi</a:t>
                      </a:r>
                      <a:r>
                        <a:rPr lang="en-US" b="0" dirty="0" smtClean="0"/>
                        <a:t> </a:t>
                      </a:r>
                      <a:r>
                        <a:rPr lang="en-US" b="0" dirty="0" err="1" smtClean="0"/>
                        <a:t>dan</a:t>
                      </a:r>
                      <a:r>
                        <a:rPr lang="en-US" b="0" dirty="0" smtClean="0"/>
                        <a:t> </a:t>
                      </a:r>
                      <a:r>
                        <a:rPr lang="en-US" b="0" dirty="0" err="1" smtClean="0"/>
                        <a:t>Penjualan</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(205)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l"/>
                      <a:r>
                        <a:rPr lang="en-US" b="0" dirty="0" err="1" smtClean="0"/>
                        <a:t>Biaya</a:t>
                      </a:r>
                      <a:r>
                        <a:rPr lang="en-US" b="0" dirty="0" smtClean="0"/>
                        <a:t> </a:t>
                      </a:r>
                      <a:r>
                        <a:rPr lang="en-US" b="0" dirty="0" err="1" smtClean="0"/>
                        <a:t>Administrasi</a:t>
                      </a:r>
                      <a:r>
                        <a:rPr lang="en-US" b="0" dirty="0" smtClean="0"/>
                        <a:t> </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70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err="1" smtClean="0"/>
                        <a:t>Biaya</a:t>
                      </a:r>
                      <a:r>
                        <a:rPr lang="en-US" b="0" dirty="0" smtClean="0"/>
                        <a:t> </a:t>
                      </a:r>
                      <a:r>
                        <a:rPr lang="en-US" b="0" dirty="0" err="1" smtClean="0"/>
                        <a:t>Gaji</a:t>
                      </a:r>
                      <a:r>
                        <a:rPr lang="en-US" b="0" dirty="0" smtClean="0"/>
                        <a:t> </a:t>
                      </a:r>
                      <a:r>
                        <a:rPr lang="en-US" b="0" dirty="0" err="1" smtClean="0"/>
                        <a:t>Karyawan</a:t>
                      </a:r>
                      <a:r>
                        <a:rPr lang="en-US" b="0" dirty="0" smtClean="0"/>
                        <a:t> </a:t>
                      </a:r>
                      <a:r>
                        <a:rPr lang="en-US" b="0" dirty="0" err="1" smtClean="0"/>
                        <a:t>Administrasi</a:t>
                      </a:r>
                      <a:endParaRPr lang="en-US" b="0" dirty="0" smtClean="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110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l"/>
                      <a:r>
                        <a:rPr lang="en-US" b="0" dirty="0" err="1" smtClean="0"/>
                        <a:t>Biaya</a:t>
                      </a:r>
                      <a:r>
                        <a:rPr lang="en-US" b="0" dirty="0" smtClean="0"/>
                        <a:t> </a:t>
                      </a:r>
                      <a:r>
                        <a:rPr lang="en-US" b="0" dirty="0" err="1" smtClean="0"/>
                        <a:t>Depresiasi</a:t>
                      </a:r>
                      <a:r>
                        <a:rPr lang="en-US" b="0" dirty="0" smtClean="0"/>
                        <a:t> </a:t>
                      </a:r>
                      <a:r>
                        <a:rPr lang="en-US" b="0" dirty="0" err="1" smtClean="0"/>
                        <a:t>Aset</a:t>
                      </a:r>
                      <a:r>
                        <a:rPr lang="en-US" b="0" dirty="0" smtClean="0"/>
                        <a:t> </a:t>
                      </a:r>
                      <a:r>
                        <a:rPr lang="en-US" b="0" dirty="0" err="1" smtClean="0"/>
                        <a:t>Tetap</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35</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r"/>
                      <a:r>
                        <a:rPr lang="en-US" b="0" dirty="0" smtClean="0"/>
                        <a:t>Total </a:t>
                      </a:r>
                      <a:r>
                        <a:rPr lang="en-US" b="0" dirty="0" err="1" smtClean="0"/>
                        <a:t>Biaya</a:t>
                      </a:r>
                      <a:r>
                        <a:rPr lang="en-US" b="0" dirty="0" smtClean="0"/>
                        <a:t> </a:t>
                      </a:r>
                      <a:r>
                        <a:rPr lang="en-US" b="0" dirty="0" err="1" smtClean="0"/>
                        <a:t>Administrasi</a:t>
                      </a:r>
                      <a:r>
                        <a:rPr lang="en-US" b="0" dirty="0" smtClean="0"/>
                        <a:t> </a:t>
                      </a:r>
                      <a:r>
                        <a:rPr lang="en-US" b="0" dirty="0" err="1" smtClean="0"/>
                        <a:t>dan</a:t>
                      </a:r>
                      <a:r>
                        <a:rPr lang="en-US" b="0" dirty="0" smtClean="0"/>
                        <a:t> </a:t>
                      </a:r>
                      <a:r>
                        <a:rPr lang="en-US" b="0" dirty="0" err="1" smtClean="0"/>
                        <a:t>Umum</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(215)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r"/>
                      <a:r>
                        <a:rPr lang="en-US" b="0" dirty="0" err="1" smtClean="0"/>
                        <a:t>Laba</a:t>
                      </a:r>
                      <a:r>
                        <a:rPr lang="en-US" b="0" dirty="0" smtClean="0"/>
                        <a:t> </a:t>
                      </a:r>
                      <a:r>
                        <a:rPr lang="en-US" b="0" dirty="0" err="1" smtClean="0"/>
                        <a:t>Operasi</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205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l"/>
                      <a:r>
                        <a:rPr lang="en-US" b="0" dirty="0" err="1" smtClean="0"/>
                        <a:t>Pajak</a:t>
                      </a:r>
                      <a:r>
                        <a:rPr lang="en-US" b="0" dirty="0" smtClean="0"/>
                        <a:t> </a:t>
                      </a:r>
                      <a:r>
                        <a:rPr lang="en-US" b="0" dirty="0" err="1" smtClean="0"/>
                        <a:t>Penghasilan</a:t>
                      </a:r>
                      <a:r>
                        <a:rPr lang="en-US" b="0" dirty="0" smtClean="0"/>
                        <a:t> (</a:t>
                      </a:r>
                      <a:r>
                        <a:rPr lang="en-US" b="0" dirty="0" err="1" smtClean="0"/>
                        <a:t>PPh</a:t>
                      </a:r>
                      <a:r>
                        <a:rPr lang="en-US" b="0" dirty="0" smtClean="0"/>
                        <a:t>)</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(15)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29">
                <a:tc>
                  <a:txBody>
                    <a:bodyPr/>
                    <a:lstStyle/>
                    <a:p>
                      <a:pPr algn="r"/>
                      <a:r>
                        <a:rPr lang="en-US" b="0" dirty="0" err="1" smtClean="0"/>
                        <a:t>Laba</a:t>
                      </a:r>
                      <a:r>
                        <a:rPr lang="en-US" b="0" dirty="0" smtClean="0"/>
                        <a:t> </a:t>
                      </a:r>
                      <a:r>
                        <a:rPr lang="en-US" b="0" dirty="0" err="1" smtClean="0"/>
                        <a:t>Bersih</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0" dirty="0" smtClean="0"/>
                        <a:t>190</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946</TotalTime>
  <Words>1547</Words>
  <Application>Microsoft Office PowerPoint</Application>
  <PresentationFormat>On-screen Show (4:3)</PresentationFormat>
  <Paragraphs>350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MANAJEMEN KEUANGAN  DAN PERPAJAKAN</vt:lpstr>
      <vt:lpstr>MANAJEMEN KEUANGAN</vt:lpstr>
      <vt:lpstr>BE AWARE OF SOME TERMS ABOUT MANAGEMENT!</vt:lpstr>
      <vt:lpstr>KEUANGAN</vt:lpstr>
      <vt:lpstr>      </vt:lpstr>
      <vt:lpstr>Hasil dari Manajemen Keuangan adalah LAPORAN KEUANGAN yang bertujuan menyediakan informasi yang menyangkut posisi keuangan (NERACA), kinerja keuangan (LAPORAN LABA/RUGI), dan perubahan posisi keuangan (LAP. ALIRAN KAS atau LAP. PERUBAHAN MODAL)</vt:lpstr>
      <vt:lpstr>KONTEN LAPORAN KEUANGAN</vt:lpstr>
      <vt:lpstr>CONTOH NERACA</vt:lpstr>
      <vt:lpstr>CONTOH LAPORAN LABA RUGI </vt:lpstr>
      <vt:lpstr>CONTOH LAPORAN ARUS KAS </vt:lpstr>
      <vt:lpstr>CONTOH PERUBAHAN MODAL </vt:lpstr>
      <vt:lpstr>KETERKAITAN EMPAT LAPORAN TSB  </vt:lpstr>
      <vt:lpstr>Pemakai Laporan Keuangan</vt:lpstr>
      <vt:lpstr>Karakteristik Kualitatif Lap. Keu.</vt:lpstr>
      <vt:lpstr>Asumsi Laporan Keuangan</vt:lpstr>
      <vt:lpstr>PERPAJAKAN</vt:lpstr>
      <vt:lpstr>Pajak= iuran rakyat kpd kas negara berdasarkan UU (shg dpt dipaksakan), dengan tiada mendapat balas jasa langsung.  Pajak dipungut penguasa dgn landasan norma hukum guna membiaya pengeluaran umum dalam rangka mencapai kesejahteraan.</vt:lpstr>
      <vt:lpstr>Fungsi Pajak</vt:lpstr>
      <vt:lpstr>Beda Pajak dan Retribusi</vt:lpstr>
      <vt:lpstr>Pajak Penghasilan (PPh)</vt:lpstr>
      <vt:lpstr>Objek PPh</vt:lpstr>
      <vt:lpstr>Penghasilan Tidak Kena Pajak (PTKP)</vt:lpstr>
      <vt:lpstr>TARIF PPh</vt:lpstr>
      <vt:lpstr>CONTOH PENGHITUNGAN PPh (Pribadi)</vt:lpstr>
      <vt:lpstr>CONTOH PENGHITUNGAN PPh (Badan)</vt:lpstr>
      <vt:lpstr>PAJAK PERTAMBAHAN NILAI (PPN)</vt:lpstr>
      <vt:lpstr>CONTOH PENGHITUNGAN PPN</vt:lpstr>
      <vt:lpstr>PAJAK BUMI dan BANGUNAN (PBB)</vt:lpstr>
      <vt:lpstr>CONTOH PENGHITUNGAN PBB</vt:lpstr>
      <vt:lpstr>Semoga ada manfaatnya</vt:lpstr>
    </vt:vector>
  </TitlesOfParts>
  <Company>UNY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KEUANGAN  DAN PERPAJAKAN</dc:title>
  <dc:creator>UNY</dc:creator>
  <cp:lastModifiedBy>UNY</cp:lastModifiedBy>
  <cp:revision>69</cp:revision>
  <dcterms:created xsi:type="dcterms:W3CDTF">2010-05-31T18:03:33Z</dcterms:created>
  <dcterms:modified xsi:type="dcterms:W3CDTF">2010-06-03T10:24:52Z</dcterms:modified>
</cp:coreProperties>
</file>