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4"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C4DE7-E804-4CF2-A216-AD63D295F17A}"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C4DE7-E804-4CF2-A216-AD63D295F17A}"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C4DE7-E804-4CF2-A216-AD63D295F17A}"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C4DE7-E804-4CF2-A216-AD63D295F17A}"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C4DE7-E804-4CF2-A216-AD63D295F17A}" type="datetimeFigureOut">
              <a:rPr lang="en-US" smtClean="0"/>
              <a:pPr/>
              <a:t>7/9/2011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C4DE7-E804-4CF2-A216-AD63D295F17A}" type="datetimeFigureOut">
              <a:rPr lang="en-US" smtClean="0"/>
              <a:pPr/>
              <a:t>7/9/2011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C4DE7-E804-4CF2-A216-AD63D295F17A}" type="datetimeFigureOut">
              <a:rPr lang="en-US" smtClean="0"/>
              <a:pPr/>
              <a:t>7/9/2011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C4DE7-E804-4CF2-A216-AD63D295F17A}" type="datetimeFigureOut">
              <a:rPr lang="en-US" smtClean="0"/>
              <a:pPr/>
              <a:t>7/9/2011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C4DE7-E804-4CF2-A216-AD63D295F17A}" type="datetimeFigureOut">
              <a:rPr lang="en-US" smtClean="0"/>
              <a:pPr/>
              <a:t>7/9/2011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C4DE7-E804-4CF2-A216-AD63D295F17A}" type="datetimeFigureOut">
              <a:rPr lang="en-US" smtClean="0"/>
              <a:pPr/>
              <a:t>7/9/2011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C4DE7-E804-4CF2-A216-AD63D295F17A}" type="datetimeFigureOut">
              <a:rPr lang="en-US" smtClean="0"/>
              <a:pPr/>
              <a:t>7/9/2011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ED7D3-89D8-4612-A798-A3EE38926E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C4DE7-E804-4CF2-A216-AD63D295F17A}" type="datetimeFigureOut">
              <a:rPr lang="en-US" smtClean="0"/>
              <a:pPr/>
              <a:t>7/9/2011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ED7D3-89D8-4612-A798-A3EE38926E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382000" cy="1143000"/>
          </a:xfrm>
        </p:spPr>
        <p:txBody>
          <a:bodyPr>
            <a:normAutofit fontScale="90000"/>
          </a:bodyPr>
          <a:lstStyle/>
          <a:p>
            <a:r>
              <a:rPr lang="en-US" sz="3600" dirty="0" smtClean="0"/>
              <a:t>PROGRAM KKN-PPL UNY 2010 </a:t>
            </a:r>
            <a:br>
              <a:rPr lang="en-US" sz="3600" dirty="0" smtClean="0"/>
            </a:br>
            <a:r>
              <a:rPr lang="en-US" sz="3600" dirty="0" smtClean="0"/>
              <a:t>DI SMK </a:t>
            </a:r>
            <a:r>
              <a:rPr lang="en-US" sz="3600" smtClean="0"/>
              <a:t>NEGERI 1 </a:t>
            </a:r>
            <a:r>
              <a:rPr lang="en-US" sz="3600" dirty="0" smtClean="0"/>
              <a:t>PENGASIH</a:t>
            </a:r>
            <a:endParaRPr lang="en-US" sz="3600" dirty="0"/>
          </a:p>
        </p:txBody>
      </p:sp>
      <p:sp>
        <p:nvSpPr>
          <p:cNvPr id="3" name="Subtitle 2"/>
          <p:cNvSpPr>
            <a:spLocks noGrp="1"/>
          </p:cNvSpPr>
          <p:nvPr>
            <p:ph type="subTitle" idx="1"/>
          </p:nvPr>
        </p:nvSpPr>
        <p:spPr>
          <a:xfrm>
            <a:off x="1371600" y="1828800"/>
            <a:ext cx="6400800" cy="4648200"/>
          </a:xfrm>
        </p:spPr>
        <p:txBody>
          <a:bodyPr>
            <a:normAutofit/>
          </a:bodyPr>
          <a:lstStyle/>
          <a:p>
            <a:r>
              <a:rPr lang="en-US" sz="4400" b="1" dirty="0" smtClean="0">
                <a:solidFill>
                  <a:schemeClr val="tx1"/>
                </a:solidFill>
              </a:rPr>
              <a:t>PELATIHAN PENYUSUNAN </a:t>
            </a:r>
            <a:r>
              <a:rPr lang="en-US" sz="4400" b="1" i="1" dirty="0" smtClean="0">
                <a:solidFill>
                  <a:schemeClr val="tx1"/>
                </a:solidFill>
              </a:rPr>
              <a:t>CASH FLOW</a:t>
            </a:r>
          </a:p>
          <a:p>
            <a:endParaRPr lang="en-US" sz="2800" b="1" dirty="0" smtClean="0">
              <a:solidFill>
                <a:schemeClr val="tx1"/>
              </a:solidFill>
            </a:endParaRPr>
          </a:p>
          <a:p>
            <a:endParaRPr lang="en-US" sz="2800" b="1" dirty="0" smtClean="0">
              <a:solidFill>
                <a:schemeClr val="tx1"/>
              </a:solidFill>
            </a:endParaRPr>
          </a:p>
          <a:p>
            <a:r>
              <a:rPr lang="en-US" sz="2800" dirty="0" smtClean="0">
                <a:solidFill>
                  <a:schemeClr val="tx1"/>
                </a:solidFill>
              </a:rPr>
              <a:t>Abdullah Taman</a:t>
            </a:r>
          </a:p>
          <a:p>
            <a:r>
              <a:rPr lang="en-US" sz="2800" dirty="0" err="1" smtClean="0">
                <a:solidFill>
                  <a:schemeClr val="tx1"/>
                </a:solidFill>
              </a:rPr>
              <a:t>Jur</a:t>
            </a:r>
            <a:r>
              <a:rPr lang="en-US" sz="2800" dirty="0" smtClean="0">
                <a:solidFill>
                  <a:schemeClr val="tx1"/>
                </a:solidFill>
              </a:rPr>
              <a:t>. </a:t>
            </a:r>
            <a:r>
              <a:rPr lang="en-US" sz="2800" dirty="0" err="1" smtClean="0">
                <a:solidFill>
                  <a:schemeClr val="tx1"/>
                </a:solidFill>
              </a:rPr>
              <a:t>Pendidikan</a:t>
            </a:r>
            <a:r>
              <a:rPr lang="en-US" sz="2800" dirty="0" smtClean="0">
                <a:solidFill>
                  <a:schemeClr val="tx1"/>
                </a:solidFill>
              </a:rPr>
              <a:t> </a:t>
            </a:r>
            <a:r>
              <a:rPr lang="en-US" sz="2800" dirty="0" err="1" smtClean="0">
                <a:solidFill>
                  <a:schemeClr val="tx1"/>
                </a:solidFill>
              </a:rPr>
              <a:t>Akuntansi</a:t>
            </a:r>
            <a:r>
              <a:rPr lang="en-US" sz="2800" dirty="0" smtClean="0">
                <a:solidFill>
                  <a:schemeClr val="tx1"/>
                </a:solidFill>
              </a:rPr>
              <a:t>, FISE, UNY</a:t>
            </a:r>
          </a:p>
          <a:p>
            <a:endParaRPr lang="en-US" sz="2800" dirty="0" smtClean="0">
              <a:solidFill>
                <a:schemeClr val="tx1"/>
              </a:solidFill>
            </a:endParaRPr>
          </a:p>
          <a:p>
            <a:r>
              <a:rPr lang="en-US" sz="2800" dirty="0" err="1" smtClean="0">
                <a:solidFill>
                  <a:schemeClr val="tx1"/>
                </a:solidFill>
              </a:rPr>
              <a:t>Pengasih</a:t>
            </a:r>
            <a:r>
              <a:rPr lang="en-US" sz="2800" dirty="0" smtClean="0">
                <a:solidFill>
                  <a:schemeClr val="tx1"/>
                </a:solidFill>
              </a:rPr>
              <a:t>, 20 </a:t>
            </a:r>
            <a:r>
              <a:rPr lang="en-US" sz="2800" dirty="0" err="1" smtClean="0">
                <a:solidFill>
                  <a:schemeClr val="tx1"/>
                </a:solidFill>
              </a:rPr>
              <a:t>Agustus</a:t>
            </a:r>
            <a:r>
              <a:rPr lang="en-US" sz="2800" dirty="0" smtClean="0">
                <a:solidFill>
                  <a:schemeClr val="tx1"/>
                </a:solidFill>
              </a:rPr>
              <a:t> 2010 </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err="1" smtClean="0"/>
              <a:t>Karakteristik</a:t>
            </a:r>
            <a:r>
              <a:rPr lang="en-US" dirty="0" smtClean="0"/>
              <a:t> </a:t>
            </a:r>
            <a:r>
              <a:rPr lang="en-US" dirty="0" err="1" smtClean="0"/>
              <a:t>Kualitatif</a:t>
            </a:r>
            <a:r>
              <a:rPr lang="en-US" dirty="0" smtClean="0"/>
              <a:t> Lap. Keu.</a:t>
            </a:r>
            <a:endParaRPr lang="en-US" dirty="0"/>
          </a:p>
        </p:txBody>
      </p:sp>
      <p:sp>
        <p:nvSpPr>
          <p:cNvPr id="3" name="Subtitle 2"/>
          <p:cNvSpPr>
            <a:spLocks noGrp="1"/>
          </p:cNvSpPr>
          <p:nvPr>
            <p:ph type="subTitle" idx="1"/>
          </p:nvPr>
        </p:nvSpPr>
        <p:spPr>
          <a:xfrm>
            <a:off x="762000" y="1600200"/>
            <a:ext cx="8001000" cy="3200400"/>
          </a:xfrm>
        </p:spPr>
        <p:txBody>
          <a:bodyPr/>
          <a:lstStyle/>
          <a:p>
            <a:pPr algn="l">
              <a:buFont typeface="Arial" pitchFamily="34" charset="0"/>
              <a:buChar char="•"/>
            </a:pPr>
            <a:r>
              <a:rPr lang="en-US" dirty="0" smtClean="0">
                <a:solidFill>
                  <a:schemeClr val="tx1"/>
                </a:solidFill>
              </a:rPr>
              <a:t> Understandability </a:t>
            </a:r>
            <a:r>
              <a:rPr lang="en-US" sz="2400" dirty="0" smtClean="0">
                <a:solidFill>
                  <a:schemeClr val="tx1"/>
                </a:solidFill>
              </a:rPr>
              <a:t>(reasonable knowledge of user)</a:t>
            </a:r>
            <a:endParaRPr lang="en-US" dirty="0" smtClean="0">
              <a:solidFill>
                <a:schemeClr val="tx1"/>
              </a:solidFill>
            </a:endParaRPr>
          </a:p>
          <a:p>
            <a:pPr algn="l">
              <a:buFont typeface="Arial" pitchFamily="34" charset="0"/>
              <a:buChar char="•"/>
            </a:pPr>
            <a:r>
              <a:rPr lang="en-US" dirty="0" smtClean="0">
                <a:solidFill>
                  <a:schemeClr val="tx1"/>
                </a:solidFill>
              </a:rPr>
              <a:t> Relevance </a:t>
            </a:r>
            <a:r>
              <a:rPr lang="en-US" sz="2400" dirty="0" smtClean="0">
                <a:solidFill>
                  <a:schemeClr val="tx1"/>
                </a:solidFill>
              </a:rPr>
              <a:t>(influence </a:t>
            </a:r>
            <a:r>
              <a:rPr lang="en-US" sz="2400" dirty="0" err="1" smtClean="0">
                <a:solidFill>
                  <a:schemeClr val="tx1"/>
                </a:solidFill>
              </a:rPr>
              <a:t>ec</a:t>
            </a:r>
            <a:r>
              <a:rPr lang="en-US" sz="2400" dirty="0" smtClean="0">
                <a:solidFill>
                  <a:schemeClr val="tx1"/>
                </a:solidFill>
              </a:rPr>
              <a:t>. decision, materiality, timeliness) </a:t>
            </a:r>
            <a:r>
              <a:rPr lang="en-US" dirty="0" smtClean="0">
                <a:solidFill>
                  <a:schemeClr val="tx1"/>
                </a:solidFill>
              </a:rPr>
              <a:t> </a:t>
            </a:r>
          </a:p>
          <a:p>
            <a:pPr marL="234950" indent="-234950" algn="l">
              <a:buFont typeface="Arial" pitchFamily="34" charset="0"/>
              <a:buChar char="•"/>
            </a:pPr>
            <a:r>
              <a:rPr lang="en-US" dirty="0" smtClean="0">
                <a:solidFill>
                  <a:schemeClr val="tx1"/>
                </a:solidFill>
              </a:rPr>
              <a:t>Reliability</a:t>
            </a:r>
            <a:r>
              <a:rPr lang="en-US" sz="2400" dirty="0" smtClean="0">
                <a:solidFill>
                  <a:schemeClr val="tx1"/>
                </a:solidFill>
              </a:rPr>
              <a:t> (no material error, prudence, neutral, faithful representation) </a:t>
            </a:r>
            <a:endParaRPr lang="en-US" dirty="0" smtClean="0">
              <a:solidFill>
                <a:schemeClr val="tx1"/>
              </a:solidFill>
            </a:endParaRPr>
          </a:p>
          <a:p>
            <a:pPr algn="l">
              <a:buFont typeface="Arial" pitchFamily="34" charset="0"/>
              <a:buChar char="•"/>
            </a:pPr>
            <a:r>
              <a:rPr lang="en-US" dirty="0" smtClean="0">
                <a:solidFill>
                  <a:schemeClr val="tx1"/>
                </a:solidFill>
              </a:rPr>
              <a:t> Comparability</a:t>
            </a:r>
            <a:r>
              <a:rPr lang="en-US" sz="2400" dirty="0" smtClean="0">
                <a:solidFill>
                  <a:schemeClr val="tx1"/>
                </a:solidFill>
              </a:rPr>
              <a:t> (consistency, disclosure)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35FD0B47-492A-4E6D-8046-C3A400A729A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err="1" smtClean="0"/>
              <a:t>Asumsi</a:t>
            </a:r>
            <a:r>
              <a:rPr lang="en-US" dirty="0" smtClean="0"/>
              <a:t> </a:t>
            </a:r>
            <a:r>
              <a:rPr lang="en-US" dirty="0" err="1" smtClean="0"/>
              <a:t>Laporan</a:t>
            </a:r>
            <a:r>
              <a:rPr lang="en-US" dirty="0" smtClean="0"/>
              <a:t> </a:t>
            </a:r>
            <a:r>
              <a:rPr lang="en-US" dirty="0" err="1" smtClean="0"/>
              <a:t>Keuangan</a:t>
            </a:r>
            <a:endParaRPr lang="en-US" dirty="0"/>
          </a:p>
        </p:txBody>
      </p:sp>
      <p:sp>
        <p:nvSpPr>
          <p:cNvPr id="3" name="Subtitle 2"/>
          <p:cNvSpPr>
            <a:spLocks noGrp="1"/>
          </p:cNvSpPr>
          <p:nvPr>
            <p:ph type="subTitle" idx="1"/>
          </p:nvPr>
        </p:nvSpPr>
        <p:spPr>
          <a:xfrm>
            <a:off x="685800" y="2057400"/>
            <a:ext cx="7924800" cy="3733800"/>
          </a:xfrm>
        </p:spPr>
        <p:txBody>
          <a:bodyPr>
            <a:normAutofit/>
          </a:bodyPr>
          <a:lstStyle/>
          <a:p>
            <a:pPr algn="l">
              <a:buFont typeface="Arial" pitchFamily="34" charset="0"/>
              <a:buChar char="•"/>
            </a:pPr>
            <a:r>
              <a:rPr lang="en-US" dirty="0" smtClean="0">
                <a:solidFill>
                  <a:schemeClr val="tx1"/>
                </a:solidFill>
              </a:rPr>
              <a:t> Accrual (vs. Cash Basis        LAP. ARUS KAS)</a:t>
            </a:r>
          </a:p>
          <a:p>
            <a:pPr algn="l">
              <a:buFont typeface="Arial" pitchFamily="34" charset="0"/>
              <a:buChar char="•"/>
            </a:pPr>
            <a:r>
              <a:rPr lang="en-US" dirty="0" smtClean="0">
                <a:solidFill>
                  <a:schemeClr val="tx1"/>
                </a:solidFill>
              </a:rPr>
              <a:t> Going </a:t>
            </a:r>
            <a:r>
              <a:rPr lang="en-US" dirty="0" err="1" smtClean="0">
                <a:solidFill>
                  <a:schemeClr val="tx1"/>
                </a:solidFill>
              </a:rPr>
              <a:t>Cocern</a:t>
            </a:r>
            <a:r>
              <a:rPr lang="en-US" dirty="0" smtClean="0">
                <a:solidFill>
                  <a:schemeClr val="tx1"/>
                </a:solidFill>
              </a:rPr>
              <a:t> (vs. Liquidation)</a:t>
            </a:r>
          </a:p>
          <a:p>
            <a:pPr algn="l">
              <a:buFont typeface="Arial" pitchFamily="34" charset="0"/>
              <a:buChar char="•"/>
            </a:pPr>
            <a:r>
              <a:rPr lang="en-US" dirty="0" smtClean="0">
                <a:solidFill>
                  <a:schemeClr val="tx1"/>
                </a:solidFill>
              </a:rPr>
              <a:t> Historical cost (vs. Current and Future Cost)</a:t>
            </a:r>
          </a:p>
          <a:p>
            <a:pPr marL="234950" indent="-234950" algn="l">
              <a:buFont typeface="Arial" pitchFamily="34" charset="0"/>
              <a:buChar char="•"/>
            </a:pPr>
            <a:r>
              <a:rPr lang="en-US" dirty="0" smtClean="0">
                <a:solidFill>
                  <a:schemeClr val="tx1"/>
                </a:solidFill>
              </a:rPr>
              <a:t>Substance over form (</a:t>
            </a:r>
            <a:r>
              <a:rPr lang="en-US" dirty="0" err="1" smtClean="0">
                <a:solidFill>
                  <a:schemeClr val="tx1"/>
                </a:solidFill>
              </a:rPr>
              <a:t>vs</a:t>
            </a:r>
            <a:r>
              <a:rPr lang="en-US" dirty="0" smtClean="0">
                <a:solidFill>
                  <a:schemeClr val="tx1"/>
                </a:solidFill>
              </a:rPr>
              <a:t> “</a:t>
            </a:r>
            <a:r>
              <a:rPr lang="en-US" dirty="0" err="1" smtClean="0">
                <a:solidFill>
                  <a:schemeClr val="tx1"/>
                </a:solidFill>
              </a:rPr>
              <a:t>jugde</a:t>
            </a:r>
            <a:r>
              <a:rPr lang="en-US" dirty="0" smtClean="0">
                <a:solidFill>
                  <a:schemeClr val="tx1"/>
                </a:solidFill>
              </a:rPr>
              <a:t> a book by its cover”)</a:t>
            </a:r>
          </a:p>
          <a:p>
            <a:pPr algn="l">
              <a:buFont typeface="Arial" pitchFamily="34" charset="0"/>
              <a:buChar char="•"/>
            </a:pPr>
            <a:r>
              <a:rPr lang="en-US" dirty="0" smtClean="0">
                <a:solidFill>
                  <a:schemeClr val="tx1"/>
                </a:solidFill>
              </a:rPr>
              <a:t> </a:t>
            </a:r>
            <a:r>
              <a:rPr lang="en-US" dirty="0" err="1" smtClean="0">
                <a:solidFill>
                  <a:schemeClr val="tx1"/>
                </a:solidFill>
              </a:rPr>
              <a:t>Inflasi</a:t>
            </a:r>
            <a:r>
              <a:rPr lang="en-US" dirty="0" smtClean="0">
                <a:solidFill>
                  <a:schemeClr val="tx1"/>
                </a:solidFill>
              </a:rPr>
              <a:t> </a:t>
            </a:r>
            <a:r>
              <a:rPr lang="en-US" dirty="0" err="1" smtClean="0">
                <a:solidFill>
                  <a:schemeClr val="tx1"/>
                </a:solidFill>
              </a:rPr>
              <a:t>diabaikan</a:t>
            </a:r>
            <a:r>
              <a:rPr lang="en-US" dirty="0" smtClean="0">
                <a:solidFill>
                  <a:schemeClr val="tx1"/>
                </a:solidFill>
              </a:rPr>
              <a:t> (vs. </a:t>
            </a:r>
            <a:r>
              <a:rPr lang="en-US" dirty="0" err="1" smtClean="0">
                <a:solidFill>
                  <a:schemeClr val="tx1"/>
                </a:solidFill>
              </a:rPr>
              <a:t>daya</a:t>
            </a:r>
            <a:r>
              <a:rPr lang="en-US" dirty="0" smtClean="0">
                <a:solidFill>
                  <a:schemeClr val="tx1"/>
                </a:solidFill>
              </a:rPr>
              <a:t> </a:t>
            </a:r>
            <a:r>
              <a:rPr lang="en-US" dirty="0" err="1" smtClean="0">
                <a:solidFill>
                  <a:schemeClr val="tx1"/>
                </a:solidFill>
              </a:rPr>
              <a:t>beli</a:t>
            </a:r>
            <a:r>
              <a:rPr lang="en-US" dirty="0" smtClean="0">
                <a:solidFill>
                  <a:schemeClr val="tx1"/>
                </a:solidFill>
              </a:rPr>
              <a:t> </a:t>
            </a:r>
            <a:r>
              <a:rPr lang="en-US" dirty="0" err="1" smtClean="0">
                <a:solidFill>
                  <a:schemeClr val="tx1"/>
                </a:solidFill>
              </a:rPr>
              <a:t>menurun</a:t>
            </a:r>
            <a:r>
              <a:rPr lang="en-US" dirty="0" smtClean="0">
                <a:solidFill>
                  <a:schemeClr val="tx1"/>
                </a:solidFill>
              </a:rPr>
              <a: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35FD0B47-492A-4E6D-8046-C3A400A729A7}" type="slidenum">
              <a:rPr lang="en-US" smtClean="0"/>
              <a:pPr/>
              <a:t>11</a:t>
            </a:fld>
            <a:endParaRPr lang="en-US"/>
          </a:p>
        </p:txBody>
      </p:sp>
      <p:sp>
        <p:nvSpPr>
          <p:cNvPr id="5" name="Right Arrow 4"/>
          <p:cNvSpPr/>
          <p:nvPr/>
        </p:nvSpPr>
        <p:spPr>
          <a:xfrm>
            <a:off x="4800600" y="2286000"/>
            <a:ext cx="457200" cy="152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LAPORAN ARUS KAS</a:t>
            </a:r>
            <a:br>
              <a:rPr lang="en-US" b="1" dirty="0" smtClean="0"/>
            </a:br>
            <a:r>
              <a:rPr lang="en-US" sz="3600" b="1" dirty="0" smtClean="0"/>
              <a:t>(</a:t>
            </a:r>
            <a:r>
              <a:rPr lang="en-US" sz="3600" b="1" i="1" dirty="0" smtClean="0"/>
              <a:t>CASH FLOW STATEMENTS</a:t>
            </a:r>
            <a:r>
              <a:rPr lang="en-US" sz="3600" b="1" dirty="0" smtClean="0"/>
              <a:t>)</a:t>
            </a:r>
            <a:endParaRPr lang="en-US" sz="3600" b="1" dirty="0"/>
          </a:p>
        </p:txBody>
      </p:sp>
      <p:sp>
        <p:nvSpPr>
          <p:cNvPr id="3" name="Content Placeholder 2"/>
          <p:cNvSpPr>
            <a:spLocks noGrp="1"/>
          </p:cNvSpPr>
          <p:nvPr>
            <p:ph idx="1"/>
          </p:nvPr>
        </p:nvSpPr>
        <p:spPr/>
        <p:txBody>
          <a:bodyPr/>
          <a:lstStyle/>
          <a:p>
            <a:pPr marL="0" indent="0">
              <a:buNone/>
            </a:pPr>
            <a:endParaRPr lang="en-US" sz="3600" dirty="0" smtClean="0"/>
          </a:p>
          <a:p>
            <a:pPr marL="0" indent="0">
              <a:buNone/>
            </a:pPr>
            <a:r>
              <a:rPr lang="en-US" sz="3600" dirty="0" err="1" smtClean="0"/>
              <a:t>Laporan</a:t>
            </a:r>
            <a:r>
              <a:rPr lang="en-US" sz="3600" dirty="0" smtClean="0"/>
              <a:t> </a:t>
            </a:r>
            <a:r>
              <a:rPr lang="en-US" sz="3600" dirty="0" err="1" smtClean="0"/>
              <a:t>Arus</a:t>
            </a:r>
            <a:r>
              <a:rPr lang="en-US" sz="3600" dirty="0" smtClean="0"/>
              <a:t> </a:t>
            </a:r>
            <a:r>
              <a:rPr lang="en-US" sz="3600" dirty="0" err="1" smtClean="0"/>
              <a:t>Kas</a:t>
            </a:r>
            <a:r>
              <a:rPr lang="en-US" sz="3600" dirty="0" smtClean="0"/>
              <a:t> (</a:t>
            </a:r>
            <a:r>
              <a:rPr lang="en-US" sz="3600" dirty="0" err="1" smtClean="0"/>
              <a:t>selanjutnya</a:t>
            </a:r>
            <a:r>
              <a:rPr lang="en-US" sz="3600" dirty="0" smtClean="0"/>
              <a:t> </a:t>
            </a:r>
            <a:r>
              <a:rPr lang="en-US" sz="3600" dirty="0" err="1" smtClean="0"/>
              <a:t>disingkat</a:t>
            </a:r>
            <a:r>
              <a:rPr lang="en-US" sz="3600" dirty="0" smtClean="0"/>
              <a:t> Lap. A/K) </a:t>
            </a:r>
            <a:r>
              <a:rPr lang="en-US" sz="3600" dirty="0" err="1" smtClean="0"/>
              <a:t>adalah</a:t>
            </a:r>
            <a:r>
              <a:rPr lang="en-US" sz="3600" dirty="0" smtClean="0"/>
              <a:t> </a:t>
            </a:r>
            <a:r>
              <a:rPr lang="en-US" sz="3600" dirty="0" err="1" smtClean="0"/>
              <a:t>bagian</a:t>
            </a:r>
            <a:r>
              <a:rPr lang="en-US" sz="3600" dirty="0" smtClean="0"/>
              <a:t> </a:t>
            </a:r>
            <a:r>
              <a:rPr lang="en-US" sz="3600" dirty="0" err="1" smtClean="0"/>
              <a:t>dari</a:t>
            </a:r>
            <a:r>
              <a:rPr lang="en-US" sz="3600" dirty="0" smtClean="0"/>
              <a:t> lap. </a:t>
            </a:r>
            <a:r>
              <a:rPr lang="en-US" sz="3600" dirty="0" err="1" smtClean="0"/>
              <a:t>keuangan</a:t>
            </a:r>
            <a:r>
              <a:rPr lang="en-US" sz="3600" dirty="0" smtClean="0"/>
              <a:t> </a:t>
            </a:r>
            <a:r>
              <a:rPr lang="en-US" sz="3600" dirty="0" err="1" smtClean="0"/>
              <a:t>suatu</a:t>
            </a:r>
            <a:r>
              <a:rPr lang="en-US" sz="3600" dirty="0" smtClean="0"/>
              <a:t> </a:t>
            </a:r>
            <a:r>
              <a:rPr lang="en-US" sz="3600" dirty="0" err="1" smtClean="0"/>
              <a:t>entitas</a:t>
            </a:r>
            <a:r>
              <a:rPr lang="en-US" sz="3600" dirty="0" smtClean="0"/>
              <a:t> </a:t>
            </a:r>
            <a:r>
              <a:rPr lang="en-US" sz="3600" dirty="0" err="1" smtClean="0"/>
              <a:t>padasuatu</a:t>
            </a:r>
            <a:r>
              <a:rPr lang="en-US" sz="3600" dirty="0" smtClean="0"/>
              <a:t> </a:t>
            </a:r>
            <a:r>
              <a:rPr lang="en-US" sz="3600" dirty="0" err="1" smtClean="0"/>
              <a:t>periode</a:t>
            </a:r>
            <a:r>
              <a:rPr lang="en-US" sz="3600" dirty="0" smtClean="0"/>
              <a:t> </a:t>
            </a:r>
            <a:r>
              <a:rPr lang="en-US" sz="3600" dirty="0" err="1" smtClean="0"/>
              <a:t>akuntansi</a:t>
            </a:r>
            <a:r>
              <a:rPr lang="en-US" sz="3600" dirty="0" smtClean="0"/>
              <a:t> </a:t>
            </a:r>
            <a:r>
              <a:rPr lang="en-US" sz="3600" dirty="0" err="1" smtClean="0"/>
              <a:t>yg</a:t>
            </a:r>
            <a:r>
              <a:rPr lang="en-US" sz="3600" dirty="0" smtClean="0"/>
              <a:t> </a:t>
            </a:r>
            <a:r>
              <a:rPr lang="en-US" sz="3600" dirty="0" err="1" smtClean="0"/>
              <a:t>menunjukkan</a:t>
            </a:r>
            <a:r>
              <a:rPr lang="en-US" sz="3600" dirty="0" smtClean="0"/>
              <a:t> </a:t>
            </a:r>
            <a:r>
              <a:rPr lang="en-US" sz="3600" dirty="0" err="1" smtClean="0"/>
              <a:t>aliran</a:t>
            </a:r>
            <a:r>
              <a:rPr lang="en-US" sz="3600" dirty="0" smtClean="0"/>
              <a:t> </a:t>
            </a:r>
            <a:r>
              <a:rPr lang="en-US" sz="3600" dirty="0" err="1" smtClean="0"/>
              <a:t>masuk</a:t>
            </a:r>
            <a:r>
              <a:rPr lang="en-US" sz="3600" dirty="0" smtClean="0"/>
              <a:t> </a:t>
            </a:r>
            <a:r>
              <a:rPr lang="en-US" sz="3600" dirty="0" err="1" smtClean="0"/>
              <a:t>dan</a:t>
            </a:r>
            <a:r>
              <a:rPr lang="en-US" sz="3600" dirty="0" smtClean="0"/>
              <a:t> </a:t>
            </a:r>
            <a:r>
              <a:rPr lang="en-US" sz="3600" dirty="0" err="1" smtClean="0"/>
              <a:t>keluar</a:t>
            </a:r>
            <a:r>
              <a:rPr lang="en-US" sz="3600" dirty="0" smtClean="0"/>
              <a:t> </a:t>
            </a:r>
            <a:r>
              <a:rPr lang="en-US" sz="3600" dirty="0" err="1" smtClean="0"/>
              <a:t>uang</a:t>
            </a:r>
            <a:r>
              <a:rPr lang="en-US" sz="3600" dirty="0" smtClean="0"/>
              <a:t> </a:t>
            </a:r>
            <a:r>
              <a:rPr lang="en-US" sz="3600" dirty="0" err="1" smtClean="0"/>
              <a:t>dari</a:t>
            </a:r>
            <a:r>
              <a:rPr lang="en-US" sz="3600" dirty="0" smtClean="0"/>
              <a:t> </a:t>
            </a:r>
            <a:r>
              <a:rPr lang="en-US" sz="3600" dirty="0" err="1" smtClean="0"/>
              <a:t>entitas</a:t>
            </a:r>
            <a:r>
              <a:rPr lang="en-US" sz="3600" dirty="0" smtClean="0"/>
              <a:t> </a:t>
            </a:r>
            <a:r>
              <a:rPr lang="en-US" sz="3600" dirty="0" err="1" smtClean="0"/>
              <a:t>tersebut</a:t>
            </a:r>
            <a:r>
              <a:rPr lang="en-US" sz="3600" dirty="0" smtClean="0"/>
              <a:t>.</a:t>
            </a:r>
          </a:p>
          <a:p>
            <a:pPr marL="514350" indent="-514350">
              <a:buFont typeface="+mj-lt"/>
              <a:buAutoNum type="alphaLcPeriod"/>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333375"/>
            <a:ext cx="8229600" cy="809625"/>
          </a:xfrm>
        </p:spPr>
        <p:txBody>
          <a:bodyPr/>
          <a:lstStyle/>
          <a:p>
            <a:r>
              <a:rPr lang="en-US" sz="3200" dirty="0" err="1"/>
              <a:t>Beberapa</a:t>
            </a:r>
            <a:r>
              <a:rPr lang="en-US" sz="3200" dirty="0"/>
              <a:t> </a:t>
            </a:r>
            <a:r>
              <a:rPr lang="en-US" sz="3200" dirty="0" err="1" smtClean="0"/>
              <a:t>Alasan</a:t>
            </a:r>
            <a:r>
              <a:rPr lang="en-US" sz="3200" dirty="0" smtClean="0"/>
              <a:t> </a:t>
            </a:r>
            <a:r>
              <a:rPr lang="en-US" sz="3200" dirty="0" err="1" smtClean="0"/>
              <a:t>Pentingnya</a:t>
            </a:r>
            <a:r>
              <a:rPr lang="en-US" sz="3200" dirty="0" smtClean="0"/>
              <a:t> </a:t>
            </a:r>
            <a:r>
              <a:rPr lang="en-US" sz="3200" dirty="0" err="1" smtClean="0"/>
              <a:t>Arus</a:t>
            </a:r>
            <a:r>
              <a:rPr lang="en-US" sz="3200" dirty="0" smtClean="0"/>
              <a:t> </a:t>
            </a:r>
            <a:r>
              <a:rPr lang="en-US" sz="3200" dirty="0" err="1" smtClean="0"/>
              <a:t>Kas</a:t>
            </a:r>
            <a:endParaRPr lang="en-SG" sz="3200" dirty="0"/>
          </a:p>
        </p:txBody>
      </p:sp>
      <p:sp>
        <p:nvSpPr>
          <p:cNvPr id="5123" name="Rectangle 3"/>
          <p:cNvSpPr>
            <a:spLocks noGrp="1" noChangeArrowheads="1"/>
          </p:cNvSpPr>
          <p:nvPr>
            <p:ph type="body" idx="1"/>
          </p:nvPr>
        </p:nvSpPr>
        <p:spPr>
          <a:xfrm>
            <a:off x="323850" y="1295400"/>
            <a:ext cx="8280400" cy="4941888"/>
          </a:xfrm>
        </p:spPr>
        <p:txBody>
          <a:bodyPr>
            <a:normAutofit fontScale="92500" lnSpcReduction="20000"/>
          </a:bodyPr>
          <a:lstStyle/>
          <a:p>
            <a:pPr>
              <a:lnSpc>
                <a:spcPct val="80000"/>
              </a:lnSpc>
            </a:pPr>
            <a:r>
              <a:rPr lang="fi-FI" sz="2800" dirty="0"/>
              <a:t>laporan keuangan sebagian besar menganut sistem </a:t>
            </a:r>
            <a:r>
              <a:rPr lang="fi-FI" sz="2800" i="1" dirty="0"/>
              <a:t>accrual </a:t>
            </a:r>
            <a:r>
              <a:rPr lang="fi-FI" sz="2800" dirty="0"/>
              <a:t>(pendapatan dan cost/biaya diakui pada saat transaksi terjadi meskipun realisasi kas belum terjadi</a:t>
            </a:r>
            <a:r>
              <a:rPr lang="fi-FI" sz="2800" dirty="0" smtClean="0"/>
              <a:t>).</a:t>
            </a:r>
          </a:p>
          <a:p>
            <a:pPr>
              <a:lnSpc>
                <a:spcPct val="80000"/>
              </a:lnSpc>
            </a:pPr>
            <a:endParaRPr lang="fi-FI" sz="2800" dirty="0" smtClean="0"/>
          </a:p>
          <a:p>
            <a:pPr>
              <a:lnSpc>
                <a:spcPct val="80000"/>
              </a:lnSpc>
            </a:pPr>
            <a:r>
              <a:rPr lang="fi-FI" sz="2800" dirty="0" smtClean="0"/>
              <a:t>mengetahui realisasi kas masuk dan keluar perusahaan, sehingga dapat diprediksi potensi realisasi kas di masa yang akan datang (tingkat liquiditas). Termasuk juga untuk mengetahui potensi kemampuan perusahaan untuk membagikan keuntungan perusahaan kepada pemegang saham dalam bentuk kas (pembagian dividen)</a:t>
            </a:r>
          </a:p>
          <a:p>
            <a:pPr>
              <a:lnSpc>
                <a:spcPct val="80000"/>
              </a:lnSpc>
            </a:pPr>
            <a:endParaRPr lang="fi-FI" sz="2800" dirty="0" smtClean="0"/>
          </a:p>
          <a:p>
            <a:pPr>
              <a:lnSpc>
                <a:spcPct val="80000"/>
              </a:lnSpc>
            </a:pPr>
            <a:r>
              <a:rPr lang="fi-FI" sz="2800" dirty="0" smtClean="0"/>
              <a:t>Bukankah </a:t>
            </a:r>
            <a:r>
              <a:rPr lang="fi-FI" sz="2800" dirty="0"/>
              <a:t>saldo akhir kas sudah </a:t>
            </a:r>
            <a:r>
              <a:rPr lang="fi-FI" sz="2800" dirty="0" smtClean="0"/>
              <a:t>dpt </a:t>
            </a:r>
            <a:r>
              <a:rPr lang="fi-FI" sz="2800" dirty="0"/>
              <a:t>dilihat pada </a:t>
            </a:r>
            <a:r>
              <a:rPr lang="fi-FI" sz="2800" dirty="0" smtClean="0"/>
              <a:t>N/R? </a:t>
            </a:r>
            <a:r>
              <a:rPr lang="fi-FI" sz="2800" dirty="0"/>
              <a:t/>
            </a:r>
            <a:br>
              <a:rPr lang="fi-FI" sz="2800" dirty="0"/>
            </a:br>
            <a:r>
              <a:rPr lang="fi-FI" sz="2800" dirty="0"/>
              <a:t/>
            </a:r>
            <a:br>
              <a:rPr lang="fi-FI" sz="2800" dirty="0"/>
            </a:br>
            <a:r>
              <a:rPr lang="fi-FI" sz="2800" dirty="0"/>
              <a:t>Benar, tetapi dari neraca, belum tergambar secara terperinci, mengenai :</a:t>
            </a:r>
            <a:br>
              <a:rPr lang="fi-FI" sz="2800" dirty="0"/>
            </a:br>
            <a:r>
              <a:rPr lang="fi-FI" sz="2800" dirty="0"/>
              <a:t>(-) Dari aktivitas apa saja kas dihasilkan ?</a:t>
            </a:r>
            <a:br>
              <a:rPr lang="fi-FI" sz="2800" dirty="0"/>
            </a:br>
            <a:r>
              <a:rPr lang="fi-FI" sz="2800" dirty="0"/>
              <a:t>(-) Untuk aktivitas apa saja kas dikeluarkan ?.</a:t>
            </a:r>
            <a:r>
              <a:rPr lang="fi-FI" sz="2000" dirty="0"/>
              <a:t/>
            </a:r>
            <a:br>
              <a:rPr lang="fi-FI" sz="2000" dirty="0"/>
            </a:br>
            <a:endParaRPr lang="en-SG"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395288" y="260350"/>
            <a:ext cx="8229600" cy="1022350"/>
          </a:xfrm>
        </p:spPr>
        <p:txBody>
          <a:bodyPr/>
          <a:lstStyle/>
          <a:p>
            <a:r>
              <a:rPr lang="fi-FI" sz="2800" b="1"/>
              <a:t>Elemen-elemen Laporan Arus Kas</a:t>
            </a:r>
            <a:endParaRPr lang="en-SG" sz="2800" b="1"/>
          </a:p>
        </p:txBody>
      </p:sp>
      <p:sp>
        <p:nvSpPr>
          <p:cNvPr id="105475" name="Rectangle 3"/>
          <p:cNvSpPr>
            <a:spLocks noGrp="1" noChangeArrowheads="1"/>
          </p:cNvSpPr>
          <p:nvPr>
            <p:ph type="body" idx="1"/>
          </p:nvPr>
        </p:nvSpPr>
        <p:spPr>
          <a:xfrm>
            <a:off x="457200" y="1712913"/>
            <a:ext cx="8229600" cy="5068887"/>
          </a:xfrm>
        </p:spPr>
        <p:txBody>
          <a:bodyPr>
            <a:normAutofit/>
          </a:bodyPr>
          <a:lstStyle/>
          <a:p>
            <a:r>
              <a:rPr lang="fi-FI" sz="2800" dirty="0"/>
              <a:t>Realisasi Kas (kas masuk/keluar) dikelompokkan ke dalam tiga jenis aktifitas, yang selanjutnya menjadi elemen Laporan Arus Kas, yaitu :</a:t>
            </a:r>
            <a:br>
              <a:rPr lang="fi-FI" sz="2800" dirty="0"/>
            </a:br>
            <a:r>
              <a:rPr lang="fi-FI" sz="2800" dirty="0"/>
              <a:t/>
            </a:r>
            <a:br>
              <a:rPr lang="fi-FI" sz="2800" dirty="0"/>
            </a:br>
            <a:r>
              <a:rPr lang="fi-FI" sz="2800" dirty="0"/>
              <a:t>1. </a:t>
            </a:r>
            <a:r>
              <a:rPr lang="fi-FI" sz="2800" b="1" dirty="0" smtClean="0"/>
              <a:t>Aktivitas </a:t>
            </a:r>
            <a:r>
              <a:rPr lang="fi-FI" sz="2800" b="1" dirty="0"/>
              <a:t>Operasi (</a:t>
            </a:r>
            <a:r>
              <a:rPr lang="fi-FI" sz="2800" b="1" i="1" dirty="0"/>
              <a:t>Operating Activities</a:t>
            </a:r>
            <a:r>
              <a:rPr lang="fi-FI" sz="2800" b="1" dirty="0"/>
              <a:t>)</a:t>
            </a:r>
            <a:r>
              <a:rPr lang="fi-FI" sz="2800" dirty="0"/>
              <a:t/>
            </a:r>
            <a:br>
              <a:rPr lang="fi-FI" sz="2800" dirty="0"/>
            </a:br>
            <a:r>
              <a:rPr lang="fi-FI" sz="2800" dirty="0"/>
              <a:t/>
            </a:r>
            <a:br>
              <a:rPr lang="fi-FI" sz="2800" dirty="0"/>
            </a:br>
            <a:r>
              <a:rPr lang="fi-FI" sz="2800" dirty="0"/>
              <a:t>2. </a:t>
            </a:r>
            <a:r>
              <a:rPr lang="fi-FI" sz="2800" b="1" dirty="0" smtClean="0"/>
              <a:t>Aktivitas </a:t>
            </a:r>
            <a:r>
              <a:rPr lang="fi-FI" sz="2800" b="1" dirty="0"/>
              <a:t>Investasi (</a:t>
            </a:r>
            <a:r>
              <a:rPr lang="fi-FI" sz="2800" b="1" i="1" dirty="0"/>
              <a:t>Investing Activities</a:t>
            </a:r>
            <a:r>
              <a:rPr lang="fi-FI" sz="2800" b="1" dirty="0"/>
              <a:t>)</a:t>
            </a:r>
            <a:br>
              <a:rPr lang="fi-FI" sz="2800" b="1" dirty="0"/>
            </a:br>
            <a:r>
              <a:rPr lang="fi-FI" sz="2800" dirty="0"/>
              <a:t/>
            </a:r>
            <a:br>
              <a:rPr lang="fi-FI" sz="2800" dirty="0"/>
            </a:br>
            <a:r>
              <a:rPr lang="fi-FI" sz="2800" dirty="0"/>
              <a:t>3. </a:t>
            </a:r>
            <a:r>
              <a:rPr lang="fi-FI" sz="2800" b="1" dirty="0" smtClean="0"/>
              <a:t>Aktivitas </a:t>
            </a:r>
            <a:r>
              <a:rPr lang="fi-FI" sz="2800" b="1" dirty="0"/>
              <a:t>Pendanaan (</a:t>
            </a:r>
            <a:r>
              <a:rPr lang="fi-FI" sz="2800" b="1" i="1" dirty="0"/>
              <a:t>Financing Activities</a:t>
            </a:r>
            <a:r>
              <a:rPr lang="fi-FI" sz="2800" b="1" dirty="0" smtClean="0"/>
              <a:t>)</a:t>
            </a:r>
            <a:endParaRPr lang="fi-FI" sz="2800" dirty="0" smtClean="0"/>
          </a:p>
          <a:p>
            <a:pPr>
              <a:buNone/>
            </a:pPr>
            <a:r>
              <a:rPr lang="fi-FI" sz="2800" dirty="0"/>
              <a:t/>
            </a:r>
            <a:br>
              <a:rPr lang="fi-FI" sz="2800" dirty="0"/>
            </a:br>
            <a:endParaRPr lang="en-SG"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260350"/>
            <a:ext cx="8229600" cy="1022350"/>
          </a:xfrm>
        </p:spPr>
        <p:txBody>
          <a:bodyPr/>
          <a:lstStyle/>
          <a:p>
            <a:r>
              <a:rPr lang="fi-FI" b="1" dirty="0" smtClean="0"/>
              <a:t>ELEMEN LAP. A/K</a:t>
            </a:r>
            <a:endParaRPr lang="en-SG" b="1" dirty="0"/>
          </a:p>
        </p:txBody>
      </p:sp>
      <p:sp>
        <p:nvSpPr>
          <p:cNvPr id="6147" name="Rectangle 3"/>
          <p:cNvSpPr>
            <a:spLocks noGrp="1" noChangeArrowheads="1"/>
          </p:cNvSpPr>
          <p:nvPr>
            <p:ph type="body" idx="1"/>
          </p:nvPr>
        </p:nvSpPr>
        <p:spPr>
          <a:xfrm>
            <a:off x="323850" y="1628775"/>
            <a:ext cx="8229600" cy="4824413"/>
          </a:xfrm>
        </p:spPr>
        <p:txBody>
          <a:bodyPr>
            <a:normAutofit/>
          </a:bodyPr>
          <a:lstStyle/>
          <a:p>
            <a:pPr>
              <a:lnSpc>
                <a:spcPct val="80000"/>
              </a:lnSpc>
              <a:buFont typeface="Wingdings" pitchFamily="2" charset="2"/>
              <a:buNone/>
            </a:pPr>
            <a:r>
              <a:rPr lang="fi-FI" sz="2800" b="1" dirty="0" smtClean="0"/>
              <a:t>Aktivitas </a:t>
            </a:r>
            <a:r>
              <a:rPr lang="fi-FI" sz="2800" b="1" dirty="0"/>
              <a:t>Operasi (</a:t>
            </a:r>
            <a:r>
              <a:rPr lang="fi-FI" sz="2800" b="1" i="1" dirty="0"/>
              <a:t>Operating Activities</a:t>
            </a:r>
            <a:r>
              <a:rPr lang="fi-FI" sz="2800" b="1" dirty="0"/>
              <a:t>)</a:t>
            </a:r>
          </a:p>
          <a:p>
            <a:pPr>
              <a:lnSpc>
                <a:spcPct val="80000"/>
              </a:lnSpc>
              <a:buFont typeface="Wingdings" pitchFamily="2" charset="2"/>
              <a:buNone/>
            </a:pPr>
            <a:endParaRPr lang="fi-FI" sz="2800" dirty="0"/>
          </a:p>
          <a:p>
            <a:pPr>
              <a:lnSpc>
                <a:spcPct val="80000"/>
              </a:lnSpc>
            </a:pPr>
            <a:r>
              <a:rPr lang="fi-FI" sz="2800" dirty="0"/>
              <a:t>Arus kas (masuk/keluar) yang berasal dari kegiatan utama perusahaan (yang biasa disebut operasional perusahaan), </a:t>
            </a:r>
          </a:p>
          <a:p>
            <a:pPr>
              <a:lnSpc>
                <a:spcPct val="80000"/>
              </a:lnSpc>
            </a:pPr>
            <a:r>
              <a:rPr lang="fi-FI" sz="2800" dirty="0" smtClean="0"/>
              <a:t>Banyak tertera di </a:t>
            </a:r>
            <a:r>
              <a:rPr lang="fi-FI" sz="2800" dirty="0"/>
              <a:t>Laporan Laba/Rugi </a:t>
            </a:r>
            <a:r>
              <a:rPr lang="fi-FI" sz="2800" dirty="0" smtClean="0"/>
              <a:t>perusahaan,</a:t>
            </a:r>
          </a:p>
          <a:p>
            <a:pPr>
              <a:lnSpc>
                <a:spcPct val="80000"/>
              </a:lnSpc>
            </a:pPr>
            <a:r>
              <a:rPr lang="fi-FI" sz="2800" dirty="0" smtClean="0"/>
              <a:t>Aliran Kas Masuk, dapat dari penjualan barang/jasa, dari pendapatan bunga bank dll</a:t>
            </a:r>
          </a:p>
          <a:p>
            <a:pPr>
              <a:lnSpc>
                <a:spcPct val="80000"/>
              </a:lnSpc>
            </a:pPr>
            <a:r>
              <a:rPr lang="fi-FI" sz="2800" dirty="0" smtClean="0"/>
              <a:t>Aliran Kas Keluar, dapat dari pembelian persediaan dari pemasok, pembayaran gaji/upah karyawan, pajak, administrasi bank dll </a:t>
            </a:r>
            <a:r>
              <a:rPr lang="fi-FI" sz="2800" dirty="0"/>
              <a:t/>
            </a:r>
            <a:br>
              <a:rPr lang="fi-FI" sz="2800" dirty="0"/>
            </a:br>
            <a:endParaRPr lang="en-SG"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260350"/>
            <a:ext cx="8229600" cy="1022350"/>
          </a:xfrm>
        </p:spPr>
        <p:txBody>
          <a:bodyPr/>
          <a:lstStyle/>
          <a:p>
            <a:r>
              <a:rPr lang="fi-FI" sz="4000" b="1" dirty="0" smtClean="0"/>
              <a:t>ELEMEN LAP. A/K (2)</a:t>
            </a:r>
            <a:endParaRPr lang="en-SG" sz="4000" b="1" dirty="0"/>
          </a:p>
        </p:txBody>
      </p:sp>
      <p:sp>
        <p:nvSpPr>
          <p:cNvPr id="6147" name="Rectangle 3"/>
          <p:cNvSpPr>
            <a:spLocks noGrp="1" noChangeArrowheads="1"/>
          </p:cNvSpPr>
          <p:nvPr>
            <p:ph type="body" idx="1"/>
          </p:nvPr>
        </p:nvSpPr>
        <p:spPr>
          <a:xfrm>
            <a:off x="323850" y="1628775"/>
            <a:ext cx="8229600" cy="4824413"/>
          </a:xfrm>
        </p:spPr>
        <p:txBody>
          <a:bodyPr>
            <a:normAutofit/>
          </a:bodyPr>
          <a:lstStyle/>
          <a:p>
            <a:pPr>
              <a:lnSpc>
                <a:spcPct val="80000"/>
              </a:lnSpc>
              <a:buFont typeface="Wingdings" pitchFamily="2" charset="2"/>
              <a:buNone/>
            </a:pPr>
            <a:r>
              <a:rPr lang="fi-FI" sz="2400" b="1" dirty="0" smtClean="0"/>
              <a:t>Aktivitas </a:t>
            </a:r>
            <a:r>
              <a:rPr lang="fi-FI" sz="2400" b="1" dirty="0"/>
              <a:t>Investasi (</a:t>
            </a:r>
            <a:r>
              <a:rPr lang="fi-FI" sz="2400" b="1" i="1" dirty="0"/>
              <a:t>Investing Activities</a:t>
            </a:r>
            <a:r>
              <a:rPr lang="fi-FI" sz="2400" b="1" dirty="0"/>
              <a:t>)</a:t>
            </a:r>
            <a:br>
              <a:rPr lang="fi-FI" sz="2400" b="1" dirty="0"/>
            </a:br>
            <a:endParaRPr lang="fi-FI" sz="2400" b="1" dirty="0"/>
          </a:p>
          <a:p>
            <a:pPr>
              <a:lnSpc>
                <a:spcPct val="80000"/>
              </a:lnSpc>
            </a:pPr>
            <a:r>
              <a:rPr lang="fi-FI" sz="2600" dirty="0"/>
              <a:t>Arus kas (masuk/keluar) yang berasal dari aktivitas-aktivitas investasi. </a:t>
            </a:r>
          </a:p>
          <a:p>
            <a:pPr>
              <a:lnSpc>
                <a:spcPct val="80000"/>
              </a:lnSpc>
            </a:pPr>
            <a:r>
              <a:rPr lang="fi-FI" sz="2600" dirty="0"/>
              <a:t>Semua kegiatan kas yang terkait dengan </a:t>
            </a:r>
            <a:r>
              <a:rPr lang="fi-FI" sz="2600" dirty="0" smtClean="0"/>
              <a:t>aktivitas </a:t>
            </a:r>
            <a:r>
              <a:rPr lang="fi-FI" sz="2600" dirty="0"/>
              <a:t>pembelian /penjualan aktiva </a:t>
            </a:r>
            <a:r>
              <a:rPr lang="fi-FI" sz="2600" dirty="0" smtClean="0"/>
              <a:t>perusahaan (aktiva tetap),</a:t>
            </a:r>
          </a:p>
          <a:p>
            <a:pPr>
              <a:lnSpc>
                <a:spcPct val="80000"/>
              </a:lnSpc>
            </a:pPr>
            <a:r>
              <a:rPr lang="fi-FI" sz="2600" dirty="0" smtClean="0"/>
              <a:t>Aliran Kas Masuk, dapat dari penjualan tunai aset tetap perusahaan, </a:t>
            </a:r>
            <a:r>
              <a:rPr lang="fi-FI" sz="2600" i="1" dirty="0" smtClean="0"/>
              <a:t>sale of debt or equity securities of other entities, </a:t>
            </a:r>
            <a:r>
              <a:rPr lang="fi-FI" sz="2600" dirty="0" smtClean="0"/>
              <a:t>penerimaan pokok pinjaman dari pihak lain.</a:t>
            </a:r>
          </a:p>
          <a:p>
            <a:pPr>
              <a:lnSpc>
                <a:spcPct val="80000"/>
              </a:lnSpc>
            </a:pPr>
            <a:r>
              <a:rPr lang="fi-FI" sz="2600" dirty="0" smtClean="0"/>
              <a:t>Aliran Kas Keluar, dapat dari pembelian tunai aset tetap perusahaan, </a:t>
            </a:r>
            <a:r>
              <a:rPr lang="fi-FI" sz="2600" i="1" dirty="0" smtClean="0"/>
              <a:t>purchase debt or equity securities of other entities, </a:t>
            </a:r>
            <a:r>
              <a:rPr lang="fi-FI" sz="2600" dirty="0" smtClean="0"/>
              <a:t>memberi pinjaman kepada pihak lain</a:t>
            </a:r>
            <a:r>
              <a:rPr lang="fi-FI" sz="2600" dirty="0"/>
              <a:t/>
            </a:r>
            <a:br>
              <a:rPr lang="fi-FI" sz="2600" dirty="0"/>
            </a:br>
            <a:endParaRPr lang="en-SG" sz="2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395288" y="260350"/>
            <a:ext cx="8229600" cy="1022350"/>
          </a:xfrm>
        </p:spPr>
        <p:txBody>
          <a:bodyPr/>
          <a:lstStyle/>
          <a:p>
            <a:r>
              <a:rPr lang="fi-FI" sz="4000" b="1" dirty="0" smtClean="0"/>
              <a:t>ELEMEN LAP. A/K (3)</a:t>
            </a:r>
            <a:endParaRPr lang="en-SG" sz="4000" b="1" dirty="0"/>
          </a:p>
        </p:txBody>
      </p:sp>
      <p:sp>
        <p:nvSpPr>
          <p:cNvPr id="107523" name="Rectangle 3"/>
          <p:cNvSpPr>
            <a:spLocks noGrp="1" noChangeArrowheads="1"/>
          </p:cNvSpPr>
          <p:nvPr>
            <p:ph type="body" idx="1"/>
          </p:nvPr>
        </p:nvSpPr>
        <p:spPr>
          <a:xfrm>
            <a:off x="323850" y="1268413"/>
            <a:ext cx="8229600" cy="4537075"/>
          </a:xfrm>
        </p:spPr>
        <p:txBody>
          <a:bodyPr/>
          <a:lstStyle/>
          <a:p>
            <a:pPr>
              <a:lnSpc>
                <a:spcPct val="80000"/>
              </a:lnSpc>
              <a:buFont typeface="Wingdings" pitchFamily="2" charset="2"/>
              <a:buNone/>
            </a:pPr>
            <a:r>
              <a:rPr lang="fi-FI" sz="2400" dirty="0"/>
              <a:t/>
            </a:r>
            <a:br>
              <a:rPr lang="fi-FI" sz="2400" dirty="0"/>
            </a:br>
            <a:endParaRPr lang="fi-FI" sz="2400" dirty="0"/>
          </a:p>
          <a:p>
            <a:pPr>
              <a:lnSpc>
                <a:spcPct val="80000"/>
              </a:lnSpc>
              <a:buFont typeface="Wingdings" pitchFamily="2" charset="2"/>
              <a:buNone/>
            </a:pPr>
            <a:r>
              <a:rPr lang="fi-FI" sz="2400" b="1" dirty="0" smtClean="0"/>
              <a:t>Aktivitas </a:t>
            </a:r>
            <a:r>
              <a:rPr lang="fi-FI" sz="2400" b="1" dirty="0"/>
              <a:t>Pendanaan (</a:t>
            </a:r>
            <a:r>
              <a:rPr lang="fi-FI" sz="2400" b="1" i="1" dirty="0"/>
              <a:t>Financing Activities</a:t>
            </a:r>
            <a:r>
              <a:rPr lang="fi-FI" sz="2400" b="1" dirty="0"/>
              <a:t>)</a:t>
            </a:r>
            <a:r>
              <a:rPr lang="fi-FI" sz="2400" dirty="0"/>
              <a:t/>
            </a:r>
            <a:br>
              <a:rPr lang="fi-FI" sz="2400" dirty="0"/>
            </a:br>
            <a:endParaRPr lang="fi-FI" sz="2400" dirty="0"/>
          </a:p>
          <a:p>
            <a:pPr>
              <a:lnSpc>
                <a:spcPct val="80000"/>
              </a:lnSpc>
            </a:pPr>
            <a:r>
              <a:rPr lang="fi-FI" sz="2400" dirty="0"/>
              <a:t>Arus kas yang berasal dari transaksi utang (kewajiban) perusahaan, penambahan maupun pelunasan utang. </a:t>
            </a:r>
          </a:p>
          <a:p>
            <a:pPr>
              <a:lnSpc>
                <a:spcPct val="80000"/>
              </a:lnSpc>
            </a:pPr>
            <a:r>
              <a:rPr lang="fi-FI" sz="2400" dirty="0"/>
              <a:t>Arus kas yang berasal dari penerbitan saham atau instrument sekuritas lainnya pun dimasukkan ke dalam kelompok ini</a:t>
            </a:r>
            <a:r>
              <a:rPr lang="fi-FI" sz="2400" dirty="0" smtClean="0"/>
              <a:t>.</a:t>
            </a:r>
          </a:p>
          <a:p>
            <a:pPr>
              <a:lnSpc>
                <a:spcPct val="80000"/>
              </a:lnSpc>
            </a:pPr>
            <a:r>
              <a:rPr lang="fi-FI" sz="2400" dirty="0" smtClean="0"/>
              <a:t>Aliran Kas Masuk, dapat dari penjualan saham (misal: IPO), pengeluaran obligasi.</a:t>
            </a:r>
          </a:p>
          <a:p>
            <a:pPr>
              <a:lnSpc>
                <a:spcPct val="80000"/>
              </a:lnSpc>
            </a:pPr>
            <a:r>
              <a:rPr lang="fi-FI" sz="2400" dirty="0" smtClean="0"/>
              <a:t>Aliran Kas Keluar, dapat dari pembayaran dividen, pelunasan obligasi, atau penarikan saham</a:t>
            </a:r>
            <a:r>
              <a:rPr lang="fi-FI" sz="2400" dirty="0"/>
              <a:t/>
            </a:r>
            <a:br>
              <a:rPr lang="fi-FI" sz="2400" dirty="0"/>
            </a:br>
            <a:endParaRPr lang="en-SG"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609600"/>
          </a:xfrm>
        </p:spPr>
        <p:txBody>
          <a:bodyPr/>
          <a:lstStyle/>
          <a:p>
            <a:r>
              <a:rPr lang="fi-FI" sz="3200" b="1" dirty="0"/>
              <a:t>Cara Membuat Laporan Arus Kas</a:t>
            </a:r>
            <a:endParaRPr lang="en-SG" sz="3200" b="1" dirty="0"/>
          </a:p>
        </p:txBody>
      </p:sp>
      <p:sp>
        <p:nvSpPr>
          <p:cNvPr id="7171" name="Rectangle 3"/>
          <p:cNvSpPr>
            <a:spLocks noGrp="1" noChangeArrowheads="1"/>
          </p:cNvSpPr>
          <p:nvPr>
            <p:ph type="body" idx="1"/>
          </p:nvPr>
        </p:nvSpPr>
        <p:spPr>
          <a:xfrm>
            <a:off x="468313" y="914400"/>
            <a:ext cx="8229600" cy="5486400"/>
          </a:xfrm>
        </p:spPr>
        <p:txBody>
          <a:bodyPr>
            <a:normAutofit fontScale="92500" lnSpcReduction="20000"/>
          </a:bodyPr>
          <a:lstStyle/>
          <a:p>
            <a:pPr marL="0" indent="0">
              <a:lnSpc>
                <a:spcPct val="90000"/>
              </a:lnSpc>
              <a:buFont typeface="Wingdings" pitchFamily="2" charset="2"/>
              <a:buNone/>
            </a:pPr>
            <a:r>
              <a:rPr lang="fi-FI" sz="2400" dirty="0" smtClean="0"/>
              <a:t>Pada dasarnya cara untuk membuat laporan arus kas adalah dengan mencermati mutasi yang terjadi pada akun kas, yang di sisi debit berarti kas masuk, yang di sisi kredit berarti kas keluar. Kemudian diidentifikasi masuk dan keluarnya kas tersebut untuk aktivitas apa, operasional, investasi atau pembiayaan.</a:t>
            </a:r>
          </a:p>
          <a:p>
            <a:pPr marL="0" indent="0">
              <a:lnSpc>
                <a:spcPct val="90000"/>
              </a:lnSpc>
              <a:buFont typeface="Wingdings" pitchFamily="2" charset="2"/>
              <a:buNone/>
            </a:pPr>
            <a:endParaRPr lang="fi-FI" sz="2400" dirty="0" smtClean="0"/>
          </a:p>
          <a:p>
            <a:pPr marL="0" indent="0">
              <a:lnSpc>
                <a:spcPct val="90000"/>
              </a:lnSpc>
              <a:buFont typeface="Wingdings" pitchFamily="2" charset="2"/>
              <a:buNone/>
            </a:pPr>
            <a:r>
              <a:rPr lang="fi-FI" sz="2400" dirty="0" smtClean="0"/>
              <a:t>Ada dua (2) metode untuk untuk membuat Lap. A/K: 1) Metode Langsung, dan 2) Metode Tidak Langsung.</a:t>
            </a:r>
          </a:p>
          <a:p>
            <a:pPr marL="0" indent="0">
              <a:lnSpc>
                <a:spcPct val="90000"/>
              </a:lnSpc>
              <a:buFont typeface="Wingdings" pitchFamily="2" charset="2"/>
              <a:buNone/>
            </a:pPr>
            <a:endParaRPr lang="fi-FI" sz="2400" dirty="0" smtClean="0"/>
          </a:p>
          <a:p>
            <a:pPr marL="0" indent="0">
              <a:lnSpc>
                <a:spcPct val="90000"/>
              </a:lnSpc>
              <a:buFont typeface="Wingdings" pitchFamily="2" charset="2"/>
              <a:buNone/>
            </a:pPr>
            <a:r>
              <a:rPr lang="fi-FI" sz="2400" dirty="0" smtClean="0"/>
              <a:t>Metode Langsung dengan cara seperti dijelaskan di atas. </a:t>
            </a:r>
          </a:p>
          <a:p>
            <a:pPr marL="0" indent="0">
              <a:lnSpc>
                <a:spcPct val="90000"/>
              </a:lnSpc>
              <a:buFont typeface="Wingdings" pitchFamily="2" charset="2"/>
              <a:buNone/>
            </a:pPr>
            <a:endParaRPr lang="fi-FI" sz="2400" dirty="0" smtClean="0"/>
          </a:p>
          <a:p>
            <a:pPr marL="0" indent="0">
              <a:lnSpc>
                <a:spcPct val="90000"/>
              </a:lnSpc>
              <a:buFont typeface="Wingdings" pitchFamily="2" charset="2"/>
              <a:buNone/>
            </a:pPr>
            <a:r>
              <a:rPr lang="fi-FI" sz="2400" dirty="0" smtClean="0"/>
              <a:t>Sedangkan Metode Tidak Langsung, dengan cara mencermati Laporan Laba Rugi tahun berjalan, dan Neraca Perbandingan tahun berjalan dan Neraca tahun yang lalu. Dimulai dari laba tahun berjalan kemudian apabila ada hal-hal yang bersifat accrual (misal selisih akumulasi depresiasi), maka sebagai penambah laba tersebut untuk menghitung aliran kas.</a:t>
            </a:r>
          </a:p>
          <a:p>
            <a:pPr marL="0" indent="0">
              <a:lnSpc>
                <a:spcPct val="90000"/>
              </a:lnSpc>
              <a:buFont typeface="Wingdings" pitchFamily="2" charset="2"/>
              <a:buNone/>
            </a:pPr>
            <a:endParaRPr lang="fi-FI" sz="2400" dirty="0" smtClean="0"/>
          </a:p>
          <a:p>
            <a:pPr marL="0" indent="0">
              <a:lnSpc>
                <a:spcPct val="90000"/>
              </a:lnSpc>
              <a:buFont typeface="Wingdings" pitchFamily="2" charset="2"/>
              <a:buNone/>
            </a:pPr>
            <a:r>
              <a:rPr lang="fi-FI" sz="2400" smtClean="0"/>
              <a:t>Practically</a:t>
            </a:r>
            <a:r>
              <a:rPr lang="fi-FI" sz="2400" dirty="0" smtClean="0"/>
              <a:t>, perusahaan menggunakan metode langsung, </a:t>
            </a:r>
            <a:r>
              <a:rPr lang="fi-FI" sz="2400" smtClean="0"/>
              <a:t>lebih mudah.</a:t>
            </a:r>
            <a:endParaRPr lang="fi-FI"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066799"/>
          </a:xfrm>
        </p:spPr>
        <p:txBody>
          <a:bodyPr/>
          <a:lstStyle/>
          <a:p>
            <a:r>
              <a:rPr lang="en-US" dirty="0" smtClean="0"/>
              <a:t>AKUNTANSI</a:t>
            </a:r>
            <a:endParaRPr lang="en-US" dirty="0"/>
          </a:p>
        </p:txBody>
      </p:sp>
      <p:sp>
        <p:nvSpPr>
          <p:cNvPr id="3" name="Subtitle 2"/>
          <p:cNvSpPr>
            <a:spLocks noGrp="1"/>
          </p:cNvSpPr>
          <p:nvPr>
            <p:ph type="subTitle" idx="1"/>
          </p:nvPr>
        </p:nvSpPr>
        <p:spPr>
          <a:xfrm>
            <a:off x="533400" y="1524000"/>
            <a:ext cx="8305800" cy="4876800"/>
          </a:xfrm>
        </p:spPr>
        <p:txBody>
          <a:bodyPr>
            <a:normAutofit/>
          </a:bodyPr>
          <a:lstStyle/>
          <a:p>
            <a:pPr algn="l"/>
            <a:r>
              <a:rPr lang="en-US" dirty="0" err="1" smtClean="0">
                <a:solidFill>
                  <a:schemeClr val="tx1"/>
                </a:solidFill>
              </a:rPr>
              <a:t>Apa</a:t>
            </a:r>
            <a:r>
              <a:rPr lang="en-US" dirty="0" smtClean="0">
                <a:solidFill>
                  <a:schemeClr val="tx1"/>
                </a:solidFill>
              </a:rPr>
              <a:t> </a:t>
            </a:r>
            <a:r>
              <a:rPr lang="en-US" dirty="0" err="1" smtClean="0">
                <a:solidFill>
                  <a:schemeClr val="tx1"/>
                </a:solidFill>
              </a:rPr>
              <a:t>akuntansi</a:t>
            </a:r>
            <a:r>
              <a:rPr lang="en-US" dirty="0" smtClean="0">
                <a:solidFill>
                  <a:schemeClr val="tx1"/>
                </a:solidFill>
              </a:rPr>
              <a:t> </a:t>
            </a:r>
            <a:r>
              <a:rPr lang="en-US" dirty="0" err="1" smtClean="0">
                <a:solidFill>
                  <a:schemeClr val="tx1"/>
                </a:solidFill>
              </a:rPr>
              <a:t>itu</a:t>
            </a:r>
            <a:r>
              <a:rPr lang="en-US" dirty="0" smtClean="0">
                <a:solidFill>
                  <a:schemeClr val="tx1"/>
                </a:solidFill>
              </a:rPr>
              <a:t>?</a:t>
            </a:r>
          </a:p>
          <a:p>
            <a:pPr algn="l"/>
            <a:r>
              <a:rPr lang="en-US" dirty="0" err="1" smtClean="0">
                <a:solidFill>
                  <a:schemeClr val="tx1"/>
                </a:solidFill>
              </a:rPr>
              <a:t>Proses</a:t>
            </a:r>
            <a:r>
              <a:rPr lang="en-US" dirty="0" smtClean="0">
                <a:solidFill>
                  <a:schemeClr val="tx1"/>
                </a:solidFill>
              </a:rPr>
              <a:t>  a) </a:t>
            </a:r>
            <a:r>
              <a:rPr lang="en-US" dirty="0" err="1" smtClean="0">
                <a:solidFill>
                  <a:schemeClr val="tx1"/>
                </a:solidFill>
              </a:rPr>
              <a:t>pengidentifikasian</a:t>
            </a:r>
            <a:r>
              <a:rPr lang="en-US" dirty="0" smtClean="0">
                <a:solidFill>
                  <a:schemeClr val="tx1"/>
                </a:solidFill>
              </a:rPr>
              <a:t>	</a:t>
            </a:r>
          </a:p>
          <a:p>
            <a:pPr algn="l"/>
            <a:r>
              <a:rPr lang="en-US" dirty="0">
                <a:solidFill>
                  <a:schemeClr val="tx1"/>
                </a:solidFill>
              </a:rPr>
              <a:t>	</a:t>
            </a:r>
            <a:r>
              <a:rPr lang="en-US" dirty="0" smtClean="0">
                <a:solidFill>
                  <a:schemeClr val="tx1"/>
                </a:solidFill>
              </a:rPr>
              <a:t>    b) </a:t>
            </a:r>
            <a:r>
              <a:rPr lang="en-US" dirty="0" err="1" smtClean="0">
                <a:solidFill>
                  <a:schemeClr val="tx1"/>
                </a:solidFill>
              </a:rPr>
              <a:t>pencatatan</a:t>
            </a:r>
            <a:r>
              <a:rPr lang="en-US" dirty="0" smtClean="0">
                <a:solidFill>
                  <a:schemeClr val="tx1"/>
                </a:solidFill>
              </a:rPr>
              <a:t> 	        </a:t>
            </a:r>
            <a:r>
              <a:rPr lang="en-US" sz="2800" dirty="0" err="1" smtClean="0">
                <a:solidFill>
                  <a:schemeClr val="tx1"/>
                </a:solidFill>
              </a:rPr>
              <a:t>peristiwa</a:t>
            </a:r>
            <a:r>
              <a:rPr lang="en-US" sz="2800" dirty="0" smtClean="0">
                <a:solidFill>
                  <a:schemeClr val="tx1"/>
                </a:solidFill>
              </a:rPr>
              <a:t> </a:t>
            </a:r>
            <a:r>
              <a:rPr lang="en-US" sz="2800" dirty="0" err="1" smtClean="0">
                <a:solidFill>
                  <a:schemeClr val="tx1"/>
                </a:solidFill>
              </a:rPr>
              <a:t>ekonomi</a:t>
            </a:r>
            <a:r>
              <a:rPr lang="en-US" sz="2800" dirty="0" smtClean="0">
                <a:solidFill>
                  <a:schemeClr val="tx1"/>
                </a:solidFill>
              </a:rPr>
              <a:t>,</a:t>
            </a:r>
          </a:p>
          <a:p>
            <a:pPr algn="l"/>
            <a:r>
              <a:rPr lang="en-US" dirty="0">
                <a:solidFill>
                  <a:schemeClr val="tx1"/>
                </a:solidFill>
              </a:rPr>
              <a:t>	</a:t>
            </a:r>
            <a:r>
              <a:rPr lang="en-US" dirty="0" smtClean="0">
                <a:solidFill>
                  <a:schemeClr val="tx1"/>
                </a:solidFill>
              </a:rPr>
              <a:t>    c) </a:t>
            </a:r>
            <a:r>
              <a:rPr lang="en-US" dirty="0" err="1" smtClean="0">
                <a:solidFill>
                  <a:schemeClr val="tx1"/>
                </a:solidFill>
              </a:rPr>
              <a:t>pengklasifikasian</a:t>
            </a:r>
            <a:r>
              <a:rPr lang="en-US" dirty="0" smtClean="0">
                <a:solidFill>
                  <a:schemeClr val="tx1"/>
                </a:solidFill>
              </a:rPr>
              <a:t>	        </a:t>
            </a:r>
            <a:r>
              <a:rPr lang="en-US" sz="2800" dirty="0" err="1" smtClean="0">
                <a:solidFill>
                  <a:schemeClr val="tx1"/>
                </a:solidFill>
              </a:rPr>
              <a:t>yg</a:t>
            </a:r>
            <a:r>
              <a:rPr lang="en-US" sz="2800" dirty="0" smtClean="0">
                <a:solidFill>
                  <a:schemeClr val="tx1"/>
                </a:solidFill>
              </a:rPr>
              <a:t> </a:t>
            </a:r>
            <a:r>
              <a:rPr lang="en-US" sz="2800" dirty="0" err="1" smtClean="0">
                <a:solidFill>
                  <a:schemeClr val="tx1"/>
                </a:solidFill>
              </a:rPr>
              <a:t>bersifat</a:t>
            </a:r>
            <a:r>
              <a:rPr lang="en-US" sz="2800" dirty="0" smtClean="0">
                <a:solidFill>
                  <a:schemeClr val="tx1"/>
                </a:solidFill>
              </a:rPr>
              <a:t> </a:t>
            </a:r>
            <a:r>
              <a:rPr lang="en-US" sz="2800" dirty="0" err="1" smtClean="0">
                <a:solidFill>
                  <a:schemeClr val="tx1"/>
                </a:solidFill>
              </a:rPr>
              <a:t>keu</a:t>
            </a:r>
            <a:r>
              <a:rPr lang="en-US" sz="2800" dirty="0" smtClean="0">
                <a:solidFill>
                  <a:schemeClr val="tx1"/>
                </a:solidFill>
              </a:rPr>
              <a:t>.,</a:t>
            </a:r>
          </a:p>
          <a:p>
            <a:pPr algn="l"/>
            <a:r>
              <a:rPr lang="en-US" dirty="0">
                <a:solidFill>
                  <a:schemeClr val="tx1"/>
                </a:solidFill>
              </a:rPr>
              <a:t>	</a:t>
            </a:r>
            <a:r>
              <a:rPr lang="en-US" dirty="0" smtClean="0">
                <a:solidFill>
                  <a:schemeClr val="tx1"/>
                </a:solidFill>
              </a:rPr>
              <a:t>    d) </a:t>
            </a:r>
            <a:r>
              <a:rPr lang="en-US" dirty="0" err="1" smtClean="0">
                <a:solidFill>
                  <a:schemeClr val="tx1"/>
                </a:solidFill>
              </a:rPr>
              <a:t>pelaporan</a:t>
            </a:r>
            <a:r>
              <a:rPr lang="en-US" dirty="0" smtClean="0">
                <a:solidFill>
                  <a:schemeClr val="tx1"/>
                </a:solidFill>
              </a:rPr>
              <a:t>		        pd </a:t>
            </a:r>
            <a:r>
              <a:rPr lang="en-US" sz="2800" dirty="0" err="1" smtClean="0">
                <a:solidFill>
                  <a:schemeClr val="tx1"/>
                </a:solidFill>
              </a:rPr>
              <a:t>suatu</a:t>
            </a:r>
            <a:r>
              <a:rPr lang="en-US" sz="2800" dirty="0" smtClean="0">
                <a:solidFill>
                  <a:schemeClr val="tx1"/>
                </a:solidFill>
              </a:rPr>
              <a:t> </a:t>
            </a:r>
            <a:r>
              <a:rPr lang="en-US" sz="2800" dirty="0" err="1" smtClean="0">
                <a:solidFill>
                  <a:schemeClr val="tx1"/>
                </a:solidFill>
              </a:rPr>
              <a:t>entitas</a:t>
            </a:r>
            <a:endParaRPr lang="en-US" sz="2800" dirty="0" smtClean="0">
              <a:solidFill>
                <a:schemeClr val="tx1"/>
              </a:solidFill>
            </a:endParaRPr>
          </a:p>
          <a:p>
            <a:pPr algn="l"/>
            <a:endParaRPr lang="en-US" sz="2800" dirty="0" smtClean="0">
              <a:solidFill>
                <a:schemeClr val="tx1"/>
              </a:solidFill>
            </a:endParaRPr>
          </a:p>
          <a:p>
            <a:pPr algn="l"/>
            <a:r>
              <a:rPr lang="en-US" sz="2800" dirty="0" smtClean="0">
                <a:solidFill>
                  <a:schemeClr val="tx1"/>
                </a:solidFill>
              </a:rPr>
              <a:t>	     </a:t>
            </a:r>
            <a:r>
              <a:rPr lang="en-US" sz="2800" dirty="0" err="1" smtClean="0">
                <a:solidFill>
                  <a:schemeClr val="tx1"/>
                </a:solidFill>
              </a:rPr>
              <a:t>untuk</a:t>
            </a:r>
            <a:r>
              <a:rPr lang="en-US" sz="2800" dirty="0" smtClean="0">
                <a:solidFill>
                  <a:schemeClr val="tx1"/>
                </a:solidFill>
              </a:rPr>
              <a:t> PENGAMBILAN KEPUTUSAN EKONOMIS</a:t>
            </a:r>
            <a:endParaRPr lang="en-US" dirty="0" smtClean="0">
              <a:solidFill>
                <a:schemeClr val="tx1"/>
              </a:solidFill>
            </a:endParaRPr>
          </a:p>
          <a:p>
            <a:pPr algn="l"/>
            <a:r>
              <a:rPr lang="en-US" dirty="0">
                <a:solidFill>
                  <a:schemeClr val="tx1"/>
                </a:solidFill>
              </a:rPr>
              <a:t> </a:t>
            </a:r>
            <a:r>
              <a:rPr lang="en-US" dirty="0" smtClean="0">
                <a:solidFill>
                  <a:schemeClr val="tx1"/>
                </a:solidFill>
              </a:rPr>
              <a:t>             e) </a:t>
            </a:r>
            <a:r>
              <a:rPr lang="en-US" dirty="0" err="1" smtClean="0">
                <a:solidFill>
                  <a:schemeClr val="tx1"/>
                </a:solidFill>
              </a:rPr>
              <a:t>dan</a:t>
            </a:r>
            <a:r>
              <a:rPr lang="en-US" dirty="0" smtClean="0">
                <a:solidFill>
                  <a:schemeClr val="tx1"/>
                </a:solidFill>
              </a:rPr>
              <a:t> </a:t>
            </a:r>
            <a:r>
              <a:rPr lang="en-US" dirty="0" err="1" smtClean="0">
                <a:solidFill>
                  <a:schemeClr val="tx1"/>
                </a:solidFill>
              </a:rPr>
              <a:t>interpretasi</a:t>
            </a:r>
            <a:r>
              <a:rPr lang="en-US" dirty="0" smtClean="0">
                <a:solidFill>
                  <a:schemeClr val="tx1"/>
                </a:solidFill>
              </a:rPr>
              <a:t> </a:t>
            </a:r>
            <a:r>
              <a:rPr lang="en-US" dirty="0" err="1" smtClean="0">
                <a:solidFill>
                  <a:schemeClr val="tx1"/>
                </a:solidFill>
              </a:rPr>
              <a:t>terhadapnya</a:t>
            </a:r>
            <a:r>
              <a:rPr lang="en-US" dirty="0" smtClean="0">
                <a:solidFill>
                  <a:schemeClr val="tx1"/>
                </a:solidFill>
              </a:rPr>
              <a:t>                              </a:t>
            </a:r>
            <a:endParaRPr lang="en-US" dirty="0">
              <a:solidFill>
                <a:schemeClr val="tx1"/>
              </a:solidFill>
            </a:endParaRPr>
          </a:p>
          <a:p>
            <a:pPr algn="l"/>
            <a:endParaRPr lang="en-US" dirty="0">
              <a:solidFill>
                <a:schemeClr val="tx1"/>
              </a:solidFill>
            </a:endParaRPr>
          </a:p>
        </p:txBody>
      </p:sp>
      <p:sp>
        <p:nvSpPr>
          <p:cNvPr id="4" name="Right Brace 3"/>
          <p:cNvSpPr/>
          <p:nvPr/>
        </p:nvSpPr>
        <p:spPr>
          <a:xfrm>
            <a:off x="5334000" y="2438400"/>
            <a:ext cx="457200" cy="1905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Down Arrow 4"/>
          <p:cNvSpPr/>
          <p:nvPr/>
        </p:nvSpPr>
        <p:spPr>
          <a:xfrm>
            <a:off x="7010400" y="4495800"/>
            <a:ext cx="304800" cy="5334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35FD0B47-492A-4E6D-8046-C3A400A729A7}"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US" sz="3600" dirty="0" err="1" smtClean="0"/>
              <a:t>Hasil</a:t>
            </a:r>
            <a:r>
              <a:rPr lang="en-US" sz="3600" dirty="0" smtClean="0"/>
              <a:t> </a:t>
            </a:r>
            <a:r>
              <a:rPr lang="en-US" sz="3600" dirty="0" err="1" smtClean="0"/>
              <a:t>dari</a:t>
            </a:r>
            <a:r>
              <a:rPr lang="en-US" sz="3600" dirty="0" smtClean="0"/>
              <a:t> </a:t>
            </a:r>
            <a:r>
              <a:rPr lang="en-US" sz="3600" dirty="0" err="1" smtClean="0"/>
              <a:t>proses</a:t>
            </a:r>
            <a:r>
              <a:rPr lang="en-US" sz="3600" dirty="0" smtClean="0"/>
              <a:t> </a:t>
            </a:r>
            <a:r>
              <a:rPr lang="en-US" sz="3600" dirty="0" err="1" smtClean="0"/>
              <a:t>akuntansi</a:t>
            </a:r>
            <a:r>
              <a:rPr lang="en-US" sz="3600" dirty="0" smtClean="0"/>
              <a:t> </a:t>
            </a:r>
            <a:r>
              <a:rPr lang="en-US" sz="3600" dirty="0" err="1" smtClean="0"/>
              <a:t>adalah</a:t>
            </a:r>
            <a:r>
              <a:rPr lang="en-US" sz="3600" dirty="0" smtClean="0"/>
              <a:t> LAPORAN KEUANGAN yang </a:t>
            </a:r>
            <a:r>
              <a:rPr lang="en-US" sz="3600" dirty="0" err="1" smtClean="0"/>
              <a:t>bertujuan</a:t>
            </a:r>
            <a:r>
              <a:rPr lang="en-US" sz="3600" dirty="0" smtClean="0"/>
              <a:t> </a:t>
            </a:r>
            <a:r>
              <a:rPr lang="en-US" sz="3600" dirty="0" err="1" smtClean="0"/>
              <a:t>menyediakan</a:t>
            </a:r>
            <a:r>
              <a:rPr lang="en-US" sz="3600" dirty="0" smtClean="0"/>
              <a:t> </a:t>
            </a:r>
            <a:r>
              <a:rPr lang="en-US" sz="3600" dirty="0" err="1" smtClean="0"/>
              <a:t>informasi</a:t>
            </a:r>
            <a:r>
              <a:rPr lang="en-US" sz="3600" dirty="0" smtClean="0"/>
              <a:t> yang </a:t>
            </a:r>
            <a:r>
              <a:rPr lang="en-US" sz="3600" dirty="0" err="1" smtClean="0"/>
              <a:t>menyangkut</a:t>
            </a:r>
            <a:r>
              <a:rPr lang="en-US" sz="3600" dirty="0" smtClean="0"/>
              <a:t>:</a:t>
            </a:r>
            <a:br>
              <a:rPr lang="en-US" sz="3600" dirty="0" smtClean="0"/>
            </a:br>
            <a:r>
              <a:rPr lang="en-US" sz="3600" dirty="0" smtClean="0"/>
              <a:t>1. </a:t>
            </a:r>
            <a:r>
              <a:rPr lang="en-US" sz="3600" dirty="0" smtClean="0">
                <a:solidFill>
                  <a:schemeClr val="accent3">
                    <a:lumMod val="50000"/>
                  </a:schemeClr>
                </a:solidFill>
              </a:rPr>
              <a:t>lap. </a:t>
            </a:r>
            <a:r>
              <a:rPr lang="en-US" sz="3600" dirty="0" err="1" smtClean="0">
                <a:solidFill>
                  <a:schemeClr val="accent3">
                    <a:lumMod val="50000"/>
                  </a:schemeClr>
                </a:solidFill>
              </a:rPr>
              <a:t>posisi</a:t>
            </a:r>
            <a:r>
              <a:rPr lang="en-US" sz="3600" dirty="0" smtClean="0">
                <a:solidFill>
                  <a:schemeClr val="accent3">
                    <a:lumMod val="50000"/>
                  </a:schemeClr>
                </a:solidFill>
              </a:rPr>
              <a:t> </a:t>
            </a:r>
            <a:r>
              <a:rPr lang="en-US" sz="3600" dirty="0" err="1" smtClean="0">
                <a:solidFill>
                  <a:schemeClr val="accent3">
                    <a:lumMod val="50000"/>
                  </a:schemeClr>
                </a:solidFill>
              </a:rPr>
              <a:t>keuangan</a:t>
            </a:r>
            <a:r>
              <a:rPr lang="en-US" sz="3600" dirty="0" smtClean="0">
                <a:solidFill>
                  <a:schemeClr val="accent3">
                    <a:lumMod val="50000"/>
                  </a:schemeClr>
                </a:solidFill>
              </a:rPr>
              <a:t> (</a:t>
            </a:r>
            <a:r>
              <a:rPr lang="en-US" sz="3600" dirty="0" err="1" smtClean="0">
                <a:solidFill>
                  <a:schemeClr val="accent3">
                    <a:lumMod val="50000"/>
                  </a:schemeClr>
                </a:solidFill>
              </a:rPr>
              <a:t>neraca</a:t>
            </a:r>
            <a:r>
              <a:rPr lang="en-US" sz="3600" dirty="0" smtClean="0">
                <a:solidFill>
                  <a:schemeClr val="accent3">
                    <a:lumMod val="50000"/>
                  </a:schemeClr>
                </a:solidFill>
              </a:rPr>
              <a:t>),</a:t>
            </a:r>
            <a:r>
              <a:rPr lang="en-US" sz="3600" dirty="0" smtClean="0"/>
              <a:t/>
            </a:r>
            <a:br>
              <a:rPr lang="en-US" sz="3600" dirty="0" smtClean="0"/>
            </a:br>
            <a:r>
              <a:rPr lang="en-US" sz="3600" dirty="0" smtClean="0"/>
              <a:t>2. </a:t>
            </a:r>
            <a:r>
              <a:rPr lang="en-US" sz="3600" dirty="0" smtClean="0">
                <a:solidFill>
                  <a:schemeClr val="accent3">
                    <a:lumMod val="50000"/>
                  </a:schemeClr>
                </a:solidFill>
              </a:rPr>
              <a:t>lap. </a:t>
            </a:r>
            <a:r>
              <a:rPr lang="en-US" sz="3600" dirty="0" err="1" smtClean="0">
                <a:solidFill>
                  <a:schemeClr val="accent3">
                    <a:lumMod val="50000"/>
                  </a:schemeClr>
                </a:solidFill>
              </a:rPr>
              <a:t>laba</a:t>
            </a:r>
            <a:r>
              <a:rPr lang="en-US" sz="3600" dirty="0" smtClean="0">
                <a:solidFill>
                  <a:schemeClr val="accent3">
                    <a:lumMod val="50000"/>
                  </a:schemeClr>
                </a:solidFill>
              </a:rPr>
              <a:t> </a:t>
            </a:r>
            <a:r>
              <a:rPr lang="en-US" sz="3600" dirty="0" err="1" smtClean="0">
                <a:solidFill>
                  <a:schemeClr val="accent3">
                    <a:lumMod val="50000"/>
                  </a:schemeClr>
                </a:solidFill>
              </a:rPr>
              <a:t>rugi</a:t>
            </a:r>
            <a:r>
              <a:rPr lang="en-US" sz="3600" dirty="0" smtClean="0">
                <a:solidFill>
                  <a:schemeClr val="accent3">
                    <a:lumMod val="50000"/>
                  </a:schemeClr>
                </a:solidFill>
              </a:rPr>
              <a:t> </a:t>
            </a:r>
            <a:r>
              <a:rPr lang="en-US" sz="3600" dirty="0" err="1" smtClean="0">
                <a:solidFill>
                  <a:schemeClr val="accent3">
                    <a:lumMod val="50000"/>
                  </a:schemeClr>
                </a:solidFill>
              </a:rPr>
              <a:t>komprehensif</a:t>
            </a:r>
            <a:r>
              <a:rPr lang="en-US" sz="3600" dirty="0" smtClean="0">
                <a:solidFill>
                  <a:schemeClr val="accent3">
                    <a:lumMod val="50000"/>
                  </a:schemeClr>
                </a:solidFill>
              </a:rPr>
              <a:t>,</a:t>
            </a:r>
            <a:r>
              <a:rPr lang="en-US" sz="3600" dirty="0" smtClean="0"/>
              <a:t/>
            </a:r>
            <a:br>
              <a:rPr lang="en-US" sz="3600" dirty="0" smtClean="0"/>
            </a:br>
            <a:r>
              <a:rPr lang="en-US" sz="3600" dirty="0" smtClean="0"/>
              <a:t>3. </a:t>
            </a:r>
            <a:r>
              <a:rPr lang="en-US" sz="3600" dirty="0" smtClean="0">
                <a:solidFill>
                  <a:schemeClr val="accent3">
                    <a:lumMod val="50000"/>
                  </a:schemeClr>
                </a:solidFill>
              </a:rPr>
              <a:t>lap. </a:t>
            </a:r>
            <a:r>
              <a:rPr lang="en-US" sz="3600" dirty="0" err="1" smtClean="0">
                <a:solidFill>
                  <a:schemeClr val="accent3">
                    <a:lumMod val="50000"/>
                  </a:schemeClr>
                </a:solidFill>
              </a:rPr>
              <a:t>perubahan</a:t>
            </a:r>
            <a:r>
              <a:rPr lang="en-US" sz="3600" dirty="0" smtClean="0">
                <a:solidFill>
                  <a:schemeClr val="accent3">
                    <a:lumMod val="50000"/>
                  </a:schemeClr>
                </a:solidFill>
              </a:rPr>
              <a:t> </a:t>
            </a:r>
            <a:r>
              <a:rPr lang="en-US" sz="3600" dirty="0" err="1" smtClean="0">
                <a:solidFill>
                  <a:schemeClr val="accent3">
                    <a:lumMod val="50000"/>
                  </a:schemeClr>
                </a:solidFill>
              </a:rPr>
              <a:t>ekuitas</a:t>
            </a:r>
            <a:r>
              <a:rPr lang="en-US" sz="3600" dirty="0" smtClean="0">
                <a:solidFill>
                  <a:schemeClr val="accent3">
                    <a:lumMod val="50000"/>
                  </a:schemeClr>
                </a:solidFill>
              </a:rPr>
              <a:t>,</a:t>
            </a:r>
            <a:r>
              <a:rPr lang="en-US" sz="3600" dirty="0" smtClean="0"/>
              <a:t/>
            </a:r>
            <a:br>
              <a:rPr lang="en-US" sz="3600" dirty="0" smtClean="0"/>
            </a:br>
            <a:r>
              <a:rPr lang="en-US" sz="3600" dirty="0" smtClean="0"/>
              <a:t>4. </a:t>
            </a:r>
            <a:r>
              <a:rPr lang="en-US" sz="3600" b="1" dirty="0" smtClean="0"/>
              <a:t>LAPORAN ARUS KAS</a:t>
            </a:r>
            <a:r>
              <a:rPr lang="en-US" sz="3600" dirty="0" smtClean="0"/>
              <a:t>,</a:t>
            </a:r>
            <a:br>
              <a:rPr lang="en-US" sz="3600" dirty="0" smtClean="0"/>
            </a:br>
            <a:r>
              <a:rPr lang="en-US" sz="3600" dirty="0" smtClean="0"/>
              <a:t>5. </a:t>
            </a:r>
            <a:r>
              <a:rPr lang="en-US" sz="3600" dirty="0" err="1" smtClean="0">
                <a:solidFill>
                  <a:srgbClr val="C00000"/>
                </a:solidFill>
              </a:rPr>
              <a:t>catatan</a:t>
            </a:r>
            <a:r>
              <a:rPr lang="en-US" sz="3600" dirty="0" smtClean="0">
                <a:solidFill>
                  <a:srgbClr val="C00000"/>
                </a:solidFill>
              </a:rPr>
              <a:t> </a:t>
            </a:r>
            <a:r>
              <a:rPr lang="en-US" sz="3600" dirty="0" err="1" smtClean="0">
                <a:solidFill>
                  <a:srgbClr val="C00000"/>
                </a:solidFill>
              </a:rPr>
              <a:t>atas</a:t>
            </a:r>
            <a:r>
              <a:rPr lang="en-US" sz="3600" dirty="0" smtClean="0">
                <a:solidFill>
                  <a:srgbClr val="C00000"/>
                </a:solidFill>
              </a:rPr>
              <a:t> </a:t>
            </a:r>
            <a:r>
              <a:rPr lang="en-US" sz="3600" dirty="0" err="1" smtClean="0">
                <a:solidFill>
                  <a:srgbClr val="C00000"/>
                </a:solidFill>
              </a:rPr>
              <a:t>laporan</a:t>
            </a:r>
            <a:r>
              <a:rPr lang="en-US" sz="3600" dirty="0" smtClean="0">
                <a:solidFill>
                  <a:srgbClr val="C00000"/>
                </a:solidFill>
              </a:rPr>
              <a:t> </a:t>
            </a:r>
            <a:r>
              <a:rPr lang="en-US" sz="3600" dirty="0" err="1" smtClean="0">
                <a:solidFill>
                  <a:srgbClr val="C00000"/>
                </a:solidFill>
              </a:rPr>
              <a:t>keuangan</a:t>
            </a:r>
            <a:r>
              <a:rPr lang="en-US" sz="3600" dirty="0" smtClean="0">
                <a:solidFill>
                  <a:srgbClr val="C00000"/>
                </a:solidFill>
              </a:rPr>
              <a:t>,</a:t>
            </a:r>
            <a:r>
              <a:rPr lang="en-US" sz="3600" dirty="0" smtClean="0"/>
              <a:t/>
            </a:r>
            <a:br>
              <a:rPr lang="en-US" sz="3600" dirty="0" smtClean="0"/>
            </a:br>
            <a:r>
              <a:rPr lang="en-US" sz="3600" dirty="0" smtClean="0"/>
              <a:t>6. </a:t>
            </a:r>
            <a:r>
              <a:rPr lang="en-US" sz="3600" dirty="0" smtClean="0">
                <a:solidFill>
                  <a:srgbClr val="C00000"/>
                </a:solidFill>
              </a:rPr>
              <a:t>lap. </a:t>
            </a:r>
            <a:r>
              <a:rPr lang="en-US" sz="3600" dirty="0" err="1" smtClean="0">
                <a:solidFill>
                  <a:srgbClr val="C00000"/>
                </a:solidFill>
              </a:rPr>
              <a:t>posisi</a:t>
            </a:r>
            <a:r>
              <a:rPr lang="en-US" sz="3600" dirty="0" smtClean="0">
                <a:solidFill>
                  <a:srgbClr val="C00000"/>
                </a:solidFill>
              </a:rPr>
              <a:t> </a:t>
            </a:r>
            <a:r>
              <a:rPr lang="en-US" sz="3600" dirty="0" err="1" smtClean="0">
                <a:solidFill>
                  <a:srgbClr val="C00000"/>
                </a:solidFill>
              </a:rPr>
              <a:t>keuangan</a:t>
            </a:r>
            <a:r>
              <a:rPr lang="en-US" sz="3600" dirty="0" smtClean="0">
                <a:solidFill>
                  <a:srgbClr val="C00000"/>
                </a:solidFill>
              </a:rPr>
              <a:t> </a:t>
            </a:r>
            <a:r>
              <a:rPr lang="en-US" sz="3600" dirty="0" err="1" smtClean="0">
                <a:solidFill>
                  <a:srgbClr val="C00000"/>
                </a:solidFill>
              </a:rPr>
              <a:t>awal</a:t>
            </a:r>
            <a:r>
              <a:rPr lang="en-US" sz="3600" dirty="0" smtClean="0">
                <a:solidFill>
                  <a:srgbClr val="C00000"/>
                </a:solidFill>
              </a:rPr>
              <a:t> </a:t>
            </a:r>
            <a:r>
              <a:rPr lang="en-US" sz="3600" dirty="0" err="1" smtClean="0">
                <a:solidFill>
                  <a:srgbClr val="C00000"/>
                </a:solidFill>
              </a:rPr>
              <a:t>periode</a:t>
            </a:r>
            <a:r>
              <a:rPr lang="en-US" sz="3600" dirty="0" smtClean="0">
                <a:solidFill>
                  <a:srgbClr val="C00000"/>
                </a:solidFill>
              </a:rPr>
              <a:t> </a:t>
            </a:r>
            <a:r>
              <a:rPr lang="en-US" sz="3600" dirty="0" err="1" smtClean="0">
                <a:solidFill>
                  <a:srgbClr val="C00000"/>
                </a:solidFill>
              </a:rPr>
              <a:t>komparatif</a:t>
            </a:r>
            <a:r>
              <a:rPr lang="en-US" sz="3600" dirty="0" smtClean="0">
                <a:solidFill>
                  <a:srgbClr val="C00000"/>
                </a:solidFill>
              </a:rPr>
              <a:t> </a:t>
            </a:r>
            <a:r>
              <a:rPr lang="en-US" sz="3600" dirty="0" err="1" smtClean="0">
                <a:solidFill>
                  <a:srgbClr val="C00000"/>
                </a:solidFill>
              </a:rPr>
              <a:t>sajian</a:t>
            </a:r>
            <a:r>
              <a:rPr lang="en-US" sz="3600" dirty="0" smtClean="0">
                <a:solidFill>
                  <a:srgbClr val="C00000"/>
                </a:solidFill>
              </a:rPr>
              <a:t> </a:t>
            </a:r>
            <a:r>
              <a:rPr lang="en-US" sz="3600" dirty="0" err="1" smtClean="0">
                <a:solidFill>
                  <a:srgbClr val="C00000"/>
                </a:solidFill>
              </a:rPr>
              <a:t>akibat</a:t>
            </a:r>
            <a:r>
              <a:rPr lang="en-US" sz="3600" dirty="0" smtClean="0">
                <a:solidFill>
                  <a:srgbClr val="C00000"/>
                </a:solidFill>
              </a:rPr>
              <a:t> </a:t>
            </a:r>
            <a:r>
              <a:rPr lang="en-US" sz="3600" dirty="0" err="1" smtClean="0">
                <a:solidFill>
                  <a:srgbClr val="C00000"/>
                </a:solidFill>
              </a:rPr>
              <a:t>penerapan</a:t>
            </a:r>
            <a:r>
              <a:rPr lang="en-US" sz="3600" dirty="0" smtClean="0">
                <a:solidFill>
                  <a:srgbClr val="C00000"/>
                </a:solidFill>
              </a:rPr>
              <a:t> </a:t>
            </a:r>
            <a:r>
              <a:rPr lang="en-US" sz="3600" dirty="0" err="1" smtClean="0">
                <a:solidFill>
                  <a:srgbClr val="C00000"/>
                </a:solidFill>
              </a:rPr>
              <a:t>retrospektif</a:t>
            </a:r>
            <a:r>
              <a:rPr lang="en-US" sz="3600" dirty="0" smtClean="0">
                <a:solidFill>
                  <a:srgbClr val="C00000"/>
                </a:solidFill>
              </a:rPr>
              <a:t>, </a:t>
            </a:r>
            <a:r>
              <a:rPr lang="en-US" sz="3600" dirty="0" err="1" smtClean="0">
                <a:solidFill>
                  <a:srgbClr val="C00000"/>
                </a:solidFill>
              </a:rPr>
              <a:t>penyajian</a:t>
            </a:r>
            <a:r>
              <a:rPr lang="en-US" sz="3600" dirty="0" smtClean="0">
                <a:solidFill>
                  <a:srgbClr val="C00000"/>
                </a:solidFill>
              </a:rPr>
              <a:t> </a:t>
            </a:r>
            <a:r>
              <a:rPr lang="en-US" sz="3600" dirty="0" err="1" smtClean="0">
                <a:solidFill>
                  <a:srgbClr val="C00000"/>
                </a:solidFill>
              </a:rPr>
              <a:t>kembali</a:t>
            </a:r>
            <a:r>
              <a:rPr lang="en-US" sz="3600" dirty="0" smtClean="0">
                <a:solidFill>
                  <a:srgbClr val="C00000"/>
                </a:solidFill>
              </a:rPr>
              <a:t>, </a:t>
            </a:r>
            <a:r>
              <a:rPr lang="en-US" sz="3600" dirty="0" err="1" smtClean="0">
                <a:solidFill>
                  <a:srgbClr val="C00000"/>
                </a:solidFill>
              </a:rPr>
              <a:t>atau</a:t>
            </a:r>
            <a:r>
              <a:rPr lang="en-US" sz="3600" dirty="0" smtClean="0">
                <a:solidFill>
                  <a:srgbClr val="C00000"/>
                </a:solidFill>
              </a:rPr>
              <a:t> </a:t>
            </a:r>
            <a:r>
              <a:rPr lang="en-US" sz="3600" dirty="0" err="1" smtClean="0">
                <a:solidFill>
                  <a:srgbClr val="C00000"/>
                </a:solidFill>
              </a:rPr>
              <a:t>reklasifikasi</a:t>
            </a:r>
            <a:r>
              <a:rPr lang="en-US" sz="3600" dirty="0" smtClean="0">
                <a:solidFill>
                  <a:srgbClr val="C00000"/>
                </a:solidFill>
              </a:rPr>
              <a:t> pos-pos lap. </a:t>
            </a:r>
            <a:r>
              <a:rPr lang="en-US" sz="3600" dirty="0" err="1" smtClean="0">
                <a:solidFill>
                  <a:srgbClr val="C00000"/>
                </a:solidFill>
              </a:rPr>
              <a:t>keu</a:t>
            </a:r>
            <a:r>
              <a:rPr lang="en-US" sz="3600" dirty="0" smtClean="0">
                <a:solidFill>
                  <a:srgbClr val="C00000"/>
                </a:solidFill>
              </a:rPr>
              <a:t>.</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b="1" dirty="0" smtClean="0"/>
              <a:t>KONTEN LAPORAN KEUANGAN</a:t>
            </a:r>
            <a:endParaRPr lang="en-US" b="1" dirty="0"/>
          </a:p>
        </p:txBody>
      </p:sp>
      <p:sp>
        <p:nvSpPr>
          <p:cNvPr id="3" name="Subtitle 2"/>
          <p:cNvSpPr>
            <a:spLocks noGrp="1"/>
          </p:cNvSpPr>
          <p:nvPr>
            <p:ph type="subTitle" idx="1"/>
          </p:nvPr>
        </p:nvSpPr>
        <p:spPr>
          <a:xfrm>
            <a:off x="685800" y="1143000"/>
            <a:ext cx="7924800" cy="5334000"/>
          </a:xfrm>
        </p:spPr>
        <p:txBody>
          <a:bodyPr>
            <a:normAutofit fontScale="92500" lnSpcReduction="10000"/>
          </a:bodyPr>
          <a:lstStyle/>
          <a:p>
            <a:pPr marL="514350" indent="-514350" algn="l">
              <a:buFont typeface="+mj-lt"/>
              <a:buAutoNum type="arabicPeriod"/>
            </a:pPr>
            <a:r>
              <a:rPr lang="en-US" dirty="0" err="1" smtClean="0">
                <a:solidFill>
                  <a:schemeClr val="tx1"/>
                </a:solidFill>
              </a:rPr>
              <a:t>aset</a:t>
            </a:r>
            <a:r>
              <a:rPr lang="en-US" dirty="0" smtClean="0">
                <a:solidFill>
                  <a:schemeClr val="tx1"/>
                </a:solidFill>
              </a:rPr>
              <a:t>, </a:t>
            </a:r>
            <a:r>
              <a:rPr lang="en-US" dirty="0" err="1" smtClean="0">
                <a:solidFill>
                  <a:schemeClr val="tx1"/>
                </a:solidFill>
              </a:rPr>
              <a:t>kewajiban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ekuitas</a:t>
            </a:r>
            <a:endParaRPr lang="en-US" dirty="0" smtClean="0">
              <a:solidFill>
                <a:schemeClr val="tx1"/>
              </a:solidFill>
            </a:endParaRPr>
          </a:p>
          <a:p>
            <a:pPr marL="514350" indent="-514350" algn="l">
              <a:buFont typeface="+mj-lt"/>
              <a:buAutoNum type="arabicPeriod"/>
            </a:pPr>
            <a:r>
              <a:rPr lang="en-US" dirty="0" err="1" smtClean="0">
                <a:solidFill>
                  <a:schemeClr val="tx1"/>
                </a:solidFill>
              </a:rPr>
              <a:t>pendapatan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biaya</a:t>
            </a:r>
            <a:r>
              <a:rPr lang="en-US" dirty="0" smtClean="0">
                <a:solidFill>
                  <a:schemeClr val="tx1"/>
                </a:solidFill>
              </a:rPr>
              <a:t> (+ gain – loss ± extra ordinary items)</a:t>
            </a:r>
          </a:p>
          <a:p>
            <a:pPr marL="514350" indent="-514350" algn="l">
              <a:buFont typeface="+mj-lt"/>
              <a:buAutoNum type="arabicPeriod"/>
            </a:pPr>
            <a:r>
              <a:rPr lang="en-US" dirty="0" err="1" smtClean="0">
                <a:solidFill>
                  <a:schemeClr val="tx1"/>
                </a:solidFill>
              </a:rPr>
              <a:t>kas</a:t>
            </a:r>
            <a:r>
              <a:rPr lang="en-US" dirty="0" smtClean="0">
                <a:solidFill>
                  <a:schemeClr val="tx1"/>
                </a:solidFill>
              </a:rPr>
              <a:t> </a:t>
            </a:r>
            <a:r>
              <a:rPr lang="en-US" dirty="0" err="1" smtClean="0">
                <a:solidFill>
                  <a:schemeClr val="tx1"/>
                </a:solidFill>
              </a:rPr>
              <a:t>masuk</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keluar</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aktivitas</a:t>
            </a:r>
            <a:r>
              <a:rPr lang="en-US" dirty="0" smtClean="0">
                <a:solidFill>
                  <a:schemeClr val="tx1"/>
                </a:solidFill>
              </a:rPr>
              <a:t> </a:t>
            </a:r>
            <a:r>
              <a:rPr lang="en-US" dirty="0" err="1" smtClean="0">
                <a:solidFill>
                  <a:schemeClr val="tx1"/>
                </a:solidFill>
              </a:rPr>
              <a:t>operasi</a:t>
            </a:r>
            <a:r>
              <a:rPr lang="en-US" dirty="0" smtClean="0">
                <a:solidFill>
                  <a:schemeClr val="tx1"/>
                </a:solidFill>
              </a:rPr>
              <a:t>, </a:t>
            </a:r>
            <a:r>
              <a:rPr lang="en-US" dirty="0" err="1" smtClean="0">
                <a:solidFill>
                  <a:schemeClr val="tx1"/>
                </a:solidFill>
              </a:rPr>
              <a:t>invetasi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pembiayaan</a:t>
            </a:r>
            <a:endParaRPr lang="en-US" dirty="0" smtClean="0">
              <a:solidFill>
                <a:schemeClr val="tx1"/>
              </a:solidFill>
            </a:endParaRPr>
          </a:p>
          <a:p>
            <a:pPr marL="514350" indent="-514350" algn="l">
              <a:buFont typeface="+mj-lt"/>
              <a:buAutoNum type="arabicPeriod"/>
            </a:pPr>
            <a:r>
              <a:rPr lang="en-US" dirty="0" err="1" smtClean="0">
                <a:solidFill>
                  <a:schemeClr val="tx1"/>
                </a:solidFill>
              </a:rPr>
              <a:t>ekuitas</a:t>
            </a:r>
            <a:r>
              <a:rPr lang="en-US" dirty="0" smtClean="0">
                <a:solidFill>
                  <a:schemeClr val="tx1"/>
                </a:solidFill>
              </a:rPr>
              <a:t> </a:t>
            </a:r>
            <a:r>
              <a:rPr lang="en-US" dirty="0" err="1" smtClean="0">
                <a:solidFill>
                  <a:schemeClr val="tx1"/>
                </a:solidFill>
              </a:rPr>
              <a:t>awal</a:t>
            </a:r>
            <a:r>
              <a:rPr lang="en-US" dirty="0" smtClean="0">
                <a:solidFill>
                  <a:schemeClr val="tx1"/>
                </a:solidFill>
              </a:rPr>
              <a:t>, (+) </a:t>
            </a:r>
            <a:r>
              <a:rPr lang="en-US" dirty="0" err="1" smtClean="0">
                <a:solidFill>
                  <a:schemeClr val="tx1"/>
                </a:solidFill>
              </a:rPr>
              <a:t>laba</a:t>
            </a:r>
            <a:r>
              <a:rPr lang="en-US" dirty="0" smtClean="0">
                <a:solidFill>
                  <a:schemeClr val="tx1"/>
                </a:solidFill>
              </a:rPr>
              <a:t>, (-) </a:t>
            </a:r>
            <a:r>
              <a:rPr lang="en-US" dirty="0" err="1" smtClean="0">
                <a:solidFill>
                  <a:schemeClr val="tx1"/>
                </a:solidFill>
              </a:rPr>
              <a:t>rugi</a:t>
            </a:r>
            <a:r>
              <a:rPr lang="en-US" dirty="0" smtClean="0">
                <a:solidFill>
                  <a:schemeClr val="tx1"/>
                </a:solidFill>
              </a:rPr>
              <a:t>, (-) </a:t>
            </a:r>
            <a:r>
              <a:rPr lang="en-US" dirty="0" err="1" smtClean="0">
                <a:solidFill>
                  <a:schemeClr val="tx1"/>
                </a:solidFill>
              </a:rPr>
              <a:t>prive</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ekuitas</a:t>
            </a:r>
            <a:r>
              <a:rPr lang="en-US" dirty="0" smtClean="0">
                <a:solidFill>
                  <a:schemeClr val="tx1"/>
                </a:solidFill>
              </a:rPr>
              <a:t> </a:t>
            </a:r>
            <a:r>
              <a:rPr lang="en-US" dirty="0" err="1" smtClean="0">
                <a:solidFill>
                  <a:schemeClr val="tx1"/>
                </a:solidFill>
              </a:rPr>
              <a:t>akhir</a:t>
            </a:r>
            <a:endParaRPr lang="en-US" dirty="0" smtClean="0">
              <a:solidFill>
                <a:schemeClr val="tx1"/>
              </a:solidFill>
            </a:endParaRPr>
          </a:p>
          <a:p>
            <a:pPr marL="514350" indent="-514350" algn="l">
              <a:buFont typeface="+mj-lt"/>
              <a:buAutoNum type="arabicPeriod"/>
            </a:pPr>
            <a:r>
              <a:rPr lang="en-US" dirty="0" err="1" smtClean="0">
                <a:solidFill>
                  <a:schemeClr val="tx1"/>
                </a:solidFill>
              </a:rPr>
              <a:t>penjelasan</a:t>
            </a:r>
            <a:r>
              <a:rPr lang="en-US" dirty="0" smtClean="0">
                <a:solidFill>
                  <a:schemeClr val="tx1"/>
                </a:solidFill>
              </a:rPr>
              <a:t> </a:t>
            </a:r>
            <a:r>
              <a:rPr lang="en-US" dirty="0" err="1" smtClean="0">
                <a:solidFill>
                  <a:schemeClr val="tx1"/>
                </a:solidFill>
              </a:rPr>
              <a:t>atas</a:t>
            </a:r>
            <a:r>
              <a:rPr lang="en-US" dirty="0" smtClean="0">
                <a:solidFill>
                  <a:schemeClr val="tx1"/>
                </a:solidFill>
              </a:rPr>
              <a:t> </a:t>
            </a:r>
            <a:r>
              <a:rPr lang="en-US" dirty="0" err="1" smtClean="0">
                <a:solidFill>
                  <a:schemeClr val="tx1"/>
                </a:solidFill>
              </a:rPr>
              <a:t>empat</a:t>
            </a:r>
            <a:r>
              <a:rPr lang="en-US" dirty="0" smtClean="0">
                <a:solidFill>
                  <a:schemeClr val="tx1"/>
                </a:solidFill>
              </a:rPr>
              <a:t> </a:t>
            </a:r>
            <a:r>
              <a:rPr lang="en-US" dirty="0" err="1" smtClean="0">
                <a:solidFill>
                  <a:schemeClr val="tx1"/>
                </a:solidFill>
              </a:rPr>
              <a:t>laporan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atas</a:t>
            </a:r>
            <a:endParaRPr lang="en-US" dirty="0" smtClean="0">
              <a:solidFill>
                <a:schemeClr val="tx1"/>
              </a:solidFill>
            </a:endParaRPr>
          </a:p>
          <a:p>
            <a:pPr marL="514350" indent="-514350" algn="l">
              <a:buFont typeface="+mj-lt"/>
              <a:buAutoNum type="arabicPeriod"/>
            </a:pPr>
            <a:r>
              <a:rPr lang="en-US" dirty="0" smtClean="0">
                <a:solidFill>
                  <a:schemeClr val="tx1"/>
                </a:solidFill>
              </a:rPr>
              <a:t>= no. 1, </a:t>
            </a:r>
            <a:r>
              <a:rPr lang="en-US" dirty="0" err="1" smtClean="0">
                <a:solidFill>
                  <a:schemeClr val="tx1"/>
                </a:solidFill>
              </a:rPr>
              <a:t>tetapi</a:t>
            </a:r>
            <a:r>
              <a:rPr lang="en-US" dirty="0" smtClean="0">
                <a:solidFill>
                  <a:schemeClr val="tx1"/>
                </a:solidFill>
              </a:rPr>
              <a:t> </a:t>
            </a:r>
            <a:r>
              <a:rPr lang="en-US" dirty="0" err="1" smtClean="0">
                <a:solidFill>
                  <a:schemeClr val="tx1"/>
                </a:solidFill>
              </a:rPr>
              <a:t>ditambah</a:t>
            </a:r>
            <a:r>
              <a:rPr lang="en-US" dirty="0" smtClean="0">
                <a:solidFill>
                  <a:schemeClr val="tx1"/>
                </a:solidFill>
              </a:rPr>
              <a:t> </a:t>
            </a:r>
            <a:r>
              <a:rPr lang="en-US" dirty="0" err="1" smtClean="0">
                <a:solidFill>
                  <a:schemeClr val="tx1"/>
                </a:solidFill>
              </a:rPr>
              <a:t>dgn</a:t>
            </a:r>
            <a:r>
              <a:rPr lang="en-US" dirty="0" smtClean="0">
                <a:solidFill>
                  <a:schemeClr val="tx1"/>
                </a:solidFill>
              </a:rPr>
              <a:t> </a:t>
            </a:r>
            <a:r>
              <a:rPr lang="en-US" dirty="0" err="1" smtClean="0">
                <a:solidFill>
                  <a:schemeClr val="tx1"/>
                </a:solidFill>
              </a:rPr>
              <a:t>penerapan</a:t>
            </a:r>
            <a:r>
              <a:rPr lang="en-US" dirty="0" smtClean="0">
                <a:solidFill>
                  <a:schemeClr val="tx1"/>
                </a:solidFill>
              </a:rPr>
              <a:t> </a:t>
            </a:r>
            <a:r>
              <a:rPr lang="en-US" dirty="0" err="1" smtClean="0">
                <a:solidFill>
                  <a:schemeClr val="tx1"/>
                </a:solidFill>
              </a:rPr>
              <a:t>retrospektif</a:t>
            </a:r>
            <a:r>
              <a:rPr lang="en-US" dirty="0" smtClean="0">
                <a:solidFill>
                  <a:schemeClr val="tx1"/>
                </a:solidFill>
              </a:rPr>
              <a:t>, </a:t>
            </a:r>
            <a:r>
              <a:rPr lang="en-US" dirty="0" err="1" smtClean="0">
                <a:solidFill>
                  <a:schemeClr val="tx1"/>
                </a:solidFill>
              </a:rPr>
              <a:t>penyajian</a:t>
            </a:r>
            <a:r>
              <a:rPr lang="en-US" dirty="0" smtClean="0">
                <a:solidFill>
                  <a:schemeClr val="tx1"/>
                </a:solidFill>
              </a:rPr>
              <a:t> </a:t>
            </a:r>
            <a:r>
              <a:rPr lang="en-US" dirty="0" err="1" smtClean="0">
                <a:solidFill>
                  <a:schemeClr val="tx1"/>
                </a:solidFill>
              </a:rPr>
              <a:t>kembali</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reklasifikasi</a:t>
            </a:r>
            <a:r>
              <a:rPr lang="en-US" dirty="0" smtClean="0">
                <a:solidFill>
                  <a:schemeClr val="tx1"/>
                </a:solidFill>
              </a:rPr>
              <a:t> </a:t>
            </a:r>
          </a:p>
          <a:p>
            <a:pPr algn="l">
              <a:buFont typeface="Arial" pitchFamily="34" charset="0"/>
              <a:buChar char="•"/>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35FD0B47-492A-4E6D-8046-C3A400A729A7}"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a:bodyPr>
          <a:lstStyle/>
          <a:p>
            <a:r>
              <a:rPr lang="en-US" sz="4000" dirty="0" smtClean="0"/>
              <a:t>CONTOH NERACA</a:t>
            </a:r>
            <a:endParaRPr lang="en-US" sz="4000" dirty="0"/>
          </a:p>
        </p:txBody>
      </p:sp>
      <p:graphicFrame>
        <p:nvGraphicFramePr>
          <p:cNvPr id="4" name="Content Placeholder 3"/>
          <p:cNvGraphicFramePr>
            <a:graphicFrameLocks noGrp="1"/>
          </p:cNvGraphicFramePr>
          <p:nvPr>
            <p:ph idx="1"/>
          </p:nvPr>
        </p:nvGraphicFramePr>
        <p:xfrm>
          <a:off x="228600" y="762000"/>
          <a:ext cx="8686800" cy="5933440"/>
        </p:xfrm>
        <a:graphic>
          <a:graphicData uri="http://schemas.openxmlformats.org/drawingml/2006/table">
            <a:tbl>
              <a:tblPr firstRow="1" bandRow="1">
                <a:tableStyleId>{5C22544A-7EE6-4342-B048-85BDC9FD1C3A}</a:tableStyleId>
              </a:tblPr>
              <a:tblGrid>
                <a:gridCol w="2654300"/>
                <a:gridCol w="1536700"/>
                <a:gridCol w="228600"/>
                <a:gridCol w="2819400"/>
                <a:gridCol w="1447800"/>
              </a:tblGrid>
              <a:tr h="370840">
                <a:tc gridSpan="5">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5">
                  <a:txBody>
                    <a:bodyPr/>
                    <a:lstStyle/>
                    <a:p>
                      <a:pPr algn="ctr"/>
                      <a:r>
                        <a:rPr lang="en-US" dirty="0" smtClean="0"/>
                        <a:t>NERACA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5">
                  <a:txBody>
                    <a:bodyPr/>
                    <a:lstStyle/>
                    <a:p>
                      <a:pPr algn="ctr"/>
                      <a:r>
                        <a:rPr lang="en-US" dirty="0" smtClean="0"/>
                        <a:t>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t>ASET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b="1" dirty="0" smtClean="0"/>
                        <a:t>KEWAJIBAN DAN EKUITAS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K</a:t>
                      </a:r>
                      <a:r>
                        <a:rPr lang="en-US" baseline="0" dirty="0" smtClean="0"/>
                        <a:t> a 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Dagang</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350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Piutang</a:t>
                      </a:r>
                      <a:r>
                        <a:rPr lang="en-US" dirty="0" smtClean="0"/>
                        <a:t> </a:t>
                      </a:r>
                      <a:r>
                        <a:rPr lang="en-US" dirty="0" err="1" smtClean="0"/>
                        <a:t>Dagang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160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Pajak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160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Persediaan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430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Gaji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r"/>
                      <a:r>
                        <a:rPr lang="en-US" dirty="0" smtClean="0"/>
                        <a:t>Total </a:t>
                      </a:r>
                      <a:r>
                        <a:rPr lang="en-US" dirty="0" err="1" smtClean="0"/>
                        <a:t>Aset</a:t>
                      </a:r>
                      <a:r>
                        <a:rPr lang="en-US" dirty="0" smtClean="0"/>
                        <a:t> </a:t>
                      </a:r>
                      <a:r>
                        <a:rPr lang="en-US" dirty="0" err="1" smtClean="0"/>
                        <a:t>Lancar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710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Utang</a:t>
                      </a:r>
                      <a:r>
                        <a:rPr lang="en-US" dirty="0" smtClean="0"/>
                        <a:t> </a:t>
                      </a:r>
                      <a:r>
                        <a:rPr lang="en-US" dirty="0" err="1" smtClean="0"/>
                        <a:t>Lancar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600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Gedung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870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Bank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Pabrik</a:t>
                      </a:r>
                      <a:r>
                        <a:rPr lang="en-US" dirty="0" smtClean="0"/>
                        <a:t> </a:t>
                      </a:r>
                      <a:r>
                        <a:rPr lang="en-US" dirty="0" err="1" smtClean="0"/>
                        <a:t>dan</a:t>
                      </a:r>
                      <a:r>
                        <a:rPr lang="en-US" dirty="0" smtClean="0"/>
                        <a:t> </a:t>
                      </a:r>
                      <a:r>
                        <a:rPr lang="en-US" dirty="0" err="1" smtClean="0"/>
                        <a:t>Peralatan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Obligasi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200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Akumls</a:t>
                      </a:r>
                      <a:r>
                        <a:rPr lang="en-US" dirty="0" smtClean="0"/>
                        <a:t>. </a:t>
                      </a:r>
                      <a:r>
                        <a:rPr lang="en-US" dirty="0" err="1" smtClean="0"/>
                        <a:t>Penystn</a:t>
                      </a:r>
                      <a:r>
                        <a:rPr lang="en-US" dirty="0" smtClean="0"/>
                        <a:t>.</a:t>
                      </a:r>
                      <a:r>
                        <a:rPr lang="en-US" baseline="0" dirty="0" smtClean="0"/>
                        <a:t>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(470)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Utang</a:t>
                      </a:r>
                      <a:r>
                        <a:rPr lang="en-US" dirty="0" smtClean="0"/>
                        <a:t> </a:t>
                      </a:r>
                      <a:r>
                        <a:rPr lang="en-US" dirty="0" err="1" smtClean="0"/>
                        <a:t>Jangka</a:t>
                      </a:r>
                      <a:r>
                        <a:rPr lang="en-US" dirty="0" smtClean="0"/>
                        <a:t> </a:t>
                      </a:r>
                      <a:r>
                        <a:rPr lang="en-US" dirty="0" err="1" smtClean="0"/>
                        <a:t>Panjang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500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Total </a:t>
                      </a:r>
                      <a:r>
                        <a:rPr lang="en-US" dirty="0" err="1" smtClean="0"/>
                        <a:t>Aset</a:t>
                      </a:r>
                      <a:r>
                        <a:rPr lang="en-US" dirty="0" smtClean="0"/>
                        <a:t> </a:t>
                      </a:r>
                      <a:r>
                        <a:rPr lang="en-US" dirty="0" err="1" smtClean="0"/>
                        <a:t>Tetap</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1.500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Kewajiban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1.100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Merk</a:t>
                      </a:r>
                      <a:r>
                        <a:rPr lang="en-US" dirty="0" smtClean="0"/>
                        <a:t> </a:t>
                      </a:r>
                      <a:r>
                        <a:rPr lang="en-US" dirty="0" err="1" smtClean="0"/>
                        <a:t>Dagang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Paten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Modal, Tuan </a:t>
                      </a:r>
                      <a:r>
                        <a:rPr lang="en-US" dirty="0" err="1" smtClean="0"/>
                        <a:t>Budiono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r"/>
                      <a:r>
                        <a:rPr lang="en-US" dirty="0" smtClean="0"/>
                        <a:t>Total </a:t>
                      </a:r>
                      <a:r>
                        <a:rPr lang="en-US" dirty="0" err="1" smtClean="0"/>
                        <a:t>Aset</a:t>
                      </a:r>
                      <a:r>
                        <a:rPr lang="en-US" dirty="0" smtClean="0"/>
                        <a:t> </a:t>
                      </a:r>
                      <a:r>
                        <a:rPr lang="en-US" dirty="0" err="1" smtClean="0"/>
                        <a:t>Tak</a:t>
                      </a:r>
                      <a:r>
                        <a:rPr lang="en-US" dirty="0" smtClean="0"/>
                        <a:t> </a:t>
                      </a:r>
                      <a:r>
                        <a:rPr lang="en-US" dirty="0" err="1" smtClean="0"/>
                        <a:t>Berwujud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190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Ekuitas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1.300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r"/>
                      <a:r>
                        <a:rPr lang="en-US" b="1" dirty="0" smtClean="0"/>
                        <a:t>Total </a:t>
                      </a:r>
                      <a:r>
                        <a:rPr lang="en-US" b="1" dirty="0" err="1" smtClean="0"/>
                        <a:t>Aset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2.400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sz="1800" b="1" dirty="0" smtClean="0"/>
                        <a:t>Total </a:t>
                      </a:r>
                      <a:r>
                        <a:rPr lang="en-US" sz="1800" b="1" dirty="0" err="1" smtClean="0"/>
                        <a:t>Kewajiban</a:t>
                      </a:r>
                      <a:r>
                        <a:rPr lang="en-US" sz="1800" b="1" dirty="0" smtClean="0"/>
                        <a:t> &amp; </a:t>
                      </a:r>
                      <a:r>
                        <a:rPr lang="en-US" sz="1800" b="1" dirty="0" err="1" smtClean="0"/>
                        <a:t>Ekuitas</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2.400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CONTOH LAPORAN LABA RUGI</a:t>
            </a:r>
            <a:br>
              <a:rPr lang="en-US" dirty="0" smtClean="0"/>
            </a:br>
            <a:endParaRPr lang="en-US" dirty="0"/>
          </a:p>
        </p:txBody>
      </p:sp>
      <p:graphicFrame>
        <p:nvGraphicFramePr>
          <p:cNvPr id="4" name="Content Placeholder 3"/>
          <p:cNvGraphicFramePr>
            <a:graphicFrameLocks noGrp="1"/>
          </p:cNvGraphicFramePr>
          <p:nvPr>
            <p:ph idx="1"/>
          </p:nvPr>
        </p:nvGraphicFramePr>
        <p:xfrm>
          <a:off x="152400" y="609600"/>
          <a:ext cx="8686800" cy="6217920"/>
        </p:xfrm>
        <a:graphic>
          <a:graphicData uri="http://schemas.openxmlformats.org/drawingml/2006/table">
            <a:tbl>
              <a:tblPr firstRow="1" bandRow="1">
                <a:tableStyleId>{5C22544A-7EE6-4342-B048-85BDC9FD1C3A}</a:tableStyleId>
              </a:tblPr>
              <a:tblGrid>
                <a:gridCol w="5334000"/>
                <a:gridCol w="1752600"/>
                <a:gridCol w="1600200"/>
              </a:tblGrid>
              <a:tr h="322729">
                <a:tc gridSpan="3">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smtClean="0"/>
                        <a:t>LAPORAN LABA RUGI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322729">
                <a:tc>
                  <a:txBody>
                    <a:bodyPr/>
                    <a:lstStyle/>
                    <a:p>
                      <a:r>
                        <a:rPr lang="en-US" b="0" dirty="0" err="1" smtClean="0"/>
                        <a:t>Pendapatan</a:t>
                      </a:r>
                      <a:r>
                        <a:rPr lang="en-US" b="0" dirty="0" smtClean="0"/>
                        <a:t> </a:t>
                      </a:r>
                      <a:r>
                        <a:rPr lang="en-US" b="0" dirty="0" err="1" smtClean="0"/>
                        <a:t>Penjualan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950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Harga</a:t>
                      </a:r>
                      <a:r>
                        <a:rPr lang="en-US" b="0" dirty="0" smtClean="0"/>
                        <a:t> </a:t>
                      </a:r>
                      <a:r>
                        <a:rPr lang="en-US" b="0" dirty="0" err="1" smtClean="0"/>
                        <a:t>Pokok</a:t>
                      </a:r>
                      <a:r>
                        <a:rPr lang="en-US" b="0" dirty="0" smtClean="0"/>
                        <a:t> </a:t>
                      </a:r>
                      <a:r>
                        <a:rPr lang="en-US" b="0" dirty="0" err="1" smtClean="0"/>
                        <a:t>Penjualan</a:t>
                      </a:r>
                      <a:r>
                        <a:rPr lang="en-US" b="0" dirty="0" smtClean="0"/>
                        <a:t> (HPP)</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(325)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err="1" smtClean="0"/>
                        <a:t>Laba</a:t>
                      </a:r>
                      <a:r>
                        <a:rPr lang="en-US" b="0" dirty="0" smtClean="0"/>
                        <a:t> </a:t>
                      </a:r>
                      <a:r>
                        <a:rPr lang="en-US" b="0" dirty="0" err="1" smtClean="0"/>
                        <a:t>Kotor</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625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Biaya</a:t>
                      </a:r>
                      <a:r>
                        <a:rPr lang="en-US" b="0" dirty="0" smtClean="0"/>
                        <a:t> </a:t>
                      </a:r>
                      <a:r>
                        <a:rPr lang="en-US" b="0" dirty="0" err="1" smtClean="0"/>
                        <a:t>Iklan</a:t>
                      </a:r>
                      <a:r>
                        <a:rPr lang="en-US" b="0" dirty="0" smtClean="0"/>
                        <a:t> </a:t>
                      </a:r>
                      <a:r>
                        <a:rPr lang="en-US" b="0" dirty="0" err="1" smtClean="0"/>
                        <a:t>dan</a:t>
                      </a:r>
                      <a:r>
                        <a:rPr lang="en-US" b="0" dirty="0" smtClean="0"/>
                        <a:t> </a:t>
                      </a:r>
                      <a:r>
                        <a:rPr lang="en-US" b="0" dirty="0" err="1" smtClean="0"/>
                        <a:t>Promosi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60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a:t>
                      </a:r>
                      <a:r>
                        <a:rPr lang="en-US" b="0" dirty="0" err="1" smtClean="0"/>
                        <a:t>Gaji</a:t>
                      </a:r>
                      <a:r>
                        <a:rPr lang="en-US" b="0" dirty="0" smtClean="0"/>
                        <a:t> Sales Person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130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Supplies </a:t>
                      </a:r>
                      <a:r>
                        <a:rPr lang="en-US" b="0" dirty="0" err="1" smtClean="0"/>
                        <a:t>Toko</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smtClean="0"/>
                        <a:t>Total </a:t>
                      </a:r>
                      <a:r>
                        <a:rPr lang="en-US" b="0" dirty="0" err="1" smtClean="0"/>
                        <a:t>Biaya</a:t>
                      </a:r>
                      <a:r>
                        <a:rPr lang="en-US" b="0" dirty="0" smtClean="0"/>
                        <a:t> </a:t>
                      </a:r>
                      <a:r>
                        <a:rPr lang="en-US" b="0" dirty="0" err="1" smtClean="0"/>
                        <a:t>Promosi</a:t>
                      </a:r>
                      <a:r>
                        <a:rPr lang="en-US" b="0" dirty="0" smtClean="0"/>
                        <a:t> </a:t>
                      </a:r>
                      <a:r>
                        <a:rPr lang="en-US" b="0" dirty="0" err="1" smtClean="0"/>
                        <a:t>dan</a:t>
                      </a:r>
                      <a:r>
                        <a:rPr lang="en-US" b="0" dirty="0" smtClean="0"/>
                        <a:t> </a:t>
                      </a:r>
                      <a:r>
                        <a:rPr lang="en-US" b="0" dirty="0" err="1" smtClean="0"/>
                        <a:t>Penjualan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(205)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a:t>
                      </a:r>
                      <a:r>
                        <a:rPr lang="en-US" b="0" dirty="0" err="1" smtClean="0"/>
                        <a:t>Administrasi</a:t>
                      </a:r>
                      <a:r>
                        <a:rPr lang="en-US" b="0" dirty="0" smtClean="0"/>
                        <a:t>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t>Biaya</a:t>
                      </a:r>
                      <a:r>
                        <a:rPr lang="en-US" b="0" dirty="0" smtClean="0"/>
                        <a:t> </a:t>
                      </a:r>
                      <a:r>
                        <a:rPr lang="en-US" b="0" dirty="0" err="1" smtClean="0"/>
                        <a:t>Gaji</a:t>
                      </a:r>
                      <a:r>
                        <a:rPr lang="en-US" b="0" dirty="0" smtClean="0"/>
                        <a:t> </a:t>
                      </a:r>
                      <a:r>
                        <a:rPr lang="en-US" b="0" dirty="0" err="1" smtClean="0"/>
                        <a:t>Karyawan</a:t>
                      </a:r>
                      <a:r>
                        <a:rPr lang="en-US" b="0" dirty="0" smtClean="0"/>
                        <a:t> </a:t>
                      </a:r>
                      <a:r>
                        <a:rPr lang="en-US" b="0" dirty="0" err="1" smtClean="0"/>
                        <a:t>Administrasi</a:t>
                      </a:r>
                      <a:endParaRPr lang="en-US" b="0"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110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a:t>
                      </a:r>
                      <a:r>
                        <a:rPr lang="en-US" b="0" dirty="0" err="1" smtClean="0"/>
                        <a:t>Depresiasi</a:t>
                      </a:r>
                      <a:r>
                        <a:rPr lang="en-US" b="0" dirty="0" smtClean="0"/>
                        <a:t> </a:t>
                      </a:r>
                      <a:r>
                        <a:rPr lang="en-US" b="0" dirty="0" err="1" smtClean="0"/>
                        <a:t>Aset</a:t>
                      </a:r>
                      <a:r>
                        <a:rPr lang="en-US" b="0" dirty="0" smtClean="0"/>
                        <a:t> </a:t>
                      </a:r>
                      <a:r>
                        <a:rPr lang="en-US" b="0" dirty="0" err="1" smtClean="0"/>
                        <a:t>Tetap</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35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smtClean="0"/>
                        <a:t>Total </a:t>
                      </a:r>
                      <a:r>
                        <a:rPr lang="en-US" b="0" dirty="0" err="1" smtClean="0"/>
                        <a:t>Biaya</a:t>
                      </a:r>
                      <a:r>
                        <a:rPr lang="en-US" b="0" dirty="0" smtClean="0"/>
                        <a:t> </a:t>
                      </a:r>
                      <a:r>
                        <a:rPr lang="en-US" b="0" dirty="0" err="1" smtClean="0"/>
                        <a:t>Administrasi</a:t>
                      </a:r>
                      <a:r>
                        <a:rPr lang="en-US" b="0" dirty="0" smtClean="0"/>
                        <a:t> </a:t>
                      </a:r>
                      <a:r>
                        <a:rPr lang="en-US" b="0" dirty="0" err="1" smtClean="0"/>
                        <a:t>dan</a:t>
                      </a:r>
                      <a:r>
                        <a:rPr lang="en-US" b="0" dirty="0" smtClean="0"/>
                        <a:t> </a:t>
                      </a:r>
                      <a:r>
                        <a:rPr lang="en-US" b="0" dirty="0" err="1" smtClean="0"/>
                        <a:t>Umum</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(215)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err="1" smtClean="0"/>
                        <a:t>Laba</a:t>
                      </a:r>
                      <a:r>
                        <a:rPr lang="en-US" b="0" dirty="0" smtClean="0"/>
                        <a:t> </a:t>
                      </a:r>
                      <a:r>
                        <a:rPr lang="en-US" b="0" dirty="0" err="1" smtClean="0"/>
                        <a:t>Operasi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205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Pajak</a:t>
                      </a:r>
                      <a:r>
                        <a:rPr lang="en-US" b="0" dirty="0" smtClean="0"/>
                        <a:t> </a:t>
                      </a:r>
                      <a:r>
                        <a:rPr lang="en-US" b="0" dirty="0" err="1" smtClean="0"/>
                        <a:t>Penghasilan</a:t>
                      </a:r>
                      <a:r>
                        <a:rPr lang="en-US" b="0" dirty="0" smtClean="0"/>
                        <a:t> (</a:t>
                      </a:r>
                      <a:r>
                        <a:rPr lang="en-US" b="0" dirty="0" err="1" smtClean="0"/>
                        <a:t>PPh</a:t>
                      </a:r>
                      <a:r>
                        <a:rPr lang="en-US" b="0" dirty="0" smtClean="0"/>
                        <a:t>)</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err="1" smtClean="0"/>
                        <a:t>Laba</a:t>
                      </a:r>
                      <a:r>
                        <a:rPr lang="en-US" b="0" dirty="0" smtClean="0"/>
                        <a:t> </a:t>
                      </a:r>
                      <a:r>
                        <a:rPr lang="en-US" b="0" dirty="0" err="1" smtClean="0"/>
                        <a:t>Bersih</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190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CONTOH LAPORAN ARUS KAS</a:t>
            </a:r>
            <a:br>
              <a:rPr lang="en-US" dirty="0" smtClean="0"/>
            </a:br>
            <a:endParaRPr lang="en-US" dirty="0"/>
          </a:p>
        </p:txBody>
      </p:sp>
      <p:graphicFrame>
        <p:nvGraphicFramePr>
          <p:cNvPr id="4" name="Content Placeholder 3"/>
          <p:cNvGraphicFramePr>
            <a:graphicFrameLocks noGrp="1"/>
          </p:cNvGraphicFramePr>
          <p:nvPr>
            <p:ph idx="1"/>
          </p:nvPr>
        </p:nvGraphicFramePr>
        <p:xfrm>
          <a:off x="152400" y="609600"/>
          <a:ext cx="8686800" cy="6217920"/>
        </p:xfrm>
        <a:graphic>
          <a:graphicData uri="http://schemas.openxmlformats.org/drawingml/2006/table">
            <a:tbl>
              <a:tblPr firstRow="1" bandRow="1">
                <a:tableStyleId>{5C22544A-7EE6-4342-B048-85BDC9FD1C3A}</a:tableStyleId>
              </a:tblPr>
              <a:tblGrid>
                <a:gridCol w="5334000"/>
                <a:gridCol w="1752600"/>
                <a:gridCol w="1600200"/>
              </a:tblGrid>
              <a:tr h="322729">
                <a:tc gridSpan="3">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smtClean="0"/>
                        <a:t>LAPORAN ARUS KAS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322729">
                <a:tc>
                  <a:txBody>
                    <a:bodyPr/>
                    <a:lstStyle/>
                    <a:p>
                      <a:r>
                        <a:rPr lang="en-US" b="1" dirty="0" smtClean="0"/>
                        <a:t>AKTIVITAS OPERASI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1" dirty="0" err="1" smtClean="0"/>
                        <a:t>Saldo</a:t>
                      </a:r>
                      <a:r>
                        <a:rPr lang="en-US" b="1" dirty="0" smtClean="0"/>
                        <a:t> </a:t>
                      </a:r>
                      <a:r>
                        <a:rPr lang="en-US" b="1" dirty="0" err="1" smtClean="0"/>
                        <a:t>Kas</a:t>
                      </a:r>
                      <a:r>
                        <a:rPr lang="en-US" b="1" dirty="0" smtClean="0"/>
                        <a:t> </a:t>
                      </a:r>
                      <a:r>
                        <a:rPr lang="en-US" b="1" dirty="0" err="1" smtClean="0"/>
                        <a:t>Tahun</a:t>
                      </a:r>
                      <a:r>
                        <a:rPr lang="en-US" b="1" dirty="0" smtClean="0"/>
                        <a:t> </a:t>
                      </a:r>
                      <a:r>
                        <a:rPr lang="en-US" b="1" dirty="0" err="1" smtClean="0"/>
                        <a:t>Lalu</a:t>
                      </a:r>
                      <a:r>
                        <a:rPr lang="en-US" b="1" dirty="0" smtClean="0"/>
                        <a:t> (</a:t>
                      </a:r>
                      <a:r>
                        <a:rPr lang="en-US" b="1" dirty="0" err="1" smtClean="0"/>
                        <a:t>dari</a:t>
                      </a:r>
                      <a:r>
                        <a:rPr lang="en-US" b="1" dirty="0" smtClean="0"/>
                        <a:t> </a:t>
                      </a:r>
                      <a:r>
                        <a:rPr lang="en-US" b="1" dirty="0" err="1" smtClean="0"/>
                        <a:t>Neraca</a:t>
                      </a:r>
                      <a:r>
                        <a:rPr lang="en-US" b="1" dirty="0" smtClean="0"/>
                        <a:t> </a:t>
                      </a:r>
                      <a:r>
                        <a:rPr lang="en-US" b="1" dirty="0" err="1" smtClean="0"/>
                        <a:t>tahun</a:t>
                      </a:r>
                      <a:r>
                        <a:rPr lang="en-US" b="1" dirty="0" smtClean="0"/>
                        <a:t> 2008)</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70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Kas</a:t>
                      </a:r>
                      <a:r>
                        <a:rPr lang="en-US" b="0" baseline="0" dirty="0" smtClean="0"/>
                        <a:t> </a:t>
                      </a:r>
                      <a:r>
                        <a:rPr lang="en-US" b="0" baseline="0" dirty="0" err="1" smtClean="0"/>
                        <a:t>Masuk</a:t>
                      </a:r>
                      <a:r>
                        <a:rPr lang="en-US" b="0" baseline="0" dirty="0" smtClean="0"/>
                        <a:t>: </a:t>
                      </a:r>
                      <a:r>
                        <a:rPr lang="en-US" b="0" baseline="0" dirty="0" err="1" smtClean="0"/>
                        <a:t>Pendapatan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670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Biaya-biaya</a:t>
                      </a:r>
                      <a:r>
                        <a:rPr lang="en-US" b="0" dirty="0" smtClean="0"/>
                        <a:t> </a:t>
                      </a:r>
                      <a:r>
                        <a:rPr lang="en-US" b="0" dirty="0" err="1" smtClean="0"/>
                        <a:t>untuk</a:t>
                      </a:r>
                      <a:r>
                        <a:rPr lang="en-US" b="0" dirty="0" smtClean="0"/>
                        <a:t> </a:t>
                      </a:r>
                      <a:r>
                        <a:rPr lang="en-US" b="0" dirty="0" err="1" smtClean="0"/>
                        <a:t>kegiatan</a:t>
                      </a:r>
                      <a:r>
                        <a:rPr lang="en-US" b="0" dirty="0" smtClean="0"/>
                        <a:t> </a:t>
                      </a:r>
                      <a:r>
                        <a:rPr lang="en-US" b="0" dirty="0" err="1" smtClean="0"/>
                        <a:t>operasional</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(570)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operasi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100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1" dirty="0" smtClean="0"/>
                        <a:t>AKTIVITAS INVESTASI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Masuk</a:t>
                      </a:r>
                      <a:r>
                        <a:rPr lang="en-US" b="0" dirty="0" smtClean="0"/>
                        <a:t>: </a:t>
                      </a:r>
                      <a:r>
                        <a:rPr lang="en-US" b="0" dirty="0" err="1" smtClean="0"/>
                        <a:t>Penjualan</a:t>
                      </a:r>
                      <a:r>
                        <a:rPr lang="en-US" b="0" dirty="0" smtClean="0"/>
                        <a:t> </a:t>
                      </a:r>
                      <a:r>
                        <a:rPr lang="en-US" b="0" dirty="0" err="1" smtClean="0"/>
                        <a:t>Peralatan</a:t>
                      </a:r>
                      <a:r>
                        <a:rPr lang="en-US" b="0" dirty="0" smtClean="0"/>
                        <a:t>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Pembelian</a:t>
                      </a:r>
                      <a:r>
                        <a:rPr lang="en-US" b="0" baseline="0" dirty="0" smtClean="0"/>
                        <a:t> </a:t>
                      </a:r>
                      <a:r>
                        <a:rPr lang="en-US" b="0" baseline="0" dirty="0" err="1" smtClean="0"/>
                        <a:t>Furnitur</a:t>
                      </a:r>
                      <a:r>
                        <a:rPr lang="en-US" b="0" baseline="0" dirty="0" smtClean="0"/>
                        <a:t> Kantor</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(28)</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Investasi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(3)</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AKTIVITAS PEMBIAYAAN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baseline="0" dirty="0" smtClean="0"/>
                        <a:t> </a:t>
                      </a:r>
                      <a:r>
                        <a:rPr lang="en-US" b="0" baseline="0" dirty="0" err="1" smtClean="0"/>
                        <a:t>Masuk</a:t>
                      </a:r>
                      <a:r>
                        <a:rPr lang="en-US" b="0" baseline="0" dirty="0" smtClean="0"/>
                        <a:t>: </a:t>
                      </a:r>
                      <a:r>
                        <a:rPr lang="en-US" b="0" baseline="0" dirty="0" err="1" smtClean="0"/>
                        <a:t>Kredit</a:t>
                      </a:r>
                      <a:r>
                        <a:rPr lang="en-US" b="0" baseline="0" dirty="0" smtClean="0"/>
                        <a:t> </a:t>
                      </a:r>
                      <a:r>
                        <a:rPr lang="en-US" b="0" baseline="0" dirty="0" err="1" smtClean="0"/>
                        <a:t>dari</a:t>
                      </a:r>
                      <a:r>
                        <a:rPr lang="en-US" b="0" baseline="0" dirty="0" smtClean="0"/>
                        <a:t> BMT</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46</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Pembayaran</a:t>
                      </a:r>
                      <a:r>
                        <a:rPr lang="en-US" b="0" dirty="0" smtClean="0"/>
                        <a:t> </a:t>
                      </a:r>
                      <a:r>
                        <a:rPr lang="en-US" b="0" dirty="0" err="1" smtClean="0"/>
                        <a:t>bunga</a:t>
                      </a:r>
                      <a:r>
                        <a:rPr lang="en-US" b="0" dirty="0" smtClean="0"/>
                        <a:t> </a:t>
                      </a:r>
                      <a:r>
                        <a:rPr lang="en-US" b="0" dirty="0" err="1" smtClean="0"/>
                        <a:t>utang</a:t>
                      </a:r>
                      <a:r>
                        <a:rPr lang="en-US" b="0" dirty="0" smtClean="0"/>
                        <a:t> bank &amp;</a:t>
                      </a:r>
                      <a:r>
                        <a:rPr lang="en-US" b="0" dirty="0" err="1" smtClean="0"/>
                        <a:t>obligasi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(93)</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Pembiayaan</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(47)</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Saldo</a:t>
                      </a:r>
                      <a:r>
                        <a:rPr lang="en-US" b="1" dirty="0" smtClean="0"/>
                        <a:t> </a:t>
                      </a:r>
                      <a:r>
                        <a:rPr lang="en-US" b="1" dirty="0" err="1" smtClean="0"/>
                        <a:t>Kas</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120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639762"/>
          </a:xfrm>
        </p:spPr>
        <p:txBody>
          <a:bodyPr>
            <a:normAutofit fontScale="90000"/>
          </a:bodyPr>
          <a:lstStyle/>
          <a:p>
            <a:r>
              <a:rPr lang="en-US" dirty="0" smtClean="0"/>
              <a:t>CONTOH LAP. PERUBAHAN MODAL</a:t>
            </a:r>
            <a:br>
              <a:rPr lang="en-US" dirty="0" smtClean="0"/>
            </a:br>
            <a:endParaRPr lang="en-US" dirty="0"/>
          </a:p>
        </p:txBody>
      </p:sp>
      <p:graphicFrame>
        <p:nvGraphicFramePr>
          <p:cNvPr id="4" name="Content Placeholder 3"/>
          <p:cNvGraphicFramePr>
            <a:graphicFrameLocks noGrp="1"/>
          </p:cNvGraphicFramePr>
          <p:nvPr>
            <p:ph idx="1"/>
          </p:nvPr>
        </p:nvGraphicFramePr>
        <p:xfrm>
          <a:off x="1066800" y="1219200"/>
          <a:ext cx="7086600" cy="4297680"/>
        </p:xfrm>
        <a:graphic>
          <a:graphicData uri="http://schemas.openxmlformats.org/drawingml/2006/table">
            <a:tbl>
              <a:tblPr firstRow="1" bandRow="1">
                <a:tableStyleId>{5C22544A-7EE6-4342-B048-85BDC9FD1C3A}</a:tableStyleId>
              </a:tblPr>
              <a:tblGrid>
                <a:gridCol w="5334000"/>
                <a:gridCol w="1752600"/>
              </a:tblGrid>
              <a:tr h="322729">
                <a:tc gridSpan="2">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r>
              <a:tr h="322729">
                <a:tc gridSpan="2">
                  <a:txBody>
                    <a:bodyPr/>
                    <a:lstStyle/>
                    <a:p>
                      <a:pPr algn="ctr"/>
                      <a:r>
                        <a:rPr lang="en-US" dirty="0" smtClean="0"/>
                        <a:t>LAPORAN PERUBAHAN MODAL (Rp000.000)</a:t>
                      </a:r>
                      <a:endParaRPr lang="en-US" dirty="0"/>
                    </a:p>
                  </a:txBody>
                  <a:tcPr>
                    <a:solidFill>
                      <a:schemeClr val="bg1"/>
                    </a:solidFill>
                  </a:tcPr>
                </a:tc>
                <a:tc hMerge="1">
                  <a:txBody>
                    <a:bodyPr/>
                    <a:lstStyle/>
                    <a:p>
                      <a:endParaRPr lang="en-US" dirty="0"/>
                    </a:p>
                  </a:txBody>
                  <a:tcPr/>
                </a:tc>
              </a:tr>
              <a:tr h="322729">
                <a:tc gridSpan="2">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r h="322729">
                <a:tc>
                  <a:txBody>
                    <a:bodyPr/>
                    <a:lstStyle/>
                    <a:p>
                      <a:r>
                        <a:rPr lang="en-US" b="1" dirty="0" smtClean="0"/>
                        <a:t>Modal </a:t>
                      </a:r>
                      <a:r>
                        <a:rPr lang="en-US" b="1" dirty="0" err="1" smtClean="0"/>
                        <a:t>Awal</a:t>
                      </a:r>
                      <a:r>
                        <a:rPr lang="en-US" b="1" dirty="0" smtClean="0"/>
                        <a:t>, Tuan </a:t>
                      </a:r>
                      <a:r>
                        <a:rPr lang="en-US" b="1" dirty="0" err="1" smtClean="0"/>
                        <a:t>Budiono</a:t>
                      </a:r>
                      <a:r>
                        <a:rPr lang="en-US" b="1" dirty="0" smtClean="0"/>
                        <a:t> (</a:t>
                      </a:r>
                      <a:r>
                        <a:rPr lang="en-US" b="1" dirty="0" err="1" smtClean="0"/>
                        <a:t>dari</a:t>
                      </a:r>
                      <a:r>
                        <a:rPr lang="en-US" b="1" dirty="0" smtClean="0"/>
                        <a:t> </a:t>
                      </a:r>
                      <a:r>
                        <a:rPr lang="en-US" b="1" dirty="0" err="1" smtClean="0"/>
                        <a:t>Neraca</a:t>
                      </a:r>
                      <a:r>
                        <a:rPr lang="en-US" b="1" dirty="0" smtClean="0"/>
                        <a:t> </a:t>
                      </a:r>
                      <a:r>
                        <a:rPr lang="en-US" b="1" dirty="0" err="1" smtClean="0"/>
                        <a:t>tahun</a:t>
                      </a:r>
                      <a:r>
                        <a:rPr lang="en-US" b="1" dirty="0" smtClean="0"/>
                        <a:t> 2008)</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1.140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smtClean="0"/>
                        <a:t>L</a:t>
                      </a:r>
                      <a:r>
                        <a:rPr lang="en-US" b="0" baseline="0" dirty="0" smtClean="0"/>
                        <a:t> a b a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190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Prive</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(30)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1" dirty="0" smtClean="0"/>
                        <a:t>Modal </a:t>
                      </a:r>
                      <a:r>
                        <a:rPr lang="en-US" b="1" dirty="0" err="1" smtClean="0"/>
                        <a:t>Akhir</a:t>
                      </a:r>
                      <a:r>
                        <a:rPr lang="en-US" b="1" dirty="0" smtClean="0"/>
                        <a:t>, Tuan </a:t>
                      </a:r>
                      <a:r>
                        <a:rPr lang="en-US" b="1" dirty="0" err="1" smtClean="0"/>
                        <a:t>Budiono</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1.300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645458">
                <a:tc gridSpan="2">
                  <a:txBody>
                    <a:bodyPr/>
                    <a:lstStyle/>
                    <a:p>
                      <a:pPr algn="l"/>
                      <a:r>
                        <a:rPr lang="en-US" sz="2800" b="0" dirty="0" err="1" smtClean="0"/>
                        <a:t>Prive</a:t>
                      </a:r>
                      <a:r>
                        <a:rPr lang="en-US" sz="2800" b="0" baseline="0" dirty="0" smtClean="0"/>
                        <a:t> </a:t>
                      </a:r>
                      <a:r>
                        <a:rPr lang="en-US" sz="2800" b="0" baseline="0" dirty="0" err="1" smtClean="0"/>
                        <a:t>adalah</a:t>
                      </a:r>
                      <a:r>
                        <a:rPr lang="en-US" sz="2800" b="0" baseline="0" dirty="0" smtClean="0"/>
                        <a:t> </a:t>
                      </a:r>
                      <a:r>
                        <a:rPr lang="en-US" sz="2800" b="0" baseline="0" dirty="0" err="1" smtClean="0"/>
                        <a:t>transaksi</a:t>
                      </a:r>
                      <a:r>
                        <a:rPr lang="en-US" sz="2800" b="0" baseline="0" dirty="0" smtClean="0"/>
                        <a:t> yang </a:t>
                      </a:r>
                      <a:r>
                        <a:rPr lang="en-US" sz="2800" b="0" baseline="0" dirty="0" err="1" smtClean="0"/>
                        <a:t>dilakukan</a:t>
                      </a:r>
                      <a:r>
                        <a:rPr lang="en-US" sz="2800" b="0" baseline="0" dirty="0" smtClean="0"/>
                        <a:t> </a:t>
                      </a:r>
                      <a:r>
                        <a:rPr lang="en-US" sz="2800" b="0" baseline="0" dirty="0" err="1" smtClean="0"/>
                        <a:t>untuk</a:t>
                      </a:r>
                      <a:r>
                        <a:rPr lang="en-US" sz="2800" b="0" baseline="0" dirty="0" smtClean="0"/>
                        <a:t> </a:t>
                      </a:r>
                      <a:r>
                        <a:rPr lang="en-US" sz="2800" b="0" baseline="0" dirty="0" err="1" smtClean="0"/>
                        <a:t>kepentingan</a:t>
                      </a:r>
                      <a:r>
                        <a:rPr lang="en-US" sz="2800" b="0" baseline="0" dirty="0" smtClean="0"/>
                        <a:t> </a:t>
                      </a:r>
                      <a:r>
                        <a:rPr lang="en-US" sz="2800" b="0" baseline="0" dirty="0" err="1" smtClean="0"/>
                        <a:t>pemilik</a:t>
                      </a:r>
                      <a:r>
                        <a:rPr lang="en-US" sz="2800" b="0" baseline="0" dirty="0" smtClean="0"/>
                        <a:t> </a:t>
                      </a:r>
                      <a:r>
                        <a:rPr lang="en-US" sz="2800" b="0" baseline="0" dirty="0" err="1" smtClean="0"/>
                        <a:t>dengan</a:t>
                      </a:r>
                      <a:r>
                        <a:rPr lang="en-US" sz="2800" b="0" baseline="0" dirty="0" smtClean="0"/>
                        <a:t> </a:t>
                      </a:r>
                      <a:r>
                        <a:rPr lang="en-US" sz="2800" b="0" baseline="0" dirty="0" err="1" smtClean="0"/>
                        <a:t>menggunakan</a:t>
                      </a:r>
                      <a:r>
                        <a:rPr lang="en-US" sz="2800" b="0" baseline="0" dirty="0" smtClean="0"/>
                        <a:t> </a:t>
                      </a:r>
                      <a:r>
                        <a:rPr lang="en-US" sz="2800" b="0" baseline="0" dirty="0" err="1" smtClean="0"/>
                        <a:t>sumber</a:t>
                      </a:r>
                      <a:r>
                        <a:rPr lang="en-US" sz="2800" b="0" baseline="0" dirty="0" smtClean="0"/>
                        <a:t> </a:t>
                      </a:r>
                      <a:r>
                        <a:rPr lang="en-US" sz="2800" b="0" baseline="0" dirty="0" err="1" smtClean="0"/>
                        <a:t>daya</a:t>
                      </a:r>
                      <a:r>
                        <a:rPr lang="en-US" sz="2800" b="0" baseline="0" dirty="0" smtClean="0"/>
                        <a:t> (</a:t>
                      </a:r>
                      <a:r>
                        <a:rPr lang="en-US" sz="2800" b="0" baseline="0" dirty="0" err="1" smtClean="0"/>
                        <a:t>biasanya</a:t>
                      </a:r>
                      <a:r>
                        <a:rPr lang="en-US" sz="2800" b="0" baseline="0" dirty="0" smtClean="0"/>
                        <a:t> </a:t>
                      </a:r>
                      <a:r>
                        <a:rPr lang="en-US" sz="2800" b="0" baseline="0" dirty="0" err="1" smtClean="0"/>
                        <a:t>kas</a:t>
                      </a:r>
                      <a:r>
                        <a:rPr lang="en-US" sz="2800" b="0" baseline="0" dirty="0" smtClean="0"/>
                        <a:t>) </a:t>
                      </a:r>
                      <a:r>
                        <a:rPr lang="en-US" sz="2800" b="0" baseline="0" dirty="0" err="1" smtClean="0"/>
                        <a:t>perusahaan</a:t>
                      </a:r>
                      <a:endParaRPr lang="en-US" sz="2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KETERKAITAN EMPAT LAPORAN TSB </a:t>
            </a:r>
            <a:br>
              <a:rPr lang="en-US" dirty="0" smtClean="0"/>
            </a:br>
            <a:endParaRPr lang="en-US" dirty="0"/>
          </a:p>
        </p:txBody>
      </p:sp>
      <p:graphicFrame>
        <p:nvGraphicFramePr>
          <p:cNvPr id="6" name="Content Placeholder 5"/>
          <p:cNvGraphicFramePr>
            <a:graphicFrameLocks noGrp="1"/>
          </p:cNvGraphicFramePr>
          <p:nvPr>
            <p:ph idx="1"/>
          </p:nvPr>
        </p:nvGraphicFramePr>
        <p:xfrm>
          <a:off x="381000" y="838200"/>
          <a:ext cx="8229600" cy="555752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219200"/>
                <a:gridCol w="838200"/>
              </a:tblGrid>
              <a:tr h="370840">
                <a:tc gridSpan="5">
                  <a:txBody>
                    <a:bodyPr/>
                    <a:lstStyle/>
                    <a:p>
                      <a:pPr algn="ctr"/>
                      <a:r>
                        <a:rPr lang="en-US" dirty="0" smtClean="0">
                          <a:solidFill>
                            <a:schemeClr val="tx1"/>
                          </a:solidFill>
                        </a:rPr>
                        <a:t>NERACA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dirty="0" smtClean="0">
                          <a:solidFill>
                            <a:schemeClr val="tx1"/>
                          </a:solidFill>
                        </a:rPr>
                        <a:t>LAP. LABA/RUGI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70840">
                <a:tc>
                  <a:txBody>
                    <a:bodyPr/>
                    <a:lstStyle/>
                    <a:p>
                      <a:r>
                        <a:rPr lang="en-US" dirty="0" smtClean="0"/>
                        <a:t>K</a:t>
                      </a:r>
                      <a:r>
                        <a:rPr lang="en-US" baseline="0" dirty="0" smtClean="0"/>
                        <a:t> a 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dirty="0" smtClean="0"/>
                        <a:t>Modal,</a:t>
                      </a:r>
                      <a:r>
                        <a:rPr lang="en-US" baseline="0" dirty="0" smtClean="0"/>
                        <a:t> </a:t>
                      </a:r>
                      <a:r>
                        <a:rPr lang="en-US" baseline="0" dirty="0" err="1" smtClean="0"/>
                        <a:t>Tn</a:t>
                      </a:r>
                      <a:r>
                        <a:rPr lang="en-US" baseline="0" dirty="0" smtClean="0"/>
                        <a:t> </a:t>
                      </a:r>
                      <a:r>
                        <a:rPr lang="en-US" baseline="0" dirty="0" err="1" smtClean="0"/>
                        <a:t>Budiono</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1.300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Laba</a:t>
                      </a:r>
                      <a:r>
                        <a:rPr lang="en-US" dirty="0" smtClean="0"/>
                        <a:t> </a:t>
                      </a:r>
                      <a:r>
                        <a:rPr lang="en-US" dirty="0" err="1" smtClean="0"/>
                        <a:t>Bersh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dirty="0"/>
                    </a:p>
                  </a:txBody>
                  <a:tcPr>
                    <a:lnT w="12700" cmpd="sng">
                      <a:noFill/>
                    </a:lnT>
                    <a:solidFill>
                      <a:schemeClr val="bg1"/>
                    </a:solidFill>
                  </a:tcPr>
                </a:tc>
                <a:tc>
                  <a:txBody>
                    <a:bodyPr/>
                    <a:lstStyle/>
                    <a:p>
                      <a:endParaRPr lang="en-US"/>
                    </a:p>
                  </a:txBody>
                  <a:tcPr>
                    <a:lnT w="12700" cmpd="sng">
                      <a:noFill/>
                    </a:lnT>
                    <a:solidFill>
                      <a:schemeClr val="bg1"/>
                    </a:solidFill>
                  </a:tcPr>
                </a:tc>
                <a:tc>
                  <a:txBody>
                    <a:bodyPr/>
                    <a:lstStyle/>
                    <a:p>
                      <a:endParaRPr lang="en-US"/>
                    </a:p>
                  </a:txBody>
                  <a:tcPr>
                    <a:lnT w="12700" cmpd="sng">
                      <a:noFill/>
                    </a:lnT>
                    <a:solidFill>
                      <a:schemeClr val="bg1"/>
                    </a:solidFill>
                  </a:tcPr>
                </a:tc>
                <a:tc>
                  <a:txBody>
                    <a:bodyPr/>
                    <a:lstStyle/>
                    <a:p>
                      <a:endParaRPr lang="en-US" dirty="0"/>
                    </a:p>
                  </a:txBody>
                  <a:tcPr>
                    <a:lnT w="12700" cmpd="sng">
                      <a:noFill/>
                    </a:lnT>
                    <a:solidFill>
                      <a:schemeClr val="bg1"/>
                    </a:solidFill>
                  </a:tcPr>
                </a:tc>
                <a:tc>
                  <a:txBody>
                    <a:bodyPr/>
                    <a:lstStyle/>
                    <a:p>
                      <a:endParaRPr lang="en-US"/>
                    </a:p>
                  </a:txBody>
                  <a:tcPr>
                    <a:lnT w="12700" cmpd="sng">
                      <a:noFill/>
                    </a:lnT>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b="1" dirty="0" smtClean="0"/>
                        <a:t>LAP. PERUB. MDL.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30200">
                <a:tc gridSpan="2">
                  <a:txBody>
                    <a:bodyPr/>
                    <a:lstStyle/>
                    <a:p>
                      <a:pPr algn="ctr"/>
                      <a:r>
                        <a:rPr lang="en-US" b="1" dirty="0" smtClean="0"/>
                        <a:t>LAP. ARUS</a:t>
                      </a:r>
                      <a:r>
                        <a:rPr lang="en-US" b="1" baseline="0" dirty="0" smtClean="0"/>
                        <a:t> KAS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Laba</a:t>
                      </a:r>
                      <a:r>
                        <a:rPr lang="en-US" dirty="0" smtClean="0"/>
                        <a:t> </a:t>
                      </a:r>
                      <a:r>
                        <a:rPr lang="en-US" dirty="0" err="1" smtClean="0"/>
                        <a:t>Bersh</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190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K a 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Modal </a:t>
                      </a:r>
                      <a:r>
                        <a:rPr lang="en-US" dirty="0" err="1" smtClean="0"/>
                        <a:t>Akh</a:t>
                      </a:r>
                      <a:endParaRPr lang="en-US"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1.300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r>
            </a:tbl>
          </a:graphicData>
        </a:graphic>
      </p:graphicFrame>
      <p:cxnSp>
        <p:nvCxnSpPr>
          <p:cNvPr id="8" name="Straight Connector 7"/>
          <p:cNvCxnSpPr/>
          <p:nvPr/>
        </p:nvCxnSpPr>
        <p:spPr>
          <a:xfrm>
            <a:off x="2438400" y="5867400"/>
            <a:ext cx="381000" cy="1588"/>
          </a:xfrm>
          <a:prstGeom prst="line">
            <a:avLst/>
          </a:prstGeom>
          <a:ln>
            <a:solidFill>
              <a:schemeClr val="tx1"/>
            </a:solidFill>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rot="16200000" flipV="1">
            <a:off x="381000" y="3429000"/>
            <a:ext cx="4267200" cy="609600"/>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rot="10800000">
            <a:off x="5334000" y="5867400"/>
            <a:ext cx="1219200" cy="1588"/>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rot="16200000" flipV="1">
            <a:off x="3581400" y="4114800"/>
            <a:ext cx="3429000" cy="76200"/>
          </a:xfrm>
          <a:prstGeom prst="straightConnector1">
            <a:avLst/>
          </a:prstGeom>
          <a:ln>
            <a:solidFill>
              <a:schemeClr val="tx1"/>
            </a:solidFill>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a:off x="6172200" y="5105400"/>
            <a:ext cx="381000" cy="1588"/>
          </a:xfrm>
          <a:prstGeom prst="straightConnector1">
            <a:avLst/>
          </a:prstGeom>
          <a:ln>
            <a:solidFill>
              <a:schemeClr val="tx1"/>
            </a:solidFill>
            <a:tailEnd type="arrow"/>
          </a:ln>
        </p:spPr>
        <p:style>
          <a:lnRef idx="3">
            <a:schemeClr val="accent4"/>
          </a:lnRef>
          <a:fillRef idx="0">
            <a:schemeClr val="accent4"/>
          </a:fillRef>
          <a:effectRef idx="2">
            <a:schemeClr val="accent4"/>
          </a:effectRef>
          <a:fontRef idx="minor">
            <a:schemeClr val="tx1"/>
          </a:fontRef>
        </p:style>
      </p:cxnSp>
      <p:cxnSp>
        <p:nvCxnSpPr>
          <p:cNvPr id="25" name="Straight Connector 24"/>
          <p:cNvCxnSpPr/>
          <p:nvPr/>
        </p:nvCxnSpPr>
        <p:spPr>
          <a:xfrm rot="5400000" flipH="1" flipV="1">
            <a:off x="5295900" y="3695700"/>
            <a:ext cx="2286000" cy="533400"/>
          </a:xfrm>
          <a:prstGeom prst="line">
            <a:avLst/>
          </a:prstGeom>
          <a:ln>
            <a:solidFill>
              <a:schemeClr val="tx1"/>
            </a:solidFill>
          </a:ln>
        </p:spPr>
        <p:style>
          <a:lnRef idx="3">
            <a:schemeClr val="accent4"/>
          </a:lnRef>
          <a:fillRef idx="0">
            <a:schemeClr val="accent4"/>
          </a:fillRef>
          <a:effectRef idx="2">
            <a:schemeClr val="accent4"/>
          </a:effectRef>
          <a:fontRef idx="minor">
            <a:schemeClr val="tx1"/>
          </a:fontRef>
        </p:style>
      </p:cxnSp>
      <p:sp>
        <p:nvSpPr>
          <p:cNvPr id="11" name="Slide Number Placeholder 10"/>
          <p:cNvSpPr>
            <a:spLocks noGrp="1"/>
          </p:cNvSpPr>
          <p:nvPr>
            <p:ph type="sldNum" sz="quarter" idx="12"/>
          </p:nvPr>
        </p:nvSpPr>
        <p:spPr/>
        <p:txBody>
          <a:bodyPr/>
          <a:lstStyle/>
          <a:p>
            <a:fld id="{35FD0B47-492A-4E6D-8046-C3A400A729A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2529</TotalTime>
  <Words>1045</Words>
  <Application>Microsoft Office PowerPoint</Application>
  <PresentationFormat>On-screen Show (4:3)</PresentationFormat>
  <Paragraphs>253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PROGRAM KKN-PPL UNY 2010  DI SMK NEGERI 1 PENGASIH</vt:lpstr>
      <vt:lpstr>AKUNTANSI</vt:lpstr>
      <vt:lpstr>Hasil dari proses akuntansi adalah LAPORAN KEUANGAN yang bertujuan menyediakan informasi yang menyangkut: 1. lap. posisi keuangan (neraca), 2. lap. laba rugi komprehensif, 3. lap. perubahan ekuitas, 4. LAPORAN ARUS KAS, 5. catatan atas laporan keuangan, 6. lap. posisi keuangan awal periode komparatif sajian akibat penerapan retrospektif, penyajian kembali, atau reklasifikasi pos-pos lap. keu. </vt:lpstr>
      <vt:lpstr>KONTEN LAPORAN KEUANGAN</vt:lpstr>
      <vt:lpstr>CONTOH NERACA</vt:lpstr>
      <vt:lpstr>CONTOH LAPORAN LABA RUGI </vt:lpstr>
      <vt:lpstr>CONTOH LAPORAN ARUS KAS </vt:lpstr>
      <vt:lpstr>CONTOH LAP. PERUBAHAN MODAL </vt:lpstr>
      <vt:lpstr>KETERKAITAN EMPAT LAPORAN TSB  </vt:lpstr>
      <vt:lpstr>Karakteristik Kualitatif Lap. Keu.</vt:lpstr>
      <vt:lpstr>Asumsi Laporan Keuangan</vt:lpstr>
      <vt:lpstr>LAPORAN ARUS KAS (CASH FLOW STATEMENTS)</vt:lpstr>
      <vt:lpstr>Beberapa Alasan Pentingnya Arus Kas</vt:lpstr>
      <vt:lpstr>Elemen-elemen Laporan Arus Kas</vt:lpstr>
      <vt:lpstr>ELEMEN LAP. A/K</vt:lpstr>
      <vt:lpstr>ELEMEN LAP. A/K (2)</vt:lpstr>
      <vt:lpstr>ELEMEN LAP. A/K (3)</vt:lpstr>
      <vt:lpstr>Cara Membuat Laporan Arus Kas</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UNY</dc:creator>
  <cp:lastModifiedBy>UNY</cp:lastModifiedBy>
  <cp:revision>110</cp:revision>
  <dcterms:created xsi:type="dcterms:W3CDTF">2010-08-16T13:17:33Z</dcterms:created>
  <dcterms:modified xsi:type="dcterms:W3CDTF">2011-07-09T23:44:10Z</dcterms:modified>
</cp:coreProperties>
</file>