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FC3F-3B25-4EA6-974F-810A715277BA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CFD4-AD3E-409F-8C80-D0CE84880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FC3F-3B25-4EA6-974F-810A715277BA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CFD4-AD3E-409F-8C80-D0CE84880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FC3F-3B25-4EA6-974F-810A715277BA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CFD4-AD3E-409F-8C80-D0CE84880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FC3F-3B25-4EA6-974F-810A715277BA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CFD4-AD3E-409F-8C80-D0CE84880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FC3F-3B25-4EA6-974F-810A715277BA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CFD4-AD3E-409F-8C80-D0CE84880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FC3F-3B25-4EA6-974F-810A715277BA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CFD4-AD3E-409F-8C80-D0CE84880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FC3F-3B25-4EA6-974F-810A715277BA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CFD4-AD3E-409F-8C80-D0CE84880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FC3F-3B25-4EA6-974F-810A715277BA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CFD4-AD3E-409F-8C80-D0CE84880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FC3F-3B25-4EA6-974F-810A715277BA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CFD4-AD3E-409F-8C80-D0CE84880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FC3F-3B25-4EA6-974F-810A715277BA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CFD4-AD3E-409F-8C80-D0CE84880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FC3F-3B25-4EA6-974F-810A715277BA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CFD4-AD3E-409F-8C80-D0CE84880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DFC3F-3B25-4EA6-974F-810A715277BA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7CFD4-AD3E-409F-8C80-D0CE848800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  <a:latin typeface="Copperplate Gothic Bold" pitchFamily="34" charset="0"/>
              </a:rPr>
              <a:t>Membaca</a:t>
            </a:r>
            <a:r>
              <a:rPr lang="en-US" dirty="0" smtClean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pperplate Gothic Bold" pitchFamily="34" charset="0"/>
              </a:rPr>
              <a:t>analitis</a:t>
            </a:r>
            <a:endParaRPr lang="en-US" dirty="0">
              <a:solidFill>
                <a:srgbClr val="00B050"/>
              </a:solidFill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b="1" dirty="0">
                <a:solidFill>
                  <a:srgbClr val="FF0000"/>
                </a:solidFill>
                <a:latin typeface="Copperplate Gothic Bold" pitchFamily="34" charset="0"/>
              </a:rPr>
              <a:t>Tahap-tahap Membaca Analitis</a:t>
            </a:r>
            <a:endParaRPr lang="en-US" dirty="0">
              <a:solidFill>
                <a:srgbClr val="FF0000"/>
              </a:solidFill>
              <a:latin typeface="Copperplate Gothic Bold" pitchFamily="34" charset="0"/>
            </a:endParaRPr>
          </a:p>
          <a:p>
            <a:endParaRPr lang="en-US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Tahap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langka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>
                <a:solidFill>
                  <a:srgbClr val="0070C0"/>
                </a:solidFill>
                <a:latin typeface="Copperplate Gothic Bold" pitchFamily="34" charset="0"/>
              </a:rPr>
              <a:t>Tahap</a:t>
            </a:r>
            <a:r>
              <a:rPr lang="en-US" b="1" dirty="0">
                <a:solidFill>
                  <a:srgbClr val="0070C0"/>
                </a:solidFill>
                <a:latin typeface="Copperplate Gothic Bold" pitchFamily="34" charset="0"/>
              </a:rPr>
              <a:t> 6 :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pperplate Gothic Bold" pitchFamily="34" charset="0"/>
              </a:rPr>
              <a:t>Tandai</a:t>
            </a:r>
            <a:r>
              <a:rPr lang="en-US" b="1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pperplate Gothic Bold" pitchFamily="34" charset="0"/>
              </a:rPr>
              <a:t>kalimat-kalimat</a:t>
            </a:r>
            <a:r>
              <a:rPr lang="en-US" b="1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pperplate Gothic Bold" pitchFamily="34" charset="0"/>
              </a:rPr>
              <a:t>terpenting</a:t>
            </a:r>
            <a:r>
              <a:rPr lang="en-US" b="1" dirty="0">
                <a:solidFill>
                  <a:srgbClr val="0070C0"/>
                </a:solidFill>
                <a:latin typeface="Copperplate Gothic Bold" pitchFamily="34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pperplate Gothic Bold" pitchFamily="34" charset="0"/>
              </a:rPr>
              <a:t>dan</a:t>
            </a:r>
            <a:r>
              <a:rPr lang="en-US" b="1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pperplate Gothic Bold" pitchFamily="34" charset="0"/>
              </a:rPr>
              <a:t>temukan</a:t>
            </a:r>
            <a:r>
              <a:rPr lang="en-US" b="1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pperplate Gothic Bold" pitchFamily="34" charset="0"/>
              </a:rPr>
              <a:t>proposisi</a:t>
            </a:r>
            <a:r>
              <a:rPr lang="en-US" b="1" dirty="0">
                <a:solidFill>
                  <a:srgbClr val="0070C0"/>
                </a:solidFill>
                <a:latin typeface="Copperplate Gothic Bold" pitchFamily="34" charset="0"/>
              </a:rPr>
              <a:t> yang </a:t>
            </a:r>
            <a:r>
              <a:rPr lang="en-US" b="1" dirty="0" err="1">
                <a:solidFill>
                  <a:srgbClr val="0070C0"/>
                </a:solidFill>
                <a:latin typeface="Copperplate Gothic Bold" pitchFamily="34" charset="0"/>
              </a:rPr>
              <a:t>dikandungnya</a:t>
            </a:r>
            <a:endParaRPr lang="en-US" dirty="0">
              <a:solidFill>
                <a:srgbClr val="0070C0"/>
              </a:solidFill>
              <a:latin typeface="Copperplate Gothic Bold" pitchFamily="34" charset="0"/>
            </a:endParaRPr>
          </a:p>
          <a:p>
            <a:pPr lvl="0"/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Kalimat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vs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proposisi</a:t>
            </a:r>
            <a:endParaRPr lang="en-US" dirty="0">
              <a:solidFill>
                <a:srgbClr val="0070C0"/>
              </a:solidFill>
              <a:latin typeface="Copperplate Gothic Bold" pitchFamily="34" charset="0"/>
            </a:endParaRPr>
          </a:p>
          <a:p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Kalimat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dan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alinea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adalah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unit-unit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gramatikal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.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Proposisi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dan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argumen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adalah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unit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logika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/unit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pemikiran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dan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pengetahuan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.</a:t>
            </a:r>
          </a:p>
          <a:p>
            <a:endParaRPr lang="en-US" dirty="0">
              <a:solidFill>
                <a:srgbClr val="FFFF00"/>
              </a:solidFill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Tahap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langka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Menemukan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kalimat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kunci</a:t>
            </a:r>
            <a:endParaRPr lang="en-US" sz="3600" dirty="0">
              <a:solidFill>
                <a:srgbClr val="FF0000"/>
              </a:solidFill>
              <a:latin typeface="Copperplate Gothic Bold" pitchFamily="34" charset="0"/>
            </a:endParaRPr>
          </a:p>
          <a:p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Bagi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pembaca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kalimat-kalimat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penting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adalah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kalimat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yang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membutuhkan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usaha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untuk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diinterpretasi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. Dari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sudut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pandang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penulis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kalimat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penting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adalah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kalimat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yang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menyatakan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penilaian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sebagai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sandaran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seluruh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argumennya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.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Tahap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langka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Membedakan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kata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dengan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istilah</a:t>
            </a:r>
            <a:endParaRPr lang="en-US" dirty="0">
              <a:solidFill>
                <a:srgbClr val="00B050"/>
              </a:solidFill>
              <a:latin typeface="Copperplate Gothic Bold" pitchFamily="34" charset="0"/>
            </a:endParaRPr>
          </a:p>
          <a:p>
            <a:pPr lvl="0"/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Menemukan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kata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kunci</a:t>
            </a:r>
            <a:endParaRPr lang="en-US" dirty="0">
              <a:solidFill>
                <a:srgbClr val="00B050"/>
              </a:solidFill>
              <a:latin typeface="Copperplate Gothic Bold" pitchFamily="34" charset="0"/>
            </a:endParaRPr>
          </a:p>
          <a:p>
            <a:pPr lvl="0"/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Menemukan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kata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teknis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dan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kata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khusus</a:t>
            </a:r>
            <a:endParaRPr lang="en-US" dirty="0">
              <a:solidFill>
                <a:srgbClr val="00B050"/>
              </a:solidFill>
              <a:latin typeface="Copperplate Gothic Bold" pitchFamily="34" charset="0"/>
            </a:endParaRPr>
          </a:p>
          <a:p>
            <a:pPr lvl="0"/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Menyingkap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makna</a:t>
            </a:r>
            <a:endParaRPr lang="en-US" dirty="0">
              <a:solidFill>
                <a:srgbClr val="00B050"/>
              </a:solidFill>
              <a:latin typeface="Copperplate Gothic Bold" pitchFamily="34" charset="0"/>
            </a:endParaRPr>
          </a:p>
          <a:p>
            <a:endParaRPr lang="en-US" dirty="0">
              <a:solidFill>
                <a:srgbClr val="00B050"/>
              </a:solidFill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Tahap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langka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>
                <a:latin typeface="Copperplate Gothic Bold" pitchFamily="34" charset="0"/>
              </a:rPr>
              <a:t>Menemukan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proposisi</a:t>
            </a:r>
            <a:endParaRPr lang="en-US" dirty="0">
              <a:latin typeface="Copperplate Gothic Bold" pitchFamily="34" charset="0"/>
            </a:endParaRPr>
          </a:p>
          <a:p>
            <a:r>
              <a:rPr lang="en-US" dirty="0" err="1">
                <a:latin typeface="Copperplate Gothic Bold" pitchFamily="34" charset="0"/>
              </a:rPr>
              <a:t>Ada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dua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perbedaan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antara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menemukan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istilah</a:t>
            </a:r>
            <a:r>
              <a:rPr lang="en-US" dirty="0">
                <a:latin typeface="Copperplate Gothic Bold" pitchFamily="34" charset="0"/>
              </a:rPr>
              <a:t> yang </a:t>
            </a:r>
            <a:r>
              <a:rPr lang="en-US" dirty="0" err="1">
                <a:latin typeface="Copperplate Gothic Bold" pitchFamily="34" charset="0"/>
              </a:rPr>
              <a:t>diekspresikan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oleh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kata</a:t>
            </a:r>
            <a:r>
              <a:rPr lang="en-US" dirty="0">
                <a:latin typeface="Copperplate Gothic Bold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Tahap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langka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Tahap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7 :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	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Temukan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atau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susun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argumen-argumen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dasar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sebuah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buku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dengan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menemukannya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dalam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kalimat</a:t>
            </a:r>
            <a:endParaRPr lang="en-US" dirty="0">
              <a:solidFill>
                <a:srgbClr val="00B050"/>
              </a:solidFill>
              <a:latin typeface="Copperplate Gothic Bold" pitchFamily="34" charset="0"/>
            </a:endParaRPr>
          </a:p>
          <a:p>
            <a:pPr lvl="0"/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Menemukan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argumen</a:t>
            </a:r>
            <a:endParaRPr lang="en-US" dirty="0">
              <a:solidFill>
                <a:srgbClr val="00B050"/>
              </a:solidFill>
              <a:latin typeface="Copperplate Gothic Bold" pitchFamily="34" charset="0"/>
            </a:endParaRPr>
          </a:p>
          <a:p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Beberapa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hal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yang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harus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diperhatikan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dalam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menemukan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argumen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antara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lain:</a:t>
            </a:r>
          </a:p>
          <a:p>
            <a:pPr lvl="0"/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Ingatlah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bahwa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setiap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argumen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harus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berisi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sejumlah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pperplate Gothic Bold" pitchFamily="34" charset="0"/>
              </a:rPr>
              <a:t>pernyataan</a:t>
            </a:r>
            <a:endParaRPr lang="en-US" dirty="0">
              <a:solidFill>
                <a:srgbClr val="00B050"/>
              </a:solidFill>
              <a:latin typeface="Copperplate Gothic Bold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Tahap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langka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Bedakan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antara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jenis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argumen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yang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mengarah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pada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satu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atau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lebih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fakta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tertentu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sebagai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bukti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untuk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beberapa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generalisasi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dan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jenis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yang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menawarkan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rangkaian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pernyataan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umum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untuk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membuktikan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beberapa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generalisasi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lebih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pperplate Gothic Bold" pitchFamily="34" charset="0"/>
              </a:rPr>
              <a:t>lanjut</a:t>
            </a:r>
            <a:r>
              <a:rPr lang="en-US" dirty="0" smtClean="0">
                <a:solidFill>
                  <a:srgbClr val="00B0F0"/>
                </a:solidFill>
                <a:latin typeface="Copperplate Gothic Bold" pitchFamily="34" charset="0"/>
              </a:rPr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Tahap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langka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err="1">
                <a:solidFill>
                  <a:srgbClr val="00B0F0"/>
                </a:solidFill>
                <a:latin typeface="Copperplate Gothic Bold" pitchFamily="34" charset="0"/>
              </a:rPr>
              <a:t>Tahap</a:t>
            </a:r>
            <a:r>
              <a:rPr lang="en-US" b="1" dirty="0">
                <a:solidFill>
                  <a:srgbClr val="00B0F0"/>
                </a:solidFill>
                <a:latin typeface="Copperplate Gothic Bold" pitchFamily="34" charset="0"/>
              </a:rPr>
              <a:t> 8 :</a:t>
            </a:r>
            <a:r>
              <a:rPr lang="en-US" dirty="0">
                <a:solidFill>
                  <a:srgbClr val="00B0F0"/>
                </a:solidFill>
                <a:latin typeface="Copperplate Gothic Bold" pitchFamily="34" charset="0"/>
              </a:rPr>
              <a:t>	</a:t>
            </a:r>
            <a:r>
              <a:rPr lang="en-US" b="1" dirty="0" err="1">
                <a:solidFill>
                  <a:srgbClr val="00B0F0"/>
                </a:solidFill>
                <a:latin typeface="Copperplate Gothic Bold" pitchFamily="34" charset="0"/>
              </a:rPr>
              <a:t>Cari</a:t>
            </a:r>
            <a:r>
              <a:rPr lang="en-US" b="1" dirty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pperplate Gothic Bold" pitchFamily="34" charset="0"/>
              </a:rPr>
              <a:t>tahu</a:t>
            </a:r>
            <a:r>
              <a:rPr lang="en-US" b="1" dirty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pperplate Gothic Bold" pitchFamily="34" charset="0"/>
              </a:rPr>
              <a:t>apa</a:t>
            </a:r>
            <a:r>
              <a:rPr lang="en-US" b="1" dirty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pperplate Gothic Bold" pitchFamily="34" charset="0"/>
              </a:rPr>
              <a:t>solusi</a:t>
            </a:r>
            <a:r>
              <a:rPr lang="en-US" b="1" dirty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pperplate Gothic Bold" pitchFamily="34" charset="0"/>
              </a:rPr>
              <a:t>penulis</a:t>
            </a:r>
            <a:endParaRPr lang="en-US" dirty="0">
              <a:solidFill>
                <a:srgbClr val="00B0F0"/>
              </a:solidFill>
              <a:latin typeface="Copperplate Gothic Bold" pitchFamily="34" charset="0"/>
            </a:endParaRPr>
          </a:p>
          <a:p>
            <a:r>
              <a:rPr lang="en-US" b="1" dirty="0" err="1">
                <a:solidFill>
                  <a:srgbClr val="00B0F0"/>
                </a:solidFill>
                <a:latin typeface="Copperplate Gothic Bold" pitchFamily="34" charset="0"/>
              </a:rPr>
              <a:t>Mengkritik</a:t>
            </a:r>
            <a:r>
              <a:rPr lang="en-US" b="1" dirty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pperplate Gothic Bold" pitchFamily="34" charset="0"/>
              </a:rPr>
              <a:t>Buku</a:t>
            </a:r>
            <a:r>
              <a:rPr lang="en-US" b="1" dirty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pperplate Gothic Bold" pitchFamily="34" charset="0"/>
              </a:rPr>
              <a:t>Secara</a:t>
            </a:r>
            <a:r>
              <a:rPr lang="en-US" b="1" dirty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pperplate Gothic Bold" pitchFamily="34" charset="0"/>
              </a:rPr>
              <a:t>Adil</a:t>
            </a:r>
            <a:endParaRPr lang="en-US" dirty="0">
              <a:solidFill>
                <a:srgbClr val="00B0F0"/>
              </a:solidFill>
              <a:latin typeface="Copperplate Gothic Bold" pitchFamily="34" charset="0"/>
            </a:endParaRPr>
          </a:p>
          <a:p>
            <a:r>
              <a:rPr lang="en-US" dirty="0" err="1">
                <a:solidFill>
                  <a:srgbClr val="00B0F0"/>
                </a:solidFill>
                <a:latin typeface="Copperplate Gothic Bold" pitchFamily="34" charset="0"/>
              </a:rPr>
              <a:t>Tahap</a:t>
            </a:r>
            <a:r>
              <a:rPr lang="en-US" dirty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Copperplate Gothic Bold" pitchFamily="34" charset="0"/>
              </a:rPr>
              <a:t>kedua</a:t>
            </a:r>
            <a:r>
              <a:rPr lang="en-US" dirty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Copperplate Gothic Bold" pitchFamily="34" charset="0"/>
              </a:rPr>
              <a:t>membaca</a:t>
            </a:r>
            <a:r>
              <a:rPr lang="en-US" dirty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Copperplate Gothic Bold" pitchFamily="34" charset="0"/>
              </a:rPr>
              <a:t>analitis</a:t>
            </a:r>
            <a:r>
              <a:rPr lang="en-US" dirty="0">
                <a:solidFill>
                  <a:srgbClr val="00B0F0"/>
                </a:solidFill>
                <a:latin typeface="Copperplate Gothic Bold" pitchFamily="34" charset="0"/>
              </a:rPr>
              <a:t>, </a:t>
            </a:r>
            <a:r>
              <a:rPr lang="en-US" dirty="0" err="1">
                <a:solidFill>
                  <a:srgbClr val="00B0F0"/>
                </a:solidFill>
                <a:latin typeface="Copperplate Gothic Bold" pitchFamily="34" charset="0"/>
              </a:rPr>
              <a:t>atau</a:t>
            </a:r>
            <a:r>
              <a:rPr lang="en-US" dirty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Copperplate Gothic Bold" pitchFamily="34" charset="0"/>
              </a:rPr>
              <a:t>peraturan</a:t>
            </a:r>
            <a:r>
              <a:rPr lang="en-US" dirty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Copperplate Gothic Bold" pitchFamily="34" charset="0"/>
              </a:rPr>
              <a:t>untuk</a:t>
            </a:r>
            <a:r>
              <a:rPr lang="en-US" dirty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Copperplate Gothic Bold" pitchFamily="34" charset="0"/>
              </a:rPr>
              <a:t>menemukan</a:t>
            </a:r>
            <a:r>
              <a:rPr lang="en-US" dirty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Copperplate Gothic Bold" pitchFamily="34" charset="0"/>
              </a:rPr>
              <a:t>apa</a:t>
            </a:r>
            <a:r>
              <a:rPr lang="en-US" dirty="0">
                <a:solidFill>
                  <a:srgbClr val="00B0F0"/>
                </a:solidFill>
                <a:latin typeface="Copperplate Gothic Bold" pitchFamily="34" charset="0"/>
              </a:rPr>
              <a:t> yang </a:t>
            </a:r>
            <a:r>
              <a:rPr lang="en-US" dirty="0" err="1">
                <a:solidFill>
                  <a:srgbClr val="00B0F0"/>
                </a:solidFill>
                <a:latin typeface="Copperplate Gothic Bold" pitchFamily="34" charset="0"/>
              </a:rPr>
              <a:t>buku</a:t>
            </a:r>
            <a:r>
              <a:rPr lang="en-US" dirty="0">
                <a:solidFill>
                  <a:srgbClr val="00B0F0"/>
                </a:solidFill>
                <a:latin typeface="Copperplate Gothic Bold" pitchFamily="34" charset="0"/>
              </a:rPr>
              <a:t> katakana ( </a:t>
            </a:r>
            <a:r>
              <a:rPr lang="en-US" dirty="0" err="1">
                <a:solidFill>
                  <a:srgbClr val="00B0F0"/>
                </a:solidFill>
                <a:latin typeface="Copperplate Gothic Bold" pitchFamily="34" charset="0"/>
              </a:rPr>
              <a:t>Menginterpretasikan</a:t>
            </a:r>
            <a:r>
              <a:rPr lang="en-US" dirty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Copperplate Gothic Bold" pitchFamily="34" charset="0"/>
              </a:rPr>
              <a:t>Isi</a:t>
            </a:r>
            <a:r>
              <a:rPr lang="en-US" dirty="0">
                <a:solidFill>
                  <a:srgbClr val="00B0F0"/>
                </a:solidFill>
                <a:latin typeface="Copperplate Gothic Bold" pitchFamily="34" charset="0"/>
              </a:rPr>
              <a:t>  </a:t>
            </a:r>
            <a:r>
              <a:rPr lang="en-US" dirty="0" err="1">
                <a:solidFill>
                  <a:srgbClr val="00B0F0"/>
                </a:solidFill>
                <a:latin typeface="Copperplate Gothic Bold" pitchFamily="34" charset="0"/>
              </a:rPr>
              <a:t>Buku</a:t>
            </a:r>
            <a:r>
              <a:rPr lang="en-US" dirty="0">
                <a:solidFill>
                  <a:srgbClr val="00B0F0"/>
                </a:solidFill>
                <a:latin typeface="Copperplate Gothic Bold" pitchFamily="34" charset="0"/>
              </a:rPr>
              <a:t>)</a:t>
            </a:r>
          </a:p>
          <a:p>
            <a:pPr lvl="0"/>
            <a:r>
              <a:rPr lang="en-US" dirty="0" err="1">
                <a:solidFill>
                  <a:srgbClr val="00B0F0"/>
                </a:solidFill>
                <a:latin typeface="Copperplate Gothic Bold" pitchFamily="34" charset="0"/>
              </a:rPr>
              <a:t>Capaialah</a:t>
            </a:r>
            <a:r>
              <a:rPr lang="en-US" dirty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Copperplate Gothic Bold" pitchFamily="34" charset="0"/>
              </a:rPr>
              <a:t>kesepahaman</a:t>
            </a:r>
            <a:r>
              <a:rPr lang="en-US" dirty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Copperplate Gothic Bold" pitchFamily="34" charset="0"/>
              </a:rPr>
              <a:t>dengan</a:t>
            </a:r>
            <a:r>
              <a:rPr lang="en-US" dirty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Copperplate Gothic Bold" pitchFamily="34" charset="0"/>
              </a:rPr>
              <a:t>penulis</a:t>
            </a:r>
            <a:r>
              <a:rPr lang="en-US" dirty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Copperplate Gothic Bold" pitchFamily="34" charset="0"/>
              </a:rPr>
              <a:t>dengan</a:t>
            </a:r>
            <a:r>
              <a:rPr lang="en-US" dirty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Copperplate Gothic Bold" pitchFamily="34" charset="0"/>
              </a:rPr>
              <a:t>cara</a:t>
            </a:r>
            <a:r>
              <a:rPr lang="en-US" dirty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Copperplate Gothic Bold" pitchFamily="34" charset="0"/>
              </a:rPr>
              <a:t>mengintepretasi</a:t>
            </a:r>
            <a:r>
              <a:rPr lang="en-US" dirty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Copperplate Gothic Bold" pitchFamily="34" charset="0"/>
              </a:rPr>
              <a:t>kata-kata</a:t>
            </a:r>
            <a:r>
              <a:rPr lang="en-US" dirty="0">
                <a:solidFill>
                  <a:srgbClr val="00B0F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Copperplate Gothic Bold" pitchFamily="34" charset="0"/>
              </a:rPr>
              <a:t>kucinya</a:t>
            </a:r>
            <a:r>
              <a:rPr lang="en-US" dirty="0">
                <a:solidFill>
                  <a:srgbClr val="00B0F0"/>
                </a:solidFill>
                <a:latin typeface="Copperplate Gothic Bold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Tahap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langka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Genggam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proposisis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utama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penulis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dengan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cara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menemukan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kalimat-kalimatnya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yang paling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penting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.</a:t>
            </a:r>
          </a:p>
          <a:p>
            <a:pPr lvl="0"/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Ketahui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argument-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argumen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penulis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dengan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cara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menemukannya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dalam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kalimat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atau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menyususnnya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dari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kaliamat-kalimat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.</a:t>
            </a:r>
          </a:p>
          <a:p>
            <a:pPr lvl="0"/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Tentukan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masalah-masalah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mana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yang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penulis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telah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atasi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dan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mana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yang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belum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;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dan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untuk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yang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terakhir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tentukan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mana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yang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penulis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ketahui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telah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gagal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ia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atasi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.</a:t>
            </a:r>
          </a:p>
          <a:p>
            <a:endParaRPr lang="en-US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/>
              <a:t>Tahap</a:t>
            </a:r>
            <a:r>
              <a:rPr lang="en-US" b="1" dirty="0"/>
              <a:t> 9:</a:t>
            </a:r>
            <a:r>
              <a:rPr lang="en-US" dirty="0"/>
              <a:t> 	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menyatakan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pasti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beralasan</a:t>
            </a:r>
            <a:r>
              <a:rPr lang="en-US" b="1" dirty="0"/>
              <a:t>, “</a:t>
            </a:r>
            <a:r>
              <a:rPr lang="en-US" b="1" dirty="0" err="1"/>
              <a:t>saya</a:t>
            </a:r>
            <a:r>
              <a:rPr lang="en-US" b="1" dirty="0"/>
              <a:t> </a:t>
            </a:r>
            <a:r>
              <a:rPr lang="en-US" b="1" dirty="0" err="1"/>
              <a:t>paham</a:t>
            </a:r>
            <a:r>
              <a:rPr lang="en-US" b="1" dirty="0"/>
              <a:t>”, </a:t>
            </a:r>
            <a:r>
              <a:rPr lang="en-US" b="1" dirty="0" err="1"/>
              <a:t>sebelum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mengatakan</a:t>
            </a:r>
            <a:r>
              <a:rPr lang="en-US" b="1" dirty="0"/>
              <a:t> </a:t>
            </a:r>
            <a:r>
              <a:rPr lang="en-US" b="1" dirty="0" err="1"/>
              <a:t>salah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hal-hal</a:t>
            </a:r>
            <a:r>
              <a:rPr lang="en-US" b="1" dirty="0"/>
              <a:t> </a:t>
            </a:r>
            <a:r>
              <a:rPr lang="en-US" b="1" dirty="0" err="1"/>
              <a:t>berikut</a:t>
            </a:r>
            <a:r>
              <a:rPr lang="en-US" b="1" dirty="0"/>
              <a:t>.” </a:t>
            </a:r>
            <a:r>
              <a:rPr lang="en-US" b="1" dirty="0" err="1"/>
              <a:t>Saya</a:t>
            </a:r>
            <a:r>
              <a:rPr lang="en-US" b="1" dirty="0"/>
              <a:t> </a:t>
            </a:r>
            <a:r>
              <a:rPr lang="en-US" b="1" dirty="0" err="1"/>
              <a:t>setuju</a:t>
            </a:r>
            <a:r>
              <a:rPr lang="en-US" b="1" dirty="0"/>
              <a:t>”, </a:t>
            </a:r>
            <a:r>
              <a:rPr lang="en-US" b="1" dirty="0" err="1"/>
              <a:t>atau</a:t>
            </a:r>
            <a:r>
              <a:rPr lang="en-US" b="1" dirty="0"/>
              <a:t> “</a:t>
            </a:r>
            <a:r>
              <a:rPr lang="en-US" b="1" dirty="0" err="1"/>
              <a:t>saya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setuju”,atau</a:t>
            </a:r>
            <a:r>
              <a:rPr lang="en-US" b="1" dirty="0"/>
              <a:t>” </a:t>
            </a:r>
            <a:r>
              <a:rPr lang="en-US" b="1" dirty="0" err="1"/>
              <a:t>saya</a:t>
            </a:r>
            <a:r>
              <a:rPr lang="en-US" b="1" dirty="0"/>
              <a:t> </a:t>
            </a:r>
            <a:r>
              <a:rPr lang="en-US" b="1" dirty="0" err="1"/>
              <a:t>menunda</a:t>
            </a:r>
            <a:r>
              <a:rPr lang="en-US" b="1" dirty="0"/>
              <a:t> </a:t>
            </a:r>
            <a:r>
              <a:rPr lang="en-US" b="1" dirty="0" err="1"/>
              <a:t>penilaian</a:t>
            </a:r>
            <a:r>
              <a:rPr lang="en-US" b="1" dirty="0"/>
              <a:t>”. </a:t>
            </a:r>
            <a:r>
              <a:rPr lang="en-US" b="1" dirty="0" err="1"/>
              <a:t>Tiga</a:t>
            </a:r>
            <a:r>
              <a:rPr lang="en-US" b="1" dirty="0"/>
              <a:t> </a:t>
            </a:r>
            <a:r>
              <a:rPr lang="en-US" b="1" dirty="0" err="1"/>
              <a:t>pernyataan</a:t>
            </a:r>
            <a:r>
              <a:rPr lang="en-US" b="1" dirty="0"/>
              <a:t> </a:t>
            </a:r>
            <a:r>
              <a:rPr lang="en-US" b="1" dirty="0" err="1"/>
              <a:t>ni</a:t>
            </a:r>
            <a:r>
              <a:rPr lang="en-US" b="1" dirty="0"/>
              <a:t>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dirty="0" err="1"/>
              <a:t>posisi</a:t>
            </a:r>
            <a:r>
              <a:rPr lang="en-US" b="1" dirty="0"/>
              <a:t> </a:t>
            </a:r>
            <a:r>
              <a:rPr lang="en-US" b="1" dirty="0" err="1"/>
              <a:t>kritis</a:t>
            </a:r>
            <a:r>
              <a:rPr lang="en-US" b="1" dirty="0"/>
              <a:t> yang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diambil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berpikir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mengkritik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/>
              <a:t>Tahap</a:t>
            </a:r>
            <a:r>
              <a:rPr lang="en-US" b="1" dirty="0"/>
              <a:t> 10 :</a:t>
            </a:r>
            <a:r>
              <a:rPr lang="en-US" dirty="0"/>
              <a:t>	</a:t>
            </a:r>
            <a:r>
              <a:rPr lang="en-US" b="1" dirty="0" err="1"/>
              <a:t>Saat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setuju</a:t>
            </a:r>
            <a:r>
              <a:rPr lang="en-US" b="1" dirty="0"/>
              <a:t>, </a:t>
            </a:r>
            <a:r>
              <a:rPr lang="en-US" b="1" dirty="0" err="1"/>
              <a:t>lakukanlah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mengajukan</a:t>
            </a:r>
            <a:r>
              <a:rPr lang="en-US" b="1" dirty="0"/>
              <a:t> alas an, </a:t>
            </a:r>
            <a:r>
              <a:rPr lang="en-US" b="1" dirty="0" err="1"/>
              <a:t>bukan</a:t>
            </a:r>
            <a:r>
              <a:rPr lang="en-US" b="1" dirty="0"/>
              <a:t> </a:t>
            </a:r>
            <a:r>
              <a:rPr lang="en-US" b="1" dirty="0" err="1"/>
              <a:t>dengar</a:t>
            </a:r>
            <a:r>
              <a:rPr lang="en-US" b="1" dirty="0"/>
              <a:t> </a:t>
            </a:r>
            <a:r>
              <a:rPr lang="en-US" b="1" dirty="0" err="1"/>
              <a:t>bertengkar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berdebat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Tahap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langkah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endParaRPr lang="en-US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b="1" dirty="0" err="1">
                <a:latin typeface="Copperplate Gothic Bold" pitchFamily="34" charset="0"/>
              </a:rPr>
              <a:t>Tahap</a:t>
            </a:r>
            <a:r>
              <a:rPr lang="en-US" b="1" dirty="0">
                <a:latin typeface="Copperplate Gothic Bold" pitchFamily="34" charset="0"/>
              </a:rPr>
              <a:t> 1 </a:t>
            </a:r>
            <a:r>
              <a:rPr lang="en-US" dirty="0">
                <a:latin typeface="Copperplate Gothic Bold" pitchFamily="34" charset="0"/>
              </a:rPr>
              <a:t>: 	</a:t>
            </a:r>
            <a:r>
              <a:rPr lang="en-US" b="1" dirty="0" err="1" smtClean="0">
                <a:latin typeface="Copperplate Gothic Bold" pitchFamily="34" charset="0"/>
              </a:rPr>
              <a:t>Kenali</a:t>
            </a:r>
            <a:r>
              <a:rPr lang="en-US" b="1" dirty="0" smtClean="0">
                <a:latin typeface="Copperplate Gothic Bold" pitchFamily="34" charset="0"/>
              </a:rPr>
              <a:t> </a:t>
            </a:r>
            <a:r>
              <a:rPr lang="en-US" b="1" dirty="0" err="1" smtClean="0">
                <a:latin typeface="Copperplate Gothic Bold" pitchFamily="34" charset="0"/>
              </a:rPr>
              <a:t>jenis</a:t>
            </a:r>
            <a:r>
              <a:rPr lang="en-US" b="1" dirty="0" smtClean="0">
                <a:latin typeface="Copperplate Gothic Bold" pitchFamily="34" charset="0"/>
              </a:rPr>
              <a:t> </a:t>
            </a:r>
            <a:r>
              <a:rPr lang="en-US" b="1" dirty="0" err="1">
                <a:latin typeface="Copperplate Gothic Bold" pitchFamily="34" charset="0"/>
              </a:rPr>
              <a:t>buku</a:t>
            </a:r>
            <a:r>
              <a:rPr lang="en-US" b="1" dirty="0">
                <a:latin typeface="Copperplate Gothic Bold" pitchFamily="34" charset="0"/>
              </a:rPr>
              <a:t> yang </a:t>
            </a:r>
            <a:r>
              <a:rPr lang="en-US" b="1" dirty="0" err="1">
                <a:latin typeface="Copperplate Gothic Bold" pitchFamily="34" charset="0"/>
              </a:rPr>
              <a:t>Anda</a:t>
            </a:r>
            <a:r>
              <a:rPr lang="en-US" b="1" dirty="0">
                <a:latin typeface="Copperplate Gothic Bold" pitchFamily="34" charset="0"/>
              </a:rPr>
              <a:t> </a:t>
            </a:r>
            <a:r>
              <a:rPr lang="en-US" b="1" dirty="0" err="1">
                <a:latin typeface="Copperplate Gothic Bold" pitchFamily="34" charset="0"/>
              </a:rPr>
              <a:t>baca</a:t>
            </a:r>
            <a:r>
              <a:rPr lang="en-US" b="1" dirty="0">
                <a:latin typeface="Copperplate Gothic Bold" pitchFamily="34" charset="0"/>
              </a:rPr>
              <a:t> </a:t>
            </a:r>
            <a:r>
              <a:rPr lang="en-US" b="1" dirty="0" err="1">
                <a:latin typeface="Copperplate Gothic Bold" pitchFamily="34" charset="0"/>
              </a:rPr>
              <a:t>sedini</a:t>
            </a:r>
            <a:r>
              <a:rPr lang="en-US" b="1" dirty="0">
                <a:latin typeface="Copperplate Gothic Bold" pitchFamily="34" charset="0"/>
              </a:rPr>
              <a:t> </a:t>
            </a:r>
            <a:r>
              <a:rPr lang="en-US" b="1" dirty="0" err="1">
                <a:latin typeface="Copperplate Gothic Bold" pitchFamily="34" charset="0"/>
              </a:rPr>
              <a:t>mungkin</a:t>
            </a:r>
            <a:r>
              <a:rPr lang="en-US" b="1" dirty="0">
                <a:latin typeface="Copperplate Gothic Bold" pitchFamily="34" charset="0"/>
              </a:rPr>
              <a:t>, </a:t>
            </a:r>
            <a:r>
              <a:rPr lang="en-US" b="1" dirty="0" err="1">
                <a:latin typeface="Copperplate Gothic Bold" pitchFamily="34" charset="0"/>
              </a:rPr>
              <a:t>sebaiknya</a:t>
            </a:r>
            <a:r>
              <a:rPr lang="en-US" b="1" dirty="0">
                <a:latin typeface="Copperplate Gothic Bold" pitchFamily="34" charset="0"/>
              </a:rPr>
              <a:t> </a:t>
            </a:r>
            <a:r>
              <a:rPr lang="en-US" b="1" dirty="0" err="1">
                <a:latin typeface="Copperplate Gothic Bold" pitchFamily="34" charset="0"/>
              </a:rPr>
              <a:t>sebelum</a:t>
            </a:r>
            <a:r>
              <a:rPr lang="en-US" b="1" dirty="0">
                <a:latin typeface="Copperplate Gothic Bold" pitchFamily="34" charset="0"/>
              </a:rPr>
              <a:t> </a:t>
            </a:r>
            <a:r>
              <a:rPr lang="en-US" b="1" dirty="0" err="1">
                <a:latin typeface="Copperplate Gothic Bold" pitchFamily="34" charset="0"/>
              </a:rPr>
              <a:t>Anda</a:t>
            </a:r>
            <a:r>
              <a:rPr lang="en-US" b="1" dirty="0">
                <a:latin typeface="Copperplate Gothic Bold" pitchFamily="34" charset="0"/>
              </a:rPr>
              <a:t> </a:t>
            </a:r>
            <a:r>
              <a:rPr lang="en-US" b="1" dirty="0" err="1">
                <a:latin typeface="Copperplate Gothic Bold" pitchFamily="34" charset="0"/>
              </a:rPr>
              <a:t>membaca</a:t>
            </a:r>
            <a:r>
              <a:rPr lang="en-US" b="1" dirty="0">
                <a:latin typeface="Copperplate Gothic Bold" pitchFamily="34" charset="0"/>
              </a:rPr>
              <a:t>.</a:t>
            </a:r>
            <a:endParaRPr lang="en-US" dirty="0">
              <a:latin typeface="Copperplate Gothic Bold" pitchFamily="34" charset="0"/>
            </a:endParaRPr>
          </a:p>
          <a:p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Tahap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pertama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membaca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analitis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: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peraturan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membuat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garis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besar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buku</a:t>
            </a:r>
            <a:endParaRPr lang="en-US" dirty="0">
              <a:solidFill>
                <a:srgbClr val="FF0000"/>
              </a:solidFill>
              <a:latin typeface="Copperplate Gothic Bold" pitchFamily="34" charset="0"/>
            </a:endParaRPr>
          </a:p>
          <a:p>
            <a:pPr lvl="0"/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Klasifikasi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buku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sesuai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dengan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jenis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dan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subjeknya</a:t>
            </a:r>
            <a:endParaRPr lang="en-US" dirty="0">
              <a:solidFill>
                <a:srgbClr val="FF0000"/>
              </a:solidFill>
              <a:latin typeface="Copperplate Gothic Bold" pitchFamily="34" charset="0"/>
            </a:endParaRPr>
          </a:p>
          <a:p>
            <a:pPr lvl="0"/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Tetapkan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perihal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keseluruhan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buku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itu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sesingkat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mungkin</a:t>
            </a:r>
            <a:endParaRPr lang="en-US" dirty="0">
              <a:solidFill>
                <a:srgbClr val="FF0000"/>
              </a:solidFill>
              <a:latin typeface="Copperplate Gothic Bold" pitchFamily="34" charset="0"/>
            </a:endParaRPr>
          </a:p>
          <a:p>
            <a:pPr lvl="0"/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Sebutkan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bagian-bagian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utamanya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sesuai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urutan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dan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relasi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mereka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dan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buat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garis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besar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bagian-bagiannya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seperti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garis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besar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keseluruhannya</a:t>
            </a:r>
            <a:endParaRPr lang="en-US" dirty="0">
              <a:solidFill>
                <a:srgbClr val="FF0000"/>
              </a:solidFill>
              <a:latin typeface="Copperplate Gothic Bold" pitchFamily="34" charset="0"/>
            </a:endParaRPr>
          </a:p>
          <a:p>
            <a:pPr lvl="0"/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Tentukan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masalah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atau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masalah-masalah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yang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penulis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coba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atasi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/>
              <a:t>Tahap</a:t>
            </a:r>
            <a:r>
              <a:rPr lang="en-US" b="1" dirty="0"/>
              <a:t> 11:</a:t>
            </a:r>
            <a:r>
              <a:rPr lang="en-US" dirty="0"/>
              <a:t>	</a:t>
            </a:r>
            <a:r>
              <a:rPr lang="en-US" b="1" dirty="0" err="1"/>
              <a:t>Perhatikan</a:t>
            </a:r>
            <a:r>
              <a:rPr lang="en-US" b="1" dirty="0"/>
              <a:t> </a:t>
            </a:r>
            <a:r>
              <a:rPr lang="en-US" b="1" dirty="0" err="1"/>
              <a:t>perbedaan</a:t>
            </a:r>
            <a:r>
              <a:rPr lang="en-US" b="1" dirty="0"/>
              <a:t> </a:t>
            </a:r>
            <a:r>
              <a:rPr lang="en-US" b="1" dirty="0" err="1"/>
              <a:t>anatara</a:t>
            </a:r>
            <a:r>
              <a:rPr lang="en-US" b="1" dirty="0"/>
              <a:t> </a:t>
            </a:r>
            <a:r>
              <a:rPr lang="en-US" b="1" dirty="0" err="1"/>
              <a:t>pengetahuan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sekadar</a:t>
            </a:r>
            <a:r>
              <a:rPr lang="en-US" b="1" dirty="0"/>
              <a:t> </a:t>
            </a:r>
            <a:r>
              <a:rPr lang="en-US" b="1" dirty="0" err="1"/>
              <a:t>opini</a:t>
            </a:r>
            <a:r>
              <a:rPr lang="en-US" b="1" dirty="0"/>
              <a:t> </a:t>
            </a:r>
            <a:r>
              <a:rPr lang="en-US" b="1" dirty="0" err="1"/>
              <a:t>pribadi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mengajukan</a:t>
            </a:r>
            <a:r>
              <a:rPr lang="en-US" b="1" dirty="0"/>
              <a:t> alas an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setiap</a:t>
            </a:r>
            <a:r>
              <a:rPr lang="en-US" b="1" dirty="0"/>
              <a:t> </a:t>
            </a:r>
            <a:r>
              <a:rPr lang="en-US" b="1" dirty="0" err="1"/>
              <a:t>penilaian</a:t>
            </a:r>
            <a:r>
              <a:rPr lang="en-US" b="1" dirty="0"/>
              <a:t> </a:t>
            </a:r>
            <a:r>
              <a:rPr lang="en-US" b="1" dirty="0" err="1"/>
              <a:t>kritis</a:t>
            </a:r>
            <a:r>
              <a:rPr lang="en-US" b="1" dirty="0"/>
              <a:t> yang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buat</a:t>
            </a:r>
            <a:r>
              <a:rPr lang="en-US" b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/>
              <a:t>Setuju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Penulis</a:t>
            </a:r>
            <a:endParaRPr lang="en-US" dirty="0"/>
          </a:p>
          <a:p>
            <a:r>
              <a:rPr lang="en-US" dirty="0" err="1"/>
              <a:t>Pernyataan</a:t>
            </a:r>
            <a:r>
              <a:rPr lang="en-US" dirty="0"/>
              <a:t> “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mengerti</a:t>
            </a:r>
            <a:r>
              <a:rPr lang="en-US" dirty="0"/>
              <a:t>”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isyarat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.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sumber-sumber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, </a:t>
            </a:r>
            <a:r>
              <a:rPr lang="en-US" dirty="0" err="1"/>
              <a:t>bagian-bagiannya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,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relevansi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membingungkan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kata-kata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kebingungan</a:t>
            </a:r>
            <a:r>
              <a:rPr lang="en-US" dirty="0"/>
              <a:t> yang </a:t>
            </a:r>
            <a:r>
              <a:rPr lang="en-US" dirty="0" err="1"/>
              <a:t>diakibatkan</a:t>
            </a:r>
            <a:r>
              <a:rPr lang="en-US" dirty="0"/>
              <a:t>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pperplate Gothic Bold" pitchFamily="34" charset="0"/>
              </a:rPr>
              <a:t>Syarat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kontroversi</a:t>
            </a:r>
            <a:r>
              <a:rPr lang="en-US" dirty="0" smtClean="0">
                <a:latin typeface="Copperplate Gothic Bold" pitchFamily="34" charset="0"/>
              </a:rPr>
              <a:t> yang </a:t>
            </a:r>
            <a:r>
              <a:rPr lang="en-US" dirty="0" err="1" smtClean="0">
                <a:latin typeface="Copperplate Gothic Bold" pitchFamily="34" charset="0"/>
              </a:rPr>
              <a:t>berguna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agar </a:t>
            </a:r>
            <a:r>
              <a:rPr lang="en-US" dirty="0" err="1"/>
              <a:t>kontroversi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diarahkan</a:t>
            </a:r>
            <a:r>
              <a:rPr lang="en-US" dirty="0"/>
              <a:t> agar </a:t>
            </a:r>
            <a:r>
              <a:rPr lang="en-US" dirty="0" err="1"/>
              <a:t>berguna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mengenali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emosi-emosi</a:t>
            </a:r>
            <a:r>
              <a:rPr lang="en-US" dirty="0"/>
              <a:t> yang </a:t>
            </a:r>
            <a:r>
              <a:rPr lang="en-US" dirty="0" err="1"/>
              <a:t>menyertai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perdebatan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.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pperplate Gothic Bold" pitchFamily="34" charset="0"/>
              </a:rPr>
              <a:t>Syarat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kontroversi</a:t>
            </a:r>
            <a:r>
              <a:rPr lang="en-US" dirty="0" smtClean="0">
                <a:latin typeface="Copperplate Gothic Bold" pitchFamily="34" charset="0"/>
              </a:rPr>
              <a:t> yang </a:t>
            </a:r>
            <a:r>
              <a:rPr lang="en-US" dirty="0" err="1" smtClean="0">
                <a:latin typeface="Copperplate Gothic Bold" pitchFamily="34" charset="0"/>
              </a:rPr>
              <a:t>berguna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Asumsi-asumsi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eksplisit</a:t>
            </a:r>
            <a:r>
              <a:rPr lang="en-US" dirty="0"/>
              <a:t>.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menyadari</a:t>
            </a:r>
            <a:r>
              <a:rPr lang="en-US" dirty="0"/>
              <a:t> </a:t>
            </a:r>
            <a:r>
              <a:rPr lang="en-US" dirty="0" err="1"/>
              <a:t>praduga</a:t>
            </a:r>
            <a:r>
              <a:rPr lang="en-US" dirty="0"/>
              <a:t> (</a:t>
            </a:r>
            <a:r>
              <a:rPr lang="en-US" dirty="0" err="1"/>
              <a:t>tuduhan-tuduhan</a:t>
            </a:r>
            <a:r>
              <a:rPr lang="en-US" dirty="0"/>
              <a:t>). </a:t>
            </a:r>
            <a:r>
              <a:rPr lang="en-US" dirty="0" err="1"/>
              <a:t>Kontroversi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adu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Hadirnya</a:t>
            </a:r>
            <a:r>
              <a:rPr lang="en-US" dirty="0"/>
              <a:t> </a:t>
            </a:r>
            <a:r>
              <a:rPr lang="en-US" dirty="0" err="1"/>
              <a:t>netralitas</a:t>
            </a:r>
            <a:r>
              <a:rPr lang="en-US" dirty="0"/>
              <a:t>.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setidaknya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Jangan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mengkritikbuka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kalau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anda</a:t>
            </a:r>
            <a:r>
              <a:rPr lang="en-US" dirty="0" smtClean="0">
                <a:latin typeface="Copperplate Gothic Bold" pitchFamily="34" charset="0"/>
              </a:rPr>
              <a:t> 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  <a:latin typeface="Copperplate Gothic Bold" pitchFamily="34" charset="0"/>
              </a:rPr>
              <a:t>Pembaca</a:t>
            </a:r>
            <a:r>
              <a:rPr lang="en-US" dirty="0" smtClean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pperplate Gothic Bold" pitchFamily="34" charset="0"/>
              </a:rPr>
              <a:t>kekurangan</a:t>
            </a:r>
            <a:r>
              <a:rPr lang="en-US" dirty="0" smtClean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pperplate Gothic Bold" pitchFamily="34" charset="0"/>
              </a:rPr>
              <a:t>informasi</a:t>
            </a:r>
            <a:endParaRPr lang="en-US" dirty="0" smtClean="0">
              <a:solidFill>
                <a:srgbClr val="00B050"/>
              </a:solidFill>
              <a:latin typeface="Copperplate Gothic Bold" pitchFamily="34" charset="0"/>
            </a:endParaRPr>
          </a:p>
          <a:p>
            <a:pPr lvl="0"/>
            <a:r>
              <a:rPr lang="en-US" dirty="0" err="1" smtClean="0">
                <a:solidFill>
                  <a:srgbClr val="00B050"/>
                </a:solidFill>
                <a:latin typeface="Copperplate Gothic Bold" pitchFamily="34" charset="0"/>
              </a:rPr>
              <a:t>Pembaca</a:t>
            </a:r>
            <a:r>
              <a:rPr lang="en-US" dirty="0" smtClean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pperplate Gothic Bold" pitchFamily="34" charset="0"/>
              </a:rPr>
              <a:t>mendapat</a:t>
            </a:r>
            <a:r>
              <a:rPr lang="en-US" dirty="0" smtClean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pperplate Gothic Bold" pitchFamily="34" charset="0"/>
              </a:rPr>
              <a:t>informasi</a:t>
            </a:r>
            <a:r>
              <a:rPr lang="en-US" dirty="0" smtClean="0">
                <a:solidFill>
                  <a:srgbClr val="00B050"/>
                </a:solidFill>
                <a:latin typeface="Copperplate Gothic Bold" pitchFamily="34" charset="0"/>
              </a:rPr>
              <a:t> yang </a:t>
            </a:r>
            <a:r>
              <a:rPr lang="en-US" dirty="0" err="1" smtClean="0">
                <a:solidFill>
                  <a:srgbClr val="00B050"/>
                </a:solidFill>
                <a:latin typeface="Copperplate Gothic Bold" pitchFamily="34" charset="0"/>
              </a:rPr>
              <a:t>keliru</a:t>
            </a:r>
            <a:endParaRPr lang="en-US" dirty="0" smtClean="0">
              <a:solidFill>
                <a:srgbClr val="00B050"/>
              </a:solidFill>
              <a:latin typeface="Copperplate Gothic Bold" pitchFamily="34" charset="0"/>
            </a:endParaRPr>
          </a:p>
          <a:p>
            <a:pPr lvl="0"/>
            <a:r>
              <a:rPr lang="en-US" dirty="0" err="1" smtClean="0">
                <a:solidFill>
                  <a:srgbClr val="00B050"/>
                </a:solidFill>
                <a:latin typeface="Copperplate Gothic Bold" pitchFamily="34" charset="0"/>
              </a:rPr>
              <a:t>Pembaca</a:t>
            </a:r>
            <a:r>
              <a:rPr lang="en-US" dirty="0" smtClean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pperplate Gothic Bold" pitchFamily="34" charset="0"/>
              </a:rPr>
              <a:t>tidak</a:t>
            </a:r>
            <a:r>
              <a:rPr lang="en-US" dirty="0" smtClean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pperplate Gothic Bold" pitchFamily="34" charset="0"/>
              </a:rPr>
              <a:t>logis</a:t>
            </a:r>
            <a:r>
              <a:rPr lang="en-US" dirty="0" smtClean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pperplate Gothic Bold" pitchFamily="34" charset="0"/>
              </a:rPr>
              <a:t>(alasan ti</a:t>
            </a:r>
            <a:r>
              <a:rPr lang="en-US" dirty="0" smtClean="0">
                <a:solidFill>
                  <a:srgbClr val="00B050"/>
                </a:solidFill>
                <a:latin typeface="Copperplate Gothic Bold" pitchFamily="34" charset="0"/>
              </a:rPr>
              <a:t>da</a:t>
            </a:r>
            <a:r>
              <a:rPr lang="en-US" dirty="0" err="1" smtClean="0">
                <a:solidFill>
                  <a:srgbClr val="00B050"/>
                </a:solidFill>
                <a:latin typeface="Copperplate Gothic Bold" pitchFamily="34" charset="0"/>
              </a:rPr>
              <a:t>k</a:t>
            </a:r>
            <a:r>
              <a:rPr lang="en-US" smtClean="0">
                <a:solidFill>
                  <a:srgbClr val="00B050"/>
                </a:solidFill>
                <a:latin typeface="Copperplate Gothic Bold" pitchFamily="34" charset="0"/>
              </a:rPr>
              <a:t> meyakinkan)</a:t>
            </a:r>
          </a:p>
          <a:p>
            <a:pPr lvl="0"/>
            <a:r>
              <a:rPr lang="en-US" smtClean="0">
                <a:solidFill>
                  <a:srgbClr val="00B050"/>
                </a:solidFill>
                <a:latin typeface="Copperplate Gothic Bold" pitchFamily="34" charset="0"/>
              </a:rPr>
              <a:t>Analisis pembaca tidak lengkap</a:t>
            </a:r>
          </a:p>
          <a:p>
            <a:endParaRPr lang="en-US" smtClean="0">
              <a:solidFill>
                <a:srgbClr val="00B050"/>
              </a:solidFill>
              <a:latin typeface="Copperplate Gothic Bold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Tahap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langkah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Tahap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 2 :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Nyatakan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kesatuan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buku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dalam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satu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kalimat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atau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 paling </a:t>
            </a:r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banyak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beberapa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kalimat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 (</a:t>
            </a:r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alinea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pendek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).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Artinya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Anda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harus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menyatakan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perihal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buku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itu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secara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keseluruhan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sesingkat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pperplate Gothic Bold" pitchFamily="34" charset="0"/>
              </a:rPr>
              <a:t>mungkin</a:t>
            </a:r>
            <a:r>
              <a:rPr lang="en-US" b="1" dirty="0">
                <a:solidFill>
                  <a:srgbClr val="FF0000"/>
                </a:solidFill>
                <a:latin typeface="Copperplate Gothic Bold" pitchFamily="34" charset="0"/>
              </a:rPr>
              <a:t>.</a:t>
            </a:r>
            <a:endParaRPr lang="en-US" dirty="0">
              <a:solidFill>
                <a:srgbClr val="FF0000"/>
              </a:solidFill>
              <a:latin typeface="Copperplate Gothic Bold" pitchFamily="34" charset="0"/>
            </a:endParaRPr>
          </a:p>
          <a:p>
            <a:endParaRPr lang="en-US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Tahap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langka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Tahap</a:t>
            </a:r>
            <a:r>
              <a:rPr lang="en-US" dirty="0">
                <a:solidFill>
                  <a:srgbClr val="7030A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kedua</a:t>
            </a:r>
            <a:r>
              <a:rPr lang="en-US" dirty="0">
                <a:solidFill>
                  <a:srgbClr val="7030A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membaca</a:t>
            </a:r>
            <a:r>
              <a:rPr lang="en-US" dirty="0">
                <a:solidFill>
                  <a:srgbClr val="7030A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analitis</a:t>
            </a:r>
            <a:r>
              <a:rPr lang="en-US" dirty="0">
                <a:solidFill>
                  <a:srgbClr val="7030A0"/>
                </a:solidFill>
                <a:latin typeface="Copperplate Gothic Bold" pitchFamily="34" charset="0"/>
              </a:rPr>
              <a:t>: </a:t>
            </a:r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peraturan</a:t>
            </a:r>
            <a:r>
              <a:rPr lang="en-US" dirty="0">
                <a:solidFill>
                  <a:srgbClr val="7030A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menginterpretasi</a:t>
            </a:r>
            <a:r>
              <a:rPr lang="en-US" dirty="0">
                <a:solidFill>
                  <a:srgbClr val="7030A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isi</a:t>
            </a:r>
            <a:r>
              <a:rPr lang="en-US" dirty="0">
                <a:solidFill>
                  <a:srgbClr val="7030A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buku</a:t>
            </a:r>
            <a:endParaRPr lang="en-US" dirty="0">
              <a:solidFill>
                <a:srgbClr val="7030A0"/>
              </a:solidFill>
              <a:latin typeface="Copperplate Gothic Bold" pitchFamily="34" charset="0"/>
            </a:endParaRPr>
          </a:p>
          <a:p>
            <a:pPr lvl="0"/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Capailah</a:t>
            </a:r>
            <a:r>
              <a:rPr lang="en-US" dirty="0">
                <a:solidFill>
                  <a:srgbClr val="7030A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kesepahaman</a:t>
            </a:r>
            <a:r>
              <a:rPr lang="en-US" dirty="0">
                <a:solidFill>
                  <a:srgbClr val="7030A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dengan</a:t>
            </a:r>
            <a:r>
              <a:rPr lang="en-US" dirty="0">
                <a:solidFill>
                  <a:srgbClr val="7030A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penulis</a:t>
            </a:r>
            <a:r>
              <a:rPr lang="en-US" dirty="0">
                <a:solidFill>
                  <a:srgbClr val="7030A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dengan</a:t>
            </a:r>
            <a:r>
              <a:rPr lang="en-US" dirty="0">
                <a:solidFill>
                  <a:srgbClr val="7030A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menginterpretasi</a:t>
            </a:r>
            <a:r>
              <a:rPr lang="en-US" dirty="0">
                <a:solidFill>
                  <a:srgbClr val="7030A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kata-kata</a:t>
            </a:r>
            <a:r>
              <a:rPr lang="en-US" dirty="0">
                <a:solidFill>
                  <a:srgbClr val="7030A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kuncinya</a:t>
            </a:r>
            <a:endParaRPr lang="en-US" dirty="0">
              <a:solidFill>
                <a:srgbClr val="7030A0"/>
              </a:solidFill>
              <a:latin typeface="Copperplate Gothic Bold" pitchFamily="34" charset="0"/>
            </a:endParaRPr>
          </a:p>
          <a:p>
            <a:pPr lvl="0"/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Genggamlah</a:t>
            </a:r>
            <a:r>
              <a:rPr lang="en-US" dirty="0">
                <a:solidFill>
                  <a:srgbClr val="7030A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proposisi</a:t>
            </a:r>
            <a:r>
              <a:rPr lang="en-US" dirty="0">
                <a:solidFill>
                  <a:srgbClr val="7030A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utama</a:t>
            </a:r>
            <a:r>
              <a:rPr lang="en-US" dirty="0">
                <a:solidFill>
                  <a:srgbClr val="7030A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penulis</a:t>
            </a:r>
            <a:r>
              <a:rPr lang="en-US" dirty="0">
                <a:solidFill>
                  <a:srgbClr val="7030A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dengan</a:t>
            </a:r>
            <a:r>
              <a:rPr lang="en-US" dirty="0">
                <a:solidFill>
                  <a:srgbClr val="7030A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menguraikan</a:t>
            </a:r>
            <a:r>
              <a:rPr lang="en-US" dirty="0">
                <a:solidFill>
                  <a:srgbClr val="7030A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kalimat-kalimat</a:t>
            </a:r>
            <a:r>
              <a:rPr lang="en-US" dirty="0">
                <a:solidFill>
                  <a:srgbClr val="7030A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pperplate Gothic Bold" pitchFamily="34" charset="0"/>
              </a:rPr>
              <a:t>utamanya</a:t>
            </a:r>
            <a:endParaRPr lang="en-US" dirty="0">
              <a:solidFill>
                <a:srgbClr val="7030A0"/>
              </a:solidFill>
              <a:latin typeface="Copperplate Gothic Bold" pitchFamily="34" charset="0"/>
            </a:endParaRPr>
          </a:p>
          <a:p>
            <a:endParaRPr lang="en-US" dirty="0">
              <a:solidFill>
                <a:srgbClr val="7030A0"/>
              </a:solidFill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Tahap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langka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Ketahui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argumen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penulis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dengan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mencarinya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dalam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kalimat-kalimat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dan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menyusunnya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secara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berurutan</a:t>
            </a:r>
            <a:endParaRPr lang="en-US" dirty="0">
              <a:solidFill>
                <a:srgbClr val="0070C0"/>
              </a:solidFill>
              <a:latin typeface="Copperplate Gothic Bold" pitchFamily="34" charset="0"/>
            </a:endParaRPr>
          </a:p>
          <a:p>
            <a:pPr lvl="0"/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Tentukan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masalah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mana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yang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telah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penulis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pecahkan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dan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mana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yang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belum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.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Untuk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yang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belum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tentukan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mana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yang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penulis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ketahui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gagal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ia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pperplate Gothic Bold" pitchFamily="34" charset="0"/>
              </a:rPr>
              <a:t>pecahkan</a:t>
            </a:r>
            <a:r>
              <a:rPr lang="en-US" dirty="0">
                <a:solidFill>
                  <a:srgbClr val="0070C0"/>
                </a:solidFill>
                <a:latin typeface="Copperplate Gothic Bold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Tahap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langka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dirty="0" err="1">
                <a:latin typeface="Copperplate Gothic Bold" pitchFamily="34" charset="0"/>
              </a:rPr>
              <a:t>Tahap</a:t>
            </a:r>
            <a:r>
              <a:rPr lang="en-US" b="1" dirty="0">
                <a:latin typeface="Copperplate Gothic Bold" pitchFamily="34" charset="0"/>
              </a:rPr>
              <a:t> 3 :</a:t>
            </a:r>
            <a:r>
              <a:rPr lang="en-US" dirty="0">
                <a:latin typeface="Copperplate Gothic Bold" pitchFamily="34" charset="0"/>
              </a:rPr>
              <a:t>	</a:t>
            </a:r>
            <a:r>
              <a:rPr lang="en-US" b="1" dirty="0" err="1">
                <a:latin typeface="Copperplate Gothic Bold" pitchFamily="34" charset="0"/>
              </a:rPr>
              <a:t>Nyatakan</a:t>
            </a:r>
            <a:r>
              <a:rPr lang="en-US" b="1" dirty="0">
                <a:latin typeface="Copperplate Gothic Bold" pitchFamily="34" charset="0"/>
              </a:rPr>
              <a:t> </a:t>
            </a:r>
            <a:r>
              <a:rPr lang="en-US" b="1" dirty="0" err="1">
                <a:latin typeface="Copperplate Gothic Bold" pitchFamily="34" charset="0"/>
              </a:rPr>
              <a:t>bagian-bagian</a:t>
            </a:r>
            <a:r>
              <a:rPr lang="en-US" b="1" dirty="0">
                <a:latin typeface="Copperplate Gothic Bold" pitchFamily="34" charset="0"/>
              </a:rPr>
              <a:t> </a:t>
            </a:r>
            <a:r>
              <a:rPr lang="en-US" b="1" dirty="0" err="1">
                <a:latin typeface="Copperplate Gothic Bold" pitchFamily="34" charset="0"/>
              </a:rPr>
              <a:t>utama</a:t>
            </a:r>
            <a:r>
              <a:rPr lang="en-US" b="1" dirty="0">
                <a:latin typeface="Copperplate Gothic Bold" pitchFamily="34" charset="0"/>
              </a:rPr>
              <a:t> </a:t>
            </a:r>
            <a:r>
              <a:rPr lang="en-US" b="1" dirty="0" err="1">
                <a:latin typeface="Copperplate Gothic Bold" pitchFamily="34" charset="0"/>
              </a:rPr>
              <a:t>buku</a:t>
            </a:r>
            <a:r>
              <a:rPr lang="en-US" b="1" dirty="0">
                <a:latin typeface="Copperplate Gothic Bold" pitchFamily="34" charset="0"/>
              </a:rPr>
              <a:t> </a:t>
            </a:r>
            <a:r>
              <a:rPr lang="en-US" b="1" dirty="0" err="1">
                <a:latin typeface="Copperplate Gothic Bold" pitchFamily="34" charset="0"/>
              </a:rPr>
              <a:t>itu</a:t>
            </a:r>
            <a:r>
              <a:rPr lang="en-US" b="1" dirty="0">
                <a:latin typeface="Copperplate Gothic Bold" pitchFamily="34" charset="0"/>
              </a:rPr>
              <a:t> </a:t>
            </a:r>
            <a:r>
              <a:rPr lang="en-US" b="1" dirty="0" err="1">
                <a:latin typeface="Copperplate Gothic Bold" pitchFamily="34" charset="0"/>
              </a:rPr>
              <a:t>dan</a:t>
            </a:r>
            <a:r>
              <a:rPr lang="en-US" b="1" dirty="0">
                <a:latin typeface="Copperplate Gothic Bold" pitchFamily="34" charset="0"/>
              </a:rPr>
              <a:t> </a:t>
            </a:r>
            <a:r>
              <a:rPr lang="en-US" b="1" dirty="0" err="1">
                <a:latin typeface="Copperplate Gothic Bold" pitchFamily="34" charset="0"/>
              </a:rPr>
              <a:t>tunjukkan</a:t>
            </a:r>
            <a:r>
              <a:rPr lang="en-US" b="1" dirty="0">
                <a:latin typeface="Copperplate Gothic Bold" pitchFamily="34" charset="0"/>
              </a:rPr>
              <a:t> </a:t>
            </a:r>
            <a:r>
              <a:rPr lang="en-US" b="1" dirty="0" err="1">
                <a:latin typeface="Copperplate Gothic Bold" pitchFamily="34" charset="0"/>
              </a:rPr>
              <a:t>bagaimana</a:t>
            </a:r>
            <a:r>
              <a:rPr lang="en-US" b="1" dirty="0">
                <a:latin typeface="Copperplate Gothic Bold" pitchFamily="34" charset="0"/>
              </a:rPr>
              <a:t> </a:t>
            </a:r>
            <a:r>
              <a:rPr lang="en-US" b="1" dirty="0" err="1">
                <a:latin typeface="Copperplate Gothic Bold" pitchFamily="34" charset="0"/>
              </a:rPr>
              <a:t>bagian-bagian</a:t>
            </a:r>
            <a:r>
              <a:rPr lang="en-US" b="1" dirty="0">
                <a:latin typeface="Copperplate Gothic Bold" pitchFamily="34" charset="0"/>
              </a:rPr>
              <a:t> </a:t>
            </a:r>
            <a:r>
              <a:rPr lang="en-US" b="1" dirty="0" err="1">
                <a:latin typeface="Copperplate Gothic Bold" pitchFamily="34" charset="0"/>
              </a:rPr>
              <a:t>itu</a:t>
            </a:r>
            <a:r>
              <a:rPr lang="en-US" b="1" dirty="0">
                <a:latin typeface="Copperplate Gothic Bold" pitchFamily="34" charset="0"/>
              </a:rPr>
              <a:t> </a:t>
            </a:r>
            <a:r>
              <a:rPr lang="en-US" b="1" dirty="0" err="1">
                <a:latin typeface="Copperplate Gothic Bold" pitchFamily="34" charset="0"/>
              </a:rPr>
              <a:t>disusun</a:t>
            </a:r>
            <a:r>
              <a:rPr lang="en-US" b="1" dirty="0">
                <a:latin typeface="Copperplate Gothic Bold" pitchFamily="34" charset="0"/>
              </a:rPr>
              <a:t> </a:t>
            </a:r>
            <a:r>
              <a:rPr lang="en-US" b="1" dirty="0" err="1">
                <a:latin typeface="Copperplate Gothic Bold" pitchFamily="34" charset="0"/>
              </a:rPr>
              <a:t>menjadi</a:t>
            </a:r>
            <a:r>
              <a:rPr lang="en-US" b="1" dirty="0">
                <a:latin typeface="Copperplate Gothic Bold" pitchFamily="34" charset="0"/>
              </a:rPr>
              <a:t> </a:t>
            </a:r>
            <a:r>
              <a:rPr lang="en-US" b="1" dirty="0" err="1">
                <a:latin typeface="Copperplate Gothic Bold" pitchFamily="34" charset="0"/>
              </a:rPr>
              <a:t>satu</a:t>
            </a:r>
            <a:r>
              <a:rPr lang="en-US" b="1" dirty="0">
                <a:latin typeface="Copperplate Gothic Bold" pitchFamily="34" charset="0"/>
              </a:rPr>
              <a:t> </a:t>
            </a:r>
            <a:r>
              <a:rPr lang="en-US" b="1" dirty="0" err="1">
                <a:latin typeface="Copperplate Gothic Bold" pitchFamily="34" charset="0"/>
              </a:rPr>
              <a:t>kesatuan</a:t>
            </a:r>
            <a:r>
              <a:rPr lang="en-US" b="1" dirty="0">
                <a:latin typeface="Copperplate Gothic Bold" pitchFamily="34" charset="0"/>
              </a:rPr>
              <a:t>.</a:t>
            </a:r>
            <a:endParaRPr lang="en-US" dirty="0">
              <a:latin typeface="Copperplate Gothic Bold" pitchFamily="34" charset="0"/>
            </a:endParaRPr>
          </a:p>
          <a:p>
            <a:pPr lvl="0"/>
            <a:r>
              <a:rPr lang="en-US" dirty="0" err="1">
                <a:latin typeface="Copperplate Gothic Bold" pitchFamily="34" charset="0"/>
              </a:rPr>
              <a:t>Tunjukkan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mana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penulis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kekurangan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informasi</a:t>
            </a:r>
            <a:endParaRPr lang="en-US" dirty="0">
              <a:latin typeface="Copperplate Gothic Bold" pitchFamily="34" charset="0"/>
            </a:endParaRPr>
          </a:p>
          <a:p>
            <a:pPr lvl="0"/>
            <a:r>
              <a:rPr lang="en-US" dirty="0" err="1">
                <a:latin typeface="Copperplate Gothic Bold" pitchFamily="34" charset="0"/>
              </a:rPr>
              <a:t>Tunjukkan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mana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penulis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mendapatkan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informasi</a:t>
            </a:r>
            <a:r>
              <a:rPr lang="en-US" dirty="0">
                <a:latin typeface="Copperplate Gothic Bold" pitchFamily="34" charset="0"/>
              </a:rPr>
              <a:t> yang </a:t>
            </a:r>
            <a:r>
              <a:rPr lang="en-US" dirty="0" err="1">
                <a:latin typeface="Copperplate Gothic Bold" pitchFamily="34" charset="0"/>
              </a:rPr>
              <a:t>keliru</a:t>
            </a:r>
            <a:endParaRPr lang="en-US" dirty="0">
              <a:latin typeface="Copperplate Gothic Bold" pitchFamily="34" charset="0"/>
            </a:endParaRPr>
          </a:p>
          <a:p>
            <a:pPr lvl="0"/>
            <a:endParaRPr lang="en-US" dirty="0">
              <a:latin typeface="Copperplate Gothic Bold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Tahap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langka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>
                <a:latin typeface="Copperplate Gothic Bold" pitchFamily="34" charset="0"/>
              </a:rPr>
              <a:t>Tunjukkan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di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mana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penulis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mendapatkan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informasi</a:t>
            </a:r>
            <a:r>
              <a:rPr lang="en-US" dirty="0" smtClean="0">
                <a:latin typeface="Copperplate Gothic Bold" pitchFamily="34" charset="0"/>
              </a:rPr>
              <a:t> yang </a:t>
            </a:r>
            <a:r>
              <a:rPr lang="en-US" dirty="0" err="1" smtClean="0">
                <a:latin typeface="Copperplate Gothic Bold" pitchFamily="34" charset="0"/>
              </a:rPr>
              <a:t>keliru</a:t>
            </a:r>
            <a:endParaRPr lang="en-US" dirty="0" smtClean="0">
              <a:latin typeface="Copperplate Gothic Bold" pitchFamily="34" charset="0"/>
            </a:endParaRPr>
          </a:p>
          <a:p>
            <a:pPr lvl="0"/>
            <a:r>
              <a:rPr lang="en-US" dirty="0" err="1" smtClean="0">
                <a:latin typeface="Copperplate Gothic Bold" pitchFamily="34" charset="0"/>
              </a:rPr>
              <a:t>Tunjukkan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di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mana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penulis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tidak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logis</a:t>
            </a:r>
            <a:endParaRPr lang="en-US" dirty="0" smtClean="0">
              <a:latin typeface="Copperplate Gothic Bold" pitchFamily="34" charset="0"/>
            </a:endParaRPr>
          </a:p>
          <a:p>
            <a:pPr lvl="0"/>
            <a:r>
              <a:rPr lang="en-US" dirty="0" err="1" smtClean="0">
                <a:latin typeface="Copperplate Gothic Bold" pitchFamily="34" charset="0"/>
              </a:rPr>
              <a:t>Tunjukkan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di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mana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analisis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atau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keterangan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penulis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tidak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lengkap</a:t>
            </a:r>
            <a:r>
              <a:rPr lang="en-US" dirty="0" smtClean="0">
                <a:latin typeface="Copperplate Gothic Bold" pitchFamily="34" charset="0"/>
              </a:rPr>
              <a:t>   </a:t>
            </a:r>
          </a:p>
          <a:p>
            <a:r>
              <a:rPr lang="id-ID" dirty="0" smtClean="0">
                <a:latin typeface="Copperplate Gothic Bold" pitchFamily="34" charset="0"/>
              </a:rPr>
              <a:t> </a:t>
            </a:r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Tahap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langka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dirty="0" err="1">
                <a:solidFill>
                  <a:srgbClr val="FF0000"/>
                </a:solidFill>
                <a:latin typeface="Copperplate Gothic Bold" pitchFamily="34" charset="0"/>
              </a:rPr>
              <a:t>Tahap</a:t>
            </a:r>
            <a:r>
              <a:rPr lang="en-US" sz="3600" b="1" dirty="0">
                <a:solidFill>
                  <a:srgbClr val="FF0000"/>
                </a:solidFill>
                <a:latin typeface="Copperplate Gothic Bold" pitchFamily="34" charset="0"/>
              </a:rPr>
              <a:t> 4 :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	</a:t>
            </a:r>
            <a:r>
              <a:rPr lang="en-US" sz="3600" b="1" dirty="0" err="1">
                <a:solidFill>
                  <a:srgbClr val="FF0000"/>
                </a:solidFill>
                <a:latin typeface="Copperplate Gothic Bold" pitchFamily="34" charset="0"/>
              </a:rPr>
              <a:t>Temukan</a:t>
            </a:r>
            <a:r>
              <a:rPr lang="en-US" sz="3600" b="1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opperplate Gothic Bold" pitchFamily="34" charset="0"/>
              </a:rPr>
              <a:t>masalah</a:t>
            </a:r>
            <a:r>
              <a:rPr lang="en-US" sz="3600" b="1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opperplate Gothic Bold" pitchFamily="34" charset="0"/>
              </a:rPr>
              <a:t>penulis</a:t>
            </a:r>
            <a:endParaRPr lang="en-US" sz="3600" dirty="0">
              <a:solidFill>
                <a:srgbClr val="FF0000"/>
              </a:solidFill>
              <a:latin typeface="Copperplate Gothic Bold" pitchFamily="34" charset="0"/>
            </a:endParaRPr>
          </a:p>
          <a:p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Dari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buku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yang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dibaca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temukanlah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masalah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apa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yang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ingin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dipecahkan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pperplate Gothic Bold" pitchFamily="34" charset="0"/>
              </a:rPr>
              <a:t>penulis</a:t>
            </a:r>
            <a:r>
              <a:rPr lang="en-US" sz="3600" dirty="0">
                <a:solidFill>
                  <a:srgbClr val="FF0000"/>
                </a:solidFill>
                <a:latin typeface="Copperplate Gothic Bold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Tahap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langka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Tahap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5 :</a:t>
            </a:r>
            <a:r>
              <a:rPr lang="en-US" dirty="0">
                <a:solidFill>
                  <a:srgbClr val="00B050"/>
                </a:solidFill>
                <a:latin typeface="Copperplate Gothic Bold" pitchFamily="34" charset="0"/>
              </a:rPr>
              <a:t>	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Temukan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kata-kata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penting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penulis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,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dan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melalui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kata-kata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itu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,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capailah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kesepahaman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dengannya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temukan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kata-kata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penting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penulis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,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dan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melalui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kata-kata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itu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,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capailah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kesepahaman</a:t>
            </a:r>
            <a:r>
              <a:rPr lang="en-US" b="1" dirty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pperplate Gothic Bold" pitchFamily="34" charset="0"/>
              </a:rPr>
              <a:t>dengannya</a:t>
            </a:r>
            <a:endParaRPr lang="en-US" dirty="0">
              <a:solidFill>
                <a:srgbClr val="00B050"/>
              </a:solidFill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493</Words>
  <Application>Microsoft Office PowerPoint</Application>
  <PresentationFormat>On-screen Show (4:3)</PresentationFormat>
  <Paragraphs>79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Membaca analitis</vt:lpstr>
      <vt:lpstr>Tahap dan langkah </vt:lpstr>
      <vt:lpstr>Tahap dan langkah </vt:lpstr>
      <vt:lpstr>Tahap dan langka</vt:lpstr>
      <vt:lpstr>Tahap dan langka</vt:lpstr>
      <vt:lpstr>Tahap dan langka</vt:lpstr>
      <vt:lpstr>Tahap dan langka</vt:lpstr>
      <vt:lpstr>Tahap dan langka</vt:lpstr>
      <vt:lpstr>Tahap dan langka</vt:lpstr>
      <vt:lpstr>Tahap dan langka</vt:lpstr>
      <vt:lpstr>Tahap dan langka</vt:lpstr>
      <vt:lpstr>Tahap dan langka</vt:lpstr>
      <vt:lpstr>Tahap dan langka</vt:lpstr>
      <vt:lpstr>Tahap dan langka</vt:lpstr>
      <vt:lpstr>Tahap dan langka</vt:lpstr>
      <vt:lpstr>Tahap dan langka</vt:lpstr>
      <vt:lpstr>Tahap dan langka</vt:lpstr>
      <vt:lpstr>Slide 18</vt:lpstr>
      <vt:lpstr>Slide 19</vt:lpstr>
      <vt:lpstr>Slide 20</vt:lpstr>
      <vt:lpstr>Slide 21</vt:lpstr>
      <vt:lpstr>Syarat kontroversi yang berguna</vt:lpstr>
      <vt:lpstr>Syarat kontroversi yang berguna</vt:lpstr>
      <vt:lpstr>Jangan mengkritikbuka kalau anda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Membaca analitis</dc:title>
  <dc:creator>Tri Subandi</dc:creator>
  <cp:lastModifiedBy>Tri Subandi</cp:lastModifiedBy>
  <cp:revision>2</cp:revision>
  <dcterms:created xsi:type="dcterms:W3CDTF">2011-07-26T11:29:58Z</dcterms:created>
  <dcterms:modified xsi:type="dcterms:W3CDTF">2011-07-26T11:49:40Z</dcterms:modified>
</cp:coreProperties>
</file>