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87" r:id="rId3"/>
    <p:sldId id="288" r:id="rId4"/>
    <p:sldId id="290" r:id="rId5"/>
    <p:sldId id="289" r:id="rId6"/>
    <p:sldId id="291" r:id="rId7"/>
    <p:sldId id="292" r:id="rId8"/>
    <p:sldId id="269" r:id="rId9"/>
    <p:sldId id="258" r:id="rId10"/>
    <p:sldId id="27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271" r:id="rId25"/>
    <p:sldId id="260" r:id="rId26"/>
    <p:sldId id="261" r:id="rId27"/>
    <p:sldId id="262" r:id="rId28"/>
    <p:sldId id="263" r:id="rId29"/>
    <p:sldId id="264" r:id="rId30"/>
    <p:sldId id="284" r:id="rId31"/>
    <p:sldId id="283" r:id="rId32"/>
    <p:sldId id="273" r:id="rId33"/>
    <p:sldId id="275" r:id="rId34"/>
    <p:sldId id="277" r:id="rId35"/>
    <p:sldId id="278" r:id="rId36"/>
    <p:sldId id="280" r:id="rId37"/>
    <p:sldId id="281" r:id="rId38"/>
    <p:sldId id="282" r:id="rId39"/>
    <p:sldId id="285" r:id="rId40"/>
    <p:sldId id="266" r:id="rId41"/>
    <p:sldId id="267" r:id="rId42"/>
    <p:sldId id="26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E90F2A-4E7C-4AC9-ACCF-378396320628}" type="datetimeFigureOut">
              <a:rPr lang="en-US" smtClean="0"/>
              <a:pPr/>
              <a:t>8/22/2013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5EAEF-24FF-4B12-8CCA-B67BF0F435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E43A6B-BD5E-43F0-85FE-9B6EB63E7E37}"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63E9B5-7A15-4B25-93AC-DBEF11D43791}" type="slidenum">
              <a:rPr lang="en-US"/>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C517DF-B964-42C3-A286-FF63D1B7F4D1}" type="slidenum">
              <a:rPr lang="en-US"/>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0628EB-6A2A-4E7F-89A1-3EDEBB1928AC}" type="slidenum">
              <a:rPr lang="en-US" smtClean="0"/>
              <a:pPr/>
              <a:t>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84E359-0CF2-4ECF-A217-90407BFDD48D}" type="slidenum">
              <a:rPr lang="en-US"/>
              <a:pPr/>
              <a:t>34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0628EB-6A2A-4E7F-89A1-3EDEBB1928AC}" type="slidenum">
              <a:rPr lang="en-US" smtClean="0"/>
              <a:pPr/>
              <a:t>35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A4A1C4-0933-43D9-BFC9-D46A99F3E587}" type="slidenum">
              <a:rPr lang="en-US"/>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445A1C-EADD-4D99-B3DB-53932AC7396E}" type="slidenum">
              <a:rPr lang="en-US"/>
              <a:pPr/>
              <a:t>37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D24CE5-93B9-4031-A566-4224F3E30F73}" type="slidenum">
              <a:rPr lang="en-US"/>
              <a:pPr/>
              <a:t>38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8809A8-ECEB-4AC3-AE8E-A46B9E1D8A76}" type="slidenum">
              <a:rPr lang="en-US" smtClean="0"/>
              <a:pPr/>
              <a:t>40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B41CD9-8D68-4C9C-9180-A003A25D030D}" type="slidenum">
              <a:rPr lang="en-US"/>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DDD5DA-2FD4-4C2F-9200-CF8B993693DA}"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DDD5DA-2FD4-4C2F-9200-CF8B993693DA}"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DDD5DA-2FD4-4C2F-9200-CF8B993693DA}"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A4B852-9308-4DB8-B185-DC596D71FE3C}"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126B65-A7BB-4BEB-8ED1-4FA7F2FF8224}"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126B65-A7BB-4BEB-8ED1-4FA7F2FF8224}"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FAB5B-1130-4DF0-A6AA-F2715F38BD88}" type="slidenum">
              <a:rPr lang="en-US"/>
              <a:pPr/>
              <a:t>29</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lIns="93017" tIns="46508" rIns="93017" bIns="46508"/>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7AF0CA6-E04C-4273-A601-9A62194564C8}" type="datetimeFigureOut">
              <a:rPr lang="en-US" smtClean="0"/>
              <a:pPr/>
              <a:t>8/22/2013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5E01CCD-01E4-4BB0-9C76-ED1667CDBAB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AF0CA6-E04C-4273-A601-9A62194564C8}" type="datetimeFigureOut">
              <a:rPr lang="en-US" smtClean="0"/>
              <a:pPr/>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01CCD-01E4-4BB0-9C76-ED1667CDBA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AF0CA6-E04C-4273-A601-9A62194564C8}" type="datetimeFigureOut">
              <a:rPr lang="en-US" smtClean="0"/>
              <a:pPr/>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01CCD-01E4-4BB0-9C76-ED1667CDBA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AF0CA6-E04C-4273-A601-9A62194564C8}" type="datetimeFigureOut">
              <a:rPr lang="en-US" smtClean="0"/>
              <a:pPr/>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01CCD-01E4-4BB0-9C76-ED1667CDBA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7AF0CA6-E04C-4273-A601-9A62194564C8}" type="datetimeFigureOut">
              <a:rPr lang="en-US" smtClean="0"/>
              <a:pPr/>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01CCD-01E4-4BB0-9C76-ED1667CDBAB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AF0CA6-E04C-4273-A601-9A62194564C8}" type="datetimeFigureOut">
              <a:rPr lang="en-US" smtClean="0"/>
              <a:pPr/>
              <a:t>8/22/2013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01CCD-01E4-4BB0-9C76-ED1667CDBA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7AF0CA6-E04C-4273-A601-9A62194564C8}" type="datetimeFigureOut">
              <a:rPr lang="en-US" smtClean="0"/>
              <a:pPr/>
              <a:t>8/22/2013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01CCD-01E4-4BB0-9C76-ED1667CDBA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7AF0CA6-E04C-4273-A601-9A62194564C8}" type="datetimeFigureOut">
              <a:rPr lang="en-US" smtClean="0"/>
              <a:pPr/>
              <a:t>8/22/2013</a:t>
            </a:fld>
            <a:endParaRPr lang="en-US"/>
          </a:p>
        </p:txBody>
      </p:sp>
      <p:sp>
        <p:nvSpPr>
          <p:cNvPr id="8" name="Slide Number Placeholder 7"/>
          <p:cNvSpPr>
            <a:spLocks noGrp="1"/>
          </p:cNvSpPr>
          <p:nvPr>
            <p:ph type="sldNum" sz="quarter" idx="11"/>
          </p:nvPr>
        </p:nvSpPr>
        <p:spPr/>
        <p:txBody>
          <a:bodyPr/>
          <a:lstStyle/>
          <a:p>
            <a:fld id="{75E01CCD-01E4-4BB0-9C76-ED1667CDBAB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F0CA6-E04C-4273-A601-9A62194564C8}" type="datetimeFigureOut">
              <a:rPr lang="en-US" smtClean="0"/>
              <a:pPr/>
              <a:t>8/22/2013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01CCD-01E4-4BB0-9C76-ED1667CDBA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AF0CA6-E04C-4273-A601-9A62194564C8}" type="datetimeFigureOut">
              <a:rPr lang="en-US" smtClean="0"/>
              <a:pPr/>
              <a:t>8/22/2013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75E01CCD-01E4-4BB0-9C76-ED1667CDBA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7AF0CA6-E04C-4273-A601-9A62194564C8}" type="datetimeFigureOut">
              <a:rPr lang="en-US" smtClean="0"/>
              <a:pPr/>
              <a:t>8/22/2013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01CCD-01E4-4BB0-9C76-ED1667CDBA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7AF0CA6-E04C-4273-A601-9A62194564C8}" type="datetimeFigureOut">
              <a:rPr lang="en-US" smtClean="0"/>
              <a:pPr/>
              <a:t>8/22/2013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5E01CCD-01E4-4BB0-9C76-ED1667CDBAB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Pacific_Ocean" TargetMode="External"/><Relationship Id="rId13" Type="http://schemas.openxmlformats.org/officeDocument/2006/relationships/hyperlink" Target="http://en.wikipedia.org/wiki/Magellanica" TargetMode="External"/><Relationship Id="rId3" Type="http://schemas.openxmlformats.org/officeDocument/2006/relationships/hyperlink" Target="http://en.wikipedia.org/wiki/Oceania" TargetMode="External"/><Relationship Id="rId7" Type="http://schemas.openxmlformats.org/officeDocument/2006/relationships/hyperlink" Target="http://en.wikipedia.org/wiki/Island" TargetMode="External"/><Relationship Id="rId12" Type="http://schemas.openxmlformats.org/officeDocument/2006/relationships/hyperlink" Target="http://en.wikipedia.org/wiki/Polynesia" TargetMode="External"/><Relationship Id="rId2" Type="http://schemas.openxmlformats.org/officeDocument/2006/relationships/hyperlink" Target="http://en.wikipedia.org/wiki/Region" TargetMode="External"/><Relationship Id="rId1" Type="http://schemas.openxmlformats.org/officeDocument/2006/relationships/slideLayout" Target="../slideLayouts/slideLayout2.xml"/><Relationship Id="rId6" Type="http://schemas.openxmlformats.org/officeDocument/2006/relationships/hyperlink" Target="http://en.wikipedia.org/wiki/New_Guinea" TargetMode="External"/><Relationship Id="rId11" Type="http://schemas.openxmlformats.org/officeDocument/2006/relationships/hyperlink" Target="http://en.wikipedia.org/wiki/Asia" TargetMode="External"/><Relationship Id="rId5" Type="http://schemas.openxmlformats.org/officeDocument/2006/relationships/hyperlink" Target="http://en.wikipedia.org/wiki/New_Zealand" TargetMode="External"/><Relationship Id="rId10" Type="http://schemas.openxmlformats.org/officeDocument/2006/relationships/hyperlink" Target="http://en.wikipedia.org/wiki/Latin" TargetMode="External"/><Relationship Id="rId4" Type="http://schemas.openxmlformats.org/officeDocument/2006/relationships/hyperlink" Target="http://en.wikipedia.org/wiki/Australia" TargetMode="External"/><Relationship Id="rId9" Type="http://schemas.openxmlformats.org/officeDocument/2006/relationships/hyperlink" Target="http://en.wikipedia.org/wiki/Charles_de_Brosses" TargetMode="External"/><Relationship Id="rId14" Type="http://schemas.openxmlformats.org/officeDocument/2006/relationships/hyperlink" Target="http://en.wikipedia.org/wiki/Micronesi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New_Guinea" TargetMode="External"/><Relationship Id="rId13" Type="http://schemas.openxmlformats.org/officeDocument/2006/relationships/hyperlink" Target="http://en.wikipedia.org/wiki/Maluku" TargetMode="External"/><Relationship Id="rId18" Type="http://schemas.openxmlformats.org/officeDocument/2006/relationships/hyperlink" Target="http://en.wikipedia.org/wiki/Flores" TargetMode="External"/><Relationship Id="rId3" Type="http://schemas.openxmlformats.org/officeDocument/2006/relationships/hyperlink" Target="http://en.wikipedia.org/wiki/Geography" TargetMode="External"/><Relationship Id="rId21" Type="http://schemas.openxmlformats.org/officeDocument/2006/relationships/hyperlink" Target="http://en.wikipedia.org/wiki/Vanuatu" TargetMode="External"/><Relationship Id="rId7" Type="http://schemas.openxmlformats.org/officeDocument/2006/relationships/hyperlink" Target="http://en.wikipedia.org/wiki/Australia" TargetMode="External"/><Relationship Id="rId12" Type="http://schemas.openxmlformats.org/officeDocument/2006/relationships/hyperlink" Target="http://en.wikipedia.org/wiki/Sulawesi" TargetMode="External"/><Relationship Id="rId17" Type="http://schemas.openxmlformats.org/officeDocument/2006/relationships/hyperlink" Target="http://en.wikipedia.org/wiki/Sumba" TargetMode="External"/><Relationship Id="rId25" Type="http://schemas.openxmlformats.org/officeDocument/2006/relationships/hyperlink" Target="http://en.wikipedia.org/wiki/Indomalaya" TargetMode="External"/><Relationship Id="rId2" Type="http://schemas.openxmlformats.org/officeDocument/2006/relationships/hyperlink" Target="http://en.wikipedia.org/wiki/Ecozone" TargetMode="External"/><Relationship Id="rId16" Type="http://schemas.openxmlformats.org/officeDocument/2006/relationships/hyperlink" Target="http://en.wikipedia.org/wiki/Sumbawa" TargetMode="External"/><Relationship Id="rId20" Type="http://schemas.openxmlformats.org/officeDocument/2006/relationships/hyperlink" Target="http://en.wikipedia.org/wiki/Bismarck_Archipelago" TargetMode="External"/><Relationship Id="rId1" Type="http://schemas.openxmlformats.org/officeDocument/2006/relationships/slideLayout" Target="../slideLayouts/slideLayout2.xml"/><Relationship Id="rId6" Type="http://schemas.openxmlformats.org/officeDocument/2006/relationships/hyperlink" Target="http://en.wikipedia.org/wiki/Wikipedia:Citation_needed" TargetMode="External"/><Relationship Id="rId11" Type="http://schemas.openxmlformats.org/officeDocument/2006/relationships/hyperlink" Target="http://en.wikipedia.org/wiki/Papua_(Indonesia)" TargetMode="External"/><Relationship Id="rId24" Type="http://schemas.openxmlformats.org/officeDocument/2006/relationships/hyperlink" Target="http://en.wikipedia.org/wiki/New_Zealand" TargetMode="External"/><Relationship Id="rId5" Type="http://schemas.openxmlformats.org/officeDocument/2006/relationships/hyperlink" Target="http://en.wikipedia.org/wiki/Australasia" TargetMode="External"/><Relationship Id="rId15" Type="http://schemas.openxmlformats.org/officeDocument/2006/relationships/hyperlink" Target="http://en.wikipedia.org/wiki/Lombok" TargetMode="External"/><Relationship Id="rId23" Type="http://schemas.openxmlformats.org/officeDocument/2006/relationships/hyperlink" Target="http://en.wikipedia.org/wiki/New_Caledonia" TargetMode="External"/><Relationship Id="rId10" Type="http://schemas.openxmlformats.org/officeDocument/2006/relationships/hyperlink" Target="http://en.wikipedia.org/wiki/Indonesia" TargetMode="External"/><Relationship Id="rId19" Type="http://schemas.openxmlformats.org/officeDocument/2006/relationships/hyperlink" Target="http://en.wikipedia.org/wiki/Timor" TargetMode="External"/><Relationship Id="rId4" Type="http://schemas.openxmlformats.org/officeDocument/2006/relationships/hyperlink" Target="http://en.wikipedia.org/wiki/Region" TargetMode="External"/><Relationship Id="rId9" Type="http://schemas.openxmlformats.org/officeDocument/2006/relationships/hyperlink" Target="http://en.wikipedia.org/wiki/Papua_New_Guinea" TargetMode="External"/><Relationship Id="rId14" Type="http://schemas.openxmlformats.org/officeDocument/2006/relationships/hyperlink" Target="http://en.wikipedia.org/wiki/North_Maluku" TargetMode="External"/><Relationship Id="rId22" Type="http://schemas.openxmlformats.org/officeDocument/2006/relationships/hyperlink" Target="http://en.wikipedia.org/wiki/Solomon_Island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Indonesia" TargetMode="External"/><Relationship Id="rId13" Type="http://schemas.openxmlformats.org/officeDocument/2006/relationships/hyperlink" Target="http://en.wikipedia.org/wiki/Lombok" TargetMode="External"/><Relationship Id="rId18" Type="http://schemas.openxmlformats.org/officeDocument/2006/relationships/hyperlink" Target="http://en.wikipedia.org/wiki/Mactan" TargetMode="External"/><Relationship Id="rId3" Type="http://schemas.openxmlformats.org/officeDocument/2006/relationships/hyperlink" Target="http://en.wikipedia.org/wiki/Asia" TargetMode="External"/><Relationship Id="rId7" Type="http://schemas.openxmlformats.org/officeDocument/2006/relationships/hyperlink" Target="http://en.wikipedia.org/wiki/East_Indies" TargetMode="External"/><Relationship Id="rId12" Type="http://schemas.openxmlformats.org/officeDocument/2006/relationships/hyperlink" Target="http://en.wikipedia.org/wiki/Bali" TargetMode="External"/><Relationship Id="rId17" Type="http://schemas.openxmlformats.org/officeDocument/2006/relationships/hyperlink" Target="http://en.wikipedia.org/wiki/Ferdinand_Magellan" TargetMode="External"/><Relationship Id="rId2" Type="http://schemas.openxmlformats.org/officeDocument/2006/relationships/hyperlink" Target="http://en.wikipedia.org/wiki/Terrestrial_ecozone" TargetMode="External"/><Relationship Id="rId16" Type="http://schemas.openxmlformats.org/officeDocument/2006/relationships/hyperlink" Target="http://en.wikipedia.org/wiki/Maluku_Islands" TargetMode="External"/><Relationship Id="rId1" Type="http://schemas.openxmlformats.org/officeDocument/2006/relationships/slideLayout" Target="../slideLayouts/slideLayout2.xml"/><Relationship Id="rId6" Type="http://schemas.openxmlformats.org/officeDocument/2006/relationships/hyperlink" Target="http://en.wikipedia.org/wiki/Alfred_Russel_Wallace" TargetMode="External"/><Relationship Id="rId11" Type="http://schemas.openxmlformats.org/officeDocument/2006/relationships/hyperlink" Target="http://en.wikipedia.org/wiki/Lombok_Strait" TargetMode="External"/><Relationship Id="rId5" Type="http://schemas.openxmlformats.org/officeDocument/2006/relationships/hyperlink" Target="http://en.wikipedia.org/wiki/Australia" TargetMode="External"/><Relationship Id="rId15" Type="http://schemas.openxmlformats.org/officeDocument/2006/relationships/hyperlink" Target="http://en.wikipedia.org/wiki/Philippines" TargetMode="External"/><Relationship Id="rId10" Type="http://schemas.openxmlformats.org/officeDocument/2006/relationships/hyperlink" Target="http://en.wikipedia.org/wiki/Sulawesi" TargetMode="External"/><Relationship Id="rId4" Type="http://schemas.openxmlformats.org/officeDocument/2006/relationships/hyperlink" Target="http://en.wikipedia.org/wiki/Wallacea" TargetMode="External"/><Relationship Id="rId9" Type="http://schemas.openxmlformats.org/officeDocument/2006/relationships/hyperlink" Target="http://en.wikipedia.org/wiki/Borneo" TargetMode="External"/><Relationship Id="rId14" Type="http://schemas.openxmlformats.org/officeDocument/2006/relationships/hyperlink" Target="http://en.wikipedia.org/wiki/Antonio_Pigafetta"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Kashmir" TargetMode="External"/><Relationship Id="rId13" Type="http://schemas.openxmlformats.org/officeDocument/2006/relationships/hyperlink" Target="http://en.wikipedia.org/wiki/Natural_History_Museum" TargetMode="External"/><Relationship Id="rId3" Type="http://schemas.openxmlformats.org/officeDocument/2006/relationships/hyperlink" Target="http://en.wikipedia.org/wiki/Natural_history" TargetMode="External"/><Relationship Id="rId7" Type="http://schemas.openxmlformats.org/officeDocument/2006/relationships/hyperlink" Target="http://en.wikipedia.org/wiki/Geological_Survey_of_India" TargetMode="External"/><Relationship Id="rId12" Type="http://schemas.openxmlformats.org/officeDocument/2006/relationships/hyperlink" Target="http://en.wikipedia.org/wiki/Bird" TargetMode="External"/><Relationship Id="rId2" Type="http://schemas.openxmlformats.org/officeDocument/2006/relationships/hyperlink" Target="http://en.wikipedia.org/wiki/England" TargetMode="External"/><Relationship Id="rId1" Type="http://schemas.openxmlformats.org/officeDocument/2006/relationships/slideLayout" Target="../slideLayouts/slideLayout2.xml"/><Relationship Id="rId6" Type="http://schemas.openxmlformats.org/officeDocument/2006/relationships/hyperlink" Target="http://en.wikipedia.org/wiki/Trinity_College,_Cambridge" TargetMode="External"/><Relationship Id="rId11" Type="http://schemas.openxmlformats.org/officeDocument/2006/relationships/hyperlink" Target="http://en.wikipedia.org/wiki/Reptile" TargetMode="External"/><Relationship Id="rId5" Type="http://schemas.openxmlformats.org/officeDocument/2006/relationships/hyperlink" Target="http://en.wikipedia.org/wiki/London" TargetMode="External"/><Relationship Id="rId10" Type="http://schemas.openxmlformats.org/officeDocument/2006/relationships/hyperlink" Target="http://en.wikipedia.org/wiki/Mammal" TargetMode="External"/><Relationship Id="rId4" Type="http://schemas.openxmlformats.org/officeDocument/2006/relationships/hyperlink" Target="http://en.wikipedia.org/wiki/Geologist" TargetMode="External"/><Relationship Id="rId9" Type="http://schemas.openxmlformats.org/officeDocument/2006/relationships/hyperlink" Target="http://en.wikipedia.org/wiki/Fossil" TargetMode="External"/><Relationship Id="rId14" Type="http://schemas.openxmlformats.org/officeDocument/2006/relationships/hyperlink" Target="http://en.wikipedia.org/wiki/Henry_Alleyne_Nicholson"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Max_Weber_(biologist)" TargetMode="External"/><Relationship Id="rId3" Type="http://schemas.openxmlformats.org/officeDocument/2006/relationships/hyperlink" Target="http://en.wikipedia.org/wiki/Lydekker's_Line" TargetMode="External"/><Relationship Id="rId7" Type="http://schemas.openxmlformats.org/officeDocument/2006/relationships/hyperlink" Target="http://en.wikipedia.org/wiki/Wallacea" TargetMode="External"/><Relationship Id="rId2" Type="http://schemas.openxmlformats.org/officeDocument/2006/relationships/hyperlink" Target="http://en.wikipedia.org/wiki/Sahul_Shelf" TargetMode="External"/><Relationship Id="rId1" Type="http://schemas.openxmlformats.org/officeDocument/2006/relationships/slideLayout" Target="../slideLayouts/slideLayout2.xml"/><Relationship Id="rId6" Type="http://schemas.openxmlformats.org/officeDocument/2006/relationships/hyperlink" Target="http://en.wikipedia.org/wiki/File:Sea_level_temp_140ky.gif" TargetMode="External"/><Relationship Id="rId5" Type="http://schemas.openxmlformats.org/officeDocument/2006/relationships/hyperlink" Target="http://en.wikipedia.org/wiki/Glacial_period" TargetMode="External"/><Relationship Id="rId4" Type="http://schemas.openxmlformats.org/officeDocument/2006/relationships/hyperlink" Target="http://en.wikipedia.org/wiki/Quaternary_glaci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en.wikipedia.org/wiki/University_of_Bonn" TargetMode="External"/><Relationship Id="rId13" Type="http://schemas.openxmlformats.org/officeDocument/2006/relationships/hyperlink" Target="http://en.wikipedia.org/wiki/University_of_Amsterdam" TargetMode="External"/><Relationship Id="rId3" Type="http://schemas.openxmlformats.org/officeDocument/2006/relationships/hyperlink" Target="http://en.wikipedia.org/wiki/Eerbeek" TargetMode="External"/><Relationship Id="rId7" Type="http://schemas.openxmlformats.org/officeDocument/2006/relationships/hyperlink" Target="http://en.wikipedia.org/wiki/Biogeography" TargetMode="External"/><Relationship Id="rId12" Type="http://schemas.openxmlformats.org/officeDocument/2006/relationships/hyperlink" Target="http://en.wikipedia.org/wiki/Barents_Sea" TargetMode="External"/><Relationship Id="rId17" Type="http://schemas.openxmlformats.org/officeDocument/2006/relationships/hyperlink" Target="http://en.wikipedia.org/wiki/Wallace_Line" TargetMode="External"/><Relationship Id="rId2" Type="http://schemas.openxmlformats.org/officeDocument/2006/relationships/hyperlink" Target="http://en.wikipedia.org/wiki/Bonn" TargetMode="External"/><Relationship Id="rId16" Type="http://schemas.openxmlformats.org/officeDocument/2006/relationships/hyperlink" Target="http://en.wikipedia.org/wiki/Australasian" TargetMode="External"/><Relationship Id="rId1" Type="http://schemas.openxmlformats.org/officeDocument/2006/relationships/slideLayout" Target="../slideLayouts/slideLayout2.xml"/><Relationship Id="rId6" Type="http://schemas.openxmlformats.org/officeDocument/2006/relationships/hyperlink" Target="http://en.wikipedia.org/wiki/Zoologist" TargetMode="External"/><Relationship Id="rId11" Type="http://schemas.openxmlformats.org/officeDocument/2006/relationships/hyperlink" Target="http://en.wikipedia.org/wiki/University_of_Utrecht" TargetMode="External"/><Relationship Id="rId5" Type="http://schemas.openxmlformats.org/officeDocument/2006/relationships/hyperlink" Target="http://en.wikipedia.org/wiki/Netherlands" TargetMode="External"/><Relationship Id="rId15" Type="http://schemas.openxmlformats.org/officeDocument/2006/relationships/hyperlink" Target="http://en.wikipedia.org/wiki/Fauna" TargetMode="External"/><Relationship Id="rId10" Type="http://schemas.openxmlformats.org/officeDocument/2006/relationships/hyperlink" Target="http://en.wikipedia.org/wiki/Eduard_von_Martens" TargetMode="External"/><Relationship Id="rId4" Type="http://schemas.openxmlformats.org/officeDocument/2006/relationships/hyperlink" Target="http://en.wikipedia.org/wiki/Germany" TargetMode="External"/><Relationship Id="rId9" Type="http://schemas.openxmlformats.org/officeDocument/2006/relationships/hyperlink" Target="http://en.wikipedia.org/wiki/Humboldt_University" TargetMode="External"/><Relationship Id="rId14" Type="http://schemas.openxmlformats.org/officeDocument/2006/relationships/hyperlink" Target="http://en.wikipedia.org/wiki/Mammalia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jpeg"/><Relationship Id="rId7"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772400" cy="1470025"/>
          </a:xfrm>
        </p:spPr>
        <p:txBody>
          <a:bodyPr>
            <a:normAutofit/>
          </a:bodyPr>
          <a:lstStyle/>
          <a:p>
            <a:r>
              <a:rPr lang="en-US" sz="6600" b="1" dirty="0" smtClean="0">
                <a:solidFill>
                  <a:schemeClr val="tx1"/>
                </a:solidFill>
              </a:rPr>
              <a:t>BIOLOGY EDUCATION</a:t>
            </a:r>
            <a:endParaRPr lang="en-US" sz="6600" b="1" dirty="0">
              <a:solidFill>
                <a:schemeClr val="tx1"/>
              </a:solidFill>
            </a:endParaRPr>
          </a:p>
        </p:txBody>
      </p:sp>
      <p:sp>
        <p:nvSpPr>
          <p:cNvPr id="3" name="Subtitle 2"/>
          <p:cNvSpPr>
            <a:spLocks noGrp="1"/>
          </p:cNvSpPr>
          <p:nvPr>
            <p:ph type="subTitle" idx="1"/>
          </p:nvPr>
        </p:nvSpPr>
        <p:spPr>
          <a:xfrm>
            <a:off x="433050" y="2895600"/>
            <a:ext cx="7872750" cy="1905000"/>
          </a:xfrm>
        </p:spPr>
        <p:txBody>
          <a:bodyPr>
            <a:normAutofit/>
          </a:bodyPr>
          <a:lstStyle/>
          <a:p>
            <a:r>
              <a:rPr lang="id-ID" sz="2800" dirty="0" smtClean="0"/>
              <a:t>Dr. </a:t>
            </a:r>
            <a:r>
              <a:rPr lang="en-US" sz="2800" dirty="0" err="1" smtClean="0"/>
              <a:t>Slamet</a:t>
            </a:r>
            <a:r>
              <a:rPr lang="en-US" sz="2800" dirty="0" smtClean="0"/>
              <a:t> </a:t>
            </a:r>
            <a:r>
              <a:rPr lang="en-US" sz="2800" dirty="0" err="1" smtClean="0"/>
              <a:t>Suyanto</a:t>
            </a:r>
            <a:r>
              <a:rPr lang="id-ID" sz="2800" dirty="0" smtClean="0"/>
              <a:t>,M.Ed.</a:t>
            </a:r>
            <a:endParaRPr lang="en-US" sz="2800" dirty="0" smtClean="0"/>
          </a:p>
          <a:p>
            <a:r>
              <a:rPr lang="en-US" sz="2800" dirty="0" smtClean="0"/>
              <a:t>Biology- </a:t>
            </a:r>
            <a:r>
              <a:rPr lang="en-US" sz="2800" dirty="0" err="1" smtClean="0"/>
              <a:t>FMIPA</a:t>
            </a:r>
            <a:r>
              <a:rPr lang="en-US" sz="2800" dirty="0" smtClean="0"/>
              <a:t> - UNY</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919162"/>
          </a:xfrm>
        </p:spPr>
        <p:txBody>
          <a:bodyPr/>
          <a:lstStyle/>
          <a:p>
            <a:pPr algn="ctr" eaLnBrk="1" hangingPunct="1">
              <a:defRPr/>
            </a:pPr>
            <a:r>
              <a:rPr lang="en-US" b="1" dirty="0" smtClean="0"/>
              <a:t>LEARNING STYLES</a:t>
            </a:r>
          </a:p>
        </p:txBody>
      </p:sp>
      <p:pic>
        <p:nvPicPr>
          <p:cNvPr id="9219" name="Picture 4" descr="langgam belajar"/>
          <p:cNvPicPr>
            <a:picLocks noGrp="1" noChangeAspect="1" noChangeArrowheads="1"/>
          </p:cNvPicPr>
          <p:nvPr>
            <p:ph idx="1"/>
          </p:nvPr>
        </p:nvPicPr>
        <p:blipFill>
          <a:blip r:embed="rId3" cstate="print"/>
          <a:srcRect/>
          <a:stretch>
            <a:fillRect/>
          </a:stretch>
        </p:blipFill>
        <p:spPr>
          <a:xfrm>
            <a:off x="827088" y="1196975"/>
            <a:ext cx="7561262" cy="5610225"/>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6858000" cy="1470025"/>
          </a:xfrm>
        </p:spPr>
        <p:txBody>
          <a:bodyPr>
            <a:normAutofit fontScale="90000"/>
          </a:bodyPr>
          <a:lstStyle/>
          <a:p>
            <a:pPr algn="l"/>
            <a:r>
              <a:rPr lang="en-US" dirty="0" smtClean="0">
                <a:solidFill>
                  <a:schemeClr val="tx1"/>
                </a:solidFill>
              </a:rPr>
              <a:t>INDONESIAN</a:t>
            </a:r>
            <a:br>
              <a:rPr lang="en-US" dirty="0" smtClean="0">
                <a:solidFill>
                  <a:schemeClr val="tx1"/>
                </a:solidFill>
              </a:rPr>
            </a:br>
            <a:r>
              <a:rPr lang="en-US" dirty="0" smtClean="0">
                <a:solidFill>
                  <a:schemeClr val="tx1"/>
                </a:solidFill>
              </a:rPr>
              <a:t>tropical biology</a:t>
            </a:r>
            <a:endParaRPr lang="en-US" dirty="0">
              <a:solidFill>
                <a:schemeClr val="tx1"/>
              </a:solidFill>
            </a:endParaRPr>
          </a:p>
        </p:txBody>
      </p:sp>
      <p:pic>
        <p:nvPicPr>
          <p:cNvPr id="2051" name="Picture 3" descr="C:\Documents and Settings\user\My Documents\My Pictures\indonesia-map 1.gif"/>
          <p:cNvPicPr>
            <a:picLocks noChangeAspect="1" noChangeArrowheads="1"/>
          </p:cNvPicPr>
          <p:nvPr/>
        </p:nvPicPr>
        <p:blipFill>
          <a:blip r:embed="rId3" cstate="print"/>
          <a:srcRect/>
          <a:stretch>
            <a:fillRect/>
          </a:stretch>
        </p:blipFill>
        <p:spPr bwMode="auto">
          <a:xfrm>
            <a:off x="0" y="1981200"/>
            <a:ext cx="9144000" cy="4876800"/>
          </a:xfrm>
          <a:prstGeom prst="rect">
            <a:avLst/>
          </a:prstGeom>
          <a:noFill/>
        </p:spPr>
      </p:pic>
      <p:pic>
        <p:nvPicPr>
          <p:cNvPr id="2052" name="Picture 4" descr="J:\BIOLOGI PWRPOINT\Gambar bIOLOGI\merah putih.jpg"/>
          <p:cNvPicPr>
            <a:picLocks noChangeAspect="1" noChangeArrowheads="1"/>
          </p:cNvPicPr>
          <p:nvPr/>
        </p:nvPicPr>
        <p:blipFill>
          <a:blip r:embed="rId4" cstate="print"/>
          <a:srcRect/>
          <a:stretch>
            <a:fillRect/>
          </a:stretch>
        </p:blipFill>
        <p:spPr bwMode="auto">
          <a:xfrm>
            <a:off x="7162800" y="0"/>
            <a:ext cx="1936376" cy="1981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AUSTRALASIA</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Australasia</a:t>
            </a:r>
            <a:r>
              <a:rPr lang="en-US" dirty="0" smtClean="0"/>
              <a:t> is a </a:t>
            </a:r>
            <a:r>
              <a:rPr lang="en-US" dirty="0" smtClean="0">
                <a:hlinkClick r:id="rId2" action="ppaction://hlinkfile" tooltip="Region"/>
              </a:rPr>
              <a:t>region</a:t>
            </a:r>
            <a:r>
              <a:rPr lang="en-US" dirty="0" smtClean="0"/>
              <a:t> of </a:t>
            </a:r>
            <a:r>
              <a:rPr lang="en-US" dirty="0" smtClean="0">
                <a:hlinkClick r:id="rId3" action="ppaction://hlinkfile" tooltip="Oceania"/>
              </a:rPr>
              <a:t>Oceania</a:t>
            </a:r>
            <a:r>
              <a:rPr lang="en-US" dirty="0" smtClean="0"/>
              <a:t>: </a:t>
            </a:r>
            <a:r>
              <a:rPr lang="en-US" dirty="0" smtClean="0">
                <a:hlinkClick r:id="rId4" action="ppaction://hlinkfile" tooltip="Australia"/>
              </a:rPr>
              <a:t>Australia</a:t>
            </a:r>
            <a:r>
              <a:rPr lang="en-US" dirty="0" smtClean="0"/>
              <a:t>, </a:t>
            </a:r>
            <a:r>
              <a:rPr lang="en-US" dirty="0" smtClean="0">
                <a:hlinkClick r:id="rId5" action="ppaction://hlinkfile" tooltip="New Zealand"/>
              </a:rPr>
              <a:t>New Zealand</a:t>
            </a:r>
            <a:r>
              <a:rPr lang="en-US" dirty="0" smtClean="0"/>
              <a:t>, the island of </a:t>
            </a:r>
            <a:r>
              <a:rPr lang="en-US" dirty="0" smtClean="0">
                <a:hlinkClick r:id="rId6" action="ppaction://hlinkfile" tooltip="New Guinea"/>
              </a:rPr>
              <a:t>New Guinea</a:t>
            </a:r>
            <a:r>
              <a:rPr lang="en-US" dirty="0" smtClean="0"/>
              <a:t>, and </a:t>
            </a:r>
            <a:r>
              <a:rPr lang="en-US" dirty="0" err="1" smtClean="0"/>
              <a:t>neighbouring</a:t>
            </a:r>
            <a:r>
              <a:rPr lang="en-US" dirty="0" smtClean="0"/>
              <a:t> </a:t>
            </a:r>
            <a:r>
              <a:rPr lang="en-US" dirty="0" smtClean="0">
                <a:hlinkClick r:id="rId7" action="ppaction://hlinkfile" tooltip="Island"/>
              </a:rPr>
              <a:t>islands</a:t>
            </a:r>
            <a:r>
              <a:rPr lang="en-US" dirty="0" smtClean="0"/>
              <a:t> in the </a:t>
            </a:r>
            <a:r>
              <a:rPr lang="en-US" dirty="0" smtClean="0">
                <a:hlinkClick r:id="rId8" action="ppaction://hlinkfile" tooltip="Pacific Ocean"/>
              </a:rPr>
              <a:t>Pacific Ocean</a:t>
            </a:r>
            <a:r>
              <a:rPr lang="en-US" dirty="0" smtClean="0"/>
              <a:t>. The term was coined by </a:t>
            </a:r>
            <a:r>
              <a:rPr lang="en-US" dirty="0" smtClean="0">
                <a:hlinkClick r:id="rId9" action="ppaction://hlinkfile" tooltip="Charles de Brosses"/>
              </a:rPr>
              <a:t>Charles de </a:t>
            </a:r>
            <a:r>
              <a:rPr lang="en-US" dirty="0" err="1" smtClean="0">
                <a:hlinkClick r:id="rId9" action="ppaction://hlinkfile" tooltip="Charles de Brosses"/>
              </a:rPr>
              <a:t>Brosses</a:t>
            </a:r>
            <a:r>
              <a:rPr lang="en-US" dirty="0" smtClean="0"/>
              <a:t> in </a:t>
            </a:r>
            <a:r>
              <a:rPr lang="en-US" i="1" dirty="0" smtClean="0"/>
              <a:t>Histoire des navigations aux </a:t>
            </a:r>
            <a:r>
              <a:rPr lang="en-US" i="1" dirty="0" err="1" smtClean="0"/>
              <a:t>terres</a:t>
            </a:r>
            <a:r>
              <a:rPr lang="en-US" i="1" dirty="0" smtClean="0"/>
              <a:t> </a:t>
            </a:r>
            <a:r>
              <a:rPr lang="en-US" i="1" dirty="0" err="1" smtClean="0"/>
              <a:t>australes</a:t>
            </a:r>
            <a:r>
              <a:rPr lang="en-US" dirty="0" smtClean="0"/>
              <a:t> (1756). He derived it from the </a:t>
            </a:r>
            <a:r>
              <a:rPr lang="en-US" dirty="0" smtClean="0">
                <a:hlinkClick r:id="rId10" action="ppaction://hlinkfile" tooltip="Latin"/>
              </a:rPr>
              <a:t>Latin</a:t>
            </a:r>
            <a:r>
              <a:rPr lang="en-US" dirty="0" smtClean="0"/>
              <a:t> for "south </a:t>
            </a:r>
            <a:r>
              <a:rPr lang="en-US" dirty="0" err="1" smtClean="0"/>
              <a:t>of</a:t>
            </a:r>
            <a:r>
              <a:rPr lang="en-US" dirty="0" err="1" smtClean="0">
                <a:hlinkClick r:id="rId11" action="ppaction://hlinkfile" tooltip="Asia"/>
              </a:rPr>
              <a:t>Asia</a:t>
            </a:r>
            <a:r>
              <a:rPr lang="en-US" dirty="0" smtClean="0"/>
              <a:t>" and differentiated the area from </a:t>
            </a:r>
            <a:r>
              <a:rPr lang="en-US" dirty="0" smtClean="0">
                <a:hlinkClick r:id="rId12" action="ppaction://hlinkfile" tooltip="Polynesia"/>
              </a:rPr>
              <a:t>Polynesia</a:t>
            </a:r>
            <a:r>
              <a:rPr lang="en-US" dirty="0" smtClean="0"/>
              <a:t> (to the east) and the southeast Pacific (</a:t>
            </a:r>
            <a:r>
              <a:rPr lang="en-US" i="1" dirty="0" err="1" smtClean="0">
                <a:hlinkClick r:id="rId13" action="ppaction://hlinkfile" tooltip="Magellanica"/>
              </a:rPr>
              <a:t>Magellanica</a:t>
            </a:r>
            <a:r>
              <a:rPr lang="en-US" dirty="0" smtClean="0"/>
              <a:t>). It is also distinct from </a:t>
            </a:r>
            <a:r>
              <a:rPr lang="en-US" dirty="0" smtClean="0">
                <a:hlinkClick r:id="rId14" action="ppaction://hlinkfile" tooltip="Micronesia"/>
              </a:rPr>
              <a:t>Micronesia</a:t>
            </a:r>
            <a:r>
              <a:rPr lang="en-US" dirty="0" smtClean="0"/>
              <a:t> (to the northeast).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&amp; TRIBE</a:t>
            </a:r>
            <a:endParaRPr lang="en-US" dirty="0"/>
          </a:p>
        </p:txBody>
      </p:sp>
      <p:sp>
        <p:nvSpPr>
          <p:cNvPr id="3" name="Content Placeholder 2"/>
          <p:cNvSpPr>
            <a:spLocks noGrp="1"/>
          </p:cNvSpPr>
          <p:nvPr>
            <p:ph idx="1"/>
          </p:nvPr>
        </p:nvSpPr>
        <p:spPr/>
        <p:txBody>
          <a:bodyPr>
            <a:normAutofit/>
          </a:bodyPr>
          <a:lstStyle/>
          <a:p>
            <a:r>
              <a:rPr lang="en-US" dirty="0" smtClean="0"/>
              <a:t>Australasia is sometimes used as a term for Australia and New Zealand together, in the absence of another word limited to those two countries. Sometimes the Island of New Guinea (including Papua New Guinea and the Indonesian part of the island) is encompassed by the term. There are many native tribes with similar </a:t>
            </a:r>
            <a:r>
              <a:rPr lang="en-US" dirty="0" err="1" smtClean="0"/>
              <a:t>appearence</a:t>
            </a:r>
            <a:r>
              <a:rPr lang="en-US" dirty="0" smtClean="0"/>
              <a:t>: </a:t>
            </a:r>
            <a:r>
              <a:rPr lang="en-US" dirty="0" err="1" smtClean="0"/>
              <a:t>aborigin</a:t>
            </a:r>
            <a:r>
              <a:rPr lang="en-US" dirty="0" smtClean="0"/>
              <a:t>, </a:t>
            </a:r>
            <a:r>
              <a:rPr lang="en-US" dirty="0" err="1" smtClean="0"/>
              <a:t>asmat</a:t>
            </a:r>
            <a:r>
              <a:rPr lang="en-US" dirty="0" smtClean="0"/>
              <a:t>, .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AUSTRALASIAN ZONE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b="1" dirty="0" smtClean="0"/>
              <a:t>Australasian zone</a:t>
            </a:r>
            <a:r>
              <a:rPr lang="en-US" dirty="0" smtClean="0"/>
              <a:t> is an </a:t>
            </a:r>
            <a:r>
              <a:rPr lang="en-US" dirty="0" smtClean="0">
                <a:hlinkClick r:id="rId2" action="ppaction://hlinkfile" tooltip="Ecozone"/>
              </a:rPr>
              <a:t>ecological region</a:t>
            </a:r>
            <a:r>
              <a:rPr lang="en-US" dirty="0" smtClean="0"/>
              <a:t> that is coincident, but not synonymous (by some definitions), with the </a:t>
            </a:r>
            <a:r>
              <a:rPr lang="en-US" dirty="0" smtClean="0">
                <a:hlinkClick r:id="rId3" action="ppaction://hlinkfile" tooltip="Geography"/>
              </a:rPr>
              <a:t>geographic</a:t>
            </a:r>
            <a:r>
              <a:rPr lang="en-US" dirty="0" smtClean="0"/>
              <a:t> </a:t>
            </a:r>
            <a:r>
              <a:rPr lang="en-US" dirty="0" smtClean="0">
                <a:hlinkClick r:id="rId4" action="ppaction://hlinkfile" tooltip="Region"/>
              </a:rPr>
              <a:t>region</a:t>
            </a:r>
            <a:r>
              <a:rPr lang="en-US" dirty="0" smtClean="0"/>
              <a:t> </a:t>
            </a:r>
            <a:r>
              <a:rPr lang="en-US" dirty="0" err="1" smtClean="0"/>
              <a:t>of</a:t>
            </a:r>
            <a:r>
              <a:rPr lang="en-US" dirty="0" err="1" smtClean="0">
                <a:hlinkClick r:id="rId5" action="ppaction://hlinkfile" tooltip="Australasia"/>
              </a:rPr>
              <a:t>Australasia</a:t>
            </a:r>
            <a:r>
              <a:rPr lang="en-US" dirty="0" smtClean="0"/>
              <a:t>.</a:t>
            </a:r>
            <a:r>
              <a:rPr lang="en-US" baseline="30000" dirty="0" smtClean="0"/>
              <a:t>[</a:t>
            </a:r>
            <a:r>
              <a:rPr lang="en-US" i="1" baseline="30000" dirty="0" smtClean="0">
                <a:hlinkClick r:id="rId6" action="ppaction://hlinkfile" tooltip="Wikipedia:Citation needed"/>
              </a:rPr>
              <a:t>citation needed</a:t>
            </a:r>
            <a:r>
              <a:rPr lang="en-US" baseline="30000" dirty="0" smtClean="0"/>
              <a:t>]</a:t>
            </a:r>
            <a:r>
              <a:rPr lang="en-US" dirty="0" smtClean="0"/>
              <a:t> The </a:t>
            </a:r>
            <a:r>
              <a:rPr lang="en-US" dirty="0" err="1" smtClean="0"/>
              <a:t>ecozone</a:t>
            </a:r>
            <a:r>
              <a:rPr lang="en-US" dirty="0" smtClean="0"/>
              <a:t> includes </a:t>
            </a:r>
            <a:r>
              <a:rPr lang="en-US" dirty="0" smtClean="0">
                <a:hlinkClick r:id="rId7" action="ppaction://hlinkfile" tooltip="Australia"/>
              </a:rPr>
              <a:t>Australia</a:t>
            </a:r>
            <a:r>
              <a:rPr lang="en-US" dirty="0" smtClean="0"/>
              <a:t>, the island of </a:t>
            </a:r>
            <a:r>
              <a:rPr lang="en-US" dirty="0" smtClean="0">
                <a:hlinkClick r:id="rId8" action="ppaction://hlinkfile" tooltip="New Guinea"/>
              </a:rPr>
              <a:t>New Guinea</a:t>
            </a:r>
            <a:r>
              <a:rPr lang="en-US" dirty="0" smtClean="0"/>
              <a:t> (including </a:t>
            </a:r>
            <a:r>
              <a:rPr lang="en-US" dirty="0" smtClean="0">
                <a:hlinkClick r:id="rId9" action="ppaction://hlinkfile" tooltip="Papua New Guinea"/>
              </a:rPr>
              <a:t>Papua New Guinea</a:t>
            </a:r>
            <a:r>
              <a:rPr lang="en-US" dirty="0" smtClean="0"/>
              <a:t> and the </a:t>
            </a:r>
            <a:r>
              <a:rPr lang="en-US" dirty="0" smtClean="0">
                <a:hlinkClick r:id="rId10" action="ppaction://hlinkfile" tooltip="Indonesia"/>
              </a:rPr>
              <a:t>Indonesian</a:t>
            </a:r>
            <a:r>
              <a:rPr lang="en-US" dirty="0" smtClean="0"/>
              <a:t> province </a:t>
            </a:r>
            <a:r>
              <a:rPr lang="en-US" dirty="0" err="1" smtClean="0"/>
              <a:t>of</a:t>
            </a:r>
            <a:r>
              <a:rPr lang="en-US" dirty="0" err="1" smtClean="0">
                <a:hlinkClick r:id="rId11" action="ppaction://hlinkfile" tooltip="Papua (Indonesia)"/>
              </a:rPr>
              <a:t>Papua</a:t>
            </a:r>
            <a:r>
              <a:rPr lang="en-US" dirty="0" smtClean="0"/>
              <a:t>), and the eastern part of the Indonesian archipelago, including the island of </a:t>
            </a:r>
            <a:r>
              <a:rPr lang="en-US" dirty="0" smtClean="0">
                <a:hlinkClick r:id="rId12" action="ppaction://hlinkfile" tooltip="Sulawesi"/>
              </a:rPr>
              <a:t>Sulawesi</a:t>
            </a:r>
            <a:r>
              <a:rPr lang="en-US" dirty="0" smtClean="0"/>
              <a:t>, the </a:t>
            </a:r>
            <a:r>
              <a:rPr lang="en-US" dirty="0" err="1" smtClean="0"/>
              <a:t>Moluccan</a:t>
            </a:r>
            <a:r>
              <a:rPr lang="en-US" dirty="0" smtClean="0"/>
              <a:t> islands (the Indonesian provinces </a:t>
            </a:r>
            <a:r>
              <a:rPr lang="en-US" dirty="0" err="1" smtClean="0"/>
              <a:t>of</a:t>
            </a:r>
            <a:r>
              <a:rPr lang="en-US" dirty="0" err="1" smtClean="0">
                <a:hlinkClick r:id="rId13" action="ppaction://hlinkfile" tooltip="Maluku"/>
              </a:rPr>
              <a:t>Maluku</a:t>
            </a:r>
            <a:r>
              <a:rPr lang="en-US" dirty="0" smtClean="0"/>
              <a:t> and </a:t>
            </a:r>
            <a:r>
              <a:rPr lang="en-US" dirty="0" smtClean="0">
                <a:hlinkClick r:id="rId14" action="ppaction://hlinkfile" tooltip="North Maluku"/>
              </a:rPr>
              <a:t>North Maluku</a:t>
            </a:r>
            <a:r>
              <a:rPr lang="en-US" dirty="0" smtClean="0"/>
              <a:t>) and islands of </a:t>
            </a:r>
            <a:r>
              <a:rPr lang="en-US" dirty="0" smtClean="0">
                <a:hlinkClick r:id="rId15" action="ppaction://hlinkfile" tooltip="Lombok"/>
              </a:rPr>
              <a:t>Lombok</a:t>
            </a:r>
            <a:r>
              <a:rPr lang="en-US" dirty="0" smtClean="0"/>
              <a:t>, </a:t>
            </a:r>
            <a:r>
              <a:rPr lang="en-US" dirty="0" smtClean="0">
                <a:hlinkClick r:id="rId16" action="ppaction://hlinkfile" tooltip="Sumbawa"/>
              </a:rPr>
              <a:t>Sumbawa</a:t>
            </a:r>
            <a:r>
              <a:rPr lang="en-US" dirty="0" smtClean="0"/>
              <a:t>, </a:t>
            </a:r>
            <a:r>
              <a:rPr lang="en-US" dirty="0" smtClean="0">
                <a:hlinkClick r:id="rId17" action="ppaction://hlinkfile" tooltip="Sumba"/>
              </a:rPr>
              <a:t>Sumba</a:t>
            </a:r>
            <a:r>
              <a:rPr lang="en-US" dirty="0" smtClean="0"/>
              <a:t>, </a:t>
            </a:r>
            <a:r>
              <a:rPr lang="en-US" dirty="0" smtClean="0">
                <a:hlinkClick r:id="rId18" action="ppaction://hlinkfile" tooltip="Flores"/>
              </a:rPr>
              <a:t>Flores</a:t>
            </a:r>
            <a:r>
              <a:rPr lang="en-US" dirty="0" smtClean="0"/>
              <a:t>, and </a:t>
            </a:r>
            <a:r>
              <a:rPr lang="en-US" dirty="0" smtClean="0">
                <a:hlinkClick r:id="rId19" action="ppaction://hlinkfile" tooltip="Timor"/>
              </a:rPr>
              <a:t>Timor</a:t>
            </a:r>
            <a:r>
              <a:rPr lang="en-US" dirty="0" smtClean="0"/>
              <a:t>, often known as the Lesser </a:t>
            </a:r>
            <a:r>
              <a:rPr lang="en-US" dirty="0" err="1" smtClean="0"/>
              <a:t>Sundas</a:t>
            </a:r>
            <a:r>
              <a:rPr lang="en-US" dirty="0" smtClean="0"/>
              <a:t>. The Australasian </a:t>
            </a:r>
            <a:r>
              <a:rPr lang="en-US" dirty="0" err="1" smtClean="0"/>
              <a:t>ecozone</a:t>
            </a:r>
            <a:r>
              <a:rPr lang="en-US" dirty="0" smtClean="0"/>
              <a:t> also includes several Pacific island groups, including the </a:t>
            </a:r>
            <a:r>
              <a:rPr lang="en-US" dirty="0" smtClean="0">
                <a:hlinkClick r:id="rId20" action="ppaction://hlinkfile" tooltip="Bismarck Archipelago"/>
              </a:rPr>
              <a:t>Bismarck Archipelago</a:t>
            </a:r>
            <a:r>
              <a:rPr lang="en-US" dirty="0" smtClean="0"/>
              <a:t>, </a:t>
            </a:r>
            <a:r>
              <a:rPr lang="en-US" dirty="0" smtClean="0">
                <a:hlinkClick r:id="rId21" action="ppaction://hlinkfile" tooltip="Vanuatu"/>
              </a:rPr>
              <a:t>Vanuatu</a:t>
            </a:r>
            <a:r>
              <a:rPr lang="en-US" dirty="0" smtClean="0"/>
              <a:t>, the </a:t>
            </a:r>
            <a:r>
              <a:rPr lang="en-US" dirty="0" smtClean="0">
                <a:hlinkClick r:id="rId22" action="ppaction://hlinkfile" tooltip="Solomon Islands"/>
              </a:rPr>
              <a:t>Solomon Islands</a:t>
            </a:r>
            <a:r>
              <a:rPr lang="en-US" dirty="0" smtClean="0"/>
              <a:t>, and </a:t>
            </a:r>
            <a:r>
              <a:rPr lang="en-US" dirty="0" smtClean="0">
                <a:hlinkClick r:id="rId23" action="ppaction://hlinkfile" tooltip="New Caledonia"/>
              </a:rPr>
              <a:t>New </a:t>
            </a:r>
            <a:r>
              <a:rPr lang="en-US" dirty="0" err="1" smtClean="0">
                <a:hlinkClick r:id="rId23" action="ppaction://hlinkfile" tooltip="New Caledonia"/>
              </a:rPr>
              <a:t>Caledonia</a:t>
            </a:r>
            <a:r>
              <a:rPr lang="en-US" dirty="0" err="1" smtClean="0"/>
              <a:t>.</a:t>
            </a:r>
            <a:r>
              <a:rPr lang="en-US" dirty="0" err="1" smtClean="0">
                <a:hlinkClick r:id="rId24" action="ppaction://hlinkfile" tooltip="New Zealand"/>
              </a:rPr>
              <a:t>New</a:t>
            </a:r>
            <a:r>
              <a:rPr lang="en-US" dirty="0" smtClean="0">
                <a:hlinkClick r:id="rId24" action="ppaction://hlinkfile" tooltip="New Zealand"/>
              </a:rPr>
              <a:t> Zealand</a:t>
            </a:r>
            <a:r>
              <a:rPr lang="en-US" dirty="0" smtClean="0"/>
              <a:t> and its surrounding islands are a distinctive sub-region of the Australasian </a:t>
            </a:r>
            <a:r>
              <a:rPr lang="en-US" dirty="0" err="1" smtClean="0"/>
              <a:t>ecozone</a:t>
            </a:r>
            <a:r>
              <a:rPr lang="en-US" dirty="0" smtClean="0"/>
              <a:t>. The rest of Indonesia is part of the </a:t>
            </a:r>
            <a:r>
              <a:rPr lang="en-US" dirty="0" err="1" smtClean="0">
                <a:hlinkClick r:id="rId25" action="ppaction://hlinkfile" tooltip="Indomalaya"/>
              </a:rPr>
              <a:t>Indomalayan</a:t>
            </a:r>
            <a:r>
              <a:rPr lang="en-US" dirty="0" err="1" smtClean="0"/>
              <a:t>ecozone</a:t>
            </a:r>
            <a:r>
              <a:rPr lang="en-US" dirty="0" smtClean="0"/>
              <a:t>. </a:t>
            </a:r>
            <a:r>
              <a:rPr lang="en-US" baseline="30000" dirty="0" smtClean="0">
                <a:hlinkClick r:id="" action="ppaction://hlinkfile"/>
              </a:rPr>
              <a:t>[1]</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WALLACE LINE</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457200" y="1752600"/>
            <a:ext cx="8153400" cy="4876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WALLACE LINE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b="1" dirty="0" smtClean="0"/>
              <a:t>Wallace Line</a:t>
            </a:r>
            <a:r>
              <a:rPr lang="en-US" dirty="0" smtClean="0"/>
              <a:t> (or </a:t>
            </a:r>
            <a:r>
              <a:rPr lang="en-US" b="1" dirty="0" smtClean="0"/>
              <a:t>Wallace's Line</a:t>
            </a:r>
            <a:r>
              <a:rPr lang="en-US" dirty="0" smtClean="0"/>
              <a:t>) is a boundary that separates the </a:t>
            </a:r>
            <a:r>
              <a:rPr lang="en-US" dirty="0" err="1" smtClean="0">
                <a:hlinkClick r:id="rId2" action="ppaction://hlinkfile" tooltip="Terrestrial ecozone"/>
              </a:rPr>
              <a:t>ecozones</a:t>
            </a:r>
            <a:r>
              <a:rPr lang="en-US" dirty="0" smtClean="0"/>
              <a:t> of </a:t>
            </a:r>
            <a:r>
              <a:rPr lang="en-US" dirty="0" smtClean="0">
                <a:hlinkClick r:id="rId3" action="ppaction://hlinkfile" tooltip="Asia"/>
              </a:rPr>
              <a:t>Asia</a:t>
            </a:r>
            <a:r>
              <a:rPr lang="en-US" dirty="0" smtClean="0"/>
              <a:t> and </a:t>
            </a:r>
            <a:r>
              <a:rPr lang="en-US" dirty="0" err="1" smtClean="0">
                <a:hlinkClick r:id="rId4" action="ppaction://hlinkfile" tooltip="Wallacea"/>
              </a:rPr>
              <a:t>Wallacea</a:t>
            </a:r>
            <a:r>
              <a:rPr lang="en-US" dirty="0" smtClean="0"/>
              <a:t> (which is a transitional zone between Asia and </a:t>
            </a:r>
            <a:r>
              <a:rPr lang="en-US" dirty="0" smtClean="0">
                <a:hlinkClick r:id="rId5" action="ppaction://hlinkfile" tooltip="Australia"/>
              </a:rPr>
              <a:t>Australia</a:t>
            </a:r>
            <a:r>
              <a:rPr lang="en-US" dirty="0" smtClean="0"/>
              <a:t>). West of the line are found organisms related to Asiatic species; to the east, a mixture of species of Asian and Australian origin are present. The line is named after </a:t>
            </a:r>
            <a:r>
              <a:rPr lang="en-US" dirty="0" smtClean="0">
                <a:hlinkClick r:id="rId6" action="ppaction://hlinkfile" tooltip="Alfred Russel Wallace"/>
              </a:rPr>
              <a:t>Alfred </a:t>
            </a:r>
            <a:r>
              <a:rPr lang="en-US" dirty="0" err="1" smtClean="0">
                <a:hlinkClick r:id="rId6" action="ppaction://hlinkfile" tooltip="Alfred Russel Wallace"/>
              </a:rPr>
              <a:t>Russel</a:t>
            </a:r>
            <a:r>
              <a:rPr lang="en-US" dirty="0" smtClean="0">
                <a:hlinkClick r:id="rId6" action="ppaction://hlinkfile" tooltip="Alfred Russel Wallace"/>
              </a:rPr>
              <a:t> Wallace</a:t>
            </a:r>
            <a:r>
              <a:rPr lang="en-US" dirty="0" smtClean="0"/>
              <a:t>, who noticed this clear dividing line during his travels through the </a:t>
            </a:r>
            <a:r>
              <a:rPr lang="en-US" dirty="0" smtClean="0">
                <a:hlinkClick r:id="rId7" action="ppaction://hlinkfile" tooltip="East Indies"/>
              </a:rPr>
              <a:t>East Indies</a:t>
            </a:r>
            <a:r>
              <a:rPr lang="en-US" dirty="0" smtClean="0"/>
              <a:t> in the 19th century. The line runs through </a:t>
            </a:r>
            <a:r>
              <a:rPr lang="en-US" dirty="0" smtClean="0">
                <a:hlinkClick r:id="rId8" action="ppaction://hlinkfile" tooltip="Indonesia"/>
              </a:rPr>
              <a:t>Indonesia</a:t>
            </a:r>
            <a:r>
              <a:rPr lang="en-US" dirty="0" smtClean="0"/>
              <a:t>, between </a:t>
            </a:r>
            <a:r>
              <a:rPr lang="en-US" dirty="0" smtClean="0">
                <a:hlinkClick r:id="rId9" action="ppaction://hlinkfile" tooltip="Borneo"/>
              </a:rPr>
              <a:t>Borneo</a:t>
            </a:r>
            <a:r>
              <a:rPr lang="en-US" dirty="0" smtClean="0"/>
              <a:t> and </a:t>
            </a:r>
            <a:r>
              <a:rPr lang="en-US" dirty="0" smtClean="0">
                <a:hlinkClick r:id="rId10" action="ppaction://hlinkfile" tooltip="Sulawesi"/>
              </a:rPr>
              <a:t>Sulawesi</a:t>
            </a:r>
            <a:r>
              <a:rPr lang="en-US" dirty="0" smtClean="0"/>
              <a:t>(Celebes); and through the </a:t>
            </a:r>
            <a:r>
              <a:rPr lang="en-US" dirty="0" smtClean="0">
                <a:hlinkClick r:id="rId11" action="ppaction://hlinkfile" tooltip="Lombok Strait"/>
              </a:rPr>
              <a:t>Lombok Strait</a:t>
            </a:r>
            <a:r>
              <a:rPr lang="en-US" dirty="0" smtClean="0"/>
              <a:t> between </a:t>
            </a:r>
            <a:r>
              <a:rPr lang="en-US" dirty="0" smtClean="0">
                <a:hlinkClick r:id="rId12" action="ppaction://hlinkfile" tooltip="Bali"/>
              </a:rPr>
              <a:t>Bali</a:t>
            </a:r>
            <a:r>
              <a:rPr lang="en-US" dirty="0" smtClean="0"/>
              <a:t> (in the west) and </a:t>
            </a:r>
            <a:r>
              <a:rPr lang="en-US" dirty="0" smtClean="0">
                <a:hlinkClick r:id="rId13" action="ppaction://hlinkfile" tooltip="Lombok"/>
              </a:rPr>
              <a:t>Lombok</a:t>
            </a:r>
            <a:r>
              <a:rPr lang="en-US" dirty="0" smtClean="0"/>
              <a:t> (in the east). </a:t>
            </a:r>
            <a:r>
              <a:rPr lang="en-US" dirty="0" smtClean="0">
                <a:hlinkClick r:id="rId14" action="ppaction://hlinkfile" tooltip="Antonio Pigafetta"/>
              </a:rPr>
              <a:t>Antonio </a:t>
            </a:r>
            <a:r>
              <a:rPr lang="en-US" dirty="0" err="1" smtClean="0">
                <a:hlinkClick r:id="rId14" action="ppaction://hlinkfile" tooltip="Antonio Pigafetta"/>
              </a:rPr>
              <a:t>Pigafetta</a:t>
            </a:r>
            <a:r>
              <a:rPr lang="en-US" dirty="0" smtClean="0"/>
              <a:t> had also recorded the biological contrasts between the </a:t>
            </a:r>
            <a:r>
              <a:rPr lang="en-US" dirty="0" smtClean="0">
                <a:hlinkClick r:id="rId15" action="ppaction://hlinkfile" tooltip="Philippines"/>
              </a:rPr>
              <a:t>Philippines</a:t>
            </a:r>
            <a:r>
              <a:rPr lang="en-US" dirty="0" smtClean="0"/>
              <a:t> and the </a:t>
            </a:r>
            <a:r>
              <a:rPr lang="en-US" dirty="0" smtClean="0">
                <a:hlinkClick r:id="rId16" action="ppaction://hlinkfile" tooltip="Maluku Islands"/>
              </a:rPr>
              <a:t>Maluku Islands</a:t>
            </a:r>
            <a:r>
              <a:rPr lang="en-US" dirty="0" smtClean="0"/>
              <a:t> (Spice Islands) (situated on opposite sides of the line) in 1521 during the continuation of the voyage of </a:t>
            </a:r>
            <a:r>
              <a:rPr lang="en-US" dirty="0" smtClean="0">
                <a:hlinkClick r:id="rId17" action="ppaction://hlinkfile" tooltip="Ferdinand Magellan"/>
              </a:rPr>
              <a:t>Ferdinand Magellan</a:t>
            </a:r>
            <a:r>
              <a:rPr lang="en-US" dirty="0" smtClean="0"/>
              <a:t> (after Magellan himself had been killed on </a:t>
            </a:r>
            <a:r>
              <a:rPr lang="en-US" dirty="0" err="1" smtClean="0">
                <a:hlinkClick r:id="rId18" action="ppaction://hlinkfile" tooltip="Mactan"/>
              </a:rPr>
              <a:t>Mactan</a:t>
            </a:r>
            <a:r>
              <a:rPr lang="en-US" dirty="0" smtClean="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LYDEKKER LINE</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1295400"/>
            <a:ext cx="9144000" cy="55006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Richard </a:t>
            </a:r>
            <a:r>
              <a:rPr lang="en-US" b="1" dirty="0" err="1" smtClean="0"/>
              <a:t>Lydekker</a:t>
            </a:r>
            <a:r>
              <a:rPr lang="en-US" dirty="0" smtClean="0"/>
              <a:t> (25 July 1849 – 16 April 1915) was an </a:t>
            </a:r>
            <a:r>
              <a:rPr lang="en-US" dirty="0" smtClean="0">
                <a:hlinkClick r:id="rId2" action="ppaction://hlinkfile" tooltip="England"/>
              </a:rPr>
              <a:t>English</a:t>
            </a:r>
            <a:r>
              <a:rPr lang="en-US" dirty="0" smtClean="0"/>
              <a:t> </a:t>
            </a:r>
            <a:r>
              <a:rPr lang="en-US" dirty="0" smtClean="0">
                <a:hlinkClick r:id="rId3" action="ppaction://hlinkfile" tooltip="Natural history"/>
              </a:rPr>
              <a:t>naturalist</a:t>
            </a:r>
            <a:r>
              <a:rPr lang="en-US" dirty="0" smtClean="0"/>
              <a:t>, </a:t>
            </a:r>
            <a:r>
              <a:rPr lang="en-US" dirty="0" smtClean="0">
                <a:hlinkClick r:id="rId4" action="ppaction://hlinkfile" tooltip="Geologist"/>
              </a:rPr>
              <a:t>geologist</a:t>
            </a:r>
            <a:r>
              <a:rPr lang="en-US" dirty="0" smtClean="0"/>
              <a:t> and writer of numerous books on natural history.</a:t>
            </a:r>
          </a:p>
          <a:p>
            <a:r>
              <a:rPr lang="en-US" dirty="0" err="1" smtClean="0"/>
              <a:t>Lydekker</a:t>
            </a:r>
            <a:r>
              <a:rPr lang="en-US" dirty="0" smtClean="0"/>
              <a:t> was born in </a:t>
            </a:r>
            <a:r>
              <a:rPr lang="en-US" dirty="0" smtClean="0">
                <a:hlinkClick r:id="rId5" action="ppaction://hlinkfile" tooltip="London"/>
              </a:rPr>
              <a:t>London</a:t>
            </a:r>
            <a:r>
              <a:rPr lang="en-US" dirty="0" smtClean="0"/>
              <a:t>, and educated at </a:t>
            </a:r>
            <a:r>
              <a:rPr lang="en-US" dirty="0" smtClean="0">
                <a:hlinkClick r:id="rId6" action="ppaction://hlinkfile" tooltip="Trinity College, Cambridge"/>
              </a:rPr>
              <a:t>Trinity College, Cambridge</a:t>
            </a:r>
            <a:r>
              <a:rPr lang="en-US" dirty="0" smtClean="0"/>
              <a:t>, where he took a first-class in the Natural Science </a:t>
            </a:r>
            <a:r>
              <a:rPr lang="en-US" dirty="0" err="1" smtClean="0"/>
              <a:t>tripos</a:t>
            </a:r>
            <a:r>
              <a:rPr lang="en-US" dirty="0" smtClean="0"/>
              <a:t> (1872).</a:t>
            </a:r>
            <a:r>
              <a:rPr lang="en-US" baseline="30000" dirty="0" smtClean="0">
                <a:hlinkClick r:id="" action="ppaction://hlinkfile"/>
              </a:rPr>
              <a:t>[1]</a:t>
            </a:r>
            <a:r>
              <a:rPr lang="en-US" dirty="0" smtClean="0"/>
              <a:t> In 1874 he joined the </a:t>
            </a:r>
            <a:r>
              <a:rPr lang="en-US" dirty="0" smtClean="0">
                <a:hlinkClick r:id="rId7" action="ppaction://hlinkfile" tooltip="Geological Survey of India"/>
              </a:rPr>
              <a:t>Geological Survey of India</a:t>
            </a:r>
            <a:r>
              <a:rPr lang="en-US" dirty="0" smtClean="0"/>
              <a:t> and made studies of the vertebrate paleontology of northern India (especially </a:t>
            </a:r>
            <a:r>
              <a:rPr lang="en-US" dirty="0" smtClean="0">
                <a:hlinkClick r:id="rId8" action="ppaction://hlinkfile" tooltip="Kashmir"/>
              </a:rPr>
              <a:t>Kashmir</a:t>
            </a:r>
            <a:r>
              <a:rPr lang="en-US" dirty="0" smtClean="0"/>
              <a:t>). He was responsible for the cataloguing of the </a:t>
            </a:r>
            <a:r>
              <a:rPr lang="en-US" dirty="0" smtClean="0">
                <a:hlinkClick r:id="rId9" action="ppaction://hlinkfile" tooltip="Fossil"/>
              </a:rPr>
              <a:t>fossil</a:t>
            </a:r>
            <a:r>
              <a:rPr lang="en-US" dirty="0" smtClean="0"/>
              <a:t> </a:t>
            </a:r>
            <a:r>
              <a:rPr lang="en-US" dirty="0" smtClean="0">
                <a:hlinkClick r:id="rId10" action="ppaction://hlinkfile" tooltip="Mammal"/>
              </a:rPr>
              <a:t>mammals</a:t>
            </a:r>
            <a:r>
              <a:rPr lang="en-US" dirty="0" smtClean="0"/>
              <a:t>, </a:t>
            </a:r>
            <a:r>
              <a:rPr lang="en-US" dirty="0" smtClean="0">
                <a:hlinkClick r:id="rId11" action="ppaction://hlinkfile" tooltip="Reptile"/>
              </a:rPr>
              <a:t>reptiles</a:t>
            </a:r>
            <a:r>
              <a:rPr lang="en-US" dirty="0" smtClean="0"/>
              <a:t> and </a:t>
            </a:r>
            <a:r>
              <a:rPr lang="en-US" dirty="0" smtClean="0">
                <a:hlinkClick r:id="rId12" action="ppaction://hlinkfile" tooltip="Bird"/>
              </a:rPr>
              <a:t>birds</a:t>
            </a:r>
            <a:r>
              <a:rPr lang="en-US" dirty="0" smtClean="0"/>
              <a:t> in the </a:t>
            </a:r>
            <a:r>
              <a:rPr lang="en-US" dirty="0" smtClean="0">
                <a:hlinkClick r:id="rId13" action="ppaction://hlinkfile" tooltip="Natural History Museum"/>
              </a:rPr>
              <a:t>Natural History Museum</a:t>
            </a:r>
            <a:r>
              <a:rPr lang="en-US" dirty="0" smtClean="0"/>
              <a:t>. His books included </a:t>
            </a:r>
            <a:r>
              <a:rPr lang="en-US" i="1" dirty="0" smtClean="0"/>
              <a:t>A Manual of </a:t>
            </a:r>
            <a:r>
              <a:rPr lang="en-US" i="1" dirty="0" err="1" smtClean="0"/>
              <a:t>Palaeontology</a:t>
            </a:r>
            <a:r>
              <a:rPr lang="en-US" dirty="0" smtClean="0"/>
              <a:t> (with </a:t>
            </a:r>
            <a:r>
              <a:rPr lang="en-US" dirty="0" smtClean="0">
                <a:hlinkClick r:id="rId14" action="ppaction://hlinkfile" tooltip="Henry Alleyne Nicholson"/>
              </a:rPr>
              <a:t>Henry </a:t>
            </a:r>
            <a:r>
              <a:rPr lang="en-US" dirty="0" err="1" smtClean="0">
                <a:hlinkClick r:id="rId14" action="ppaction://hlinkfile" tooltip="Henry Alleyne Nicholson"/>
              </a:rPr>
              <a:t>Alleyne</a:t>
            </a:r>
            <a:r>
              <a:rPr lang="en-US" dirty="0" smtClean="0">
                <a:hlinkClick r:id="rId14" action="ppaction://hlinkfile" tooltip="Henry Alleyne Nicholson"/>
              </a:rPr>
              <a:t> Nicholson</a:t>
            </a:r>
            <a:r>
              <a:rPr lang="en-US" dirty="0" smtClean="0"/>
              <a:t>, 1889) and </a:t>
            </a:r>
            <a:r>
              <a:rPr lang="en-US" i="1" dirty="0" smtClean="0"/>
              <a:t>The Wild Animals of India, Burma, Malaya, and Tibet</a:t>
            </a:r>
            <a:r>
              <a:rPr lang="en-US" dirty="0" smtClean="0"/>
              <a: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WALLACE, LYDEKKER, &amp; WEBBER LINE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Australia is likewise connected via the shallow ocean over the </a:t>
            </a:r>
            <a:r>
              <a:rPr lang="en-US" dirty="0" err="1" smtClean="0">
                <a:hlinkClick r:id="rId2" action="ppaction://hlinkfile" tooltip="Sahul Shelf"/>
              </a:rPr>
              <a:t>Sahul</a:t>
            </a:r>
            <a:r>
              <a:rPr lang="en-US" dirty="0" smtClean="0">
                <a:hlinkClick r:id="rId2" action="ppaction://hlinkfile" tooltip="Sahul Shelf"/>
              </a:rPr>
              <a:t> Shelf</a:t>
            </a:r>
            <a:r>
              <a:rPr lang="en-US" dirty="0" smtClean="0"/>
              <a:t> to New Guinea, and the related </a:t>
            </a:r>
            <a:r>
              <a:rPr lang="en-US" dirty="0" err="1" smtClean="0"/>
              <a:t>biogeographic</a:t>
            </a:r>
            <a:r>
              <a:rPr lang="en-US" dirty="0" smtClean="0"/>
              <a:t> boundary known as </a:t>
            </a:r>
            <a:r>
              <a:rPr lang="en-US" dirty="0" err="1" smtClean="0">
                <a:hlinkClick r:id="rId3" action="ppaction://hlinkfile" tooltip="Lydekker's Line"/>
              </a:rPr>
              <a:t>Lydekker's</a:t>
            </a:r>
            <a:r>
              <a:rPr lang="en-US" dirty="0" smtClean="0">
                <a:hlinkClick r:id="rId3" action="ppaction://hlinkfile" tooltip="Lydekker's Line"/>
              </a:rPr>
              <a:t> Line</a:t>
            </a:r>
            <a:r>
              <a:rPr lang="en-US" dirty="0" smtClean="0"/>
              <a:t>, which separates the eastern edge of </a:t>
            </a:r>
            <a:r>
              <a:rPr lang="en-US" dirty="0" err="1" smtClean="0"/>
              <a:t>Wallacea</a:t>
            </a:r>
            <a:r>
              <a:rPr lang="en-US" dirty="0" smtClean="0"/>
              <a:t> and the Australian region, has a similar origin. During </a:t>
            </a:r>
            <a:r>
              <a:rPr lang="en-US" dirty="0" smtClean="0">
                <a:hlinkClick r:id="rId4" action="ppaction://hlinkfile" tooltip="Quaternary glaciation"/>
              </a:rPr>
              <a:t>ice age</a:t>
            </a:r>
            <a:r>
              <a:rPr lang="en-US" dirty="0" smtClean="0"/>
              <a:t> </a:t>
            </a:r>
            <a:r>
              <a:rPr lang="en-US" dirty="0" smtClean="0">
                <a:hlinkClick r:id="rId5" action="ppaction://hlinkfile" tooltip="Glacial period"/>
              </a:rPr>
              <a:t>glacial advances</a:t>
            </a:r>
            <a:r>
              <a:rPr lang="en-US" dirty="0" smtClean="0"/>
              <a:t>, when the </a:t>
            </a:r>
            <a:r>
              <a:rPr lang="en-US" dirty="0" smtClean="0">
                <a:hlinkClick r:id="rId6" action="ppaction://hlinkfile" tooltip="File:Sea level temp 140ky.gif"/>
              </a:rPr>
              <a:t>ocean levels were up to 120 m lower</a:t>
            </a:r>
            <a:r>
              <a:rPr lang="en-US" dirty="0" smtClean="0"/>
              <a:t>, both Asia and Australia were united with what are now islands on their respective continental shelves as continuous land masses, but the deep water between those two large continental shelf areas was — for a period in excess of 50 million years — a barrier that kept the flora and fauna of Australia separated from that of Asia. </a:t>
            </a:r>
            <a:r>
              <a:rPr lang="en-US" dirty="0" err="1" smtClean="0">
                <a:hlinkClick r:id="rId7" action="ppaction://hlinkfile" tooltip="Wallacea"/>
              </a:rPr>
              <a:t>Wallacea</a:t>
            </a:r>
            <a:r>
              <a:rPr lang="en-US" dirty="0" smtClean="0"/>
              <a:t> consists of islands that were never recently connected by dry land to either of the continental land masses, and thus was populated by organisms capable of crossing the straits between islands. "</a:t>
            </a:r>
            <a:r>
              <a:rPr lang="en-US" dirty="0" smtClean="0">
                <a:hlinkClick r:id="rId8" action="ppaction://hlinkfile" tooltip="Max Weber (biologist)"/>
              </a:rPr>
              <a:t>Weber's Line</a:t>
            </a:r>
            <a:r>
              <a:rPr lang="en-US" dirty="0" smtClean="0"/>
              <a:t>" runs through this transitional area (rather to the east of centre), at the tipping point between dominance by species of Asian vs. Australian origin.</a:t>
            </a:r>
            <a:r>
              <a:rPr lang="en-US" baseline="30000" dirty="0" smtClean="0">
                <a:hlinkClick r:id="" action="ppaction://hlinkfile"/>
              </a:rPr>
              <a:t>[1]</a:t>
            </a:r>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QUESTIONS</a:t>
            </a:r>
            <a:endParaRPr lang="en-US" dirty="0"/>
          </a:p>
        </p:txBody>
      </p:sp>
      <p:sp>
        <p:nvSpPr>
          <p:cNvPr id="3" name="Content Placeholder 2"/>
          <p:cNvSpPr>
            <a:spLocks noGrp="1"/>
          </p:cNvSpPr>
          <p:nvPr>
            <p:ph idx="1"/>
          </p:nvPr>
        </p:nvSpPr>
        <p:spPr>
          <a:xfrm>
            <a:off x="457200" y="1295400"/>
            <a:ext cx="8382000" cy="5257800"/>
          </a:xfrm>
        </p:spPr>
        <p:txBody>
          <a:bodyPr>
            <a:normAutofit/>
          </a:bodyPr>
          <a:lstStyle/>
          <a:p>
            <a:r>
              <a:rPr lang="en-US" dirty="0" smtClean="0"/>
              <a:t>WHAT IS BIOLOGY?</a:t>
            </a:r>
          </a:p>
          <a:p>
            <a:r>
              <a:rPr lang="en-US" dirty="0" smtClean="0"/>
              <a:t>WHAT ARE THE CHARACTERISTICS OF THE LEARNERS?</a:t>
            </a:r>
          </a:p>
          <a:p>
            <a:r>
              <a:rPr lang="en-US" dirty="0" smtClean="0"/>
              <a:t>WHAT ARE THE CHARACTERISTICS OF A GOOD TEACHER?</a:t>
            </a:r>
          </a:p>
          <a:p>
            <a:r>
              <a:rPr lang="en-US" dirty="0" smtClean="0"/>
              <a:t>HOW TO TEACH &amp; LEARN BIOLOGY?</a:t>
            </a:r>
          </a:p>
          <a:p>
            <a:r>
              <a:rPr lang="en-US" dirty="0" smtClean="0"/>
              <a:t>HOW TO MOTIVATE &amp; OPTIMIZE STUDENTS’ LEARNING?</a:t>
            </a:r>
          </a:p>
          <a:p>
            <a:r>
              <a:rPr lang="en-US" dirty="0" smtClean="0"/>
              <a:t>HOW TO ASSESS LEARNING PROGRESS?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WEBBER LINE</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Max Carl Wilhelm Weber</a:t>
            </a:r>
            <a:r>
              <a:rPr lang="en-US" dirty="0" smtClean="0"/>
              <a:t> or </a:t>
            </a:r>
            <a:r>
              <a:rPr lang="en-US" b="1" dirty="0" smtClean="0"/>
              <a:t>Max Wilhelm Carl Weber</a:t>
            </a:r>
            <a:r>
              <a:rPr lang="en-US" dirty="0" smtClean="0"/>
              <a:t> (5 December 1852, </a:t>
            </a:r>
            <a:r>
              <a:rPr lang="en-US" dirty="0" smtClean="0">
                <a:hlinkClick r:id="rId2" action="ppaction://hlinkfile" tooltip="Bonn"/>
              </a:rPr>
              <a:t>Bonn</a:t>
            </a:r>
            <a:r>
              <a:rPr lang="en-US" dirty="0" smtClean="0"/>
              <a:t> – 7 February 1937 </a:t>
            </a:r>
            <a:r>
              <a:rPr lang="en-US" dirty="0" err="1" smtClean="0">
                <a:hlinkClick r:id="rId3" action="ppaction://hlinkfile" tooltip="Eerbeek"/>
              </a:rPr>
              <a:t>Eerbeek</a:t>
            </a:r>
            <a:r>
              <a:rPr lang="en-US" dirty="0" smtClean="0"/>
              <a:t>) was a </a:t>
            </a:r>
            <a:r>
              <a:rPr lang="en-US" dirty="0" smtClean="0">
                <a:hlinkClick r:id="rId4" action="ppaction://hlinkfile" tooltip="Germany"/>
              </a:rPr>
              <a:t>German</a:t>
            </a:r>
            <a:r>
              <a:rPr lang="en-US" dirty="0" smtClean="0"/>
              <a:t>-</a:t>
            </a:r>
            <a:r>
              <a:rPr lang="en-US" dirty="0" smtClean="0">
                <a:hlinkClick r:id="rId5" action="ppaction://hlinkfile" tooltip="Netherlands"/>
              </a:rPr>
              <a:t>Dutch</a:t>
            </a:r>
            <a:r>
              <a:rPr lang="en-US" dirty="0" smtClean="0"/>
              <a:t> </a:t>
            </a:r>
            <a:r>
              <a:rPr lang="en-US" dirty="0" err="1" smtClean="0">
                <a:hlinkClick r:id="rId6" action="ppaction://hlinkfile" tooltip="Zoologist"/>
              </a:rPr>
              <a:t>zoologist</a:t>
            </a:r>
            <a:r>
              <a:rPr lang="en-US" dirty="0" err="1" smtClean="0"/>
              <a:t>and</a:t>
            </a:r>
            <a:r>
              <a:rPr lang="en-US" dirty="0" smtClean="0"/>
              <a:t> </a:t>
            </a:r>
            <a:r>
              <a:rPr lang="en-US" dirty="0" err="1" smtClean="0">
                <a:hlinkClick r:id="rId7" action="ppaction://hlinkfile" tooltip="Biogeography"/>
              </a:rPr>
              <a:t>biogeographer</a:t>
            </a:r>
            <a:r>
              <a:rPr lang="en-US" dirty="0" smtClean="0"/>
              <a:t>.</a:t>
            </a:r>
          </a:p>
          <a:p>
            <a:r>
              <a:rPr lang="en-US" dirty="0" smtClean="0"/>
              <a:t>Weber studied at the </a:t>
            </a:r>
            <a:r>
              <a:rPr lang="en-US" dirty="0" smtClean="0">
                <a:hlinkClick r:id="rId8" action="ppaction://hlinkfile" tooltip="University of Bonn"/>
              </a:rPr>
              <a:t>University of Bonn</a:t>
            </a:r>
            <a:r>
              <a:rPr lang="en-US" dirty="0" smtClean="0"/>
              <a:t>, then at the </a:t>
            </a:r>
            <a:r>
              <a:rPr lang="en-US" dirty="0" smtClean="0">
                <a:hlinkClick r:id="rId9" action="ppaction://hlinkfile" tooltip="Humboldt University"/>
              </a:rPr>
              <a:t>Humboldt University</a:t>
            </a:r>
            <a:r>
              <a:rPr lang="en-US" dirty="0" smtClean="0"/>
              <a:t> in Berlin with the zoologist </a:t>
            </a:r>
            <a:r>
              <a:rPr lang="en-US" dirty="0" smtClean="0">
                <a:hlinkClick r:id="rId10" action="ppaction://hlinkfile" tooltip="Eduard von Martens"/>
              </a:rPr>
              <a:t>Eduard Carl von Martens</a:t>
            </a:r>
            <a:r>
              <a:rPr lang="en-US" dirty="0" smtClean="0"/>
              <a:t> (1831-1904). He obtained his doctorate in 1877. Weber taught at the </a:t>
            </a:r>
            <a:r>
              <a:rPr lang="en-US" dirty="0" smtClean="0">
                <a:hlinkClick r:id="rId11" action="ppaction://hlinkfile" tooltip="University of Utrecht"/>
              </a:rPr>
              <a:t>University of Utrecht</a:t>
            </a:r>
            <a:r>
              <a:rPr lang="en-US" dirty="0" smtClean="0"/>
              <a:t> then participated in an expedition to the </a:t>
            </a:r>
            <a:r>
              <a:rPr lang="en-US" dirty="0" smtClean="0">
                <a:hlinkClick r:id="rId12" action="ppaction://hlinkfile" tooltip="Barents Sea"/>
              </a:rPr>
              <a:t>Barents Sea</a:t>
            </a:r>
            <a:r>
              <a:rPr lang="en-US" dirty="0" smtClean="0"/>
              <a:t>. After this he became Professor of Zoology, Anatomy and Physiology at the </a:t>
            </a:r>
            <a:r>
              <a:rPr lang="en-US" dirty="0" smtClean="0">
                <a:hlinkClick r:id="rId13" action="ppaction://hlinkfile" tooltip="University of Amsterdam"/>
              </a:rPr>
              <a:t>University of Amsterdam</a:t>
            </a:r>
            <a:r>
              <a:rPr lang="en-US" dirty="0" smtClean="0"/>
              <a:t> (in 1883). In the same year he was </a:t>
            </a:r>
            <a:r>
              <a:rPr lang="en-US" dirty="0" err="1" smtClean="0"/>
              <a:t>naturalised</a:t>
            </a:r>
            <a:r>
              <a:rPr lang="en-US" dirty="0" smtClean="0"/>
              <a:t> </a:t>
            </a:r>
            <a:r>
              <a:rPr lang="en-US" dirty="0" smtClean="0">
                <a:hlinkClick r:id="rId5" action="ppaction://hlinkfile" tooltip="Netherlands"/>
              </a:rPr>
              <a:t>Dutch</a:t>
            </a:r>
            <a:r>
              <a:rPr lang="en-US" dirty="0" smtClean="0"/>
              <a:t>.</a:t>
            </a:r>
          </a:p>
          <a:p>
            <a:r>
              <a:rPr lang="en-US" dirty="0" smtClean="0"/>
              <a:t>He drew Weber's Line which encloses the region in which the </a:t>
            </a:r>
            <a:r>
              <a:rPr lang="en-US" dirty="0" smtClean="0">
                <a:hlinkClick r:id="rId14" action="ppaction://hlinkfile" tooltip="Mammalian"/>
              </a:rPr>
              <a:t>mammalian</a:t>
            </a:r>
            <a:r>
              <a:rPr lang="en-US" dirty="0" smtClean="0"/>
              <a:t> </a:t>
            </a:r>
            <a:r>
              <a:rPr lang="en-US" dirty="0" smtClean="0">
                <a:hlinkClick r:id="rId15" action="ppaction://hlinkfile" tooltip="Fauna"/>
              </a:rPr>
              <a:t>fauna</a:t>
            </a:r>
            <a:r>
              <a:rPr lang="en-US" dirty="0" smtClean="0"/>
              <a:t> is exclusively </a:t>
            </a:r>
            <a:r>
              <a:rPr lang="en-US" dirty="0" smtClean="0">
                <a:hlinkClick r:id="rId16" action="ppaction://hlinkfile" tooltip="Australasian"/>
              </a:rPr>
              <a:t>Australasian</a:t>
            </a:r>
            <a:r>
              <a:rPr lang="en-US" dirty="0" smtClean="0"/>
              <a:t>. Weber's Line is an alternative </a:t>
            </a:r>
            <a:r>
              <a:rPr lang="en-US" dirty="0" err="1" smtClean="0"/>
              <a:t>to</a:t>
            </a:r>
            <a:r>
              <a:rPr lang="en-US" dirty="0" err="1" smtClean="0">
                <a:hlinkClick r:id="rId17" action="ppaction://hlinkfile" tooltip="Wallace Line"/>
              </a:rPr>
              <a:t>Wallace</a:t>
            </a:r>
            <a:r>
              <a:rPr lang="en-US" dirty="0" smtClean="0">
                <a:hlinkClick r:id="rId17" action="ppaction://hlinkfile" tooltip="Wallace Line"/>
              </a:rPr>
              <a:t> Line</a:t>
            </a:r>
            <a:r>
              <a:rPr lang="en-US" dirty="0" smtClean="0"/>
              <a:t>.</a:t>
            </a:r>
          </a:p>
          <a:p>
            <a:r>
              <a:rPr lang="en-US" dirty="0" smtClean="0"/>
              <a:t>Thus, for many invertebrates, and birds and butterflies, this interface is better represented by Weber’s Line than Wallace’s Line. </a:t>
            </a:r>
            <a:r>
              <a:rPr lang="en-US" baseline="30000" dirty="0" smtClean="0">
                <a:hlinkClick r:id="" action="ppaction://hlinkfile"/>
              </a:rPr>
              <a:t>[1]</a:t>
            </a:r>
            <a:r>
              <a:rPr lang="en-US" dirty="0" smtClean="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INDONESIAN BIOLOGY</a:t>
            </a:r>
            <a:endParaRPr lang="en-US" dirty="0"/>
          </a:p>
        </p:txBody>
      </p:sp>
      <p:sp>
        <p:nvSpPr>
          <p:cNvPr id="3" name="Content Placeholder 2"/>
          <p:cNvSpPr>
            <a:spLocks noGrp="1"/>
          </p:cNvSpPr>
          <p:nvPr>
            <p:ph idx="1"/>
          </p:nvPr>
        </p:nvSpPr>
        <p:spPr>
          <a:xfrm>
            <a:off x="228600" y="1295400"/>
            <a:ext cx="7696200" cy="4830763"/>
          </a:xfrm>
        </p:spPr>
        <p:txBody>
          <a:bodyPr>
            <a:normAutofit lnSpcReduction="10000"/>
          </a:bodyPr>
          <a:lstStyle/>
          <a:p>
            <a:r>
              <a:rPr lang="en-US" dirty="0" smtClean="0"/>
              <a:t>70% OF WORLD SPECIES IS HERE</a:t>
            </a:r>
          </a:p>
          <a:p>
            <a:r>
              <a:rPr lang="en-US" dirty="0" smtClean="0"/>
              <a:t>VERY HIGH IN DIVERSITY</a:t>
            </a:r>
          </a:p>
          <a:p>
            <a:r>
              <a:rPr lang="en-US" dirty="0" smtClean="0"/>
              <a:t>GREAT OF TROPICAL RAIN FOREST</a:t>
            </a:r>
          </a:p>
          <a:p>
            <a:r>
              <a:rPr lang="en-US" dirty="0" smtClean="0"/>
              <a:t>HUGE NUMBER OF LIANA &amp; EPIPHYTES</a:t>
            </a:r>
          </a:p>
          <a:p>
            <a:r>
              <a:rPr lang="en-US" dirty="0" smtClean="0"/>
              <a:t>WIDHEST RICE FIELD</a:t>
            </a:r>
          </a:p>
          <a:p>
            <a:r>
              <a:rPr lang="en-US" dirty="0" smtClean="0"/>
              <a:t>MORE THAN 100 SPECIES OF BANANA</a:t>
            </a:r>
          </a:p>
          <a:p>
            <a:r>
              <a:rPr lang="en-US" dirty="0" smtClean="0"/>
              <a:t>HUGE SPECIES OF ORCHIDS</a:t>
            </a:r>
          </a:p>
          <a:p>
            <a:r>
              <a:rPr lang="en-US" dirty="0" smtClean="0"/>
              <a:t> STABIL TEMPERATURE &amp; CLIMATE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TROPICAL BIOLOGY SPECIES</a:t>
            </a:r>
            <a:endParaRPr lang="en-US" sz="3200" dirty="0"/>
          </a:p>
        </p:txBody>
      </p:sp>
      <p:pic>
        <p:nvPicPr>
          <p:cNvPr id="1036" name="Picture 12" descr="C:\Documents and Settings\user\My Documents\My Pictures\fried rice.jpg"/>
          <p:cNvPicPr>
            <a:picLocks noChangeAspect="1" noChangeArrowheads="1"/>
          </p:cNvPicPr>
          <p:nvPr/>
        </p:nvPicPr>
        <p:blipFill>
          <a:blip r:embed="rId3" cstate="print"/>
          <a:srcRect/>
          <a:stretch>
            <a:fillRect/>
          </a:stretch>
        </p:blipFill>
        <p:spPr bwMode="auto">
          <a:xfrm>
            <a:off x="0" y="4267200"/>
            <a:ext cx="1886833" cy="1780699"/>
          </a:xfrm>
          <a:prstGeom prst="rect">
            <a:avLst/>
          </a:prstGeom>
          <a:noFill/>
        </p:spPr>
      </p:pic>
      <p:pic>
        <p:nvPicPr>
          <p:cNvPr id="1028" name="Picture 4" descr="C:\Documents and Settings\user\My Documents\My Pictures\coco-2.jpg"/>
          <p:cNvPicPr>
            <a:picLocks noChangeAspect="1" noChangeArrowheads="1"/>
          </p:cNvPicPr>
          <p:nvPr/>
        </p:nvPicPr>
        <p:blipFill>
          <a:blip r:embed="rId4" cstate="print"/>
          <a:srcRect/>
          <a:stretch>
            <a:fillRect/>
          </a:stretch>
        </p:blipFill>
        <p:spPr bwMode="auto">
          <a:xfrm>
            <a:off x="1905000" y="4267200"/>
            <a:ext cx="2286000" cy="2286000"/>
          </a:xfrm>
          <a:prstGeom prst="rect">
            <a:avLst/>
          </a:prstGeom>
          <a:noFill/>
        </p:spPr>
      </p:pic>
      <p:pic>
        <p:nvPicPr>
          <p:cNvPr id="1029" name="Picture 5" descr="C:\Documents and Settings\user\My Documents\My Pictures\coco-product.jpg"/>
          <p:cNvPicPr>
            <a:picLocks noChangeAspect="1" noChangeArrowheads="1"/>
          </p:cNvPicPr>
          <p:nvPr/>
        </p:nvPicPr>
        <p:blipFill>
          <a:blip r:embed="rId5" cstate="print"/>
          <a:srcRect/>
          <a:stretch>
            <a:fillRect/>
          </a:stretch>
        </p:blipFill>
        <p:spPr bwMode="auto">
          <a:xfrm>
            <a:off x="3962400" y="3429000"/>
            <a:ext cx="1762125" cy="1905000"/>
          </a:xfrm>
          <a:prstGeom prst="rect">
            <a:avLst/>
          </a:prstGeom>
          <a:noFill/>
        </p:spPr>
      </p:pic>
      <p:pic>
        <p:nvPicPr>
          <p:cNvPr id="1030" name="Picture 6" descr="C:\Documents and Settings\user\My Documents\My Pictures\cco-island.jpg"/>
          <p:cNvPicPr>
            <a:picLocks noChangeAspect="1" noChangeArrowheads="1"/>
          </p:cNvPicPr>
          <p:nvPr/>
        </p:nvPicPr>
        <p:blipFill>
          <a:blip r:embed="rId6" cstate="print"/>
          <a:srcRect/>
          <a:stretch>
            <a:fillRect/>
          </a:stretch>
        </p:blipFill>
        <p:spPr bwMode="auto">
          <a:xfrm>
            <a:off x="2819400" y="1524000"/>
            <a:ext cx="2926080" cy="2057400"/>
          </a:xfrm>
          <a:prstGeom prst="rect">
            <a:avLst/>
          </a:prstGeom>
          <a:noFill/>
        </p:spPr>
      </p:pic>
      <p:pic>
        <p:nvPicPr>
          <p:cNvPr id="1031" name="Picture 7" descr="C:\Documents and Settings\user\My Documents\My Pictures\forest 1.gif"/>
          <p:cNvPicPr>
            <a:picLocks noChangeAspect="1" noChangeArrowheads="1"/>
          </p:cNvPicPr>
          <p:nvPr/>
        </p:nvPicPr>
        <p:blipFill>
          <a:blip r:embed="rId7" cstate="print"/>
          <a:srcRect/>
          <a:stretch>
            <a:fillRect/>
          </a:stretch>
        </p:blipFill>
        <p:spPr bwMode="auto">
          <a:xfrm>
            <a:off x="5867400" y="1524000"/>
            <a:ext cx="3124200" cy="2124075"/>
          </a:xfrm>
          <a:prstGeom prst="rect">
            <a:avLst/>
          </a:prstGeom>
          <a:noFill/>
        </p:spPr>
      </p:pic>
      <p:pic>
        <p:nvPicPr>
          <p:cNvPr id="1037" name="Picture 13" descr="C:\Documents and Settings\user\My Documents\My Pictures\coco-product5.jpg"/>
          <p:cNvPicPr>
            <a:picLocks noChangeAspect="1" noChangeArrowheads="1"/>
          </p:cNvPicPr>
          <p:nvPr/>
        </p:nvPicPr>
        <p:blipFill>
          <a:blip r:embed="rId8" cstate="print"/>
          <a:srcRect/>
          <a:stretch>
            <a:fillRect/>
          </a:stretch>
        </p:blipFill>
        <p:spPr bwMode="auto">
          <a:xfrm>
            <a:off x="4267200" y="5334000"/>
            <a:ext cx="1905000" cy="1524000"/>
          </a:xfrm>
          <a:prstGeom prst="rect">
            <a:avLst/>
          </a:prstGeom>
          <a:noFill/>
        </p:spPr>
      </p:pic>
      <p:pic>
        <p:nvPicPr>
          <p:cNvPr id="1038" name="Picture 14" descr="C:\Documents and Settings\user\My Documents\My Pictures\FOREST FIRE.jpg"/>
          <p:cNvPicPr>
            <a:picLocks noChangeAspect="1" noChangeArrowheads="1"/>
          </p:cNvPicPr>
          <p:nvPr/>
        </p:nvPicPr>
        <p:blipFill>
          <a:blip r:embed="rId9" cstate="print"/>
          <a:srcRect/>
          <a:stretch>
            <a:fillRect/>
          </a:stretch>
        </p:blipFill>
        <p:spPr bwMode="auto">
          <a:xfrm>
            <a:off x="5867400" y="3657600"/>
            <a:ext cx="3124200" cy="2667000"/>
          </a:xfrm>
          <a:prstGeom prst="rect">
            <a:avLst/>
          </a:prstGeom>
          <a:noFill/>
        </p:spPr>
      </p:pic>
      <p:pic>
        <p:nvPicPr>
          <p:cNvPr id="18" name="Picture 4" descr="C:\Documents and Settings\user\My Documents\My Pictures\rice-field 2.jpg"/>
          <p:cNvPicPr>
            <a:picLocks noChangeAspect="1" noChangeArrowheads="1"/>
          </p:cNvPicPr>
          <p:nvPr/>
        </p:nvPicPr>
        <p:blipFill>
          <a:blip r:embed="rId10" cstate="print"/>
          <a:srcRect/>
          <a:stretch>
            <a:fillRect/>
          </a:stretch>
        </p:blipFill>
        <p:spPr bwMode="auto">
          <a:xfrm>
            <a:off x="0" y="1600200"/>
            <a:ext cx="2719192" cy="2590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MOST DIVERS SPECIES</a:t>
            </a:r>
            <a:endParaRPr lang="en-US" dirty="0"/>
          </a:p>
        </p:txBody>
      </p:sp>
      <p:pic>
        <p:nvPicPr>
          <p:cNvPr id="3075" name="Picture 3" descr="C:\Documents and Settings\user\My Documents\My Pictures\rhino.jpg"/>
          <p:cNvPicPr>
            <a:picLocks noChangeAspect="1" noChangeArrowheads="1"/>
          </p:cNvPicPr>
          <p:nvPr/>
        </p:nvPicPr>
        <p:blipFill>
          <a:blip r:embed="rId3" cstate="print"/>
          <a:srcRect/>
          <a:stretch>
            <a:fillRect/>
          </a:stretch>
        </p:blipFill>
        <p:spPr bwMode="auto">
          <a:xfrm>
            <a:off x="2895601" y="1447800"/>
            <a:ext cx="2993570" cy="2057400"/>
          </a:xfrm>
          <a:prstGeom prst="rect">
            <a:avLst/>
          </a:prstGeom>
          <a:noFill/>
        </p:spPr>
      </p:pic>
      <p:pic>
        <p:nvPicPr>
          <p:cNvPr id="3077" name="Picture 5" descr="C:\Documents and Settings\user\My Documents\My Pictures\ORANGUTAN.jpg"/>
          <p:cNvPicPr>
            <a:picLocks noChangeAspect="1" noChangeArrowheads="1"/>
          </p:cNvPicPr>
          <p:nvPr/>
        </p:nvPicPr>
        <p:blipFill>
          <a:blip r:embed="rId4" cstate="print"/>
          <a:srcRect/>
          <a:stretch>
            <a:fillRect/>
          </a:stretch>
        </p:blipFill>
        <p:spPr bwMode="auto">
          <a:xfrm>
            <a:off x="152399" y="3581399"/>
            <a:ext cx="2069783" cy="3124201"/>
          </a:xfrm>
          <a:prstGeom prst="rect">
            <a:avLst/>
          </a:prstGeom>
          <a:noFill/>
        </p:spPr>
      </p:pic>
      <p:pic>
        <p:nvPicPr>
          <p:cNvPr id="3078" name="Picture 6" descr="C:\Documents and Settings\user\My Documents\My Pictures\tiger2.jpg"/>
          <p:cNvPicPr>
            <a:picLocks noChangeAspect="1" noChangeArrowheads="1"/>
          </p:cNvPicPr>
          <p:nvPr/>
        </p:nvPicPr>
        <p:blipFill>
          <a:blip r:embed="rId5" cstate="print"/>
          <a:srcRect/>
          <a:stretch>
            <a:fillRect/>
          </a:stretch>
        </p:blipFill>
        <p:spPr bwMode="auto">
          <a:xfrm>
            <a:off x="1752600" y="3581400"/>
            <a:ext cx="2069782" cy="3124200"/>
          </a:xfrm>
          <a:prstGeom prst="rect">
            <a:avLst/>
          </a:prstGeom>
          <a:noFill/>
        </p:spPr>
      </p:pic>
      <p:pic>
        <p:nvPicPr>
          <p:cNvPr id="3079" name="Picture 7" descr="J:\gambar buku biologi\Fruits articles\Watermelon_seedless.jpg"/>
          <p:cNvPicPr>
            <a:picLocks noChangeAspect="1" noChangeArrowheads="1"/>
          </p:cNvPicPr>
          <p:nvPr/>
        </p:nvPicPr>
        <p:blipFill>
          <a:blip r:embed="rId6" cstate="print"/>
          <a:srcRect/>
          <a:stretch>
            <a:fillRect/>
          </a:stretch>
        </p:blipFill>
        <p:spPr bwMode="auto">
          <a:xfrm>
            <a:off x="5943600" y="1447800"/>
            <a:ext cx="3023921" cy="2062163"/>
          </a:xfrm>
          <a:prstGeom prst="rect">
            <a:avLst/>
          </a:prstGeom>
          <a:noFill/>
        </p:spPr>
      </p:pic>
      <p:pic>
        <p:nvPicPr>
          <p:cNvPr id="3080" name="Picture 8" descr="J:\BIOLOGI PWRPOINT\BIOLOGI\Gambar\BUNGA\DSCN1414.JPG"/>
          <p:cNvPicPr>
            <a:picLocks noChangeAspect="1" noChangeArrowheads="1"/>
          </p:cNvPicPr>
          <p:nvPr/>
        </p:nvPicPr>
        <p:blipFill>
          <a:blip r:embed="rId7" cstate="print"/>
          <a:srcRect/>
          <a:stretch>
            <a:fillRect/>
          </a:stretch>
        </p:blipFill>
        <p:spPr bwMode="auto">
          <a:xfrm>
            <a:off x="152400" y="1447800"/>
            <a:ext cx="2590800" cy="2055018"/>
          </a:xfrm>
          <a:prstGeom prst="rect">
            <a:avLst/>
          </a:prstGeom>
          <a:noFill/>
        </p:spPr>
      </p:pic>
      <p:pic>
        <p:nvPicPr>
          <p:cNvPr id="3081" name="Picture 9" descr="J:\BIOLOGI PWRPOINT\BIOLOGI\Gambar\TANAMAN\DSCN2283.JPG"/>
          <p:cNvPicPr>
            <a:picLocks noChangeAspect="1" noChangeArrowheads="1"/>
          </p:cNvPicPr>
          <p:nvPr/>
        </p:nvPicPr>
        <p:blipFill>
          <a:blip r:embed="rId8" cstate="print"/>
          <a:srcRect/>
          <a:stretch>
            <a:fillRect/>
          </a:stretch>
        </p:blipFill>
        <p:spPr bwMode="auto">
          <a:xfrm>
            <a:off x="6400800" y="3581400"/>
            <a:ext cx="2438400" cy="3097743"/>
          </a:xfrm>
          <a:prstGeom prst="rect">
            <a:avLst/>
          </a:prstGeom>
          <a:noFill/>
        </p:spPr>
      </p:pic>
      <p:pic>
        <p:nvPicPr>
          <p:cNvPr id="3082" name="Picture 10" descr="J:\BIOLOGI PWRPOINT\BIOLOGI\Gambar\TANAMAN\BAMBU.JPG"/>
          <p:cNvPicPr>
            <a:picLocks noChangeAspect="1" noChangeArrowheads="1"/>
          </p:cNvPicPr>
          <p:nvPr/>
        </p:nvPicPr>
        <p:blipFill>
          <a:blip r:embed="rId9" cstate="print"/>
          <a:srcRect/>
          <a:stretch>
            <a:fillRect/>
          </a:stretch>
        </p:blipFill>
        <p:spPr bwMode="auto">
          <a:xfrm>
            <a:off x="3657599" y="3581400"/>
            <a:ext cx="2625969" cy="3124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a:solidFill>
            <a:schemeClr val="tx1"/>
          </a:solidFill>
        </p:spPr>
        <p:txBody>
          <a:bodyPr>
            <a:normAutofit/>
          </a:bodyPr>
          <a:lstStyle/>
          <a:p>
            <a:pPr algn="ctr"/>
            <a:r>
              <a:rPr lang="en-US" b="1" dirty="0" smtClean="0">
                <a:solidFill>
                  <a:schemeClr val="bg1"/>
                </a:solidFill>
              </a:rPr>
              <a:t>LOCAL POTENCIES</a:t>
            </a:r>
            <a:endParaRPr lang="en-US" b="1" dirty="0">
              <a:solidFill>
                <a:schemeClr val="bg1"/>
              </a:solidFill>
            </a:endParaRPr>
          </a:p>
        </p:txBody>
      </p:sp>
      <p:pic>
        <p:nvPicPr>
          <p:cNvPr id="6" name="Content Placeholder 5" descr="buffalo-ride.jpg"/>
          <p:cNvPicPr>
            <a:picLocks noGrp="1" noChangeAspect="1"/>
          </p:cNvPicPr>
          <p:nvPr>
            <p:ph idx="1"/>
          </p:nvPr>
        </p:nvPicPr>
        <p:blipFill>
          <a:blip r:embed="rId3" cstate="print"/>
          <a:stretch>
            <a:fillRect/>
          </a:stretch>
        </p:blipFill>
        <p:spPr>
          <a:xfrm>
            <a:off x="381000" y="2057400"/>
            <a:ext cx="2438400" cy="2510118"/>
          </a:xfrm>
        </p:spPr>
      </p:pic>
      <p:pic>
        <p:nvPicPr>
          <p:cNvPr id="7" name="Picture 6" descr="aquatic002.jpg"/>
          <p:cNvPicPr>
            <a:picLocks noChangeAspect="1"/>
          </p:cNvPicPr>
          <p:nvPr/>
        </p:nvPicPr>
        <p:blipFill>
          <a:blip r:embed="rId4" cstate="print"/>
          <a:stretch>
            <a:fillRect/>
          </a:stretch>
        </p:blipFill>
        <p:spPr>
          <a:xfrm>
            <a:off x="3048000" y="2057400"/>
            <a:ext cx="2979420" cy="2019300"/>
          </a:xfrm>
          <a:prstGeom prst="rect">
            <a:avLst/>
          </a:prstGeom>
        </p:spPr>
      </p:pic>
      <p:pic>
        <p:nvPicPr>
          <p:cNvPr id="8" name="Picture 7" descr="coco-1.jpg"/>
          <p:cNvPicPr>
            <a:picLocks noChangeAspect="1"/>
          </p:cNvPicPr>
          <p:nvPr/>
        </p:nvPicPr>
        <p:blipFill>
          <a:blip r:embed="rId5" cstate="print"/>
          <a:stretch>
            <a:fillRect/>
          </a:stretch>
        </p:blipFill>
        <p:spPr>
          <a:xfrm>
            <a:off x="6248400" y="2057400"/>
            <a:ext cx="2641600" cy="1981200"/>
          </a:xfrm>
          <a:prstGeom prst="rect">
            <a:avLst/>
          </a:prstGeom>
        </p:spPr>
      </p:pic>
      <p:pic>
        <p:nvPicPr>
          <p:cNvPr id="9" name="Picture 8" descr="coco-2.jpg"/>
          <p:cNvPicPr>
            <a:picLocks noChangeAspect="1"/>
          </p:cNvPicPr>
          <p:nvPr/>
        </p:nvPicPr>
        <p:blipFill>
          <a:blip r:embed="rId6" cstate="print"/>
          <a:stretch>
            <a:fillRect/>
          </a:stretch>
        </p:blipFill>
        <p:spPr>
          <a:xfrm>
            <a:off x="6248400" y="4114800"/>
            <a:ext cx="2667000" cy="2286000"/>
          </a:xfrm>
          <a:prstGeom prst="rect">
            <a:avLst/>
          </a:prstGeom>
        </p:spPr>
      </p:pic>
      <p:pic>
        <p:nvPicPr>
          <p:cNvPr id="10" name="Picture 9" descr="forest 1.gif"/>
          <p:cNvPicPr>
            <a:picLocks noChangeAspect="1"/>
          </p:cNvPicPr>
          <p:nvPr/>
        </p:nvPicPr>
        <p:blipFill>
          <a:blip r:embed="rId7" cstate="print"/>
          <a:stretch>
            <a:fillRect/>
          </a:stretch>
        </p:blipFill>
        <p:spPr>
          <a:xfrm>
            <a:off x="381000" y="4267200"/>
            <a:ext cx="3216482" cy="2133600"/>
          </a:xfrm>
          <a:prstGeom prst="rect">
            <a:avLst/>
          </a:prstGeom>
        </p:spPr>
      </p:pic>
      <p:pic>
        <p:nvPicPr>
          <p:cNvPr id="11" name="Picture 10" descr="coco-island 3.jpg"/>
          <p:cNvPicPr>
            <a:picLocks noChangeAspect="1"/>
          </p:cNvPicPr>
          <p:nvPr/>
        </p:nvPicPr>
        <p:blipFill>
          <a:blip r:embed="rId8" cstate="print"/>
          <a:stretch>
            <a:fillRect/>
          </a:stretch>
        </p:blipFill>
        <p:spPr>
          <a:xfrm>
            <a:off x="3124200" y="4190999"/>
            <a:ext cx="2895600" cy="220980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552700" y="2781300"/>
            <a:ext cx="6858000" cy="1295400"/>
          </a:xfrm>
          <a:solidFill>
            <a:schemeClr val="accent2"/>
          </a:solidFill>
        </p:spPr>
        <p:txBody>
          <a:bodyPr>
            <a:normAutofit fontScale="90000"/>
          </a:bodyPr>
          <a:lstStyle/>
          <a:p>
            <a:pPr algn="ctr"/>
            <a:r>
              <a:rPr lang="en-US" b="1" dirty="0" smtClean="0">
                <a:solidFill>
                  <a:schemeClr val="bg1"/>
                </a:solidFill>
              </a:rPr>
              <a:t>CURRICULUM </a:t>
            </a:r>
            <a:br>
              <a:rPr lang="en-US" b="1" dirty="0" smtClean="0">
                <a:solidFill>
                  <a:schemeClr val="bg1"/>
                </a:solidFill>
              </a:rPr>
            </a:br>
            <a:r>
              <a:rPr lang="en-US" b="1" dirty="0" smtClean="0">
                <a:solidFill>
                  <a:schemeClr val="bg1"/>
                </a:solidFill>
              </a:rPr>
              <a:t>FRAMEWORK</a:t>
            </a:r>
            <a:endParaRPr lang="en-US" b="1" dirty="0">
              <a:solidFill>
                <a:schemeClr val="bg1"/>
              </a:solidFill>
            </a:endParaRPr>
          </a:p>
        </p:txBody>
      </p:sp>
      <p:pic>
        <p:nvPicPr>
          <p:cNvPr id="1026" name="Picture 2"/>
          <p:cNvPicPr>
            <a:picLocks noGrp="1" noChangeAspect="1" noChangeArrowheads="1"/>
          </p:cNvPicPr>
          <p:nvPr>
            <p:ph idx="1"/>
          </p:nvPr>
        </p:nvPicPr>
        <p:blipFill>
          <a:blip r:embed="rId3" cstate="print">
            <a:lum bright="-20000"/>
          </a:blip>
          <a:srcRect/>
          <a:stretch>
            <a:fillRect/>
          </a:stretch>
        </p:blipFill>
        <p:spPr bwMode="auto">
          <a:xfrm>
            <a:off x="2133600" y="228600"/>
            <a:ext cx="6781800"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LEARNING DOMAINS</a:t>
            </a:r>
            <a:endParaRPr lang="en-US" dirty="0"/>
          </a:p>
        </p:txBody>
      </p:sp>
      <p:pic>
        <p:nvPicPr>
          <p:cNvPr id="2050" name="Picture 2"/>
          <p:cNvPicPr>
            <a:picLocks noGrp="1" noChangeAspect="1" noChangeArrowheads="1"/>
          </p:cNvPicPr>
          <p:nvPr>
            <p:ph idx="1"/>
          </p:nvPr>
        </p:nvPicPr>
        <p:blipFill>
          <a:blip r:embed="rId3" cstate="print"/>
          <a:stretch>
            <a:fillRect/>
          </a:stretch>
        </p:blipFill>
        <p:spPr bwMode="auto">
          <a:xfrm>
            <a:off x="457200" y="1066800"/>
            <a:ext cx="84582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295400"/>
          </a:xfrm>
        </p:spPr>
        <p:txBody>
          <a:bodyPr>
            <a:normAutofit/>
          </a:bodyPr>
          <a:lstStyle/>
          <a:p>
            <a:pPr algn="ctr"/>
            <a:r>
              <a:rPr lang="en-US" b="1" dirty="0" smtClean="0"/>
              <a:t>SYLLABI SINGAPORE</a:t>
            </a:r>
            <a:endParaRPr lang="en-US" b="1" dirty="0"/>
          </a:p>
        </p:txBody>
      </p:sp>
      <p:pic>
        <p:nvPicPr>
          <p:cNvPr id="2050" name="Picture 2"/>
          <p:cNvPicPr>
            <a:picLocks noGrp="1" noChangeAspect="1" noChangeArrowheads="1"/>
          </p:cNvPicPr>
          <p:nvPr>
            <p:ph idx="1"/>
          </p:nvPr>
        </p:nvPicPr>
        <p:blipFill>
          <a:blip r:embed="rId2" cstate="print">
            <a:lum bright="-10000"/>
          </a:blip>
          <a:srcRect/>
          <a:stretch>
            <a:fillRect/>
          </a:stretch>
        </p:blipFill>
        <p:spPr bwMode="auto">
          <a:xfrm>
            <a:off x="0" y="1371600"/>
            <a:ext cx="9030534"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2283944" y="1905000"/>
            <a:ext cx="4529531" cy="4317363"/>
            <a:chOff x="1736" y="1089"/>
            <a:chExt cx="2431" cy="2401"/>
          </a:xfrm>
        </p:grpSpPr>
        <p:sp>
          <p:nvSpPr>
            <p:cNvPr id="266243" name="AutoShape 3"/>
            <p:cNvSpPr>
              <a:spLocks noChangeArrowheads="1"/>
            </p:cNvSpPr>
            <p:nvPr/>
          </p:nvSpPr>
          <p:spPr bwMode="auto">
            <a:xfrm rot="21383711" flipH="1" flipV="1">
              <a:off x="1779" y="1149"/>
              <a:ext cx="2352" cy="2314"/>
            </a:xfrm>
            <a:custGeom>
              <a:avLst/>
              <a:gdLst>
                <a:gd name="T0" fmla="*/ 1866900 w 21600"/>
                <a:gd name="T1" fmla="*/ 0 h 21600"/>
                <a:gd name="T2" fmla="*/ 592914 w 21600"/>
                <a:gd name="T3" fmla="*/ 1185579 h 21600"/>
                <a:gd name="T4" fmla="*/ 1866900 w 21600"/>
                <a:gd name="T5" fmla="*/ 839088 h 21600"/>
                <a:gd name="T6" fmla="*/ 3140887 w 21600"/>
                <a:gd name="T7" fmla="*/ 1185579 h 21600"/>
                <a:gd name="T8" fmla="*/ 0 60000 65536"/>
                <a:gd name="T9" fmla="*/ 0 60000 65536"/>
                <a:gd name="T10" fmla="*/ 0 60000 65536"/>
                <a:gd name="T11" fmla="*/ 0 60000 65536"/>
                <a:gd name="T12" fmla="*/ 367 w 21600"/>
                <a:gd name="T13" fmla="*/ 0 h 21600"/>
                <a:gd name="T14" fmla="*/ 21233 w 21600"/>
                <a:gd name="T15" fmla="*/ 9238 h 21600"/>
              </a:gdLst>
              <a:ahLst/>
              <a:cxnLst>
                <a:cxn ang="T8">
                  <a:pos x="T0" y="T1"/>
                </a:cxn>
                <a:cxn ang="T9">
                  <a:pos x="T2" y="T3"/>
                </a:cxn>
                <a:cxn ang="T10">
                  <a:pos x="T4" y="T5"/>
                </a:cxn>
                <a:cxn ang="T11">
                  <a:pos x="T6" y="T7"/>
                </a:cxn>
              </a:cxnLst>
              <a:rect l="T12" t="T13" r="T14" b="T15"/>
              <a:pathLst>
                <a:path w="21600" h="21600">
                  <a:moveTo>
                    <a:pt x="5514" y="7879"/>
                  </a:moveTo>
                  <a:cubicBezTo>
                    <a:pt x="6577" y="5955"/>
                    <a:pt x="8601" y="4760"/>
                    <a:pt x="10800" y="4761"/>
                  </a:cubicBezTo>
                  <a:cubicBezTo>
                    <a:pt x="12998" y="4761"/>
                    <a:pt x="15022" y="5955"/>
                    <a:pt x="16085" y="7879"/>
                  </a:cubicBezTo>
                  <a:lnTo>
                    <a:pt x="20252" y="5576"/>
                  </a:lnTo>
                  <a:cubicBezTo>
                    <a:pt x="18351" y="2135"/>
                    <a:pt x="14730" y="-1"/>
                    <a:pt x="10799" y="0"/>
                  </a:cubicBezTo>
                  <a:cubicBezTo>
                    <a:pt x="6869" y="0"/>
                    <a:pt x="3248" y="2135"/>
                    <a:pt x="1347" y="5576"/>
                  </a:cubicBezTo>
                  <a:close/>
                </a:path>
              </a:pathLst>
            </a:custGeom>
            <a:solidFill>
              <a:srgbClr val="FFCC66"/>
            </a:solidFill>
            <a:ln w="9525">
              <a:solidFill>
                <a:schemeClr val="tx1"/>
              </a:solidFill>
              <a:miter lim="800000"/>
              <a:headEnd/>
              <a:tailEnd/>
            </a:ln>
          </p:spPr>
          <p:txBody>
            <a:bodyPr rot="10800000" wrap="none" anchor="ctr"/>
            <a:lstStyle/>
            <a:p>
              <a:endParaRPr lang="en-US" sz="2400" b="0">
                <a:latin typeface="Souvenir Lt BT" pitchFamily="18" charset="0"/>
              </a:endParaRPr>
            </a:p>
          </p:txBody>
        </p:sp>
        <p:sp>
          <p:nvSpPr>
            <p:cNvPr id="266244" name="AutoShape 4"/>
            <p:cNvSpPr>
              <a:spLocks noChangeArrowheads="1"/>
            </p:cNvSpPr>
            <p:nvPr/>
          </p:nvSpPr>
          <p:spPr bwMode="auto">
            <a:xfrm rot="14064297" flipH="1" flipV="1">
              <a:off x="1772" y="1094"/>
              <a:ext cx="2398" cy="2393"/>
            </a:xfrm>
            <a:custGeom>
              <a:avLst/>
              <a:gdLst>
                <a:gd name="T0" fmla="*/ 1903413 w 21600"/>
                <a:gd name="T1" fmla="*/ 0 h 21600"/>
                <a:gd name="T2" fmla="*/ 604510 w 21600"/>
                <a:gd name="T3" fmla="*/ 1162837 h 21600"/>
                <a:gd name="T4" fmla="*/ 1903413 w 21600"/>
                <a:gd name="T5" fmla="*/ 822992 h 21600"/>
                <a:gd name="T6" fmla="*/ 3202316 w 21600"/>
                <a:gd name="T7" fmla="*/ 1162837 h 21600"/>
                <a:gd name="T8" fmla="*/ 0 60000 65536"/>
                <a:gd name="T9" fmla="*/ 0 60000 65536"/>
                <a:gd name="T10" fmla="*/ 0 60000 65536"/>
                <a:gd name="T11" fmla="*/ 0 60000 65536"/>
                <a:gd name="T12" fmla="*/ 367 w 21600"/>
                <a:gd name="T13" fmla="*/ 0 h 21600"/>
                <a:gd name="T14" fmla="*/ 21233 w 21600"/>
                <a:gd name="T15" fmla="*/ 9238 h 21600"/>
              </a:gdLst>
              <a:ahLst/>
              <a:cxnLst>
                <a:cxn ang="T8">
                  <a:pos x="T0" y="T1"/>
                </a:cxn>
                <a:cxn ang="T9">
                  <a:pos x="T2" y="T3"/>
                </a:cxn>
                <a:cxn ang="T10">
                  <a:pos x="T4" y="T5"/>
                </a:cxn>
                <a:cxn ang="T11">
                  <a:pos x="T6" y="T7"/>
                </a:cxn>
              </a:cxnLst>
              <a:rect l="T12" t="T13" r="T14" b="T15"/>
              <a:pathLst>
                <a:path w="21600" h="21600">
                  <a:moveTo>
                    <a:pt x="5514" y="7879"/>
                  </a:moveTo>
                  <a:cubicBezTo>
                    <a:pt x="6577" y="5955"/>
                    <a:pt x="8601" y="4760"/>
                    <a:pt x="10800" y="4761"/>
                  </a:cubicBezTo>
                  <a:cubicBezTo>
                    <a:pt x="12998" y="4761"/>
                    <a:pt x="15022" y="5955"/>
                    <a:pt x="16085" y="7879"/>
                  </a:cubicBezTo>
                  <a:lnTo>
                    <a:pt x="20252" y="5576"/>
                  </a:lnTo>
                  <a:cubicBezTo>
                    <a:pt x="18351" y="2135"/>
                    <a:pt x="14730" y="-1"/>
                    <a:pt x="10799" y="0"/>
                  </a:cubicBezTo>
                  <a:cubicBezTo>
                    <a:pt x="6869" y="0"/>
                    <a:pt x="3248" y="2135"/>
                    <a:pt x="1347" y="5576"/>
                  </a:cubicBezTo>
                  <a:close/>
                </a:path>
              </a:pathLst>
            </a:custGeom>
            <a:solidFill>
              <a:schemeClr val="accent1"/>
            </a:solidFill>
            <a:ln w="9525">
              <a:solidFill>
                <a:schemeClr val="tx1"/>
              </a:solidFill>
              <a:miter lim="800000"/>
              <a:headEnd/>
              <a:tailEnd/>
            </a:ln>
          </p:spPr>
          <p:txBody>
            <a:bodyPr rot="10800000" vert="eaVert" wrap="none" anchor="ctr"/>
            <a:lstStyle/>
            <a:p>
              <a:endParaRPr lang="en-US" sz="2400" b="0">
                <a:latin typeface="Souvenir Lt BT" pitchFamily="18" charset="0"/>
              </a:endParaRPr>
            </a:p>
          </p:txBody>
        </p:sp>
        <p:sp>
          <p:nvSpPr>
            <p:cNvPr id="266245" name="AutoShape 5"/>
            <p:cNvSpPr>
              <a:spLocks noChangeArrowheads="1"/>
            </p:cNvSpPr>
            <p:nvPr/>
          </p:nvSpPr>
          <p:spPr bwMode="auto">
            <a:xfrm rot="7148163" flipH="1" flipV="1">
              <a:off x="1746" y="1079"/>
              <a:ext cx="2398" cy="2418"/>
            </a:xfrm>
            <a:custGeom>
              <a:avLst/>
              <a:gdLst>
                <a:gd name="T0" fmla="*/ 1903413 w 21600"/>
                <a:gd name="T1" fmla="*/ 0 h 21600"/>
                <a:gd name="T2" fmla="*/ 604510 w 21600"/>
                <a:gd name="T3" fmla="*/ 1162837 h 21600"/>
                <a:gd name="T4" fmla="*/ 1903413 w 21600"/>
                <a:gd name="T5" fmla="*/ 822992 h 21600"/>
                <a:gd name="T6" fmla="*/ 3202316 w 21600"/>
                <a:gd name="T7" fmla="*/ 1162837 h 21600"/>
                <a:gd name="T8" fmla="*/ 0 60000 65536"/>
                <a:gd name="T9" fmla="*/ 0 60000 65536"/>
                <a:gd name="T10" fmla="*/ 0 60000 65536"/>
                <a:gd name="T11" fmla="*/ 0 60000 65536"/>
                <a:gd name="T12" fmla="*/ 367 w 21600"/>
                <a:gd name="T13" fmla="*/ 0 h 21600"/>
                <a:gd name="T14" fmla="*/ 21233 w 21600"/>
                <a:gd name="T15" fmla="*/ 9238 h 21600"/>
              </a:gdLst>
              <a:ahLst/>
              <a:cxnLst>
                <a:cxn ang="T8">
                  <a:pos x="T0" y="T1"/>
                </a:cxn>
                <a:cxn ang="T9">
                  <a:pos x="T2" y="T3"/>
                </a:cxn>
                <a:cxn ang="T10">
                  <a:pos x="T4" y="T5"/>
                </a:cxn>
                <a:cxn ang="T11">
                  <a:pos x="T6" y="T7"/>
                </a:cxn>
              </a:cxnLst>
              <a:rect l="T12" t="T13" r="T14" b="T15"/>
              <a:pathLst>
                <a:path w="21600" h="21600">
                  <a:moveTo>
                    <a:pt x="5514" y="7879"/>
                  </a:moveTo>
                  <a:cubicBezTo>
                    <a:pt x="6577" y="5955"/>
                    <a:pt x="8601" y="4760"/>
                    <a:pt x="10800" y="4761"/>
                  </a:cubicBezTo>
                  <a:cubicBezTo>
                    <a:pt x="12998" y="4761"/>
                    <a:pt x="15022" y="5955"/>
                    <a:pt x="16085" y="7879"/>
                  </a:cubicBezTo>
                  <a:lnTo>
                    <a:pt x="20252" y="5576"/>
                  </a:lnTo>
                  <a:cubicBezTo>
                    <a:pt x="18351" y="2135"/>
                    <a:pt x="14730" y="-1"/>
                    <a:pt x="10799" y="0"/>
                  </a:cubicBezTo>
                  <a:cubicBezTo>
                    <a:pt x="6869" y="0"/>
                    <a:pt x="3248" y="2135"/>
                    <a:pt x="1347" y="5576"/>
                  </a:cubicBezTo>
                  <a:close/>
                </a:path>
              </a:pathLst>
            </a:custGeom>
            <a:solidFill>
              <a:schemeClr val="folHlink"/>
            </a:solidFill>
            <a:ln w="9525">
              <a:solidFill>
                <a:schemeClr val="tx1"/>
              </a:solidFill>
              <a:miter lim="800000"/>
              <a:headEnd/>
              <a:tailEnd/>
            </a:ln>
          </p:spPr>
          <p:txBody>
            <a:bodyPr vert="eaVert" wrap="none" anchor="ctr"/>
            <a:lstStyle/>
            <a:p>
              <a:endParaRPr lang="en-US" sz="2400" b="0">
                <a:latin typeface="Souvenir Lt BT" pitchFamily="18" charset="0"/>
              </a:endParaRPr>
            </a:p>
          </p:txBody>
        </p:sp>
        <p:sp>
          <p:nvSpPr>
            <p:cNvPr id="266246" name="WordArt 6"/>
            <p:cNvSpPr>
              <a:spLocks noChangeArrowheads="1" noChangeShapeType="1" noTextEdit="1"/>
            </p:cNvSpPr>
            <p:nvPr/>
          </p:nvSpPr>
          <p:spPr bwMode="auto">
            <a:xfrm>
              <a:off x="2445" y="2139"/>
              <a:ext cx="971" cy="384"/>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latin typeface="Arial"/>
                  <a:cs typeface="Arial"/>
                </a:rPr>
                <a:t>Daya</a:t>
              </a:r>
            </a:p>
            <a:p>
              <a:pPr algn="ctr"/>
              <a:r>
                <a:rPr lang="en-US" sz="2000" kern="10">
                  <a:ln w="9525">
                    <a:solidFill>
                      <a:srgbClr val="000000"/>
                    </a:solidFill>
                    <a:round/>
                    <a:headEnd/>
                    <a:tailEnd/>
                  </a:ln>
                  <a:latin typeface="Arial"/>
                  <a:cs typeface="Arial"/>
                </a:rPr>
                <a:t>Spiritual</a:t>
              </a:r>
            </a:p>
          </p:txBody>
        </p:sp>
        <p:sp>
          <p:nvSpPr>
            <p:cNvPr id="266247" name="WordArt 7"/>
            <p:cNvSpPr>
              <a:spLocks noChangeArrowheads="1" noChangeShapeType="1" noTextEdit="1"/>
            </p:cNvSpPr>
            <p:nvPr/>
          </p:nvSpPr>
          <p:spPr bwMode="auto">
            <a:xfrm rot="3573333">
              <a:off x="2699" y="1787"/>
              <a:ext cx="1518" cy="660"/>
            </a:xfrm>
            <a:prstGeom prst="rect">
              <a:avLst/>
            </a:prstGeom>
          </p:spPr>
          <p:txBody>
            <a:bodyPr spcFirstLastPara="1" wrap="none" fromWordArt="1">
              <a:prstTxWarp prst="textArchUp">
                <a:avLst>
                  <a:gd name="adj" fmla="val 11907364"/>
                </a:avLst>
              </a:prstTxWarp>
            </a:bodyPr>
            <a:lstStyle/>
            <a:p>
              <a:pPr algn="ctr"/>
              <a:r>
                <a:rPr lang="en-US" sz="3600" kern="10">
                  <a:ln w="9525">
                    <a:solidFill>
                      <a:srgbClr val="000000"/>
                    </a:solidFill>
                    <a:round/>
                    <a:headEnd/>
                    <a:tailEnd/>
                  </a:ln>
                  <a:solidFill>
                    <a:srgbClr val="000000"/>
                  </a:solidFill>
                  <a:latin typeface="Arial"/>
                  <a:cs typeface="Arial"/>
                </a:rPr>
                <a:t>Daya Qolbu</a:t>
              </a:r>
            </a:p>
          </p:txBody>
        </p:sp>
        <p:sp>
          <p:nvSpPr>
            <p:cNvPr id="266248" name="WordArt 8"/>
            <p:cNvSpPr>
              <a:spLocks noChangeArrowheads="1" noChangeShapeType="1" noTextEdit="1"/>
            </p:cNvSpPr>
            <p:nvPr/>
          </p:nvSpPr>
          <p:spPr bwMode="auto">
            <a:xfrm rot="-3525630">
              <a:off x="1709" y="1755"/>
              <a:ext cx="1302" cy="384"/>
            </a:xfrm>
            <a:prstGeom prst="rect">
              <a:avLst/>
            </a:prstGeom>
          </p:spPr>
          <p:txBody>
            <a:bodyPr spcFirstLastPara="1" wrap="none" fromWordArt="1">
              <a:prstTxWarp prst="textArchUp">
                <a:avLst>
                  <a:gd name="adj" fmla="val 11471172"/>
                </a:avLst>
              </a:prstTxWarp>
            </a:bodyPr>
            <a:lstStyle/>
            <a:p>
              <a:pPr algn="ctr"/>
              <a:r>
                <a:rPr lang="en-US" sz="2000" kern="10">
                  <a:ln w="9525">
                    <a:solidFill>
                      <a:srgbClr val="000000"/>
                    </a:solidFill>
                    <a:round/>
                    <a:headEnd/>
                    <a:tailEnd/>
                  </a:ln>
                  <a:solidFill>
                    <a:srgbClr val="000000"/>
                  </a:solidFill>
                  <a:latin typeface="Arial"/>
                  <a:cs typeface="Arial"/>
                </a:rPr>
                <a:t>Daya Fikir</a:t>
              </a:r>
            </a:p>
          </p:txBody>
        </p:sp>
        <p:sp>
          <p:nvSpPr>
            <p:cNvPr id="266249" name="WordArt 9"/>
            <p:cNvSpPr>
              <a:spLocks noChangeArrowheads="1" noChangeShapeType="1" noTextEdit="1"/>
            </p:cNvSpPr>
            <p:nvPr/>
          </p:nvSpPr>
          <p:spPr bwMode="auto">
            <a:xfrm>
              <a:off x="2408" y="2928"/>
              <a:ext cx="1104" cy="448"/>
            </a:xfrm>
            <a:prstGeom prst="rect">
              <a:avLst/>
            </a:prstGeom>
          </p:spPr>
          <p:txBody>
            <a:bodyPr wrap="none" fromWordArt="1">
              <a:prstTxWarp prst="textCanDown">
                <a:avLst>
                  <a:gd name="adj" fmla="val 33333"/>
                </a:avLst>
              </a:prstTxWarp>
            </a:bodyPr>
            <a:lstStyle/>
            <a:p>
              <a:pPr algn="ctr"/>
              <a:r>
                <a:rPr lang="en-US" sz="2000" kern="10">
                  <a:ln w="9525">
                    <a:solidFill>
                      <a:srgbClr val="000000"/>
                    </a:solidFill>
                    <a:round/>
                    <a:headEnd/>
                    <a:tailEnd/>
                  </a:ln>
                  <a:solidFill>
                    <a:srgbClr val="000000"/>
                  </a:solidFill>
                  <a:latin typeface="Arial"/>
                  <a:cs typeface="Arial"/>
                </a:rPr>
                <a:t>Daya Fisik</a:t>
              </a:r>
            </a:p>
          </p:txBody>
        </p:sp>
      </p:grpSp>
      <p:sp>
        <p:nvSpPr>
          <p:cNvPr id="11" name="Text Box 2"/>
          <p:cNvSpPr txBox="1">
            <a:spLocks noChangeArrowheads="1"/>
          </p:cNvSpPr>
          <p:nvPr/>
        </p:nvSpPr>
        <p:spPr bwMode="auto">
          <a:xfrm>
            <a:off x="609600" y="304800"/>
            <a:ext cx="8229600" cy="124649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pPr>
            <a:r>
              <a:rPr lang="en-US" sz="3000" b="1" dirty="0" smtClean="0">
                <a:solidFill>
                  <a:schemeClr val="bg1"/>
                </a:solidFill>
              </a:rPr>
              <a:t>TUJUAN PENDIDIKAN: </a:t>
            </a:r>
          </a:p>
          <a:p>
            <a:pPr algn="ctr">
              <a:spcBef>
                <a:spcPct val="50000"/>
              </a:spcBef>
            </a:pPr>
            <a:r>
              <a:rPr lang="en-US" sz="3000" b="1" dirty="0" smtClean="0">
                <a:solidFill>
                  <a:schemeClr val="bg1"/>
                </a:solidFill>
              </a:rPr>
              <a:t>PENGEMBANGAN SISWA SEUTUHNYA</a:t>
            </a:r>
            <a:endParaRPr lang="en-US" sz="3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3132138" y="2925763"/>
            <a:ext cx="3240087" cy="86360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dirty="0"/>
          </a:p>
        </p:txBody>
      </p:sp>
      <p:pic>
        <p:nvPicPr>
          <p:cNvPr id="14339" name="Picture 3" descr="SBRF-16236"/>
          <p:cNvPicPr>
            <a:picLocks noChangeAspect="1" noChangeArrowheads="1"/>
          </p:cNvPicPr>
          <p:nvPr/>
        </p:nvPicPr>
        <p:blipFill>
          <a:blip r:embed="rId3" cstate="print"/>
          <a:srcRect/>
          <a:stretch>
            <a:fillRect/>
          </a:stretch>
        </p:blipFill>
        <p:spPr bwMode="auto">
          <a:xfrm>
            <a:off x="395288" y="260350"/>
            <a:ext cx="1524000" cy="1447800"/>
          </a:xfrm>
          <a:prstGeom prst="rect">
            <a:avLst/>
          </a:prstGeom>
          <a:noFill/>
          <a:effectLst>
            <a:outerShdw dist="35921" dir="2700000" algn="ctr" rotWithShape="0">
              <a:srgbClr val="808080"/>
            </a:outerShdw>
          </a:effectLst>
        </p:spPr>
      </p:pic>
      <p:sp>
        <p:nvSpPr>
          <p:cNvPr id="14340" name="Freeform 4"/>
          <p:cNvSpPr>
            <a:spLocks noEditPoints="1"/>
          </p:cNvSpPr>
          <p:nvPr/>
        </p:nvSpPr>
        <p:spPr bwMode="gray">
          <a:xfrm rot="-1358056">
            <a:off x="1096963" y="1658938"/>
            <a:ext cx="7578725" cy="3757612"/>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hlink">
                  <a:gamma/>
                  <a:tint val="45490"/>
                  <a:invGamma/>
                </a:schemeClr>
              </a:gs>
              <a:gs pos="100000">
                <a:schemeClr val="hlink"/>
              </a:gs>
            </a:gsLst>
            <a:lin ang="0" scaled="1"/>
          </a:gradFill>
          <a:ln w="0">
            <a:noFill/>
            <a:prstDash val="solid"/>
            <a:round/>
            <a:headEnd/>
            <a:tailEnd/>
          </a:ln>
          <a:effectLst>
            <a:outerShdw dist="35921" dir="2700000" algn="ctr" rotWithShape="0">
              <a:srgbClr val="808080"/>
            </a:outerShdw>
          </a:effectLst>
        </p:spPr>
        <p:txBody>
          <a:bodyPr/>
          <a:lstStyle/>
          <a:p>
            <a:endParaRPr lang="en-US" dirty="0"/>
          </a:p>
        </p:txBody>
      </p:sp>
      <p:sp>
        <p:nvSpPr>
          <p:cNvPr id="14341" name="Oval 5"/>
          <p:cNvSpPr>
            <a:spLocks noChangeArrowheads="1"/>
          </p:cNvSpPr>
          <p:nvPr/>
        </p:nvSpPr>
        <p:spPr bwMode="gray">
          <a:xfrm>
            <a:off x="4787900" y="4076700"/>
            <a:ext cx="1584325" cy="1512888"/>
          </a:xfrm>
          <a:prstGeom prst="ellipse">
            <a:avLst/>
          </a:prstGeom>
          <a:gradFill rotWithShape="1">
            <a:gsLst>
              <a:gs pos="0">
                <a:schemeClr val="hlink"/>
              </a:gs>
              <a:gs pos="100000">
                <a:schemeClr val="accent1"/>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en-US" dirty="0"/>
          </a:p>
        </p:txBody>
      </p:sp>
      <p:sp>
        <p:nvSpPr>
          <p:cNvPr id="14342" name="Oval 6"/>
          <p:cNvSpPr>
            <a:spLocks noChangeArrowheads="1"/>
          </p:cNvSpPr>
          <p:nvPr/>
        </p:nvSpPr>
        <p:spPr bwMode="gray">
          <a:xfrm>
            <a:off x="4440238" y="549275"/>
            <a:ext cx="1571625" cy="1562100"/>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en-US" dirty="0"/>
          </a:p>
        </p:txBody>
      </p:sp>
      <p:sp>
        <p:nvSpPr>
          <p:cNvPr id="14343" name="Oval 7"/>
          <p:cNvSpPr>
            <a:spLocks noChangeArrowheads="1"/>
          </p:cNvSpPr>
          <p:nvPr/>
        </p:nvSpPr>
        <p:spPr bwMode="gray">
          <a:xfrm>
            <a:off x="6454775" y="404813"/>
            <a:ext cx="1573213" cy="1511300"/>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en-US" dirty="0"/>
          </a:p>
        </p:txBody>
      </p:sp>
      <p:sp>
        <p:nvSpPr>
          <p:cNvPr id="14344" name="Oval 8"/>
          <p:cNvSpPr>
            <a:spLocks noChangeArrowheads="1"/>
          </p:cNvSpPr>
          <p:nvPr/>
        </p:nvSpPr>
        <p:spPr bwMode="gray">
          <a:xfrm>
            <a:off x="7308850" y="1773238"/>
            <a:ext cx="1584325" cy="1511300"/>
          </a:xfrm>
          <a:prstGeom prst="ellipse">
            <a:avLst/>
          </a:prstGeom>
          <a:gradFill rotWithShape="1">
            <a:gsLst>
              <a:gs pos="0">
                <a:srgbClr val="B359D7"/>
              </a:gs>
              <a:gs pos="100000">
                <a:srgbClr val="B359D7">
                  <a:gamma/>
                  <a:shade val="54510"/>
                  <a:invGamma/>
                </a:srgb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en-US" dirty="0"/>
          </a:p>
        </p:txBody>
      </p:sp>
      <p:sp>
        <p:nvSpPr>
          <p:cNvPr id="14345" name="Oval 9"/>
          <p:cNvSpPr>
            <a:spLocks noChangeArrowheads="1"/>
          </p:cNvSpPr>
          <p:nvPr/>
        </p:nvSpPr>
        <p:spPr bwMode="gray">
          <a:xfrm>
            <a:off x="6443663" y="3286125"/>
            <a:ext cx="1584325" cy="1511300"/>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en-US" dirty="0"/>
          </a:p>
        </p:txBody>
      </p:sp>
      <p:sp>
        <p:nvSpPr>
          <p:cNvPr id="14346" name="Oval 10"/>
          <p:cNvSpPr>
            <a:spLocks noChangeArrowheads="1"/>
          </p:cNvSpPr>
          <p:nvPr/>
        </p:nvSpPr>
        <p:spPr bwMode="gray">
          <a:xfrm>
            <a:off x="1187450" y="4221163"/>
            <a:ext cx="1728788" cy="1655762"/>
          </a:xfrm>
          <a:prstGeom prst="ellipse">
            <a:avLst/>
          </a:prstGeom>
          <a:gradFill rotWithShape="1">
            <a:gsLst>
              <a:gs pos="0">
                <a:srgbClr val="FF6FCF"/>
              </a:gs>
              <a:gs pos="100000">
                <a:srgbClr val="800080"/>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en-US" dirty="0"/>
          </a:p>
        </p:txBody>
      </p:sp>
      <p:sp>
        <p:nvSpPr>
          <p:cNvPr id="14347" name="Oval 11"/>
          <p:cNvSpPr>
            <a:spLocks noChangeArrowheads="1"/>
          </p:cNvSpPr>
          <p:nvPr/>
        </p:nvSpPr>
        <p:spPr bwMode="gray">
          <a:xfrm>
            <a:off x="2987675" y="4581525"/>
            <a:ext cx="1655763" cy="1584325"/>
          </a:xfrm>
          <a:prstGeom prst="ellipse">
            <a:avLst/>
          </a:prstGeom>
          <a:gradFill rotWithShape="1">
            <a:gsLst>
              <a:gs pos="0">
                <a:srgbClr val="FFFF00"/>
              </a:gs>
              <a:gs pos="100000">
                <a:srgbClr val="FF8000"/>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en-US" dirty="0"/>
          </a:p>
        </p:txBody>
      </p:sp>
      <p:sp>
        <p:nvSpPr>
          <p:cNvPr id="14348" name="Oval 12"/>
          <p:cNvSpPr>
            <a:spLocks noChangeArrowheads="1"/>
          </p:cNvSpPr>
          <p:nvPr/>
        </p:nvSpPr>
        <p:spPr bwMode="gray">
          <a:xfrm>
            <a:off x="2555875" y="1125538"/>
            <a:ext cx="1573213" cy="1563687"/>
          </a:xfrm>
          <a:prstGeom prst="ellipse">
            <a:avLst/>
          </a:prstGeom>
          <a:gradFill rotWithShape="1">
            <a:gsLst>
              <a:gs pos="0">
                <a:srgbClr val="00FF00"/>
              </a:gs>
              <a:gs pos="100000">
                <a:srgbClr val="408000"/>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en-US" dirty="0"/>
          </a:p>
        </p:txBody>
      </p:sp>
      <p:pic>
        <p:nvPicPr>
          <p:cNvPr id="14349" name="Picture 13"/>
          <p:cNvPicPr>
            <a:picLocks noChangeAspect="1" noChangeArrowheads="1"/>
          </p:cNvPicPr>
          <p:nvPr/>
        </p:nvPicPr>
        <p:blipFill>
          <a:blip r:embed="rId4" cstate="print"/>
          <a:srcRect/>
          <a:stretch>
            <a:fillRect/>
          </a:stretch>
        </p:blipFill>
        <p:spPr bwMode="auto">
          <a:xfrm>
            <a:off x="7467600" y="4953000"/>
            <a:ext cx="1371600" cy="1295400"/>
          </a:xfrm>
          <a:prstGeom prst="rect">
            <a:avLst/>
          </a:prstGeom>
          <a:noFill/>
          <a:effectLst>
            <a:outerShdw dist="35921" dir="2700000" algn="ctr" rotWithShape="0">
              <a:srgbClr val="808080"/>
            </a:outerShdw>
          </a:effectLst>
        </p:spPr>
      </p:pic>
      <p:sp>
        <p:nvSpPr>
          <p:cNvPr id="14350" name="Oval 14"/>
          <p:cNvSpPr>
            <a:spLocks noChangeArrowheads="1"/>
          </p:cNvSpPr>
          <p:nvPr/>
        </p:nvSpPr>
        <p:spPr bwMode="gray">
          <a:xfrm>
            <a:off x="1042988" y="2492375"/>
            <a:ext cx="1657350" cy="1584325"/>
          </a:xfrm>
          <a:prstGeom prst="ellipse">
            <a:avLst/>
          </a:prstGeom>
          <a:gradFill rotWithShape="1">
            <a:gsLst>
              <a:gs pos="0">
                <a:srgbClr val="FFFF00"/>
              </a:gs>
              <a:gs pos="100000">
                <a:srgbClr val="FF3300"/>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en-US" dirty="0"/>
          </a:p>
        </p:txBody>
      </p:sp>
      <p:sp>
        <p:nvSpPr>
          <p:cNvPr id="14351" name="Rectangle 15"/>
          <p:cNvSpPr>
            <a:spLocks noChangeArrowheads="1"/>
          </p:cNvSpPr>
          <p:nvPr/>
        </p:nvSpPr>
        <p:spPr bwMode="auto">
          <a:xfrm>
            <a:off x="6659563" y="836613"/>
            <a:ext cx="1085850" cy="603250"/>
          </a:xfrm>
          <a:prstGeom prst="rect">
            <a:avLst/>
          </a:prstGeom>
          <a:noFill/>
          <a:ln w="9525">
            <a:noFill/>
            <a:miter lim="800000"/>
            <a:headEnd/>
            <a:tailEnd/>
          </a:ln>
          <a:effectLst/>
        </p:spPr>
        <p:txBody>
          <a:bodyPr>
            <a:spAutoFit/>
          </a:bodyPr>
          <a:lstStyle/>
          <a:p>
            <a:pPr algn="ctr" hangingPunct="0">
              <a:lnSpc>
                <a:spcPct val="93000"/>
              </a:lnSpc>
              <a:buClr>
                <a:srgbClr val="000000"/>
              </a:buClr>
              <a:buSzPct val="45000"/>
              <a:buFont typeface="StarSymbol" charset="0"/>
              <a:buNone/>
            </a:pPr>
            <a:r>
              <a:rPr lang="en-US" b="1" dirty="0">
                <a:effectLst>
                  <a:outerShdw blurRad="38100" dist="38100" dir="2700000" algn="tl">
                    <a:srgbClr val="C0C0C0"/>
                  </a:outerShdw>
                </a:effectLst>
              </a:rPr>
              <a:t>Basic skills</a:t>
            </a:r>
          </a:p>
        </p:txBody>
      </p:sp>
      <p:sp>
        <p:nvSpPr>
          <p:cNvPr id="14352" name="Rectangle 16"/>
          <p:cNvSpPr>
            <a:spLocks noChangeArrowheads="1"/>
          </p:cNvSpPr>
          <p:nvPr/>
        </p:nvSpPr>
        <p:spPr bwMode="auto">
          <a:xfrm>
            <a:off x="7164388" y="2349500"/>
            <a:ext cx="1943100" cy="535531"/>
          </a:xfrm>
          <a:prstGeom prst="rect">
            <a:avLst/>
          </a:prstGeom>
          <a:noFill/>
          <a:ln w="9525">
            <a:noFill/>
            <a:miter lim="800000"/>
            <a:headEnd/>
            <a:tailEnd/>
          </a:ln>
          <a:effectLst/>
        </p:spPr>
        <p:txBody>
          <a:bodyPr>
            <a:spAutoFit/>
          </a:bodyPr>
          <a:lstStyle/>
          <a:p>
            <a:pPr algn="ctr">
              <a:lnSpc>
                <a:spcPct val="80000"/>
              </a:lnSpc>
              <a:spcBef>
                <a:spcPct val="20000"/>
              </a:spcBef>
              <a:buClr>
                <a:schemeClr val="hlink"/>
              </a:buClr>
              <a:buSzPct val="70000"/>
              <a:buFont typeface="Wingdings" pitchFamily="2" charset="2"/>
              <a:buNone/>
            </a:pPr>
            <a:r>
              <a:rPr lang="en-US" sz="1600" b="1" dirty="0" smtClean="0"/>
              <a:t>Communi-</a:t>
            </a:r>
          </a:p>
          <a:p>
            <a:pPr algn="ctr">
              <a:lnSpc>
                <a:spcPct val="80000"/>
              </a:lnSpc>
              <a:spcBef>
                <a:spcPct val="20000"/>
              </a:spcBef>
              <a:buClr>
                <a:schemeClr val="hlink"/>
              </a:buClr>
              <a:buSzPct val="70000"/>
              <a:buFont typeface="Wingdings" pitchFamily="2" charset="2"/>
              <a:buNone/>
            </a:pPr>
            <a:r>
              <a:rPr lang="en-US" sz="1600" b="1" dirty="0" smtClean="0"/>
              <a:t>cation </a:t>
            </a:r>
            <a:r>
              <a:rPr lang="en-US" sz="1600" b="1" dirty="0"/>
              <a:t>skills</a:t>
            </a:r>
          </a:p>
        </p:txBody>
      </p:sp>
      <p:sp>
        <p:nvSpPr>
          <p:cNvPr id="14353" name="Rectangle 17"/>
          <p:cNvSpPr>
            <a:spLocks noChangeArrowheads="1"/>
          </p:cNvSpPr>
          <p:nvPr/>
        </p:nvSpPr>
        <p:spPr bwMode="auto">
          <a:xfrm>
            <a:off x="6443663" y="3644900"/>
            <a:ext cx="1584325" cy="727075"/>
          </a:xfrm>
          <a:prstGeom prst="rect">
            <a:avLst/>
          </a:prstGeom>
          <a:noFill/>
          <a:ln w="9525">
            <a:noFill/>
            <a:miter lim="800000"/>
            <a:headEnd/>
            <a:tailEnd/>
          </a:ln>
          <a:effectLst/>
        </p:spPr>
        <p:txBody>
          <a:bodyPr>
            <a:spAutoFit/>
          </a:bodyPr>
          <a:lstStyle/>
          <a:p>
            <a:pPr algn="ctr">
              <a:lnSpc>
                <a:spcPct val="80000"/>
              </a:lnSpc>
              <a:spcBef>
                <a:spcPct val="20000"/>
              </a:spcBef>
              <a:buClr>
                <a:schemeClr val="hlink"/>
              </a:buClr>
              <a:buSzPct val="70000"/>
              <a:buFont typeface="Wingdings" pitchFamily="2" charset="2"/>
              <a:buNone/>
            </a:pPr>
            <a:r>
              <a:rPr lang="en-US" sz="1600" b="1" dirty="0">
                <a:solidFill>
                  <a:srgbClr val="FFFFFF"/>
                </a:solidFill>
              </a:rPr>
              <a:t>Critical and creative </a:t>
            </a:r>
          </a:p>
          <a:p>
            <a:pPr algn="ctr">
              <a:lnSpc>
                <a:spcPct val="80000"/>
              </a:lnSpc>
              <a:spcBef>
                <a:spcPct val="20000"/>
              </a:spcBef>
              <a:buClr>
                <a:schemeClr val="hlink"/>
              </a:buClr>
              <a:buSzPct val="70000"/>
              <a:buFont typeface="Wingdings" pitchFamily="2" charset="2"/>
              <a:buNone/>
            </a:pPr>
            <a:r>
              <a:rPr lang="en-US" sz="1600" b="1" dirty="0">
                <a:solidFill>
                  <a:srgbClr val="FFFFFF"/>
                </a:solidFill>
              </a:rPr>
              <a:t>thinking skills</a:t>
            </a:r>
          </a:p>
        </p:txBody>
      </p:sp>
      <p:sp>
        <p:nvSpPr>
          <p:cNvPr id="14354" name="Rectangle 18"/>
          <p:cNvSpPr>
            <a:spLocks noChangeArrowheads="1"/>
          </p:cNvSpPr>
          <p:nvPr/>
        </p:nvSpPr>
        <p:spPr bwMode="auto">
          <a:xfrm>
            <a:off x="4724400" y="4437063"/>
            <a:ext cx="1752600" cy="915987"/>
          </a:xfrm>
          <a:prstGeom prst="rect">
            <a:avLst/>
          </a:prstGeom>
          <a:noFill/>
          <a:ln w="9525">
            <a:noFill/>
            <a:miter lim="800000"/>
            <a:headEnd/>
            <a:tailEnd/>
          </a:ln>
          <a:effectLst/>
        </p:spPr>
        <p:txBody>
          <a:bodyPr wrap="square">
            <a:spAutoFit/>
          </a:bodyPr>
          <a:lstStyle/>
          <a:p>
            <a:pPr algn="ctr"/>
            <a:r>
              <a:rPr lang="en-US" b="1" dirty="0"/>
              <a:t>Information</a:t>
            </a:r>
            <a:r>
              <a:rPr lang="id-ID" b="1" dirty="0"/>
              <a:t> </a:t>
            </a:r>
            <a:r>
              <a:rPr lang="en-US" b="1" dirty="0"/>
              <a:t>/digital </a:t>
            </a:r>
          </a:p>
          <a:p>
            <a:pPr algn="ctr"/>
            <a:r>
              <a:rPr lang="en-US" b="1" dirty="0"/>
              <a:t>literacy</a:t>
            </a:r>
          </a:p>
        </p:txBody>
      </p:sp>
      <p:sp>
        <p:nvSpPr>
          <p:cNvPr id="14355" name="Rectangle 19"/>
          <p:cNvSpPr>
            <a:spLocks noChangeArrowheads="1"/>
          </p:cNvSpPr>
          <p:nvPr/>
        </p:nvSpPr>
        <p:spPr bwMode="auto">
          <a:xfrm>
            <a:off x="2916238" y="4941888"/>
            <a:ext cx="1800225" cy="757130"/>
          </a:xfrm>
          <a:prstGeom prst="rect">
            <a:avLst/>
          </a:prstGeom>
          <a:noFill/>
          <a:ln w="9525">
            <a:noFill/>
            <a:miter lim="800000"/>
            <a:headEnd/>
            <a:tailEnd/>
          </a:ln>
          <a:effectLst/>
        </p:spPr>
        <p:txBody>
          <a:bodyPr>
            <a:spAutoFit/>
          </a:bodyPr>
          <a:lstStyle/>
          <a:p>
            <a:pPr algn="ctr">
              <a:lnSpc>
                <a:spcPct val="80000"/>
              </a:lnSpc>
            </a:pPr>
            <a:r>
              <a:rPr lang="en-US" b="1" dirty="0">
                <a:solidFill>
                  <a:srgbClr val="FF0000"/>
                </a:solidFill>
                <a:effectLst>
                  <a:outerShdw blurRad="38100" dist="38100" dir="2700000" algn="tl">
                    <a:srgbClr val="C0C0C0"/>
                  </a:outerShdw>
                </a:effectLst>
                <a:latin typeface="Tahoma" pitchFamily="34" charset="0"/>
              </a:rPr>
              <a:t>Inquiry</a:t>
            </a:r>
            <a:r>
              <a:rPr lang="id-ID" b="1" dirty="0">
                <a:solidFill>
                  <a:srgbClr val="FF0000"/>
                </a:solidFill>
                <a:effectLst>
                  <a:outerShdw blurRad="38100" dist="38100" dir="2700000" algn="tl">
                    <a:srgbClr val="C0C0C0"/>
                  </a:outerShdw>
                </a:effectLst>
                <a:latin typeface="Tahoma" pitchFamily="34" charset="0"/>
              </a:rPr>
              <a:t> </a:t>
            </a:r>
            <a:r>
              <a:rPr lang="en-US" b="1" dirty="0">
                <a:solidFill>
                  <a:srgbClr val="FF0000"/>
                </a:solidFill>
                <a:effectLst>
                  <a:outerShdw blurRad="38100" dist="38100" dir="2700000" algn="tl">
                    <a:srgbClr val="C0C0C0"/>
                  </a:outerShdw>
                </a:effectLst>
                <a:latin typeface="Tahoma" pitchFamily="34" charset="0"/>
              </a:rPr>
              <a:t>/reasoning </a:t>
            </a:r>
          </a:p>
          <a:p>
            <a:pPr algn="ctr">
              <a:lnSpc>
                <a:spcPct val="80000"/>
              </a:lnSpc>
            </a:pPr>
            <a:r>
              <a:rPr lang="en-US" b="1" dirty="0">
                <a:solidFill>
                  <a:srgbClr val="FF0000"/>
                </a:solidFill>
                <a:effectLst>
                  <a:outerShdw blurRad="38100" dist="38100" dir="2700000" algn="tl">
                    <a:srgbClr val="C0C0C0"/>
                  </a:outerShdw>
                </a:effectLst>
                <a:latin typeface="Tahoma" pitchFamily="34" charset="0"/>
              </a:rPr>
              <a:t>skills</a:t>
            </a:r>
          </a:p>
        </p:txBody>
      </p:sp>
      <p:sp>
        <p:nvSpPr>
          <p:cNvPr id="14356" name="Rectangle 20"/>
          <p:cNvSpPr>
            <a:spLocks noChangeArrowheads="1"/>
          </p:cNvSpPr>
          <p:nvPr/>
        </p:nvSpPr>
        <p:spPr bwMode="auto">
          <a:xfrm>
            <a:off x="1062038" y="4843463"/>
            <a:ext cx="1854200" cy="530225"/>
          </a:xfrm>
          <a:prstGeom prst="rect">
            <a:avLst/>
          </a:prstGeom>
          <a:noFill/>
          <a:ln w="9525">
            <a:noFill/>
            <a:miter lim="800000"/>
            <a:headEnd/>
            <a:tailEnd/>
          </a:ln>
          <a:effectLst/>
        </p:spPr>
        <p:txBody>
          <a:bodyPr>
            <a:spAutoFit/>
          </a:bodyPr>
          <a:lstStyle/>
          <a:p>
            <a:pPr algn="ctr">
              <a:lnSpc>
                <a:spcPct val="80000"/>
              </a:lnSpc>
            </a:pPr>
            <a:r>
              <a:rPr lang="en-US" dirty="0">
                <a:solidFill>
                  <a:srgbClr val="FFFFFF"/>
                </a:solidFill>
                <a:effectLst>
                  <a:outerShdw blurRad="38100" dist="38100" dir="2700000" algn="tl">
                    <a:srgbClr val="C0C0C0"/>
                  </a:outerShdw>
                </a:effectLst>
                <a:latin typeface="Tahoma" pitchFamily="34" charset="0"/>
              </a:rPr>
              <a:t>Interpersonal </a:t>
            </a:r>
          </a:p>
          <a:p>
            <a:pPr algn="ctr">
              <a:lnSpc>
                <a:spcPct val="80000"/>
              </a:lnSpc>
            </a:pPr>
            <a:r>
              <a:rPr lang="en-US" dirty="0">
                <a:solidFill>
                  <a:srgbClr val="FFFFFF"/>
                </a:solidFill>
                <a:effectLst>
                  <a:outerShdw blurRad="38100" dist="38100" dir="2700000" algn="tl">
                    <a:srgbClr val="C0C0C0"/>
                  </a:outerShdw>
                </a:effectLst>
                <a:latin typeface="Tahoma" pitchFamily="34" charset="0"/>
              </a:rPr>
              <a:t>skills</a:t>
            </a:r>
          </a:p>
        </p:txBody>
      </p:sp>
      <p:sp>
        <p:nvSpPr>
          <p:cNvPr id="14357" name="Rectangle 21"/>
          <p:cNvSpPr>
            <a:spLocks noChangeArrowheads="1"/>
          </p:cNvSpPr>
          <p:nvPr/>
        </p:nvSpPr>
        <p:spPr bwMode="auto">
          <a:xfrm>
            <a:off x="468313" y="2924175"/>
            <a:ext cx="2933700" cy="776288"/>
          </a:xfrm>
          <a:prstGeom prst="rect">
            <a:avLst/>
          </a:prstGeom>
          <a:noFill/>
          <a:ln w="9525">
            <a:noFill/>
            <a:miter lim="800000"/>
            <a:headEnd/>
            <a:tailEnd/>
          </a:ln>
          <a:effectLst/>
        </p:spPr>
        <p:txBody>
          <a:bodyPr>
            <a:spAutoFit/>
          </a:bodyPr>
          <a:lstStyle/>
          <a:p>
            <a:pPr algn="ctr">
              <a:lnSpc>
                <a:spcPct val="80000"/>
              </a:lnSpc>
              <a:spcBef>
                <a:spcPct val="20000"/>
              </a:spcBef>
              <a:buClr>
                <a:schemeClr val="hlink"/>
              </a:buClr>
              <a:buSzPct val="70000"/>
              <a:buFont typeface="Wingdings" pitchFamily="2" charset="2"/>
              <a:buNone/>
            </a:pPr>
            <a:r>
              <a:rPr lang="en-US" sz="1600" b="1" dirty="0">
                <a:solidFill>
                  <a:schemeClr val="bg1"/>
                </a:solidFill>
                <a:latin typeface="Tahoma" pitchFamily="34" charset="0"/>
              </a:rPr>
              <a:t>Multicultural/</a:t>
            </a:r>
          </a:p>
          <a:p>
            <a:pPr algn="ctr">
              <a:lnSpc>
                <a:spcPct val="80000"/>
              </a:lnSpc>
              <a:spcBef>
                <a:spcPct val="20000"/>
              </a:spcBef>
              <a:buClr>
                <a:schemeClr val="hlink"/>
              </a:buClr>
              <a:buSzPct val="70000"/>
              <a:buFont typeface="Wingdings" pitchFamily="2" charset="2"/>
              <a:buNone/>
            </a:pPr>
            <a:r>
              <a:rPr lang="en-US" sz="1600" b="1" dirty="0">
                <a:solidFill>
                  <a:schemeClr val="bg1"/>
                </a:solidFill>
                <a:latin typeface="Tahoma" pitchFamily="34" charset="0"/>
              </a:rPr>
              <a:t>multilingual </a:t>
            </a:r>
          </a:p>
          <a:p>
            <a:pPr algn="ctr">
              <a:lnSpc>
                <a:spcPct val="80000"/>
              </a:lnSpc>
              <a:spcBef>
                <a:spcPct val="20000"/>
              </a:spcBef>
              <a:buClr>
                <a:schemeClr val="hlink"/>
              </a:buClr>
              <a:buSzPct val="70000"/>
              <a:buFont typeface="Wingdings" pitchFamily="2" charset="2"/>
              <a:buNone/>
            </a:pPr>
            <a:r>
              <a:rPr lang="en-US" sz="1600" b="1" dirty="0">
                <a:solidFill>
                  <a:schemeClr val="bg1"/>
                </a:solidFill>
                <a:latin typeface="Tahoma" pitchFamily="34" charset="0"/>
              </a:rPr>
              <a:t>literacy</a:t>
            </a:r>
          </a:p>
        </p:txBody>
      </p:sp>
      <p:sp>
        <p:nvSpPr>
          <p:cNvPr id="14358" name="Rectangle 22"/>
          <p:cNvSpPr>
            <a:spLocks noChangeArrowheads="1"/>
          </p:cNvSpPr>
          <p:nvPr/>
        </p:nvSpPr>
        <p:spPr bwMode="auto">
          <a:xfrm>
            <a:off x="2555875" y="1628775"/>
            <a:ext cx="1511300" cy="757130"/>
          </a:xfrm>
          <a:prstGeom prst="rect">
            <a:avLst/>
          </a:prstGeom>
          <a:noFill/>
          <a:ln w="9525">
            <a:noFill/>
            <a:miter lim="800000"/>
            <a:headEnd/>
            <a:tailEnd/>
          </a:ln>
          <a:effectLst/>
        </p:spPr>
        <p:txBody>
          <a:bodyPr>
            <a:spAutoFit/>
          </a:bodyPr>
          <a:lstStyle/>
          <a:p>
            <a:pPr algn="ctr">
              <a:lnSpc>
                <a:spcPct val="80000"/>
              </a:lnSpc>
            </a:pPr>
            <a:r>
              <a:rPr lang="en-US" b="1" dirty="0">
                <a:solidFill>
                  <a:srgbClr val="000000"/>
                </a:solidFill>
                <a:effectLst>
                  <a:outerShdw blurRad="38100" dist="38100" dir="2700000" algn="tl">
                    <a:srgbClr val="C0C0C0"/>
                  </a:outerShdw>
                </a:effectLst>
                <a:latin typeface="Tahoma" pitchFamily="34" charset="0"/>
              </a:rPr>
              <a:t>Problem solving </a:t>
            </a:r>
          </a:p>
          <a:p>
            <a:pPr algn="ctr">
              <a:lnSpc>
                <a:spcPct val="80000"/>
              </a:lnSpc>
            </a:pPr>
            <a:r>
              <a:rPr lang="en-US" b="1" dirty="0">
                <a:solidFill>
                  <a:srgbClr val="000000"/>
                </a:solidFill>
                <a:effectLst>
                  <a:outerShdw blurRad="38100" dist="38100" dir="2700000" algn="tl">
                    <a:srgbClr val="C0C0C0"/>
                  </a:outerShdw>
                </a:effectLst>
                <a:latin typeface="Tahoma" pitchFamily="34" charset="0"/>
              </a:rPr>
              <a:t>skills</a:t>
            </a:r>
          </a:p>
        </p:txBody>
      </p:sp>
      <p:sp>
        <p:nvSpPr>
          <p:cNvPr id="14359" name="Rectangle 23"/>
          <p:cNvSpPr>
            <a:spLocks noChangeArrowheads="1"/>
          </p:cNvSpPr>
          <p:nvPr/>
        </p:nvSpPr>
        <p:spPr bwMode="auto">
          <a:xfrm>
            <a:off x="4427538" y="1052513"/>
            <a:ext cx="1511300" cy="535531"/>
          </a:xfrm>
          <a:prstGeom prst="rect">
            <a:avLst/>
          </a:prstGeom>
          <a:noFill/>
          <a:ln w="9525">
            <a:noFill/>
            <a:miter lim="800000"/>
            <a:headEnd/>
            <a:tailEnd/>
          </a:ln>
          <a:effectLst/>
        </p:spPr>
        <p:txBody>
          <a:bodyPr>
            <a:spAutoFit/>
          </a:bodyPr>
          <a:lstStyle/>
          <a:p>
            <a:pPr algn="ctr">
              <a:lnSpc>
                <a:spcPct val="80000"/>
              </a:lnSpc>
              <a:spcBef>
                <a:spcPct val="20000"/>
              </a:spcBef>
              <a:buClr>
                <a:schemeClr val="hlink"/>
              </a:buClr>
              <a:buSzPct val="70000"/>
              <a:buFont typeface="Wingdings" pitchFamily="2" charset="2"/>
              <a:buNone/>
            </a:pPr>
            <a:r>
              <a:rPr lang="en-US" b="1" dirty="0">
                <a:effectLst>
                  <a:outerShdw blurRad="38100" dist="38100" dir="2700000" algn="tl">
                    <a:srgbClr val="C0C0C0"/>
                  </a:outerShdw>
                </a:effectLst>
              </a:rPr>
              <a:t>Technology skills</a:t>
            </a:r>
          </a:p>
        </p:txBody>
      </p:sp>
      <p:sp>
        <p:nvSpPr>
          <p:cNvPr id="14360" name="Rectangle 24"/>
          <p:cNvSpPr>
            <a:spLocks noChangeArrowheads="1"/>
          </p:cNvSpPr>
          <p:nvPr/>
        </p:nvSpPr>
        <p:spPr bwMode="auto">
          <a:xfrm>
            <a:off x="2484438" y="3014663"/>
            <a:ext cx="4572000" cy="701675"/>
          </a:xfrm>
          <a:prstGeom prst="rect">
            <a:avLst/>
          </a:prstGeom>
          <a:noFill/>
          <a:ln w="9525">
            <a:noFill/>
            <a:miter lim="800000"/>
            <a:headEnd/>
            <a:tailEnd/>
          </a:ln>
          <a:effectLst/>
        </p:spPr>
        <p:txBody>
          <a:bodyPr>
            <a:spAutoFit/>
          </a:bodyPr>
          <a:lstStyle/>
          <a:p>
            <a:pPr algn="ctr"/>
            <a:r>
              <a:rPr lang="en-US" sz="2000" b="1" dirty="0">
                <a:solidFill>
                  <a:schemeClr val="bg1"/>
                </a:solidFill>
                <a:effectLst>
                  <a:outerShdw blurRad="38100" dist="38100" dir="2700000" algn="tl">
                    <a:srgbClr val="C0C0C0"/>
                  </a:outerShdw>
                </a:effectLst>
              </a:rPr>
              <a:t>21ST CENTURY SKILLS </a:t>
            </a:r>
          </a:p>
          <a:p>
            <a:pPr algn="ctr"/>
            <a:r>
              <a:rPr lang="en-US" sz="2000" b="1" dirty="0">
                <a:solidFill>
                  <a:schemeClr val="bg1"/>
                </a:solidFill>
                <a:effectLst>
                  <a:outerShdw blurRad="38100" dist="38100" dir="2700000" algn="tl">
                    <a:srgbClr val="C0C0C0"/>
                  </a:outerShdw>
                </a:effectLst>
              </a:rPr>
              <a:t>AND </a:t>
            </a:r>
            <a:r>
              <a:rPr lang="en-US" sz="2000" b="1" dirty="0" smtClean="0">
                <a:solidFill>
                  <a:schemeClr val="bg1"/>
                </a:solidFill>
                <a:effectLst>
                  <a:outerShdw blurRad="38100" dist="38100" dir="2700000" algn="tl">
                    <a:srgbClr val="C0C0C0"/>
                  </a:outerShdw>
                </a:effectLst>
              </a:rPr>
              <a:t>LITERACY</a:t>
            </a:r>
            <a:endParaRPr lang="en-US" sz="2000" b="1" dirty="0">
              <a:solidFill>
                <a:schemeClr val="bg1"/>
              </a:solidFill>
              <a:effectLst>
                <a:outerShdw blurRad="38100" dist="38100" dir="2700000" algn="tl">
                  <a:srgbClr val="C0C0C0"/>
                </a:outerShdw>
              </a:effectLst>
            </a:endParaRPr>
          </a:p>
        </p:txBody>
      </p:sp>
      <p:sp>
        <p:nvSpPr>
          <p:cNvPr id="25" name="TextBox 24"/>
          <p:cNvSpPr txBox="1"/>
          <p:nvPr/>
        </p:nvSpPr>
        <p:spPr>
          <a:xfrm>
            <a:off x="214282" y="2357430"/>
            <a:ext cx="738664" cy="3143272"/>
          </a:xfrm>
          <a:prstGeom prst="rect">
            <a:avLst/>
          </a:prstGeom>
          <a:noFill/>
        </p:spPr>
        <p:txBody>
          <a:bodyPr vert="vert270" wrap="square" rtlCol="0">
            <a:spAutoFit/>
          </a:bodyPr>
          <a:lstStyle/>
          <a:p>
            <a:pPr algn="ctr"/>
            <a:r>
              <a:rPr lang="en-US" sz="3600" b="1" dirty="0" smtClean="0"/>
              <a:t>UNESCO</a:t>
            </a:r>
            <a:endParaRPr lang="en-US"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49"/>
                                        </p:tgtEl>
                                        <p:attrNameLst>
                                          <p:attrName>style.visibility</p:attrName>
                                        </p:attrNameLst>
                                      </p:cBhvr>
                                      <p:to>
                                        <p:strVal val="visible"/>
                                      </p:to>
                                    </p:set>
                                    <p:animEffect transition="in" filter="fade">
                                      <p:cBhvr>
                                        <p:cTn id="7" dur="10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BIOLOGY</a:t>
            </a:r>
            <a:endParaRPr lang="en-US" dirty="0"/>
          </a:p>
        </p:txBody>
      </p:sp>
      <p:sp>
        <p:nvSpPr>
          <p:cNvPr id="3" name="Content Placeholder 2"/>
          <p:cNvSpPr>
            <a:spLocks noGrp="1"/>
          </p:cNvSpPr>
          <p:nvPr>
            <p:ph idx="1"/>
          </p:nvPr>
        </p:nvSpPr>
        <p:spPr/>
        <p:txBody>
          <a:bodyPr/>
          <a:lstStyle/>
          <a:p>
            <a:r>
              <a:rPr lang="en-US" dirty="0" smtClean="0"/>
              <a:t>BIOS + LOGOS</a:t>
            </a:r>
          </a:p>
          <a:p>
            <a:r>
              <a:rPr lang="en-US" dirty="0" smtClean="0"/>
              <a:t>BIOS = LIVE</a:t>
            </a:r>
          </a:p>
          <a:p>
            <a:r>
              <a:rPr lang="en-US" dirty="0" smtClean="0"/>
              <a:t>LOGOS = SCIENCE</a:t>
            </a:r>
          </a:p>
          <a:p>
            <a:r>
              <a:rPr lang="en-US" dirty="0" smtClean="0"/>
              <a:t>BIOLOGY IS SCIENCE THAT STUDIES LIVING </a:t>
            </a:r>
            <a:r>
              <a:rPr lang="en-US" dirty="0" smtClean="0"/>
              <a:t>THINGS</a:t>
            </a:r>
            <a:r>
              <a:rPr lang="id-ID" dirty="0" smtClean="0"/>
              <a:t> AND THE PROCESS OF LIFE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153400" cy="1143000"/>
          </a:xfrm>
        </p:spPr>
        <p:txBody>
          <a:bodyPr>
            <a:noAutofit/>
          </a:bodyPr>
          <a:lstStyle/>
          <a:p>
            <a:pPr algn="ctr"/>
            <a:r>
              <a:rPr lang="en-US" sz="8000" b="1" dirty="0" smtClean="0"/>
              <a:t>LEARNING</a:t>
            </a:r>
            <a:endParaRPr lang="en-US" sz="80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a:solidFill>
              <a:schemeClr val="tx1"/>
            </a:solidFill>
          </a:ln>
        </p:spPr>
        <p:txBody>
          <a:bodyPr/>
          <a:lstStyle/>
          <a:p>
            <a:pPr eaLnBrk="1" hangingPunct="1">
              <a:defRPr/>
            </a:pPr>
            <a:r>
              <a:rPr lang="id-ID" b="1" dirty="0" smtClean="0"/>
              <a:t>KIMBLE &amp; OLSON</a:t>
            </a:r>
            <a:endParaRPr lang="en-US" b="1" dirty="0" smtClean="0"/>
          </a:p>
        </p:txBody>
      </p:sp>
      <p:sp>
        <p:nvSpPr>
          <p:cNvPr id="9219" name="Rectangle 3"/>
          <p:cNvSpPr>
            <a:spLocks noGrp="1" noChangeArrowheads="1"/>
          </p:cNvSpPr>
          <p:nvPr>
            <p:ph type="body" idx="1"/>
          </p:nvPr>
        </p:nvSpPr>
        <p:spPr>
          <a:ln>
            <a:solidFill>
              <a:schemeClr val="tx1"/>
            </a:solidFill>
          </a:ln>
        </p:spPr>
        <p:txBody>
          <a:bodyPr/>
          <a:lstStyle/>
          <a:p>
            <a:pPr eaLnBrk="1" hangingPunct="1">
              <a:defRPr/>
            </a:pPr>
            <a:r>
              <a:rPr lang="id-ID" smtClean="0"/>
              <a:t>LEARNING IS A RELATIVELY PERMANENT CHANGE IN BEHAVIOR OR IN BEHAVIORAL POTENTIALS THAT RESULTS FROM EXPERIENCE AND CANNOT BE ATTRIBUTED TO TEMPORARY BODY STATES SUCH AS THOSE INDUCE BY ILLNESS, FATIGUE, OR DRUGS</a:t>
            </a:r>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a:solidFill>
              <a:schemeClr val="tx1"/>
            </a:solidFill>
          </a:ln>
        </p:spPr>
        <p:txBody>
          <a:bodyPr/>
          <a:lstStyle/>
          <a:p>
            <a:pPr eaLnBrk="1" hangingPunct="1">
              <a:defRPr/>
            </a:pPr>
            <a:r>
              <a:rPr lang="en-US" dirty="0" smtClean="0"/>
              <a:t>LEARNING THEORY</a:t>
            </a:r>
          </a:p>
        </p:txBody>
      </p:sp>
      <p:sp>
        <p:nvSpPr>
          <p:cNvPr id="8195" name="Rectangle 3"/>
          <p:cNvSpPr>
            <a:spLocks noGrp="1" noChangeArrowheads="1"/>
          </p:cNvSpPr>
          <p:nvPr>
            <p:ph type="body" idx="1"/>
          </p:nvPr>
        </p:nvSpPr>
        <p:spPr>
          <a:ln>
            <a:solidFill>
              <a:schemeClr val="tx1"/>
            </a:solidFill>
          </a:ln>
        </p:spPr>
        <p:txBody>
          <a:bodyPr>
            <a:normAutofit/>
          </a:bodyPr>
          <a:lstStyle/>
          <a:p>
            <a:pPr eaLnBrk="1" hangingPunct="1">
              <a:defRPr/>
            </a:pPr>
            <a:r>
              <a:rPr lang="id-ID" sz="4000" dirty="0" smtClean="0"/>
              <a:t>BEHAVIORISM</a:t>
            </a:r>
          </a:p>
          <a:p>
            <a:pPr eaLnBrk="1" hangingPunct="1">
              <a:defRPr/>
            </a:pPr>
            <a:r>
              <a:rPr lang="en-US" sz="4000" dirty="0" smtClean="0"/>
              <a:t>C</a:t>
            </a:r>
            <a:r>
              <a:rPr lang="id-ID" sz="4000" dirty="0" smtClean="0"/>
              <a:t>OGNITIVISM</a:t>
            </a:r>
          </a:p>
          <a:p>
            <a:pPr eaLnBrk="1" hangingPunct="1">
              <a:defRPr/>
            </a:pPr>
            <a:r>
              <a:rPr lang="id-ID" sz="4000" dirty="0" smtClean="0"/>
              <a:t>SO</a:t>
            </a:r>
            <a:r>
              <a:rPr lang="en-US" sz="4000" dirty="0" smtClean="0"/>
              <a:t>C</a:t>
            </a:r>
            <a:r>
              <a:rPr lang="id-ID" sz="4000" dirty="0" smtClean="0"/>
              <a:t>IAL</a:t>
            </a:r>
            <a:r>
              <a:rPr lang="en-US" sz="4000" dirty="0" smtClean="0"/>
              <a:t> COGNITIVE </a:t>
            </a:r>
            <a:endParaRPr lang="id-ID" sz="4000" dirty="0" smtClean="0"/>
          </a:p>
          <a:p>
            <a:pPr eaLnBrk="1" hangingPunct="1">
              <a:defRPr/>
            </a:pPr>
            <a:r>
              <a:rPr lang="id-ID" sz="4000" dirty="0" smtClean="0"/>
              <a:t>HUMANISM</a:t>
            </a:r>
            <a:endParaRPr lang="en-US" sz="40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BEHAVIORISM</a:t>
            </a:r>
            <a:endParaRPr lang="en-US" dirty="0"/>
          </a:p>
        </p:txBody>
      </p:sp>
      <p:sp>
        <p:nvSpPr>
          <p:cNvPr id="3" name="Content Placeholder 2"/>
          <p:cNvSpPr>
            <a:spLocks noGrp="1"/>
          </p:cNvSpPr>
          <p:nvPr>
            <p:ph idx="1"/>
          </p:nvPr>
        </p:nvSpPr>
        <p:spPr/>
        <p:txBody>
          <a:bodyPr>
            <a:normAutofit/>
          </a:bodyPr>
          <a:lstStyle/>
          <a:p>
            <a:r>
              <a:rPr lang="en-US" sz="3600" dirty="0" smtClean="0"/>
              <a:t>CLASSICAL CONDITIONING</a:t>
            </a:r>
          </a:p>
          <a:p>
            <a:r>
              <a:rPr lang="en-US" sz="3600" dirty="0" smtClean="0"/>
              <a:t>OPERANT CONDITIONING</a:t>
            </a:r>
            <a:endParaRPr 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solidFill>
              <a:schemeClr val="tx1"/>
            </a:solidFill>
          </a:ln>
        </p:spPr>
        <p:txBody>
          <a:bodyPr/>
          <a:lstStyle/>
          <a:p>
            <a:pPr eaLnBrk="1" hangingPunct="1">
              <a:defRPr/>
            </a:pPr>
            <a:r>
              <a:rPr lang="en-US" b="1" dirty="0" smtClean="0"/>
              <a:t>C</a:t>
            </a:r>
            <a:r>
              <a:rPr lang="id-ID" b="1" dirty="0" smtClean="0"/>
              <a:t>OGNITIVISM</a:t>
            </a:r>
            <a:endParaRPr lang="en-US" b="1" dirty="0" smtClean="0"/>
          </a:p>
        </p:txBody>
      </p:sp>
      <p:sp>
        <p:nvSpPr>
          <p:cNvPr id="10243" name="Rectangle 3"/>
          <p:cNvSpPr>
            <a:spLocks noGrp="1" noChangeArrowheads="1"/>
          </p:cNvSpPr>
          <p:nvPr>
            <p:ph type="body" idx="1"/>
          </p:nvPr>
        </p:nvSpPr>
        <p:spPr>
          <a:ln>
            <a:solidFill>
              <a:schemeClr val="tx1"/>
            </a:solidFill>
          </a:ln>
        </p:spPr>
        <p:txBody>
          <a:bodyPr>
            <a:normAutofit fontScale="92500" lnSpcReduction="20000"/>
          </a:bodyPr>
          <a:lstStyle/>
          <a:p>
            <a:pPr eaLnBrk="1" hangingPunct="1">
              <a:lnSpc>
                <a:spcPct val="90000"/>
              </a:lnSpc>
              <a:defRPr/>
            </a:pPr>
            <a:r>
              <a:rPr lang="en-US" dirty="0" smtClean="0"/>
              <a:t>BELAJAR MELIBATKAN PROSES DI OTAK (KOGNISI)</a:t>
            </a:r>
          </a:p>
          <a:p>
            <a:pPr eaLnBrk="1" hangingPunct="1">
              <a:lnSpc>
                <a:spcPct val="90000"/>
              </a:lnSpc>
              <a:defRPr/>
            </a:pPr>
            <a:r>
              <a:rPr lang="en-US" dirty="0" smtClean="0"/>
              <a:t>BELAJAR MELIBATKAN MODALITAS BELAJAR</a:t>
            </a:r>
          </a:p>
          <a:p>
            <a:pPr eaLnBrk="1" hangingPunct="1">
              <a:lnSpc>
                <a:spcPct val="90000"/>
              </a:lnSpc>
              <a:defRPr/>
            </a:pPr>
            <a:r>
              <a:rPr lang="en-US" dirty="0" smtClean="0"/>
              <a:t>BELAJAR MENYANGKUT SEMANTIK DAN SEMI0TIK</a:t>
            </a:r>
          </a:p>
          <a:p>
            <a:pPr eaLnBrk="1" hangingPunct="1">
              <a:lnSpc>
                <a:spcPct val="90000"/>
              </a:lnSpc>
              <a:defRPr/>
            </a:pPr>
            <a:r>
              <a:rPr lang="en-US" dirty="0" smtClean="0"/>
              <a:t>BELAJAR MELIBATKAN INDERA</a:t>
            </a:r>
          </a:p>
          <a:p>
            <a:pPr eaLnBrk="1" hangingPunct="1">
              <a:lnSpc>
                <a:spcPct val="90000"/>
              </a:lnSpc>
              <a:defRPr/>
            </a:pPr>
            <a:r>
              <a:rPr lang="en-US" dirty="0" smtClean="0"/>
              <a:t>BELAJAR MELIBATKAN WORKING MEMORY, SHORT-TERM &amp; LONGTERM MEMORY</a:t>
            </a:r>
          </a:p>
          <a:p>
            <a:pPr eaLnBrk="1" hangingPunct="1">
              <a:lnSpc>
                <a:spcPct val="90000"/>
              </a:lnSpc>
              <a:defRPr/>
            </a:pPr>
            <a:r>
              <a:rPr lang="en-US" dirty="0" smtClean="0"/>
              <a:t>BELAJAR MENYANGKUT HUKUM ORGANISASI PENGETAHUAN DI OTAK</a:t>
            </a:r>
          </a:p>
          <a:p>
            <a:pPr eaLnBrk="1" hangingPunct="1">
              <a:lnSpc>
                <a:spcPct val="90000"/>
              </a:lnSpc>
              <a:defRPr/>
            </a:pPr>
            <a:endParaRPr lang="id-ID" dirty="0" smtClean="0"/>
          </a:p>
          <a:p>
            <a:pPr eaLnBrk="1" hangingPunct="1">
              <a:lnSpc>
                <a:spcPct val="90000"/>
              </a:lnSpc>
              <a:buFont typeface="Wingdings" pitchFamily="2" charset="2"/>
              <a:buNone/>
              <a:defRPr/>
            </a:pP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COGNITIVISM</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defRPr/>
            </a:pPr>
            <a:r>
              <a:rPr lang="id-ID" sz="3600" dirty="0" smtClean="0"/>
              <a:t>PIAGET</a:t>
            </a:r>
            <a:r>
              <a:rPr lang="en-US" sz="3600" dirty="0" smtClean="0"/>
              <a:t> -- KONSTRUKTIVISME</a:t>
            </a:r>
            <a:endParaRPr lang="id-ID" sz="3600" dirty="0"/>
          </a:p>
          <a:p>
            <a:pPr>
              <a:lnSpc>
                <a:spcPct val="90000"/>
              </a:lnSpc>
              <a:defRPr/>
            </a:pPr>
            <a:r>
              <a:rPr lang="id-ID" sz="3600" dirty="0"/>
              <a:t>NEO-PIAGETIAN</a:t>
            </a:r>
          </a:p>
          <a:p>
            <a:pPr>
              <a:lnSpc>
                <a:spcPct val="90000"/>
              </a:lnSpc>
              <a:defRPr/>
            </a:pPr>
            <a:r>
              <a:rPr lang="id-ID" sz="3600" dirty="0"/>
              <a:t>INFORMATION PROCESSING THEORY</a:t>
            </a:r>
          </a:p>
          <a:p>
            <a:pPr>
              <a:lnSpc>
                <a:spcPct val="90000"/>
              </a:lnSpc>
              <a:defRPr/>
            </a:pPr>
            <a:r>
              <a:rPr lang="id-ID" sz="3600" dirty="0"/>
              <a:t>TEORI GESTALT/KOFFKA</a:t>
            </a:r>
          </a:p>
          <a:p>
            <a:pPr>
              <a:lnSpc>
                <a:spcPct val="90000"/>
              </a:lnSpc>
              <a:defRPr/>
            </a:pPr>
            <a:r>
              <a:rPr lang="id-ID" sz="3600" dirty="0"/>
              <a:t>BRUNER: LEARNING BY DOING</a:t>
            </a:r>
          </a:p>
          <a:p>
            <a:pPr>
              <a:lnSpc>
                <a:spcPct val="90000"/>
              </a:lnSpc>
              <a:defRPr/>
            </a:pPr>
            <a:r>
              <a:rPr lang="id-ID" sz="3600" dirty="0"/>
              <a:t>GAGNE:ENACTIC-ICONIC-SYMBOLIC </a:t>
            </a:r>
          </a:p>
          <a:p>
            <a:pPr>
              <a:lnSpc>
                <a:spcPct val="90000"/>
              </a:lnSpc>
              <a:defRPr/>
            </a:pPr>
            <a:r>
              <a:rPr lang="id-ID" sz="3600" dirty="0"/>
              <a:t>AUSUBLE: MEANINGFUL LEARNING</a:t>
            </a:r>
            <a:endParaRPr lang="en-US"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382000" cy="1143000"/>
          </a:xfrm>
          <a:ln>
            <a:solidFill>
              <a:schemeClr val="tx1"/>
            </a:solidFill>
          </a:ln>
        </p:spPr>
        <p:txBody>
          <a:bodyPr>
            <a:normAutofit/>
          </a:bodyPr>
          <a:lstStyle/>
          <a:p>
            <a:pPr eaLnBrk="1" hangingPunct="1">
              <a:defRPr/>
            </a:pPr>
            <a:r>
              <a:rPr lang="id-ID" sz="4800" b="1" dirty="0" smtClean="0"/>
              <a:t>PIAGET</a:t>
            </a:r>
            <a:endParaRPr lang="en-US" sz="4800" b="1" dirty="0" smtClean="0"/>
          </a:p>
        </p:txBody>
      </p:sp>
      <p:sp>
        <p:nvSpPr>
          <p:cNvPr id="15363" name="Text Box 4"/>
          <p:cNvSpPr txBox="1">
            <a:spLocks noChangeArrowheads="1"/>
          </p:cNvSpPr>
          <p:nvPr/>
        </p:nvSpPr>
        <p:spPr bwMode="auto">
          <a:xfrm>
            <a:off x="323850" y="3716338"/>
            <a:ext cx="1676400" cy="366712"/>
          </a:xfrm>
          <a:prstGeom prst="rect">
            <a:avLst/>
          </a:prstGeom>
          <a:noFill/>
          <a:ln w="9525">
            <a:noFill/>
            <a:miter lim="800000"/>
            <a:headEnd/>
            <a:tailEnd/>
          </a:ln>
        </p:spPr>
        <p:txBody>
          <a:bodyPr>
            <a:spAutoFit/>
          </a:bodyPr>
          <a:lstStyle/>
          <a:p>
            <a:endParaRPr lang="en-US"/>
          </a:p>
        </p:txBody>
      </p:sp>
      <p:sp>
        <p:nvSpPr>
          <p:cNvPr id="15364" name="Text Box 5"/>
          <p:cNvSpPr txBox="1">
            <a:spLocks noChangeArrowheads="1"/>
          </p:cNvSpPr>
          <p:nvPr/>
        </p:nvSpPr>
        <p:spPr bwMode="auto">
          <a:xfrm>
            <a:off x="0" y="2997200"/>
            <a:ext cx="1908175" cy="830997"/>
          </a:xfrm>
          <a:prstGeom prst="rect">
            <a:avLst/>
          </a:prstGeom>
          <a:noFill/>
          <a:ln w="9525">
            <a:solidFill>
              <a:schemeClr val="tx1"/>
            </a:solidFill>
            <a:miter lim="800000"/>
            <a:headEnd/>
            <a:tailEnd/>
          </a:ln>
        </p:spPr>
        <p:txBody>
          <a:bodyPr>
            <a:spAutoFit/>
          </a:bodyPr>
          <a:lstStyle/>
          <a:p>
            <a:pPr algn="ctr">
              <a:spcBef>
                <a:spcPct val="50000"/>
              </a:spcBef>
            </a:pPr>
            <a:r>
              <a:rPr lang="en-US" sz="2400" b="1" dirty="0" smtClean="0"/>
              <a:t>EXITING </a:t>
            </a:r>
            <a:r>
              <a:rPr lang="id-ID" sz="2400" b="1" dirty="0" smtClean="0"/>
              <a:t>SCHEM</a:t>
            </a:r>
            <a:endParaRPr lang="en-US" sz="2400" b="1" dirty="0"/>
          </a:p>
        </p:txBody>
      </p:sp>
      <p:sp>
        <p:nvSpPr>
          <p:cNvPr id="15365" name="Line 6"/>
          <p:cNvSpPr>
            <a:spLocks noChangeShapeType="1"/>
          </p:cNvSpPr>
          <p:nvPr/>
        </p:nvSpPr>
        <p:spPr bwMode="auto">
          <a:xfrm flipV="1">
            <a:off x="1905000" y="3352798"/>
            <a:ext cx="1295400" cy="45719"/>
          </a:xfrm>
          <a:prstGeom prst="line">
            <a:avLst/>
          </a:prstGeom>
          <a:noFill/>
          <a:ln w="38100">
            <a:solidFill>
              <a:schemeClr val="tx1"/>
            </a:solidFill>
            <a:round/>
            <a:headEnd/>
            <a:tailEnd type="triangle" w="med" len="med"/>
          </a:ln>
        </p:spPr>
        <p:txBody>
          <a:bodyPr/>
          <a:lstStyle/>
          <a:p>
            <a:endParaRPr lang="en-US"/>
          </a:p>
        </p:txBody>
      </p:sp>
      <p:sp>
        <p:nvSpPr>
          <p:cNvPr id="15366" name="Text Box 7"/>
          <p:cNvSpPr txBox="1">
            <a:spLocks noChangeArrowheads="1"/>
          </p:cNvSpPr>
          <p:nvPr/>
        </p:nvSpPr>
        <p:spPr bwMode="auto">
          <a:xfrm>
            <a:off x="2743201" y="1916113"/>
            <a:ext cx="2692400" cy="466725"/>
          </a:xfrm>
          <a:prstGeom prst="rect">
            <a:avLst/>
          </a:prstGeom>
          <a:noFill/>
          <a:ln w="9525">
            <a:solidFill>
              <a:schemeClr val="tx1"/>
            </a:solidFill>
            <a:miter lim="800000"/>
            <a:headEnd/>
            <a:tailEnd/>
          </a:ln>
        </p:spPr>
        <p:txBody>
          <a:bodyPr wrap="square">
            <a:spAutoFit/>
          </a:bodyPr>
          <a:lstStyle/>
          <a:p>
            <a:pPr algn="ctr">
              <a:spcBef>
                <a:spcPct val="50000"/>
              </a:spcBef>
            </a:pPr>
            <a:r>
              <a:rPr lang="id-ID" sz="2400" b="1" dirty="0" smtClean="0"/>
              <a:t>ASI</a:t>
            </a:r>
            <a:r>
              <a:rPr lang="en-US" sz="2400" b="1" dirty="0" smtClean="0"/>
              <a:t>S</a:t>
            </a:r>
            <a:r>
              <a:rPr lang="id-ID" sz="2400" b="1" dirty="0" smtClean="0"/>
              <a:t>MILA</a:t>
            </a:r>
            <a:r>
              <a:rPr lang="en-US" sz="2400" b="1" dirty="0" err="1" smtClean="0"/>
              <a:t>TION</a:t>
            </a:r>
            <a:endParaRPr lang="en-US" sz="2400" b="1" dirty="0"/>
          </a:p>
        </p:txBody>
      </p:sp>
      <p:sp>
        <p:nvSpPr>
          <p:cNvPr id="15367" name="Text Box 8"/>
          <p:cNvSpPr txBox="1">
            <a:spLocks noChangeArrowheads="1"/>
          </p:cNvSpPr>
          <p:nvPr/>
        </p:nvSpPr>
        <p:spPr bwMode="auto">
          <a:xfrm>
            <a:off x="2438400" y="4292600"/>
            <a:ext cx="2997201" cy="461665"/>
          </a:xfrm>
          <a:prstGeom prst="rect">
            <a:avLst/>
          </a:prstGeom>
          <a:noFill/>
          <a:ln w="9525">
            <a:solidFill>
              <a:schemeClr val="tx1"/>
            </a:solidFill>
            <a:miter lim="800000"/>
            <a:headEnd/>
            <a:tailEnd/>
          </a:ln>
        </p:spPr>
        <p:txBody>
          <a:bodyPr wrap="square">
            <a:spAutoFit/>
          </a:bodyPr>
          <a:lstStyle/>
          <a:p>
            <a:pPr algn="ctr">
              <a:spcBef>
                <a:spcPct val="50000"/>
              </a:spcBef>
            </a:pPr>
            <a:r>
              <a:rPr lang="id-ID" sz="2400" b="1" dirty="0" smtClean="0"/>
              <a:t>A</a:t>
            </a:r>
            <a:r>
              <a:rPr lang="en-US" sz="2400" b="1" dirty="0" err="1" smtClean="0"/>
              <a:t>COMMODATION</a:t>
            </a:r>
            <a:endParaRPr lang="en-US" sz="2400" b="1" dirty="0"/>
          </a:p>
        </p:txBody>
      </p:sp>
      <p:sp>
        <p:nvSpPr>
          <p:cNvPr id="15368" name="Text Box 9"/>
          <p:cNvSpPr txBox="1">
            <a:spLocks noChangeArrowheads="1"/>
          </p:cNvSpPr>
          <p:nvPr/>
        </p:nvSpPr>
        <p:spPr bwMode="auto">
          <a:xfrm>
            <a:off x="3348038" y="2997200"/>
            <a:ext cx="2443162" cy="830997"/>
          </a:xfrm>
          <a:prstGeom prst="rect">
            <a:avLst/>
          </a:prstGeom>
          <a:noFill/>
          <a:ln w="9525">
            <a:solidFill>
              <a:schemeClr val="tx1"/>
            </a:solidFill>
            <a:miter lim="800000"/>
            <a:headEnd/>
            <a:tailEnd/>
          </a:ln>
        </p:spPr>
        <p:txBody>
          <a:bodyPr wrap="square">
            <a:spAutoFit/>
          </a:bodyPr>
          <a:lstStyle/>
          <a:p>
            <a:pPr algn="ctr">
              <a:spcBef>
                <a:spcPct val="50000"/>
              </a:spcBef>
            </a:pPr>
            <a:r>
              <a:rPr lang="en-US" sz="2400" b="1" dirty="0" smtClean="0"/>
              <a:t>NEW INFORMATION</a:t>
            </a:r>
            <a:endParaRPr lang="en-US" sz="2400" b="1" dirty="0"/>
          </a:p>
        </p:txBody>
      </p:sp>
      <p:sp>
        <p:nvSpPr>
          <p:cNvPr id="15369" name="Line 10"/>
          <p:cNvSpPr>
            <a:spLocks noChangeShapeType="1"/>
          </p:cNvSpPr>
          <p:nvPr/>
        </p:nvSpPr>
        <p:spPr bwMode="auto">
          <a:xfrm flipV="1">
            <a:off x="4500563" y="2420938"/>
            <a:ext cx="0" cy="576262"/>
          </a:xfrm>
          <a:prstGeom prst="line">
            <a:avLst/>
          </a:prstGeom>
          <a:noFill/>
          <a:ln w="38100">
            <a:solidFill>
              <a:schemeClr val="tx1"/>
            </a:solidFill>
            <a:round/>
            <a:headEnd/>
            <a:tailEnd type="triangle" w="med" len="med"/>
          </a:ln>
        </p:spPr>
        <p:txBody>
          <a:bodyPr/>
          <a:lstStyle/>
          <a:p>
            <a:endParaRPr lang="en-US"/>
          </a:p>
        </p:txBody>
      </p:sp>
      <p:sp>
        <p:nvSpPr>
          <p:cNvPr id="15370" name="Line 11"/>
          <p:cNvSpPr>
            <a:spLocks noChangeShapeType="1"/>
          </p:cNvSpPr>
          <p:nvPr/>
        </p:nvSpPr>
        <p:spPr bwMode="auto">
          <a:xfrm>
            <a:off x="5435600" y="2133600"/>
            <a:ext cx="1008063" cy="0"/>
          </a:xfrm>
          <a:prstGeom prst="line">
            <a:avLst/>
          </a:prstGeom>
          <a:noFill/>
          <a:ln w="38100">
            <a:solidFill>
              <a:schemeClr val="tx1"/>
            </a:solidFill>
            <a:round/>
            <a:headEnd/>
            <a:tailEnd type="triangle" w="med" len="med"/>
          </a:ln>
        </p:spPr>
        <p:txBody>
          <a:bodyPr/>
          <a:lstStyle/>
          <a:p>
            <a:endParaRPr lang="en-US"/>
          </a:p>
        </p:txBody>
      </p:sp>
      <p:sp>
        <p:nvSpPr>
          <p:cNvPr id="15371" name="Text Box 12"/>
          <p:cNvSpPr txBox="1">
            <a:spLocks noChangeArrowheads="1"/>
          </p:cNvSpPr>
          <p:nvPr/>
        </p:nvSpPr>
        <p:spPr bwMode="auto">
          <a:xfrm>
            <a:off x="6659563" y="1773238"/>
            <a:ext cx="2484437" cy="1015663"/>
          </a:xfrm>
          <a:prstGeom prst="rect">
            <a:avLst/>
          </a:prstGeom>
          <a:noFill/>
          <a:ln w="9525">
            <a:solidFill>
              <a:schemeClr val="tx1"/>
            </a:solidFill>
            <a:miter lim="800000"/>
            <a:headEnd/>
            <a:tailEnd/>
          </a:ln>
        </p:spPr>
        <p:txBody>
          <a:bodyPr>
            <a:spAutoFit/>
          </a:bodyPr>
          <a:lstStyle/>
          <a:p>
            <a:pPr algn="ctr">
              <a:spcBef>
                <a:spcPct val="50000"/>
              </a:spcBef>
            </a:pPr>
            <a:r>
              <a:rPr lang="en-US" sz="2400" b="1" dirty="0" smtClean="0"/>
              <a:t>REVISE</a:t>
            </a:r>
          </a:p>
          <a:p>
            <a:pPr algn="ctr">
              <a:spcBef>
                <a:spcPct val="50000"/>
              </a:spcBef>
            </a:pPr>
            <a:r>
              <a:rPr lang="en-US" sz="2400" b="1" dirty="0" err="1" smtClean="0"/>
              <a:t>SCHEM</a:t>
            </a:r>
            <a:endParaRPr lang="en-US" sz="2400" b="1" dirty="0"/>
          </a:p>
        </p:txBody>
      </p:sp>
      <p:sp>
        <p:nvSpPr>
          <p:cNvPr id="15372" name="Line 13"/>
          <p:cNvSpPr>
            <a:spLocks noChangeShapeType="1"/>
          </p:cNvSpPr>
          <p:nvPr/>
        </p:nvSpPr>
        <p:spPr bwMode="auto">
          <a:xfrm>
            <a:off x="5435600" y="4581525"/>
            <a:ext cx="1152525" cy="0"/>
          </a:xfrm>
          <a:prstGeom prst="line">
            <a:avLst/>
          </a:prstGeom>
          <a:noFill/>
          <a:ln w="38100">
            <a:solidFill>
              <a:schemeClr val="tx1"/>
            </a:solidFill>
            <a:round/>
            <a:headEnd/>
            <a:tailEnd type="triangle" w="med" len="med"/>
          </a:ln>
        </p:spPr>
        <p:txBody>
          <a:bodyPr/>
          <a:lstStyle/>
          <a:p>
            <a:endParaRPr lang="en-US"/>
          </a:p>
        </p:txBody>
      </p:sp>
      <p:sp>
        <p:nvSpPr>
          <p:cNvPr id="15373" name="Line 14"/>
          <p:cNvSpPr>
            <a:spLocks noChangeShapeType="1"/>
          </p:cNvSpPr>
          <p:nvPr/>
        </p:nvSpPr>
        <p:spPr bwMode="auto">
          <a:xfrm>
            <a:off x="4500563" y="3860800"/>
            <a:ext cx="0" cy="431800"/>
          </a:xfrm>
          <a:prstGeom prst="line">
            <a:avLst/>
          </a:prstGeom>
          <a:noFill/>
          <a:ln w="38100">
            <a:solidFill>
              <a:schemeClr val="tx1"/>
            </a:solidFill>
            <a:round/>
            <a:headEnd/>
            <a:tailEnd type="triangle" w="med" len="med"/>
          </a:ln>
        </p:spPr>
        <p:txBody>
          <a:bodyPr/>
          <a:lstStyle/>
          <a:p>
            <a:endParaRPr lang="en-US"/>
          </a:p>
        </p:txBody>
      </p:sp>
      <p:sp>
        <p:nvSpPr>
          <p:cNvPr id="15374" name="Text Box 15"/>
          <p:cNvSpPr txBox="1">
            <a:spLocks noChangeArrowheads="1"/>
          </p:cNvSpPr>
          <p:nvPr/>
        </p:nvSpPr>
        <p:spPr bwMode="auto">
          <a:xfrm>
            <a:off x="6659563" y="4076700"/>
            <a:ext cx="2089150" cy="1015663"/>
          </a:xfrm>
          <a:prstGeom prst="rect">
            <a:avLst/>
          </a:prstGeom>
          <a:noFill/>
          <a:ln w="9525">
            <a:solidFill>
              <a:schemeClr val="tx1"/>
            </a:solidFill>
            <a:miter lim="800000"/>
            <a:headEnd/>
            <a:tailEnd/>
          </a:ln>
        </p:spPr>
        <p:txBody>
          <a:bodyPr>
            <a:spAutoFit/>
          </a:bodyPr>
          <a:lstStyle/>
          <a:p>
            <a:pPr algn="ctr">
              <a:spcBef>
                <a:spcPct val="50000"/>
              </a:spcBef>
            </a:pPr>
            <a:r>
              <a:rPr lang="en-US" sz="2400" b="1" dirty="0" smtClean="0"/>
              <a:t>NEW </a:t>
            </a:r>
          </a:p>
          <a:p>
            <a:pPr algn="ctr">
              <a:spcBef>
                <a:spcPct val="50000"/>
              </a:spcBef>
            </a:pPr>
            <a:r>
              <a:rPr lang="id-ID" sz="2400" b="1" dirty="0" smtClean="0"/>
              <a:t>SCHEM</a:t>
            </a:r>
            <a:endParaRPr lang="en-US" sz="2400" b="1" dirty="0"/>
          </a:p>
        </p:txBody>
      </p:sp>
      <p:sp>
        <p:nvSpPr>
          <p:cNvPr id="15375" name="Text Box 17"/>
          <p:cNvSpPr txBox="1">
            <a:spLocks noChangeArrowheads="1"/>
          </p:cNvSpPr>
          <p:nvPr/>
        </p:nvSpPr>
        <p:spPr bwMode="auto">
          <a:xfrm>
            <a:off x="468313" y="5734050"/>
            <a:ext cx="3382962" cy="466725"/>
          </a:xfrm>
          <a:prstGeom prst="rect">
            <a:avLst/>
          </a:prstGeom>
          <a:noFill/>
          <a:ln w="9525">
            <a:solidFill>
              <a:schemeClr val="tx1"/>
            </a:solidFill>
            <a:miter lim="800000"/>
            <a:headEnd/>
            <a:tailEnd/>
          </a:ln>
        </p:spPr>
        <p:txBody>
          <a:bodyPr>
            <a:spAutoFit/>
          </a:bodyPr>
          <a:lstStyle/>
          <a:p>
            <a:pPr algn="ctr">
              <a:spcBef>
                <a:spcPct val="50000"/>
              </a:spcBef>
            </a:pPr>
            <a:r>
              <a:rPr lang="id-ID" sz="2400" b="1"/>
              <a:t>DISEQULIBRIUM</a:t>
            </a:r>
            <a:endParaRPr lang="en-US" sz="2400" b="1"/>
          </a:p>
        </p:txBody>
      </p:sp>
      <p:sp>
        <p:nvSpPr>
          <p:cNvPr id="15376" name="Text Box 19"/>
          <p:cNvSpPr txBox="1">
            <a:spLocks noChangeArrowheads="1"/>
          </p:cNvSpPr>
          <p:nvPr/>
        </p:nvSpPr>
        <p:spPr bwMode="auto">
          <a:xfrm>
            <a:off x="6084888" y="5661025"/>
            <a:ext cx="2808287" cy="466725"/>
          </a:xfrm>
          <a:prstGeom prst="rect">
            <a:avLst/>
          </a:prstGeom>
          <a:noFill/>
          <a:ln w="9525">
            <a:solidFill>
              <a:schemeClr val="tx1"/>
            </a:solidFill>
            <a:miter lim="800000"/>
            <a:headEnd/>
            <a:tailEnd/>
          </a:ln>
        </p:spPr>
        <p:txBody>
          <a:bodyPr>
            <a:spAutoFit/>
          </a:bodyPr>
          <a:lstStyle/>
          <a:p>
            <a:pPr algn="ctr">
              <a:spcBef>
                <a:spcPct val="50000"/>
              </a:spcBef>
            </a:pPr>
            <a:r>
              <a:rPr lang="id-ID" sz="2400" b="1"/>
              <a:t>EQUILIBRIUM</a:t>
            </a:r>
            <a:endParaRPr lang="en-US" sz="2400" b="1"/>
          </a:p>
        </p:txBody>
      </p:sp>
      <p:sp>
        <p:nvSpPr>
          <p:cNvPr id="15377" name="Line 20"/>
          <p:cNvSpPr>
            <a:spLocks noChangeShapeType="1"/>
          </p:cNvSpPr>
          <p:nvPr/>
        </p:nvSpPr>
        <p:spPr bwMode="auto">
          <a:xfrm>
            <a:off x="3851275" y="5949950"/>
            <a:ext cx="2233613" cy="0"/>
          </a:xfrm>
          <a:prstGeom prst="line">
            <a:avLst/>
          </a:prstGeom>
          <a:noFill/>
          <a:ln w="57150">
            <a:solidFill>
              <a:schemeClr val="tx1"/>
            </a:solidFill>
            <a:round/>
            <a:headEnd type="triangle" w="med" len="med"/>
            <a:tailEnd type="triangle" w="med" len="med"/>
          </a:ln>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ln>
            <a:solidFill>
              <a:schemeClr val="tx1"/>
            </a:solidFill>
          </a:ln>
        </p:spPr>
        <p:txBody>
          <a:bodyPr/>
          <a:lstStyle/>
          <a:p>
            <a:pPr eaLnBrk="1" hangingPunct="1">
              <a:defRPr/>
            </a:pPr>
            <a:r>
              <a:rPr lang="id-ID" smtClean="0"/>
              <a:t>INFORMATION PROCESSING </a:t>
            </a:r>
            <a:endParaRPr lang="en-US" smtClean="0"/>
          </a:p>
        </p:txBody>
      </p:sp>
      <p:sp>
        <p:nvSpPr>
          <p:cNvPr id="20484" name="Rectangle 4"/>
          <p:cNvSpPr>
            <a:spLocks noGrp="1" noChangeArrowheads="1"/>
          </p:cNvSpPr>
          <p:nvPr>
            <p:ph type="body" idx="1"/>
          </p:nvPr>
        </p:nvSpPr>
        <p:spPr>
          <a:ln>
            <a:solidFill>
              <a:schemeClr val="tx1"/>
            </a:solidFill>
          </a:ln>
        </p:spPr>
        <p:txBody>
          <a:bodyPr>
            <a:normAutofit/>
          </a:bodyPr>
          <a:lstStyle/>
          <a:p>
            <a:pPr eaLnBrk="1" hangingPunct="1">
              <a:lnSpc>
                <a:spcPct val="90000"/>
              </a:lnSpc>
              <a:defRPr/>
            </a:pPr>
            <a:r>
              <a:rPr lang="fi-FI" i="1" smtClean="0"/>
              <a:t>Input, </a:t>
            </a:r>
            <a:endParaRPr lang="id-ID" i="1" smtClean="0"/>
          </a:p>
          <a:p>
            <a:pPr eaLnBrk="1" hangingPunct="1">
              <a:lnSpc>
                <a:spcPct val="90000"/>
              </a:lnSpc>
              <a:defRPr/>
            </a:pPr>
            <a:r>
              <a:rPr lang="fi-FI" smtClean="0"/>
              <a:t>Pola ingatan, </a:t>
            </a:r>
            <a:r>
              <a:rPr lang="id-ID" smtClean="0"/>
              <a:t>encoding, </a:t>
            </a:r>
            <a:r>
              <a:rPr lang="fi-FI" smtClean="0"/>
              <a:t>Persepsi</a:t>
            </a:r>
            <a:endParaRPr lang="id-ID" smtClean="0"/>
          </a:p>
          <a:p>
            <a:pPr eaLnBrk="1" hangingPunct="1">
              <a:lnSpc>
                <a:spcPct val="90000"/>
              </a:lnSpc>
              <a:defRPr/>
            </a:pPr>
            <a:r>
              <a:rPr lang="fi-FI" i="1" smtClean="0"/>
              <a:t>Short-term Memory</a:t>
            </a:r>
            <a:r>
              <a:rPr lang="fi-FI" smtClean="0"/>
              <a:t> atau </a:t>
            </a:r>
            <a:r>
              <a:rPr lang="fi-FI" i="1" smtClean="0"/>
              <a:t>Working Memory</a:t>
            </a:r>
            <a:r>
              <a:rPr lang="fi-FI" smtClean="0"/>
              <a:t> (Memori Jangka Pendek), </a:t>
            </a:r>
            <a:endParaRPr lang="id-ID" smtClean="0"/>
          </a:p>
          <a:p>
            <a:pPr eaLnBrk="1" hangingPunct="1">
              <a:lnSpc>
                <a:spcPct val="90000"/>
              </a:lnSpc>
              <a:defRPr/>
            </a:pPr>
            <a:r>
              <a:rPr lang="fi-FI" i="1" smtClean="0"/>
              <a:t>Long-term Memory </a:t>
            </a:r>
            <a:r>
              <a:rPr lang="fi-FI" smtClean="0"/>
              <a:t>(Memory Jangka Panjang),, </a:t>
            </a:r>
            <a:endParaRPr lang="id-ID" smtClean="0"/>
          </a:p>
          <a:p>
            <a:pPr eaLnBrk="1" hangingPunct="1">
              <a:lnSpc>
                <a:spcPct val="90000"/>
              </a:lnSpc>
              <a:defRPr/>
            </a:pPr>
            <a:r>
              <a:rPr lang="fi-FI" smtClean="0"/>
              <a:t>Organisasi Informasi, Menyimpan dan Mengingat informasi, dan </a:t>
            </a:r>
            <a:endParaRPr lang="id-ID" smtClean="0"/>
          </a:p>
          <a:p>
            <a:pPr eaLnBrk="1" hangingPunct="1">
              <a:lnSpc>
                <a:spcPct val="90000"/>
              </a:lnSpc>
              <a:defRPr/>
            </a:pPr>
            <a:r>
              <a:rPr lang="id-ID" smtClean="0"/>
              <a:t>M</a:t>
            </a:r>
            <a:r>
              <a:rPr lang="fi-FI" smtClean="0"/>
              <a:t>erespon</a:t>
            </a:r>
            <a:r>
              <a:rPr lang="id-ID" smtClean="0"/>
              <a:t>/menggunakan memori</a:t>
            </a:r>
            <a:r>
              <a:rPr lang="fi-FI" smtClean="0"/>
              <a:t>. </a:t>
            </a:r>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229600" cy="919162"/>
          </a:xfrm>
          <a:ln>
            <a:solidFill>
              <a:schemeClr val="tx1"/>
            </a:solidFill>
          </a:ln>
        </p:spPr>
        <p:txBody>
          <a:bodyPr/>
          <a:lstStyle/>
          <a:p>
            <a:pPr eaLnBrk="1" hangingPunct="1">
              <a:defRPr/>
            </a:pPr>
            <a:r>
              <a:rPr lang="id-ID" sz="4000" b="1" dirty="0" smtClean="0"/>
              <a:t>INFORMATION PROCESSING</a:t>
            </a:r>
            <a:endParaRPr lang="en-US" sz="4000" b="1" dirty="0" smtClean="0"/>
          </a:p>
        </p:txBody>
      </p:sp>
      <p:pic>
        <p:nvPicPr>
          <p:cNvPr id="17411" name="Picture 4" descr="stm-ltm"/>
          <p:cNvPicPr>
            <a:picLocks noGrp="1" noChangeAspect="1" noChangeArrowheads="1"/>
          </p:cNvPicPr>
          <p:nvPr>
            <p:ph idx="1"/>
          </p:nvPr>
        </p:nvPicPr>
        <p:blipFill>
          <a:blip r:embed="rId3" cstate="print"/>
          <a:srcRect/>
          <a:stretch>
            <a:fillRect/>
          </a:stretch>
        </p:blipFill>
        <p:spPr>
          <a:xfrm>
            <a:off x="0" y="1341438"/>
            <a:ext cx="9144000" cy="5516562"/>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163762"/>
          </a:xfrm>
        </p:spPr>
        <p:txBody>
          <a:bodyPr>
            <a:normAutofit/>
          </a:bodyPr>
          <a:lstStyle/>
          <a:p>
            <a:pPr algn="ctr"/>
            <a:r>
              <a:rPr lang="en-US" sz="4800" b="1" dirty="0" smtClean="0"/>
              <a:t>EVALUATION AND ASSESSMENT</a:t>
            </a:r>
            <a:endParaRPr lang="en-US" sz="4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BIOLOGY AS A SCIENCE</a:t>
            </a:r>
            <a:endParaRPr lang="en-US" dirty="0"/>
          </a:p>
        </p:txBody>
      </p:sp>
      <p:sp>
        <p:nvSpPr>
          <p:cNvPr id="3" name="Content Placeholder 2"/>
          <p:cNvSpPr>
            <a:spLocks noGrp="1"/>
          </p:cNvSpPr>
          <p:nvPr>
            <p:ph idx="1"/>
          </p:nvPr>
        </p:nvSpPr>
        <p:spPr/>
        <p:txBody>
          <a:bodyPr/>
          <a:lstStyle/>
          <a:p>
            <a:pPr marL="550926" indent="-514350">
              <a:buFont typeface="+mj-lt"/>
              <a:buAutoNum type="arabicPeriod"/>
            </a:pPr>
            <a:r>
              <a:rPr lang="en-US" sz="3600" dirty="0" smtClean="0"/>
              <a:t>IT HAS OBJECTS</a:t>
            </a:r>
          </a:p>
          <a:p>
            <a:pPr marL="550926" indent="-514350">
              <a:buFont typeface="+mj-lt"/>
              <a:buAutoNum type="arabicPeriod"/>
            </a:pPr>
            <a:r>
              <a:rPr lang="en-US" sz="3600" dirty="0" smtClean="0"/>
              <a:t>IT HAS THEMES OR PROBLEM TO STUDY</a:t>
            </a:r>
          </a:p>
          <a:p>
            <a:pPr marL="550926" indent="-514350">
              <a:buFont typeface="+mj-lt"/>
              <a:buAutoNum type="arabicPeriod"/>
            </a:pPr>
            <a:r>
              <a:rPr lang="en-US" sz="3600" dirty="0" smtClean="0"/>
              <a:t>IT HAS METHODS </a:t>
            </a:r>
          </a:p>
          <a:p>
            <a:pPr marL="550926" indent="-514350">
              <a:buFont typeface="+mj-lt"/>
              <a:buAutoNum type="arabicPeriod"/>
            </a:pPr>
            <a:r>
              <a:rPr lang="en-US" sz="3600" dirty="0" smtClean="0"/>
              <a:t>IT HAS APPLICATIONS</a:t>
            </a:r>
          </a:p>
          <a:p>
            <a:pPr marL="550926" indent="-514350">
              <a:buFont typeface="+mj-lt"/>
              <a:buAutoNum type="arabicPeriod"/>
            </a:pPr>
            <a:r>
              <a:rPr lang="en-US" sz="3600" dirty="0" smtClean="0"/>
              <a:t>IT HAS CAREERS IN SOCIETIES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ile"/>
          <p:cNvSpPr>
            <a:spLocks noEditPoints="1" noChangeArrowheads="1"/>
          </p:cNvSpPr>
          <p:nvPr/>
        </p:nvSpPr>
        <p:spPr bwMode="auto">
          <a:xfrm>
            <a:off x="7143768" y="2786058"/>
            <a:ext cx="1500198" cy="121444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1" name="Oval Callout 10"/>
          <p:cNvSpPr/>
          <p:nvPr/>
        </p:nvSpPr>
        <p:spPr>
          <a:xfrm>
            <a:off x="3857620" y="4857760"/>
            <a:ext cx="4500594" cy="1357322"/>
          </a:xfrm>
          <a:prstGeom prst="wedgeEllipseCallout">
            <a:avLst>
              <a:gd name="adj1" fmla="val 30415"/>
              <a:gd name="adj2" fmla="val -63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INSTRUCTIONAL MATERIAL </a:t>
            </a:r>
            <a:endParaRPr lang="en-US" dirty="0"/>
          </a:p>
        </p:txBody>
      </p:sp>
      <p:sp>
        <p:nvSpPr>
          <p:cNvPr id="4" name="TextBox 3"/>
          <p:cNvSpPr txBox="1"/>
          <p:nvPr/>
        </p:nvSpPr>
        <p:spPr>
          <a:xfrm>
            <a:off x="428596" y="2428868"/>
            <a:ext cx="3143272"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smtClean="0">
                <a:solidFill>
                  <a:schemeClr val="bg1"/>
                </a:solidFill>
              </a:rPr>
              <a:t>PLANNING</a:t>
            </a:r>
            <a:endParaRPr lang="en-US" sz="2800" b="1" dirty="0">
              <a:solidFill>
                <a:schemeClr val="bg1"/>
              </a:solidFill>
            </a:endParaRPr>
          </a:p>
        </p:txBody>
      </p:sp>
      <p:sp>
        <p:nvSpPr>
          <p:cNvPr id="5" name="TextBox 4"/>
          <p:cNvSpPr txBox="1"/>
          <p:nvPr/>
        </p:nvSpPr>
        <p:spPr>
          <a:xfrm>
            <a:off x="2643174" y="3714752"/>
            <a:ext cx="3143272" cy="523220"/>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800" b="1" dirty="0" smtClean="0">
                <a:solidFill>
                  <a:schemeClr val="bg1"/>
                </a:solidFill>
              </a:rPr>
              <a:t>IMPLEMENTING</a:t>
            </a:r>
            <a:endParaRPr lang="en-US" sz="2800" b="1" dirty="0">
              <a:solidFill>
                <a:schemeClr val="bg1"/>
              </a:solidFill>
            </a:endParaRPr>
          </a:p>
        </p:txBody>
      </p:sp>
      <p:sp>
        <p:nvSpPr>
          <p:cNvPr id="6" name="TextBox 5"/>
          <p:cNvSpPr txBox="1"/>
          <p:nvPr/>
        </p:nvSpPr>
        <p:spPr>
          <a:xfrm>
            <a:off x="4643438" y="5357826"/>
            <a:ext cx="3143272" cy="52322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800" b="1" dirty="0" smtClean="0">
                <a:solidFill>
                  <a:schemeClr val="bg1"/>
                </a:solidFill>
              </a:rPr>
              <a:t>EVALUATING</a:t>
            </a:r>
            <a:endParaRPr lang="en-US" sz="2800" b="1" dirty="0">
              <a:solidFill>
                <a:schemeClr val="bg1"/>
              </a:solidFill>
            </a:endParaRPr>
          </a:p>
        </p:txBody>
      </p:sp>
      <p:sp>
        <p:nvSpPr>
          <p:cNvPr id="7" name="Down Arrow 6"/>
          <p:cNvSpPr/>
          <p:nvPr/>
        </p:nvSpPr>
        <p:spPr>
          <a:xfrm>
            <a:off x="2928926" y="3071810"/>
            <a:ext cx="642942" cy="57150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3886200" y="4419600"/>
            <a:ext cx="642942" cy="57150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a:stCxn id="6" idx="1"/>
          </p:cNvCxnSpPr>
          <p:nvPr/>
        </p:nvCxnSpPr>
        <p:spPr>
          <a:xfrm rot="10800000">
            <a:off x="1571604" y="5500702"/>
            <a:ext cx="3071834" cy="1187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392877" y="4321975"/>
            <a:ext cx="2357454"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71604" y="4071942"/>
            <a:ext cx="1000132"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143768" y="4071942"/>
            <a:ext cx="1357322" cy="1107996"/>
          </a:xfrm>
          <a:prstGeom prst="rect">
            <a:avLst/>
          </a:prstGeom>
          <a:noFill/>
        </p:spPr>
        <p:txBody>
          <a:bodyPr wrap="square" lIns="91440" tIns="45720" rIns="91440" bIns="45720">
            <a:spAutoFit/>
          </a:bodyPr>
          <a:lstStyle/>
          <a:p>
            <a:pPr algn="ctr"/>
            <a:r>
              <a:rPr lang="en-US" sz="6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n-US" sz="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8" name="File"/>
          <p:cNvSpPr>
            <a:spLocks noEditPoints="1" noChangeArrowheads="1"/>
          </p:cNvSpPr>
          <p:nvPr/>
        </p:nvSpPr>
        <p:spPr bwMode="auto">
          <a:xfrm>
            <a:off x="6858016" y="2143116"/>
            <a:ext cx="1500198" cy="121444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pSp>
        <p:nvGrpSpPr>
          <p:cNvPr id="3" name="Group 21"/>
          <p:cNvGrpSpPr/>
          <p:nvPr/>
        </p:nvGrpSpPr>
        <p:grpSpPr>
          <a:xfrm>
            <a:off x="6429388" y="1643050"/>
            <a:ext cx="1643074" cy="1214446"/>
            <a:chOff x="6429388" y="1643050"/>
            <a:chExt cx="1643074" cy="1214446"/>
          </a:xfrm>
        </p:grpSpPr>
        <p:sp>
          <p:nvSpPr>
            <p:cNvPr id="1029" name="File"/>
            <p:cNvSpPr>
              <a:spLocks noEditPoints="1" noChangeArrowheads="1"/>
            </p:cNvSpPr>
            <p:nvPr/>
          </p:nvSpPr>
          <p:spPr bwMode="auto">
            <a:xfrm>
              <a:off x="6429388" y="1643050"/>
              <a:ext cx="1500198" cy="121444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6572264" y="1928802"/>
              <a:ext cx="1500198" cy="523220"/>
            </a:xfrm>
            <a:prstGeom prst="rect">
              <a:avLst/>
            </a:prstGeom>
            <a:noFill/>
          </p:spPr>
          <p:txBody>
            <a:bodyPr wrap="square" rtlCol="0">
              <a:spAutoFit/>
            </a:bodyPr>
            <a:lstStyle/>
            <a:p>
              <a:r>
                <a:rPr lang="en-US" sz="1400" b="1" dirty="0" smtClean="0">
                  <a:solidFill>
                    <a:schemeClr val="bg1"/>
                  </a:solidFill>
                </a:rPr>
                <a:t>SYLLABUS</a:t>
              </a:r>
            </a:p>
            <a:p>
              <a:r>
                <a:rPr lang="en-US" sz="1400" b="1" dirty="0" smtClean="0">
                  <a:solidFill>
                    <a:schemeClr val="bg1"/>
                  </a:solidFill>
                </a:rPr>
                <a:t>RPP</a:t>
              </a:r>
              <a:endParaRPr lang="en-US" sz="1400" b="1" dirty="0">
                <a:solidFill>
                  <a:schemeClr val="bg1"/>
                </a:solidFill>
              </a:endParaRPr>
            </a:p>
          </p:txBody>
        </p:sp>
      </p:grpSp>
      <p:sp>
        <p:nvSpPr>
          <p:cNvPr id="21" name="TextBox 20"/>
          <p:cNvSpPr txBox="1"/>
          <p:nvPr/>
        </p:nvSpPr>
        <p:spPr>
          <a:xfrm>
            <a:off x="7000892" y="2928934"/>
            <a:ext cx="1381108" cy="276999"/>
          </a:xfrm>
          <a:prstGeom prst="rect">
            <a:avLst/>
          </a:prstGeom>
          <a:noFill/>
        </p:spPr>
        <p:txBody>
          <a:bodyPr wrap="square" rtlCol="0">
            <a:spAutoFit/>
          </a:bodyPr>
          <a:lstStyle/>
          <a:p>
            <a:r>
              <a:rPr lang="en-US" sz="1200" b="1" dirty="0" smtClean="0">
                <a:solidFill>
                  <a:schemeClr val="bg1"/>
                </a:solidFill>
              </a:rPr>
              <a:t>POWERPOINT</a:t>
            </a:r>
            <a:endParaRPr lang="en-US" sz="1200" b="1" dirty="0">
              <a:solidFill>
                <a:schemeClr val="bg1"/>
              </a:solidFill>
            </a:endParaRPr>
          </a:p>
        </p:txBody>
      </p:sp>
      <p:sp>
        <p:nvSpPr>
          <p:cNvPr id="23" name="TextBox 22"/>
          <p:cNvSpPr txBox="1"/>
          <p:nvPr/>
        </p:nvSpPr>
        <p:spPr>
          <a:xfrm>
            <a:off x="7358082" y="3571876"/>
            <a:ext cx="1214446" cy="276999"/>
          </a:xfrm>
          <a:prstGeom prst="rect">
            <a:avLst/>
          </a:prstGeom>
          <a:noFill/>
        </p:spPr>
        <p:txBody>
          <a:bodyPr wrap="square" rtlCol="0">
            <a:spAutoFit/>
          </a:bodyPr>
          <a:lstStyle/>
          <a:p>
            <a:r>
              <a:rPr lang="en-US" sz="1200" b="1" dirty="0" smtClean="0">
                <a:solidFill>
                  <a:schemeClr val="bg1"/>
                </a:solidFill>
              </a:rPr>
              <a:t>SW &amp; TEST</a:t>
            </a:r>
            <a:endParaRPr lang="en-US" sz="1200" b="1" dirty="0">
              <a:solidFill>
                <a:schemeClr val="bg1"/>
              </a:solidFill>
            </a:endParaRPr>
          </a:p>
        </p:txBody>
      </p:sp>
      <p:sp>
        <p:nvSpPr>
          <p:cNvPr id="22" name="Rounded Rectangular Callout 21"/>
          <p:cNvSpPr/>
          <p:nvPr/>
        </p:nvSpPr>
        <p:spPr>
          <a:xfrm>
            <a:off x="4267200" y="2667000"/>
            <a:ext cx="1752600" cy="762000"/>
          </a:xfrm>
          <a:prstGeom prst="wedgeRoundRectCallout">
            <a:avLst>
              <a:gd name="adj1" fmla="val -44340"/>
              <a:gd name="adj2" fmla="val 893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ASSESSING</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EVALUATION &amp; ASSESSMENT</a:t>
            </a:r>
            <a:endParaRPr lang="en-US" b="1" dirty="0"/>
          </a:p>
        </p:txBody>
      </p:sp>
      <p:sp>
        <p:nvSpPr>
          <p:cNvPr id="6" name="TextBox 5"/>
          <p:cNvSpPr txBox="1"/>
          <p:nvPr/>
        </p:nvSpPr>
        <p:spPr>
          <a:xfrm>
            <a:off x="304800" y="1905000"/>
            <a:ext cx="33528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t>EVALUATION</a:t>
            </a:r>
            <a:endParaRPr lang="en-US" sz="3600" b="1" dirty="0"/>
          </a:p>
        </p:txBody>
      </p:sp>
      <p:sp>
        <p:nvSpPr>
          <p:cNvPr id="7" name="TextBox 6"/>
          <p:cNvSpPr txBox="1"/>
          <p:nvPr/>
        </p:nvSpPr>
        <p:spPr>
          <a:xfrm>
            <a:off x="381000" y="4572000"/>
            <a:ext cx="335052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t>ASSESSMENT</a:t>
            </a:r>
            <a:endParaRPr lang="en-US" sz="3600" b="1" dirty="0"/>
          </a:p>
        </p:txBody>
      </p:sp>
      <p:sp>
        <p:nvSpPr>
          <p:cNvPr id="8" name="Right Arrow 7"/>
          <p:cNvSpPr/>
          <p:nvPr/>
        </p:nvSpPr>
        <p:spPr>
          <a:xfrm>
            <a:off x="3810000" y="1905000"/>
            <a:ext cx="914400" cy="838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81600" y="1600200"/>
            <a:ext cx="35814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t>TO EVALUATE THE SUCCESS OF THE INSTRUCTIONAL PROGRAM</a:t>
            </a:r>
            <a:endParaRPr lang="en-US" sz="2400" b="1" dirty="0"/>
          </a:p>
        </p:txBody>
      </p:sp>
      <p:sp>
        <p:nvSpPr>
          <p:cNvPr id="10" name="TextBox 9"/>
          <p:cNvSpPr txBox="1"/>
          <p:nvPr/>
        </p:nvSpPr>
        <p:spPr>
          <a:xfrm>
            <a:off x="5181600" y="4343400"/>
            <a:ext cx="35814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t>TO KNOW LEARNERS’ DEVELOPMENT</a:t>
            </a:r>
            <a:endParaRPr lang="en-US" sz="2400" b="1" dirty="0"/>
          </a:p>
        </p:txBody>
      </p:sp>
      <p:sp>
        <p:nvSpPr>
          <p:cNvPr id="11" name="Right Arrow 10"/>
          <p:cNvSpPr/>
          <p:nvPr/>
        </p:nvSpPr>
        <p:spPr>
          <a:xfrm>
            <a:off x="3886200" y="4495800"/>
            <a:ext cx="914400" cy="838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Down Arrow 11"/>
          <p:cNvSpPr/>
          <p:nvPr/>
        </p:nvSpPr>
        <p:spPr>
          <a:xfrm>
            <a:off x="6629400" y="3200400"/>
            <a:ext cx="838200" cy="1143000"/>
          </a:xfrm>
          <a:prstGeom prst="upDownArrow">
            <a:avLst>
              <a:gd name="adj1" fmla="val 50000"/>
              <a:gd name="adj2" fmla="val 3371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p:cNvSpPr txBox="1"/>
          <p:nvPr/>
        </p:nvSpPr>
        <p:spPr>
          <a:xfrm>
            <a:off x="457200" y="2743200"/>
            <a:ext cx="3200400" cy="923330"/>
          </a:xfrm>
          <a:prstGeom prst="rect">
            <a:avLst/>
          </a:prstGeom>
          <a:noFill/>
        </p:spPr>
        <p:txBody>
          <a:bodyPr wrap="square" rtlCol="0">
            <a:spAutoFit/>
          </a:bodyPr>
          <a:lstStyle/>
          <a:p>
            <a:r>
              <a:rPr lang="en-US" dirty="0" err="1" smtClean="0"/>
              <a:t>EFFECTIVITY</a:t>
            </a:r>
            <a:endParaRPr lang="en-US" dirty="0" smtClean="0"/>
          </a:p>
          <a:p>
            <a:r>
              <a:rPr lang="en-US" dirty="0" smtClean="0"/>
              <a:t>EFFICIENCY</a:t>
            </a:r>
          </a:p>
          <a:p>
            <a:r>
              <a:rPr lang="en-US" dirty="0" smtClean="0"/>
              <a:t>RESOURCES</a:t>
            </a:r>
            <a:endParaRPr lang="en-US" dirty="0"/>
          </a:p>
        </p:txBody>
      </p:sp>
      <p:sp>
        <p:nvSpPr>
          <p:cNvPr id="14" name="TextBox 13"/>
          <p:cNvSpPr txBox="1"/>
          <p:nvPr/>
        </p:nvSpPr>
        <p:spPr>
          <a:xfrm>
            <a:off x="609600" y="5562600"/>
            <a:ext cx="2971800" cy="923330"/>
          </a:xfrm>
          <a:prstGeom prst="rect">
            <a:avLst/>
          </a:prstGeom>
          <a:noFill/>
        </p:spPr>
        <p:txBody>
          <a:bodyPr wrap="square" rtlCol="0">
            <a:spAutoFit/>
          </a:bodyPr>
          <a:lstStyle/>
          <a:p>
            <a:r>
              <a:rPr lang="en-US" dirty="0" smtClean="0"/>
              <a:t>EXCELLENT STUDENT</a:t>
            </a:r>
          </a:p>
          <a:p>
            <a:r>
              <a:rPr lang="en-US" dirty="0" smtClean="0"/>
              <a:t>COMMON STUDENTS</a:t>
            </a:r>
          </a:p>
          <a:p>
            <a:r>
              <a:rPr lang="en-US" dirty="0" smtClean="0"/>
              <a:t>SLOW LEARNERS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lstStyle/>
          <a:p>
            <a:r>
              <a:rPr lang="en-US" b="1" dirty="0" smtClean="0"/>
              <a:t>EVALUATION PROCESS</a:t>
            </a:r>
            <a:endParaRPr lang="en-US" b="1" dirty="0"/>
          </a:p>
        </p:txBody>
      </p:sp>
      <p:sp>
        <p:nvSpPr>
          <p:cNvPr id="4" name="TextBox 3"/>
          <p:cNvSpPr txBox="1"/>
          <p:nvPr/>
        </p:nvSpPr>
        <p:spPr>
          <a:xfrm>
            <a:off x="685800" y="1600200"/>
            <a:ext cx="3581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smtClean="0"/>
              <a:t>MEASUREMENT</a:t>
            </a:r>
            <a:endParaRPr lang="en-US" sz="3200" dirty="0"/>
          </a:p>
        </p:txBody>
      </p:sp>
      <p:sp>
        <p:nvSpPr>
          <p:cNvPr id="5" name="TextBox 4"/>
          <p:cNvSpPr txBox="1"/>
          <p:nvPr/>
        </p:nvSpPr>
        <p:spPr>
          <a:xfrm>
            <a:off x="685800" y="2895600"/>
            <a:ext cx="3581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smtClean="0"/>
              <a:t>DATA</a:t>
            </a:r>
            <a:endParaRPr lang="en-US" sz="3200" dirty="0"/>
          </a:p>
        </p:txBody>
      </p:sp>
      <p:sp>
        <p:nvSpPr>
          <p:cNvPr id="6" name="TextBox 5"/>
          <p:cNvSpPr txBox="1"/>
          <p:nvPr/>
        </p:nvSpPr>
        <p:spPr>
          <a:xfrm>
            <a:off x="609600" y="4191000"/>
            <a:ext cx="3581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smtClean="0"/>
              <a:t>EVALUATION</a:t>
            </a:r>
            <a:endParaRPr lang="en-US" sz="3200" dirty="0"/>
          </a:p>
        </p:txBody>
      </p:sp>
      <p:sp>
        <p:nvSpPr>
          <p:cNvPr id="7" name="TextBox 6"/>
          <p:cNvSpPr txBox="1"/>
          <p:nvPr/>
        </p:nvSpPr>
        <p:spPr>
          <a:xfrm>
            <a:off x="609600" y="5638800"/>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smtClean="0"/>
              <a:t>DECISION</a:t>
            </a:r>
            <a:endParaRPr lang="en-US" sz="3200" dirty="0"/>
          </a:p>
        </p:txBody>
      </p:sp>
      <p:sp>
        <p:nvSpPr>
          <p:cNvPr id="8" name="Down Arrow 7"/>
          <p:cNvSpPr/>
          <p:nvPr/>
        </p:nvSpPr>
        <p:spPr>
          <a:xfrm>
            <a:off x="1905000" y="2209800"/>
            <a:ext cx="914400" cy="609600"/>
          </a:xfrm>
          <a:prstGeom prst="down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981200" y="4800600"/>
            <a:ext cx="914400" cy="609600"/>
          </a:xfrm>
          <a:prstGeom prst="down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981200" y="3505200"/>
            <a:ext cx="914400" cy="609600"/>
          </a:xfrm>
          <a:prstGeom prst="down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4419600" y="1524000"/>
            <a:ext cx="685800" cy="685800"/>
          </a:xfrm>
          <a:prstGeom prst="lef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257800" y="1600200"/>
            <a:ext cx="3581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a:p>
        </p:txBody>
      </p:sp>
      <p:sp>
        <p:nvSpPr>
          <p:cNvPr id="17" name="TextBox 16"/>
          <p:cNvSpPr txBox="1"/>
          <p:nvPr/>
        </p:nvSpPr>
        <p:spPr>
          <a:xfrm>
            <a:off x="5257800" y="2743200"/>
            <a:ext cx="3581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smtClean="0"/>
              <a:t>VALID &amp; RELIABEL</a:t>
            </a:r>
            <a:endParaRPr lang="en-US" sz="3200" dirty="0"/>
          </a:p>
        </p:txBody>
      </p:sp>
      <p:sp>
        <p:nvSpPr>
          <p:cNvPr id="18" name="TextBox 17"/>
          <p:cNvSpPr txBox="1"/>
          <p:nvPr/>
        </p:nvSpPr>
        <p:spPr>
          <a:xfrm>
            <a:off x="5257800" y="4495800"/>
            <a:ext cx="3581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smtClean="0"/>
              <a:t>UJI VALIDITAS</a:t>
            </a:r>
          </a:p>
          <a:p>
            <a:pPr algn="ctr"/>
            <a:r>
              <a:rPr lang="en-US" sz="3200" dirty="0" smtClean="0"/>
              <a:t>UJI RELIABILITAS</a:t>
            </a:r>
            <a:endParaRPr lang="en-US" sz="3200" dirty="0"/>
          </a:p>
        </p:txBody>
      </p:sp>
      <p:sp>
        <p:nvSpPr>
          <p:cNvPr id="20" name="Down Arrow 19"/>
          <p:cNvSpPr/>
          <p:nvPr/>
        </p:nvSpPr>
        <p:spPr>
          <a:xfrm>
            <a:off x="6477000" y="2209800"/>
            <a:ext cx="1066800" cy="38100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Down Arrow 20"/>
          <p:cNvSpPr/>
          <p:nvPr/>
        </p:nvSpPr>
        <p:spPr>
          <a:xfrm>
            <a:off x="6553200" y="3886200"/>
            <a:ext cx="1066800" cy="38100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Autofit/>
          </a:bodyPr>
          <a:lstStyle/>
          <a:p>
            <a:r>
              <a:rPr lang="en-US" sz="3600" b="1" dirty="0" smtClean="0"/>
              <a:t>THE STRUCTURE OF BIOLOGY</a:t>
            </a:r>
            <a:endParaRPr lang="en-US" sz="3600" b="1" dirty="0"/>
          </a:p>
        </p:txBody>
      </p:sp>
      <p:pic>
        <p:nvPicPr>
          <p:cNvPr id="4" name="Picture 3" descr="A:\BSCS"/>
          <p:cNvPicPr/>
          <p:nvPr/>
        </p:nvPicPr>
        <p:blipFill>
          <a:blip r:embed="rId2" cstate="print"/>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Biology Education</a:t>
            </a:r>
            <a:endParaRPr lang="en-US" dirty="0"/>
          </a:p>
        </p:txBody>
      </p:sp>
      <p:sp>
        <p:nvSpPr>
          <p:cNvPr id="3" name="Content Placeholder 2"/>
          <p:cNvSpPr>
            <a:spLocks noGrp="1"/>
          </p:cNvSpPr>
          <p:nvPr>
            <p:ph idx="1"/>
          </p:nvPr>
        </p:nvSpPr>
        <p:spPr/>
        <p:txBody>
          <a:bodyPr/>
          <a:lstStyle/>
          <a:p>
            <a:r>
              <a:rPr lang="en-US" dirty="0" smtClean="0"/>
              <a:t>Objects: Learning Biology</a:t>
            </a:r>
          </a:p>
          <a:p>
            <a:r>
              <a:rPr lang="en-US" dirty="0" smtClean="0"/>
              <a:t>Problem: How to learn biology easier, faster, and better</a:t>
            </a:r>
          </a:p>
          <a:p>
            <a:r>
              <a:rPr lang="en-US" dirty="0" smtClean="0"/>
              <a:t>Application: Biology Instruction in schools</a:t>
            </a:r>
          </a:p>
          <a:p>
            <a:r>
              <a:rPr lang="en-US" dirty="0" smtClean="0"/>
              <a:t> Products: Book, curriculum, lesson plan, assessment instrument, etc.</a:t>
            </a:r>
          </a:p>
          <a:p>
            <a:r>
              <a:rPr lang="en-US" dirty="0" smtClean="0"/>
              <a:t>Career: educator, teacher, professor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BIOLOGY AND BIOLOGY EDUCATION</a:t>
            </a:r>
            <a:endParaRPr lang="en-US" sz="3600" b="1" dirty="0"/>
          </a:p>
        </p:txBody>
      </p:sp>
      <p:graphicFrame>
        <p:nvGraphicFramePr>
          <p:cNvPr id="4" name="Content Placeholder 3"/>
          <p:cNvGraphicFramePr>
            <a:graphicFrameLocks noGrp="1"/>
          </p:cNvGraphicFramePr>
          <p:nvPr>
            <p:ph idx="1"/>
          </p:nvPr>
        </p:nvGraphicFramePr>
        <p:xfrm>
          <a:off x="457200" y="1600200"/>
          <a:ext cx="7467600" cy="5197904"/>
        </p:xfrm>
        <a:graphic>
          <a:graphicData uri="http://schemas.openxmlformats.org/drawingml/2006/table">
            <a:tbl>
              <a:tblPr firstRow="1" bandRow="1">
                <a:tableStyleId>{5C22544A-7EE6-4342-B048-85BDC9FD1C3A}</a:tableStyleId>
              </a:tblPr>
              <a:tblGrid>
                <a:gridCol w="1981200"/>
                <a:gridCol w="2743200"/>
                <a:gridCol w="2743200"/>
              </a:tblGrid>
              <a:tr h="988828">
                <a:tc>
                  <a:txBody>
                    <a:bodyPr/>
                    <a:lstStyle/>
                    <a:p>
                      <a:endParaRPr lang="en-US" sz="2400" dirty="0"/>
                    </a:p>
                  </a:txBody>
                  <a:tcPr/>
                </a:tc>
                <a:tc>
                  <a:txBody>
                    <a:bodyPr/>
                    <a:lstStyle/>
                    <a:p>
                      <a:pPr algn="ctr"/>
                      <a:r>
                        <a:rPr lang="en-US" sz="2400" dirty="0" smtClean="0"/>
                        <a:t>Biology</a:t>
                      </a:r>
                      <a:endParaRPr lang="en-US" sz="2400" dirty="0"/>
                    </a:p>
                  </a:txBody>
                  <a:tcPr/>
                </a:tc>
                <a:tc>
                  <a:txBody>
                    <a:bodyPr/>
                    <a:lstStyle/>
                    <a:p>
                      <a:pPr algn="ctr"/>
                      <a:r>
                        <a:rPr lang="en-US" sz="2400" dirty="0" smtClean="0"/>
                        <a:t>Biology Education</a:t>
                      </a:r>
                      <a:endParaRPr lang="en-US" sz="2400" dirty="0"/>
                    </a:p>
                  </a:txBody>
                  <a:tcPr/>
                </a:tc>
              </a:tr>
              <a:tr h="549349">
                <a:tc>
                  <a:txBody>
                    <a:bodyPr/>
                    <a:lstStyle/>
                    <a:p>
                      <a:r>
                        <a:rPr lang="en-US" sz="2400" dirty="0" smtClean="0"/>
                        <a:t>Object</a:t>
                      </a:r>
                      <a:endParaRPr lang="en-US" sz="2400" dirty="0"/>
                    </a:p>
                  </a:txBody>
                  <a:tcPr/>
                </a:tc>
                <a:tc>
                  <a:txBody>
                    <a:bodyPr/>
                    <a:lstStyle/>
                    <a:p>
                      <a:r>
                        <a:rPr lang="en-US" sz="2400" dirty="0" smtClean="0"/>
                        <a:t>Living things</a:t>
                      </a:r>
                      <a:endParaRPr lang="en-US" sz="2400" dirty="0"/>
                    </a:p>
                  </a:txBody>
                  <a:tcPr/>
                </a:tc>
                <a:tc>
                  <a:txBody>
                    <a:bodyPr/>
                    <a:lstStyle/>
                    <a:p>
                      <a:r>
                        <a:rPr lang="en-US" sz="2400" dirty="0" smtClean="0"/>
                        <a:t>Learning</a:t>
                      </a:r>
                      <a:endParaRPr lang="en-US" sz="2400" dirty="0"/>
                    </a:p>
                  </a:txBody>
                  <a:tcPr/>
                </a:tc>
              </a:tr>
              <a:tr h="988828">
                <a:tc>
                  <a:txBody>
                    <a:bodyPr/>
                    <a:lstStyle/>
                    <a:p>
                      <a:r>
                        <a:rPr lang="en-US" sz="2400" smtClean="0"/>
                        <a:t>Problem/ Theme</a:t>
                      </a:r>
                      <a:endParaRPr lang="en-US" sz="2400" dirty="0"/>
                    </a:p>
                  </a:txBody>
                  <a:tcPr/>
                </a:tc>
                <a:tc>
                  <a:txBody>
                    <a:bodyPr/>
                    <a:lstStyle/>
                    <a:p>
                      <a:r>
                        <a:rPr lang="en-US" sz="2400" dirty="0" smtClean="0"/>
                        <a:t>7 Themes</a:t>
                      </a:r>
                      <a:r>
                        <a:rPr lang="en-US" sz="2400" baseline="0" dirty="0" smtClean="0"/>
                        <a:t> of life</a:t>
                      </a:r>
                      <a:endParaRPr lang="en-US" sz="2400" dirty="0"/>
                    </a:p>
                  </a:txBody>
                  <a:tcPr/>
                </a:tc>
                <a:tc>
                  <a:txBody>
                    <a:bodyPr/>
                    <a:lstStyle/>
                    <a:p>
                      <a:r>
                        <a:rPr lang="en-US" sz="2400" dirty="0" smtClean="0"/>
                        <a:t>Curriculum, instruction, evaluation</a:t>
                      </a:r>
                      <a:endParaRPr lang="en-US" sz="2400" dirty="0"/>
                    </a:p>
                  </a:txBody>
                  <a:tcPr/>
                </a:tc>
              </a:tr>
              <a:tr h="549349">
                <a:tc>
                  <a:txBody>
                    <a:bodyPr/>
                    <a:lstStyle/>
                    <a:p>
                      <a:r>
                        <a:rPr lang="en-US" sz="2400" dirty="0" smtClean="0"/>
                        <a:t>Method</a:t>
                      </a:r>
                      <a:endParaRPr lang="en-US" sz="2400" dirty="0"/>
                    </a:p>
                  </a:txBody>
                  <a:tcPr/>
                </a:tc>
                <a:tc>
                  <a:txBody>
                    <a:bodyPr/>
                    <a:lstStyle/>
                    <a:p>
                      <a:r>
                        <a:rPr lang="en-US" sz="2400" dirty="0" smtClean="0"/>
                        <a:t>Scientific Method</a:t>
                      </a:r>
                      <a:endParaRPr lang="en-US" sz="2400" dirty="0"/>
                    </a:p>
                  </a:txBody>
                  <a:tcPr/>
                </a:tc>
                <a:tc>
                  <a:txBody>
                    <a:bodyPr/>
                    <a:lstStyle/>
                    <a:p>
                      <a:r>
                        <a:rPr lang="en-US" sz="2400" dirty="0" smtClean="0"/>
                        <a:t>Social Research</a:t>
                      </a:r>
                      <a:endParaRPr lang="en-US" sz="2400" dirty="0"/>
                    </a:p>
                  </a:txBody>
                  <a:tcPr/>
                </a:tc>
              </a:tr>
              <a:tr h="549349">
                <a:tc>
                  <a:txBody>
                    <a:bodyPr/>
                    <a:lstStyle/>
                    <a:p>
                      <a:r>
                        <a:rPr lang="en-US" sz="2400" dirty="0" smtClean="0"/>
                        <a:t>Product</a:t>
                      </a:r>
                      <a:endParaRPr lang="en-US" sz="2400" dirty="0"/>
                    </a:p>
                  </a:txBody>
                  <a:tcPr/>
                </a:tc>
                <a:tc>
                  <a:txBody>
                    <a:bodyPr/>
                    <a:lstStyle/>
                    <a:p>
                      <a:r>
                        <a:rPr lang="en-US" sz="2400" dirty="0" smtClean="0"/>
                        <a:t>Book, journal, goods on biology</a:t>
                      </a:r>
                      <a:endParaRPr lang="en-US" sz="2400" dirty="0"/>
                    </a:p>
                  </a:txBody>
                  <a:tcPr/>
                </a:tc>
                <a:tc>
                  <a:txBody>
                    <a:bodyPr/>
                    <a:lstStyle/>
                    <a:p>
                      <a:r>
                        <a:rPr lang="en-US" sz="2400" dirty="0" smtClean="0"/>
                        <a:t>Book, journal, on education</a:t>
                      </a:r>
                      <a:endParaRPr lang="en-US" sz="2400" dirty="0"/>
                    </a:p>
                  </a:txBody>
                  <a:tcPr/>
                </a:tc>
              </a:tr>
              <a:tr h="549349">
                <a:tc>
                  <a:txBody>
                    <a:bodyPr/>
                    <a:lstStyle/>
                    <a:p>
                      <a:r>
                        <a:rPr lang="en-US" sz="2400" dirty="0" smtClean="0"/>
                        <a:t>Career</a:t>
                      </a:r>
                      <a:endParaRPr lang="en-US" sz="2400" dirty="0"/>
                    </a:p>
                  </a:txBody>
                  <a:tcPr/>
                </a:tc>
                <a:tc>
                  <a:txBody>
                    <a:bodyPr/>
                    <a:lstStyle/>
                    <a:p>
                      <a:r>
                        <a:rPr lang="en-US" sz="2400" dirty="0" smtClean="0"/>
                        <a:t>Biology Expert</a:t>
                      </a:r>
                      <a:endParaRPr lang="en-US" sz="2400" dirty="0"/>
                    </a:p>
                  </a:txBody>
                  <a:tcPr/>
                </a:tc>
                <a:tc>
                  <a:txBody>
                    <a:bodyPr/>
                    <a:lstStyle/>
                    <a:p>
                      <a:r>
                        <a:rPr lang="en-US" sz="2400" dirty="0" smtClean="0"/>
                        <a:t>Educators</a:t>
                      </a:r>
                      <a:endParaRPr lang="en-US" sz="2400" dirty="0"/>
                    </a:p>
                  </a:txBody>
                  <a:tcPr/>
                </a:tc>
              </a:tr>
              <a:tr h="549349">
                <a:tc>
                  <a:txBody>
                    <a:bodyPr/>
                    <a:lstStyle/>
                    <a:p>
                      <a:r>
                        <a:rPr lang="en-US" sz="2400" dirty="0" smtClean="0"/>
                        <a:t>Application</a:t>
                      </a:r>
                      <a:endParaRPr lang="en-US" sz="2400" dirty="0"/>
                    </a:p>
                  </a:txBody>
                  <a:tcPr/>
                </a:tc>
                <a:tc>
                  <a:txBody>
                    <a:bodyPr/>
                    <a:lstStyle/>
                    <a:p>
                      <a:r>
                        <a:rPr lang="en-US" sz="2400" dirty="0" smtClean="0"/>
                        <a:t>Nature, Industries</a:t>
                      </a:r>
                      <a:endParaRPr lang="en-US" sz="2400" dirty="0"/>
                    </a:p>
                  </a:txBody>
                  <a:tcPr/>
                </a:tc>
                <a:tc>
                  <a:txBody>
                    <a:bodyPr/>
                    <a:lstStyle/>
                    <a:p>
                      <a:r>
                        <a:rPr lang="en-US" sz="2400" dirty="0" smtClean="0"/>
                        <a:t>Schools</a:t>
                      </a:r>
                      <a:endParaRPr lang="en-US" sz="2400"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3382962"/>
          </a:xfrm>
        </p:spPr>
        <p:txBody>
          <a:bodyPr>
            <a:normAutofit/>
          </a:bodyPr>
          <a:lstStyle/>
          <a:p>
            <a:pPr algn="ctr"/>
            <a:r>
              <a:rPr lang="en-US" sz="4800" b="1" dirty="0" smtClean="0"/>
              <a:t>THE CHARACTERISTICS OF THE LEARNERS</a:t>
            </a:r>
            <a:endParaRPr lang="en-US" sz="4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9" name="Picture 3" descr="kembanganak"/>
          <p:cNvPicPr>
            <a:picLocks noGrp="1" noChangeAspect="1" noChangeArrowheads="1"/>
          </p:cNvPicPr>
          <p:nvPr>
            <p:ph idx="1"/>
          </p:nvPr>
        </p:nvPicPr>
        <p:blipFill>
          <a:blip r:embed="rId3" cstate="print">
            <a:lum bright="-18000"/>
          </a:blip>
          <a:srcRect t="3671" b="2090"/>
          <a:stretch>
            <a:fillRect/>
          </a:stretch>
        </p:blipFill>
        <p:spPr>
          <a:xfrm>
            <a:off x="0" y="0"/>
            <a:ext cx="9144000" cy="6858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anim calcmode="lin" valueType="num">
                                      <p:cBhvr>
                                        <p:cTn id="7" dur="1000" fill="hold"/>
                                        <p:tgtEl>
                                          <p:spTgt spid="132099"/>
                                        </p:tgtEl>
                                        <p:attrNameLst>
                                          <p:attrName>ppt_w</p:attrName>
                                        </p:attrNameLst>
                                      </p:cBhvr>
                                      <p:tavLst>
                                        <p:tav tm="0">
                                          <p:val>
                                            <p:fltVal val="0"/>
                                          </p:val>
                                        </p:tav>
                                        <p:tav tm="100000">
                                          <p:val>
                                            <p:strVal val="#ppt_w"/>
                                          </p:val>
                                        </p:tav>
                                      </p:tavLst>
                                    </p:anim>
                                    <p:anim calcmode="lin" valueType="num">
                                      <p:cBhvr>
                                        <p:cTn id="8" dur="1000" fill="hold"/>
                                        <p:tgtEl>
                                          <p:spTgt spid="132099"/>
                                        </p:tgtEl>
                                        <p:attrNameLst>
                                          <p:attrName>ppt_h</p:attrName>
                                        </p:attrNameLst>
                                      </p:cBhvr>
                                      <p:tavLst>
                                        <p:tav tm="0">
                                          <p:val>
                                            <p:fltVal val="0"/>
                                          </p:val>
                                        </p:tav>
                                        <p:tav tm="100000">
                                          <p:val>
                                            <p:strVal val="#ppt_h"/>
                                          </p:val>
                                        </p:tav>
                                      </p:tavLst>
                                    </p:anim>
                                    <p:anim calcmode="lin" valueType="num">
                                      <p:cBhvr>
                                        <p:cTn id="9" dur="1000" fill="hold"/>
                                        <p:tgtEl>
                                          <p:spTgt spid="1320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209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93</TotalTime>
  <Words>668</Words>
  <Application>Microsoft Office PowerPoint</Application>
  <PresentationFormat>On-screen Show (4:3)</PresentationFormat>
  <Paragraphs>206</Paragraphs>
  <Slides>42</Slides>
  <Notes>18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Technic</vt:lpstr>
      <vt:lpstr>BIOLOGY EDUCATION</vt:lpstr>
      <vt:lpstr>QUESTIONS</vt:lpstr>
      <vt:lpstr>BIOLOGY</vt:lpstr>
      <vt:lpstr>BIOLOGY AS A SCIENCE</vt:lpstr>
      <vt:lpstr>THE STRUCTURE OF BIOLOGY</vt:lpstr>
      <vt:lpstr>Biology Education</vt:lpstr>
      <vt:lpstr>BIOLOGY AND BIOLOGY EDUCATION</vt:lpstr>
      <vt:lpstr>THE CHARACTERISTICS OF THE LEARNERS</vt:lpstr>
      <vt:lpstr>Slide 9</vt:lpstr>
      <vt:lpstr>LEARNING STYLES</vt:lpstr>
      <vt:lpstr>INDONESIAN tropical biology</vt:lpstr>
      <vt:lpstr>AUSTRALASIA</vt:lpstr>
      <vt:lpstr>PEOPLE &amp; TRIBE</vt:lpstr>
      <vt:lpstr>AUSTRALASIAN ZONE</vt:lpstr>
      <vt:lpstr>WALLACE LINE</vt:lpstr>
      <vt:lpstr>WALLACE LINE</vt:lpstr>
      <vt:lpstr>LYDEKKER LINE</vt:lpstr>
      <vt:lpstr>Slide 18</vt:lpstr>
      <vt:lpstr>WALLACE, LYDEKKER, &amp; WEBBER LINE</vt:lpstr>
      <vt:lpstr>WEBBER LINE</vt:lpstr>
      <vt:lpstr>INDONESIAN BIOLOGY</vt:lpstr>
      <vt:lpstr>TROPICAL BIOLOGY SPECIES</vt:lpstr>
      <vt:lpstr>THE MOST DIVERS SPECIES</vt:lpstr>
      <vt:lpstr>LOCAL POTENCIES</vt:lpstr>
      <vt:lpstr>CURRICULUM  FRAMEWORK</vt:lpstr>
      <vt:lpstr>LEARNING DOMAINS</vt:lpstr>
      <vt:lpstr>SYLLABI SINGAPORE</vt:lpstr>
      <vt:lpstr>Slide 28</vt:lpstr>
      <vt:lpstr>Slide 29</vt:lpstr>
      <vt:lpstr>LEARNING</vt:lpstr>
      <vt:lpstr>KIMBLE &amp; OLSON</vt:lpstr>
      <vt:lpstr>LEARNING THEORY</vt:lpstr>
      <vt:lpstr>BEHAVIORISM</vt:lpstr>
      <vt:lpstr>COGNITIVISM</vt:lpstr>
      <vt:lpstr>COGNITIVISM</vt:lpstr>
      <vt:lpstr>PIAGET</vt:lpstr>
      <vt:lpstr>INFORMATION PROCESSING </vt:lpstr>
      <vt:lpstr>INFORMATION PROCESSING</vt:lpstr>
      <vt:lpstr>EVALUATION AND ASSESSMENT</vt:lpstr>
      <vt:lpstr>INSTRUCTIONAL MATERIAL </vt:lpstr>
      <vt:lpstr>EVALUATION &amp; ASSESSMENT</vt:lpstr>
      <vt:lpstr>EVALUATION PROCESS</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EDUCATION</dc:title>
  <dc:creator>USER</dc:creator>
  <cp:lastModifiedBy>DAZUMBA</cp:lastModifiedBy>
  <cp:revision>21</cp:revision>
  <dcterms:created xsi:type="dcterms:W3CDTF">2009-08-17T07:59:48Z</dcterms:created>
  <dcterms:modified xsi:type="dcterms:W3CDTF">2013-08-22T00:08:47Z</dcterms:modified>
</cp:coreProperties>
</file>