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77" r:id="rId3"/>
    <p:sldId id="275" r:id="rId4"/>
    <p:sldId id="278" r:id="rId5"/>
    <p:sldId id="276" r:id="rId6"/>
    <p:sldId id="279" r:id="rId7"/>
    <p:sldId id="280" r:id="rId8"/>
    <p:sldId id="267" r:id="rId9"/>
    <p:sldId id="282" r:id="rId10"/>
    <p:sldId id="269" r:id="rId11"/>
    <p:sldId id="270" r:id="rId12"/>
    <p:sldId id="271" r:id="rId13"/>
    <p:sldId id="281" r:id="rId14"/>
    <p:sldId id="283" r:id="rId15"/>
    <p:sldId id="272" r:id="rId16"/>
    <p:sldId id="268" r:id="rId17"/>
    <p:sldId id="274" r:id="rId18"/>
    <p:sldId id="273" r:id="rId19"/>
    <p:sldId id="259" r:id="rId20"/>
    <p:sldId id="266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1D57B-DEAD-43C1-A14F-B4B8AA71F9A9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3A3B2-AB2B-4442-8725-8180B07796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B65-A7BB-4BEB-8ED1-4FA7F2FF82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B65-A7BB-4BEB-8ED1-4FA7F2FF82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26B65-A7BB-4BEB-8ED1-4FA7F2FF82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C32546-83C7-4BA0-8016-3CB1140B0782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017" tIns="46508" rIns="93017" bIns="4650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61273F-983C-4DC0-8BA2-3D04A4E4DE8A}" type="datetimeFigureOut">
              <a:rPr lang="en-US" smtClean="0"/>
              <a:pPr/>
              <a:t>6/23/2011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75B965B-9D8C-494D-BDD8-5E2FE3DE0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PENGEMBANGAN KURIKULUM  BERTARAF INTERNASIONAL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6764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Slamet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Suyanto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FMIPA UNY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garuda pancasi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04800"/>
            <a:ext cx="1143000" cy="1246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781300" y="2781300"/>
            <a:ext cx="68580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CURRICULUM </a:t>
            </a:r>
            <a:br>
              <a:rPr lang="en-US" dirty="0" smtClean="0"/>
            </a:br>
            <a:r>
              <a:rPr lang="en-US" dirty="0" smtClean="0"/>
              <a:t>FRAMEWORK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29540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DOMAINS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066800"/>
            <a:ext cx="845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90600"/>
          </a:xfrm>
        </p:spPr>
        <p:txBody>
          <a:bodyPr/>
          <a:lstStyle/>
          <a:p>
            <a:r>
              <a:rPr lang="en-US" dirty="0" smtClean="0"/>
              <a:t>CONTEXTS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67" r="2500" b="281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7500" t="18000" r="15625" b="26000"/>
          <a:stretch>
            <a:fillRect/>
          </a:stretch>
        </p:blipFill>
        <p:spPr bwMode="auto">
          <a:xfrm>
            <a:off x="-1" y="0"/>
            <a:ext cx="91725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PERBAIKAN KURIKULUM KITA?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SzPct val="100000"/>
            </a:pPr>
            <a:r>
              <a:rPr lang="en-US" dirty="0" smtClean="0"/>
              <a:t>MENGEMBANGKAN 4 RANAH: KOGNITIF, AFEKTIF, PSIKOMOTOR, DAN SPIRITUAL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dirty="0" smtClean="0"/>
              <a:t>MENGGUNAKAN OBYEK INDONESIA (KONTEKSTUAL)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dirty="0" smtClean="0"/>
              <a:t>MENGEMBANGKAN SIKAP/BUDIPEKERTI LUHUR BANGSA INDONESIA/DAERAH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dirty="0" smtClean="0"/>
              <a:t>MENGEMBANGKAN NASIONALISME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dirty="0" smtClean="0"/>
              <a:t>MENGEMBANGKAN KEUNGGULAN KOMPETITIF</a:t>
            </a:r>
          </a:p>
          <a:p>
            <a:pPr>
              <a:buClr>
                <a:schemeClr val="bg1"/>
              </a:buClr>
              <a:buSzPct val="100000"/>
            </a:pPr>
            <a:r>
              <a:rPr lang="en-US" dirty="0" smtClean="0"/>
              <a:t>MENGEMBANGKAN KEIMANAN</a:t>
            </a:r>
          </a:p>
          <a:p>
            <a:pPr>
              <a:buClr>
                <a:schemeClr val="bg1"/>
              </a:buClr>
              <a:buSzPct val="100000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22575" y="1830388"/>
            <a:ext cx="3765550" cy="3808412"/>
            <a:chOff x="1778" y="1105"/>
            <a:chExt cx="2372" cy="2399"/>
          </a:xfrm>
        </p:grpSpPr>
        <p:sp>
          <p:nvSpPr>
            <p:cNvPr id="266243" name="AutoShape 3"/>
            <p:cNvSpPr>
              <a:spLocks noChangeArrowheads="1"/>
            </p:cNvSpPr>
            <p:nvPr/>
          </p:nvSpPr>
          <p:spPr bwMode="auto">
            <a:xfrm rot="-216289" flipH="1" flipV="1">
              <a:off x="1779" y="1106"/>
              <a:ext cx="2352" cy="2398"/>
            </a:xfrm>
            <a:custGeom>
              <a:avLst/>
              <a:gdLst>
                <a:gd name="T0" fmla="*/ 1866900 w 21600"/>
                <a:gd name="T1" fmla="*/ 0 h 21600"/>
                <a:gd name="T2" fmla="*/ 592914 w 21600"/>
                <a:gd name="T3" fmla="*/ 1185579 h 21600"/>
                <a:gd name="T4" fmla="*/ 1866900 w 21600"/>
                <a:gd name="T5" fmla="*/ 839088 h 21600"/>
                <a:gd name="T6" fmla="*/ 3140887 w 21600"/>
                <a:gd name="T7" fmla="*/ 118557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7 w 21600"/>
                <a:gd name="T13" fmla="*/ 0 h 21600"/>
                <a:gd name="T14" fmla="*/ 21233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514" y="7879"/>
                  </a:moveTo>
                  <a:cubicBezTo>
                    <a:pt x="6577" y="5955"/>
                    <a:pt x="8601" y="4760"/>
                    <a:pt x="10800" y="4761"/>
                  </a:cubicBezTo>
                  <a:cubicBezTo>
                    <a:pt x="12998" y="4761"/>
                    <a:pt x="15022" y="5955"/>
                    <a:pt x="16085" y="7879"/>
                  </a:cubicBezTo>
                  <a:lnTo>
                    <a:pt x="20252" y="5576"/>
                  </a:lnTo>
                  <a:cubicBezTo>
                    <a:pt x="18351" y="2135"/>
                    <a:pt x="14730" y="-1"/>
                    <a:pt x="10799" y="0"/>
                  </a:cubicBezTo>
                  <a:cubicBezTo>
                    <a:pt x="6869" y="0"/>
                    <a:pt x="3248" y="2135"/>
                    <a:pt x="1347" y="5576"/>
                  </a:cubicBez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 sz="2400" b="0">
                <a:latin typeface="Souvenir Lt BT" pitchFamily="18" charset="0"/>
              </a:endParaRPr>
            </a:p>
          </p:txBody>
        </p:sp>
        <p:sp>
          <p:nvSpPr>
            <p:cNvPr id="266244" name="AutoShape 4"/>
            <p:cNvSpPr>
              <a:spLocks noChangeArrowheads="1"/>
            </p:cNvSpPr>
            <p:nvPr/>
          </p:nvSpPr>
          <p:spPr bwMode="auto">
            <a:xfrm rot="-7535703" flipH="1" flipV="1">
              <a:off x="1755" y="1128"/>
              <a:ext cx="2398" cy="2352"/>
            </a:xfrm>
            <a:custGeom>
              <a:avLst/>
              <a:gdLst>
                <a:gd name="T0" fmla="*/ 1903413 w 21600"/>
                <a:gd name="T1" fmla="*/ 0 h 21600"/>
                <a:gd name="T2" fmla="*/ 604510 w 21600"/>
                <a:gd name="T3" fmla="*/ 1162837 h 21600"/>
                <a:gd name="T4" fmla="*/ 1903413 w 21600"/>
                <a:gd name="T5" fmla="*/ 822992 h 21600"/>
                <a:gd name="T6" fmla="*/ 3202316 w 21600"/>
                <a:gd name="T7" fmla="*/ 11628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7 w 21600"/>
                <a:gd name="T13" fmla="*/ 0 h 21600"/>
                <a:gd name="T14" fmla="*/ 21233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514" y="7879"/>
                  </a:moveTo>
                  <a:cubicBezTo>
                    <a:pt x="6577" y="5955"/>
                    <a:pt x="8601" y="4760"/>
                    <a:pt x="10800" y="4761"/>
                  </a:cubicBezTo>
                  <a:cubicBezTo>
                    <a:pt x="12998" y="4761"/>
                    <a:pt x="15022" y="5955"/>
                    <a:pt x="16085" y="7879"/>
                  </a:cubicBezTo>
                  <a:lnTo>
                    <a:pt x="20252" y="5576"/>
                  </a:lnTo>
                  <a:cubicBezTo>
                    <a:pt x="18351" y="2135"/>
                    <a:pt x="14730" y="-1"/>
                    <a:pt x="10799" y="0"/>
                  </a:cubicBezTo>
                  <a:cubicBezTo>
                    <a:pt x="6869" y="0"/>
                    <a:pt x="3248" y="2135"/>
                    <a:pt x="1347" y="557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 sz="2400" b="0">
                <a:latin typeface="Souvenir Lt BT" pitchFamily="18" charset="0"/>
              </a:endParaRPr>
            </a:p>
          </p:txBody>
        </p:sp>
        <p:sp>
          <p:nvSpPr>
            <p:cNvPr id="266245" name="AutoShape 5"/>
            <p:cNvSpPr>
              <a:spLocks noChangeArrowheads="1"/>
            </p:cNvSpPr>
            <p:nvPr/>
          </p:nvSpPr>
          <p:spPr bwMode="auto">
            <a:xfrm rot="7148163" flipH="1" flipV="1">
              <a:off x="1775" y="1129"/>
              <a:ext cx="2398" cy="2352"/>
            </a:xfrm>
            <a:custGeom>
              <a:avLst/>
              <a:gdLst>
                <a:gd name="T0" fmla="*/ 1903413 w 21600"/>
                <a:gd name="T1" fmla="*/ 0 h 21600"/>
                <a:gd name="T2" fmla="*/ 604510 w 21600"/>
                <a:gd name="T3" fmla="*/ 1162837 h 21600"/>
                <a:gd name="T4" fmla="*/ 1903413 w 21600"/>
                <a:gd name="T5" fmla="*/ 822992 h 21600"/>
                <a:gd name="T6" fmla="*/ 3202316 w 21600"/>
                <a:gd name="T7" fmla="*/ 11628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67 w 21600"/>
                <a:gd name="T13" fmla="*/ 0 h 21600"/>
                <a:gd name="T14" fmla="*/ 21233 w 21600"/>
                <a:gd name="T15" fmla="*/ 92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514" y="7879"/>
                  </a:moveTo>
                  <a:cubicBezTo>
                    <a:pt x="6577" y="5955"/>
                    <a:pt x="8601" y="4760"/>
                    <a:pt x="10800" y="4761"/>
                  </a:cubicBezTo>
                  <a:cubicBezTo>
                    <a:pt x="12998" y="4761"/>
                    <a:pt x="15022" y="5955"/>
                    <a:pt x="16085" y="7879"/>
                  </a:cubicBezTo>
                  <a:lnTo>
                    <a:pt x="20252" y="5576"/>
                  </a:lnTo>
                  <a:cubicBezTo>
                    <a:pt x="18351" y="2135"/>
                    <a:pt x="14730" y="-1"/>
                    <a:pt x="10799" y="0"/>
                  </a:cubicBezTo>
                  <a:cubicBezTo>
                    <a:pt x="6869" y="0"/>
                    <a:pt x="3248" y="2135"/>
                    <a:pt x="1347" y="557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 sz="2400" b="0">
                <a:latin typeface="Souvenir Lt BT" pitchFamily="18" charset="0"/>
              </a:endParaRPr>
            </a:p>
          </p:txBody>
        </p:sp>
        <p:sp>
          <p:nvSpPr>
            <p:cNvPr id="2662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445" y="2139"/>
              <a:ext cx="971" cy="3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b="1" kern="10" dirty="0" err="1">
                  <a:latin typeface="Arial"/>
                  <a:cs typeface="Arial"/>
                </a:rPr>
                <a:t>Daya</a:t>
              </a:r>
              <a:endParaRPr lang="en-US" sz="2400" b="1" kern="10" dirty="0">
                <a:latin typeface="Arial"/>
                <a:cs typeface="Arial"/>
              </a:endParaRPr>
            </a:p>
            <a:p>
              <a:pPr algn="ctr"/>
              <a:r>
                <a:rPr lang="en-US" sz="2400" b="1" kern="10" dirty="0">
                  <a:latin typeface="Arial"/>
                  <a:cs typeface="Arial"/>
                </a:rPr>
                <a:t>Spiritual</a:t>
              </a:r>
            </a:p>
          </p:txBody>
        </p:sp>
        <p:sp>
          <p:nvSpPr>
            <p:cNvPr id="266247" name="WordArt 7"/>
            <p:cNvSpPr>
              <a:spLocks noChangeArrowheads="1" noChangeShapeType="1" noTextEdit="1"/>
            </p:cNvSpPr>
            <p:nvPr/>
          </p:nvSpPr>
          <p:spPr bwMode="auto">
            <a:xfrm rot="3573333">
              <a:off x="2699" y="1787"/>
              <a:ext cx="1518" cy="66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907364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Daya Qolbu</a:t>
              </a:r>
            </a:p>
          </p:txBody>
        </p:sp>
        <p:sp>
          <p:nvSpPr>
            <p:cNvPr id="266248" name="WordArt 8"/>
            <p:cNvSpPr>
              <a:spLocks noChangeArrowheads="1" noChangeShapeType="1" noTextEdit="1"/>
            </p:cNvSpPr>
            <p:nvPr/>
          </p:nvSpPr>
          <p:spPr bwMode="auto">
            <a:xfrm rot="-3525630">
              <a:off x="1709" y="1755"/>
              <a:ext cx="1302" cy="38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471172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Daya Fikir</a:t>
              </a:r>
            </a:p>
          </p:txBody>
        </p:sp>
        <p:sp>
          <p:nvSpPr>
            <p:cNvPr id="26624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408" y="2928"/>
              <a:ext cx="1104" cy="44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Daya Fisik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DIMENSI PENGEMBANGAN SISWA SEUTUHNYA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ADAPTATION OF CURRICULUM FRAMEWORK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</a:blip>
          <a:stretch>
            <a:fillRect/>
          </a:stretch>
        </p:blipFill>
        <p:spPr>
          <a:xfrm>
            <a:off x="1371600" y="1524000"/>
            <a:ext cx="6096000" cy="4740275"/>
          </a:xfrm>
        </p:spPr>
      </p:pic>
      <p:sp>
        <p:nvSpPr>
          <p:cNvPr id="7" name="Isosceles Triangle 6"/>
          <p:cNvSpPr/>
          <p:nvPr/>
        </p:nvSpPr>
        <p:spPr>
          <a:xfrm flipV="1">
            <a:off x="2057400" y="4267200"/>
            <a:ext cx="4648200" cy="1905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45720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SPIRITUAL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132138" y="2925763"/>
            <a:ext cx="3240087" cy="1112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39" name="Picture 3" descr="SBRF-162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60350"/>
            <a:ext cx="1524000" cy="1447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4340" name="Freeform 4"/>
          <p:cNvSpPr>
            <a:spLocks noEditPoints="1"/>
          </p:cNvSpPr>
          <p:nvPr/>
        </p:nvSpPr>
        <p:spPr bwMode="gray">
          <a:xfrm rot="-1358056">
            <a:off x="1096963" y="1658938"/>
            <a:ext cx="7578725" cy="3757612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549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gray">
          <a:xfrm>
            <a:off x="4787900" y="4076700"/>
            <a:ext cx="1584325" cy="151288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gray">
          <a:xfrm>
            <a:off x="4440238" y="549275"/>
            <a:ext cx="1571625" cy="15621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gray">
          <a:xfrm>
            <a:off x="6454775" y="404813"/>
            <a:ext cx="1573213" cy="15113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gray">
          <a:xfrm>
            <a:off x="7308850" y="1773238"/>
            <a:ext cx="1584325" cy="1511300"/>
          </a:xfrm>
          <a:prstGeom prst="ellipse">
            <a:avLst/>
          </a:prstGeom>
          <a:gradFill rotWithShape="1">
            <a:gsLst>
              <a:gs pos="0">
                <a:srgbClr val="B359D7"/>
              </a:gs>
              <a:gs pos="100000">
                <a:srgbClr val="623175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gray">
          <a:xfrm>
            <a:off x="6443663" y="3286125"/>
            <a:ext cx="1584325" cy="15113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gray">
          <a:xfrm>
            <a:off x="1187450" y="4221163"/>
            <a:ext cx="1728788" cy="1655762"/>
          </a:xfrm>
          <a:prstGeom prst="ellipse">
            <a:avLst/>
          </a:prstGeom>
          <a:gradFill rotWithShape="1">
            <a:gsLst>
              <a:gs pos="0">
                <a:srgbClr val="FF6FCF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gray">
          <a:xfrm>
            <a:off x="2987675" y="4581525"/>
            <a:ext cx="1655763" cy="15843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8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gray">
          <a:xfrm>
            <a:off x="2555875" y="1125538"/>
            <a:ext cx="1573213" cy="1563687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408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953000"/>
            <a:ext cx="1371600" cy="12954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26638" name="Oval 14"/>
          <p:cNvSpPr>
            <a:spLocks noChangeArrowheads="1"/>
          </p:cNvSpPr>
          <p:nvPr/>
        </p:nvSpPr>
        <p:spPr bwMode="gray">
          <a:xfrm>
            <a:off x="1042988" y="2492375"/>
            <a:ext cx="1657350" cy="15843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659563" y="836613"/>
            <a:ext cx="10858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Basic skills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164388" y="2349500"/>
            <a:ext cx="19431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Communi-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cation skills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6443663" y="3644900"/>
            <a:ext cx="158432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Critical and creative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thinking skills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4724400" y="443706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Information</a:t>
            </a:r>
            <a:r>
              <a:rPr lang="id-ID" b="1">
                <a:solidFill>
                  <a:schemeClr val="bg1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/digital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literacy</a:t>
            </a: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2916238" y="4941888"/>
            <a:ext cx="18002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Inquiry</a:t>
            </a:r>
            <a:r>
              <a:rPr lang="id-ID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/reasoning </a:t>
            </a:r>
          </a:p>
          <a:p>
            <a:pPr algn="ctr">
              <a:lnSpc>
                <a:spcPct val="8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skills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062038" y="4843463"/>
            <a:ext cx="1854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Interpersonal </a:t>
            </a:r>
          </a:p>
          <a:p>
            <a:pPr algn="ctr">
              <a:lnSpc>
                <a:spcPct val="80000"/>
              </a:lnSpc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skills</a:t>
            </a: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468313" y="2924175"/>
            <a:ext cx="29337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Multicultural/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multilingual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literacy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555875" y="1628775"/>
            <a:ext cx="15113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Problem solving </a:t>
            </a:r>
          </a:p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skills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4427538" y="1052513"/>
            <a:ext cx="15113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Technology skills</a:t>
            </a:r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484438" y="301466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KECAKJAPAN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HIDUP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ABAD 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4282" y="2357430"/>
            <a:ext cx="738664" cy="3143272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3600" b="1" dirty="0"/>
              <a:t>UNESCO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BAGAIMANA ADAPTASI STANDAR  ISI KURIKULUM?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 ISI DARI BSNP TIDAK BOLEH DIUBAH</a:t>
            </a:r>
          </a:p>
          <a:p>
            <a:r>
              <a:rPr lang="en-US" dirty="0" smtClean="0"/>
              <a:t>STANDAR INTERNASIONAL BOLEH DITAMBAHKAN SEBAGAI MATERI, KD , ATAU INDIKATOR SECARA TERSENDIRI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 ADAPTASI &amp; ADOPSI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MENYANDINGKAN STANDAR ISI (SK DAN KD) DENGAN KURIKULUM INTERNASIONAL PADA TOPIK/MATERI YANG BERSESUAIAN</a:t>
            </a:r>
          </a:p>
          <a:p>
            <a:pPr marL="514350" indent="-51435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 smtClean="0"/>
              <a:t>MENGAMBIL MATERI YANG DIPANDANG PENTING DARI KURIKULUM INTERNASIONAL SEBAGAI UNSUR X (PLUS) UNTUK MEMPERKAYA KURNAS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03" t="14345" r="19115" b="1317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 ADAPTASI &amp; ADOPSI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sz="3600" dirty="0" smtClean="0"/>
              <a:t>MENYUSUN KOMPOSISI ULANG KURIKULUM ADAPTIF MENJADI KURIKULUM SMAN 1 KEBUMEN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ADAPTASI STANDAR LAINNYA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 ISI KURIKULUM</a:t>
            </a:r>
          </a:p>
          <a:p>
            <a:r>
              <a:rPr lang="en-US" dirty="0" smtClean="0"/>
              <a:t>STANDAR PEMBELAJARAN</a:t>
            </a:r>
          </a:p>
          <a:p>
            <a:r>
              <a:rPr lang="en-US" dirty="0" smtClean="0"/>
              <a:t>STANDAR PENILAIAN</a:t>
            </a:r>
          </a:p>
          <a:p>
            <a:r>
              <a:rPr lang="en-US" dirty="0" smtClean="0"/>
              <a:t>SATANDAR SARANA LABORATORIUM, ICT &amp; PEMBELAJARAN LAINNYA</a:t>
            </a:r>
          </a:p>
          <a:p>
            <a:r>
              <a:rPr lang="en-US" dirty="0" smtClean="0"/>
              <a:t>STANDAR PENDIDIK</a:t>
            </a:r>
          </a:p>
          <a:p>
            <a:r>
              <a:rPr lang="en-US" dirty="0" smtClean="0"/>
              <a:t>STANDAR PEMBIAYAAN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03" t="20933" r="19115" b="13178"/>
          <a:stretch>
            <a:fillRect/>
          </a:stretch>
        </p:blipFill>
        <p:spPr bwMode="auto">
          <a:xfrm>
            <a:off x="0" y="1"/>
            <a:ext cx="9144000" cy="67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875" t="19000" r="21250" b="1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250" t="17000" r="20625" b="14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KURIKULUM SBI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Berpedoman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SNP yang </a:t>
            </a:r>
            <a:r>
              <a:rPr lang="en-US" dirty="0" err="1" smtClean="0"/>
              <a:t>diperkaya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maju</a:t>
            </a:r>
            <a:endParaRPr lang="en-US" dirty="0" smtClean="0"/>
          </a:p>
          <a:p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diperkaya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, </a:t>
            </a:r>
            <a:r>
              <a:rPr lang="en-US" dirty="0" err="1" smtClean="0"/>
              <a:t>mutakhir</a:t>
            </a:r>
            <a:r>
              <a:rPr lang="en-US" dirty="0" smtClean="0"/>
              <a:t>, </a:t>
            </a:r>
            <a:r>
              <a:rPr lang="en-US" dirty="0" err="1" smtClean="0"/>
              <a:t>canggih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global,</a:t>
            </a:r>
          </a:p>
          <a:p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Tingkat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yang </a:t>
            </a:r>
            <a:r>
              <a:rPr lang="en-US" dirty="0" err="1" smtClean="0"/>
              <a:t>diperkaya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LANGKAH-LANGKAH PENGEMBANGAN KURIKULUM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MEMANTAPKAN KTSP</a:t>
            </a:r>
          </a:p>
          <a:p>
            <a:r>
              <a:rPr lang="en-US" dirty="0" smtClean="0"/>
              <a:t>MELAKUKAN BENCHMARKING DENGAN SISTER SCHOOL/SEKOLAH BAGUS DARI NEGARA MAJU</a:t>
            </a:r>
          </a:p>
          <a:p>
            <a:r>
              <a:rPr lang="en-US" dirty="0" smtClean="0"/>
              <a:t>MELAKUKAN ADAPTASI &amp; ADOPSI KURIKULUM INTERNASIONAL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kecuali</a:t>
            </a:r>
            <a:r>
              <a:rPr lang="en-US" dirty="0" smtClean="0"/>
              <a:t> </a:t>
            </a:r>
            <a:r>
              <a:rPr lang="en-US" dirty="0" err="1" smtClean="0"/>
              <a:t>mapel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, Bhs. Indonesia)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KURIKULUM ACUAN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KURIKULUM INTERNASIONAL ADALAH KURIKULUM YANG DIPAKAI DAN DIAKUI SECARA LUAS , SPT.:</a:t>
            </a:r>
          </a:p>
          <a:p>
            <a:r>
              <a:rPr lang="en-US" dirty="0" smtClean="0"/>
              <a:t>1. CAMBRIDGE</a:t>
            </a:r>
          </a:p>
          <a:p>
            <a:r>
              <a:rPr lang="en-US" dirty="0" smtClean="0"/>
              <a:t>2. IB (INTERNATIONAL BACCALAUREAT)</a:t>
            </a:r>
          </a:p>
          <a:p>
            <a:pPr marL="860425" indent="-741363">
              <a:buNone/>
            </a:pPr>
            <a:r>
              <a:rPr lang="en-US" dirty="0" smtClean="0"/>
              <a:t>    3. NSTA (NASTIONAL SCIENCE TEACHER ASSOCIATION), NCTM, etc.</a:t>
            </a:r>
            <a:endParaRPr lang="en-US" dirty="0"/>
          </a:p>
          <a:p>
            <a:pPr marL="860425" indent="-465138">
              <a:buNone/>
            </a:pPr>
            <a:r>
              <a:rPr lang="en-US" dirty="0" smtClean="0"/>
              <a:t>4. KURIKULUM NEGARA MAJU (</a:t>
            </a:r>
            <a:r>
              <a:rPr lang="en-US" dirty="0" err="1" smtClean="0"/>
              <a:t>ie</a:t>
            </a:r>
            <a:r>
              <a:rPr lang="en-US" dirty="0" smtClean="0"/>
              <a:t>. SINGAPORE)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KURIKULUM IPA SINGAPURA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FRAMEWORK SANGAT JELAS, MUDAH DIPAHAMI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MENGEMBANGKAN TIGA RANAH:</a:t>
            </a:r>
          </a:p>
          <a:p>
            <a:pPr marL="909638" indent="-514350">
              <a:buClr>
                <a:schemeClr val="bg1"/>
              </a:buClr>
              <a:buAutoNum type="arabicPeriod"/>
            </a:pPr>
            <a:r>
              <a:rPr lang="en-US" dirty="0" smtClean="0"/>
              <a:t>KNOWLEDGE, UNDERSTANDING, APPLICATION</a:t>
            </a:r>
          </a:p>
          <a:p>
            <a:pPr marL="909638" indent="-514350">
              <a:buClr>
                <a:schemeClr val="bg1"/>
              </a:buClr>
              <a:buAutoNum type="arabicPeriod"/>
            </a:pPr>
            <a:r>
              <a:rPr lang="en-US" dirty="0" smtClean="0"/>
              <a:t>SKILLS AND PROCESSES</a:t>
            </a:r>
          </a:p>
          <a:p>
            <a:pPr marL="909638" indent="-514350">
              <a:buClr>
                <a:schemeClr val="bg1"/>
              </a:buClr>
              <a:buAutoNum type="arabicPeriod"/>
            </a:pPr>
            <a:r>
              <a:rPr lang="en-US" dirty="0" smtClean="0"/>
              <a:t>ATHICS AND ATTITUDES</a:t>
            </a:r>
          </a:p>
          <a:p>
            <a:r>
              <a:rPr lang="en-US" dirty="0" smtClean="0"/>
              <a:t>DALAM TIGA KONTEKS: KEHIDUPAN SEHARI-HARI, SOSIAL, &amp; LINGKUNGAN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KELOMPOK BIOLOGI</Template>
  <TotalTime>150</TotalTime>
  <Words>357</Words>
  <Application>Microsoft Office PowerPoint</Application>
  <PresentationFormat>On-screen Show (4:3)</PresentationFormat>
  <Paragraphs>82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PENGEMBANGAN KURIKULUM  BERTARAF INTERNASIONAL </vt:lpstr>
      <vt:lpstr>Slide 2</vt:lpstr>
      <vt:lpstr>Slide 3</vt:lpstr>
      <vt:lpstr>Slide 4</vt:lpstr>
      <vt:lpstr>Slide 5</vt:lpstr>
      <vt:lpstr>KURIKULUM SBI</vt:lpstr>
      <vt:lpstr>LANGKAH-LANGKAH PENGEMBANGAN KURIKULUM</vt:lpstr>
      <vt:lpstr>KURIKULUM ACUAN</vt:lpstr>
      <vt:lpstr>KURIKULUM IPA SINGAPURA</vt:lpstr>
      <vt:lpstr>CURRICULUM  FRAMEWORK</vt:lpstr>
      <vt:lpstr>LEARNING DOMAINS</vt:lpstr>
      <vt:lpstr>CONTEXTS</vt:lpstr>
      <vt:lpstr>Slide 13</vt:lpstr>
      <vt:lpstr>BAGAIMANA PERBAIKAN KURIKULUM KITA?</vt:lpstr>
      <vt:lpstr>4 DIMENSI PENGEMBANGAN SISWA SEUTUHNYA</vt:lpstr>
      <vt:lpstr>ADAPTATION OF CURRICULUM FRAMEWORK</vt:lpstr>
      <vt:lpstr>Slide 17</vt:lpstr>
      <vt:lpstr>BAGAIMANA ADAPTASI STANDAR  ISI KURIKULUM?</vt:lpstr>
      <vt:lpstr>STRATEGI ADAPTASI &amp; ADOPSI</vt:lpstr>
      <vt:lpstr>STRATEGI ADAPTASI &amp; ADOPSI</vt:lpstr>
      <vt:lpstr>ADAPTASI STANDAR LAINNYA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ADAPTASI KURIKULUM </dc:title>
  <dc:creator>USER</dc:creator>
  <cp:lastModifiedBy>-User-</cp:lastModifiedBy>
  <cp:revision>28</cp:revision>
  <dcterms:created xsi:type="dcterms:W3CDTF">2010-04-02T15:13:04Z</dcterms:created>
  <dcterms:modified xsi:type="dcterms:W3CDTF">2011-06-23T03:39:31Z</dcterms:modified>
</cp:coreProperties>
</file>