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C1C14-E281-4C84-B9EE-595113FD8AE5}" type="datetimeFigureOut">
              <a:rPr lang="en-US" smtClean="0"/>
              <a:pPr/>
              <a:t>25-Dec-13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C327C-729C-41D8-9D7C-7A01D1516F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74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02DA26-2DB7-452E-A069-F5149489D72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7FA4D-ED4C-41B7-9E91-EADB25611DC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182D22-D0D3-4288-938B-B005562E759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76C00C-F383-462D-BAF3-0AEAA5D10D5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A5766B-0B42-4CC0-8942-743631129FD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32A51B-34FF-44AE-BC5F-8AD6172252E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B798E-BF76-4F2B-B830-904E61B80F5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32BEA-6CAD-423C-B477-7F2A908C8BA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CD8C3E-313C-4E4B-86FE-EEA56976054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D8EF9-55FA-4154-8CD6-FE2813DA8C1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42C4EC-D076-45B0-B0E4-5045ACB1BE10}" type="datetime1">
              <a:rPr lang="en-US" smtClean="0"/>
              <a:t>25-Dec-13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DRS. CIPTO BUDY HANDOYO,M.PD./uny/fbs/musik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9080E-C507-4918-A0ED-E6FF717955E7}" type="datetime1">
              <a:rPr lang="en-US" smtClean="0"/>
              <a:t>25-Dec-13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DRS. CIPTO BUDY HANDOYO,M.PD./uny/fbs/musik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ABF98-1830-4431-842B-70496997069D}" type="datetime1">
              <a:rPr lang="en-US" smtClean="0"/>
              <a:t>25-Dec-13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DRS. CIPTO BUDY HANDOYO,M.PD./uny/fbs/musik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87C5F-DBB9-4815-8090-D186164ADE2C}" type="datetime1">
              <a:rPr lang="en-US" smtClean="0"/>
              <a:t>25-Dec-13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DRS. CIPTO BUDY HANDOYO,M.PD./uny/fbs/musik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82556-30B9-4C70-B78C-FE301DD8FCFA}" type="datetime1">
              <a:rPr lang="en-US" smtClean="0"/>
              <a:t>25-Dec-13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DRS. CIPTO BUDY HANDOYO,M.PD./uny/fbs/musik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AD2AC-CB6A-4770-B48E-127AABC77516}" type="datetime1">
              <a:rPr lang="en-US" smtClean="0"/>
              <a:t>25-Dec-13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DRS. CIPTO BUDY HANDOYO,M.PD./uny/fbs/musik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0BBFE-89F5-4B7C-AF88-02403B04C09D}" type="datetime1">
              <a:rPr lang="en-US" smtClean="0"/>
              <a:t>25-Dec-13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DRS. CIPTO BUDY HANDOYO,M.PD./uny/fbs/musik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4A27E-3578-41A7-8FDF-0CEA5138DF55}" type="datetime1">
              <a:rPr lang="en-US" smtClean="0"/>
              <a:t>25-Dec-13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DRS. CIPTO BUDY HANDOYO,M.PD./uny/fbs/musik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B258D-3B65-4106-BE49-85999F05221C}" type="datetime1">
              <a:rPr lang="en-US" smtClean="0"/>
              <a:t>25-Dec-13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DRS. CIPTO BUDY HANDOYO,M.PD./uny/fbs/musik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F9C6BD-7BB3-46B4-8957-D38852B62DDB}" type="datetime1">
              <a:rPr lang="en-US" smtClean="0"/>
              <a:t>25-Dec-13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DRS. CIPTO BUDY HANDOYO,M.PD./uny/fbs/musik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076BA7-2739-44BB-ACB4-938973210C32}" type="datetime1">
              <a:rPr lang="en-US" smtClean="0"/>
              <a:t>25-Dec-13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DRS. CIPTO BUDY HANDOYO,M.PD./uny/fbs/musik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714817-57D2-4576-9F69-4B71638050C4}" type="datetime1">
              <a:rPr lang="en-US" smtClean="0"/>
              <a:t>25-Dec-13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DRS. CIPTO BUDY HANDOYO,M.PD./uny/fbs/musik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B67D7E-E2FE-4522-9754-DD9F180BC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4"/>
          <p:cNvSpPr>
            <a:spLocks noChangeArrowheads="1" noChangeShapeType="1" noTextEdit="1"/>
          </p:cNvSpPr>
          <p:nvPr/>
        </p:nvSpPr>
        <p:spPr bwMode="auto">
          <a:xfrm>
            <a:off x="1905000" y="2667000"/>
            <a:ext cx="5486400" cy="1027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MEDIA 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</a:t>
            </a:r>
            <a:r>
              <a:rPr lang="id-ID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MBELAJARAN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DRS. CIPTO BUDY HANDOYO,M.PD./uny/fbs/musik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5334000" cy="3962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/>
            <a:r>
              <a:rPr lang="en-US" sz="2400" dirty="0" err="1" smtClean="0">
                <a:solidFill>
                  <a:srgbClr val="FF0000"/>
                </a:solidFill>
              </a:rPr>
              <a:t>Sesuai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tujuan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ingin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dicapai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US" sz="2400" dirty="0" err="1" smtClean="0">
                <a:solidFill>
                  <a:srgbClr val="FF0000"/>
                </a:solidFill>
              </a:rPr>
              <a:t>Tepat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untuk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mendukung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pelajaran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sifatnya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fakta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konsep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prinsip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atau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generalisasi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US" sz="2400" dirty="0" err="1" smtClean="0">
                <a:solidFill>
                  <a:srgbClr val="FF0000"/>
                </a:solidFill>
              </a:rPr>
              <a:t>Praktis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luwes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bertahan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US" sz="2400" dirty="0" smtClean="0">
                <a:solidFill>
                  <a:srgbClr val="FF0000"/>
                </a:solidFill>
              </a:rPr>
              <a:t>Guru </a:t>
            </a:r>
            <a:r>
              <a:rPr lang="en-US" sz="2400" dirty="0" err="1" smtClean="0">
                <a:solidFill>
                  <a:srgbClr val="FF0000"/>
                </a:solidFill>
              </a:rPr>
              <a:t>terampil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menggunakannya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US" sz="2400" dirty="0" err="1" smtClean="0">
                <a:solidFill>
                  <a:srgbClr val="FF0000"/>
                </a:solidFill>
              </a:rPr>
              <a:t>Pengelompokan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sasaran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US" sz="2400" dirty="0" err="1" smtClean="0">
                <a:solidFill>
                  <a:srgbClr val="FF0000"/>
                </a:solidFill>
              </a:rPr>
              <a:t>Mutu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teknis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67818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en-US" dirty="0" err="1" smtClean="0">
                <a:solidFill>
                  <a:srgbClr val="FFFF00"/>
                </a:solidFill>
              </a:rPr>
              <a:t>Kreteria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Pemilihan</a:t>
            </a:r>
            <a:r>
              <a:rPr lang="en-US" dirty="0" smtClean="0">
                <a:solidFill>
                  <a:srgbClr val="FFFF00"/>
                </a:solidFill>
              </a:rPr>
              <a:t> Media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DRS. CIPTO BUDY HANDOYO,M.PD./uny/fbs/musik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build="p" animBg="1"/>
      <p:bldP spid="675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705100"/>
            <a:ext cx="26670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sz="1800" smtClean="0"/>
              <a:t>82 % MATA</a:t>
            </a:r>
          </a:p>
          <a:p>
            <a:pPr eaLnBrk="1" hangingPunct="1"/>
            <a:r>
              <a:rPr lang="en-US" sz="1800" smtClean="0"/>
              <a:t>12 % TELINGA</a:t>
            </a:r>
          </a:p>
          <a:p>
            <a:pPr eaLnBrk="1" hangingPunct="1"/>
            <a:r>
              <a:rPr lang="en-US" sz="1800" smtClean="0"/>
              <a:t>6 %   LAINNYA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0"/>
            <a:ext cx="26670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2000" b="1" dirty="0" smtClean="0"/>
              <a:t>PENGALAMAN BELAJAR</a:t>
            </a:r>
            <a:br>
              <a:rPr lang="en-US" sz="2000" b="1" dirty="0" smtClean="0"/>
            </a:br>
            <a:r>
              <a:rPr lang="en-US" sz="2000" b="1" dirty="0" smtClean="0"/>
              <a:t>(GEORGE WILSON)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95400" y="76200"/>
            <a:ext cx="6629400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/>
              <a:t>Kata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/>
              <a:t>a</a:t>
            </a:r>
            <a:r>
              <a:rPr lang="en-US" sz="2800" dirty="0" err="1" smtClean="0"/>
              <a:t>hli</a:t>
            </a:r>
            <a:r>
              <a:rPr lang="en-US" sz="2800" dirty="0" smtClean="0"/>
              <a:t>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PENGGUNAAN </a:t>
            </a:r>
            <a:r>
              <a:rPr lang="en-US" sz="2800" dirty="0"/>
              <a:t>MEDIA DALAM PEMBELAJARAN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505200" y="2705100"/>
            <a:ext cx="23622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</a:rPr>
              <a:t>75 % MATA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</a:rPr>
              <a:t>13 % TELINGA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</a:rPr>
              <a:t>12 % LAINNYA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3505200" y="1524000"/>
            <a:ext cx="2362200" cy="11128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PENGALAMAN BELAJAR</a:t>
            </a:r>
            <a:br>
              <a:rPr lang="en-US" sz="2000" b="1">
                <a:solidFill>
                  <a:srgbClr val="FF0000"/>
                </a:solidFill>
              </a:rPr>
            </a:br>
            <a:r>
              <a:rPr lang="en-US" sz="2000" b="1">
                <a:solidFill>
                  <a:srgbClr val="FF0000"/>
                </a:solidFill>
              </a:rPr>
              <a:t>(EDGAR DALE)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6248400" y="1524000"/>
            <a:ext cx="2590800" cy="1143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b="1">
                <a:solidFill>
                  <a:srgbClr val="FFFF00"/>
                </a:solidFill>
              </a:rPr>
              <a:t>PENGALAMAN BELAJAR </a:t>
            </a:r>
            <a:br>
              <a:rPr lang="en-US" sz="2000" b="1">
                <a:solidFill>
                  <a:srgbClr val="FFFF00"/>
                </a:solidFill>
              </a:rPr>
            </a:br>
            <a:r>
              <a:rPr lang="en-US" sz="2000" b="1">
                <a:solidFill>
                  <a:srgbClr val="FFFF00"/>
                </a:solidFill>
              </a:rPr>
              <a:t>(HARGISON,1977)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6248400" y="2705100"/>
            <a:ext cx="2590800" cy="20955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FFFF00"/>
                </a:solidFill>
              </a:rPr>
              <a:t>10% DARI YG DIDENGAR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FFFF00"/>
                </a:solidFill>
              </a:rPr>
              <a:t>50% DARI YG DILIHAT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FFFF00"/>
                </a:solidFill>
              </a:rPr>
              <a:t>60% DARI YG DIKATAKAN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FFFF00"/>
                </a:solidFill>
              </a:rPr>
              <a:t>90% DARI YG DILAKUKAN</a:t>
            </a:r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0" y="4953000"/>
            <a:ext cx="9144000" cy="533400"/>
          </a:xfrm>
          <a:prstGeom prst="downArrowCallout">
            <a:avLst>
              <a:gd name="adj1" fmla="val 280000"/>
              <a:gd name="adj2" fmla="val 302143"/>
              <a:gd name="adj3" fmla="val 47394"/>
              <a:gd name="adj4" fmla="val 3645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3021" name="WordArt 13"/>
          <p:cNvSpPr>
            <a:spLocks noChangeArrowheads="1" noChangeShapeType="1" noTextEdit="1"/>
          </p:cNvSpPr>
          <p:nvPr/>
        </p:nvSpPr>
        <p:spPr bwMode="auto">
          <a:xfrm>
            <a:off x="1981200" y="5562600"/>
            <a:ext cx="5076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Media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Pembelajaran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66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 Black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DRS. CIPTO BUDY HANDOYO,M.PD./uny/fbs/musik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nimBg="1"/>
      <p:bldP spid="43010" grpId="0" animBg="1"/>
      <p:bldP spid="43013" grpId="0" animBg="1"/>
      <p:bldP spid="43014" grpId="0" animBg="1"/>
      <p:bldP spid="43015" grpId="0" animBg="1"/>
      <p:bldP spid="43016" grpId="0" animBg="1"/>
      <p:bldP spid="430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457200"/>
            <a:ext cx="7772400" cy="838200"/>
          </a:xfrm>
          <a:prstGeom prst="flowChartAlternateProcess">
            <a:avLst/>
          </a:prstGeom>
          <a:gradFill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>
          <a:xfrm>
            <a:off x="2209800" y="1524000"/>
            <a:ext cx="4724400" cy="4248545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2000" dirty="0" smtClean="0"/>
              <a:t>Gagne (1970): media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linkungan</a:t>
            </a:r>
            <a:r>
              <a:rPr lang="en-US" sz="2000" dirty="0" smtClean="0"/>
              <a:t> </a:t>
            </a:r>
            <a:r>
              <a:rPr lang="en-US" sz="2000" dirty="0" err="1" smtClean="0"/>
              <a:t>siswa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merangsangnya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.</a:t>
            </a:r>
          </a:p>
          <a:p>
            <a:pPr algn="ctr" eaLnBrk="1" hangingPunct="1"/>
            <a:r>
              <a:rPr lang="en-US" sz="2000" dirty="0" smtClean="0"/>
              <a:t>Briggs (1970); media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segala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fisik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menyajikan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merangsang</a:t>
            </a:r>
            <a:r>
              <a:rPr lang="en-US" sz="2000" dirty="0" smtClean="0"/>
              <a:t> </a:t>
            </a:r>
            <a:r>
              <a:rPr lang="en-US" sz="2000" dirty="0" err="1" smtClean="0"/>
              <a:t>siswa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.</a:t>
            </a:r>
          </a:p>
          <a:p>
            <a:pPr algn="ctr" eaLnBrk="1" hangingPunct="1"/>
            <a:r>
              <a:rPr lang="en-US" sz="2000" dirty="0" smtClean="0"/>
              <a:t>Media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bentuk-bentuk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tercetak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audio, visual, audio visual, </a:t>
            </a:r>
            <a:r>
              <a:rPr lang="en-US" sz="2000" dirty="0" err="1" smtClean="0"/>
              <a:t>dan</a:t>
            </a:r>
            <a:r>
              <a:rPr lang="en-US" sz="2000" dirty="0" smtClean="0"/>
              <a:t>  multimedia </a:t>
            </a:r>
            <a:r>
              <a:rPr lang="en-US" sz="2000" i="1" dirty="0" smtClean="0"/>
              <a:t>(Nation Education Association)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080808"/>
                </a:solidFill>
              </a:rPr>
              <a:t>Pengertian</a:t>
            </a:r>
            <a:r>
              <a:rPr lang="en-US" sz="3600" dirty="0" smtClean="0">
                <a:solidFill>
                  <a:srgbClr val="080808"/>
                </a:solidFill>
              </a:rPr>
              <a:t> Media </a:t>
            </a:r>
            <a:r>
              <a:rPr lang="en-US" sz="3600" dirty="0" err="1" smtClean="0">
                <a:solidFill>
                  <a:srgbClr val="080808"/>
                </a:solidFill>
              </a:rPr>
              <a:t>Pe</a:t>
            </a:r>
            <a:r>
              <a:rPr lang="id-ID" sz="3600" dirty="0" smtClean="0">
                <a:solidFill>
                  <a:srgbClr val="080808"/>
                </a:solidFill>
              </a:rPr>
              <a:t>mbelajaran</a:t>
            </a:r>
            <a:r>
              <a:rPr lang="en-US" dirty="0" smtClean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DRS. CIPTO BUDY HANDOYO,M.PD./uny/fbs/musik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build="p"/>
      <p:bldP spid="491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33400" y="2895600"/>
            <a:ext cx="2514600" cy="788988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cs typeface="Arial" charset="0"/>
              </a:rPr>
              <a:t>Sumber Informasi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cs typeface="Arial" charset="0"/>
              </a:rPr>
              <a:t>Penerima Informasi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810000" y="2971800"/>
            <a:ext cx="1219200" cy="65087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  <a:cs typeface="Arial" charset="0"/>
              </a:rPr>
              <a:t>Media </a:t>
            </a:r>
            <a:r>
              <a:rPr lang="en-US" dirty="0" err="1" smtClean="0">
                <a:solidFill>
                  <a:srgbClr val="FF0000"/>
                </a:solidFill>
                <a:cs typeface="Arial" charset="0"/>
              </a:rPr>
              <a:t>Informasi</a:t>
            </a:r>
            <a:endParaRPr lang="en-US" dirty="0" smtClean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867400" y="2895600"/>
            <a:ext cx="2514600" cy="788988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solidFill>
                  <a:srgbClr val="0000CC"/>
                </a:solidFill>
                <a:cs typeface="Arial" charset="0"/>
              </a:rPr>
              <a:t>Penerima informasi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solidFill>
                  <a:srgbClr val="0000CC"/>
                </a:solidFill>
                <a:cs typeface="Arial" charset="0"/>
              </a:rPr>
              <a:t>Sumber Informasi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124200" y="4581525"/>
            <a:ext cx="2514600" cy="376238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dirty="0" err="1" smtClean="0">
                <a:solidFill>
                  <a:srgbClr val="FF0000"/>
                </a:solidFill>
                <a:cs typeface="Arial" charset="0"/>
              </a:rPr>
              <a:t>Metode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cs typeface="Arial" charset="0"/>
              </a:rPr>
              <a:t>Pembelajaran</a:t>
            </a:r>
            <a:endParaRPr lang="en-US" dirty="0" smtClean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124200" y="1447800"/>
            <a:ext cx="2514600" cy="37623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dirty="0" err="1" smtClean="0">
                <a:solidFill>
                  <a:srgbClr val="000066"/>
                </a:solidFill>
                <a:cs typeface="Arial" charset="0"/>
              </a:rPr>
              <a:t>Metode</a:t>
            </a:r>
            <a:r>
              <a:rPr lang="en-US" dirty="0" smtClean="0">
                <a:solidFill>
                  <a:srgbClr val="000066"/>
                </a:solidFill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cs typeface="Arial" charset="0"/>
              </a:rPr>
              <a:t>Pembelajaran</a:t>
            </a:r>
            <a:endParaRPr lang="en-US" dirty="0" smtClean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4593" name="Line 8"/>
          <p:cNvSpPr>
            <a:spLocks noChangeShapeType="1"/>
          </p:cNvSpPr>
          <p:nvPr/>
        </p:nvSpPr>
        <p:spPr bwMode="auto">
          <a:xfrm>
            <a:off x="533400" y="3276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4" name="Line 9"/>
          <p:cNvSpPr>
            <a:spLocks noChangeShapeType="1"/>
          </p:cNvSpPr>
          <p:nvPr/>
        </p:nvSpPr>
        <p:spPr bwMode="auto">
          <a:xfrm>
            <a:off x="5867400" y="3276600"/>
            <a:ext cx="2514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53258" name="AutoShape 10"/>
          <p:cNvCxnSpPr>
            <a:cxnSpLocks noChangeShapeType="1"/>
          </p:cNvCxnSpPr>
          <p:nvPr/>
        </p:nvCxnSpPr>
        <p:spPr bwMode="auto">
          <a:xfrm rot="10800000">
            <a:off x="1790700" y="3684588"/>
            <a:ext cx="1333500" cy="10858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3259" name="AutoShape 11"/>
          <p:cNvCxnSpPr>
            <a:cxnSpLocks noChangeShapeType="1"/>
          </p:cNvCxnSpPr>
          <p:nvPr/>
        </p:nvCxnSpPr>
        <p:spPr bwMode="auto">
          <a:xfrm flipV="1">
            <a:off x="5638800" y="3684588"/>
            <a:ext cx="1485900" cy="10858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3260" name="AutoShape 12"/>
          <p:cNvCxnSpPr>
            <a:cxnSpLocks noChangeShapeType="1"/>
          </p:cNvCxnSpPr>
          <p:nvPr/>
        </p:nvCxnSpPr>
        <p:spPr bwMode="auto">
          <a:xfrm rot="-5400000">
            <a:off x="1828006" y="1599407"/>
            <a:ext cx="1258887" cy="13335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3261" name="AutoShape 13"/>
          <p:cNvCxnSpPr>
            <a:cxnSpLocks noChangeShapeType="1"/>
          </p:cNvCxnSpPr>
          <p:nvPr/>
        </p:nvCxnSpPr>
        <p:spPr bwMode="auto">
          <a:xfrm>
            <a:off x="5638800" y="1600200"/>
            <a:ext cx="1485900" cy="12954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048000" y="3048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50292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5029200" y="3429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3052763" y="3429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2057400" y="5638800"/>
            <a:ext cx="4953000" cy="33655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000066"/>
                </a:solidFill>
                <a:latin typeface="Batang" pitchFamily="18" charset="-127"/>
                <a:ea typeface="Batang" pitchFamily="18" charset="-127"/>
                <a:cs typeface="Arial" charset="0"/>
              </a:rPr>
              <a:t>PROSES KOMUNIKASI DALAM PEMBELAJARAN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0" y="381000"/>
            <a:ext cx="91440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 err="1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BatangChe" pitchFamily="49" charset="-127"/>
                <a:ea typeface="BatangChe" pitchFamily="49" charset="-127"/>
                <a:cs typeface="Arial" charset="0"/>
              </a:rPr>
              <a:t>Kedudukan</a:t>
            </a:r>
            <a:r>
              <a:rPr lang="en-US" sz="24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BatangChe" pitchFamily="49" charset="-127"/>
                <a:ea typeface="BatangChe" pitchFamily="49" charset="-127"/>
                <a:cs typeface="Arial" charset="0"/>
              </a:rPr>
              <a:t> media </a:t>
            </a:r>
            <a:r>
              <a:rPr lang="en-US" sz="2400" b="1" dirty="0" err="1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BatangChe" pitchFamily="49" charset="-127"/>
                <a:ea typeface="BatangChe" pitchFamily="49" charset="-127"/>
                <a:cs typeface="Arial" charset="0"/>
              </a:rPr>
              <a:t>dalam</a:t>
            </a:r>
            <a:r>
              <a:rPr lang="en-US" sz="24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BatangChe" pitchFamily="49" charset="-127"/>
                <a:ea typeface="BatangChe" pitchFamily="49" charset="-127"/>
                <a:cs typeface="Arial" charset="0"/>
              </a:rPr>
              <a:t> </a:t>
            </a:r>
            <a:r>
              <a:rPr lang="en-US" sz="2400" b="1" dirty="0" err="1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BatangChe" pitchFamily="49" charset="-127"/>
                <a:ea typeface="BatangChe" pitchFamily="49" charset="-127"/>
                <a:cs typeface="Arial" charset="0"/>
              </a:rPr>
              <a:t>pembelajaran</a:t>
            </a:r>
            <a:endParaRPr lang="en-US" sz="24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latin typeface="BatangChe" pitchFamily="49" charset="-127"/>
              <a:ea typeface="BatangChe" pitchFamily="49" charset="-127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DRS. CIPTO BUDY HANDOYO,M.PD./uny/fbs/musik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32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32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32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32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532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532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532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532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532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532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532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532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70" decel="100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770" decel="100000"/>
                                        <p:tgtEl>
                                          <p:spTgt spid="532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532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53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3" grpId="0" animBg="1"/>
      <p:bldP spid="53264" grpId="0" animBg="1"/>
      <p:bldP spid="532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457200"/>
            <a:ext cx="78486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55300" name="Rectangle 4"/>
          <p:cNvSpPr>
            <a:spLocks noGrp="1" noChangeArrowheads="1"/>
          </p:cNvSpPr>
          <p:nvPr>
            <p:ph idx="1"/>
          </p:nvPr>
        </p:nvSpPr>
        <p:spPr>
          <a:xfrm>
            <a:off x="2286000" y="1493837"/>
            <a:ext cx="4724400" cy="4525963"/>
          </a:xfrm>
        </p:spPr>
        <p:txBody>
          <a:bodyPr/>
          <a:lstStyle/>
          <a:p>
            <a:pPr algn="ctr" eaLnBrk="1" hangingPunct="1"/>
            <a:r>
              <a:rPr lang="en-US" sz="2400" smtClean="0"/>
              <a:t>Memperjelas penyajian pesan. </a:t>
            </a:r>
          </a:p>
          <a:p>
            <a:pPr algn="ctr" eaLnBrk="1" hangingPunct="1"/>
            <a:r>
              <a:rPr lang="en-US" sz="2400" smtClean="0"/>
              <a:t>Mengatasi keterbatasan ruang, waktu dan daya indera.</a:t>
            </a:r>
          </a:p>
          <a:p>
            <a:pPr algn="ctr" eaLnBrk="1" hangingPunct="1"/>
            <a:r>
              <a:rPr lang="en-US" sz="2400" smtClean="0"/>
              <a:t>Mengatasi sikap pasif peserta didik</a:t>
            </a:r>
          </a:p>
          <a:p>
            <a:pPr algn="ctr" eaLnBrk="1" hangingPunct="1"/>
            <a:r>
              <a:rPr lang="en-US" sz="2400" smtClean="0"/>
              <a:t>Memunculkan ran</a:t>
            </a:r>
            <a:r>
              <a:rPr lang="id-ID" sz="2400" smtClean="0"/>
              <a:t>g</a:t>
            </a:r>
            <a:r>
              <a:rPr lang="en-US" sz="2400" smtClean="0"/>
              <a:t>sangan, persepsi dan pengalaman yang sama. </a:t>
            </a:r>
          </a:p>
          <a:p>
            <a:pPr algn="ctr" eaLnBrk="1" hangingPunct="1"/>
            <a:r>
              <a:rPr lang="en-US" sz="2400" smtClean="0"/>
              <a:t>…………..?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6600"/>
                </a:solidFill>
                <a:latin typeface="Bauhaus 93" pitchFamily="82" charset="0"/>
              </a:rPr>
              <a:t>Manfaat</a:t>
            </a:r>
            <a:r>
              <a:rPr lang="en-US" dirty="0" smtClean="0">
                <a:solidFill>
                  <a:srgbClr val="FF6600"/>
                </a:solidFill>
                <a:latin typeface="Bauhaus 93" pitchFamily="82" charset="0"/>
              </a:rPr>
              <a:t> Media </a:t>
            </a:r>
            <a:r>
              <a:rPr lang="en-US" dirty="0" err="1" smtClean="0">
                <a:solidFill>
                  <a:srgbClr val="FF6600"/>
                </a:solidFill>
                <a:latin typeface="Bauhaus 93" pitchFamily="82" charset="0"/>
              </a:rPr>
              <a:t>Pe</a:t>
            </a:r>
            <a:r>
              <a:rPr lang="id-ID" dirty="0" smtClean="0">
                <a:solidFill>
                  <a:srgbClr val="FF6600"/>
                </a:solidFill>
                <a:latin typeface="Bauhaus 93" pitchFamily="82" charset="0"/>
              </a:rPr>
              <a:t>mbelajaran</a:t>
            </a:r>
            <a:endParaRPr lang="en-US" dirty="0" smtClean="0">
              <a:solidFill>
                <a:srgbClr val="FF6600"/>
              </a:solidFill>
              <a:latin typeface="Bauhaus 93" pitchFamily="82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DRS. CIPTO BUDY HANDOYO,M.PD./uny/fbs/musik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676400"/>
            <a:ext cx="5486400" cy="4724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2400" smtClean="0"/>
              <a:t>Obyek atau benda yang terlalu besar.</a:t>
            </a:r>
          </a:p>
          <a:p>
            <a:pPr algn="ctr" eaLnBrk="1" hangingPunct="1"/>
            <a:r>
              <a:rPr lang="en-US" sz="2400" smtClean="0"/>
              <a:t>Obyek atau benda yang terlalu kecil.</a:t>
            </a:r>
          </a:p>
          <a:p>
            <a:pPr algn="ctr" eaLnBrk="1" hangingPunct="1"/>
            <a:r>
              <a:rPr lang="en-US" sz="2400" smtClean="0"/>
              <a:t>Kejadian langkah yang terjadi dimasa lalu</a:t>
            </a:r>
          </a:p>
          <a:p>
            <a:pPr algn="ctr" eaLnBrk="1" hangingPunct="1"/>
            <a:r>
              <a:rPr lang="en-US" sz="2400" smtClean="0"/>
              <a:t>Obyek atau proses yang amat rumit</a:t>
            </a:r>
          </a:p>
          <a:p>
            <a:pPr algn="ctr" eaLnBrk="1" hangingPunct="1"/>
            <a:r>
              <a:rPr lang="en-US" sz="2400" smtClean="0"/>
              <a:t>Kejadian atau percobaan yang dapat membahayakan </a:t>
            </a:r>
          </a:p>
          <a:p>
            <a:pPr algn="ctr" eaLnBrk="1" hangingPunct="1"/>
            <a:r>
              <a:rPr lang="en-US" sz="2400" smtClean="0"/>
              <a:t>Peristiwa alam.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25488" y="274638"/>
            <a:ext cx="7961312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sz="3000" smtClean="0">
                <a:solidFill>
                  <a:schemeClr val="tx1"/>
                </a:solidFill>
              </a:rPr>
              <a:t>Media Pembelajaran dapat mengatasi keterbatasan indera, ruang dan waktu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DRS. CIPTO BUDY HANDOYO,M.PD./uny/fbs/musik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828800"/>
            <a:ext cx="3886200" cy="3505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2400" dirty="0" smtClean="0"/>
              <a:t>AUDIO VISUAL GERAK</a:t>
            </a:r>
          </a:p>
          <a:p>
            <a:pPr algn="ctr"/>
            <a:r>
              <a:rPr lang="en-US" sz="2400" dirty="0" smtClean="0"/>
              <a:t>AUDIO </a:t>
            </a:r>
            <a:r>
              <a:rPr lang="id-ID" sz="2400" dirty="0" smtClean="0"/>
              <a:t>VISUAL </a:t>
            </a:r>
            <a:r>
              <a:rPr lang="en-US" sz="2400" dirty="0" smtClean="0"/>
              <a:t>SEMI GERAK</a:t>
            </a:r>
          </a:p>
          <a:p>
            <a:pPr algn="ctr" eaLnBrk="1" hangingPunct="1"/>
            <a:r>
              <a:rPr lang="en-US" sz="2400" dirty="0" smtClean="0"/>
              <a:t>AUDIO VISUAL DIAM</a:t>
            </a:r>
          </a:p>
          <a:p>
            <a:pPr algn="ctr" eaLnBrk="1" hangingPunct="1"/>
            <a:r>
              <a:rPr lang="en-US" sz="2400" dirty="0" smtClean="0"/>
              <a:t>VISUAL GERAK</a:t>
            </a:r>
          </a:p>
          <a:p>
            <a:pPr algn="ctr" eaLnBrk="1" hangingPunct="1"/>
            <a:r>
              <a:rPr lang="en-US" sz="2400" dirty="0" smtClean="0"/>
              <a:t>VISUAL DIAM</a:t>
            </a:r>
          </a:p>
          <a:p>
            <a:pPr algn="ctr" eaLnBrk="1" hangingPunct="1"/>
            <a:r>
              <a:rPr lang="en-US" sz="2400" dirty="0" smtClean="0"/>
              <a:t>AUDIO</a:t>
            </a:r>
          </a:p>
          <a:p>
            <a:pPr algn="ctr" eaLnBrk="1" hangingPunct="1"/>
            <a:r>
              <a:rPr lang="en-US" sz="2400" dirty="0" smtClean="0"/>
              <a:t>CETAK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5400675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rgbClr val="FFFF00"/>
                </a:solidFill>
                <a:latin typeface="Comic Sans MS" pitchFamily="66" charset="0"/>
              </a:rPr>
              <a:t>KLASIFIKASI MEDIA</a:t>
            </a:r>
            <a:br>
              <a:rPr lang="en-US" sz="32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Comic Sans MS" pitchFamily="66" charset="0"/>
              </a:rPr>
              <a:t>(RUDY BRETZ)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DRS. CIPTO BUDY HANDOYO,M.PD./uny/fbs/musik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96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  <p:bldP spid="696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371600"/>
            <a:ext cx="4191000" cy="48768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OBJEK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MODEL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SUARA LANGSUNG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REKAMAN AUDIO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MEDIA CETAK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PENGAJARAN TERPROGRAM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PAPAN TULIS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TRANSPARANSI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FILM RANGKAI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FILM BINGKAI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FILM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TELEVISI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GAMBAR</a:t>
            </a:r>
          </a:p>
          <a:p>
            <a:pPr algn="ctr" eaLnBrk="1" hangingPunct="1">
              <a:lnSpc>
                <a:spcPct val="80000"/>
              </a:lnSpc>
            </a:pPr>
            <a:endParaRPr lang="en-US" sz="2400" dirty="0" smtClean="0">
              <a:latin typeface="Tahoma" pitchFamily="34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181850" cy="1066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en-US" sz="2400" smtClean="0">
                <a:solidFill>
                  <a:srgbClr val="66FF33"/>
                </a:solidFill>
                <a:latin typeface="Comic Sans MS" pitchFamily="66" charset="0"/>
              </a:rPr>
              <a:t>KLASIFIKASI ALAT BANTU/MEDIA</a:t>
            </a:r>
            <a:br>
              <a:rPr lang="en-US" sz="2400" smtClean="0">
                <a:solidFill>
                  <a:srgbClr val="66FF33"/>
                </a:solidFill>
                <a:latin typeface="Comic Sans MS" pitchFamily="66" charset="0"/>
              </a:rPr>
            </a:br>
            <a:r>
              <a:rPr lang="en-US" sz="2400" smtClean="0">
                <a:solidFill>
                  <a:srgbClr val="66FF33"/>
                </a:solidFill>
                <a:latin typeface="Comic Sans MS" pitchFamily="66" charset="0"/>
              </a:rPr>
              <a:t>(BRIGGS)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DRS. CIPTO BUDY HANDOYO,M.PD./uny/fbs/musik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  <p:bldP spid="716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idx="1"/>
          </p:nvPr>
        </p:nvSpPr>
        <p:spPr>
          <a:xfrm>
            <a:off x="1828800" y="1524000"/>
            <a:ext cx="5410200" cy="4191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33"/>
                </a:solidFill>
                <a:latin typeface="Franklin Gothic Medium" pitchFamily="34" charset="0"/>
              </a:rPr>
              <a:t>AUDIO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33"/>
                </a:solidFill>
                <a:latin typeface="Franklin Gothic Medium" pitchFamily="34" charset="0"/>
              </a:rPr>
              <a:t>CETAK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33"/>
                </a:solidFill>
                <a:latin typeface="Franklin Gothic Medium" pitchFamily="34" charset="0"/>
              </a:rPr>
              <a:t>AUDIO CETAK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33"/>
                </a:solidFill>
                <a:latin typeface="Franklin Gothic Medium" pitchFamily="34" charset="0"/>
              </a:rPr>
              <a:t>PROYEKSI VISUAL DIAM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33"/>
                </a:solidFill>
                <a:latin typeface="Franklin Gothic Medium" pitchFamily="34" charset="0"/>
              </a:rPr>
              <a:t>PROYEKSI VISUAL DENGAN SUARA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33"/>
                </a:solidFill>
                <a:latin typeface="Franklin Gothic Medium" pitchFamily="34" charset="0"/>
              </a:rPr>
              <a:t>VISUAL GERAK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33"/>
                </a:solidFill>
                <a:latin typeface="Franklin Gothic Medium" pitchFamily="34" charset="0"/>
              </a:rPr>
              <a:t>AUDIO VISUAL GERAK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33"/>
                </a:solidFill>
                <a:latin typeface="Franklin Gothic Medium" pitchFamily="34" charset="0"/>
              </a:rPr>
              <a:t>OBJEK/BENDA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33"/>
                </a:solidFill>
                <a:latin typeface="Franklin Gothic Medium" pitchFamily="34" charset="0"/>
              </a:rPr>
              <a:t>SUMBER MANUSIA &amp; LINGKUNGAN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u="sng" smtClean="0">
                <a:solidFill>
                  <a:srgbClr val="FF9933"/>
                </a:solidFill>
                <a:latin typeface="Franklin Gothic Medium" pitchFamily="34" charset="0"/>
              </a:rPr>
              <a:t>KOMPUTER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662940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en-US" sz="2800" smtClean="0">
                <a:solidFill>
                  <a:srgbClr val="FFFF00"/>
                </a:solidFill>
              </a:rPr>
              <a:t>KLASIFIKASI ALAT BANTU/MEDIA</a:t>
            </a:r>
            <a:br>
              <a:rPr lang="en-US" sz="2800" smtClean="0">
                <a:solidFill>
                  <a:srgbClr val="FFFF00"/>
                </a:solidFill>
              </a:rPr>
            </a:br>
            <a:r>
              <a:rPr lang="en-US" sz="2400" smtClean="0">
                <a:solidFill>
                  <a:srgbClr val="FFFF00"/>
                </a:solidFill>
              </a:rPr>
              <a:t>(ANDERSON)</a:t>
            </a:r>
            <a:r>
              <a:rPr lang="en-US" sz="2800" smtClean="0">
                <a:solidFill>
                  <a:srgbClr val="FFFF00"/>
                </a:solidFill>
              </a:rPr>
              <a:t> </a:t>
            </a:r>
            <a:endParaRPr lang="en-US" sz="3600" smtClean="0">
              <a:solidFill>
                <a:srgbClr val="FFFF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DRS. CIPTO BUDY HANDOYO,M.PD./uny/fbs/musik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737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73732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737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737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92" decel="100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92" decel="100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192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92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92" decel="100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92" decel="100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192" fill="hold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192" fill="hold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92" decel="100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92" decel="100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192" fill="hold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192" fill="hold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92" decel="100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192" decel="100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192" fill="hold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192" fill="hold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92" decel="100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192" decel="100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192" fill="hold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92" fill="hold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92" decel="100000"/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192" decel="100000"/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192" fill="hold"/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192" fill="hold"/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92" decel="100000"/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192" decel="100000"/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192" fill="hold"/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192" fill="hold"/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92" decel="100000"/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192" decel="100000"/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192" fill="hold"/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192" fill="hold"/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92" decel="100000"/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192" decel="100000"/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192" fill="hold"/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192" fill="hold"/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92" decel="100000"/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192" decel="100000"/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192" fill="hold"/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192" fill="hold"/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 tmFilter="0, 0; .2, .5; .8, .5; 1, 0"/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1000" autoRev="1" fill="hold"/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405</Words>
  <Application>Microsoft Office PowerPoint</Application>
  <PresentationFormat>On-screen Show (4:3)</PresentationFormat>
  <Paragraphs>102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PowerPoint Presentation</vt:lpstr>
      <vt:lpstr>PENGALAMAN BELAJAR (GEORGE WILSON)</vt:lpstr>
      <vt:lpstr>Pengertian Media Pembelajaran </vt:lpstr>
      <vt:lpstr>PowerPoint Presentation</vt:lpstr>
      <vt:lpstr>Manfaat Media Pembelajaran</vt:lpstr>
      <vt:lpstr>Media Pembelajaran dapat mengatasi keterbatasan indera, ruang dan waktu</vt:lpstr>
      <vt:lpstr>KLASIFIKASI MEDIA (RUDY BRETZ)</vt:lpstr>
      <vt:lpstr>KLASIFIKASI ALAT BANTU/MEDIA (BRIGGS)</vt:lpstr>
      <vt:lpstr>KLASIFIKASI ALAT BANTU/MEDIA (ANDERSON) </vt:lpstr>
      <vt:lpstr>Kreteria Pemilihan 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</dc:creator>
  <cp:lastModifiedBy>Cipto Budy Handoyo</cp:lastModifiedBy>
  <cp:revision>12</cp:revision>
  <dcterms:created xsi:type="dcterms:W3CDTF">2011-06-12T01:15:07Z</dcterms:created>
  <dcterms:modified xsi:type="dcterms:W3CDTF">2013-12-26T00:08:47Z</dcterms:modified>
</cp:coreProperties>
</file>