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2B90C71-756B-498B-AB75-33203F39EE10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91DE2CEA-0BD3-436D-A6FA-9400EAF20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24EA2F6-54C4-4807-A3D6-059DFDA9F932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01FE2289-9F91-4502-A0CB-F58D9812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2289-9F91-4502-A0CB-F58D98126B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864C63-6FB3-44A2-891B-3A3AFCDD3EDD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72BF81-A7F8-405E-B292-09153CE58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153400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TUJUAN PEMBELAJARAN DALAM BENTUK KOMPETENSI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962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6600"/>
                </a:solidFill>
              </a:rPr>
              <a:t>Kuliah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Penilaian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Hasil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Belajar</a:t>
            </a:r>
            <a:r>
              <a:rPr lang="en-US" b="1" dirty="0" smtClean="0">
                <a:solidFill>
                  <a:srgbClr val="006600"/>
                </a:solidFill>
              </a:rPr>
              <a:t> Kimia</a:t>
            </a:r>
          </a:p>
          <a:p>
            <a:r>
              <a:rPr lang="en-US" b="1" dirty="0" err="1" smtClean="0">
                <a:solidFill>
                  <a:srgbClr val="006600"/>
                </a:solidFill>
              </a:rPr>
              <a:t>Dosen</a:t>
            </a:r>
            <a:r>
              <a:rPr lang="en-US" b="1" dirty="0" smtClean="0">
                <a:solidFill>
                  <a:srgbClr val="006600"/>
                </a:solidFill>
              </a:rPr>
              <a:t> : </a:t>
            </a:r>
            <a:r>
              <a:rPr lang="en-US" b="1" dirty="0" err="1" smtClean="0">
                <a:solidFill>
                  <a:srgbClr val="006600"/>
                </a:solidFill>
              </a:rPr>
              <a:t>Rr</a:t>
            </a:r>
            <a:r>
              <a:rPr lang="en-US" b="1" dirty="0" smtClean="0">
                <a:solidFill>
                  <a:srgbClr val="006600"/>
                </a:solidFill>
              </a:rPr>
              <a:t>. </a:t>
            </a:r>
            <a:r>
              <a:rPr lang="en-US" b="1" dirty="0" err="1" smtClean="0">
                <a:solidFill>
                  <a:srgbClr val="006600"/>
                </a:solidFill>
              </a:rPr>
              <a:t>Lis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Permana</a:t>
            </a:r>
            <a:r>
              <a:rPr lang="en-US" b="1" dirty="0" smtClean="0">
                <a:solidFill>
                  <a:srgbClr val="006600"/>
                </a:solidFill>
              </a:rPr>
              <a:t> Sari, </a:t>
            </a:r>
            <a:r>
              <a:rPr lang="en-US" b="1" dirty="0" err="1" smtClean="0">
                <a:solidFill>
                  <a:srgbClr val="006600"/>
                </a:solidFill>
              </a:rPr>
              <a:t>M.Si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6600"/>
                </a:solidFill>
              </a:rPr>
              <a:t>Jurusan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Pendidikan</a:t>
            </a:r>
            <a:r>
              <a:rPr lang="en-US" b="1" dirty="0" smtClean="0">
                <a:solidFill>
                  <a:srgbClr val="006600"/>
                </a:solidFill>
              </a:rPr>
              <a:t> Kimia FMIPA UNY</a:t>
            </a:r>
          </a:p>
          <a:p>
            <a:r>
              <a:rPr lang="en-US" b="1" dirty="0" smtClean="0">
                <a:solidFill>
                  <a:srgbClr val="006600"/>
                </a:solidFill>
              </a:rPr>
              <a:t>2010</a:t>
            </a:r>
          </a:p>
        </p:txBody>
      </p:sp>
      <p:pic>
        <p:nvPicPr>
          <p:cNvPr id="5" name="Picture 4" descr="D:\Lis Permana\Foto Jurs\Keg Jur 2010\Copy of Utk Cov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86200"/>
            <a:ext cx="2971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Saat ini, aspek kognitif di atas telah diperbaharui yaitu dengan memilah menjadi dua, </a:t>
            </a:r>
            <a:r>
              <a:rPr lang="id-ID" b="1" dirty="0" smtClean="0"/>
              <a:t>dimensi proses kognitif</a:t>
            </a:r>
            <a:r>
              <a:rPr lang="id-ID" dirty="0" smtClean="0"/>
              <a:t> yang berupa kata kerja dan </a:t>
            </a:r>
            <a:r>
              <a:rPr lang="id-ID" b="1" dirty="0" smtClean="0"/>
              <a:t>dimensi pengetahuan</a:t>
            </a:r>
            <a:r>
              <a:rPr lang="id-ID" dirty="0" smtClean="0"/>
              <a:t> yang berupa kata benda (Lorin, W. A. And Krathwohl, D. R. , 2001). </a:t>
            </a:r>
            <a:endParaRPr lang="en-US" dirty="0" smtClean="0"/>
          </a:p>
          <a:p>
            <a:r>
              <a:rPr lang="id-ID" dirty="0" smtClean="0"/>
              <a:t>Dimensi proses kognitif terdiri atas: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mengingat (</a:t>
            </a:r>
            <a:r>
              <a:rPr lang="id-ID" i="1" dirty="0" smtClean="0"/>
              <a:t>remember</a:t>
            </a:r>
            <a:r>
              <a:rPr lang="id-ID" dirty="0" smtClean="0"/>
              <a:t>)</a:t>
            </a:r>
            <a:r>
              <a:rPr lang="en-US" dirty="0" smtClean="0"/>
              <a:t>			C1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mengerti (</a:t>
            </a:r>
            <a:r>
              <a:rPr lang="id-ID" i="1" dirty="0" smtClean="0"/>
              <a:t>understand</a:t>
            </a:r>
            <a:r>
              <a:rPr lang="id-ID" dirty="0" smtClean="0"/>
              <a:t>)</a:t>
            </a:r>
            <a:r>
              <a:rPr lang="en-US" dirty="0" smtClean="0"/>
              <a:t>			C2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mengaplikasikan (</a:t>
            </a:r>
            <a:r>
              <a:rPr lang="id-ID" i="1" dirty="0" smtClean="0"/>
              <a:t>apply</a:t>
            </a:r>
            <a:r>
              <a:rPr lang="id-ID" dirty="0" smtClean="0"/>
              <a:t>)</a:t>
            </a:r>
            <a:r>
              <a:rPr lang="en-US" dirty="0" smtClean="0"/>
              <a:t>			C3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menganalisis (</a:t>
            </a:r>
            <a:r>
              <a:rPr lang="id-ID" i="1" dirty="0" smtClean="0"/>
              <a:t>analyze</a:t>
            </a:r>
            <a:r>
              <a:rPr lang="id-ID" dirty="0" smtClean="0"/>
              <a:t>) </a:t>
            </a:r>
            <a:r>
              <a:rPr lang="en-US" dirty="0" smtClean="0"/>
              <a:t>			C4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mengevaluasi (</a:t>
            </a:r>
            <a:r>
              <a:rPr lang="id-ID" i="1" dirty="0" smtClean="0"/>
              <a:t>evaluate</a:t>
            </a:r>
            <a:r>
              <a:rPr lang="id-ID" dirty="0" smtClean="0"/>
              <a:t>)</a:t>
            </a:r>
            <a:r>
              <a:rPr lang="en-US" dirty="0" smtClean="0"/>
              <a:t>			C5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mengkreasi, mencipta (create).</a:t>
            </a:r>
            <a:r>
              <a:rPr lang="en-US" dirty="0" smtClean="0"/>
              <a:t>		C6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Revisi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Taksonomi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Bloom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Dimensi pengetahuan terdiri atas: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pengetahuan faktual (</a:t>
            </a:r>
            <a:r>
              <a:rPr lang="id-ID" i="1" dirty="0" smtClean="0"/>
              <a:t>factual knowledge</a:t>
            </a:r>
            <a:r>
              <a:rPr lang="id-ID" dirty="0" smtClean="0"/>
              <a:t>)</a:t>
            </a:r>
            <a:r>
              <a:rPr lang="en-US" dirty="0" smtClean="0"/>
              <a:t> K1</a:t>
            </a:r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pengetahuan konseptual (</a:t>
            </a:r>
            <a:r>
              <a:rPr lang="id-ID" i="1" dirty="0" smtClean="0"/>
              <a:t>conceptual knowledge)</a:t>
            </a:r>
            <a:r>
              <a:rPr lang="en-US" i="1" dirty="0" smtClean="0"/>
              <a:t>						  K2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pengetahuan prosedural (</a:t>
            </a:r>
            <a:r>
              <a:rPr lang="id-ID" i="1" dirty="0" smtClean="0"/>
              <a:t>procedural  knowledge)</a:t>
            </a:r>
            <a:r>
              <a:rPr lang="en-US" i="1" dirty="0" smtClean="0"/>
              <a:t>						  K3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pengetahuan metakognitif (</a:t>
            </a:r>
            <a:r>
              <a:rPr lang="id-ID" i="1" dirty="0" smtClean="0"/>
              <a:t>metacognitive knowledge)</a:t>
            </a:r>
            <a:r>
              <a:rPr lang="id-ID" dirty="0" smtClean="0"/>
              <a:t>.</a:t>
            </a:r>
            <a:r>
              <a:rPr lang="en-US" dirty="0" smtClean="0"/>
              <a:t>						  K4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Dimensi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Pengetahuan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id-ID" sz="2000" dirty="0" smtClean="0"/>
              <a:t>Ahli lain memberikan klasifikasi kompetensi kognitif berbeda dengan hal di atas. Klasifikasi mana yang akan dipakai tergantung mata pelajaran yang diberikan guru. Tabel </a:t>
            </a:r>
            <a:r>
              <a:rPr lang="en-US" sz="2000" dirty="0" err="1" smtClean="0"/>
              <a:t>berikut</a:t>
            </a:r>
            <a:r>
              <a:rPr lang="id-ID" sz="2000" dirty="0" smtClean="0"/>
              <a:t> memberikan  aspek kognitif dari Bloom, Gagne, Merril, dan Gerlach.</a:t>
            </a:r>
            <a:endParaRPr lang="en-US" sz="2000" dirty="0" smtClean="0"/>
          </a:p>
          <a:p>
            <a:pPr algn="ctr">
              <a:buNone/>
            </a:pPr>
            <a:r>
              <a:rPr lang="id-ID" sz="2000" b="1" dirty="0" smtClean="0"/>
              <a:t>Tabel</a:t>
            </a:r>
            <a:r>
              <a:rPr lang="en-US" sz="2000" b="1" dirty="0" smtClean="0"/>
              <a:t>. </a:t>
            </a:r>
            <a:r>
              <a:rPr lang="id-ID" sz="2000" b="1" dirty="0" smtClean="0"/>
              <a:t>Rangkuman Kompetensi Kognitif.</a:t>
            </a:r>
            <a:endParaRPr lang="en-US" sz="2000" dirty="0" smtClean="0"/>
          </a:p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438400"/>
          <a:ext cx="7772400" cy="234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BLOOM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GAGNE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MERILL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GERLACH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542290">
                <a:tc>
                  <a:txBody>
                    <a:bodyPr/>
                    <a:lstStyle/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Mengetahui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Memahami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Informasi Verbal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Mengingat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Mengidentifikasi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Menyebut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Menjelaskan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542290">
                <a:tc>
                  <a:txBody>
                    <a:bodyPr/>
                    <a:lstStyle/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160020" algn="l"/>
                        </a:tabLst>
                      </a:pPr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Mengaplikasi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160020" algn="l"/>
                        </a:tabLst>
                      </a:pPr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Menganalisis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020" algn="l"/>
                        </a:tabLs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Mensintesis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742950" marR="0" lvl="1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020" algn="l"/>
                        </a:tabLst>
                      </a:pP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  </a:t>
                      </a:r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Menilai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4310" marR="0" indent="-19431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Kecakapan 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94310" marR="0" indent="-19431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Intelektual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Menggunakan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Menemukan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Membentuk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Menyusun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Mendemonstrasikan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5422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Strategi Kognitif</a:t>
                      </a:r>
                      <a:endParaRPr lang="en-US" sz="14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Kompetensi aspek afektif adalah kompetensi yang berkenaan dengan minat, sikap, nilai serta penghargaan, dan penyesuaian diri. Kompetensi aspek afektif juga diartikan sebagai kemampuan yang berkaitan dengan sikap, nilai-nilai, interes, apresiasi (penghargaan), dan penyesuaian perasaan sosial. Kompetensi aspek afektif menurut Krathwohl  (1968) terdiri atas  lima jenjang dari yang terendah ke tertinggi tinggi: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penerimaan atau kehadiran </a:t>
            </a:r>
            <a:r>
              <a:rPr lang="id-ID" i="1" dirty="0" smtClean="0"/>
              <a:t>(receiving </a:t>
            </a:r>
            <a:r>
              <a:rPr lang="id-ID" dirty="0" smtClean="0"/>
              <a:t>atau</a:t>
            </a:r>
            <a:r>
              <a:rPr lang="id-ID" i="1" dirty="0" smtClean="0"/>
              <a:t> attending);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pemberian respons </a:t>
            </a:r>
            <a:r>
              <a:rPr lang="id-ID" i="1" dirty="0" smtClean="0"/>
              <a:t>(responding);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penghargaan  terhadap nilai </a:t>
            </a:r>
            <a:r>
              <a:rPr lang="id-ID" i="1" dirty="0" smtClean="0"/>
              <a:t>( valuing);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pengorganisasian </a:t>
            </a:r>
            <a:r>
              <a:rPr lang="id-ID" i="1" dirty="0" smtClean="0"/>
              <a:t>(organization);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pengamalan </a:t>
            </a:r>
            <a:r>
              <a:rPr lang="id-ID" i="1" dirty="0" smtClean="0"/>
              <a:t>(characterization).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Afektif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Menurut Depdiknas (2004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1) penerimaan atau kehadiran adalah keinginan untuk mengunjungi fenomena atau stimulus khusus.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2) Pemberian respons adalah partisipasi aktif dalam suatu kegiatan, termasuk dalam hal ini adalah minat dan sikap, misalnya minat belajar </a:t>
            </a:r>
            <a:r>
              <a:rPr lang="en-US" dirty="0" smtClean="0"/>
              <a:t>Kimia</a:t>
            </a:r>
            <a:r>
              <a:rPr lang="id-ID" dirty="0" smtClean="0"/>
              <a:t> dan sikap terhadap pelajaran </a:t>
            </a:r>
            <a:r>
              <a:rPr lang="en-US" dirty="0" smtClean="0"/>
              <a:t>Kimia</a:t>
            </a:r>
            <a:r>
              <a:rPr lang="id-ID" dirty="0" smtClean="0"/>
              <a:t>.         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3) Penghargaan terhadap nilai adalah penghargaan terhadap sesuatu yang memiliki manfaat atau kepercayaan atas manfaat, rentangannya mulai dari menerima suatu nilai sampai komitmen.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4) Pengorganisasian adalah kemampuan mengaitkan antara nilai satu dengan nilai lainnya, menghilangkan konflik antar nilai, dan membangun sistem nilai internal yang konsisten.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5) Pengamalan adalah mengaktualisasikan sistem nilai yang dimiliki.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Kompetensi aspek psikomotor adalah kompetensi yang keterampila</a:t>
            </a:r>
            <a:r>
              <a:rPr lang="en-US" dirty="0" smtClean="0"/>
              <a:t>n</a:t>
            </a:r>
            <a:r>
              <a:rPr lang="id-ID" dirty="0" smtClean="0"/>
              <a:t> motorik, atau gerak. Kompetensi aspek psikomotor juga diartikan sebagai perilaku yang berkaitan dengan keterampilan </a:t>
            </a:r>
            <a:r>
              <a:rPr lang="id-ID" i="1" dirty="0" smtClean="0"/>
              <a:t>(skill</a:t>
            </a:r>
            <a:r>
              <a:rPr lang="id-ID" dirty="0" smtClean="0"/>
              <a:t>) yang bersifat manual atau motorik. </a:t>
            </a:r>
            <a:endParaRPr lang="en-US" dirty="0" smtClean="0"/>
          </a:p>
          <a:p>
            <a:r>
              <a:rPr lang="id-ID" dirty="0" smtClean="0"/>
              <a:t>Kompetensi aspek psikomotor menurut Harrow  (1972) terdiri atas lima jenjang dari yang terendah ke tertinggi: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gerak refleks </a:t>
            </a:r>
            <a:r>
              <a:rPr lang="id-ID" i="1" dirty="0" smtClean="0"/>
              <a:t>(reflex movements);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gerak dasar </a:t>
            </a:r>
            <a:r>
              <a:rPr lang="id-ID" i="1" dirty="0" smtClean="0"/>
              <a:t>(basic fundamental movements);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kemampuan perseptual</a:t>
            </a:r>
            <a:r>
              <a:rPr lang="id-ID" i="1" dirty="0" smtClean="0"/>
              <a:t>( perceptual abilities);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gerak fisik </a:t>
            </a:r>
            <a:r>
              <a:rPr lang="id-ID" i="1" dirty="0" smtClean="0"/>
              <a:t>(physical abilities);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gerak terampil </a:t>
            </a:r>
            <a:r>
              <a:rPr lang="id-ID" i="1" dirty="0" smtClean="0"/>
              <a:t>(skilled movements)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komunikasi non-diskursip</a:t>
            </a:r>
            <a:r>
              <a:rPr lang="id-ID" i="1" dirty="0" smtClean="0"/>
              <a:t> (non-discursive communication).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Psikomotor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Menurut Depdiknas (2004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1) gerak refleks adalah respons motorik ketika bayi lahir atau gerak yang otomatis karena sudah terampil melakukan gerak tersebut.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2) Gerak dasar adalah gerak yang diperlukan untuk mencapai suatu keterampilan yang kompleks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</a:t>
            </a:r>
            <a:r>
              <a:rPr lang="en-US" dirty="0" smtClean="0"/>
              <a:t>3</a:t>
            </a:r>
            <a:r>
              <a:rPr lang="id-ID" dirty="0" smtClean="0"/>
              <a:t>) Kemampuan perseptual adalah kombinasi kemampuan kognitif dan kemampuan motorik atau gerak.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</a:t>
            </a:r>
            <a:r>
              <a:rPr lang="en-US" dirty="0" smtClean="0"/>
              <a:t>4</a:t>
            </a:r>
            <a:r>
              <a:rPr lang="id-ID" dirty="0" smtClean="0"/>
              <a:t>)  kemampuan fisik adalah kemampuan untuk mengembangkan gerakan tubuh dengan keterampilan paling tinggi.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</a:t>
            </a:r>
            <a:r>
              <a:rPr lang="en-US" dirty="0" smtClean="0"/>
              <a:t>5</a:t>
            </a:r>
            <a:r>
              <a:rPr lang="id-ID" dirty="0" smtClean="0"/>
              <a:t>) Gerak terampil adalah gerak yang memerlukan kegiatan belajar, seperti keterampilan berolah raga. (</a:t>
            </a:r>
            <a:r>
              <a:rPr lang="en-US" dirty="0" smtClean="0"/>
              <a:t>6</a:t>
            </a:r>
            <a:r>
              <a:rPr lang="id-ID" dirty="0" smtClean="0"/>
              <a:t>) Komunikasi non-disku</a:t>
            </a:r>
            <a:r>
              <a:rPr lang="en-US" dirty="0" smtClean="0"/>
              <a:t>r</a:t>
            </a:r>
            <a:r>
              <a:rPr lang="id-ID" dirty="0" smtClean="0"/>
              <a:t>sip adalah kemampuan berkomunikasi dengan menggunakan gerakan.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Prosedur penilaian hasil belajar</a:t>
            </a:r>
            <a:r>
              <a:rPr lang="en-US" dirty="0" smtClean="0"/>
              <a:t> Kimia </a:t>
            </a:r>
            <a:r>
              <a:rPr lang="id-ID" dirty="0" smtClean="0"/>
              <a:t>terdiri atas beberapa tahap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(1) merencanakan instrumen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(2) mengonstruksi instrumen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(3) menyusun perangkat instrumen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(4) melaksanakan pengukuran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(5) mengolah hasil pengukuran yang berupa </a:t>
            </a:r>
            <a:r>
              <a:rPr lang="en-US" dirty="0" smtClean="0"/>
              <a:t> s</a:t>
            </a:r>
            <a:r>
              <a:rPr lang="id-ID" dirty="0" smtClean="0"/>
              <a:t>kor menjadi nilai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(6) menganalisis hasil penilaian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(7) melapor</a:t>
            </a:r>
            <a:r>
              <a:rPr lang="en-US" dirty="0" smtClean="0"/>
              <a:t>k</a:t>
            </a:r>
            <a:r>
              <a:rPr lang="id-ID" dirty="0" smtClean="0"/>
              <a:t>an hasil penilaian. 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Penilaian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Belajar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Kimia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Perencanaan penilaian hasil belajar </a:t>
            </a:r>
            <a:r>
              <a:rPr lang="en-US" dirty="0" smtClean="0"/>
              <a:t>Kimia</a:t>
            </a:r>
            <a:r>
              <a:rPr lang="id-ID" dirty="0" smtClean="0"/>
              <a:t> terdiri atas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(1) penentuan tujuan dalam bentuk kompetensi;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(2) identifikasi objek hasil belajar yang akan diukur yaitu  materi pembelajaran </a:t>
            </a:r>
            <a:r>
              <a:rPr lang="en-US" dirty="0" smtClean="0"/>
              <a:t>Kimia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(3) mendefinisikan hasil belajar </a:t>
            </a:r>
            <a:r>
              <a:rPr lang="en-US" dirty="0" smtClean="0"/>
              <a:t>Kimia</a:t>
            </a:r>
            <a:r>
              <a:rPr lang="id-ID" dirty="0" smtClean="0"/>
              <a:t> sebagai tingkah laku yang spesifik dalam bentuk indikator pencapaian hasil belajar</a:t>
            </a:r>
            <a:r>
              <a:rPr lang="en-US" dirty="0" smtClean="0"/>
              <a:t> </a:t>
            </a:r>
            <a:r>
              <a:rPr lang="id-ID" dirty="0" smtClean="0"/>
              <a:t>yang dapat diamati dan dapat diukur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(4)  menyusun kisi-kisi.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Perencanaan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Penilaian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>
                <a:latin typeface="Arial Rounded MT Bold" pitchFamily="34" charset="0"/>
              </a:rPr>
              <a:t>Apakah yang dimaksud dengan kompetensi? 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id-ID" dirty="0" smtClean="0">
                <a:latin typeface="Arial Rounded MT Bold" pitchFamily="34" charset="0"/>
              </a:rPr>
              <a:t>Kompetensi mempunyai arti yang luas. 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id-ID" dirty="0" smtClean="0">
                <a:latin typeface="Arial Rounded MT Bold" pitchFamily="34" charset="0"/>
              </a:rPr>
              <a:t>Dalam membahas arti kompetensi, pertama perlu diketahui dahulu arti dan jenis kompetensi dalam kaitannya dengan proses pembelajaran dan penilaian hasil belajar. 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id-ID" dirty="0" smtClean="0">
                <a:latin typeface="Arial Rounded MT Bold" pitchFamily="34" charset="0"/>
              </a:rPr>
              <a:t>Kompetensi adalah kemampuan atau kecakapan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KOMPETENSI PEMBELAJARAN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Jenis kompetensi ada dua, yaitu kompetensi kerja </a:t>
            </a:r>
            <a:r>
              <a:rPr lang="id-ID" i="1" dirty="0" smtClean="0"/>
              <a:t>(work competency</a:t>
            </a:r>
            <a:r>
              <a:rPr lang="id-ID" dirty="0" smtClean="0"/>
              <a:t>) dan kompetensi belajar (</a:t>
            </a:r>
            <a:r>
              <a:rPr lang="id-ID" i="1" dirty="0" smtClean="0"/>
              <a:t>learning competency</a:t>
            </a:r>
            <a:r>
              <a:rPr lang="id-ID" dirty="0" smtClean="0"/>
              <a:t>). Kompetensi kerja adalah seperangkat tindakan cerdas, penuh tanggung jawab, yang dimiliki seseorang sebagai syarat untuk dianggap mampu oleh masyarakat dalam melaksanakan tugas-tugas  di bidang pekerjaan tertentu (Dikti, 2002). </a:t>
            </a:r>
            <a:endParaRPr lang="en-US" dirty="0" smtClean="0"/>
          </a:p>
          <a:p>
            <a:pPr algn="just"/>
            <a:r>
              <a:rPr lang="id-ID" dirty="0" smtClean="0"/>
              <a:t>Kompetensi belajar didefinisikan dengan berbagai istilah: (1) Pendidikan Dasar dan Menengah mendefinisikan kompetensi belajar sebagai pengetahuan, keterampilan, sikap dan nilai yang diwujudkan dalam kebiasaan berpikir dan bertindak; (2) Pendidikan Tinggi mendefinisikan kompetensi belajar sebagai pengetahuan, keterampilan, dan sikap atau wawasan, serta penerapannya untuk memenuhi baku mutu sesuai dengan kriteria yang telah ditetapkan.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Jenis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Dalam kurikulum yang berbasis kompetensi untuk setiap mata pelajaran dikenal hirarkhi kompetensi   pembelajaran, demikian pula untuk mata pelajaran </a:t>
            </a:r>
            <a:r>
              <a:rPr lang="en-US" dirty="0" smtClean="0"/>
              <a:t>Kimia.</a:t>
            </a:r>
          </a:p>
          <a:p>
            <a:pPr>
              <a:buNone/>
            </a:pPr>
            <a:endParaRPr lang="en-US" dirty="0" smtClean="0"/>
          </a:p>
          <a:p>
            <a:r>
              <a:rPr lang="id-ID" dirty="0" smtClean="0"/>
              <a:t>Hirarkhi  kompetensi   pembelajaran yaitu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(a) </a:t>
            </a:r>
            <a:r>
              <a:rPr lang="en-US" dirty="0" smtClean="0"/>
              <a:t>S</a:t>
            </a:r>
            <a:r>
              <a:rPr lang="id-ID" dirty="0" smtClean="0"/>
              <a:t>tandar </a:t>
            </a:r>
            <a:r>
              <a:rPr lang="en-US" dirty="0" smtClean="0"/>
              <a:t>K</a:t>
            </a:r>
            <a:r>
              <a:rPr lang="id-ID" dirty="0" smtClean="0"/>
              <a:t>ompetensi </a:t>
            </a:r>
            <a:r>
              <a:rPr lang="en-US" dirty="0" smtClean="0"/>
              <a:t>L</a:t>
            </a:r>
            <a:r>
              <a:rPr lang="id-ID" dirty="0" smtClean="0"/>
              <a:t>ulusan </a:t>
            </a:r>
            <a:r>
              <a:rPr lang="en-US" dirty="0" smtClean="0"/>
              <a:t>(SKL)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(b) </a:t>
            </a:r>
            <a:r>
              <a:rPr lang="en-US" dirty="0" smtClean="0"/>
              <a:t>S</a:t>
            </a:r>
            <a:r>
              <a:rPr lang="id-ID" dirty="0" smtClean="0"/>
              <a:t>tandar </a:t>
            </a:r>
            <a:r>
              <a:rPr lang="en-US" dirty="0" smtClean="0"/>
              <a:t>K</a:t>
            </a:r>
            <a:r>
              <a:rPr lang="id-ID" dirty="0" smtClean="0"/>
              <a:t>ompetensi </a:t>
            </a:r>
            <a:r>
              <a:rPr lang="en-US" dirty="0" smtClean="0"/>
              <a:t>(SK)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(c) </a:t>
            </a:r>
            <a:r>
              <a:rPr lang="en-US" dirty="0" smtClean="0"/>
              <a:t>K</a:t>
            </a:r>
            <a:r>
              <a:rPr lang="id-ID" dirty="0" smtClean="0"/>
              <a:t>ompetensi </a:t>
            </a:r>
            <a:r>
              <a:rPr lang="en-US" dirty="0" smtClean="0"/>
              <a:t>D</a:t>
            </a:r>
            <a:r>
              <a:rPr lang="id-ID" dirty="0" smtClean="0"/>
              <a:t>asar </a:t>
            </a:r>
            <a:r>
              <a:rPr lang="en-US" dirty="0" smtClean="0"/>
              <a:t>(KD)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Standar kompetensi lulusan, standar kompetensi, dan kompetensi dasar telah ditetapkan oleh Menteri Pendidikan Nasional dalam </a:t>
            </a:r>
            <a:r>
              <a:rPr lang="en-US" dirty="0" smtClean="0"/>
              <a:t>STANDAR ISI</a:t>
            </a:r>
            <a:r>
              <a:rPr lang="id-ID" dirty="0" smtClean="0"/>
              <a:t> mata pelajaran. Penjabaran lebih lanjut hal tersebut menjadi Kurikulum Tingkat Satuan Pendidikan (KTSP) dilakukan oleh guru.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Hirarkhi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Taksonomi tujuan pembelajaran berkaitan erat dengan hasil belajar dan dengan cara bagaimana mengetahui keberhasilan belajar peserta didik, yaitu penilaian hasil belajar. </a:t>
            </a:r>
            <a:endParaRPr lang="en-US" dirty="0" smtClean="0"/>
          </a:p>
          <a:p>
            <a:r>
              <a:rPr lang="id-ID" dirty="0" smtClean="0"/>
              <a:t>Penilaian hasil belajar berkaitan erat dengan teknik penilaian  dan  bentuk instrumen penilaian  hasil belajar, yaitu soal, non-soal, dan tugas-tugas. </a:t>
            </a:r>
            <a:endParaRPr lang="en-US" dirty="0" smtClean="0"/>
          </a:p>
          <a:p>
            <a:r>
              <a:rPr lang="en-US" dirty="0" smtClean="0"/>
              <a:t>J</a:t>
            </a:r>
            <a:r>
              <a:rPr lang="id-ID" dirty="0" smtClean="0"/>
              <a:t>enjang kemampuan instrumen hasil belajar dapat disusun dengan baik apabila pembuat instrumen penilaian hasil belajar memahami benar jenjang kemampuan taksonomi tujuan pembelajaran.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Taksonomi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62072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d-ID" sz="2400" dirty="0" smtClean="0"/>
              <a:t>Kompetensi pembelajaran adalah suatu bentuk tujuan pembelajaran. </a:t>
            </a: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d-ID" sz="2400" dirty="0" smtClean="0"/>
              <a:t>Atas dasar hal ini tujuan dalam aspek kognitif, afektif, dan psikomotor berlaku pula untuk kompetensi, sehingga dikenal kompetensi dalam aspek kognitif, afektif, dan psikomotor.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Kompetensi aspek kognitif adalah kompetensi yang berkenaan dengan kemampuan mengingat kembali atau mengenal  terhadap pengetahuan dan pengembangan kemampuan intelektual dan keterampilan berfikir. </a:t>
            </a:r>
            <a:endParaRPr lang="en-US" dirty="0" smtClean="0"/>
          </a:p>
          <a:p>
            <a:r>
              <a:rPr lang="id-ID" dirty="0" smtClean="0"/>
              <a:t>Kompetensi aspek kognitif juga diartikan sebagai kompetensi yang berhubungan dengan mengingat dan  memikir.</a:t>
            </a:r>
            <a:endParaRPr lang="en-US" dirty="0" smtClean="0"/>
          </a:p>
          <a:p>
            <a:r>
              <a:rPr lang="id-ID" dirty="0" smtClean="0"/>
              <a:t>Menurut Bloom dengan kawan-kawan (Bloom, 1956), kompetensi aspek kognitif terdiri atas 6 (enam) jenjang kemampuan dari rendah ke tinggi, yaitu: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pengetahuan</a:t>
            </a:r>
            <a:r>
              <a:rPr lang="id-ID" i="1" dirty="0" smtClean="0"/>
              <a:t> (knowledge)</a:t>
            </a:r>
            <a:r>
              <a:rPr lang="en-US" i="1" dirty="0" smtClean="0"/>
              <a:t>		C1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pemahaman </a:t>
            </a:r>
            <a:r>
              <a:rPr lang="id-ID" i="1" dirty="0" smtClean="0"/>
              <a:t>(comprehension)</a:t>
            </a:r>
            <a:r>
              <a:rPr lang="en-US" i="1" dirty="0" smtClean="0"/>
              <a:t>	C2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aplikasi </a:t>
            </a:r>
            <a:r>
              <a:rPr lang="id-ID" i="1" dirty="0" smtClean="0"/>
              <a:t>(application)</a:t>
            </a:r>
            <a:r>
              <a:rPr lang="en-US" i="1" dirty="0" smtClean="0"/>
              <a:t>		C3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analisis </a:t>
            </a:r>
            <a:r>
              <a:rPr lang="id-ID" i="1" dirty="0" smtClean="0"/>
              <a:t>(analysis)</a:t>
            </a:r>
            <a:r>
              <a:rPr lang="en-US" i="1" dirty="0" smtClean="0"/>
              <a:t>			C4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id-ID" dirty="0" smtClean="0"/>
              <a:t>sintesis </a:t>
            </a:r>
            <a:r>
              <a:rPr lang="id-ID" i="1" dirty="0" smtClean="0"/>
              <a:t>(synthesis)</a:t>
            </a:r>
            <a:r>
              <a:rPr lang="en-US" i="1" dirty="0" smtClean="0"/>
              <a:t>		</a:t>
            </a:r>
            <a:r>
              <a:rPr lang="en-US" i="1" dirty="0" smtClean="0"/>
              <a:t>C5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evaluasi </a:t>
            </a:r>
            <a:r>
              <a:rPr lang="id-ID" i="1" dirty="0" smtClean="0"/>
              <a:t>(evaluation)</a:t>
            </a:r>
            <a:r>
              <a:rPr lang="en-US" i="1" dirty="0" smtClean="0"/>
              <a:t>		C6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Kompetensi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Kognitif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768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TUJUAN PEMBELAJARAN DALAM BENTUK KOMPETENSI</vt:lpstr>
      <vt:lpstr>Prosedur Penilaian Hasil Belajar Kimia</vt:lpstr>
      <vt:lpstr>Perencanaan Penilaian </vt:lpstr>
      <vt:lpstr>KOMPETENSI PEMBELAJARAN</vt:lpstr>
      <vt:lpstr>Jenis Kompetensi</vt:lpstr>
      <vt:lpstr>Hirarkhi Kompetensi</vt:lpstr>
      <vt:lpstr>Taksonomi Tujuan Pembelajaran </vt:lpstr>
      <vt:lpstr>Slide 8</vt:lpstr>
      <vt:lpstr>Kompetensi Aspek Kognitif</vt:lpstr>
      <vt:lpstr>Revisi Taksonomi Bloom</vt:lpstr>
      <vt:lpstr>Dimensi Pengetahuan</vt:lpstr>
      <vt:lpstr>Slide 12</vt:lpstr>
      <vt:lpstr>Kompetensi Aspek Afektif</vt:lpstr>
      <vt:lpstr>Slide 14</vt:lpstr>
      <vt:lpstr>Kompetensi Aspek Psikomotor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PEMBELAJARAN DALAM BENTUK KOMPETENSI</dc:title>
  <dc:creator>Toshiba Satellite</dc:creator>
  <cp:lastModifiedBy>KIMIA</cp:lastModifiedBy>
  <cp:revision>15</cp:revision>
  <dcterms:created xsi:type="dcterms:W3CDTF">2009-09-29T00:20:30Z</dcterms:created>
  <dcterms:modified xsi:type="dcterms:W3CDTF">2011-08-19T01:20:08Z</dcterms:modified>
</cp:coreProperties>
</file>