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1" r:id="rId2"/>
    <p:sldId id="373" r:id="rId3"/>
    <p:sldId id="371" r:id="rId4"/>
    <p:sldId id="372" r:id="rId5"/>
    <p:sldId id="367" r:id="rId6"/>
    <p:sldId id="370" r:id="rId7"/>
    <p:sldId id="368" r:id="rId8"/>
  </p:sldIdLst>
  <p:sldSz cx="9144000" cy="6858000" type="screen4x3"/>
  <p:notesSz cx="6858000" cy="9144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유형 편집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/>
              <a:t>마스터 부제목 유형 편집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fld id="{A0AE1D54-6C9F-4774-BE0A-222D9135DF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52400"/>
            <a:ext cx="19621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52400"/>
            <a:ext cx="57340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1" name="Picture 7" descr="grapes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 편집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5240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1288"/>
            <a:ext cx="8458200" cy="925512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JURUSAN PENDIDIKAN TEKNIK ELEKTRO FAKULTAS TEKNIK</a:t>
            </a:r>
            <a:b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UNIVERSITAS NEGERI YOGYAKARTA</a:t>
            </a:r>
            <a:b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n-US" altLang="ko-KR" sz="2400" dirty="0" err="1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Alamat</a:t>
            </a: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 : </a:t>
            </a:r>
            <a:r>
              <a:rPr lang="en-US" altLang="ko-KR" sz="2400" dirty="0" err="1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Kampus</a:t>
            </a: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Karangmalang</a:t>
            </a: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 – Yogyakarta </a:t>
            </a:r>
            <a:r>
              <a:rPr lang="en-US" altLang="ko-KR" sz="2400" dirty="0" err="1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Telp</a:t>
            </a: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Arial Narrow" pitchFamily="34" charset="0"/>
              </a:rPr>
              <a:t>. 0274-548161</a:t>
            </a:r>
          </a:p>
        </p:txBody>
      </p:sp>
      <p:sp>
        <p:nvSpPr>
          <p:cNvPr id="3075" name="Rectangle 19"/>
          <p:cNvSpPr>
            <a:spLocks noChangeArrowheads="1"/>
          </p:cNvSpPr>
          <p:nvPr/>
        </p:nvSpPr>
        <p:spPr bwMode="auto">
          <a:xfrm>
            <a:off x="1295400" y="1676400"/>
            <a:ext cx="739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 algn="l">
              <a:buFontTx/>
              <a:buAutoNum type="arabicPeriod"/>
            </a:pPr>
            <a:r>
              <a:rPr lang="en-US" altLang="ko-KR" b="1" dirty="0" err="1">
                <a:solidFill>
                  <a:srgbClr val="0000FF"/>
                </a:solidFill>
              </a:rPr>
              <a:t>Identifikasi</a:t>
            </a:r>
            <a:r>
              <a:rPr lang="en-US" altLang="ko-KR" b="1" dirty="0">
                <a:solidFill>
                  <a:srgbClr val="0000FF"/>
                </a:solidFill>
              </a:rPr>
              <a:t> Mata </a:t>
            </a:r>
            <a:r>
              <a:rPr lang="en-US" altLang="ko-KR" b="1" dirty="0" err="1">
                <a:solidFill>
                  <a:srgbClr val="0000FF"/>
                </a:solidFill>
              </a:rPr>
              <a:t>Kuliah</a:t>
            </a:r>
            <a:r>
              <a:rPr lang="en-US" altLang="ko-KR" b="1" dirty="0">
                <a:solidFill>
                  <a:srgbClr val="0000FF"/>
                </a:solidFill>
              </a:rPr>
              <a:t>.</a:t>
            </a:r>
            <a:br>
              <a:rPr lang="en-US" altLang="ko-KR" b="1" dirty="0">
                <a:solidFill>
                  <a:srgbClr val="0000FF"/>
                </a:solidFill>
              </a:rPr>
            </a:br>
            <a:r>
              <a:rPr lang="en-US" altLang="ko-KR" b="1" dirty="0" err="1">
                <a:solidFill>
                  <a:srgbClr val="0000FF"/>
                </a:solidFill>
              </a:rPr>
              <a:t>Nama</a:t>
            </a:r>
            <a:r>
              <a:rPr lang="en-US" altLang="ko-KR" b="1" dirty="0">
                <a:solidFill>
                  <a:srgbClr val="0000FF"/>
                </a:solidFill>
              </a:rPr>
              <a:t> Mata </a:t>
            </a:r>
            <a:r>
              <a:rPr lang="en-US" altLang="ko-KR" b="1" dirty="0" err="1">
                <a:solidFill>
                  <a:srgbClr val="0000FF"/>
                </a:solidFill>
              </a:rPr>
              <a:t>Kuliah</a:t>
            </a:r>
            <a:r>
              <a:rPr lang="en-US" altLang="ko-KR" b="1" dirty="0">
                <a:solidFill>
                  <a:srgbClr val="0000FF"/>
                </a:solidFill>
              </a:rPr>
              <a:t> 	: </a:t>
            </a:r>
            <a:r>
              <a:rPr lang="en-US" altLang="ko-KR" b="1" dirty="0" err="1">
                <a:solidFill>
                  <a:srgbClr val="0000FF"/>
                </a:solidFill>
              </a:rPr>
              <a:t>Praktek</a:t>
            </a:r>
            <a:r>
              <a:rPr lang="en-US" altLang="ko-KR" b="1" dirty="0">
                <a:solidFill>
                  <a:srgbClr val="0000FF"/>
                </a:solidFill>
              </a:rPr>
              <a:t> SMF</a:t>
            </a:r>
            <a:br>
              <a:rPr lang="en-US" altLang="ko-KR" b="1" dirty="0">
                <a:solidFill>
                  <a:srgbClr val="0000FF"/>
                </a:solidFill>
              </a:rPr>
            </a:br>
            <a:r>
              <a:rPr lang="en-US" altLang="ko-KR" b="1" dirty="0" err="1">
                <a:solidFill>
                  <a:srgbClr val="0000FF"/>
                </a:solidFill>
              </a:rPr>
              <a:t>Kode</a:t>
            </a:r>
            <a:r>
              <a:rPr lang="en-US" altLang="ko-KR" b="1" dirty="0">
                <a:solidFill>
                  <a:srgbClr val="0000FF"/>
                </a:solidFill>
              </a:rPr>
              <a:t> SKS		: EKO 269 / 2</a:t>
            </a:r>
            <a:br>
              <a:rPr lang="en-US" altLang="ko-KR" b="1" dirty="0">
                <a:solidFill>
                  <a:srgbClr val="0000FF"/>
                </a:solidFill>
              </a:rPr>
            </a:br>
            <a:r>
              <a:rPr lang="en-US" altLang="ko-KR" b="1" dirty="0" err="1">
                <a:solidFill>
                  <a:srgbClr val="0000FF"/>
                </a:solidFill>
              </a:rPr>
              <a:t>Deskripsi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Kompetensi</a:t>
            </a:r>
            <a:r>
              <a:rPr lang="en-US" altLang="ko-KR" b="1" dirty="0">
                <a:solidFill>
                  <a:srgbClr val="0000FF"/>
                </a:solidFill>
              </a:rPr>
              <a:t>	: </a:t>
            </a:r>
            <a:br>
              <a:rPr lang="en-US" altLang="ko-KR" b="1" dirty="0">
                <a:solidFill>
                  <a:srgbClr val="0000FF"/>
                </a:solidFill>
              </a:rPr>
            </a:br>
            <a:r>
              <a:rPr lang="en-US" altLang="ko-KR" b="1" dirty="0" err="1">
                <a:solidFill>
                  <a:srgbClr val="0000FF"/>
                </a:solidFill>
              </a:rPr>
              <a:t>Menganalisa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rangkaian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elektropneumatik</a:t>
            </a:r>
            <a:r>
              <a:rPr lang="en-US" altLang="ko-KR" b="1" dirty="0">
                <a:solidFill>
                  <a:srgbClr val="0000FF"/>
                </a:solidFill>
              </a:rPr>
              <a:t>, </a:t>
            </a:r>
            <a:r>
              <a:rPr lang="en-US" altLang="ko-KR" b="1" dirty="0" err="1">
                <a:solidFill>
                  <a:srgbClr val="0000FF"/>
                </a:solidFill>
              </a:rPr>
              <a:t>merancang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sistem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elektropneumatik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berbasis</a:t>
            </a:r>
            <a:r>
              <a:rPr lang="en-US" altLang="ko-KR" b="1" dirty="0">
                <a:solidFill>
                  <a:srgbClr val="0000FF"/>
                </a:solidFill>
              </a:rPr>
              <a:t> PLC, </a:t>
            </a:r>
            <a:r>
              <a:rPr lang="en-US" altLang="ko-KR" b="1" dirty="0" err="1">
                <a:solidFill>
                  <a:srgbClr val="0000FF"/>
                </a:solidFill>
              </a:rPr>
              <a:t>menganalisa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</a:rPr>
              <a:t>station </a:t>
            </a:r>
            <a:r>
              <a:rPr lang="en-US" altLang="ko-KR" b="1" dirty="0" err="1">
                <a:solidFill>
                  <a:srgbClr val="0000FF"/>
                </a:solidFill>
              </a:rPr>
              <a:t>dalam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suatu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sistem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mekatronik</a:t>
            </a:r>
            <a:r>
              <a:rPr lang="en-US" altLang="ko-KR" b="1" dirty="0">
                <a:solidFill>
                  <a:srgbClr val="0000FF"/>
                </a:solidFill>
              </a:rPr>
              <a:t>, </a:t>
            </a:r>
            <a:r>
              <a:rPr lang="en-US" altLang="ko-KR" b="1" dirty="0" err="1">
                <a:solidFill>
                  <a:srgbClr val="0000FF"/>
                </a:solidFill>
              </a:rPr>
              <a:t>merancang</a:t>
            </a:r>
            <a:r>
              <a:rPr lang="en-US" altLang="ko-KR" b="1" dirty="0">
                <a:solidFill>
                  <a:srgbClr val="0000FF"/>
                </a:solidFill>
              </a:rPr>
              <a:t> model </a:t>
            </a:r>
            <a:r>
              <a:rPr lang="en-US" altLang="ko-KR" b="1" dirty="0" err="1">
                <a:solidFill>
                  <a:srgbClr val="0000FF"/>
                </a:solidFill>
              </a:rPr>
              <a:t>sistem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err="1">
                <a:solidFill>
                  <a:srgbClr val="0000FF"/>
                </a:solidFill>
              </a:rPr>
              <a:t>mekatronik</a:t>
            </a:r>
            <a:r>
              <a:rPr lang="en-US" altLang="ko-KR" b="1" dirty="0">
                <a:solidFill>
                  <a:srgbClr val="0000FF"/>
                </a:solidFill>
              </a:rPr>
              <a:t>.</a:t>
            </a:r>
            <a:r>
              <a:rPr lang="en-US" altLang="ko-KR" sz="2000" b="1" dirty="0">
                <a:solidFill>
                  <a:srgbClr val="0000FF"/>
                </a:solidFill>
              </a:rPr>
              <a:t> </a:t>
            </a:r>
            <a:endParaRPr lang="en-US" altLang="ko-KR" sz="3600" b="1" dirty="0">
              <a:solidFill>
                <a:schemeClr val="tx2"/>
              </a:solidFill>
            </a:endParaRPr>
          </a:p>
        </p:txBody>
      </p:sp>
      <p:sp>
        <p:nvSpPr>
          <p:cNvPr id="3076" name="Rectangle 22"/>
          <p:cNvSpPr>
            <a:spLocks noChangeArrowheads="1"/>
          </p:cNvSpPr>
          <p:nvPr/>
        </p:nvSpPr>
        <p:spPr bwMode="auto">
          <a:xfrm>
            <a:off x="762000" y="12573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ko-KR" sz="2800" b="1">
                <a:solidFill>
                  <a:srgbClr val="0000FF"/>
                </a:solidFill>
              </a:rPr>
              <a:t>SATUAN ACARA PERKULIAHAN – SAP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772400" cy="762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FF"/>
                </a:solidFill>
                <a:latin typeface="Arial Narrow" pitchFamily="34" charset="0"/>
              </a:rPr>
              <a:t>2. </a:t>
            </a:r>
            <a:r>
              <a:rPr lang="en-US" dirty="0" err="1" smtClean="0">
                <a:solidFill>
                  <a:srgbClr val="0000FF"/>
                </a:solidFill>
                <a:latin typeface="Arial Narrow" pitchFamily="34" charset="0"/>
              </a:rPr>
              <a:t>Kompetensi</a:t>
            </a:r>
            <a:r>
              <a:rPr lang="en-US" dirty="0" smtClean="0">
                <a:solidFill>
                  <a:srgbClr val="0000FF"/>
                </a:solidFill>
                <a:latin typeface="Arial Narrow" pitchFamily="34" charset="0"/>
              </a:rPr>
              <a:t>:</a:t>
            </a:r>
            <a:endParaRPr lang="id-ID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mampu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mengidentifikasi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komponen-komponen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 (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Manufactur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Production Syste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menyebutkan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spesifikasi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komponen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menjelaskan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fungsi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masing-masing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merakit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komponen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menjelaskan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algoritma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membuat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program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mampu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melakukan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trouble shooting 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MPS</a:t>
            </a:r>
            <a:endParaRPr lang="en-US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Mahasiswa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mampu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membuat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Narrow" pitchFamily="34" charset="0"/>
              </a:rPr>
              <a:t>desain</a:t>
            </a:r>
            <a:r>
              <a:rPr lang="en-US" sz="2000" dirty="0" smtClean="0">
                <a:solidFill>
                  <a:srgbClr val="0000FF"/>
                </a:solidFill>
                <a:latin typeface="Arial Narrow" pitchFamily="34" charset="0"/>
              </a:rPr>
              <a:t> MPS</a:t>
            </a:r>
          </a:p>
          <a:p>
            <a:pPr>
              <a:buFont typeface="Wingdings" pitchFamily="2" charset="2"/>
              <a:buChar char="ü"/>
            </a:pPr>
            <a:endParaRPr lang="id-ID" sz="2000" dirty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10"/>
          <p:cNvSpPr>
            <a:spLocks noChangeArrowheads="1"/>
          </p:cNvSpPr>
          <p:nvPr/>
        </p:nvSpPr>
        <p:spPr bwMode="auto">
          <a:xfrm>
            <a:off x="1143000" y="0"/>
            <a:ext cx="8001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381000" algn="l"/>
              </a:tabLst>
            </a:pPr>
            <a:r>
              <a:rPr lang="en-US" altLang="ko-KR" sz="3600" b="1" dirty="0" smtClean="0">
                <a:solidFill>
                  <a:srgbClr val="0000FF"/>
                </a:solidFill>
                <a:latin typeface="Arial Narrow" pitchFamily="34" charset="0"/>
              </a:rPr>
              <a:t>3. </a:t>
            </a:r>
            <a:r>
              <a:rPr lang="en-US" altLang="ko-KR" sz="3600" b="1" dirty="0" err="1">
                <a:solidFill>
                  <a:srgbClr val="0000FF"/>
                </a:solidFill>
                <a:latin typeface="Arial Narrow" pitchFamily="34" charset="0"/>
              </a:rPr>
              <a:t>Rencana</a:t>
            </a:r>
            <a:r>
              <a:rPr lang="en-US" altLang="ko-KR" sz="3600" b="1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ko-KR" sz="3600" b="1" dirty="0" err="1">
                <a:solidFill>
                  <a:srgbClr val="0000FF"/>
                </a:solidFill>
                <a:latin typeface="Arial Narrow" pitchFamily="34" charset="0"/>
              </a:rPr>
              <a:t>Perkualiahan</a:t>
            </a:r>
            <a:endParaRPr lang="en-US" altLang="ko-KR" sz="36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graphicFrame>
        <p:nvGraphicFramePr>
          <p:cNvPr id="154781" name="Group 1181"/>
          <p:cNvGraphicFramePr>
            <a:graphicFrameLocks noGrp="1"/>
          </p:cNvGraphicFramePr>
          <p:nvPr/>
        </p:nvGraphicFramePr>
        <p:xfrm>
          <a:off x="1143000" y="762000"/>
          <a:ext cx="7620000" cy="5029200"/>
        </p:xfrm>
        <a:graphic>
          <a:graphicData uri="http://schemas.openxmlformats.org/drawingml/2006/table">
            <a:tbl>
              <a:tblPr/>
              <a:tblGrid>
                <a:gridCol w="1091611"/>
                <a:gridCol w="6528389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MINGGU KE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TOPIK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Identifikasi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Komponen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pengalamatan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Distributing 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2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Manual Distributing 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3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Otomatis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Distributing 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4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Pemrograman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Terintegrasi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Auto Manual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Reset </a:t>
                      </a:r>
                      <a:r>
                        <a:rPr kumimoji="1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Dsitributing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Station</a:t>
                      </a:r>
                      <a:endParaRPr lang="id-ID" sz="1800" b="0" dirty="0">
                        <a:solidFill>
                          <a:srgbClr val="0000FF"/>
                        </a:solidFill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5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Identifikasi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Komponen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pengalamatan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6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Manual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7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Otomatis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8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Pemrograman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Terintegrasi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Auto 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Manual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Reset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lang="id-ID" sz="1800" b="0" dirty="0">
                        <a:solidFill>
                          <a:srgbClr val="0000FF"/>
                        </a:solidFill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9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Identifikasi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Komponen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pengalamatan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Handling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10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Manual 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Handling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11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Otomatis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Handling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Station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12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Pemrograman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Terintegrasi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Auto Manual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 Narrow" pitchFamily="34" charset="0"/>
                        </a:rPr>
                        <a:t> Reset Handling S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tation</a:t>
                      </a:r>
                      <a:endParaRPr lang="id-ID" sz="1800" b="0" dirty="0">
                        <a:solidFill>
                          <a:srgbClr val="0000FF"/>
                        </a:solidFill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10"/>
          <p:cNvSpPr>
            <a:spLocks noChangeArrowheads="1"/>
          </p:cNvSpPr>
          <p:nvPr/>
        </p:nvSpPr>
        <p:spPr bwMode="auto">
          <a:xfrm>
            <a:off x="1143000" y="0"/>
            <a:ext cx="8001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381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Arial Narrow" pitchFamily="34" charset="0"/>
              </a:rPr>
              <a:t>3. </a:t>
            </a:r>
            <a:r>
              <a:rPr lang="en-US" altLang="ko-KR" sz="2800" b="1" dirty="0" err="1">
                <a:solidFill>
                  <a:srgbClr val="0000FF"/>
                </a:solidFill>
                <a:latin typeface="Arial Narrow" pitchFamily="34" charset="0"/>
              </a:rPr>
              <a:t>Rencana</a:t>
            </a:r>
            <a:r>
              <a:rPr lang="en-US" altLang="ko-KR" sz="2800" b="1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Arial Narrow" pitchFamily="34" charset="0"/>
              </a:rPr>
              <a:t>Perkualiahan</a:t>
            </a:r>
            <a:r>
              <a:rPr lang="en-US" altLang="ko-KR" sz="2800" b="1" dirty="0" smtClean="0">
                <a:solidFill>
                  <a:srgbClr val="0000FF"/>
                </a:solidFill>
                <a:latin typeface="Arial Narrow" pitchFamily="34" charset="0"/>
              </a:rPr>
              <a:t> (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Arial Narrow" pitchFamily="34" charset="0"/>
              </a:rPr>
              <a:t>lanjutan</a:t>
            </a:r>
            <a:r>
              <a:rPr lang="en-US" altLang="ko-KR" sz="2800" b="1" dirty="0" smtClean="0">
                <a:solidFill>
                  <a:srgbClr val="0000FF"/>
                </a:solidFill>
                <a:latin typeface="Arial Narrow" pitchFamily="34" charset="0"/>
              </a:rPr>
              <a:t>..)</a:t>
            </a:r>
            <a:endParaRPr lang="en-US" altLang="ko-KR" sz="28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graphicFrame>
        <p:nvGraphicFramePr>
          <p:cNvPr id="154781" name="Group 1181"/>
          <p:cNvGraphicFramePr>
            <a:graphicFrameLocks noGrp="1"/>
          </p:cNvGraphicFramePr>
          <p:nvPr/>
        </p:nvGraphicFramePr>
        <p:xfrm>
          <a:off x="1143000" y="762000"/>
          <a:ext cx="7620000" cy="2103120"/>
        </p:xfrm>
        <a:graphic>
          <a:graphicData uri="http://schemas.openxmlformats.org/drawingml/2006/table">
            <a:tbl>
              <a:tblPr/>
              <a:tblGrid>
                <a:gridCol w="1091611"/>
                <a:gridCol w="6528389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MINGGU KE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TOPIK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13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Pemrograman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dan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Pengujian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Pengintegrasian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antar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station</a:t>
                      </a:r>
                      <a:endParaRPr lang="id-ID" dirty="0">
                        <a:solidFill>
                          <a:srgbClr val="0000FF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14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Ujian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 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15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Ujian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 II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16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</a:rPr>
                        <a:t>Remidi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610"/>
          <p:cNvSpPr>
            <a:spLocks noChangeArrowheads="1"/>
          </p:cNvSpPr>
          <p:nvPr/>
        </p:nvSpPr>
        <p:spPr bwMode="auto">
          <a:xfrm>
            <a:off x="1143000" y="3200400"/>
            <a:ext cx="8001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381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Arial Narrow" pitchFamily="34" charset="0"/>
              </a:rPr>
              <a:t>4. 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Arial Narrow" pitchFamily="34" charset="0"/>
              </a:rPr>
              <a:t>Pustaka</a:t>
            </a:r>
            <a:endParaRPr lang="en-US" altLang="ko-KR" sz="28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5" name="Rectangle 610"/>
          <p:cNvSpPr>
            <a:spLocks noChangeArrowheads="1"/>
          </p:cNvSpPr>
          <p:nvPr/>
        </p:nvSpPr>
        <p:spPr bwMode="auto">
          <a:xfrm>
            <a:off x="1143000" y="39624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381000" algn="l"/>
              </a:tabLst>
            </a:pP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 ----, Manual book MPS. Germany: </a:t>
            </a:r>
            <a:r>
              <a:rPr lang="en-US" altLang="ko-KR" sz="2000" dirty="0" err="1" smtClean="0">
                <a:solidFill>
                  <a:srgbClr val="0000FF"/>
                </a:solidFill>
                <a:latin typeface="Arial Narrow" pitchFamily="34" charset="0"/>
              </a:rPr>
              <a:t>Festo</a:t>
            </a:r>
            <a:endParaRPr lang="en-US" altLang="ko-KR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381000" algn="l"/>
              </a:tabLst>
            </a:pPr>
            <a:r>
              <a:rPr lang="en-US" altLang="ko-KR" sz="2000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 www.festo.com</a:t>
            </a:r>
          </a:p>
          <a:p>
            <a:pPr marL="457200" indent="-457200" algn="l">
              <a:buFont typeface="Wingdings" pitchFamily="2" charset="2"/>
              <a:buChar char="q"/>
              <a:tabLst>
                <a:tab pos="228600" algn="l"/>
              </a:tabLst>
            </a:pP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----, Electro Pneumatics  And </a:t>
            </a:r>
            <a:r>
              <a:rPr lang="en-US" altLang="ko-KR" sz="2000" dirty="0" err="1" smtClean="0">
                <a:solidFill>
                  <a:srgbClr val="0000FF"/>
                </a:solidFill>
                <a:latin typeface="Arial Narrow" pitchFamily="34" charset="0"/>
              </a:rPr>
              <a:t>Hydrolics</a:t>
            </a: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, FESTO Didactic, Jakarta</a:t>
            </a:r>
          </a:p>
          <a:p>
            <a:pPr marL="457200" indent="-457200" algn="l">
              <a:buFont typeface="Wingdings" pitchFamily="2" charset="2"/>
              <a:buChar char="q"/>
              <a:tabLst>
                <a:tab pos="228600" algn="l"/>
              </a:tabLst>
            </a:pP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----, Fundamentals of </a:t>
            </a:r>
            <a:r>
              <a:rPr lang="en-US" altLang="ko-KR" sz="2000" dirty="0" err="1" smtClean="0">
                <a:solidFill>
                  <a:srgbClr val="0000FF"/>
                </a:solidFill>
                <a:latin typeface="Arial Narrow" pitchFamily="34" charset="0"/>
              </a:rPr>
              <a:t>Mechatronics</a:t>
            </a:r>
            <a:r>
              <a:rPr lang="en-US" altLang="ko-KR" sz="2000" dirty="0" smtClean="0">
                <a:solidFill>
                  <a:srgbClr val="0000FF"/>
                </a:solidFill>
                <a:latin typeface="Arial Narrow" pitchFamily="34" charset="0"/>
              </a:rPr>
              <a:t>, FESTO Didactic, Jakarta</a:t>
            </a:r>
          </a:p>
          <a:p>
            <a:pPr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381000" algn="l"/>
              </a:tabLst>
            </a:pPr>
            <a:endParaRPr lang="en-US" altLang="ko-KR" sz="2000" dirty="0" smtClean="0">
              <a:solidFill>
                <a:srgbClr val="0000FF"/>
              </a:solidFill>
              <a:latin typeface="Arial Narrow" pitchFamily="34" charset="0"/>
            </a:endParaRPr>
          </a:p>
          <a:p>
            <a:pPr algn="l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381000" algn="l"/>
              </a:tabLst>
            </a:pPr>
            <a:endParaRPr lang="en-US" altLang="ko-KR" sz="2000" dirty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10"/>
          <p:cNvSpPr>
            <a:spLocks noChangeArrowheads="1"/>
          </p:cNvSpPr>
          <p:nvPr/>
        </p:nvSpPr>
        <p:spPr bwMode="auto">
          <a:xfrm>
            <a:off x="368300" y="0"/>
            <a:ext cx="8775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  <a:tabLst>
                <a:tab pos="381000" algn="l"/>
              </a:tabLst>
            </a:pPr>
            <a:r>
              <a:rPr lang="en-US" altLang="ko-KR" sz="2200" b="1">
                <a:solidFill>
                  <a:srgbClr val="0000FF"/>
                </a:solidFill>
              </a:rPr>
              <a:t>2. Rencana Perkualiahan</a:t>
            </a:r>
            <a:endParaRPr lang="en-US" altLang="ko-KR" sz="2200">
              <a:solidFill>
                <a:srgbClr val="0000FF"/>
              </a:solidFill>
            </a:endParaRPr>
          </a:p>
        </p:txBody>
      </p:sp>
      <p:graphicFrame>
        <p:nvGraphicFramePr>
          <p:cNvPr id="154781" name="Group 1181"/>
          <p:cNvGraphicFramePr>
            <a:graphicFrameLocks noGrp="1"/>
          </p:cNvGraphicFramePr>
          <p:nvPr/>
        </p:nvGraphicFramePr>
        <p:xfrm>
          <a:off x="685800" y="660400"/>
          <a:ext cx="7391400" cy="5969009"/>
        </p:xfrm>
        <a:graphic>
          <a:graphicData uri="http://schemas.openxmlformats.org/drawingml/2006/table">
            <a:tbl>
              <a:tblPr/>
              <a:tblGrid>
                <a:gridCol w="1058863"/>
                <a:gridCol w="1584325"/>
                <a:gridCol w="1582737"/>
                <a:gridCol w="1582738"/>
                <a:gridCol w="1582737"/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Pertemuan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Kelompok 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Identifikasi Komponen pada station mekatronika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Identifikasi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Komponen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pada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station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mekatronika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Sistem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Manual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Sistem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Otomatis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5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 PLC dengan Multitasking untuk Operasi Manual dan Otomatis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6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 PLC dengan Multitasking untuk Operasi Emergency dan Reset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7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 PLC dengan Multitasking untuk Operasi Manual dan Otomatis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773" name="Group 1197"/>
          <p:cNvGraphicFramePr>
            <a:graphicFrameLocks noGrp="1"/>
          </p:cNvGraphicFramePr>
          <p:nvPr/>
        </p:nvGraphicFramePr>
        <p:xfrm>
          <a:off x="838200" y="838200"/>
          <a:ext cx="7315200" cy="5791208"/>
        </p:xfrm>
        <a:graphic>
          <a:graphicData uri="http://schemas.openxmlformats.org/drawingml/2006/table">
            <a:tbl>
              <a:tblPr/>
              <a:tblGrid>
                <a:gridCol w="1052513"/>
                <a:gridCol w="1565275"/>
                <a:gridCol w="1566862"/>
                <a:gridCol w="1563688"/>
                <a:gridCol w="1566862"/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Pertemuan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Kelompok 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K4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8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Pemrograman PLC dengan Multitasking untuk Operasi Emergency dan Reset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9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 Individual Praktek: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 dan 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dan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10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 Individual Praktek: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 dan 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dan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 Sorting Station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Pengendalian station mekatronika berbasis Mikrokontroller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Pick and Place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Pengendalian station mekatronika berbasis Mikrokontroller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Pick and Place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 Individual Praktek :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 dan Pick and Place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 dan 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14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Tes Individual Praktek :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 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Processing Station dan Pick and Place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ea typeface="굴림" pitchFamily="50" charset="-127"/>
                          <a:cs typeface="Arial" charset="0"/>
                        </a:rPr>
                        <a:t>Distributing Station dan Testing Station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ChangeArrowheads="1"/>
          </p:cNvSpPr>
          <p:nvPr/>
        </p:nvSpPr>
        <p:spPr bwMode="auto">
          <a:xfrm>
            <a:off x="1143000" y="762000"/>
            <a:ext cx="75438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>
                <a:solidFill>
                  <a:srgbClr val="0000FF"/>
                </a:solidFill>
              </a:rPr>
              <a:t>Hall, Douglas V., </a:t>
            </a:r>
            <a:r>
              <a:rPr lang="en-US" altLang="ko-KR" sz="2000" dirty="0" err="1">
                <a:solidFill>
                  <a:srgbClr val="0000FF"/>
                </a:solidFill>
              </a:rPr>
              <a:t>Mikroprocesor</a:t>
            </a:r>
            <a:r>
              <a:rPr lang="en-US" altLang="ko-KR" sz="2000" dirty="0">
                <a:solidFill>
                  <a:srgbClr val="0000FF"/>
                </a:solidFill>
              </a:rPr>
              <a:t> and Interfacing ; programming and Hardware. MC </a:t>
            </a:r>
            <a:r>
              <a:rPr lang="en-US" altLang="ko-KR" sz="2000" dirty="0" err="1">
                <a:solidFill>
                  <a:srgbClr val="0000FF"/>
                </a:solidFill>
              </a:rPr>
              <a:t>Graw_Hill</a:t>
            </a:r>
            <a:r>
              <a:rPr lang="en-US" altLang="ko-KR" sz="2000" dirty="0">
                <a:solidFill>
                  <a:srgbClr val="0000FF"/>
                </a:solidFill>
              </a:rPr>
              <a:t> Inc., </a:t>
            </a:r>
            <a:r>
              <a:rPr lang="en-US" altLang="ko-KR" sz="2000" dirty="0" err="1">
                <a:solidFill>
                  <a:srgbClr val="0000FF"/>
                </a:solidFill>
              </a:rPr>
              <a:t>Singapura</a:t>
            </a:r>
            <a:r>
              <a:rPr lang="en-US" altLang="ko-KR" sz="2000" dirty="0">
                <a:solidFill>
                  <a:srgbClr val="0000FF"/>
                </a:solidFill>
              </a:rPr>
              <a:t>, 1986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Keneth</a:t>
            </a:r>
            <a:r>
              <a:rPr lang="en-US" altLang="ko-KR" sz="2000" dirty="0">
                <a:solidFill>
                  <a:srgbClr val="0000FF"/>
                </a:solidFill>
              </a:rPr>
              <a:t> J., Ayala, The 8051 Microcontroller, Architecture, Programming and </a:t>
            </a:r>
            <a:r>
              <a:rPr lang="en-US" altLang="ko-KR" sz="2000" dirty="0" err="1">
                <a:solidFill>
                  <a:srgbClr val="0000FF"/>
                </a:solidFill>
              </a:rPr>
              <a:t>Aplication</a:t>
            </a:r>
            <a:r>
              <a:rPr lang="en-US" altLang="ko-KR" sz="2000" dirty="0">
                <a:solidFill>
                  <a:srgbClr val="0000FF"/>
                </a:solidFill>
              </a:rPr>
              <a:t>, West Publishing Company, 1991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Partoharsodjo</a:t>
            </a:r>
            <a:r>
              <a:rPr lang="en-US" altLang="ko-KR" sz="2000" dirty="0">
                <a:solidFill>
                  <a:srgbClr val="0000FF"/>
                </a:solidFill>
              </a:rPr>
              <a:t>, Hartono, </a:t>
            </a:r>
            <a:r>
              <a:rPr lang="en-US" altLang="ko-KR" sz="2000" dirty="0" err="1">
                <a:solidFill>
                  <a:srgbClr val="0000FF"/>
                </a:solidFill>
              </a:rPr>
              <a:t>Bahasa</a:t>
            </a:r>
            <a:r>
              <a:rPr lang="en-US" altLang="ko-KR" sz="2000" dirty="0">
                <a:solidFill>
                  <a:srgbClr val="0000FF"/>
                </a:solidFill>
              </a:rPr>
              <a:t> Assembly, </a:t>
            </a:r>
            <a:r>
              <a:rPr lang="en-US" altLang="ko-KR" sz="2000" dirty="0" err="1">
                <a:solidFill>
                  <a:srgbClr val="0000FF"/>
                </a:solidFill>
              </a:rPr>
              <a:t>penerbit</a:t>
            </a:r>
            <a:r>
              <a:rPr lang="en-US" altLang="ko-KR" sz="2000" dirty="0">
                <a:solidFill>
                  <a:srgbClr val="0000FF"/>
                </a:solidFill>
              </a:rPr>
              <a:t> PT </a:t>
            </a:r>
            <a:r>
              <a:rPr lang="en-US" altLang="ko-KR" sz="2000" dirty="0" err="1">
                <a:solidFill>
                  <a:srgbClr val="0000FF"/>
                </a:solidFill>
              </a:rPr>
              <a:t>Elex</a:t>
            </a:r>
            <a:r>
              <a:rPr lang="en-US" altLang="ko-KR" sz="2000" dirty="0">
                <a:solidFill>
                  <a:srgbClr val="0000FF"/>
                </a:solidFill>
              </a:rPr>
              <a:t> Media </a:t>
            </a:r>
            <a:r>
              <a:rPr lang="en-US" altLang="ko-KR" sz="2000" dirty="0" err="1">
                <a:solidFill>
                  <a:srgbClr val="0000FF"/>
                </a:solidFill>
              </a:rPr>
              <a:t>Komputindo</a:t>
            </a:r>
            <a:r>
              <a:rPr lang="en-US" altLang="ko-KR" sz="2000" dirty="0">
                <a:solidFill>
                  <a:srgbClr val="0000FF"/>
                </a:solidFill>
              </a:rPr>
              <a:t>, Jakarta, 1991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Uffenbeck</a:t>
            </a:r>
            <a:r>
              <a:rPr lang="en-US" altLang="ko-KR" sz="2000" dirty="0">
                <a:solidFill>
                  <a:srgbClr val="0000FF"/>
                </a:solidFill>
              </a:rPr>
              <a:t>, John, Microcomputer and </a:t>
            </a:r>
            <a:r>
              <a:rPr lang="en-US" altLang="ko-KR" sz="2000" dirty="0" err="1">
                <a:solidFill>
                  <a:srgbClr val="0000FF"/>
                </a:solidFill>
              </a:rPr>
              <a:t>Microprosesor</a:t>
            </a:r>
            <a:r>
              <a:rPr lang="en-US" altLang="ko-KR" sz="2000" dirty="0">
                <a:solidFill>
                  <a:srgbClr val="0000FF"/>
                </a:solidFill>
              </a:rPr>
              <a:t>, Second edition, Prentice Hall International Inc, 1985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>
                <a:solidFill>
                  <a:srgbClr val="0000FF"/>
                </a:solidFill>
              </a:rPr>
              <a:t>-----------------------, Electro Pneumatic  And </a:t>
            </a:r>
            <a:r>
              <a:rPr lang="en-US" altLang="ko-KR" sz="2000" dirty="0" err="1">
                <a:solidFill>
                  <a:srgbClr val="0000FF"/>
                </a:solidFill>
              </a:rPr>
              <a:t>Hidrolic</a:t>
            </a:r>
            <a:r>
              <a:rPr lang="en-US" altLang="ko-KR" sz="2000" dirty="0">
                <a:solidFill>
                  <a:srgbClr val="0000FF"/>
                </a:solidFill>
              </a:rPr>
              <a:t>, FESTO Didactic, Jakarta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>
                <a:solidFill>
                  <a:srgbClr val="0000FF"/>
                </a:solidFill>
              </a:rPr>
              <a:t>-----------------------, Fundamentals of </a:t>
            </a:r>
            <a:r>
              <a:rPr lang="en-US" altLang="ko-KR" sz="2000" dirty="0" err="1">
                <a:solidFill>
                  <a:srgbClr val="0000FF"/>
                </a:solidFill>
              </a:rPr>
              <a:t>Mechatronics</a:t>
            </a:r>
            <a:r>
              <a:rPr lang="en-US" altLang="ko-KR" sz="2000" dirty="0">
                <a:solidFill>
                  <a:srgbClr val="0000FF"/>
                </a:solidFill>
              </a:rPr>
              <a:t>, FESTO Didactic, Jakarta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Eko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Agfianto</a:t>
            </a:r>
            <a:r>
              <a:rPr lang="en-US" altLang="ko-KR" sz="2000" dirty="0">
                <a:solidFill>
                  <a:srgbClr val="0000FF"/>
                </a:solidFill>
              </a:rPr>
              <a:t> Putra. (2002). </a:t>
            </a:r>
            <a:r>
              <a:rPr lang="en-US" altLang="ko-KR" sz="2000" dirty="0" err="1">
                <a:solidFill>
                  <a:srgbClr val="0000FF"/>
                </a:solidFill>
              </a:rPr>
              <a:t>Belajar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Praktis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Teknik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Antarmuka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dan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Pemrograman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Mikrokontroller</a:t>
            </a:r>
            <a:r>
              <a:rPr lang="en-US" altLang="ko-KR" sz="2000" dirty="0">
                <a:solidFill>
                  <a:srgbClr val="0000FF"/>
                </a:solidFill>
              </a:rPr>
              <a:t>. Jakarta : </a:t>
            </a:r>
            <a:r>
              <a:rPr lang="en-US" altLang="ko-KR" sz="2000" dirty="0" err="1">
                <a:solidFill>
                  <a:srgbClr val="0000FF"/>
                </a:solidFill>
              </a:rPr>
              <a:t>Elex</a:t>
            </a:r>
            <a:r>
              <a:rPr lang="en-US" altLang="ko-KR" sz="2000" dirty="0">
                <a:solidFill>
                  <a:srgbClr val="0000FF"/>
                </a:solidFill>
              </a:rPr>
              <a:t> Media </a:t>
            </a:r>
            <a:r>
              <a:rPr lang="en-US" altLang="ko-KR" sz="2000" dirty="0" err="1">
                <a:solidFill>
                  <a:srgbClr val="0000FF"/>
                </a:solidFill>
              </a:rPr>
              <a:t>Komputindo</a:t>
            </a:r>
            <a:r>
              <a:rPr lang="en-US" altLang="ko-KR" sz="2000" dirty="0">
                <a:solidFill>
                  <a:srgbClr val="0000FF"/>
                </a:solidFill>
              </a:rPr>
              <a:t>.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Eko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Agfianto</a:t>
            </a:r>
            <a:r>
              <a:rPr lang="en-US" altLang="ko-KR" sz="2000" dirty="0">
                <a:solidFill>
                  <a:srgbClr val="0000FF"/>
                </a:solidFill>
              </a:rPr>
              <a:t> Putra. (2002). </a:t>
            </a:r>
            <a:r>
              <a:rPr lang="en-US" altLang="ko-KR" sz="2000" dirty="0" err="1">
                <a:solidFill>
                  <a:srgbClr val="0000FF"/>
                </a:solidFill>
              </a:rPr>
              <a:t>Belajar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Mikrokontroller</a:t>
            </a:r>
            <a:r>
              <a:rPr lang="en-US" altLang="ko-KR" sz="2000" dirty="0">
                <a:solidFill>
                  <a:srgbClr val="0000FF"/>
                </a:solidFill>
              </a:rPr>
              <a:t> AT89C51/52/55 (</a:t>
            </a:r>
            <a:r>
              <a:rPr lang="en-US" altLang="ko-KR" sz="2000" dirty="0" err="1">
                <a:solidFill>
                  <a:srgbClr val="0000FF"/>
                </a:solidFill>
              </a:rPr>
              <a:t>teori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dan</a:t>
            </a:r>
            <a:r>
              <a:rPr lang="en-US" altLang="ko-KR" sz="2000" dirty="0">
                <a:solidFill>
                  <a:srgbClr val="0000FF"/>
                </a:solidFill>
              </a:rPr>
              <a:t> </a:t>
            </a:r>
            <a:r>
              <a:rPr lang="en-US" altLang="ko-KR" sz="2000" dirty="0" err="1">
                <a:solidFill>
                  <a:srgbClr val="0000FF"/>
                </a:solidFill>
              </a:rPr>
              <a:t>Aplikasi</a:t>
            </a:r>
            <a:r>
              <a:rPr lang="en-US" altLang="ko-KR" sz="2000" dirty="0">
                <a:solidFill>
                  <a:srgbClr val="0000FF"/>
                </a:solidFill>
              </a:rPr>
              <a:t>).Yogyakarta: </a:t>
            </a:r>
            <a:r>
              <a:rPr lang="en-US" altLang="ko-KR" sz="2000" dirty="0" err="1">
                <a:solidFill>
                  <a:srgbClr val="0000FF"/>
                </a:solidFill>
              </a:rPr>
              <a:t>Gava</a:t>
            </a:r>
            <a:r>
              <a:rPr lang="en-US" altLang="ko-KR" sz="2000" dirty="0">
                <a:solidFill>
                  <a:srgbClr val="0000FF"/>
                </a:solidFill>
              </a:rPr>
              <a:t> Media.</a:t>
            </a:r>
          </a:p>
          <a:p>
            <a:pPr marL="457200" indent="-457200" algn="l">
              <a:buFontTx/>
              <a:buAutoNum type="arabicPeriod"/>
              <a:tabLst>
                <a:tab pos="228600" algn="l"/>
              </a:tabLst>
            </a:pPr>
            <a:r>
              <a:rPr lang="en-US" altLang="ko-KR" sz="2000" dirty="0" err="1">
                <a:solidFill>
                  <a:srgbClr val="0000FF"/>
                </a:solidFill>
              </a:rPr>
              <a:t>Mazidi</a:t>
            </a:r>
            <a:r>
              <a:rPr lang="en-US" altLang="ko-KR" sz="2000" dirty="0">
                <a:solidFill>
                  <a:srgbClr val="0000FF"/>
                </a:solidFill>
              </a:rPr>
              <a:t> and </a:t>
            </a:r>
            <a:r>
              <a:rPr lang="en-US" altLang="ko-KR" sz="2000" dirty="0" err="1">
                <a:solidFill>
                  <a:srgbClr val="0000FF"/>
                </a:solidFill>
              </a:rPr>
              <a:t>Mazidi</a:t>
            </a:r>
            <a:r>
              <a:rPr lang="en-US" altLang="ko-KR" sz="2000" dirty="0">
                <a:solidFill>
                  <a:srgbClr val="0000FF"/>
                </a:solidFill>
              </a:rPr>
              <a:t>. (1991) The 8051 Microcontroller and </a:t>
            </a:r>
            <a:r>
              <a:rPr lang="en-US" altLang="ko-KR" sz="2000" dirty="0" err="1">
                <a:solidFill>
                  <a:srgbClr val="0000FF"/>
                </a:solidFill>
              </a:rPr>
              <a:t>Embadded</a:t>
            </a:r>
            <a:r>
              <a:rPr lang="en-US" altLang="ko-KR" sz="2000" dirty="0">
                <a:solidFill>
                  <a:srgbClr val="0000FF"/>
                </a:solidFill>
              </a:rPr>
              <a:t> System. New Jersey: Prentice Hall.</a:t>
            </a:r>
          </a:p>
        </p:txBody>
      </p:sp>
      <p:sp>
        <p:nvSpPr>
          <p:cNvPr id="6147" name="Rectangle 30"/>
          <p:cNvSpPr>
            <a:spLocks noChangeArrowheads="1"/>
          </p:cNvSpPr>
          <p:nvPr/>
        </p:nvSpPr>
        <p:spPr bwMode="auto">
          <a:xfrm>
            <a:off x="1066800" y="3175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ko-KR" sz="3200" b="1">
                <a:solidFill>
                  <a:srgbClr val="0000FF"/>
                </a:solidFill>
              </a:rPr>
              <a:t>Daftar Pustaka</a:t>
            </a:r>
            <a:endParaRPr lang="en-US" altLang="ko-KR" sz="32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홍조">
  <a:themeElements>
    <a:clrScheme name="홍조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홍조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홍조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홍조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홍조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홍조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Office\Templates\디자인\홍조.pot</Template>
  <TotalTime>9735</TotalTime>
  <Words>618</Words>
  <Application>Microsoft PowerPoint</Application>
  <PresentationFormat>On-screen Show (4:3)</PresentationFormat>
  <Paragraphs>178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Times New Roman</vt:lpstr>
      <vt:lpstr>굴림</vt:lpstr>
      <vt:lpstr>Arial</vt:lpstr>
      <vt:lpstr>Calibri</vt:lpstr>
      <vt:lpstr>맑은 고딕</vt:lpstr>
      <vt:lpstr>Impact</vt:lpstr>
      <vt:lpstr>Monotype Sorts</vt:lpstr>
      <vt:lpstr>Arial Narrow</vt:lpstr>
      <vt:lpstr>홍조</vt:lpstr>
      <vt:lpstr>JURUSAN PENDIDIKAN TEKNIK ELEKTRO FAKULTAS TEKNIK UNIVERSITAS NEGERI YOGYAKARTA Alamat : Kampus Karangmalang – Yogyakarta Telp. 0274-548161</vt:lpstr>
      <vt:lpstr>2. Kompetensi:</vt:lpstr>
      <vt:lpstr>Slide 3</vt:lpstr>
      <vt:lpstr>Slide 4</vt:lpstr>
      <vt:lpstr>Slide 5</vt:lpstr>
      <vt:lpstr>Slide 6</vt:lpstr>
      <vt:lpstr>Slide 7</vt:lpstr>
    </vt:vector>
  </TitlesOfParts>
  <Company>포항공대 화학공학과 공정제어연구실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Control</dc:title>
  <dc:creator>박흥일</dc:creator>
  <cp:lastModifiedBy>Totok Heru</cp:lastModifiedBy>
  <cp:revision>635</cp:revision>
  <dcterms:created xsi:type="dcterms:W3CDTF">1999-02-22T03:03:52Z</dcterms:created>
  <dcterms:modified xsi:type="dcterms:W3CDTF">2014-02-11T22:50:05Z</dcterms:modified>
</cp:coreProperties>
</file>