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317" r:id="rId2"/>
    <p:sldId id="277" r:id="rId3"/>
    <p:sldId id="280" r:id="rId4"/>
    <p:sldId id="321" r:id="rId5"/>
    <p:sldId id="278" r:id="rId6"/>
    <p:sldId id="279" r:id="rId7"/>
    <p:sldId id="281" r:id="rId8"/>
    <p:sldId id="283" r:id="rId9"/>
    <p:sldId id="284" r:id="rId10"/>
    <p:sldId id="285" r:id="rId11"/>
    <p:sldId id="289" r:id="rId12"/>
    <p:sldId id="291" r:id="rId13"/>
    <p:sldId id="294" r:id="rId14"/>
    <p:sldId id="298" r:id="rId15"/>
    <p:sldId id="300" r:id="rId16"/>
    <p:sldId id="301" r:id="rId17"/>
    <p:sldId id="302" r:id="rId18"/>
    <p:sldId id="304" r:id="rId19"/>
    <p:sldId id="305" r:id="rId20"/>
    <p:sldId id="306" r:id="rId21"/>
    <p:sldId id="307" r:id="rId22"/>
    <p:sldId id="309" r:id="rId23"/>
    <p:sldId id="274" r:id="rId24"/>
    <p:sldId id="275" r:id="rId25"/>
    <p:sldId id="276" r:id="rId26"/>
    <p:sldId id="310" r:id="rId27"/>
    <p:sldId id="311" r:id="rId28"/>
    <p:sldId id="313" r:id="rId29"/>
    <p:sldId id="314" r:id="rId30"/>
    <p:sldId id="315" r:id="rId31"/>
    <p:sldId id="312" r:id="rId32"/>
    <p:sldId id="26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34A783-B8C1-4BA6-A325-01F3604FB3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2FAA85-F0CB-44E4-B990-64D9F8B413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FF3AD-B9E0-4533-B930-7001321F6E13}" type="slidenum">
              <a:rPr lang="en-US"/>
              <a:pPr/>
              <a:t>1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FF3A9-29FA-491D-9C8B-BFE204019CAB}" type="slidenum">
              <a:rPr lang="en-US"/>
              <a:pPr/>
              <a:t>10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BB9E1-BA35-4E6F-BCD0-75AC2DB99D46}" type="slidenum">
              <a:rPr lang="en-US"/>
              <a:pPr/>
              <a:t>11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3BE77-C095-4750-B56A-3B425C3B3551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EF57D-D971-4F7A-8690-688B1B231A9A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B366E-C415-432F-A25B-6DC54B1F7C0B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24E14-30CE-43E9-BCA1-F1D007B50E8C}" type="slidenum">
              <a:rPr lang="en-US"/>
              <a:pPr/>
              <a:t>15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0CDDA-53B4-4E74-B7DF-F1F296FE158E}" type="slidenum">
              <a:rPr lang="en-US"/>
              <a:pPr/>
              <a:t>16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77F65-C901-4018-B2B4-B1154332F8FD}" type="slidenum">
              <a:rPr lang="en-US"/>
              <a:pPr/>
              <a:t>17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61B1D-24E8-40B4-B8D9-FFA4DED6D97B}" type="slidenum">
              <a:rPr lang="en-US"/>
              <a:pPr/>
              <a:t>18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C6C5D-56B1-4051-B898-06805E40C97F}" type="slidenum">
              <a:rPr lang="en-US"/>
              <a:pPr/>
              <a:t>19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E3EE2-5AE2-462A-A939-03A8D213FDA4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665E0EE6-6875-4695-A671-D83F8BDF49E4}" type="slidenum">
              <a:rPr lang="id-ID" sz="1200">
                <a:latin typeface="+mn-lt"/>
              </a:rPr>
              <a:pPr algn="r" eaLnBrk="1" hangingPunct="1">
                <a:defRPr/>
              </a:pPr>
              <a:t>2</a:t>
            </a:fld>
            <a:endParaRPr lang="id-ID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78FFE-93F3-411C-9513-A62BF623A908}" type="slidenum">
              <a:rPr lang="en-US"/>
              <a:pPr/>
              <a:t>20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19DFE-4317-451A-B83A-90F9CBB455DF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46D91-806B-44AE-A342-FBEA11AFCBCA}" type="slidenum">
              <a:rPr lang="en-US"/>
              <a:pPr/>
              <a:t>22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CD428-419F-4D9B-B2C3-B2AC12EDE51E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350B5-8001-4535-A838-E85E0413404E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3BE21-6FFA-4774-BF7B-38579A5980D1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73180-7F09-4A0C-B8DB-3A1F3288EBCA}" type="slidenum">
              <a:rPr lang="en-US"/>
              <a:pPr/>
              <a:t>26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31871-7A7F-4353-82AA-563920FC11B8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21799-D427-4204-AE3B-BB24C5139113}" type="slidenum">
              <a:rPr lang="en-US"/>
              <a:pPr/>
              <a:t>28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B134E-0A55-4F6E-A7EE-F756987D9101}" type="slidenum">
              <a:rPr lang="en-US"/>
              <a:pPr/>
              <a:t>29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30367-5F03-478D-92BD-4E01DD564E3D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01329-577B-42E4-9C65-47A09C1CC3DF}" type="slidenum">
              <a:rPr lang="en-US"/>
              <a:pPr/>
              <a:t>30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1E357-D8DE-4C2E-AB91-70D330DA00A4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29739-6BDE-476B-B509-C24C730B0BF0}" type="slidenum">
              <a:rPr lang="en-US"/>
              <a:pPr/>
              <a:t>32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600CB-83FE-4C1C-9B56-E3C6363F1EE3}" type="slidenum">
              <a:rPr lang="en-US"/>
              <a:pPr/>
              <a:t>4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2FC62-D7D7-416C-AFC1-54AAE0C0788E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6C9B817A-821B-4938-B597-BD9D7AFAB3AF}" type="slidenum">
              <a:rPr lang="id-ID" sz="1200">
                <a:latin typeface="+mn-lt"/>
              </a:rPr>
              <a:pPr algn="r" eaLnBrk="1" hangingPunct="1">
                <a:defRPr/>
              </a:pPr>
              <a:t>5</a:t>
            </a:fld>
            <a:endParaRPr lang="id-ID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61B01-2D6D-4596-8B32-ED3CC287C4E2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A6790BB1-7660-41EE-A492-C0246A08756C}" type="slidenum">
              <a:rPr lang="id-ID" sz="1200">
                <a:latin typeface="+mn-lt"/>
              </a:rPr>
              <a:pPr algn="r" eaLnBrk="1" hangingPunct="1">
                <a:defRPr/>
              </a:pPr>
              <a:t>6</a:t>
            </a:fld>
            <a:endParaRPr lang="id-ID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3305C-D0AF-42F8-A166-2406A5354106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08507B6-D6DC-416B-95D4-872E6DA5ADD1}" type="slidenum">
              <a:rPr lang="id-ID" sz="1200">
                <a:latin typeface="+mn-lt"/>
              </a:rPr>
              <a:pPr algn="r" eaLnBrk="1" hangingPunct="1">
                <a:defRPr/>
              </a:pPr>
              <a:t>7</a:t>
            </a:fld>
            <a:endParaRPr lang="id-ID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7290-3BDE-4B01-A785-6F1BF0D57F6F}" type="slidenum">
              <a:rPr lang="en-US"/>
              <a:pPr/>
              <a:t>8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4F453-5AEE-45EA-8D71-2583D23CC784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27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27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27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72493B-8BDF-4457-9FAC-CBD4F443F6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5F413-BC1C-419B-9CB6-C2CFC4127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C02A-4990-44EB-9F05-95AFB85C9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56397-A9E1-4EAE-9DC3-7C7E868EB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C3F6A-3C1C-4D6C-85F6-140BCF533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E454A-D3A0-4BB3-BD94-DD0EFB583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0CA00-EAEA-4FEE-90D6-B7F155153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ABE52-803A-4460-ACE5-BC33ADE7B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6A97E-BEFC-4FD1-915A-634DE74D2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59EE-495B-4978-AF86-9DBD4C938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E678-B551-47C0-9E32-F6B4E0926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17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17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6C522B-C3A0-46AB-9C5E-44581B7C7F4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uator.co.id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ga_uny@indo.net.id" TargetMode="External"/><Relationship Id="rId5" Type="http://schemas.openxmlformats.org/officeDocument/2006/relationships/hyperlink" Target="mailto:Netrain@ubvm.cc.buffalo.edu" TargetMode="External"/><Relationship Id="rId4" Type="http://schemas.openxmlformats.org/officeDocument/2006/relationships/hyperlink" Target="http://www.malang.ac.id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gunungan">
            <a:hlinkHover r:id="" action="ppaction://noaction">
              <a:snd r:embed="rId4" name="wind.wav"/>
            </a:hlinkHover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552700" y="-15875"/>
            <a:ext cx="3905250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04800" y="2133600"/>
            <a:ext cx="8839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Assalamu’alaikum wr. wb. </a:t>
            </a:r>
          </a:p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Selamat Siang, Salam Sejahtera </a:t>
            </a:r>
          </a:p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untuk kita semua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Unicode MS" pitchFamily="34" charset="-128"/>
              </a:rPr>
              <a:t>Jenis-jenis Kutipan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9575"/>
            <a:ext cx="8077200" cy="4416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>
                <a:sym typeface="Wingdings" pitchFamily="2" charset="2"/>
              </a:rPr>
              <a:t> Ada dua jenis k</a:t>
            </a:r>
            <a:r>
              <a:rPr lang="en-US"/>
              <a:t>utipan, yaitu: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>
                <a:sym typeface="Wingdings" pitchFamily="2" charset="2"/>
              </a:rPr>
              <a:t>Kutipan Langsung  ‘</a:t>
            </a:r>
            <a:r>
              <a:rPr lang="en-US" sz="2800" i="1">
                <a:sym typeface="Wingdings" pitchFamily="2" charset="2"/>
              </a:rPr>
              <a:t>to quote’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     :) mengutip sama persis seperti sumbernya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     :) ada 2 macam  panjang dan pendek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sym typeface="Wingdings" pitchFamily="2" charset="2"/>
              </a:rPr>
              <a:t>2. Kutipan Tidak Langsung </a:t>
            </a:r>
            <a:r>
              <a:rPr lang="en-US"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‘</a:t>
            </a:r>
            <a:r>
              <a:rPr lang="en-US" sz="2800" i="1">
                <a:sym typeface="Wingdings" pitchFamily="2" charset="2"/>
              </a:rPr>
              <a:t>to paraphrase</a:t>
            </a:r>
            <a:r>
              <a:rPr lang="en-US" sz="2800">
                <a:sym typeface="Wingdings" pitchFamily="2" charset="2"/>
              </a:rPr>
              <a:t>’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sym typeface="Wingdings" pitchFamily="2" charset="2"/>
              </a:rPr>
              <a:t>    :) mengambil gagasan/ide dari sumber tertentu tetapi  dikalimatkan dengan bahasa si pengutipnya  = menyitir (sitiran)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sym typeface="Wingdings" pitchFamily="2" charset="2"/>
              </a:rPr>
              <a:t>	Kutipan dari sumber kedua  mengutip yang dikutip orang lain dalam suatu naskah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00FF"/>
                </a:solidFill>
                <a:latin typeface="X-Files" pitchFamily="34" charset="0"/>
              </a:rPr>
              <a:t>Cara Mengutip: Kutipan Langsung Panjang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ahoma" pitchFamily="34" charset="0"/>
              </a:rPr>
              <a:t>Kutipan langsung panjang = kutipan 4 baris atau lebih</a:t>
            </a:r>
          </a:p>
          <a:p>
            <a:r>
              <a:rPr lang="en-US" sz="2400">
                <a:latin typeface="Tahoma" pitchFamily="34" charset="0"/>
              </a:rPr>
              <a:t>Kutipan dipisahkan dengan badan teks</a:t>
            </a:r>
          </a:p>
          <a:p>
            <a:r>
              <a:rPr lang="en-US" sz="2400">
                <a:latin typeface="Tahoma" pitchFamily="34" charset="0"/>
              </a:rPr>
              <a:t>Kutipan berjarak 1 spasi (badan naskah biasanya 2 atau 1</a:t>
            </a:r>
            <a:r>
              <a:rPr lang="en-US" sz="2400">
                <a:latin typeface="Tahoma" pitchFamily="34" charset="0"/>
                <a:cs typeface="Tahoma" pitchFamily="34" charset="0"/>
              </a:rPr>
              <a:t>½ spasi)</a:t>
            </a:r>
          </a:p>
          <a:p>
            <a:r>
              <a:rPr lang="en-US" sz="2400">
                <a:latin typeface="Tahoma" pitchFamily="34" charset="0"/>
                <a:cs typeface="Tahoma" pitchFamily="34" charset="0"/>
              </a:rPr>
              <a:t>Kutipan tidak selalu menggunakan tanda kutip (boleh ada, boleh tidak)</a:t>
            </a:r>
          </a:p>
          <a:p>
            <a:r>
              <a:rPr lang="en-US" sz="2400">
                <a:latin typeface="Tahoma" pitchFamily="34" charset="0"/>
                <a:cs typeface="Tahoma" pitchFamily="34" charset="0"/>
              </a:rPr>
              <a:t>Seluruh kutipan diletakan menjorok ke dalam (5 – 7 ketukan)</a:t>
            </a:r>
          </a:p>
          <a:p>
            <a:r>
              <a:rPr lang="en-US" sz="2400">
                <a:latin typeface="Tahoma" pitchFamily="34" charset="0"/>
                <a:cs typeface="Tahoma" pitchFamily="34" charset="0"/>
              </a:rPr>
              <a:t>Jika terjadi, kutipan dalam kutipan, gunakan tanda kutip tunggal/jamak.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00FF"/>
                </a:solidFill>
                <a:latin typeface="X-Files" pitchFamily="34" charset="0"/>
              </a:rPr>
              <a:t>Cara Mengutip: Kutipan Tidak Langsung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02125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Yang dikutip hanya ide pokoknya, bahasa kutipan dengan bahasa sendiri</a:t>
            </a:r>
          </a:p>
          <a:p>
            <a:r>
              <a:rPr lang="en-US">
                <a:latin typeface="Tahoma" pitchFamily="34" charset="0"/>
              </a:rPr>
              <a:t>Kutipan diintegrasikan dalam badan naskah/teks</a:t>
            </a:r>
          </a:p>
          <a:p>
            <a:r>
              <a:rPr lang="en-US">
                <a:latin typeface="Tahoma" pitchFamily="34" charset="0"/>
              </a:rPr>
              <a:t>Jarak bagian kutipan sama dengan jarak badan teks lainnya</a:t>
            </a:r>
          </a:p>
          <a:p>
            <a:r>
              <a:rPr lang="en-US">
                <a:latin typeface="Tahoma" pitchFamily="34" charset="0"/>
              </a:rPr>
              <a:t>Kutipan tidak menggunakan tanda kutip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00FF"/>
                </a:solidFill>
                <a:latin typeface="X-Files" pitchFamily="34" charset="0"/>
              </a:rPr>
              <a:t>Cara Mengutip: Kutipan Sumber Kedua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625475">
              <a:lnSpc>
                <a:spcPct val="90000"/>
              </a:lnSpc>
            </a:pPr>
            <a:r>
              <a:rPr lang="en-US"/>
              <a:t>  Pengutip harus menyebutkan kedua    	sumber  yang ada</a:t>
            </a:r>
          </a:p>
          <a:p>
            <a:pPr marL="0" indent="625475">
              <a:lnSpc>
                <a:spcPct val="90000"/>
              </a:lnSpc>
            </a:pPr>
            <a:r>
              <a:rPr lang="en-US"/>
              <a:t>  Contoh:</a:t>
            </a:r>
          </a:p>
          <a:p>
            <a:pPr marL="0" indent="625475">
              <a:lnSpc>
                <a:spcPct val="90000"/>
              </a:lnSpc>
              <a:buFontTx/>
              <a:buNone/>
            </a:pPr>
            <a:r>
              <a:rPr lang="en-US"/>
              <a:t>  </a:t>
            </a:r>
            <a:r>
              <a:rPr lang="id-ID" sz="2800"/>
              <a:t>Tulisan faktual sendiri ternyata meliputi banyak variasi dan model. Callaghan dan Rothery (1993</a:t>
            </a:r>
            <a:r>
              <a:rPr lang="en-US" sz="2800"/>
              <a:t> dalam Kusmiatun, 2007: 4</a:t>
            </a:r>
            <a:r>
              <a:rPr lang="id-ID" sz="2800"/>
              <a:t>) memberikan penjelasan bahwa genre faktual meliputi beberapa model tulisan, seperti </a:t>
            </a:r>
            <a:r>
              <a:rPr lang="id-ID" sz="2800" i="1"/>
              <a:t>recount </a:t>
            </a:r>
            <a:r>
              <a:rPr lang="id-ID" sz="2800"/>
              <a:t>(penceritaan kembali), </a:t>
            </a:r>
            <a:r>
              <a:rPr lang="id-ID" sz="2800" i="1"/>
              <a:t>repo</a:t>
            </a:r>
            <a:r>
              <a:rPr lang="en-US" sz="2800" i="1"/>
              <a:t>rt</a:t>
            </a:r>
            <a:r>
              <a:rPr lang="id-ID" sz="2800" i="1"/>
              <a:t> </a:t>
            </a:r>
            <a:r>
              <a:rPr lang="id-ID" sz="2800"/>
              <a:t>(pelaporan), penulisan prosedur, dan sebagainya.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371600"/>
          </a:xfrm>
        </p:spPr>
        <p:txBody>
          <a:bodyPr/>
          <a:lstStyle/>
          <a:p>
            <a:r>
              <a:rPr lang="en-US" sz="4000">
                <a:solidFill>
                  <a:srgbClr val="FF00FF"/>
                </a:solidFill>
                <a:latin typeface="Arial Black" pitchFamily="34" charset="0"/>
              </a:rPr>
              <a:t>Unsur Bibliografi/</a:t>
            </a:r>
            <a:br>
              <a:rPr lang="en-US" sz="4000">
                <a:solidFill>
                  <a:srgbClr val="FF00FF"/>
                </a:solidFill>
                <a:latin typeface="Arial Black" pitchFamily="34" charset="0"/>
              </a:rPr>
            </a:br>
            <a:r>
              <a:rPr lang="en-US" sz="4000">
                <a:solidFill>
                  <a:srgbClr val="FF00FF"/>
                </a:solidFill>
                <a:latin typeface="Arial Black" pitchFamily="34" charset="0"/>
              </a:rPr>
              <a:t>Daftar Pustaka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70163"/>
            <a:ext cx="8229600" cy="3525837"/>
          </a:xfrm>
        </p:spPr>
        <p:txBody>
          <a:bodyPr/>
          <a:lstStyle/>
          <a:p>
            <a:r>
              <a:rPr lang="en-US"/>
              <a:t>Nama Pengarang</a:t>
            </a:r>
          </a:p>
          <a:p>
            <a:r>
              <a:rPr lang="en-US"/>
              <a:t>Judul Buku / Artikel / Terbitan</a:t>
            </a:r>
          </a:p>
          <a:p>
            <a:r>
              <a:rPr lang="en-US"/>
              <a:t>Identitas / Data Publikasi</a:t>
            </a:r>
          </a:p>
          <a:p>
            <a:pPr>
              <a:buFontTx/>
              <a:buNone/>
            </a:pPr>
            <a:r>
              <a:rPr lang="en-US"/>
              <a:t>	(penerbit, kota tempat penerbitan, dan tahun penerbitan)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Sumber dari </a:t>
            </a:r>
            <a:r>
              <a:rPr lang="en-US">
                <a:solidFill>
                  <a:srgbClr val="FF00FF"/>
                </a:solidFill>
                <a:latin typeface="Arial Black" pitchFamily="34" charset="0"/>
              </a:rPr>
              <a:t>BUKU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satu penulis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Arifin, E. Zainal. 1999. </a:t>
            </a:r>
            <a:r>
              <a:rPr lang="en-US" sz="2000" i="1"/>
              <a:t>Teknik Penulisan Karangan Ilmiah. </a:t>
            </a:r>
            <a:r>
              <a:rPr lang="en-US" sz="2000"/>
              <a:t>Jakarta: Gramedia</a:t>
            </a:r>
            <a:r>
              <a:rPr lang="en-US" sz="2800"/>
              <a:t>.</a:t>
            </a:r>
          </a:p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2 atau 3 penulis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Oliver, Robert T., and Rupert Cortright. 1985. </a:t>
            </a:r>
            <a:r>
              <a:rPr lang="en-US" sz="2000" i="1"/>
              <a:t>New Training for Effective Speech. </a:t>
            </a:r>
            <a:r>
              <a:rPr lang="en-US" sz="2000"/>
              <a:t>New York: Henry Holt and Company, Inc.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endParaRPr lang="en-US" sz="2000"/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Enkvist, Nunnan E., Spencer Jou, and Murry Gregory. 1989. </a:t>
            </a:r>
            <a:r>
              <a:rPr lang="en-US" sz="2000" i="1"/>
              <a:t>Linguistic and Style. </a:t>
            </a:r>
            <a:r>
              <a:rPr lang="en-US" sz="2000"/>
              <a:t>London: Oxford Universiti Press.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endParaRPr lang="en-US" sz="2000"/>
          </a:p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lebih dari 3 penulis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Hasan, Aulia H., dkk. 2005. </a:t>
            </a:r>
            <a:r>
              <a:rPr lang="en-US" sz="2000" i="1"/>
              <a:t>Model Pembelajaran Bahasa Terpadu</a:t>
            </a:r>
            <a:r>
              <a:rPr lang="en-US" sz="2000"/>
              <a:t>. Bandung: Nuansa.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9525000" cy="762000"/>
          </a:xfrm>
        </p:spPr>
        <p:txBody>
          <a:bodyPr/>
          <a:lstStyle/>
          <a:p>
            <a:r>
              <a:rPr lang="en-US" b="1">
                <a:solidFill>
                  <a:srgbClr val="FF00FF"/>
                </a:solidFill>
                <a:latin typeface="Bradley Hand ITC" pitchFamily="66" charset="0"/>
              </a:rPr>
              <a:t>Lanjutan ….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572000"/>
          </a:xfrm>
        </p:spPr>
        <p:txBody>
          <a:bodyPr/>
          <a:lstStyle/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Edisi (yang ada perubahannya)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Vos, Jeannette dan Gordon D. 2001. </a:t>
            </a:r>
            <a:r>
              <a:rPr lang="en-US" sz="2000" i="1"/>
              <a:t>Revolusi Cara Belajar (Edisi Revisi). </a:t>
            </a:r>
            <a:r>
              <a:rPr lang="en-US" sz="2000"/>
              <a:t>Bandung: Kaifa.</a:t>
            </a:r>
          </a:p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Terjemahan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Multatuli. 1972. </a:t>
            </a:r>
            <a:r>
              <a:rPr lang="en-US" sz="2000" i="1"/>
              <a:t>Max Havelar atau Lelang Kopi Persekutuan Dagang Belanda. </a:t>
            </a:r>
            <a:r>
              <a:rPr lang="en-US" sz="2000"/>
              <a:t>Terj. HB. Jassin. Jakarta: Djambatan.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endParaRPr lang="en-US" sz="2000"/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Wellek, Rene dan Warren Austin. 1942. </a:t>
            </a:r>
            <a:r>
              <a:rPr lang="en-US" sz="2000" i="1"/>
              <a:t>Pengantar Teori Sastra. </a:t>
            </a:r>
            <a:r>
              <a:rPr lang="en-US" sz="2000"/>
              <a:t>Terj. </a:t>
            </a:r>
            <a:r>
              <a:rPr lang="en-US" sz="2000" i="1"/>
              <a:t>Theory of Litterature </a:t>
            </a:r>
            <a:r>
              <a:rPr lang="en-US" sz="2000"/>
              <a:t>oleh Melani Budianta. Jakarta: Gramedia.</a:t>
            </a:r>
            <a:endParaRPr lang="en-US" sz="2000" i="1"/>
          </a:p>
          <a:p>
            <a:pPr marL="685800" indent="-685800">
              <a:lnSpc>
                <a:spcPct val="80000"/>
              </a:lnSpc>
            </a:pPr>
            <a:r>
              <a:rPr lang="en-US" sz="2800" b="1">
                <a:latin typeface="Bradley Hand ITC" pitchFamily="66" charset="0"/>
              </a:rPr>
              <a:t>Buku Kumpulan Artikel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Fletcher, Joe (</a:t>
            </a:r>
            <a:r>
              <a:rPr lang="en-US" sz="2000" i="1"/>
              <a:t>Ed.).</a:t>
            </a:r>
            <a:r>
              <a:rPr lang="en-US" sz="2000"/>
              <a:t>2000. </a:t>
            </a:r>
            <a:r>
              <a:rPr lang="en-US" sz="2000" i="1"/>
              <a:t>Menulis Artikel yang Baik</a:t>
            </a:r>
            <a:r>
              <a:rPr lang="en-US" sz="2000"/>
              <a:t>. Jakarta: Binarupa.</a:t>
            </a:r>
          </a:p>
          <a:p>
            <a:pPr marL="685800" indent="-685800">
              <a:lnSpc>
                <a:spcPct val="80000"/>
              </a:lnSpc>
              <a:buFontTx/>
              <a:buNone/>
            </a:pPr>
            <a:endParaRPr lang="en-US" sz="2000"/>
          </a:p>
          <a:p>
            <a:pPr marL="685800" indent="-685800">
              <a:lnSpc>
                <a:spcPct val="80000"/>
              </a:lnSpc>
              <a:buFontTx/>
              <a:buNone/>
            </a:pPr>
            <a:r>
              <a:rPr lang="en-US" sz="2000"/>
              <a:t>Syafi’e, Imam, dan Abdullah Hamid (</a:t>
            </a:r>
            <a:r>
              <a:rPr lang="en-US" sz="2000" i="1"/>
              <a:t>Eds.</a:t>
            </a:r>
            <a:r>
              <a:rPr lang="en-US" sz="2000"/>
              <a:t>). 2002. </a:t>
            </a:r>
            <a:r>
              <a:rPr lang="en-US" sz="2000" i="1"/>
              <a:t>Berbagai Polemik Pembelajaran Bahasa. </a:t>
            </a:r>
            <a:r>
              <a:rPr lang="en-US" sz="2000"/>
              <a:t>Yogyakarta: Beranda Press.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705600" cy="889000"/>
          </a:xfrm>
        </p:spPr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Sumber dari </a:t>
            </a:r>
            <a:r>
              <a:rPr lang="en-US">
                <a:solidFill>
                  <a:srgbClr val="FF00FF"/>
                </a:solidFill>
                <a:latin typeface="Arial Black" pitchFamily="34" charset="0"/>
              </a:rPr>
              <a:t>ARTIKEL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91000"/>
          </a:xfrm>
        </p:spPr>
        <p:txBody>
          <a:bodyPr/>
          <a:lstStyle/>
          <a:p>
            <a:pPr marL="685800" indent="-685800"/>
            <a:r>
              <a:rPr lang="en-US" b="1">
                <a:latin typeface="Bradley Hand ITC" pitchFamily="66" charset="0"/>
              </a:rPr>
              <a:t>Artikel Jurnal</a:t>
            </a:r>
          </a:p>
          <a:p>
            <a:pPr marL="685800" indent="-685800">
              <a:buFontTx/>
              <a:buNone/>
            </a:pPr>
            <a:r>
              <a:rPr lang="en-US" sz="2400"/>
              <a:t>Efendi, Anwar. 2005. “Alienasi Tokoh Utama dalam Novel </a:t>
            </a:r>
            <a:r>
              <a:rPr lang="en-US" sz="2400" i="1"/>
              <a:t>Pol </a:t>
            </a:r>
            <a:r>
              <a:rPr lang="en-US" sz="2400"/>
              <a:t>Karya Putu Wijaya. </a:t>
            </a:r>
            <a:r>
              <a:rPr lang="en-US" sz="2400" i="1"/>
              <a:t>Litera. </a:t>
            </a:r>
            <a:r>
              <a:rPr lang="en-US" sz="2400"/>
              <a:t>Vol. 4, Nomor 1, Januari.</a:t>
            </a:r>
          </a:p>
          <a:p>
            <a:pPr marL="685800" indent="-685800"/>
            <a:r>
              <a:rPr lang="en-US" b="1">
                <a:latin typeface="Bradley Hand ITC" pitchFamily="66" charset="0"/>
              </a:rPr>
              <a:t>Artikel Majalah</a:t>
            </a:r>
          </a:p>
          <a:p>
            <a:pPr marL="685800" indent="-685800">
              <a:buFontTx/>
              <a:buNone/>
            </a:pPr>
            <a:r>
              <a:rPr lang="en-US" sz="2400"/>
              <a:t>Linda, Inggriani. 2003. “Menimba Ilmu Lewat Jaringan Internet”. </a:t>
            </a:r>
            <a:r>
              <a:rPr lang="en-US" sz="2400" i="1"/>
              <a:t>Intisari. </a:t>
            </a:r>
            <a:r>
              <a:rPr lang="en-US" sz="2400"/>
              <a:t>Agustus, Nomor 431.</a:t>
            </a:r>
          </a:p>
          <a:p>
            <a:pPr marL="685800" indent="-685800"/>
            <a:r>
              <a:rPr lang="en-US" b="1">
                <a:latin typeface="Bradley Hand ITC" pitchFamily="66" charset="0"/>
              </a:rPr>
              <a:t>Artikel Koran</a:t>
            </a:r>
          </a:p>
          <a:p>
            <a:pPr marL="685800" indent="-685800">
              <a:buFontTx/>
              <a:buNone/>
            </a:pPr>
            <a:r>
              <a:rPr lang="en-US" sz="2400"/>
              <a:t>Silalahi, Badar. 2007. “Mencermati Potret Buram Pendidikan di Indonesia”. </a:t>
            </a:r>
            <a:r>
              <a:rPr lang="en-US" sz="2400" i="1"/>
              <a:t>Kompas. </a:t>
            </a:r>
            <a:r>
              <a:rPr lang="en-US" sz="2400"/>
              <a:t>01 Mei, halaman 5. </a:t>
            </a:r>
            <a:endParaRPr lang="en-US" b="1">
              <a:latin typeface="Bradley Hand ITC" pitchFamily="66" charset="0"/>
            </a:endParaRPr>
          </a:p>
          <a:p>
            <a:pPr marL="685800" indent="-685800"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700">
                <a:solidFill>
                  <a:srgbClr val="FF00FF"/>
                </a:solidFill>
              </a:rPr>
              <a:t>Sumber dari </a:t>
            </a:r>
            <a:r>
              <a:rPr lang="en-US" sz="3700">
                <a:solidFill>
                  <a:srgbClr val="FF00FF"/>
                </a:solidFill>
                <a:latin typeface="Arial Black" pitchFamily="34" charset="0"/>
              </a:rPr>
              <a:t>MAKALAH </a:t>
            </a:r>
            <a:r>
              <a:rPr lang="en-US" sz="3700">
                <a:solidFill>
                  <a:srgbClr val="FF00FF"/>
                </a:solidFill>
              </a:rPr>
              <a:t>Seminar dll.</a:t>
            </a:r>
            <a:endParaRPr lang="en-US" sz="3700">
              <a:solidFill>
                <a:srgbClr val="FF00FF"/>
              </a:solidFill>
              <a:latin typeface="Arial Black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579438" indent="-579438">
              <a:buFontTx/>
              <a:buNone/>
            </a:pPr>
            <a:r>
              <a:rPr lang="en-US" sz="2400"/>
              <a:t>Budiman, Firmansyah. 2008. “Gejala Awal Trauma Anak Korban Kekerasan”. Makalah disajikan dalam </a:t>
            </a:r>
            <a:r>
              <a:rPr lang="en-US" sz="2400" i="1"/>
              <a:t>Seminar Pelanggaran HAM pada Anak Indonesia</a:t>
            </a:r>
            <a:r>
              <a:rPr lang="en-US" sz="2400"/>
              <a:t>, pada 20 April 2008 di Hotel garuda Yogyakarta.</a:t>
            </a:r>
          </a:p>
          <a:p>
            <a:pPr marL="579438" indent="-579438">
              <a:buFontTx/>
              <a:buNone/>
            </a:pPr>
            <a:endParaRPr lang="en-US" sz="2400"/>
          </a:p>
          <a:p>
            <a:pPr marL="579438" indent="-579438">
              <a:buFontTx/>
              <a:buNone/>
            </a:pPr>
            <a:r>
              <a:rPr lang="en-US" sz="2400"/>
              <a:t>Waseso, M. G. 2001. “Isi dan Format Jurnal Ilmiah”. Makalah disajikan dalam Lokakarya Penulisan Artikel dan Pengelolaan Jurnal Ilmiah, Universitas Lambungmangkurat, Banjarmasin, 9 – 11 Agustus.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5200" cy="635000"/>
          </a:xfrm>
        </p:spPr>
        <p:txBody>
          <a:bodyPr/>
          <a:lstStyle/>
          <a:p>
            <a:r>
              <a:rPr lang="en-US" sz="4100">
                <a:solidFill>
                  <a:srgbClr val="FF00FF"/>
                </a:solidFill>
              </a:rPr>
              <a:t>Sumber dari </a:t>
            </a:r>
            <a:r>
              <a:rPr lang="en-US" sz="4100">
                <a:solidFill>
                  <a:srgbClr val="FF00FF"/>
                </a:solidFill>
                <a:latin typeface="Arial Black" pitchFamily="34" charset="0"/>
              </a:rPr>
              <a:t>INTERNET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625475" indent="-625475">
              <a:lnSpc>
                <a:spcPct val="80000"/>
              </a:lnSpc>
            </a:pPr>
            <a:r>
              <a:rPr lang="en-US" sz="2400" b="1">
                <a:latin typeface="Bradley Hand ITC" pitchFamily="66" charset="0"/>
              </a:rPr>
              <a:t>Artikel Karya Individual</a:t>
            </a:r>
          </a:p>
          <a:p>
            <a:pPr marL="625475" indent="-625475">
              <a:lnSpc>
                <a:spcPct val="80000"/>
              </a:lnSpc>
              <a:buFontTx/>
              <a:buNone/>
            </a:pPr>
            <a:r>
              <a:rPr lang="en-US" sz="2000"/>
              <a:t>Hernowo. 2006. </a:t>
            </a:r>
            <a:r>
              <a:rPr lang="en-US" sz="2000" i="1"/>
              <a:t>Mengikat Makna: Sebuah Proses Kreatif Membaca dan Menulis yang Memberdayakan Diriku. </a:t>
            </a:r>
            <a:r>
              <a:rPr lang="en-US" sz="2000"/>
              <a:t>Diakses dari </a:t>
            </a:r>
            <a:r>
              <a:rPr lang="en-US" sz="2000">
                <a:hlinkClick r:id="rId3"/>
              </a:rPr>
              <a:t>http://www.ekuator.co.id</a:t>
            </a:r>
            <a:r>
              <a:rPr lang="en-US" sz="2000"/>
              <a:t> pada tanggal 9 Maret 2006.</a:t>
            </a:r>
          </a:p>
          <a:p>
            <a:pPr marL="625475" indent="-625475">
              <a:lnSpc>
                <a:spcPct val="80000"/>
              </a:lnSpc>
            </a:pPr>
            <a:r>
              <a:rPr lang="en-US" sz="2400" b="1">
                <a:latin typeface="Bradley Hand ITC" pitchFamily="66" charset="0"/>
              </a:rPr>
              <a:t>Artikel Jurnal Online</a:t>
            </a:r>
          </a:p>
          <a:p>
            <a:pPr marL="625475" indent="-625475">
              <a:lnSpc>
                <a:spcPct val="80000"/>
              </a:lnSpc>
              <a:buFontTx/>
              <a:buNone/>
            </a:pPr>
            <a:r>
              <a:rPr lang="en-US" sz="2000"/>
              <a:t>Kumaidi. 1998. Pengukuran Bekal Awal Belajar dan Pengembangan Tesnya</a:t>
            </a:r>
            <a:r>
              <a:rPr lang="en-US" sz="2000" i="1"/>
              <a:t>. Jurnal Ilmu Pendidikan (Online). </a:t>
            </a:r>
            <a:r>
              <a:rPr lang="en-US" sz="2000"/>
              <a:t>Jilid 5. No.4 Diakses dari </a:t>
            </a:r>
            <a:r>
              <a:rPr lang="en-US" sz="2000">
                <a:hlinkClick r:id="rId4"/>
              </a:rPr>
              <a:t>http://www.malang.ac.id</a:t>
            </a:r>
            <a:r>
              <a:rPr lang="en-US" sz="2000"/>
              <a:t>, pada 20 Januari 2000.</a:t>
            </a:r>
          </a:p>
          <a:p>
            <a:pPr marL="625475" indent="-625475">
              <a:lnSpc>
                <a:spcPct val="80000"/>
              </a:lnSpc>
            </a:pPr>
            <a:r>
              <a:rPr lang="en-US" sz="2400" b="1">
                <a:latin typeface="Bradley Hand ITC" pitchFamily="66" charset="0"/>
              </a:rPr>
              <a:t>Bahan Diskusi</a:t>
            </a:r>
          </a:p>
          <a:p>
            <a:pPr marL="625475" indent="-625475">
              <a:lnSpc>
                <a:spcPct val="80000"/>
              </a:lnSpc>
              <a:buFontTx/>
              <a:buNone/>
            </a:pPr>
            <a:r>
              <a:rPr lang="en-US" sz="2000"/>
              <a:t>Wilson, D. 20 November 1995. Summary of Citing Internet Sites. </a:t>
            </a:r>
            <a:r>
              <a:rPr lang="en-US" sz="2000" i="1"/>
              <a:t>Netrain Discussion List (On line)</a:t>
            </a:r>
            <a:r>
              <a:rPr lang="en-US" sz="2000"/>
              <a:t>. </a:t>
            </a:r>
            <a:r>
              <a:rPr lang="en-US" sz="2000">
                <a:hlinkClick r:id="rId5"/>
              </a:rPr>
              <a:t>Netrain@ubvm.cc.buffalo.edu</a:t>
            </a:r>
            <a:r>
              <a:rPr lang="en-US" sz="2000"/>
              <a:t>, diakses tanggal 22 November 1995.</a:t>
            </a:r>
          </a:p>
          <a:p>
            <a:pPr marL="625475" indent="-625475">
              <a:lnSpc>
                <a:spcPct val="80000"/>
              </a:lnSpc>
            </a:pPr>
            <a:r>
              <a:rPr lang="en-US" sz="2400" b="1">
                <a:latin typeface="Bradley Hand ITC" pitchFamily="66" charset="0"/>
              </a:rPr>
              <a:t>E-mail Pribadi</a:t>
            </a:r>
          </a:p>
          <a:p>
            <a:pPr marL="625475" indent="-625475">
              <a:lnSpc>
                <a:spcPct val="80000"/>
              </a:lnSpc>
              <a:buFontTx/>
              <a:buNone/>
            </a:pPr>
            <a:r>
              <a:rPr lang="en-US" sz="2000"/>
              <a:t>Naga, Dian Sumitro.2007. </a:t>
            </a:r>
            <a:r>
              <a:rPr lang="en-US" sz="2000" i="1"/>
              <a:t>Artikel untuk Litera</a:t>
            </a:r>
            <a:r>
              <a:rPr lang="en-US" sz="2000"/>
              <a:t>. </a:t>
            </a:r>
            <a:r>
              <a:rPr lang="en-US" sz="2000">
                <a:hlinkClick r:id="rId6"/>
              </a:rPr>
              <a:t>naga_uny@indo.net.id</a:t>
            </a:r>
            <a:r>
              <a:rPr lang="en-US" sz="2000"/>
              <a:t> 1 Oktober. E-mail kepada Ali Sumirah (litera@uny.fbs.org)</a:t>
            </a:r>
          </a:p>
          <a:p>
            <a:pPr marL="625475" indent="-625475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1295400"/>
            <a:ext cx="6715125" cy="1143000"/>
          </a:xfrm>
        </p:spPr>
        <p:txBody>
          <a:bodyPr/>
          <a:lstStyle/>
          <a:p>
            <a:r>
              <a:rPr lang="id-ID">
                <a:solidFill>
                  <a:srgbClr val="FF00FF"/>
                </a:solidFill>
              </a:rPr>
              <a:t>Bahasa </a:t>
            </a:r>
            <a:r>
              <a:rPr lang="en-US">
                <a:solidFill>
                  <a:srgbClr val="FF00FF"/>
                </a:solidFill>
              </a:rPr>
              <a:t>Indonesia </a:t>
            </a:r>
            <a:br>
              <a:rPr lang="en-US">
                <a:solidFill>
                  <a:srgbClr val="FF00FF"/>
                </a:solidFill>
              </a:rPr>
            </a:br>
            <a:r>
              <a:rPr lang="id-ID">
                <a:solidFill>
                  <a:srgbClr val="FF00FF"/>
                </a:solidFill>
              </a:rPr>
              <a:t>dalam Tulisan Ilmiah</a:t>
            </a:r>
            <a:r>
              <a:rPr lang="en-US">
                <a:solidFill>
                  <a:srgbClr val="FF00FF"/>
                </a:solidFill>
              </a:rPr>
              <a:t/>
            </a:r>
            <a:br>
              <a:rPr lang="en-US">
                <a:solidFill>
                  <a:srgbClr val="FF00FF"/>
                </a:solidFill>
              </a:rPr>
            </a:br>
            <a:r>
              <a:rPr lang="en-US" sz="2800">
                <a:solidFill>
                  <a:srgbClr val="FF00FF"/>
                </a:solidFill>
                <a:latin typeface="Brush Script MT" pitchFamily="66" charset="0"/>
              </a:rPr>
              <a:t>Hartono</a:t>
            </a:r>
            <a:br>
              <a:rPr lang="en-US" sz="2800">
                <a:solidFill>
                  <a:srgbClr val="FF00FF"/>
                </a:solidFill>
                <a:latin typeface="Brush Script MT" pitchFamily="66" charset="0"/>
              </a:rPr>
            </a:br>
            <a:r>
              <a:rPr lang="en-US" sz="2800">
                <a:solidFill>
                  <a:srgbClr val="FF00FF"/>
                </a:solidFill>
                <a:latin typeface="Brush Script MT" pitchFamily="66" charset="0"/>
              </a:rPr>
              <a:t>PBSI FBS UNY</a:t>
            </a:r>
            <a:endParaRPr lang="id-ID" sz="2800">
              <a:solidFill>
                <a:srgbClr val="FF00FF"/>
              </a:solidFill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3886200"/>
            <a:ext cx="8501063" cy="3833813"/>
          </a:xfrm>
        </p:spPr>
        <p:txBody>
          <a:bodyPr>
            <a:normAutofit/>
          </a:bodyPr>
          <a:lstStyle/>
          <a:p>
            <a:pPr marL="514350" indent="-514350" algn="ctr">
              <a:buFontTx/>
              <a:buNone/>
            </a:pPr>
            <a:r>
              <a:rPr lang="id-ID"/>
              <a:t>Tulisan ilmiah </a:t>
            </a:r>
            <a:endParaRPr lang="en-US"/>
          </a:p>
          <a:p>
            <a:pPr marL="514350" indent="-514350" algn="ctr">
              <a:buFontTx/>
              <a:buNone/>
            </a:pPr>
            <a:r>
              <a:rPr lang="id-ID"/>
              <a:t>menggunakan ragam bahasa Indonesia baku</a:t>
            </a:r>
          </a:p>
          <a:p>
            <a:pPr marL="514350" indent="-514350">
              <a:buFont typeface="Arial" charset="0"/>
              <a:buAutoNum type="arabicPeriod"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100">
                <a:solidFill>
                  <a:srgbClr val="FF00FF"/>
                </a:solidFill>
              </a:rPr>
              <a:t>Sumber dari </a:t>
            </a:r>
            <a:r>
              <a:rPr lang="en-US" sz="4100">
                <a:solidFill>
                  <a:srgbClr val="FF00FF"/>
                </a:solidFill>
                <a:latin typeface="Arial Black" pitchFamily="34" charset="0"/>
              </a:rPr>
              <a:t>DOKUMEN RESMI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495800"/>
          </a:xfrm>
        </p:spPr>
        <p:txBody>
          <a:bodyPr/>
          <a:lstStyle/>
          <a:p>
            <a:pPr marL="746125" indent="-746125">
              <a:buFontTx/>
              <a:buNone/>
            </a:pPr>
            <a:r>
              <a:rPr lang="en-US" sz="2800"/>
              <a:t>Pusat Pembinan dan Pengembangan Bahasa. 1987. </a:t>
            </a:r>
            <a:r>
              <a:rPr lang="en-US" sz="2800" i="1"/>
              <a:t>Pedoman Umum Pembentukan istilah</a:t>
            </a:r>
            <a:r>
              <a:rPr lang="en-US" sz="2800"/>
              <a:t>. Jakarta: Depdikbud.</a:t>
            </a:r>
          </a:p>
          <a:p>
            <a:pPr marL="746125" indent="-746125">
              <a:buFontTx/>
              <a:buNone/>
            </a:pPr>
            <a:endParaRPr lang="en-US" sz="2800"/>
          </a:p>
          <a:p>
            <a:pPr marL="746125" indent="-746125">
              <a:buFontTx/>
              <a:buNone/>
            </a:pPr>
            <a:r>
              <a:rPr lang="en-US" sz="2800" i="1"/>
              <a:t>Undang-undang RI No. 2 Tahun 1989 tentang Sisdiknas</a:t>
            </a:r>
            <a:r>
              <a:rPr lang="en-US" sz="2800"/>
              <a:t>. 1999. Jakarta: Armada Duta.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371600"/>
          </a:xfrm>
        </p:spPr>
        <p:txBody>
          <a:bodyPr/>
          <a:lstStyle/>
          <a:p>
            <a:r>
              <a:rPr lang="en-US" sz="3600">
                <a:solidFill>
                  <a:srgbClr val="FF00FF"/>
                </a:solidFill>
              </a:rPr>
              <a:t>Sumber dari </a:t>
            </a:r>
            <a:r>
              <a:rPr lang="en-US" sz="3600">
                <a:solidFill>
                  <a:srgbClr val="FF00FF"/>
                </a:solidFill>
                <a:latin typeface="Arial Black" pitchFamily="34" charset="0"/>
              </a:rPr>
              <a:t>KAMUS/ENSIKLOPEDI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82000" cy="3886200"/>
          </a:xfrm>
        </p:spPr>
        <p:txBody>
          <a:bodyPr/>
          <a:lstStyle/>
          <a:p>
            <a:pPr marL="746125" indent="-746125">
              <a:buFontTx/>
              <a:buNone/>
            </a:pPr>
            <a:r>
              <a:rPr lang="en-US" i="1"/>
              <a:t>Merriam-Webster’s Collegiate Dictionary</a:t>
            </a:r>
            <a:r>
              <a:rPr lang="en-US"/>
              <a:t> (10</a:t>
            </a:r>
            <a:r>
              <a:rPr lang="en-US" baseline="30000"/>
              <a:t>th </a:t>
            </a:r>
            <a:r>
              <a:rPr lang="en-US" i="1"/>
              <a:t>Ed</a:t>
            </a:r>
            <a:r>
              <a:rPr lang="en-US"/>
              <a:t>.) 1992. Springfield: Merriam Inc.</a:t>
            </a:r>
          </a:p>
          <a:p>
            <a:pPr marL="746125" indent="-746125">
              <a:buFontTx/>
              <a:buNone/>
            </a:pPr>
            <a:endParaRPr lang="en-US"/>
          </a:p>
          <a:p>
            <a:pPr marL="746125" indent="-746125">
              <a:buFontTx/>
              <a:buNone/>
            </a:pPr>
            <a:r>
              <a:rPr lang="en-US"/>
              <a:t>Sadie, S. 2000. </a:t>
            </a:r>
            <a:r>
              <a:rPr lang="en-US" i="1"/>
              <a:t>Kamus Tiga Bahasa (Indonesia – Inggris – Arab). </a:t>
            </a:r>
            <a:r>
              <a:rPr lang="en-US"/>
              <a:t>Yogyakarta: Mulangreh.</a:t>
            </a:r>
            <a:r>
              <a:rPr lang="en-US" i="1"/>
              <a:t> </a:t>
            </a:r>
            <a:endParaRPr lang="en-US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/>
          <a:lstStyle/>
          <a:p>
            <a:r>
              <a:rPr lang="en-US" sz="4000">
                <a:solidFill>
                  <a:srgbClr val="FF00FF"/>
                </a:solidFill>
              </a:rPr>
              <a:t>Hal Penting dalam Penulisan DP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/>
              <a:t>Nama penulis ditulis dengan urutan: nama akhir, nama awal, dan nama tengah</a:t>
            </a:r>
          </a:p>
          <a:p>
            <a:pPr>
              <a:lnSpc>
                <a:spcPct val="80000"/>
              </a:lnSpc>
            </a:pPr>
            <a:r>
              <a:rPr lang="en-US" sz="2300"/>
              <a:t>Gelar akademik tidak perlu dicantumkan</a:t>
            </a:r>
          </a:p>
          <a:p>
            <a:pPr>
              <a:lnSpc>
                <a:spcPct val="80000"/>
              </a:lnSpc>
            </a:pPr>
            <a:r>
              <a:rPr lang="en-US" sz="2300"/>
              <a:t>Penyusunan DP secara alfabetis</a:t>
            </a:r>
          </a:p>
          <a:p>
            <a:pPr>
              <a:lnSpc>
                <a:spcPct val="80000"/>
              </a:lnSpc>
            </a:pPr>
            <a:r>
              <a:rPr lang="en-US" sz="2300"/>
              <a:t>Tidak ada penomoran antarpustaka</a:t>
            </a:r>
          </a:p>
          <a:p>
            <a:pPr>
              <a:lnSpc>
                <a:spcPct val="80000"/>
              </a:lnSpc>
            </a:pPr>
            <a:r>
              <a:rPr lang="en-US" sz="2300"/>
              <a:t>Apabila tidak selesai dalam 1 baris, dilanjutkan ke baris selanjutnya dengan dijorokkan ke dalam 5-7 ketukan</a:t>
            </a:r>
          </a:p>
          <a:p>
            <a:pPr>
              <a:lnSpc>
                <a:spcPct val="80000"/>
              </a:lnSpc>
            </a:pPr>
            <a:r>
              <a:rPr lang="en-US" sz="2300"/>
              <a:t>Jarak antarpustaka 2 spasi</a:t>
            </a:r>
          </a:p>
          <a:p>
            <a:pPr>
              <a:lnSpc>
                <a:spcPct val="80000"/>
              </a:lnSpc>
            </a:pPr>
            <a:r>
              <a:rPr lang="en-US" sz="2300"/>
              <a:t>Jarak interpustaka (yang tidak cukup dalam 1 baris) 1 spasi</a:t>
            </a:r>
          </a:p>
          <a:p>
            <a:pPr>
              <a:lnSpc>
                <a:spcPct val="80000"/>
              </a:lnSpc>
            </a:pPr>
            <a:r>
              <a:rPr lang="en-US" sz="2300"/>
              <a:t>Setiap penulisan pustaka diakhiri tanda titik</a:t>
            </a:r>
          </a:p>
          <a:p>
            <a:pPr>
              <a:lnSpc>
                <a:spcPct val="80000"/>
              </a:lnSpc>
            </a:pPr>
            <a:r>
              <a:rPr lang="en-US" sz="2300"/>
              <a:t>Penulis yang sama dalam satu daftar dituliskan sekali, yang berikutnya (berturutan) cukup dengan ----- atau _____ </a:t>
            </a:r>
          </a:p>
          <a:p>
            <a:pPr>
              <a:lnSpc>
                <a:spcPct val="80000"/>
              </a:lnSpc>
            </a:pPr>
            <a:r>
              <a:rPr lang="en-US" sz="2300"/>
              <a:t>Untuk penulis yang sama dengan tahun yang sama tapi judul buku berbeda, beri tanda a, b, c, dst. di belakang tahun terbitnya</a:t>
            </a:r>
          </a:p>
          <a:p>
            <a:pPr>
              <a:lnSpc>
                <a:spcPct val="80000"/>
              </a:lnSpc>
            </a:pPr>
            <a:endParaRPr lang="en-US" sz="23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00FF"/>
                </a:solidFill>
              </a:rPr>
              <a:t>Kesalahan Umum </a:t>
            </a:r>
            <a:br>
              <a:rPr lang="en-US" sz="4000">
                <a:solidFill>
                  <a:srgbClr val="FF00FF"/>
                </a:solidFill>
              </a:rPr>
            </a:br>
            <a:r>
              <a:rPr lang="en-US" sz="4000">
                <a:solidFill>
                  <a:srgbClr val="FF00FF"/>
                </a:solidFill>
              </a:rPr>
              <a:t>Pemakaian BI dalam Tulisan Ilmiah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Kesalahan pemakaian bahasa Indonesia dalam tulisan ilmiah pada umumnya berkaitan dengan: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1. kesalahan penalaran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2. kerancuan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3. pemborosan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4. ketidaklengkapan kalimat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5. kesalahan kalimat pasif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6. kesalahan ejaan, 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7. kesalahan pengembangan paragraf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Kesalahan Penalaran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Kegiatan penelitian di bidang ilmu holtikultur akan meningkatkan kesadaran siswa akan pentingnya persatuan dan kesatuan.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Penelitian di bidang ilmu holtikultur akan meningkatkan kreativitas siswa di bidang pertanian.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Kerancuan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Penelitian yang dilakukan telah dibahas efektivitas </a:t>
            </a:r>
            <a:r>
              <a:rPr lang="en-US" i="1"/>
              <a:t>Rhizobium </a:t>
            </a:r>
            <a:r>
              <a:rPr lang="en-US"/>
              <a:t>terhadap serapan nitrogen oleh tanaman kedelai. </a:t>
            </a:r>
          </a:p>
          <a:p>
            <a:endParaRPr lang="en-US"/>
          </a:p>
          <a:p>
            <a:r>
              <a:rPr lang="en-US"/>
              <a:t>Penelitian yang dilakukan membahas efektivitas </a:t>
            </a:r>
            <a:r>
              <a:rPr lang="en-US" i="1"/>
              <a:t>Rhizobium </a:t>
            </a:r>
            <a:r>
              <a:rPr lang="en-US"/>
              <a:t>terhadap serapan nitrogen oleh tanaman kedelai.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Pemborosan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Parameter percobaan yang digunakan untuk menjawab hipotesis penelitian  yang terdapat dalam penelitian yang dilakukan terdiri dari dua parameter, yaitu parameter utama dan parameter penunjang.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Parameter percobaan dibedakan menjadi dua, yaitu parameter utama dan parameter penunjang.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Ketidaklengkapan Kalimat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Dalam penelitian ini membahas tentang hubungan antara pekerjaan orang tua dengan prestasi belajar siswa.</a:t>
            </a:r>
          </a:p>
          <a:p>
            <a:endParaRPr lang="en-US"/>
          </a:p>
          <a:p>
            <a:r>
              <a:rPr lang="en-US"/>
              <a:t>Penelitian ini membahas hubungan antara pekerjaan orang tua dengan prestasi belajar siswa.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Kesalahan Kalimat Pasif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Berbagai kesalahan departemen teknis dalam kuartal pertama tahun 2001 </a:t>
            </a:r>
            <a:r>
              <a:rPr lang="en-US" sz="2800" i="1">
                <a:solidFill>
                  <a:srgbClr val="FF00FF"/>
                </a:solidFill>
              </a:rPr>
              <a:t>berhasil</a:t>
            </a:r>
            <a:r>
              <a:rPr lang="en-US" sz="2800"/>
              <a:t> diungkap melalui pemeriksaan yang dilakukan oleh Badan Pemeriksa Keuangan dan Pembangunan.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Badan Pemeriksa Keuangan dan Pembangunan </a:t>
            </a:r>
            <a:r>
              <a:rPr lang="en-US" sz="2800" i="1">
                <a:solidFill>
                  <a:srgbClr val="FF00FF"/>
                </a:solidFill>
              </a:rPr>
              <a:t>berhasil</a:t>
            </a:r>
            <a:r>
              <a:rPr lang="en-US" sz="2800"/>
              <a:t> mengungkap berbagai kesalahan departemen teknis dalam kuartal pertama tahun 2001.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Kesalahan Ejaan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pasca sarjana			pascasarjana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pasca panen			pascapanen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memberi tahukan		memberitahukan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dilipat gandakan		dilipatgandakan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Bangsa Indonesia		bangsa Indonesia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Suku Madura			suku Madura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00FF"/>
                </a:solidFill>
              </a:rPr>
              <a:t>Ciri ragam bahasa Indonesia baku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awalan ber- dan me- secara eksplisit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kata tugas secara eksplisit dan konsisten serta sesuai dengan fungsinya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struktur logika yang tidak rancu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struktur gramatikal secara eksplisit dan konsisten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Menghindari pemendekan bentuk kata atau kalimat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Menghindari unsur gramatikal dan leksikal yang berbau kedaerahan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pola urutan aspek + pelaku + kata kerja pangkal pada kalimat pasif berpelaku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id-ID" sz="2400"/>
              <a:t>Menggunakan sistem tulis resmi, yakni EYD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FF00FF"/>
                </a:solidFill>
                <a:latin typeface="Brush Script MT" pitchFamily="66" charset="0"/>
              </a:rPr>
              <a:t>Lanjutan …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Oleh sebab itu kami….         Oleh sebab itu, kami 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Namun hal itu ….		Namun, hal itu ….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15 orang berhasil		Limabelas orang berhasil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250 orang tamu			Duaratus limapuluh 						orang tamu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DR. Kuriman SH.			Dr. Kuriman, S.H.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Prof, Sronto. M.SC.,PH.D.	Prof. Sronto, M.Sc.,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FF00FF"/>
                </a:solidFill>
                <a:latin typeface="Brush Script MT" pitchFamily="66" charset="0"/>
              </a:rPr>
              <a:t>Lanjutan ….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analisa			analisis</a:t>
            </a:r>
          </a:p>
          <a:p>
            <a:pPr>
              <a:buFontTx/>
              <a:buNone/>
            </a:pPr>
            <a:r>
              <a:rPr lang="en-US"/>
              <a:t>kwalitas			kualitas</a:t>
            </a:r>
          </a:p>
          <a:p>
            <a:pPr>
              <a:buFontTx/>
              <a:buNone/>
            </a:pPr>
            <a:r>
              <a:rPr lang="en-US"/>
              <a:t>tehnik			teknik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antar kota			antarkota</a:t>
            </a:r>
          </a:p>
          <a:p>
            <a:pPr>
              <a:buFontTx/>
              <a:buNone/>
            </a:pPr>
            <a:r>
              <a:rPr lang="en-US"/>
              <a:t>sub judul			subjudul</a:t>
            </a:r>
          </a:p>
          <a:p>
            <a:pPr>
              <a:buFontTx/>
              <a:buNone/>
            </a:pPr>
            <a:r>
              <a:rPr lang="en-US"/>
              <a:t>di makan			dimakan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unungan">
            <a:hlinkHover r:id="" action="ppaction://noaction">
              <a:snd r:embed="rId4" name="wind.wav"/>
            </a:hlinkHover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" contrast="2000"/>
          </a:blip>
          <a:srcRect/>
          <a:stretch>
            <a:fillRect/>
          </a:stretch>
        </p:blipFill>
        <p:spPr bwMode="auto">
          <a:xfrm>
            <a:off x="2552700" y="-15875"/>
            <a:ext cx="3905250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2165350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itchFamily="66" charset="0"/>
              </a:rPr>
              <a:t>Terima kasih Wassalamu’alaikum wr. wb.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Cermati kalimat berikut: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91600" cy="5410200"/>
          </a:xfrm>
        </p:spPr>
        <p:txBody>
          <a:bodyPr/>
          <a:lstStyle/>
          <a:p>
            <a:r>
              <a:rPr lang="en-US" sz="2800"/>
              <a:t>Satpam sibuk mengatur keributan demonstrasi mahasiswa.</a:t>
            </a:r>
          </a:p>
          <a:p>
            <a:r>
              <a:rPr lang="en-US" sz="2800"/>
              <a:t>Adik saya yang paling kecil memukul dengan sekuat tenaganya kemarin pagi di kebun anjing.</a:t>
            </a:r>
          </a:p>
          <a:p>
            <a:r>
              <a:rPr lang="en-US" sz="2800"/>
              <a:t>Tahap terakhir dari penyelesaian gedung itu adalah: pengecatan seluruh tembok, memasang penerangan, menguji sistem pembagian air, dan pengaturan tata ruang.</a:t>
            </a:r>
          </a:p>
          <a:p>
            <a:r>
              <a:rPr lang="en-US" sz="2800"/>
              <a:t>Banyak rumah-rumah hancur akibat peristiwa itu.</a:t>
            </a:r>
          </a:p>
          <a:p>
            <a:r>
              <a:rPr lang="en-US" sz="2800"/>
              <a:t>Menurut kabar burung Anto sakit tadi pagi.</a:t>
            </a:r>
          </a:p>
          <a:p>
            <a:endParaRPr lang="en-US" sz="2800"/>
          </a:p>
        </p:txBody>
      </p:sp>
      <p:pic>
        <p:nvPicPr>
          <p:cNvPr id="150532" name="Picture 4" descr="EX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"/>
            <a:ext cx="1123950" cy="14176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d-ID" sz="4000">
                <a:solidFill>
                  <a:srgbClr val="FF00FF"/>
                </a:solidFill>
              </a:rPr>
              <a:t>Karakteristik Aspek Tata Tulis dalam Tulisan Ilmiah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d-ID" sz="2800"/>
              <a:t>Judul, hendaknya singkat, berupa frase, berkisar antara 8 – 12 kata, mencerminkan isi, menarik, informatif, dan mengandung permasalahan yang dikaji</a:t>
            </a:r>
          </a:p>
          <a:p>
            <a:pPr marL="514350" indent="-51435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d-ID" sz="2800"/>
              <a:t>Abstrak, umumnya terdiri dari 100-150 kata, maksimal tiga paragraf, berisi tujuan, cara penelitian atau pembahasan, dan hasil penelitian atau pembahasan</a:t>
            </a:r>
          </a:p>
          <a:p>
            <a:pPr marL="514350" indent="-51435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id-ID" sz="2800"/>
              <a:t>Paragraf, mempunyai ciri satu kesatuan ide, kepaduan hubungan antarkalimat, dan kelengkapan pikiran utama dan penjelas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d-ID" sz="4000">
                <a:solidFill>
                  <a:srgbClr val="FF00FF"/>
                </a:solidFill>
              </a:rPr>
              <a:t>Karakteristik Aspek Tata Tulis dalam Tulisan Ilmiah</a:t>
            </a:r>
            <a:r>
              <a:rPr lang="en-US" sz="4000">
                <a:solidFill>
                  <a:srgbClr val="FF00FF"/>
                </a:solidFill>
              </a:rPr>
              <a:t> (lanjutan)</a:t>
            </a:r>
            <a:endParaRPr lang="id-ID" sz="400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057400"/>
            <a:ext cx="8915400" cy="458152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Calibri" pitchFamily="34" charset="0"/>
              <a:buNone/>
            </a:pPr>
            <a:r>
              <a:rPr lang="en-US"/>
              <a:t>4.</a:t>
            </a:r>
            <a:r>
              <a:rPr lang="en-US" sz="2700"/>
              <a:t>   </a:t>
            </a:r>
            <a:r>
              <a:rPr lang="id-ID"/>
              <a:t>Pengalimatan, hendaknya pendek-pendek tetapi jelas, dan mengikuti struktur S/P</a:t>
            </a:r>
            <a:endParaRPr lang="en-US"/>
          </a:p>
          <a:p>
            <a:pPr marL="609600" indent="-609600">
              <a:lnSpc>
                <a:spcPct val="80000"/>
              </a:lnSpc>
              <a:buFont typeface="Calibri" pitchFamily="34" charset="0"/>
              <a:buAutoNum type="arabicPeriod" startAt="5"/>
            </a:pPr>
            <a:r>
              <a:rPr lang="id-ID"/>
              <a:t>Argumentasi ilmiah, hendaknya ada dalam pembahasan, dapat dipertangggungjawabkan, dan mengacu ke teori atau hasil penelitian terdahulu</a:t>
            </a:r>
          </a:p>
          <a:p>
            <a:pPr marL="609600" indent="-609600">
              <a:lnSpc>
                <a:spcPct val="80000"/>
              </a:lnSpc>
              <a:buFont typeface="Calibri" pitchFamily="34" charset="0"/>
              <a:buAutoNum type="arabicPeriod" startAt="5"/>
            </a:pPr>
            <a:r>
              <a:rPr lang="id-ID"/>
              <a:t>Sintesa kajian pustaka, hendaknya bukan sekedar kompilasi teori, harus saling terkait, dan mencerminkan kerangka pikir yang padu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id-ID" sz="4000">
                <a:solidFill>
                  <a:srgbClr val="FF00FF"/>
                </a:solidFill>
              </a:rPr>
              <a:t>Karakteristik Aspek Tata Tulis dalam Tulisan Ilmiah</a:t>
            </a:r>
            <a:r>
              <a:rPr lang="en-US" sz="4000">
                <a:solidFill>
                  <a:srgbClr val="FF00FF"/>
                </a:solidFill>
              </a:rPr>
              <a:t> (lanjutan)</a:t>
            </a:r>
            <a:endParaRPr lang="id-ID" sz="400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401050" cy="511492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Calibri" pitchFamily="34" charset="0"/>
              <a:buNone/>
            </a:pPr>
            <a:r>
              <a:rPr lang="en-US"/>
              <a:t>7.  </a:t>
            </a:r>
            <a:r>
              <a:rPr lang="id-ID"/>
              <a:t>Kutipan,dapat berupa kutipan langsung atau tidak langsung dengan penyebutan sumber referensinya</a:t>
            </a:r>
            <a:endParaRPr lang="en-US"/>
          </a:p>
          <a:p>
            <a:pPr marL="609600" indent="-609600">
              <a:lnSpc>
                <a:spcPct val="80000"/>
              </a:lnSpc>
              <a:buFont typeface="Calibri" pitchFamily="34" charset="0"/>
              <a:buNone/>
            </a:pPr>
            <a:r>
              <a:rPr lang="en-US"/>
              <a:t>8.  </a:t>
            </a:r>
            <a:r>
              <a:rPr lang="id-ID"/>
              <a:t>Simpulan, berupa intisari pembahasan </a:t>
            </a:r>
            <a:r>
              <a:rPr lang="en-US"/>
              <a:t>  </a:t>
            </a:r>
            <a:r>
              <a:rPr lang="id-ID"/>
              <a:t>dan jawaban atas masalah yang dikaji</a:t>
            </a:r>
          </a:p>
          <a:p>
            <a:pPr marL="609600" indent="-609600">
              <a:lnSpc>
                <a:spcPct val="80000"/>
              </a:lnSpc>
              <a:buFont typeface="Calibri" pitchFamily="34" charset="0"/>
              <a:buNone/>
            </a:pPr>
            <a:r>
              <a:rPr lang="en-US"/>
              <a:t>9.  </a:t>
            </a:r>
            <a:r>
              <a:rPr lang="id-ID"/>
              <a:t>Daftar pustaka, umumnya ditulis dengan urutan: nama penulis (dibalik), tahun terbitan, judul terbitan, kota penerbit, dan nama penerbit; disusun secara alfabetis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4000">
                <a:solidFill>
                  <a:srgbClr val="FF00FF"/>
                </a:solidFill>
                <a:latin typeface="Tahoma" pitchFamily="34" charset="0"/>
              </a:rPr>
              <a:t>KUTIPAN </a:t>
            </a:r>
            <a:br>
              <a:rPr lang="en-US" sz="4000">
                <a:solidFill>
                  <a:srgbClr val="FF00FF"/>
                </a:solidFill>
                <a:latin typeface="Tahoma" pitchFamily="34" charset="0"/>
              </a:rPr>
            </a:br>
            <a:r>
              <a:rPr lang="en-US" sz="4000">
                <a:solidFill>
                  <a:srgbClr val="FF00FF"/>
                </a:solidFill>
                <a:latin typeface="Tahoma" pitchFamily="34" charset="0"/>
              </a:rPr>
              <a:t>DALAM TULISAN ILMIAH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7375"/>
            <a:ext cx="8229600" cy="37306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Kutipan adalah pinjaman kalimat atau pendapat/ide/gagasan orang lain yang diambil dari sumber tertentu.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FF"/>
                </a:solidFill>
              </a:rPr>
              <a:t>Cara Mengutip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1828800"/>
            <a:ext cx="7086600" cy="33448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/>
              <a:t>Kutipan menyebutkan nama (penulis/editor – cukup nama belakang), tahun terbit sumber referensi, halaman (yang dikutip).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/>
              <a:t>………………. (Trimo, 2007: 202)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/>
              <a:t>Trimo (2007: 202) menyatakan ……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/>
              <a:t>Menurut Trimo (2007: 202) …………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1567</Words>
  <Application>Microsoft Office PowerPoint</Application>
  <PresentationFormat>On-screen Show (4:3)</PresentationFormat>
  <Paragraphs>222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Wingdings</vt:lpstr>
      <vt:lpstr>Lucida Calligraphy</vt:lpstr>
      <vt:lpstr>Brush Script MT</vt:lpstr>
      <vt:lpstr>Calibri</vt:lpstr>
      <vt:lpstr>Tahoma</vt:lpstr>
      <vt:lpstr>Arial Unicode MS</vt:lpstr>
      <vt:lpstr>X-Files</vt:lpstr>
      <vt:lpstr>Arial Black</vt:lpstr>
      <vt:lpstr>Bradley Hand ITC</vt:lpstr>
      <vt:lpstr>Mountain Top</vt:lpstr>
      <vt:lpstr>Slide 1</vt:lpstr>
      <vt:lpstr>Bahasa Indonesia  dalam Tulisan Ilmiah Hartono PBSI FBS UNY</vt:lpstr>
      <vt:lpstr>Ciri ragam bahasa Indonesia baku</vt:lpstr>
      <vt:lpstr>Cermati kalimat berikut:</vt:lpstr>
      <vt:lpstr>Karakteristik Aspek Tata Tulis dalam Tulisan Ilmiah</vt:lpstr>
      <vt:lpstr>Karakteristik Aspek Tata Tulis dalam Tulisan Ilmiah (lanjutan)</vt:lpstr>
      <vt:lpstr>Karakteristik Aspek Tata Tulis dalam Tulisan Ilmiah (lanjutan)</vt:lpstr>
      <vt:lpstr> KUTIPAN  DALAM TULISAN ILMIAH</vt:lpstr>
      <vt:lpstr>Cara Mengutip</vt:lpstr>
      <vt:lpstr>Jenis-jenis Kutipan</vt:lpstr>
      <vt:lpstr>Cara Mengutip: Kutipan Langsung Panjang</vt:lpstr>
      <vt:lpstr>Cara Mengutip: Kutipan Tidak Langsung</vt:lpstr>
      <vt:lpstr>Cara Mengutip: Kutipan Sumber Kedua</vt:lpstr>
      <vt:lpstr>Unsur Bibliografi/ Daftar Pustaka</vt:lpstr>
      <vt:lpstr>Sumber dari BUKU</vt:lpstr>
      <vt:lpstr>Lanjutan ….</vt:lpstr>
      <vt:lpstr>Sumber dari ARTIKEL</vt:lpstr>
      <vt:lpstr>Sumber dari MAKALAH Seminar dll.</vt:lpstr>
      <vt:lpstr>Sumber dari INTERNET</vt:lpstr>
      <vt:lpstr>Sumber dari DOKUMEN RESMI</vt:lpstr>
      <vt:lpstr>Sumber dari KAMUS/ENSIKLOPEDI</vt:lpstr>
      <vt:lpstr>Hal Penting dalam Penulisan DP</vt:lpstr>
      <vt:lpstr>Kesalahan Umum  Pemakaian BI dalam Tulisan Ilmiah</vt:lpstr>
      <vt:lpstr>Kesalahan Penalaran</vt:lpstr>
      <vt:lpstr>Kerancuan</vt:lpstr>
      <vt:lpstr>Pemborosan</vt:lpstr>
      <vt:lpstr>Ketidaklengkapan Kalimat</vt:lpstr>
      <vt:lpstr>Kesalahan Kalimat Pasif</vt:lpstr>
      <vt:lpstr>Kesalahan Ejaan</vt:lpstr>
      <vt:lpstr>Lanjutan …</vt:lpstr>
      <vt:lpstr>Lanjutan ….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acer</cp:lastModifiedBy>
  <cp:revision>22</cp:revision>
  <dcterms:created xsi:type="dcterms:W3CDTF">2008-01-08T04:00:16Z</dcterms:created>
  <dcterms:modified xsi:type="dcterms:W3CDTF">2011-07-04T15:24:33Z</dcterms:modified>
</cp:coreProperties>
</file>