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317" r:id="rId2"/>
    <p:sldId id="280" r:id="rId3"/>
    <p:sldId id="322" r:id="rId4"/>
    <p:sldId id="330" r:id="rId5"/>
    <p:sldId id="323" r:id="rId6"/>
    <p:sldId id="324" r:id="rId7"/>
    <p:sldId id="325" r:id="rId8"/>
    <p:sldId id="326" r:id="rId9"/>
    <p:sldId id="327" r:id="rId10"/>
    <p:sldId id="328" r:id="rId11"/>
    <p:sldId id="335" r:id="rId12"/>
    <p:sldId id="336" r:id="rId13"/>
    <p:sldId id="329" r:id="rId14"/>
    <p:sldId id="331" r:id="rId15"/>
    <p:sldId id="332" r:id="rId16"/>
    <p:sldId id="333" r:id="rId17"/>
    <p:sldId id="334" r:id="rId18"/>
    <p:sldId id="26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E4CDDFB-5CF2-433C-A595-3AEB411849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04BA482-AC92-4705-B501-F6FDE1342F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894A52-967D-42CC-8CEA-A2EF40D72E35}" type="slidenum">
              <a:rPr lang="en-US"/>
              <a:pPr/>
              <a:t>1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46599-CA83-4483-B913-465171EF9201}" type="slidenum">
              <a:rPr lang="en-US"/>
              <a:pPr/>
              <a:t>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91AB2-4AE1-40E9-B920-FE9B352AA4BD}" type="slidenum">
              <a:rPr lang="en-US"/>
              <a:pPr/>
              <a:t>18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277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3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277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77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277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8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2784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9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9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792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9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D48B11A-2397-4ACC-8875-40BAC57114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2794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77E9E-E89D-4E1D-B056-D6AF80FCC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ACEA-37AF-4369-BEE3-89DBF6FF7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0C47F-AFA3-41CA-BA48-251AA54CC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B4F36-7322-40AD-835B-22DB1E2F0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B08C0-FBD0-4123-AA2E-C90004A4A0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8BDF2-57C4-47AF-8E71-E7B3801978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5AEF8-56DC-493B-862B-D099A4464D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782D8-B3C7-4A1C-999D-E99BDF543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2955A-E756-4072-86BD-46358D5D23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30EEC-AA14-412E-8339-EB87104CFA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75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175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5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175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5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5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176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6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6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176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177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455A207-CC60-48C2-AFF1-5598364A5B3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wipe dir="r"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audio" Target="../media/audio2.wav"/><Relationship Id="rId4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 descr="gunungan">
            <a:hlinkHover r:id="" action="ppaction://noaction">
              <a:snd r:embed="rId4" name="wind.wav"/>
            </a:hlinkHover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" contrast="2000"/>
          </a:blip>
          <a:srcRect/>
          <a:stretch>
            <a:fillRect/>
          </a:stretch>
        </p:blipFill>
        <p:spPr bwMode="auto">
          <a:xfrm>
            <a:off x="2743200" y="0"/>
            <a:ext cx="3905250" cy="603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304800" y="1385879"/>
            <a:ext cx="8839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Dongeng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 </a:t>
            </a:r>
          </a:p>
          <a:p>
            <a:pPr algn="ctr"/>
            <a:r>
              <a:rPr lang="en-US" sz="4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d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an</a:t>
            </a:r>
            <a:endParaRPr lang="en-US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Calligraphy" pitchFamily="66" charset="0"/>
            </a:endParaRPr>
          </a:p>
          <a:p>
            <a:pPr algn="ctr"/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Pendidikan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Karakter</a:t>
            </a:r>
            <a:endParaRPr lang="en-US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Calligraphy" pitchFamily="66" charset="0"/>
            </a:endParaRPr>
          </a:p>
          <a:p>
            <a:pPr algn="ctr"/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Calligraphy" pitchFamily="66" charset="0"/>
            </a:endParaRP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Hartono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PBSI FBS UNY</a:t>
            </a:r>
          </a:p>
        </p:txBody>
      </p:sp>
    </p:spTree>
  </p:cSld>
  <p:clrMapOvr>
    <a:masterClrMapping/>
  </p:clrMapOvr>
  <p:transition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>
                <a:solidFill>
                  <a:srgbClr val="00B0F0"/>
                </a:solidFill>
              </a:rPr>
              <a:t>     </a:t>
            </a:r>
            <a:br>
              <a:rPr lang="en-US" sz="3200" dirty="0" smtClean="0">
                <a:solidFill>
                  <a:srgbClr val="00B0F0"/>
                </a:solidFill>
              </a:rPr>
            </a:b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     </a:t>
            </a:r>
            <a:r>
              <a:rPr lang="en-US" sz="3200" dirty="0" err="1" smtClean="0">
                <a:solidFill>
                  <a:srgbClr val="00B0F0"/>
                </a:solidFill>
              </a:rPr>
              <a:t>lanjutan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4495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   6.  </a:t>
            </a:r>
            <a:r>
              <a:rPr lang="en-US" sz="2800" dirty="0" err="1" smtClean="0"/>
              <a:t>Percaya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, </a:t>
            </a:r>
            <a:r>
              <a:rPr lang="en-US" sz="2800" dirty="0" err="1" smtClean="0"/>
              <a:t>kreatif</a:t>
            </a:r>
            <a:r>
              <a:rPr lang="en-US" sz="2800" dirty="0" smtClean="0"/>
              <a:t>,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keras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	 	</a:t>
            </a:r>
            <a:r>
              <a:rPr lang="en-US" sz="2800" dirty="0" err="1" smtClean="0"/>
              <a:t>pantang</a:t>
            </a:r>
            <a:r>
              <a:rPr lang="en-US" sz="2800" dirty="0" smtClean="0"/>
              <a:t>   </a:t>
            </a:r>
            <a:r>
              <a:rPr lang="en-US" sz="2800" dirty="0" err="1" smtClean="0"/>
              <a:t>menyerah</a:t>
            </a:r>
            <a:r>
              <a:rPr lang="en-US" sz="2800" dirty="0" smtClean="0"/>
              <a:t>,</a:t>
            </a:r>
          </a:p>
          <a:p>
            <a:pPr>
              <a:buNone/>
            </a:pPr>
            <a:r>
              <a:rPr lang="en-US" sz="2800" dirty="0" smtClean="0"/>
              <a:t>    7.  </a:t>
            </a:r>
            <a:r>
              <a:rPr lang="en-US" sz="2800" dirty="0" err="1" smtClean="0"/>
              <a:t>Keadilan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Kepemimpinan</a:t>
            </a:r>
            <a:r>
              <a:rPr lang="en-US" sz="2800" dirty="0" smtClean="0"/>
              <a:t>,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8. 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/>
              <a:t>r</a:t>
            </a:r>
            <a:r>
              <a:rPr lang="en-US" sz="2800" dirty="0" err="1" smtClean="0"/>
              <a:t>endah</a:t>
            </a:r>
            <a:r>
              <a:rPr lang="en-US" sz="2800" dirty="0" smtClean="0"/>
              <a:t> </a:t>
            </a:r>
            <a:r>
              <a:rPr lang="en-US" sz="2800" dirty="0" err="1" smtClean="0"/>
              <a:t>Hati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9.  </a:t>
            </a:r>
            <a:r>
              <a:rPr lang="en-US" sz="2800" dirty="0" err="1" smtClean="0"/>
              <a:t>Toleransi</a:t>
            </a:r>
            <a:r>
              <a:rPr lang="en-US" sz="2800" dirty="0" smtClean="0"/>
              <a:t>, </a:t>
            </a:r>
            <a:r>
              <a:rPr lang="en-US" sz="2800" dirty="0" err="1" smtClean="0"/>
              <a:t>cinta</a:t>
            </a:r>
            <a:r>
              <a:rPr lang="en-US" sz="2800" dirty="0" smtClean="0"/>
              <a:t> </a:t>
            </a:r>
            <a:r>
              <a:rPr lang="en-US" sz="2800" dirty="0" err="1" smtClean="0"/>
              <a:t>damai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persatuan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Karakter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Dasar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di</a:t>
            </a:r>
            <a:r>
              <a:rPr lang="en-US" dirty="0" smtClean="0">
                <a:solidFill>
                  <a:srgbClr val="00B0F0"/>
                </a:solidFill>
              </a:rPr>
              <a:t> USA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8229600" cy="4495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Dapat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dipercaya</a:t>
            </a:r>
            <a:r>
              <a:rPr lang="en-US" sz="2400" dirty="0" smtClean="0">
                <a:solidFill>
                  <a:srgbClr val="FFFF00"/>
                </a:solidFill>
              </a:rPr>
              <a:t> (trustworthiness),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Rasa </a:t>
            </a:r>
            <a:r>
              <a:rPr lang="en-US" sz="2400" dirty="0" err="1" smtClean="0">
                <a:solidFill>
                  <a:srgbClr val="FFFF00"/>
                </a:solidFill>
              </a:rPr>
              <a:t>hormat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perhatian</a:t>
            </a:r>
            <a:r>
              <a:rPr lang="en-US" sz="2400" dirty="0" smtClean="0">
                <a:solidFill>
                  <a:srgbClr val="FFFF00"/>
                </a:solidFill>
              </a:rPr>
              <a:t> (respect)</a:t>
            </a:r>
          </a:p>
          <a:p>
            <a:pPr marL="514350" indent="-514350"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Peduli</a:t>
            </a:r>
            <a:r>
              <a:rPr lang="en-US" sz="2400" dirty="0" smtClean="0">
                <a:solidFill>
                  <a:srgbClr val="FFFF00"/>
                </a:solidFill>
              </a:rPr>
              <a:t> (caring)</a:t>
            </a:r>
          </a:p>
          <a:p>
            <a:pPr marL="514350" indent="-514350"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Jujur</a:t>
            </a:r>
            <a:r>
              <a:rPr lang="en-US" sz="2400" dirty="0" smtClean="0">
                <a:solidFill>
                  <a:srgbClr val="FFFF00"/>
                </a:solidFill>
              </a:rPr>
              <a:t> (fairness)</a:t>
            </a:r>
          </a:p>
          <a:p>
            <a:pPr marL="514350" indent="-514350"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Tanggung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jawab</a:t>
            </a:r>
            <a:r>
              <a:rPr lang="en-US" sz="2400" dirty="0" smtClean="0">
                <a:solidFill>
                  <a:srgbClr val="FFFF00"/>
                </a:solidFill>
              </a:rPr>
              <a:t> (responsibility)</a:t>
            </a:r>
          </a:p>
          <a:p>
            <a:pPr marL="514350" indent="-514350"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Kewarganegaraan</a:t>
            </a:r>
            <a:r>
              <a:rPr lang="en-US" sz="2400" dirty="0" smtClean="0">
                <a:solidFill>
                  <a:srgbClr val="FFFF00"/>
                </a:solidFill>
              </a:rPr>
              <a:t> (citizenship)</a:t>
            </a:r>
          </a:p>
          <a:p>
            <a:pPr marL="514350" indent="-514350"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Ketulusan</a:t>
            </a:r>
            <a:r>
              <a:rPr lang="en-US" sz="2400" dirty="0" smtClean="0">
                <a:solidFill>
                  <a:srgbClr val="FFFF00"/>
                </a:solidFill>
              </a:rPr>
              <a:t> (honesty)</a:t>
            </a:r>
          </a:p>
          <a:p>
            <a:pPr marL="514350" indent="-514350"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Berani</a:t>
            </a:r>
            <a:r>
              <a:rPr lang="en-US" sz="2400" dirty="0" smtClean="0">
                <a:solidFill>
                  <a:srgbClr val="FFFF00"/>
                </a:solidFill>
              </a:rPr>
              <a:t> (courage)</a:t>
            </a:r>
          </a:p>
          <a:p>
            <a:pPr marL="514350" indent="-514350"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Tekun</a:t>
            </a:r>
            <a:r>
              <a:rPr lang="en-US" sz="2400" dirty="0" smtClean="0">
                <a:solidFill>
                  <a:srgbClr val="FFFF00"/>
                </a:solidFill>
              </a:rPr>
              <a:t> (diligence)</a:t>
            </a:r>
          </a:p>
          <a:p>
            <a:pPr marL="514350" indent="-514350"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Integritas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endParaRPr lang="en-US" sz="2400" dirty="0"/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Karakter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Dasar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br>
              <a:rPr lang="en-US" sz="3600" dirty="0" smtClean="0">
                <a:solidFill>
                  <a:srgbClr val="00B0F0"/>
                </a:solidFill>
              </a:rPr>
            </a:br>
            <a:r>
              <a:rPr lang="en-US" sz="3600" dirty="0" smtClean="0">
                <a:solidFill>
                  <a:srgbClr val="00B0F0"/>
                </a:solidFill>
              </a:rPr>
              <a:t>yang </a:t>
            </a:r>
            <a:r>
              <a:rPr lang="en-US" sz="3600" dirty="0" err="1" smtClean="0">
                <a:solidFill>
                  <a:srgbClr val="00B0F0"/>
                </a:solidFill>
              </a:rPr>
              <a:t>dikembangkan</a:t>
            </a:r>
            <a:r>
              <a:rPr lang="en-US" sz="3600" dirty="0" smtClean="0">
                <a:solidFill>
                  <a:srgbClr val="00B0F0"/>
                </a:solidFill>
              </a:rPr>
              <a:t> Ari </a:t>
            </a:r>
            <a:r>
              <a:rPr lang="en-US" sz="3600" dirty="0" err="1" smtClean="0">
                <a:solidFill>
                  <a:srgbClr val="00B0F0"/>
                </a:solidFill>
              </a:rPr>
              <a:t>Ginanjar</a:t>
            </a:r>
            <a:r>
              <a:rPr lang="en-US" sz="3600" dirty="0" smtClean="0">
                <a:solidFill>
                  <a:srgbClr val="00B0F0"/>
                </a:solidFill>
              </a:rPr>
              <a:t> A.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981200"/>
            <a:ext cx="8229600" cy="4495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Jujur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Tanggung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jawab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Disiplin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Visioner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Adil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Peduli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Kerja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sama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Materi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Pendidikan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Karakter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(</a:t>
            </a:r>
            <a:r>
              <a:rPr lang="en-US" sz="2000" dirty="0" err="1" smtClean="0">
                <a:solidFill>
                  <a:srgbClr val="FFFF00"/>
                </a:solidFill>
              </a:rPr>
              <a:t>Puskur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Kemdiknas</a:t>
            </a:r>
            <a:r>
              <a:rPr lang="en-US" sz="2000" dirty="0" smtClean="0">
                <a:solidFill>
                  <a:srgbClr val="FFFF00"/>
                </a:solidFill>
              </a:rPr>
              <a:t>, 2011)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524000"/>
            <a:ext cx="8229600" cy="4495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Relegius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Jujur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Toleransi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Disiplin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Kreatif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Mandiri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Demokratis</a:t>
            </a:r>
            <a:endParaRPr lang="en-US" dirty="0"/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>
                <a:solidFill>
                  <a:srgbClr val="FFFF00"/>
                </a:solidFill>
              </a:rPr>
              <a:t>       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       </a:t>
            </a:r>
            <a:r>
              <a:rPr lang="en-US" sz="4000" dirty="0" err="1" smtClean="0">
                <a:solidFill>
                  <a:srgbClr val="FFFF00"/>
                </a:solidFill>
              </a:rPr>
              <a:t>lanjutan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05000"/>
            <a:ext cx="8229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9.   Rasa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10.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11.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air</a:t>
            </a:r>
          </a:p>
          <a:p>
            <a:pPr>
              <a:buNone/>
            </a:pPr>
            <a:r>
              <a:rPr lang="en-US" dirty="0" smtClean="0"/>
              <a:t>12.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13. </a:t>
            </a:r>
            <a:r>
              <a:rPr lang="en-US" dirty="0" err="1" smtClean="0"/>
              <a:t>Bersahabat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komunikatif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14.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damai</a:t>
            </a:r>
            <a:endParaRPr lang="en-US" dirty="0" smtClean="0"/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>
                <a:solidFill>
                  <a:srgbClr val="FFFF00"/>
                </a:solidFill>
              </a:rPr>
              <a:t>     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      </a:t>
            </a:r>
            <a:r>
              <a:rPr lang="en-US" sz="3200" dirty="0" smtClean="0">
                <a:solidFill>
                  <a:srgbClr val="FFFF00"/>
                </a:solidFill>
              </a:rPr>
              <a:t>     </a:t>
            </a:r>
            <a:r>
              <a:rPr lang="en-US" sz="4000" dirty="0" err="1" smtClean="0">
                <a:solidFill>
                  <a:srgbClr val="FFFF00"/>
                </a:solidFill>
              </a:rPr>
              <a:t>lanjutan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057400"/>
            <a:ext cx="8229600" cy="44958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15.  </a:t>
            </a:r>
            <a:r>
              <a:rPr lang="en-US" dirty="0" err="1" smtClean="0"/>
              <a:t>Gemar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16.  </a:t>
            </a:r>
            <a:r>
              <a:rPr lang="en-US" dirty="0" err="1" smtClean="0"/>
              <a:t>Peduli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17.  </a:t>
            </a:r>
            <a:r>
              <a:rPr lang="en-US" dirty="0" err="1" smtClean="0"/>
              <a:t>Peduli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 18. 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/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05000"/>
          </a:xfrm>
        </p:spPr>
        <p:txBody>
          <a:bodyPr/>
          <a:lstStyle/>
          <a:p>
            <a:r>
              <a:rPr lang="en-US" sz="4000" dirty="0" smtClean="0">
                <a:solidFill>
                  <a:srgbClr val="00B0F0"/>
                </a:solidFill>
              </a:rPr>
              <a:t/>
            </a:r>
            <a:br>
              <a:rPr lang="en-US" sz="4000" dirty="0" smtClean="0">
                <a:solidFill>
                  <a:srgbClr val="00B0F0"/>
                </a:solidFill>
              </a:rPr>
            </a:br>
            <a:r>
              <a:rPr lang="en-US" sz="4000" dirty="0" err="1" smtClean="0">
                <a:solidFill>
                  <a:srgbClr val="00B0F0"/>
                </a:solidFill>
              </a:rPr>
              <a:t>Penanaman</a:t>
            </a:r>
            <a:r>
              <a:rPr lang="en-US" sz="4000" dirty="0" smtClean="0">
                <a:solidFill>
                  <a:srgbClr val="00B0F0"/>
                </a:solidFill>
              </a:rPr>
              <a:t> 10 </a:t>
            </a:r>
            <a:r>
              <a:rPr lang="en-US" sz="4000" dirty="0" err="1" smtClean="0">
                <a:solidFill>
                  <a:srgbClr val="00B0F0"/>
                </a:solidFill>
              </a:rPr>
              <a:t>Karakter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br>
              <a:rPr lang="en-US" sz="4000" dirty="0" smtClean="0">
                <a:solidFill>
                  <a:srgbClr val="00B0F0"/>
                </a:solidFill>
              </a:rPr>
            </a:br>
            <a:r>
              <a:rPr lang="en-US" sz="4000" dirty="0" err="1" smtClean="0">
                <a:solidFill>
                  <a:srgbClr val="00B0F0"/>
                </a:solidFill>
              </a:rPr>
              <a:t>lewat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Sekolah</a:t>
            </a:r>
            <a:r>
              <a:rPr lang="en-US" sz="4000" dirty="0" smtClean="0">
                <a:solidFill>
                  <a:srgbClr val="00B0F0"/>
                </a:solidFill>
              </a:rPr>
              <a:t/>
            </a:r>
            <a:br>
              <a:rPr lang="en-US" sz="4000" dirty="0" smtClean="0">
                <a:solidFill>
                  <a:srgbClr val="00B0F0"/>
                </a:solidFill>
              </a:rPr>
            </a:br>
            <a:r>
              <a:rPr lang="en-US" sz="2000" dirty="0" smtClean="0">
                <a:solidFill>
                  <a:srgbClr val="00B0F0"/>
                </a:solidFill>
              </a:rPr>
              <a:t>(</a:t>
            </a:r>
            <a:r>
              <a:rPr lang="en-US" sz="2000" dirty="0" err="1" smtClean="0">
                <a:solidFill>
                  <a:srgbClr val="00B0F0"/>
                </a:solidFill>
              </a:rPr>
              <a:t>Lickona</a:t>
            </a:r>
            <a:r>
              <a:rPr lang="en-US" sz="2000" dirty="0" smtClean="0">
                <a:solidFill>
                  <a:srgbClr val="00B0F0"/>
                </a:solidFill>
              </a:rPr>
              <a:t>, 2004)</a:t>
            </a:r>
            <a:br>
              <a:rPr lang="en-US" sz="2000" dirty="0" smtClean="0">
                <a:solidFill>
                  <a:srgbClr val="00B0F0"/>
                </a:solidFill>
              </a:rPr>
            </a:b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667000"/>
            <a:ext cx="8229600" cy="4495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Kebijaksanaan</a:t>
            </a:r>
            <a:r>
              <a:rPr lang="en-US" dirty="0" smtClean="0"/>
              <a:t>/</a:t>
            </a:r>
            <a:r>
              <a:rPr lang="en-US" dirty="0" err="1" smtClean="0"/>
              <a:t>Bijaksana</a:t>
            </a:r>
            <a:r>
              <a:rPr lang="en-US" dirty="0" smtClean="0"/>
              <a:t> </a:t>
            </a:r>
            <a:r>
              <a:rPr lang="en-US" i="1" dirty="0" smtClean="0"/>
              <a:t>(wisdom)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Keadilan</a:t>
            </a:r>
            <a:r>
              <a:rPr lang="en-US" dirty="0" smtClean="0"/>
              <a:t>/</a:t>
            </a:r>
            <a:r>
              <a:rPr lang="en-US" dirty="0" err="1" smtClean="0"/>
              <a:t>Adil</a:t>
            </a:r>
            <a:r>
              <a:rPr lang="en-US" i="1" dirty="0" smtClean="0"/>
              <a:t> (justice)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i="1" dirty="0" smtClean="0"/>
              <a:t> (fortitude)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i="1" dirty="0" smtClean="0"/>
              <a:t> (self control)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Cinta</a:t>
            </a:r>
            <a:r>
              <a:rPr lang="en-US" i="1" dirty="0" smtClean="0"/>
              <a:t> (love)</a:t>
            </a:r>
            <a:endParaRPr lang="en-US" dirty="0"/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8229600" cy="1143000"/>
          </a:xfrm>
        </p:spPr>
        <p:txBody>
          <a:bodyPr/>
          <a:lstStyle/>
          <a:p>
            <a:pPr algn="l"/>
            <a:r>
              <a:rPr lang="en-US" sz="4000" dirty="0" err="1" smtClean="0">
                <a:solidFill>
                  <a:srgbClr val="00B0F0"/>
                </a:solidFill>
              </a:rPr>
              <a:t>lanjutan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8229600" cy="4495800"/>
          </a:xfrm>
        </p:spPr>
        <p:txBody>
          <a:bodyPr/>
          <a:lstStyle/>
          <a:p>
            <a:pPr marL="514350" indent="-514350">
              <a:buAutoNum type="arabicPeriod" startAt="6"/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i="1" dirty="0" smtClean="0"/>
              <a:t>(positive attitude)</a:t>
            </a:r>
          </a:p>
          <a:p>
            <a:pPr marL="514350" indent="-514350">
              <a:buAutoNum type="arabicPeriod" startAt="6"/>
            </a:pP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i="1" dirty="0" smtClean="0"/>
              <a:t>  (hard works)</a:t>
            </a:r>
          </a:p>
          <a:p>
            <a:pPr marL="514350" indent="-514350">
              <a:buAutoNum type="arabicPeriod" startAt="6"/>
            </a:pPr>
            <a:r>
              <a:rPr lang="en-US" dirty="0" err="1" smtClean="0"/>
              <a:t>Kepribadian</a:t>
            </a:r>
            <a:r>
              <a:rPr lang="en-US" dirty="0" smtClean="0"/>
              <a:t> yang </a:t>
            </a:r>
            <a:r>
              <a:rPr lang="en-US" dirty="0" err="1" smtClean="0"/>
              <a:t>utuh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integritiy</a:t>
            </a:r>
            <a:r>
              <a:rPr lang="en-US" i="1" dirty="0" smtClean="0"/>
              <a:t>)</a:t>
            </a:r>
          </a:p>
          <a:p>
            <a:pPr marL="514350" indent="-514350">
              <a:buAutoNum type="arabicPeriod" startAt="6"/>
            </a:pP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berterima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i="1" dirty="0" smtClean="0"/>
              <a:t>(gratitude)</a:t>
            </a:r>
          </a:p>
          <a:p>
            <a:pPr marL="514350" indent="-514350">
              <a:buAutoNum type="arabicPeriod" startAt="6"/>
            </a:pP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i="1" dirty="0" smtClean="0"/>
              <a:t>(humility)</a:t>
            </a:r>
            <a:endParaRPr lang="en-US" i="1" dirty="0"/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gunungan">
            <a:hlinkHover r:id="" action="ppaction://noaction">
              <a:snd r:embed="rId5" name="wind.wav"/>
            </a:hlinkHover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" contrast="2000"/>
          </a:blip>
          <a:srcRect/>
          <a:stretch>
            <a:fillRect/>
          </a:stretch>
        </p:blipFill>
        <p:spPr bwMode="auto">
          <a:xfrm>
            <a:off x="2552700" y="-15875"/>
            <a:ext cx="3905250" cy="603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" y="2165350"/>
            <a:ext cx="8839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4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Terima</a:t>
            </a:r>
            <a:r>
              <a:rPr lang="en-US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kasih</a:t>
            </a:r>
            <a:r>
              <a:rPr lang="en-US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Wassalamualaikum</a:t>
            </a:r>
            <a: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wr</a:t>
            </a:r>
            <a:r>
              <a:rPr lang="en-US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. </a:t>
            </a:r>
            <a:r>
              <a:rPr lang="en-US" sz="4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wb</a:t>
            </a:r>
            <a:r>
              <a:rPr lang="en-US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. </a:t>
            </a:r>
          </a:p>
        </p:txBody>
      </p:sp>
    </p:spTree>
  </p:cSld>
  <p:clrMapOvr>
    <a:masterClrMapping/>
  </p:clrMapOvr>
  <p:transition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ctr">
              <a:lnSpc>
                <a:spcPct val="80000"/>
              </a:lnSpc>
              <a:buNone/>
            </a:pPr>
            <a:r>
              <a:rPr lang="en-US" sz="5400" dirty="0" err="1" smtClean="0">
                <a:solidFill>
                  <a:srgbClr val="FFFF00"/>
                </a:solidFill>
              </a:rPr>
              <a:t>Mendongeng</a:t>
            </a:r>
            <a:r>
              <a:rPr lang="en-US" sz="5400" dirty="0" smtClean="0">
                <a:solidFill>
                  <a:srgbClr val="FFFF00"/>
                </a:solidFill>
              </a:rPr>
              <a:t>? </a:t>
            </a:r>
          </a:p>
          <a:p>
            <a:pPr lvl="1">
              <a:lnSpc>
                <a:spcPct val="80000"/>
              </a:lnSpc>
              <a:buNone/>
            </a:pPr>
            <a:endParaRPr lang="en-US" sz="5400" dirty="0" smtClean="0"/>
          </a:p>
          <a:p>
            <a:pPr lvl="1">
              <a:lnSpc>
                <a:spcPct val="80000"/>
              </a:lnSpc>
              <a:buNone/>
            </a:pPr>
            <a:endParaRPr lang="en-US" sz="5400" dirty="0"/>
          </a:p>
          <a:p>
            <a:pPr lvl="1" algn="ctr">
              <a:lnSpc>
                <a:spcPct val="80000"/>
              </a:lnSpc>
              <a:buNone/>
            </a:pPr>
            <a:r>
              <a:rPr lang="en-US" sz="5400" dirty="0" err="1" smtClean="0">
                <a:solidFill>
                  <a:srgbClr val="FF00FF"/>
                </a:solidFill>
              </a:rPr>
              <a:t>Bercerita</a:t>
            </a:r>
            <a:r>
              <a:rPr lang="en-US" sz="5400" dirty="0" smtClean="0">
                <a:solidFill>
                  <a:srgbClr val="FF00FF"/>
                </a:solidFill>
              </a:rPr>
              <a:t>?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p:transition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Mendongeng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kurang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populer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lagi</a:t>
            </a:r>
            <a:r>
              <a:rPr lang="en-US" sz="3600" dirty="0" smtClean="0">
                <a:solidFill>
                  <a:srgbClr val="00B0F0"/>
                </a:solidFill>
              </a:rPr>
              <a:t>? 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 err="1" smtClean="0"/>
              <a:t>T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erbatasnya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waktu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kesibukan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bekerja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waktu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menjelang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tidur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biasanya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AutoNum type="arabicPeriod"/>
            </a:pPr>
            <a:r>
              <a:rPr lang="en-US" sz="2800" dirty="0" err="1" smtClean="0"/>
              <a:t>K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urangnya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perbendaharaan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dongeng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Tugas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mendongeng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digantikan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TV, 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Banyaknya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buku-buku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cerita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maupun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komik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tersedia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toko-toko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Anak-anak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sendiri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pernah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menuntut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tuanya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didongengkan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endParaRPr lang="en-US" sz="2800" dirty="0"/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Manfaat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Mendongeng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495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akrab</a:t>
            </a:r>
            <a:r>
              <a:rPr lang="en-US" dirty="0" smtClean="0"/>
              <a:t>,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imajinasi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,</a:t>
            </a:r>
          </a:p>
          <a:p>
            <a:pPr marL="514350" indent="-514350">
              <a:buAutoNum type="arabicPeriod" startAt="3"/>
            </a:pP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,</a:t>
            </a:r>
          </a:p>
          <a:p>
            <a:pPr marL="514350" indent="-514350">
              <a:buAutoNum type="arabicPeriod" startAt="3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,</a:t>
            </a:r>
          </a:p>
          <a:p>
            <a:pPr marL="514350" indent="-514350">
              <a:buAutoNum type="arabicPeriod" startAt="3"/>
            </a:pP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sz="2000" dirty="0" smtClean="0"/>
              <a:t>(</a:t>
            </a:r>
            <a:r>
              <a:rPr lang="en-US" sz="2000" dirty="0" err="1" smtClean="0"/>
              <a:t>Kak</a:t>
            </a:r>
            <a:r>
              <a:rPr lang="en-US" sz="2000" dirty="0" smtClean="0"/>
              <a:t> </a:t>
            </a:r>
            <a:r>
              <a:rPr lang="en-US" sz="2000" dirty="0" err="1" smtClean="0"/>
              <a:t>Seto</a:t>
            </a:r>
            <a:r>
              <a:rPr lang="en-US" sz="2000" dirty="0" smtClean="0"/>
              <a:t>, 1995)</a:t>
            </a:r>
            <a:endParaRPr lang="en-US" sz="2000" dirty="0"/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FFFF00"/>
                </a:solidFill>
              </a:rPr>
              <a:t>Mengapa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Mendongeng</a:t>
            </a:r>
            <a:r>
              <a:rPr lang="en-US" sz="4000" dirty="0" smtClean="0">
                <a:solidFill>
                  <a:srgbClr val="FFFF00"/>
                </a:solidFill>
              </a:rPr>
              <a:t>/</a:t>
            </a:r>
            <a:r>
              <a:rPr lang="en-US" sz="4000" dirty="0" err="1" smtClean="0">
                <a:solidFill>
                  <a:srgbClr val="FFFF00"/>
                </a:solidFill>
              </a:rPr>
              <a:t>Bercerita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penting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bagi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Anak</a:t>
            </a:r>
            <a:r>
              <a:rPr lang="en-US" sz="4000" dirty="0" smtClean="0">
                <a:solidFill>
                  <a:srgbClr val="FFFF00"/>
                </a:solidFill>
              </a:rPr>
              <a:t>?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Bercerita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mendongeng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pendidikan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budi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pekerti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paling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mudah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dicerna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samping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teladan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dilihat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setiap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514350" lvl="0" indent="-514350">
              <a:buNone/>
            </a:pP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lvl="0" indent="-514350">
              <a:buAutoNum type="arabicPeriod" startAt="2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Bercerita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mendongeng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diintegrasikan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dasar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keterampilan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lain,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yakni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menulis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membaca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berbicara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menyimak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514350" lvl="0" indent="-514350">
              <a:buAutoNum type="arabicPeriod" startAt="2"/>
            </a:pP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algn="l"/>
            <a:r>
              <a:rPr lang="en-US" sz="3200" dirty="0" err="1" smtClean="0">
                <a:solidFill>
                  <a:srgbClr val="FF00FF"/>
                </a:solidFill>
              </a:rPr>
              <a:t>Lanjutan</a:t>
            </a:r>
            <a:endParaRPr lang="en-US" sz="3200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495800"/>
          </a:xfrm>
        </p:spPr>
        <p:txBody>
          <a:bodyPr/>
          <a:lstStyle/>
          <a:p>
            <a:pPr lvl="0">
              <a:buNone/>
            </a:pPr>
            <a:r>
              <a:rPr lang="en-US" sz="2400" dirty="0" smtClean="0"/>
              <a:t>3</a:t>
            </a:r>
            <a:r>
              <a:rPr lang="en-US" dirty="0" smtClean="0"/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Bercerita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mendongeng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ruang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lingkup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bebas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anak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mengembangkan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kemampuan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bersimpati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berempati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peristiwa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menimpa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lain. </a:t>
            </a:r>
          </a:p>
          <a:p>
            <a:pPr lvl="0">
              <a:buNone/>
            </a:pP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r>
              <a:rPr lang="en-US" sz="2400" dirty="0" smtClean="0"/>
              <a:t>4.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Bercerita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mendongeng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contoh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anak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bagaimana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menyikapi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permasalahan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bagaimana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pembicaraan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>
              <a:buNone/>
            </a:pP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Bercerita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mendongeng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memberikan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barometer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socsal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anak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nilai-nilai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saja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diterima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sekitar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l"/>
            <a:r>
              <a:rPr lang="en-US" sz="3200" dirty="0" err="1" smtClean="0">
                <a:solidFill>
                  <a:srgbClr val="FF00FF"/>
                </a:solidFill>
              </a:rPr>
              <a:t>lanjutan</a:t>
            </a:r>
            <a:endParaRPr lang="en-US" sz="3200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pPr marL="457200" lvl="0" indent="-457200">
              <a:buAutoNum type="arabicPeriod" startAt="6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Bercerita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mendongeng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memberikan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“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pelajaran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budaya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budi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pekerti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memiliki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resistensi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kuat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daripada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“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pelajaran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budi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pekerti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diberikan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melalui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penuturan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langsung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457200" lvl="0" indent="-457200">
              <a:buNone/>
            </a:pP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0" indent="-457200"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Bercerita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mendongeng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memberikan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ruang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gerak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anak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kapan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sesuatu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berhasil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ditangkap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diaplikasikan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err="1" smtClean="0">
                <a:solidFill>
                  <a:srgbClr val="FF00FF"/>
                </a:solidFill>
              </a:rPr>
              <a:t>lanjutan</a:t>
            </a:r>
            <a:endParaRPr lang="en-US" sz="3200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/>
          <a:lstStyle/>
          <a:p>
            <a:pPr marL="514350" lvl="0" indent="-514350">
              <a:buAutoNum type="arabicPeriod" startAt="8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Bercerita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mendongeng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memberikan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efek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psikologis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positif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anak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guru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pencerita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seperti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kedekatan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emosional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pengganti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lekat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514350" lvl="0" indent="-514350">
              <a:buNone/>
            </a:pP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lvl="0" indent="-514350">
              <a:buAutoNum type="arabicPeriod" startAt="9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Bercerita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mendongeng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membangkitkan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rasa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tahu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anak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peristiwa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cerita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alur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plot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demikian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menumbuhkan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kemampuan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merangkai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hubungan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sebab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akibat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peristiwa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514350" lvl="0" indent="-51435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Musfiroh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2008)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>
                <a:solidFill>
                  <a:srgbClr val="00B0F0"/>
                </a:solidFill>
              </a:rPr>
              <a:t>                  </a:t>
            </a:r>
            <a:br>
              <a:rPr lang="en-US" sz="3200" dirty="0" smtClean="0">
                <a:solidFill>
                  <a:srgbClr val="00B0F0"/>
                </a:solidFill>
              </a:rPr>
            </a:br>
            <a:r>
              <a:rPr lang="en-US" sz="3200" dirty="0" smtClean="0">
                <a:solidFill>
                  <a:srgbClr val="00B0F0"/>
                </a:solidFill>
              </a:rPr>
              <a:t>                    </a:t>
            </a:r>
            <a:br>
              <a:rPr lang="en-US" sz="3200" dirty="0" smtClean="0">
                <a:solidFill>
                  <a:srgbClr val="00B0F0"/>
                </a:solidFill>
              </a:rPr>
            </a:br>
            <a:r>
              <a:rPr lang="en-US" sz="3200" dirty="0">
                <a:solidFill>
                  <a:srgbClr val="00B0F0"/>
                </a:solidFill>
              </a:rPr>
              <a:t/>
            </a:r>
            <a:br>
              <a:rPr lang="en-US" sz="3200" dirty="0">
                <a:solidFill>
                  <a:srgbClr val="00B0F0"/>
                </a:solidFill>
              </a:rPr>
            </a:br>
            <a:r>
              <a:rPr lang="en-US" sz="3200" dirty="0" smtClean="0">
                <a:solidFill>
                  <a:srgbClr val="00B0F0"/>
                </a:solidFill>
              </a:rPr>
              <a:t>		</a:t>
            </a:r>
            <a:r>
              <a:rPr lang="en-US" sz="3200" dirty="0" err="1" smtClean="0">
                <a:solidFill>
                  <a:srgbClr val="FF00FF"/>
                </a:solidFill>
              </a:rPr>
              <a:t>Pendidikan</a:t>
            </a:r>
            <a:r>
              <a:rPr lang="en-US" sz="3200" dirty="0" smtClean="0">
                <a:solidFill>
                  <a:srgbClr val="FF00FF"/>
                </a:solidFill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</a:rPr>
              <a:t>Karakter</a:t>
            </a:r>
            <a:r>
              <a:rPr lang="en-US" sz="3200" dirty="0" smtClean="0">
                <a:solidFill>
                  <a:srgbClr val="FF00FF"/>
                </a:solidFill>
              </a:rPr>
              <a:t> </a:t>
            </a:r>
            <a:br>
              <a:rPr lang="en-US" sz="3200" dirty="0" smtClean="0">
                <a:solidFill>
                  <a:srgbClr val="FF00FF"/>
                </a:solidFill>
              </a:rPr>
            </a:br>
            <a:r>
              <a:rPr lang="en-US" sz="3200" dirty="0" smtClean="0">
                <a:solidFill>
                  <a:srgbClr val="FF00FF"/>
                </a:solidFill>
              </a:rPr>
              <a:t/>
            </a:r>
            <a:br>
              <a:rPr lang="en-US" sz="3200" dirty="0" smtClean="0">
                <a:solidFill>
                  <a:srgbClr val="FF00FF"/>
                </a:solidFill>
              </a:rPr>
            </a:br>
            <a:r>
              <a:rPr lang="en-US" sz="3200" dirty="0" smtClean="0">
                <a:solidFill>
                  <a:srgbClr val="FF00FF"/>
                </a:solidFill>
              </a:rPr>
              <a:t>     </a:t>
            </a:r>
            <a:r>
              <a:rPr lang="en-US" sz="3200" dirty="0" smtClean="0">
                <a:solidFill>
                  <a:srgbClr val="FF00FF"/>
                </a:solidFill>
              </a:rPr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9  </a:t>
            </a:r>
            <a:r>
              <a:rPr lang="en-US" sz="3200" dirty="0" err="1" smtClean="0">
                <a:solidFill>
                  <a:srgbClr val="00B0F0"/>
                </a:solidFill>
              </a:rPr>
              <a:t>Pilar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Karakter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Dasar</a:t>
            </a:r>
            <a:r>
              <a:rPr lang="en-US" sz="3200" dirty="0" smtClean="0">
                <a:solidFill>
                  <a:srgbClr val="00B0F0"/>
                </a:solidFill>
              </a:rPr>
              <a:t> (Indonesia)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362200"/>
            <a:ext cx="8229600" cy="4495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err="1" smtClean="0"/>
              <a:t>Cinta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Allah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semesta</a:t>
            </a:r>
            <a:r>
              <a:rPr lang="en-US" sz="2800" dirty="0" smtClean="0"/>
              <a:t> </a:t>
            </a:r>
          </a:p>
          <a:p>
            <a:pPr marL="514350" indent="-51435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beserta</a:t>
            </a:r>
            <a:r>
              <a:rPr lang="en-US" sz="2800" dirty="0" smtClean="0"/>
              <a:t> </a:t>
            </a:r>
            <a:r>
              <a:rPr lang="en-US" sz="2800" dirty="0" err="1" smtClean="0"/>
              <a:t>isinya</a:t>
            </a:r>
            <a:r>
              <a:rPr lang="en-US" sz="2800" dirty="0" smtClean="0"/>
              <a:t>,</a:t>
            </a:r>
          </a:p>
          <a:p>
            <a:pPr marL="514350" indent="-514350">
              <a:buNone/>
            </a:pPr>
            <a:r>
              <a:rPr lang="en-US" sz="2800" dirty="0" smtClean="0"/>
              <a:t>2.  </a:t>
            </a: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, </a:t>
            </a:r>
            <a:r>
              <a:rPr lang="en-US" sz="2800" dirty="0" err="1" smtClean="0"/>
              <a:t>disiplin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mandiri</a:t>
            </a:r>
            <a:r>
              <a:rPr lang="en-US" sz="2800" dirty="0" smtClean="0"/>
              <a:t>,</a:t>
            </a:r>
          </a:p>
          <a:p>
            <a:pPr marL="514350" indent="-514350">
              <a:buNone/>
            </a:pPr>
            <a:r>
              <a:rPr lang="en-US" sz="2800" dirty="0" smtClean="0"/>
              <a:t>3.  </a:t>
            </a:r>
            <a:r>
              <a:rPr lang="en-US" sz="2800" dirty="0" err="1" smtClean="0"/>
              <a:t>Jujur</a:t>
            </a:r>
            <a:r>
              <a:rPr lang="en-US" sz="2800" dirty="0" smtClean="0"/>
              <a:t>,</a:t>
            </a:r>
          </a:p>
          <a:p>
            <a:pPr marL="514350" indent="-514350">
              <a:buAutoNum type="arabicPeriod" startAt="4"/>
            </a:pPr>
            <a:r>
              <a:rPr lang="en-US" sz="2800" dirty="0" err="1" smtClean="0"/>
              <a:t>Hormat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/>
              <a:t>s</a:t>
            </a:r>
            <a:r>
              <a:rPr lang="en-US" sz="2800" dirty="0" err="1" smtClean="0"/>
              <a:t>antun</a:t>
            </a:r>
            <a:r>
              <a:rPr lang="en-US" sz="2800" dirty="0" smtClean="0"/>
              <a:t>,</a:t>
            </a:r>
          </a:p>
          <a:p>
            <a:pPr marL="514350" indent="-514350">
              <a:buAutoNum type="arabicPeriod" startAt="4"/>
            </a:pPr>
            <a:r>
              <a:rPr lang="en-US" sz="2800" dirty="0" err="1" smtClean="0"/>
              <a:t>Kasih</a:t>
            </a:r>
            <a:r>
              <a:rPr lang="en-US" sz="2800" dirty="0" smtClean="0"/>
              <a:t> </a:t>
            </a:r>
            <a:r>
              <a:rPr lang="en-US" sz="2800" dirty="0" err="1" smtClean="0"/>
              <a:t>sayang</a:t>
            </a:r>
            <a:r>
              <a:rPr lang="en-US" sz="2800" dirty="0" smtClean="0"/>
              <a:t>, </a:t>
            </a:r>
            <a:r>
              <a:rPr lang="en-US" sz="2800" dirty="0" err="1" smtClean="0"/>
              <a:t>peduli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,</a:t>
            </a:r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507</Words>
  <Application>Microsoft Office PowerPoint</Application>
  <PresentationFormat>On-screen Show (4:3)</PresentationFormat>
  <Paragraphs>113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Mountain Top</vt:lpstr>
      <vt:lpstr>Slide 1</vt:lpstr>
      <vt:lpstr>Slide 2</vt:lpstr>
      <vt:lpstr>Mendongeng kurang populer lagi? </vt:lpstr>
      <vt:lpstr>Manfaat Mendongeng</vt:lpstr>
      <vt:lpstr>Mengapa Mendongeng/Bercerita penting bagi Anak?</vt:lpstr>
      <vt:lpstr>Lanjutan</vt:lpstr>
      <vt:lpstr>lanjutan</vt:lpstr>
      <vt:lpstr>lanjutan</vt:lpstr>
      <vt:lpstr>                                           Pendidikan Karakter         9  Pilar Karakter Dasar (Indonesia)</vt:lpstr>
      <vt:lpstr>            lanjutan</vt:lpstr>
      <vt:lpstr>Karakter Dasar di USA</vt:lpstr>
      <vt:lpstr>Karakter Dasar  yang dikembangkan Ari Ginanjar A.</vt:lpstr>
      <vt:lpstr>Materi Pendidikan Karakter (Puskur Kemdiknas, 2011)</vt:lpstr>
      <vt:lpstr>                 lanjutan</vt:lpstr>
      <vt:lpstr>                   lanjutan</vt:lpstr>
      <vt:lpstr> Penanaman 10 Karakter  lewat Sekolah (Lickona, 2004) </vt:lpstr>
      <vt:lpstr>lanjutan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 Computer</dc:creator>
  <cp:lastModifiedBy>acer</cp:lastModifiedBy>
  <cp:revision>44</cp:revision>
  <dcterms:created xsi:type="dcterms:W3CDTF">2008-01-08T04:00:16Z</dcterms:created>
  <dcterms:modified xsi:type="dcterms:W3CDTF">2011-06-27T00:02:05Z</dcterms:modified>
</cp:coreProperties>
</file>