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57" r:id="rId2"/>
    <p:sldId id="281" r:id="rId3"/>
    <p:sldId id="270" r:id="rId4"/>
    <p:sldId id="271" r:id="rId5"/>
    <p:sldId id="272" r:id="rId6"/>
    <p:sldId id="280" r:id="rId7"/>
    <p:sldId id="287" r:id="rId8"/>
    <p:sldId id="274" r:id="rId9"/>
    <p:sldId id="279" r:id="rId10"/>
    <p:sldId id="275" r:id="rId11"/>
    <p:sldId id="276" r:id="rId12"/>
    <p:sldId id="277" r:id="rId13"/>
    <p:sldId id="278" r:id="rId14"/>
    <p:sldId id="283" r:id="rId15"/>
    <p:sldId id="284" r:id="rId16"/>
    <p:sldId id="285" r:id="rId17"/>
    <p:sldId id="286" r:id="rId18"/>
    <p:sldId id="26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EE4F5"/>
    <a:srgbClr val="FBE7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9184FE3-E7C5-4282-A492-7649AF7721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6C1048D-7E9F-4992-B84B-8468FF7345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05B761-17DD-45D6-A259-D5C87CD5CE8B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97777-73A9-4001-839C-B8944D6D2E09}" type="slidenum">
              <a:rPr lang="en-US"/>
              <a:pPr/>
              <a:t>10</a:t>
            </a:fld>
            <a:endParaRPr 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ECB8D-D607-42A3-8B2F-2EA0982D4E32}" type="slidenum">
              <a:rPr lang="en-US"/>
              <a:pPr/>
              <a:t>11</a:t>
            </a:fld>
            <a:endParaRPr 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D66AEE-34D8-4F35-A63C-E55A8B4A9850}" type="slidenum">
              <a:rPr lang="en-US"/>
              <a:pPr/>
              <a:t>12</a:t>
            </a:fld>
            <a:endParaRPr 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073FF-5AE9-4A73-B390-D3ADED6FA377}" type="slidenum">
              <a:rPr lang="en-US"/>
              <a:pPr/>
              <a:t>13</a:t>
            </a:fld>
            <a:endParaRPr lang="en-US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50C8BF-2E48-4C5E-BE76-2E5DAC01AAC3}" type="slidenum">
              <a:rPr lang="en-US"/>
              <a:pPr/>
              <a:t>14</a:t>
            </a:fld>
            <a:endParaRPr lang="en-US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91EFB7-B820-4BC8-8D9E-611924880E0E}" type="slidenum">
              <a:rPr lang="en-US"/>
              <a:pPr/>
              <a:t>15</a:t>
            </a:fld>
            <a:endParaRPr lang="en-US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0F8E6-FC87-4EC6-8CC3-E3BD79681F24}" type="slidenum">
              <a:rPr lang="en-US"/>
              <a:pPr/>
              <a:t>16</a:t>
            </a:fld>
            <a:endParaRPr 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74D880-2C6A-4246-9B78-384133E0C85C}" type="slidenum">
              <a:rPr lang="en-US"/>
              <a:pPr/>
              <a:t>17</a:t>
            </a:fld>
            <a:endParaRPr 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A9209-6098-471A-BD52-191564F8C80B}" type="slidenum">
              <a:rPr lang="en-US"/>
              <a:pPr/>
              <a:t>18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98774-C5D5-4014-A870-4758CE143E4D}" type="slidenum">
              <a:rPr lang="en-US"/>
              <a:pPr/>
              <a:t>2</a:t>
            </a:fld>
            <a:endParaRPr lang="en-US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1A0A6-82E7-4197-B3B1-B9030E9D64A8}" type="slidenum">
              <a:rPr lang="en-US"/>
              <a:pPr/>
              <a:t>3</a:t>
            </a:fld>
            <a:endParaRPr lang="en-US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99518-2319-4A63-95E6-1DB530703A7D}" type="slidenum">
              <a:rPr lang="en-US"/>
              <a:pPr/>
              <a:t>4</a:t>
            </a:fld>
            <a:endParaRPr lang="en-US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DB8896-2B0F-4B34-B149-DBA9E237109B}" type="slidenum">
              <a:rPr lang="en-US"/>
              <a:pPr/>
              <a:t>5</a:t>
            </a:fld>
            <a:endParaRPr 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E17B9-57C1-4A1C-BBF0-8652500C3A18}" type="slidenum">
              <a:rPr lang="en-US"/>
              <a:pPr/>
              <a:t>6</a:t>
            </a:fld>
            <a:endParaRPr lang="en-US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2AD0F3-701E-4FE4-8F0E-F9D2D1A44B5C}" type="slidenum">
              <a:rPr lang="en-US"/>
              <a:pPr/>
              <a:t>7</a:t>
            </a:fld>
            <a:endParaRPr 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F38ED6-4881-4C44-967A-5B598CFF92A9}" type="slidenum">
              <a:rPr lang="en-US"/>
              <a:pPr/>
              <a:t>8</a:t>
            </a:fld>
            <a:endParaRPr 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3DC1F7-82CA-4C86-AB3A-274FB1FFC97F}" type="slidenum">
              <a:rPr lang="en-US"/>
              <a:pPr/>
              <a:t>9</a:t>
            </a:fld>
            <a:endParaRPr 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277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3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277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77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277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8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8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2784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9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9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2792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9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FECEED8-86C7-44C3-8AB9-848CE4DED33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2794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8060F-9B38-4E35-A539-772A68BE8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EA79A-7716-4F71-B39F-AEBC440FB7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E8699-0EFA-4CB5-9339-EB29DF4954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9300A-D9AB-4B3A-B41D-6FFFCCA8FD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354E0-4CED-46B1-8F16-451D80F8E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AFD03-20FF-46CB-8AB6-C0936BD7A5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388E7-436E-4C1A-8B4D-ED06B785EC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C60EF-F7ED-46CD-8A6A-A8D4FE38B9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7BBE9-048E-4476-AF75-7101EFB73C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B3511-C03E-4827-935F-322F9978C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4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1750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175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5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175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5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5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176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6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6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176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177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D77A5F5-518C-4734-9A29-8BD89B70558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unungan">
            <a:hlinkHover r:id="" action="ppaction://noaction">
              <a:snd r:embed="rId4" name="wind.wav"/>
            </a:hlinkHover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" contrast="2000"/>
          </a:blip>
          <a:srcRect/>
          <a:stretch>
            <a:fillRect/>
          </a:stretch>
        </p:blipFill>
        <p:spPr bwMode="auto">
          <a:xfrm>
            <a:off x="2590800" y="58738"/>
            <a:ext cx="3905250" cy="603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04800" y="2133600"/>
            <a:ext cx="8839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Assalamu’alaikum wr. wb. </a:t>
            </a:r>
          </a:p>
          <a:p>
            <a:pPr algn="ctr"/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Selamat Pagi, Salam Sejahtera </a:t>
            </a:r>
          </a:p>
          <a:p>
            <a:pPr algn="ctr"/>
            <a:endParaRPr lang="en-US" sz="4000" b="1">
              <a:effectLst>
                <a:outerShdw blurRad="38100" dist="38100" dir="2700000" algn="tl">
                  <a:srgbClr val="000000"/>
                </a:outerShdw>
              </a:effectLst>
              <a:latin typeface="Lucida Calligraphy" pitchFamily="66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FFFF00"/>
                </a:solidFill>
                <a:latin typeface="Arial Black" pitchFamily="34" charset="0"/>
              </a:rPr>
              <a:t>PENGERTIAN MEDIA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r>
              <a:rPr lang="en-US"/>
              <a:t>Media pembelajaran bahasa adalah 	</a:t>
            </a:r>
            <a:r>
              <a:rPr lang="en-US" i="1">
                <a:solidFill>
                  <a:srgbClr val="00FF00"/>
                </a:solidFill>
              </a:rPr>
              <a:t>hardware </a:t>
            </a:r>
            <a:r>
              <a:rPr lang="en-US"/>
              <a:t>yang berisi </a:t>
            </a:r>
            <a:r>
              <a:rPr lang="en-US" i="1">
                <a:solidFill>
                  <a:srgbClr val="00FF00"/>
                </a:solidFill>
              </a:rPr>
              <a:t>software</a:t>
            </a:r>
            <a:r>
              <a:rPr lang="en-US">
                <a:solidFill>
                  <a:srgbClr val="00FF00"/>
                </a:solidFill>
              </a:rPr>
              <a:t> </a:t>
            </a:r>
            <a:r>
              <a:rPr lang="en-US"/>
              <a:t>untuk</a:t>
            </a:r>
            <a:r>
              <a:rPr lang="en-US" i="1"/>
              <a:t> 	</a:t>
            </a:r>
            <a:r>
              <a:rPr lang="en-US"/>
              <a:t>dipakai dalam program pembelajaran 	bahasa guna menyalurkan informasi/	pesan/message (materi pembelajaran) 	sehingga dapat merangsang perhatian,  	minat, pikiran, dan perasaan siswa 	dalam kegiatan belajar untuk mencapai 	tujuan belajar. </a:t>
            </a:r>
          </a:p>
        </p:txBody>
      </p:sp>
    </p:spTree>
  </p:cSld>
  <p:clrMapOvr>
    <a:masterClrMapping/>
  </p:clrMapOvr>
  <p:transition>
    <p:strips dir="r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FFFF00"/>
                </a:solidFill>
                <a:latin typeface="Arial Black" pitchFamily="34" charset="0"/>
              </a:rPr>
              <a:t>SKEMA :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76800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</p:txBody>
      </p:sp>
      <p:grpSp>
        <p:nvGrpSpPr>
          <p:cNvPr id="65540" name="Group 4"/>
          <p:cNvGrpSpPr>
            <a:grpSpLocks noChangeAspect="1"/>
          </p:cNvGrpSpPr>
          <p:nvPr/>
        </p:nvGrpSpPr>
        <p:grpSpPr bwMode="auto">
          <a:xfrm>
            <a:off x="990600" y="1752600"/>
            <a:ext cx="7315200" cy="3924300"/>
            <a:chOff x="0" y="1620"/>
            <a:chExt cx="11520" cy="5940"/>
          </a:xfrm>
        </p:grpSpPr>
        <p:sp>
          <p:nvSpPr>
            <p:cNvPr id="65541" name="AutoShape 5"/>
            <p:cNvSpPr>
              <a:spLocks noChangeAspect="1" noChangeArrowheads="1"/>
            </p:cNvSpPr>
            <p:nvPr/>
          </p:nvSpPr>
          <p:spPr bwMode="auto">
            <a:xfrm>
              <a:off x="0" y="1620"/>
              <a:ext cx="11520" cy="5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42" name="Rectangle 6"/>
            <p:cNvSpPr>
              <a:spLocks noChangeArrowheads="1"/>
            </p:cNvSpPr>
            <p:nvPr/>
          </p:nvSpPr>
          <p:spPr bwMode="auto">
            <a:xfrm>
              <a:off x="2880" y="4500"/>
              <a:ext cx="2160" cy="1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solidFill>
                    <a:srgbClr val="030201"/>
                  </a:solidFill>
                  <a:latin typeface="Arial Black" pitchFamily="34" charset="0"/>
                </a:rPr>
                <a:t>KOGNITIF</a:t>
              </a:r>
            </a:p>
            <a:p>
              <a:endParaRPr lang="en-US" sz="1200">
                <a:solidFill>
                  <a:srgbClr val="030201"/>
                </a:solidFill>
                <a:latin typeface="Arial Black" pitchFamily="34" charset="0"/>
              </a:endParaRPr>
            </a:p>
            <a:p>
              <a:r>
                <a:rPr lang="en-US" sz="1200">
                  <a:solidFill>
                    <a:srgbClr val="030201"/>
                  </a:solidFill>
                  <a:latin typeface="Arial Black" pitchFamily="34" charset="0"/>
                </a:rPr>
                <a:t>AFEKTIF</a:t>
              </a:r>
            </a:p>
            <a:p>
              <a:endParaRPr lang="en-US" sz="1200">
                <a:solidFill>
                  <a:srgbClr val="030201"/>
                </a:solidFill>
                <a:latin typeface="Arial Black" pitchFamily="34" charset="0"/>
              </a:endParaRPr>
            </a:p>
            <a:p>
              <a:r>
                <a:rPr lang="en-US" sz="1200">
                  <a:solidFill>
                    <a:srgbClr val="030201"/>
                  </a:solidFill>
                  <a:latin typeface="Arial Black" pitchFamily="34" charset="0"/>
                </a:rPr>
                <a:t>PSIKOMOTOR</a:t>
              </a:r>
              <a:endParaRPr lang="en-US" sz="2000" b="1">
                <a:solidFill>
                  <a:srgbClr val="030201"/>
                </a:solidFill>
              </a:endParaRPr>
            </a:p>
          </p:txBody>
        </p:sp>
        <p:sp>
          <p:nvSpPr>
            <p:cNvPr id="65543" name="AutoShape 7"/>
            <p:cNvSpPr>
              <a:spLocks noChangeArrowheads="1"/>
            </p:cNvSpPr>
            <p:nvPr/>
          </p:nvSpPr>
          <p:spPr bwMode="auto">
            <a:xfrm>
              <a:off x="5220" y="3600"/>
              <a:ext cx="3420" cy="36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rgbClr val="010103"/>
                  </a:solidFill>
                </a:rPr>
                <a:t>VISUAL</a:t>
              </a:r>
            </a:p>
            <a:p>
              <a:r>
                <a:rPr lang="en-US" sz="1200" b="1">
                  <a:solidFill>
                    <a:srgbClr val="010103"/>
                  </a:solidFill>
                </a:rPr>
                <a:t>AUDIO</a:t>
              </a:r>
            </a:p>
            <a:p>
              <a:r>
                <a:rPr lang="en-US" sz="1200" b="1">
                  <a:solidFill>
                    <a:srgbClr val="010103"/>
                  </a:solidFill>
                </a:rPr>
                <a:t>GERAK</a:t>
              </a:r>
            </a:p>
            <a:p>
              <a:r>
                <a:rPr lang="en-US" sz="1200" b="1">
                  <a:solidFill>
                    <a:srgbClr val="010103"/>
                  </a:solidFill>
                </a:rPr>
                <a:t>AUDIO-VISUAL</a:t>
              </a:r>
            </a:p>
            <a:p>
              <a:r>
                <a:rPr lang="en-US" sz="1200" b="1">
                  <a:solidFill>
                    <a:srgbClr val="010103"/>
                  </a:solidFill>
                </a:rPr>
                <a:t>AUDIO-VISUAL-GERAK</a:t>
              </a:r>
            </a:p>
            <a:p>
              <a:r>
                <a:rPr lang="en-US" sz="1200" b="1">
                  <a:solidFill>
                    <a:srgbClr val="010103"/>
                  </a:solidFill>
                </a:rPr>
                <a:t>SENSORIS</a:t>
              </a:r>
            </a:p>
            <a:p>
              <a:endParaRPr lang="en-US" sz="1200" b="1">
                <a:solidFill>
                  <a:srgbClr val="010103"/>
                </a:solidFill>
              </a:endParaRPr>
            </a:p>
            <a:p>
              <a:pPr algn="ctr"/>
              <a:endParaRPr lang="en-US" sz="2000" b="1"/>
            </a:p>
          </p:txBody>
        </p:sp>
        <p:sp>
          <p:nvSpPr>
            <p:cNvPr id="65544" name="Oval 8"/>
            <p:cNvSpPr>
              <a:spLocks noChangeArrowheads="1"/>
            </p:cNvSpPr>
            <p:nvPr/>
          </p:nvSpPr>
          <p:spPr bwMode="auto">
            <a:xfrm>
              <a:off x="1260" y="4680"/>
              <a:ext cx="1440" cy="14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rgbClr val="008000"/>
                </a:solidFill>
                <a:latin typeface="Arial Black" pitchFamily="34" charset="0"/>
              </a:endParaRPr>
            </a:p>
            <a:p>
              <a:r>
                <a:rPr lang="en-US" sz="1200">
                  <a:solidFill>
                    <a:srgbClr val="008000"/>
                  </a:solidFill>
                  <a:latin typeface="Arial Black" pitchFamily="34" charset="0"/>
                </a:rPr>
                <a:t>GURU</a:t>
              </a:r>
              <a:endParaRPr lang="en-US" sz="2000" b="1"/>
            </a:p>
          </p:txBody>
        </p:sp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8820" y="4680"/>
              <a:ext cx="1620" cy="14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  <a:p>
              <a:r>
                <a:rPr lang="en-US" sz="1200">
                  <a:solidFill>
                    <a:srgbClr val="993300"/>
                  </a:solidFill>
                  <a:latin typeface="Arial Black" pitchFamily="34" charset="0"/>
                </a:rPr>
                <a:t>SISWA</a:t>
              </a:r>
              <a:endParaRPr lang="en-US" sz="2000" b="1"/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1080" y="1980"/>
              <a:ext cx="180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solidFill>
                    <a:srgbClr val="008000"/>
                  </a:solidFill>
                  <a:latin typeface="Arial Black" pitchFamily="34" charset="0"/>
                </a:rPr>
                <a:t>SUMBER</a:t>
              </a:r>
            </a:p>
            <a:p>
              <a:r>
                <a:rPr lang="en-US" sz="1200">
                  <a:solidFill>
                    <a:srgbClr val="008000"/>
                  </a:solidFill>
                  <a:latin typeface="Arial Black" pitchFamily="34" charset="0"/>
                </a:rPr>
                <a:t>INFORMAS</a:t>
              </a:r>
              <a:endParaRPr lang="en-US" sz="2000" b="1"/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>
              <a:off x="3060" y="1980"/>
              <a:ext cx="234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solidFill>
                    <a:srgbClr val="030201"/>
                  </a:solidFill>
                  <a:latin typeface="Arial Black" pitchFamily="34" charset="0"/>
                </a:rPr>
                <a:t>PESAN  YANG</a:t>
              </a:r>
            </a:p>
            <a:p>
              <a:r>
                <a:rPr lang="en-US" sz="1200">
                  <a:solidFill>
                    <a:srgbClr val="030201"/>
                  </a:solidFill>
                  <a:latin typeface="Arial Black" pitchFamily="34" charset="0"/>
                </a:rPr>
                <a:t>DIKOMUNIKAN</a:t>
              </a:r>
              <a:r>
                <a:rPr lang="en-US" sz="1200">
                  <a:solidFill>
                    <a:srgbClr val="FF0000"/>
                  </a:solidFill>
                  <a:latin typeface="Arial Black" pitchFamily="34" charset="0"/>
                </a:rPr>
                <a:t> </a:t>
              </a:r>
              <a:endParaRPr lang="en-US" sz="2000" b="1"/>
            </a:p>
          </p:txBody>
        </p:sp>
        <p:sp>
          <p:nvSpPr>
            <p:cNvPr id="65548" name="Rectangle 12"/>
            <p:cNvSpPr>
              <a:spLocks noChangeArrowheads="1"/>
            </p:cNvSpPr>
            <p:nvPr/>
          </p:nvSpPr>
          <p:spPr bwMode="auto">
            <a:xfrm>
              <a:off x="5580" y="1980"/>
              <a:ext cx="252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solidFill>
                    <a:srgbClr val="000080"/>
                  </a:solidFill>
                  <a:latin typeface="Arial Black" pitchFamily="34" charset="0"/>
                </a:rPr>
                <a:t>SALURAN</a:t>
              </a:r>
              <a:endParaRPr lang="en-US" sz="2000" b="1"/>
            </a:p>
          </p:txBody>
        </p:sp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8280" y="1980"/>
              <a:ext cx="198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solidFill>
                    <a:srgbClr val="3366FF"/>
                  </a:solidFill>
                  <a:latin typeface="Arial Black" pitchFamily="34" charset="0"/>
                </a:rPr>
                <a:t>PENERIMA</a:t>
              </a:r>
            </a:p>
            <a:p>
              <a:r>
                <a:rPr lang="en-US" sz="1200">
                  <a:solidFill>
                    <a:srgbClr val="3366FF"/>
                  </a:solidFill>
                  <a:latin typeface="Arial Black" pitchFamily="34" charset="0"/>
                </a:rPr>
                <a:t>INFORMASI</a:t>
              </a:r>
              <a:endParaRPr lang="en-US" sz="2000" b="1"/>
            </a:p>
          </p:txBody>
        </p:sp>
      </p:grpSp>
    </p:spTree>
  </p:cSld>
  <p:clrMapOvr>
    <a:masterClrMapping/>
  </p:clrMapOvr>
  <p:transition>
    <p:wipe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solidFill>
                  <a:srgbClr val="FFFF00"/>
                </a:solidFill>
                <a:latin typeface="Arial Black" pitchFamily="34" charset="0"/>
              </a:rPr>
              <a:t>MEDIA PEMBELAJARAN </a:t>
            </a:r>
            <a:br>
              <a:rPr lang="en-US" sz="2800"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2800">
                <a:solidFill>
                  <a:srgbClr val="FFFF00"/>
                </a:solidFill>
                <a:latin typeface="Arial Black" pitchFamily="34" charset="0"/>
              </a:rPr>
              <a:t>SUMBER BELAJAR </a:t>
            </a:r>
            <a:br>
              <a:rPr lang="en-US" sz="2800">
                <a:solidFill>
                  <a:srgbClr val="FFFF00"/>
                </a:solidFill>
                <a:latin typeface="Arial Black" pitchFamily="34" charset="0"/>
              </a:rPr>
            </a:br>
            <a:endParaRPr lang="en-US" sz="280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endParaRPr lang="en-US"/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>
            <a:off x="3581400" y="685800"/>
            <a:ext cx="2895600" cy="5410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b="1">
              <a:solidFill>
                <a:srgbClr val="030201"/>
              </a:solidFill>
            </a:endParaRPr>
          </a:p>
          <a:p>
            <a:endParaRPr lang="en-US" sz="2000" b="1">
              <a:solidFill>
                <a:srgbClr val="030201"/>
              </a:solidFill>
            </a:endParaRPr>
          </a:p>
          <a:p>
            <a:endParaRPr lang="en-US" sz="2000" b="1">
              <a:solidFill>
                <a:srgbClr val="030201"/>
              </a:solidFill>
            </a:endParaRPr>
          </a:p>
          <a:p>
            <a:endParaRPr lang="en-US" sz="2000" b="1">
              <a:solidFill>
                <a:srgbClr val="030201"/>
              </a:solidFill>
            </a:endParaRPr>
          </a:p>
          <a:p>
            <a:r>
              <a:rPr lang="en-US" sz="2000" b="1">
                <a:solidFill>
                  <a:srgbClr val="030201"/>
                </a:solidFill>
              </a:rPr>
              <a:t>PROSES </a:t>
            </a:r>
          </a:p>
          <a:p>
            <a:r>
              <a:rPr lang="en-US" sz="2000" b="1">
                <a:solidFill>
                  <a:srgbClr val="030201"/>
                </a:solidFill>
              </a:rPr>
              <a:t>PEMBELAJARAN</a:t>
            </a: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3200400" y="2057400"/>
            <a:ext cx="2514600" cy="2085975"/>
          </a:xfrm>
          <a:prstGeom prst="rightArrow">
            <a:avLst>
              <a:gd name="adj1" fmla="val 50000"/>
              <a:gd name="adj2" fmla="val 30137"/>
            </a:avLst>
          </a:prstGeom>
          <a:solidFill>
            <a:srgbClr val="FEECE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0066"/>
                </a:solidFill>
              </a:rPr>
              <a:t>MEDIA </a:t>
            </a:r>
          </a:p>
          <a:p>
            <a:pPr algn="ctr"/>
            <a:r>
              <a:rPr lang="en-US" sz="2000" b="1">
                <a:solidFill>
                  <a:srgbClr val="FF0066"/>
                </a:solidFill>
              </a:rPr>
              <a:t>PEMBELAJARAN</a:t>
            </a:r>
          </a:p>
        </p:txBody>
      </p:sp>
      <p:sp>
        <p:nvSpPr>
          <p:cNvPr id="67590" name="Oval 6"/>
          <p:cNvSpPr>
            <a:spLocks noChangeArrowheads="1"/>
          </p:cNvSpPr>
          <p:nvPr/>
        </p:nvSpPr>
        <p:spPr bwMode="auto">
          <a:xfrm>
            <a:off x="6629400" y="1981200"/>
            <a:ext cx="2057400" cy="2286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030201"/>
                </a:solidFill>
              </a:rPr>
              <a:t>PENERIMA </a:t>
            </a:r>
          </a:p>
          <a:p>
            <a:pPr algn="ctr"/>
            <a:r>
              <a:rPr lang="en-US" sz="2000" b="1">
                <a:solidFill>
                  <a:srgbClr val="030201"/>
                </a:solidFill>
              </a:rPr>
              <a:t>INFORMASI</a:t>
            </a:r>
          </a:p>
        </p:txBody>
      </p:sp>
      <p:sp>
        <p:nvSpPr>
          <p:cNvPr id="67591" name="Oval 7"/>
          <p:cNvSpPr>
            <a:spLocks noChangeArrowheads="1"/>
          </p:cNvSpPr>
          <p:nvPr/>
        </p:nvSpPr>
        <p:spPr bwMode="auto">
          <a:xfrm>
            <a:off x="609600" y="1676400"/>
            <a:ext cx="2590800" cy="3048000"/>
          </a:xfrm>
          <a:prstGeom prst="ellipse">
            <a:avLst/>
          </a:prstGeom>
          <a:solidFill>
            <a:srgbClr val="FEECE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1">
              <a:solidFill>
                <a:srgbClr val="030201"/>
              </a:solidFill>
            </a:endParaRPr>
          </a:p>
          <a:p>
            <a:pPr algn="ctr"/>
            <a:r>
              <a:rPr lang="en-US" sz="2000" b="1">
                <a:solidFill>
                  <a:srgbClr val="030201"/>
                </a:solidFill>
              </a:rPr>
              <a:t>SUMBER BELJR 1</a:t>
            </a:r>
          </a:p>
          <a:p>
            <a:pPr algn="ctr"/>
            <a:r>
              <a:rPr lang="en-US" sz="2000" b="1">
                <a:solidFill>
                  <a:srgbClr val="030201"/>
                </a:solidFill>
              </a:rPr>
              <a:t>SUMBER BELJR 2</a:t>
            </a:r>
          </a:p>
          <a:p>
            <a:pPr algn="ctr"/>
            <a:r>
              <a:rPr lang="en-US" sz="2000" b="1">
                <a:solidFill>
                  <a:srgbClr val="030201"/>
                </a:solidFill>
              </a:rPr>
              <a:t>SUMBER BELJR 3</a:t>
            </a:r>
          </a:p>
          <a:p>
            <a:pPr algn="ctr"/>
            <a:r>
              <a:rPr lang="en-US" sz="2000" b="1">
                <a:solidFill>
                  <a:srgbClr val="030201"/>
                </a:solidFill>
              </a:rPr>
              <a:t>NARA SUMBER</a:t>
            </a:r>
          </a:p>
        </p:txBody>
      </p:sp>
    </p:spTree>
  </p:cSld>
  <p:clrMapOvr>
    <a:masterClrMapping/>
  </p:clrMapOvr>
  <p:transition>
    <p:push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FFFF00"/>
                </a:solidFill>
                <a:latin typeface="Arial Black" pitchFamily="34" charset="0"/>
              </a:rPr>
              <a:t>BAIK BURUKNYA MEDIA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/>
              <a:t>Baik buruknya media tidak diukur berdasarkan </a:t>
            </a:r>
            <a:r>
              <a:rPr lang="en-US">
                <a:solidFill>
                  <a:srgbClr val="FFFF00"/>
                </a:solidFill>
              </a:rPr>
              <a:t>canggih </a:t>
            </a:r>
            <a:r>
              <a:rPr lang="en-US"/>
              <a:t>tidaknya peralatan</a:t>
            </a:r>
            <a:r>
              <a:rPr lang="en-US">
                <a:solidFill>
                  <a:srgbClr val="FFFF00"/>
                </a:solidFill>
              </a:rPr>
              <a:t> </a:t>
            </a:r>
            <a:r>
              <a:rPr lang="en-US"/>
              <a:t> atau </a:t>
            </a:r>
            <a:r>
              <a:rPr lang="en-US">
                <a:solidFill>
                  <a:srgbClr val="FFFF00"/>
                </a:solidFill>
              </a:rPr>
              <a:t>mahal</a:t>
            </a:r>
            <a:r>
              <a:rPr lang="en-US"/>
              <a:t> tidaknya harga peralatan, namun diukur sampai sejauh mana media tersebut dapat </a:t>
            </a:r>
            <a:r>
              <a:rPr lang="en-US">
                <a:solidFill>
                  <a:srgbClr val="FFFF00"/>
                </a:solidFill>
              </a:rPr>
              <a:t>menyalurkan pesan atau informsi</a:t>
            </a:r>
            <a:r>
              <a:rPr lang="en-US"/>
              <a:t> sehingga pesan/informsi tersebut dapat diserap semaksimal mungkin oleh si penerima informasi.</a:t>
            </a:r>
          </a:p>
        </p:txBody>
      </p:sp>
    </p:spTree>
  </p:cSld>
  <p:clrMapOvr>
    <a:masterClrMapping/>
  </p:clrMapOvr>
  <p:transition>
    <p:strips dir="r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3200">
                <a:solidFill>
                  <a:srgbClr val="D60093"/>
                </a:solidFill>
                <a:latin typeface="Arial Black" pitchFamily="34" charset="0"/>
              </a:rPr>
              <a:t>KAPAN MEMILIH MEDIA?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b="1">
                <a:solidFill>
                  <a:srgbClr val="FFFF00"/>
                </a:solidFill>
              </a:rPr>
              <a:t>PEMILIHAN MEDIA DILAKUKAN</a:t>
            </a:r>
            <a:r>
              <a:rPr lang="en-US"/>
              <a:t> </a:t>
            </a:r>
          </a:p>
          <a:p>
            <a:pPr>
              <a:buFontTx/>
              <a:buNone/>
            </a:pPr>
            <a:r>
              <a:rPr lang="en-US" sz="2800" b="1"/>
              <a:t>    Pada saat kita merancang program pembelajaran:</a:t>
            </a:r>
          </a:p>
          <a:p>
            <a:r>
              <a:rPr lang="en-US" sz="2400" b="1"/>
              <a:t>setelah ditetapkan kompetensi yang ingin dicapai, dan </a:t>
            </a:r>
          </a:p>
          <a:p>
            <a:r>
              <a:rPr lang="en-US" sz="2400" b="1"/>
              <a:t>setelah ditetapkan materi yang akan dikomunikasikan,</a:t>
            </a:r>
          </a:p>
          <a:p>
            <a:r>
              <a:rPr lang="en-US" sz="2400" b="1"/>
              <a:t>selanjutnya dilakukan pemilihan media pembelajaran yang sesuai dengan kompetensi yang diinginkan dan materi yang akan dikomunikasikan.</a:t>
            </a:r>
          </a:p>
        </p:txBody>
      </p:sp>
    </p:spTree>
  </p:cSld>
  <p:clrMapOvr>
    <a:masterClrMapping/>
  </p:clrMapOvr>
  <p:transition>
    <p:wipe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pPr algn="l"/>
            <a:r>
              <a:rPr lang="en-US" sz="2400">
                <a:solidFill>
                  <a:srgbClr val="FFFF00"/>
                </a:solidFill>
                <a:latin typeface="Arial Black" pitchFamily="34" charset="0"/>
              </a:rPr>
              <a:t>PERENCANAAN PROGRAM PEMEBALAJARAN: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2296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/>
              <a:t>                                               </a:t>
            </a:r>
          </a:p>
        </p:txBody>
      </p:sp>
      <p:sp>
        <p:nvSpPr>
          <p:cNvPr id="81924" name="AutoShape 4"/>
          <p:cNvSpPr>
            <a:spLocks noChangeArrowheads="1"/>
          </p:cNvSpPr>
          <p:nvPr/>
        </p:nvSpPr>
        <p:spPr bwMode="auto">
          <a:xfrm>
            <a:off x="914400" y="2590800"/>
            <a:ext cx="914400" cy="2590800"/>
          </a:xfrm>
          <a:prstGeom prst="curvedRightArrow">
            <a:avLst>
              <a:gd name="adj1" fmla="val 56667"/>
              <a:gd name="adj2" fmla="val 113333"/>
              <a:gd name="adj3" fmla="val 33333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5638800" y="2286000"/>
            <a:ext cx="1447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30201"/>
                </a:solidFill>
                <a:latin typeface="Arial Black" pitchFamily="34" charset="0"/>
              </a:rPr>
              <a:t>PEMILIHAN </a:t>
            </a:r>
          </a:p>
          <a:p>
            <a:pPr algn="ctr"/>
            <a:r>
              <a:rPr lang="en-US" sz="1400">
                <a:solidFill>
                  <a:srgbClr val="030201"/>
                </a:solidFill>
                <a:latin typeface="Arial Black" pitchFamily="34" charset="0"/>
              </a:rPr>
              <a:t>MATERI</a:t>
            </a:r>
          </a:p>
        </p:txBody>
      </p:sp>
      <p:sp>
        <p:nvSpPr>
          <p:cNvPr id="81926" name="AutoShape 6"/>
          <p:cNvSpPr>
            <a:spLocks noChangeArrowheads="1"/>
          </p:cNvSpPr>
          <p:nvPr/>
        </p:nvSpPr>
        <p:spPr bwMode="auto">
          <a:xfrm rot="16200000">
            <a:off x="3717925" y="4403725"/>
            <a:ext cx="1295400" cy="8699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en-US" sz="2000" b="1"/>
          </a:p>
        </p:txBody>
      </p:sp>
      <p:sp>
        <p:nvSpPr>
          <p:cNvPr id="81927" name="AutoShape 7"/>
          <p:cNvSpPr>
            <a:spLocks noChangeArrowheads="1"/>
          </p:cNvSpPr>
          <p:nvPr/>
        </p:nvSpPr>
        <p:spPr bwMode="auto">
          <a:xfrm rot="5400000">
            <a:off x="3962400" y="2209800"/>
            <a:ext cx="1524000" cy="1219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1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2133600" y="2286000"/>
            <a:ext cx="1752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FF00"/>
                </a:solidFill>
                <a:latin typeface="Arial Black" pitchFamily="34" charset="0"/>
              </a:rPr>
              <a:t>PEMILIHAN</a:t>
            </a:r>
          </a:p>
          <a:p>
            <a:pPr algn="ctr"/>
            <a:r>
              <a:rPr lang="en-US" sz="2000">
                <a:solidFill>
                  <a:srgbClr val="FFFF00"/>
                </a:solidFill>
                <a:latin typeface="Arial Black" pitchFamily="34" charset="0"/>
              </a:rPr>
              <a:t> MEDIA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1981200" y="4343400"/>
            <a:ext cx="1600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30201"/>
                </a:solidFill>
                <a:latin typeface="Arial Black" pitchFamily="34" charset="0"/>
              </a:rPr>
              <a:t>PROSES</a:t>
            </a:r>
          </a:p>
          <a:p>
            <a:pPr algn="ctr"/>
            <a:r>
              <a:rPr lang="en-US" sz="1400">
                <a:solidFill>
                  <a:srgbClr val="030201"/>
                </a:solidFill>
                <a:latin typeface="Arial Black" pitchFamily="34" charset="0"/>
              </a:rPr>
              <a:t>PEMBELA</a:t>
            </a:r>
          </a:p>
          <a:p>
            <a:pPr algn="ctr"/>
            <a:r>
              <a:rPr lang="en-US" sz="1400">
                <a:solidFill>
                  <a:srgbClr val="030201"/>
                </a:solidFill>
                <a:latin typeface="Arial Black" pitchFamily="34" charset="0"/>
              </a:rPr>
              <a:t>JARAN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5181600" y="4267200"/>
            <a:ext cx="1295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30201"/>
                </a:solidFill>
                <a:latin typeface="Arial Black" pitchFamily="34" charset="0"/>
              </a:rPr>
              <a:t>EVALUASI</a:t>
            </a:r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5105400" y="9906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30201"/>
                </a:solidFill>
                <a:latin typeface="Arial Black" pitchFamily="34" charset="0"/>
              </a:rPr>
              <a:t>PENETAPAN</a:t>
            </a:r>
          </a:p>
          <a:p>
            <a:pPr algn="ctr"/>
            <a:r>
              <a:rPr lang="en-US" sz="1600">
                <a:solidFill>
                  <a:srgbClr val="030201"/>
                </a:solidFill>
                <a:latin typeface="Arial Black" pitchFamily="34" charset="0"/>
              </a:rPr>
              <a:t>KOMPETENSI</a:t>
            </a:r>
          </a:p>
        </p:txBody>
      </p:sp>
      <p:sp>
        <p:nvSpPr>
          <p:cNvPr id="81932" name="AutoShape 12"/>
          <p:cNvSpPr>
            <a:spLocks noChangeArrowheads="1"/>
          </p:cNvSpPr>
          <p:nvPr/>
        </p:nvSpPr>
        <p:spPr bwMode="auto">
          <a:xfrm>
            <a:off x="7162800" y="1143000"/>
            <a:ext cx="1066800" cy="1905000"/>
          </a:xfrm>
          <a:prstGeom prst="curvedLeftArrow">
            <a:avLst>
              <a:gd name="adj1" fmla="val 35714"/>
              <a:gd name="adj2" fmla="val 71429"/>
              <a:gd name="adj3" fmla="val 33333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33" name="AutoShape 13"/>
          <p:cNvSpPr>
            <a:spLocks noChangeArrowheads="1"/>
          </p:cNvSpPr>
          <p:nvPr/>
        </p:nvSpPr>
        <p:spPr bwMode="auto">
          <a:xfrm rot="-2143976">
            <a:off x="6553200" y="3886200"/>
            <a:ext cx="2819400" cy="1143000"/>
          </a:xfrm>
          <a:prstGeom prst="curvedUpArrow">
            <a:avLst>
              <a:gd name="adj1" fmla="val 55317"/>
              <a:gd name="adj2" fmla="val 104651"/>
              <a:gd name="adj3" fmla="val 33333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Arial Black" pitchFamily="34" charset="0"/>
              </a:rPr>
              <a:t>REFLEKSI</a:t>
            </a:r>
          </a:p>
        </p:txBody>
      </p:sp>
    </p:spTree>
  </p:cSld>
  <p:clrMapOvr>
    <a:masterClrMapping/>
  </p:clrMapOvr>
  <p:transition>
    <p:wipe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D60093"/>
                </a:solidFill>
              </a:rPr>
              <a:t>Tiga Karakteristik Media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1. Fixative, kemempuan media untuk merekam      peristiwa, menyimpan, dan memproduksi informasi informasi bilamana diperlukan.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2. Manipulatif, kemampuan media untuk mentransformasi objek atau peristiwa dengan berbagai cara.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3. Distributif, kemampuan media untuk menyebarkan informasi melalui udara sehingga peristiwa yang terjadi di tempat yang berjauhan dapat ditayangkan secara simultan.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Manfaat Media Pembelajaran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Penyampaian materi pembelajaran dapat diseragamkan</a:t>
            </a:r>
          </a:p>
          <a:p>
            <a:pPr>
              <a:lnSpc>
                <a:spcPct val="90000"/>
              </a:lnSpc>
            </a:pPr>
            <a:r>
              <a:rPr lang="en-US" sz="2400"/>
              <a:t>Proses pembelajaran menjadi lebih jelas dan menarik</a:t>
            </a:r>
          </a:p>
          <a:p>
            <a:pPr>
              <a:lnSpc>
                <a:spcPct val="90000"/>
              </a:lnSpc>
            </a:pPr>
            <a:r>
              <a:rPr lang="en-US" sz="2400"/>
              <a:t>Proses pembelajaran menjadi lebih interaktif</a:t>
            </a:r>
          </a:p>
          <a:p>
            <a:pPr>
              <a:lnSpc>
                <a:spcPct val="90000"/>
              </a:lnSpc>
            </a:pPr>
            <a:r>
              <a:rPr lang="en-US" sz="2400"/>
              <a:t>Efisiensi dalam waktu dan tenaga</a:t>
            </a:r>
          </a:p>
          <a:p>
            <a:pPr>
              <a:lnSpc>
                <a:spcPct val="90000"/>
              </a:lnSpc>
            </a:pPr>
            <a:r>
              <a:rPr lang="en-US" sz="2400"/>
              <a:t>Meningkatkan kualitas hasil belajar siswa</a:t>
            </a:r>
          </a:p>
          <a:p>
            <a:pPr>
              <a:lnSpc>
                <a:spcPct val="90000"/>
              </a:lnSpc>
            </a:pPr>
            <a:r>
              <a:rPr lang="en-US" sz="2400"/>
              <a:t>Media memungkinkan proses belajar dapat dilakukan di mana saja dan kapan saja</a:t>
            </a:r>
          </a:p>
          <a:p>
            <a:pPr>
              <a:lnSpc>
                <a:spcPct val="90000"/>
              </a:lnSpc>
            </a:pPr>
            <a:r>
              <a:rPr lang="en-US" sz="2400"/>
              <a:t>Media dapat menumbuhkan sikap positif siswa terhadap materi dan proses belajar</a:t>
            </a:r>
          </a:p>
          <a:p>
            <a:pPr>
              <a:lnSpc>
                <a:spcPct val="90000"/>
              </a:lnSpc>
            </a:pPr>
            <a:r>
              <a:rPr lang="en-US" sz="2400"/>
              <a:t>Mengubah peran guru ke arah yang lebih positif dan produktif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gunungan">
            <a:hlinkHover r:id="" action="ppaction://noaction">
              <a:snd r:embed="rId4" name="wind.wav"/>
            </a:hlinkHover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" contrast="2000"/>
          </a:blip>
          <a:srcRect/>
          <a:stretch>
            <a:fillRect/>
          </a:stretch>
        </p:blipFill>
        <p:spPr bwMode="auto">
          <a:xfrm>
            <a:off x="2552700" y="-15875"/>
            <a:ext cx="3905250" cy="603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" y="2165350"/>
            <a:ext cx="8839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Terima kasih Wassalamu’alaikum wr. wb.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4495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>
                <a:solidFill>
                  <a:srgbClr val="D60093"/>
                </a:solidFill>
              </a:rPr>
              <a:t>MEDIA DAN PERANANNYA</a:t>
            </a:r>
          </a:p>
          <a:p>
            <a:pPr algn="ctr">
              <a:buFontTx/>
              <a:buNone/>
            </a:pPr>
            <a:r>
              <a:rPr lang="en-US" sz="3600">
                <a:solidFill>
                  <a:srgbClr val="D60093"/>
                </a:solidFill>
              </a:rPr>
              <a:t> DALAM PEMBELAJARAN BAHASA</a:t>
            </a:r>
          </a:p>
          <a:p>
            <a:pPr algn="ctr">
              <a:buFontTx/>
              <a:buNone/>
            </a:pPr>
            <a:endParaRPr lang="en-US" sz="3600">
              <a:solidFill>
                <a:srgbClr val="D60093"/>
              </a:solidFill>
            </a:endParaRPr>
          </a:p>
          <a:p>
            <a:pPr algn="ctr">
              <a:buFontTx/>
              <a:buNone/>
            </a:pPr>
            <a:endParaRPr lang="en-US" sz="3600"/>
          </a:p>
          <a:p>
            <a:pPr algn="ctr">
              <a:buFontTx/>
              <a:buNone/>
            </a:pPr>
            <a:r>
              <a:rPr lang="en-US" sz="2400"/>
              <a:t>Hartono </a:t>
            </a:r>
          </a:p>
          <a:p>
            <a:pPr algn="ctr">
              <a:buFontTx/>
              <a:buNone/>
            </a:pPr>
            <a:r>
              <a:rPr lang="en-US" sz="1800"/>
              <a:t>Pendidikan Bahasa dan Sastra Indonesia</a:t>
            </a:r>
          </a:p>
          <a:p>
            <a:pPr algn="ctr">
              <a:buFontTx/>
              <a:buNone/>
            </a:pPr>
            <a:r>
              <a:rPr lang="en-US" sz="1800"/>
              <a:t>Fakultas Bahasa dan Seni UNY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D60093"/>
                </a:solidFill>
              </a:rPr>
              <a:t>Kualitas Pembelajaran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r>
              <a:rPr lang="en-US"/>
              <a:t>Pembelajaran akan bermakna apabila pembelajaran tersebut dapat memberdayakan potensi yang dimiliki siswa.</a:t>
            </a:r>
          </a:p>
          <a:p>
            <a:r>
              <a:rPr lang="en-US"/>
              <a:t>Siswa mengalami perkembangan baik jasmani maupun rokhani.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D60093"/>
                </a:solidFill>
              </a:rPr>
              <a:t>Ciri-ciri Pembelajaran </a:t>
            </a:r>
            <a:br>
              <a:rPr lang="en-US" sz="4000">
                <a:solidFill>
                  <a:srgbClr val="D60093"/>
                </a:solidFill>
              </a:rPr>
            </a:br>
            <a:r>
              <a:rPr lang="en-US" sz="4000">
                <a:solidFill>
                  <a:srgbClr val="D60093"/>
                </a:solidFill>
              </a:rPr>
              <a:t>Berkualitas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495800"/>
          </a:xfrm>
        </p:spPr>
        <p:txBody>
          <a:bodyPr/>
          <a:lstStyle/>
          <a:p>
            <a:r>
              <a:rPr lang="en-US"/>
              <a:t>Menyenangkan</a:t>
            </a:r>
          </a:p>
          <a:p>
            <a:r>
              <a:rPr lang="en-US"/>
              <a:t>Menantang</a:t>
            </a:r>
          </a:p>
          <a:p>
            <a:r>
              <a:rPr lang="en-US"/>
              <a:t>Mengembangkan keterampilan &amp; berpikir</a:t>
            </a:r>
          </a:p>
          <a:p>
            <a:r>
              <a:rPr lang="en-US"/>
              <a:t>Mendorong aktivitas bereksplorasi</a:t>
            </a:r>
          </a:p>
          <a:p>
            <a:r>
              <a:rPr lang="en-US"/>
              <a:t>Memberi kesempatan untuk berhasil</a:t>
            </a:r>
          </a:p>
          <a:p>
            <a:r>
              <a:rPr lang="en-US"/>
              <a:t>Memberi umpan balik dan koreksi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D60093"/>
                </a:solidFill>
              </a:rPr>
              <a:t>Faktor-faktor yang berpengaruh terhadap kualitas pembelajaran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772400" cy="449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pendidik</a:t>
            </a:r>
          </a:p>
          <a:p>
            <a:pPr>
              <a:lnSpc>
                <a:spcPct val="90000"/>
              </a:lnSpc>
            </a:pPr>
            <a:r>
              <a:rPr lang="en-US"/>
              <a:t>siswa</a:t>
            </a:r>
          </a:p>
          <a:p>
            <a:pPr>
              <a:lnSpc>
                <a:spcPct val="90000"/>
              </a:lnSpc>
            </a:pPr>
            <a:r>
              <a:rPr lang="en-US"/>
              <a:t>materi</a:t>
            </a:r>
          </a:p>
          <a:p>
            <a:pPr>
              <a:lnSpc>
                <a:spcPct val="90000"/>
              </a:lnSpc>
            </a:pPr>
            <a:r>
              <a:rPr lang="en-US"/>
              <a:t>media</a:t>
            </a:r>
          </a:p>
          <a:p>
            <a:pPr>
              <a:lnSpc>
                <a:spcPct val="90000"/>
              </a:lnSpc>
            </a:pPr>
            <a:r>
              <a:rPr lang="en-US"/>
              <a:t>fasilitas belajar</a:t>
            </a:r>
          </a:p>
          <a:p>
            <a:pPr>
              <a:lnSpc>
                <a:spcPct val="90000"/>
              </a:lnSpc>
            </a:pPr>
            <a:r>
              <a:rPr lang="en-US"/>
              <a:t>strategi, pendekatan, model belajar</a:t>
            </a:r>
          </a:p>
          <a:p>
            <a:pPr>
              <a:lnSpc>
                <a:spcPct val="90000"/>
              </a:lnSpc>
            </a:pPr>
            <a:r>
              <a:rPr lang="en-US"/>
              <a:t>suasana pembelajaran</a:t>
            </a:r>
          </a:p>
          <a:p>
            <a:pPr>
              <a:lnSpc>
                <a:spcPct val="90000"/>
              </a:lnSpc>
            </a:pPr>
            <a:r>
              <a:rPr lang="en-US"/>
              <a:t>dan lain-lain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D60093"/>
                </a:solidFill>
              </a:rPr>
              <a:t>Agar Pembelajaran Berkualitas</a:t>
            </a:r>
            <a:br>
              <a:rPr lang="en-US" sz="4000">
                <a:solidFill>
                  <a:srgbClr val="D60093"/>
                </a:solidFill>
              </a:rPr>
            </a:br>
            <a:r>
              <a:rPr lang="en-US" sz="4000">
                <a:solidFill>
                  <a:srgbClr val="D60093"/>
                </a:solidFill>
              </a:rPr>
              <a:t>Guru harus Profesional</a:t>
            </a:r>
            <a:br>
              <a:rPr lang="en-US" sz="4000">
                <a:solidFill>
                  <a:srgbClr val="D60093"/>
                </a:solidFill>
              </a:rPr>
            </a:br>
            <a:endParaRPr lang="en-US" sz="4000">
              <a:solidFill>
                <a:srgbClr val="D60093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Harus mampu membelajarkan siswa,</a:t>
            </a:r>
          </a:p>
          <a:p>
            <a:pPr>
              <a:lnSpc>
                <a:spcPct val="90000"/>
              </a:lnSpc>
            </a:pPr>
            <a:r>
              <a:rPr lang="en-US"/>
              <a:t>Harus mampu mengelola informasi dan lingkungan untuk memfasilitasi kegiatan belajar siswa. Lingkungan: tempat belajar, media, metode, sistem penilaian, serta sarana dan prasarana yang diperlukan untuk mengemas pembelajaran dan mengatur bimbingan belajar sehingga memudahkan siswa belajar.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hlink"/>
                </a:solidFill>
              </a:rPr>
              <a:t>Hambatan-hambatan Komunikasi dalam Proses Pembelajaran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Verbalisme, siswa dapat menyebutkan  kata-kata tetapi tidak memahami artinya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Salah tafsir, dengan istilah atau kata yang sama diartikan berbeda oleh siswa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Perhatian tidak terpusat, terjadi karena gangguan fisik, ada hal yang lebih menarik, siswa melamun, cara mengajar kurang menarik, kurang variasi pembelajaran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Tidak terjadinya pemahaman, kurang memiliki kebermaknaan logis dan psikologis.</a:t>
            </a:r>
          </a:p>
          <a:p>
            <a:pPr marL="609600" indent="-609600"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en-US" sz="2800">
                <a:solidFill>
                  <a:srgbClr val="FFFF00"/>
                </a:solidFill>
                <a:latin typeface="Arial Black" pitchFamily="34" charset="0"/>
              </a:rPr>
              <a:t>PENGERTIAN MEDIA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5257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>
                <a:solidFill>
                  <a:srgbClr val="00FF00"/>
                </a:solidFill>
              </a:rPr>
              <a:t>ALAT PELAJARAN</a:t>
            </a:r>
            <a:r>
              <a:rPr lang="en-US" sz="2400" b="1"/>
              <a:t>: </a:t>
            </a:r>
            <a:r>
              <a:rPr lang="en-US" sz="2800" b="1"/>
              <a:t>alat atau piranti yang 			dipergunakan oleh guru dalam</a:t>
            </a:r>
            <a:r>
              <a:rPr lang="en-US" sz="2400" b="1"/>
              <a:t> </a:t>
            </a:r>
            <a:r>
              <a:rPr lang="en-US" sz="2800" b="1"/>
              <a:t>proses 		pembelajaran.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/>
              <a:t>			Misalnya:  papan tulis, kapur,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/>
              <a:t>                  			penghapus,  penggaris, 					busur, pensil, spidol, 						jangka.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b="1">
                <a:solidFill>
                  <a:srgbClr val="00FF00"/>
                </a:solidFill>
              </a:rPr>
              <a:t>ALAT PERAGA</a:t>
            </a:r>
            <a:r>
              <a:rPr lang="en-US" b="1"/>
              <a:t>:</a:t>
            </a:r>
            <a:r>
              <a:rPr lang="en-US" sz="2400" b="1"/>
              <a:t>  </a:t>
            </a:r>
            <a:r>
              <a:rPr lang="en-US" sz="2800" b="1"/>
              <a:t>alat yang dipergunakan oleh 			guru dalam proses</a:t>
            </a:r>
            <a:r>
              <a:rPr lang="en-US" sz="2400" b="1"/>
              <a:t> </a:t>
            </a:r>
            <a:r>
              <a:rPr lang="en-US" sz="2800" b="1"/>
              <a:t> pembelajaran  			guna memvisualkan suatu konsep.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/>
              <a:t>                  Misalnya:   minatur candi Borobudur, 					miniatur pesawat ulang-alik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/>
          </a:p>
          <a:p>
            <a:pPr>
              <a:lnSpc>
                <a:spcPct val="80000"/>
              </a:lnSpc>
              <a:buFontTx/>
              <a:buNone/>
            </a:pPr>
            <a:endParaRPr lang="en-US" sz="2000" b="1"/>
          </a:p>
        </p:txBody>
      </p:sp>
    </p:spTree>
  </p:cSld>
  <p:clrMapOvr>
    <a:masterClrMapping/>
  </p:clrMapOvr>
  <p:transition>
    <p:push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FF00"/>
                </a:solidFill>
              </a:rPr>
              <a:t>MEDIA PEMBELAJARAN</a:t>
            </a:r>
            <a:r>
              <a:rPr lang="en-US" sz="2000" b="1">
                <a:solidFill>
                  <a:srgbClr val="00FF00"/>
                </a:solidFill>
              </a:rPr>
              <a:t>: </a:t>
            </a:r>
            <a:r>
              <a:rPr lang="en-US" sz="2400" b="1"/>
              <a:t>alat (peralatan)</a:t>
            </a:r>
            <a:r>
              <a:rPr lang="en-US" sz="2400" b="1">
                <a:solidFill>
                  <a:srgbClr val="00FF00"/>
                </a:solidFill>
              </a:rPr>
              <a:t> </a:t>
            </a:r>
            <a:r>
              <a:rPr lang="en-US" sz="2400" b="1"/>
              <a:t>yang diisi 	    dengan program untuk</a:t>
            </a:r>
            <a:r>
              <a:rPr lang="en-US" sz="2000" b="1"/>
              <a:t> </a:t>
            </a:r>
            <a:r>
              <a:rPr lang="en-US" sz="2400" b="1"/>
              <a:t>menyalurkan informasi          	    (materi pembelajaran) sehingga dapat 	  	    merangsang perhatian, minat, pikiran, dan 	    perasaan siswa dalam kegiatan belajar untuk 	    mencapai tujuan pembelajaran.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               Misalnya: reading box, reading machine, 				wallchart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FF00"/>
                </a:solidFill>
              </a:rPr>
              <a:t>SUMBER BELAJAR:</a:t>
            </a:r>
            <a:r>
              <a:rPr lang="en-US" sz="2000" b="1">
                <a:solidFill>
                  <a:srgbClr val="00FF00"/>
                </a:solidFill>
              </a:rPr>
              <a:t>  </a:t>
            </a:r>
            <a:r>
              <a:rPr lang="en-US" sz="2400" b="1"/>
              <a:t>sarana yang dapat 			   dimanfaatkan  sebagai tempat untuk menimba  	   materi pembelajaran.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              Misalnya:  laboratorium, museum, 	  	 			perpustakaan, kebun, pantai, alam, 			majalah, koran. 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527</Words>
  <Application>Microsoft Office PowerPoint</Application>
  <PresentationFormat>On-screen Show (4:3)</PresentationFormat>
  <Paragraphs>142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Wingdings</vt:lpstr>
      <vt:lpstr>Lucida Calligraphy</vt:lpstr>
      <vt:lpstr>Arial Black</vt:lpstr>
      <vt:lpstr>Mountain Top</vt:lpstr>
      <vt:lpstr>Slide 1</vt:lpstr>
      <vt:lpstr>Slide 2</vt:lpstr>
      <vt:lpstr>Kualitas Pembelajaran</vt:lpstr>
      <vt:lpstr>Ciri-ciri Pembelajaran  Berkualitas</vt:lpstr>
      <vt:lpstr>Faktor-faktor yang berpengaruh terhadap kualitas pembelajaran</vt:lpstr>
      <vt:lpstr>Agar Pembelajaran Berkualitas Guru harus Profesional </vt:lpstr>
      <vt:lpstr>Hambatan-hambatan Komunikasi dalam Proses Pembelajaran</vt:lpstr>
      <vt:lpstr>PENGERTIAN MEDIA</vt:lpstr>
      <vt:lpstr>Slide 9</vt:lpstr>
      <vt:lpstr>PENGERTIAN MEDIA</vt:lpstr>
      <vt:lpstr>SKEMA :</vt:lpstr>
      <vt:lpstr>MEDIA PEMBELAJARAN  SUMBER BELAJAR  </vt:lpstr>
      <vt:lpstr>BAIK BURUKNYA MEDIA</vt:lpstr>
      <vt:lpstr>KAPAN MEMILIH MEDIA?</vt:lpstr>
      <vt:lpstr>PERENCANAAN PROGRAM PEMEBALAJARAN:</vt:lpstr>
      <vt:lpstr>Tiga Karakteristik Media</vt:lpstr>
      <vt:lpstr>Manfaat Media Pembelajaran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 Computer</dc:creator>
  <cp:lastModifiedBy>acer</cp:lastModifiedBy>
  <cp:revision>17</cp:revision>
  <dcterms:created xsi:type="dcterms:W3CDTF">2008-01-08T04:00:16Z</dcterms:created>
  <dcterms:modified xsi:type="dcterms:W3CDTF">2011-07-04T14:59:49Z</dcterms:modified>
</cp:coreProperties>
</file>