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7" r:id="rId2"/>
    <p:sldId id="270" r:id="rId3"/>
    <p:sldId id="287" r:id="rId4"/>
    <p:sldId id="289" r:id="rId5"/>
    <p:sldId id="273" r:id="rId6"/>
    <p:sldId id="274" r:id="rId7"/>
    <p:sldId id="275" r:id="rId8"/>
    <p:sldId id="277" r:id="rId9"/>
    <p:sldId id="278" r:id="rId10"/>
    <p:sldId id="279" r:id="rId11"/>
    <p:sldId id="280" r:id="rId12"/>
    <p:sldId id="281" r:id="rId13"/>
    <p:sldId id="282" r:id="rId14"/>
    <p:sldId id="283" r:id="rId15"/>
    <p:sldId id="285" r:id="rId16"/>
    <p:sldId id="284" r:id="rId17"/>
    <p:sldId id="262" r:id="rId18"/>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p>
        </p:txBody>
      </p:sp>
      <p:sp>
        <p:nvSpPr>
          <p:cNvPr id="112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12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112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306F889-4DE5-4424-9E36-5C1C7273440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24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957A34A-BBA3-403C-937E-DBAF3113463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9B0D28-1356-4104-B51F-2BC83FFADF9D}" type="slidenum">
              <a:rPr lang="en-US"/>
              <a:pPr/>
              <a:t>1</a:t>
            </a:fld>
            <a:endParaRPr lang="en-US"/>
          </a:p>
        </p:txBody>
      </p:sp>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F8E2BC-12A9-4DAC-993C-AE13F98DCC19}" type="slidenum">
              <a:rPr lang="en-US"/>
              <a:pPr/>
              <a:t>10</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CB9EDF-B8FA-4783-B84C-924879C4B641}" type="slidenum">
              <a:rPr lang="en-US"/>
              <a:pPr/>
              <a:t>11</a:t>
            </a:fld>
            <a:endParaRPr lang="en-US"/>
          </a:p>
        </p:txBody>
      </p:sp>
      <p:sp>
        <p:nvSpPr>
          <p:cNvPr id="75778" name="Rectangle 2"/>
          <p:cNvSpPr>
            <a:spLocks noRo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D77B3-C033-4C83-810D-4C1551F07A6B}" type="slidenum">
              <a:rPr lang="en-US"/>
              <a:pPr/>
              <a:t>12</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965798-ED37-4FC9-AC11-2E2D009677D0}" type="slidenum">
              <a:rPr lang="en-US"/>
              <a:pPr/>
              <a:t>13</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72BD2B-3077-4C86-AE5F-5E79F1FCB3AC}" type="slidenum">
              <a:rPr lang="en-US"/>
              <a:pPr/>
              <a:t>14</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F8856-1FCE-4CCB-BC96-5AE1546DE846}" type="slidenum">
              <a:rPr lang="en-US"/>
              <a:pPr/>
              <a:t>15</a:t>
            </a:fld>
            <a:endParaRPr 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FC065E-54C7-4D11-8F48-52AF8E005E54}" type="slidenum">
              <a:rPr lang="en-US"/>
              <a:pPr/>
              <a:t>16</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92615E-7DFF-432B-8777-7E7D98F616BA}" type="slidenum">
              <a:rPr lang="en-US"/>
              <a:pPr/>
              <a:t>17</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CAC17-1943-489D-BA6B-F8DE76B401AF}" type="slidenum">
              <a:rPr lang="en-US"/>
              <a:pPr/>
              <a:t>2</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007261E-47B1-4BC8-BA15-BF3C7D590790}" type="slidenum">
              <a:rPr lang="en-US"/>
              <a:pPr/>
              <a:t>3</a:t>
            </a:fld>
            <a:endParaRPr lang="en-US"/>
          </a:p>
        </p:txBody>
      </p:sp>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p:txBody>
          <a:bodyPr/>
          <a:lstStyle/>
          <a:p>
            <a:pPr>
              <a:spcBef>
                <a:spcPct val="0"/>
              </a:spcBef>
            </a:pPr>
            <a:endParaRPr lang="en-US"/>
          </a:p>
        </p:txBody>
      </p:sp>
      <p:sp>
        <p:nvSpPr>
          <p:cNvPr id="6148"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eaLnBrk="1" hangingPunct="1">
              <a:defRPr/>
            </a:pPr>
            <a:fld id="{560DE245-A1A0-40BF-87F8-DC350F79B8A3}" type="slidenum">
              <a:rPr lang="id-ID" sz="1200">
                <a:latin typeface="+mn-lt"/>
              </a:rPr>
              <a:pPr algn="r" eaLnBrk="1" hangingPunct="1">
                <a:defRPr/>
              </a:pPr>
              <a:t>3</a:t>
            </a:fld>
            <a:endParaRPr lang="id-ID"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2B8EE9-08F9-412B-A232-E61FB143776B}" type="slidenum">
              <a:rPr lang="en-US"/>
              <a:pPr/>
              <a:t>4</a:t>
            </a:fld>
            <a:endParaRPr 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F9E269-2C40-4385-9D44-BF61448A44AB}" type="slidenum">
              <a:rPr lang="en-US"/>
              <a:pPr/>
              <a:t>5</a:t>
            </a:fld>
            <a:endParaRPr lang="en-US"/>
          </a:p>
        </p:txBody>
      </p:sp>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p:txBody>
          <a:bodyPr/>
          <a:lstStyle/>
          <a:p>
            <a:pPr>
              <a:spcBef>
                <a:spcPct val="0"/>
              </a:spcBef>
            </a:pPr>
            <a:endParaRPr lang="en-US"/>
          </a:p>
        </p:txBody>
      </p:sp>
      <p:sp>
        <p:nvSpPr>
          <p:cNvPr id="7172"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eaLnBrk="1" hangingPunct="1">
              <a:defRPr/>
            </a:pPr>
            <a:fld id="{52CECE7D-926A-4B01-BD52-498D856B9575}" type="slidenum">
              <a:rPr lang="id-ID" sz="1200">
                <a:latin typeface="+mn-lt"/>
              </a:rPr>
              <a:pPr algn="r" eaLnBrk="1" hangingPunct="1">
                <a:defRPr/>
              </a:pPr>
              <a:t>5</a:t>
            </a:fld>
            <a:endParaRPr lang="id-ID"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80F4A37-6CA4-4C99-9EBD-944CF91ED3F8}" type="slidenum">
              <a:rPr lang="en-US"/>
              <a:pPr/>
              <a:t>6</a:t>
            </a:fld>
            <a:endParaRPr lang="en-US"/>
          </a:p>
        </p:txBody>
      </p:sp>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p:txBody>
          <a:bodyPr/>
          <a:lstStyle/>
          <a:p>
            <a:pPr>
              <a:spcBef>
                <a:spcPct val="0"/>
              </a:spcBef>
            </a:pPr>
            <a:endParaRPr lang="en-US"/>
          </a:p>
        </p:txBody>
      </p:sp>
      <p:sp>
        <p:nvSpPr>
          <p:cNvPr id="819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eaLnBrk="1" hangingPunct="1">
              <a:defRPr/>
            </a:pPr>
            <a:fld id="{8B4DFA73-AE34-4339-A4B6-01BF0809921B}" type="slidenum">
              <a:rPr lang="id-ID" sz="1200">
                <a:latin typeface="+mn-lt"/>
              </a:rPr>
              <a:pPr algn="r" eaLnBrk="1" hangingPunct="1">
                <a:defRPr/>
              </a:pPr>
              <a:t>6</a:t>
            </a:fld>
            <a:endParaRPr lang="id-ID" sz="120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29368-F70F-4AF3-A06D-5BCD2CFAB13A}" type="slidenum">
              <a:rPr lang="en-US"/>
              <a:pPr/>
              <a:t>7</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5214A-D5BE-4BF1-90E9-6F068C6D1CB1}" type="slidenum">
              <a:rPr lang="en-US"/>
              <a:pPr/>
              <a:t>8</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34C5AF-91E4-4D4D-A654-CFE659F83CF8}" type="slidenum">
              <a:rPr lang="en-US"/>
              <a:pPr/>
              <a:t>9</a:t>
            </a:fld>
            <a:endParaRPr lang="en-US"/>
          </a:p>
        </p:txBody>
      </p:sp>
      <p:sp>
        <p:nvSpPr>
          <p:cNvPr id="73730" name="Rectangle 2"/>
          <p:cNvSpPr>
            <a:spLocks noRo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770" name="Group 2"/>
          <p:cNvGrpSpPr>
            <a:grpSpLocks/>
          </p:cNvGrpSpPr>
          <p:nvPr/>
        </p:nvGrpSpPr>
        <p:grpSpPr bwMode="auto">
          <a:xfrm>
            <a:off x="-6350" y="20638"/>
            <a:ext cx="9144000" cy="6858000"/>
            <a:chOff x="0" y="0"/>
            <a:chExt cx="5760" cy="4320"/>
          </a:xfrm>
        </p:grpSpPr>
        <p:sp>
          <p:nvSpPr>
            <p:cNvPr id="3277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277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2773"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2774" name="Group 6"/>
          <p:cNvGrpSpPr>
            <a:grpSpLocks/>
          </p:cNvGrpSpPr>
          <p:nvPr/>
        </p:nvGrpSpPr>
        <p:grpSpPr bwMode="auto">
          <a:xfrm>
            <a:off x="-1588" y="6034088"/>
            <a:ext cx="7845426" cy="850900"/>
            <a:chOff x="0" y="3792"/>
            <a:chExt cx="4942" cy="536"/>
          </a:xfrm>
        </p:grpSpPr>
        <p:sp>
          <p:nvSpPr>
            <p:cNvPr id="3277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2776" name="Group 8"/>
            <p:cNvGrpSpPr>
              <a:grpSpLocks/>
            </p:cNvGrpSpPr>
            <p:nvPr userDrawn="1"/>
          </p:nvGrpSpPr>
          <p:grpSpPr bwMode="auto">
            <a:xfrm>
              <a:off x="2486" y="3792"/>
              <a:ext cx="2456" cy="536"/>
              <a:chOff x="2486" y="3792"/>
              <a:chExt cx="2456" cy="536"/>
            </a:xfrm>
          </p:grpSpPr>
          <p:sp>
            <p:nvSpPr>
              <p:cNvPr id="32777"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3277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277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278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278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278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2783" name="Group 15"/>
          <p:cNvGrpSpPr>
            <a:grpSpLocks/>
          </p:cNvGrpSpPr>
          <p:nvPr/>
        </p:nvGrpSpPr>
        <p:grpSpPr bwMode="auto">
          <a:xfrm>
            <a:off x="627063" y="6021388"/>
            <a:ext cx="5684837" cy="849312"/>
            <a:chOff x="395" y="3793"/>
            <a:chExt cx="3581" cy="535"/>
          </a:xfrm>
        </p:grpSpPr>
        <p:sp>
          <p:nvSpPr>
            <p:cNvPr id="32784"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2785"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2786"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2787"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2788"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2789"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2790" name="Rectangle 22"/>
          <p:cNvSpPr>
            <a:spLocks noGrp="1" noChangeArrowheads="1"/>
          </p:cNvSpPr>
          <p:nvPr>
            <p:ph type="ctrTitle" sz="quarter"/>
          </p:nvPr>
        </p:nvSpPr>
        <p:spPr>
          <a:xfrm>
            <a:off x="457200" y="1447800"/>
            <a:ext cx="8229600" cy="1736725"/>
          </a:xfrm>
        </p:spPr>
        <p:txBody>
          <a:bodyPr/>
          <a:lstStyle>
            <a:lvl1pPr>
              <a:defRPr/>
            </a:lvl1pPr>
          </a:lstStyle>
          <a:p>
            <a:r>
              <a:rPr lang="en-US"/>
              <a:t>Click to edit Master title style</a:t>
            </a:r>
          </a:p>
        </p:txBody>
      </p:sp>
      <p:sp>
        <p:nvSpPr>
          <p:cNvPr id="327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a:t>Click to edit Master subtitle style</a:t>
            </a:r>
          </a:p>
        </p:txBody>
      </p:sp>
      <p:sp>
        <p:nvSpPr>
          <p:cNvPr id="32792" name="Rectangle 24"/>
          <p:cNvSpPr>
            <a:spLocks noGrp="1" noChangeArrowheads="1"/>
          </p:cNvSpPr>
          <p:nvPr>
            <p:ph type="dt" sz="quarter" idx="2"/>
          </p:nvPr>
        </p:nvSpPr>
        <p:spPr/>
        <p:txBody>
          <a:bodyPr/>
          <a:lstStyle>
            <a:lvl1pPr>
              <a:defRPr/>
            </a:lvl1pPr>
          </a:lstStyle>
          <a:p>
            <a:endParaRPr lang="en-US"/>
          </a:p>
        </p:txBody>
      </p:sp>
      <p:sp>
        <p:nvSpPr>
          <p:cNvPr id="32793" name="Rectangle 25"/>
          <p:cNvSpPr>
            <a:spLocks noGrp="1" noChangeArrowheads="1"/>
          </p:cNvSpPr>
          <p:nvPr>
            <p:ph type="sldNum" sz="quarter" idx="4"/>
          </p:nvPr>
        </p:nvSpPr>
        <p:spPr/>
        <p:txBody>
          <a:bodyPr/>
          <a:lstStyle>
            <a:lvl1pPr>
              <a:defRPr/>
            </a:lvl1pPr>
          </a:lstStyle>
          <a:p>
            <a:fld id="{6B225B38-546A-4F74-BCB6-E2B3FB9E18BA}" type="slidenum">
              <a:rPr lang="en-US"/>
              <a:pPr/>
              <a:t>‹#›</a:t>
            </a:fld>
            <a:endParaRPr lang="en-US"/>
          </a:p>
        </p:txBody>
      </p:sp>
      <p:sp>
        <p:nvSpPr>
          <p:cNvPr id="32794"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5FB277-8F8B-41E7-8587-39E728E7649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C64765-04A8-47F1-86BD-2B1E94DF46C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A6816E-88A3-4C2A-8A7D-1DF6514BF2C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C41512-1534-40F3-974F-D0891B01F8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000FA6-078F-41D8-B2CF-BDD6E1976F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6C50DE8-C842-4A47-9A81-C2B9E90403A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465AE9-DBC9-4291-A9BC-69600790C5A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F4A5214-2653-42E6-A5CF-73F25249D0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109821-D084-4457-81D2-1FCFD29DC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3BACFFB-9C63-4DC3-A863-6FA91022989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9144000" cy="6858000"/>
            <a:chOff x="0" y="0"/>
            <a:chExt cx="5760" cy="4320"/>
          </a:xfrm>
        </p:grpSpPr>
        <p:sp>
          <p:nvSpPr>
            <p:cNvPr id="317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17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17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1750" name="Group 6"/>
          <p:cNvGrpSpPr>
            <a:grpSpLocks/>
          </p:cNvGrpSpPr>
          <p:nvPr/>
        </p:nvGrpSpPr>
        <p:grpSpPr bwMode="auto">
          <a:xfrm>
            <a:off x="0" y="6019800"/>
            <a:ext cx="7848600" cy="857250"/>
            <a:chOff x="0" y="3792"/>
            <a:chExt cx="4944" cy="540"/>
          </a:xfrm>
        </p:grpSpPr>
        <p:sp>
          <p:nvSpPr>
            <p:cNvPr id="317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1752" name="Group 8"/>
            <p:cNvGrpSpPr>
              <a:grpSpLocks/>
            </p:cNvGrpSpPr>
            <p:nvPr userDrawn="1"/>
          </p:nvGrpSpPr>
          <p:grpSpPr bwMode="auto">
            <a:xfrm>
              <a:off x="2486" y="3792"/>
              <a:ext cx="2458" cy="540"/>
              <a:chOff x="2486" y="3792"/>
              <a:chExt cx="2458" cy="540"/>
            </a:xfrm>
          </p:grpSpPr>
          <p:sp>
            <p:nvSpPr>
              <p:cNvPr id="317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317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17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17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17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17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1759" name="Group 15"/>
          <p:cNvGrpSpPr>
            <a:grpSpLocks/>
          </p:cNvGrpSpPr>
          <p:nvPr/>
        </p:nvGrpSpPr>
        <p:grpSpPr bwMode="auto">
          <a:xfrm>
            <a:off x="627063" y="6021388"/>
            <a:ext cx="5684837" cy="849312"/>
            <a:chOff x="395" y="3793"/>
            <a:chExt cx="3581" cy="535"/>
          </a:xfrm>
        </p:grpSpPr>
        <p:sp>
          <p:nvSpPr>
            <p:cNvPr id="317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17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17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17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17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17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17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767"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endParaRPr lang="en-US"/>
          </a:p>
        </p:txBody>
      </p:sp>
      <p:sp>
        <p:nvSpPr>
          <p:cNvPr id="317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317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38F40D7-1E66-48D0-A70B-A6875706621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descr="gunungan">
            <a:hlinkHover r:id="" action="ppaction://noaction">
              <a:snd r:embed="rId4" name="wind.wav"/>
            </a:hlinkHover>
          </p:cNvPr>
          <p:cNvPicPr>
            <a:picLocks noChangeAspect="1" noChangeArrowheads="1"/>
          </p:cNvPicPr>
          <p:nvPr/>
        </p:nvPicPr>
        <p:blipFill>
          <a:blip r:embed="rId5" cstate="print">
            <a:clrChange>
              <a:clrFrom>
                <a:srgbClr val="FFFFFF"/>
              </a:clrFrom>
              <a:clrTo>
                <a:srgbClr val="FFFFFF">
                  <a:alpha val="0"/>
                </a:srgbClr>
              </a:clrTo>
            </a:clrChange>
            <a:lum bright="2000" contrast="2000"/>
          </a:blip>
          <a:srcRect/>
          <a:stretch>
            <a:fillRect/>
          </a:stretch>
        </p:blipFill>
        <p:spPr bwMode="auto">
          <a:xfrm>
            <a:off x="2552700" y="-15875"/>
            <a:ext cx="3905250" cy="6037263"/>
          </a:xfrm>
          <a:prstGeom prst="rect">
            <a:avLst/>
          </a:prstGeom>
          <a:noFill/>
          <a:ln w="9525">
            <a:noFill/>
            <a:miter lim="800000"/>
            <a:headEnd/>
            <a:tailEnd/>
          </a:ln>
        </p:spPr>
      </p:pic>
      <p:sp>
        <p:nvSpPr>
          <p:cNvPr id="3075" name="Rectangle 3"/>
          <p:cNvSpPr>
            <a:spLocks noChangeArrowheads="1"/>
          </p:cNvSpPr>
          <p:nvPr/>
        </p:nvSpPr>
        <p:spPr bwMode="auto">
          <a:xfrm>
            <a:off x="304800" y="2133600"/>
            <a:ext cx="8839200" cy="1920875"/>
          </a:xfrm>
          <a:prstGeom prst="rect">
            <a:avLst/>
          </a:prstGeom>
          <a:noFill/>
          <a:ln w="9525">
            <a:noFill/>
            <a:miter lim="800000"/>
            <a:headEnd/>
            <a:tailEnd/>
          </a:ln>
          <a:effectLst/>
        </p:spPr>
        <p:txBody>
          <a:bodyPr anchor="ctr">
            <a:spAutoFit/>
          </a:bodyPr>
          <a:lstStyle/>
          <a:p>
            <a:r>
              <a:rPr lang="en-US" sz="4000" b="1">
                <a:effectLst>
                  <a:outerShdw blurRad="38100" dist="38100" dir="2700000" algn="tl">
                    <a:srgbClr val="000000"/>
                  </a:outerShdw>
                </a:effectLst>
                <a:latin typeface="Lucida Calligraphy" pitchFamily="66" charset="0"/>
              </a:rPr>
              <a:t>Assalamu’alaikum wr. wb. </a:t>
            </a:r>
          </a:p>
          <a:p>
            <a:r>
              <a:rPr lang="en-US" sz="4000" b="1">
                <a:effectLst>
                  <a:outerShdw blurRad="38100" dist="38100" dir="2700000" algn="tl">
                    <a:srgbClr val="000000"/>
                  </a:outerShdw>
                </a:effectLst>
                <a:latin typeface="Lucida Calligraphy" pitchFamily="66" charset="0"/>
              </a:rPr>
              <a:t>Selamat Pagi, Salam Sejahtera </a:t>
            </a:r>
          </a:p>
          <a:p>
            <a:r>
              <a:rPr lang="en-US" sz="4000" b="1">
                <a:effectLst>
                  <a:outerShdw blurRad="38100" dist="38100" dir="2700000" algn="tl">
                    <a:srgbClr val="000000"/>
                  </a:outerShdw>
                </a:effectLst>
                <a:latin typeface="Lucida Calligraphy" pitchFamily="66" charset="0"/>
              </a:rPr>
              <a:t>untuk kita semua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0" fill="hold"/>
                                        <p:tgtEl>
                                          <p:spTgt spid="3074"/>
                                        </p:tgtEl>
                                        <p:attrNameLst>
                                          <p:attrName>ppt_w</p:attrName>
                                        </p:attrNameLst>
                                      </p:cBhvr>
                                      <p:tavLst>
                                        <p:tav tm="0" fmla="#ppt_w*sin(2.5*pi*$)">
                                          <p:val>
                                            <p:fltVal val="0"/>
                                          </p:val>
                                        </p:tav>
                                        <p:tav tm="100000">
                                          <p:val>
                                            <p:fltVal val="1"/>
                                          </p:val>
                                        </p:tav>
                                      </p:tavLst>
                                    </p:anim>
                                    <p:anim calcmode="lin" valueType="num">
                                      <p:cBhvr>
                                        <p:cTn id="8" dur="5000" fill="hold"/>
                                        <p:tgtEl>
                                          <p:spTgt spid="307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a:solidFill>
                  <a:schemeClr val="accent2"/>
                </a:solidFill>
              </a:rPr>
              <a:t>Peran KIR </a:t>
            </a:r>
            <a:br>
              <a:rPr lang="en-US" sz="4000">
                <a:solidFill>
                  <a:schemeClr val="accent2"/>
                </a:solidFill>
              </a:rPr>
            </a:br>
            <a:r>
              <a:rPr lang="en-US" sz="4000">
                <a:solidFill>
                  <a:schemeClr val="accent2"/>
                </a:solidFill>
              </a:rPr>
              <a:t>bagi Guru Pembimbing</a:t>
            </a:r>
          </a:p>
        </p:txBody>
      </p:sp>
      <p:sp>
        <p:nvSpPr>
          <p:cNvPr id="66563" name="Rectangle 3"/>
          <p:cNvSpPr>
            <a:spLocks noGrp="1" noChangeArrowheads="1"/>
          </p:cNvSpPr>
          <p:nvPr>
            <p:ph type="body" idx="1"/>
          </p:nvPr>
        </p:nvSpPr>
        <p:spPr>
          <a:xfrm>
            <a:off x="457200" y="1600200"/>
            <a:ext cx="8686800" cy="4495800"/>
          </a:xfrm>
        </p:spPr>
        <p:txBody>
          <a:bodyPr/>
          <a:lstStyle/>
          <a:p>
            <a:pPr marL="609600" indent="-609600">
              <a:buFontTx/>
              <a:buAutoNum type="arabicPeriod"/>
            </a:pPr>
            <a:r>
              <a:rPr lang="en-US" sz="2800"/>
              <a:t>Menambah ilmu pengetahuan secara luas.</a:t>
            </a:r>
          </a:p>
          <a:p>
            <a:pPr marL="609600" indent="-609600">
              <a:buFontTx/>
              <a:buAutoNum type="arabicPeriod"/>
            </a:pPr>
            <a:r>
              <a:rPr lang="en-US" sz="2800"/>
              <a:t>Menambah keterampilan membimbing KIR.</a:t>
            </a:r>
          </a:p>
          <a:p>
            <a:pPr marL="609600" indent="-609600">
              <a:buFontTx/>
              <a:buAutoNum type="arabicPeriod"/>
            </a:pPr>
            <a:r>
              <a:rPr lang="en-US" sz="2800"/>
              <a:t>Meningkatkan rasa ingin tahu terhadap ipteks.</a:t>
            </a:r>
          </a:p>
          <a:p>
            <a:pPr marL="609600" indent="-609600">
              <a:buFontTx/>
              <a:buAutoNum type="arabicPeriod"/>
            </a:pPr>
            <a:r>
              <a:rPr lang="en-US" sz="2800"/>
              <a:t>Meningkatkan minat baca terhadap ipteks.</a:t>
            </a:r>
          </a:p>
          <a:p>
            <a:pPr marL="609600" indent="-609600">
              <a:buFontTx/>
              <a:buAutoNum type="arabicPeriod"/>
            </a:pPr>
            <a:r>
              <a:rPr lang="en-US" sz="2800"/>
              <a:t>Menambah pengetahuan dalam menunjang KBM di sekolah.</a:t>
            </a:r>
          </a:p>
          <a:p>
            <a:pPr marL="609600" indent="-609600">
              <a:buFontTx/>
              <a:buAutoNum type="arabicPeriod"/>
            </a:pPr>
            <a:r>
              <a:rPr lang="en-US" sz="2800"/>
              <a:t>Mengenal sikap-sikap dan perkembangan pribadi-pribadi siswa lebih mendalam.</a:t>
            </a:r>
          </a:p>
          <a:p>
            <a:pPr marL="609600" indent="-609600">
              <a:buFontTx/>
              <a:buAutoNum type="arabicPeriod"/>
            </a:pPr>
            <a:r>
              <a:rPr lang="en-US" sz="2800"/>
              <a:t>Meningkatkan kesejahteraan hidup.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6562"/>
                                        </p:tgtEl>
                                        <p:attrNameLst>
                                          <p:attrName>style.visibility</p:attrName>
                                        </p:attrNameLst>
                                      </p:cBhvr>
                                      <p:to>
                                        <p:strVal val="visible"/>
                                      </p:to>
                                    </p:set>
                                    <p:animEffect transition="in" filter="fade">
                                      <p:cBhvr>
                                        <p:cTn id="7" dur="1000">
                                          <p:stCondLst>
                                            <p:cond delay="0"/>
                                          </p:stCondLst>
                                        </p:cTn>
                                        <p:tgtEl>
                                          <p:spTgt spid="665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6563">
                                            <p:txEl>
                                              <p:pRg st="0" end="0"/>
                                            </p:txEl>
                                          </p:spTgt>
                                        </p:tgtEl>
                                        <p:attrNameLst>
                                          <p:attrName>style.visibility</p:attrName>
                                        </p:attrNameLst>
                                      </p:cBhvr>
                                      <p:to>
                                        <p:strVal val="visible"/>
                                      </p:to>
                                    </p:set>
                                    <p:animEffect transition="in" filter="fade">
                                      <p:cBhvr>
                                        <p:cTn id="12" dur="500">
                                          <p:stCondLst>
                                            <p:cond delay="0"/>
                                          </p:stCondLst>
                                        </p:cTn>
                                        <p:tgtEl>
                                          <p:spTgt spid="66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6563">
                                            <p:txEl>
                                              <p:pRg st="1" end="1"/>
                                            </p:txEl>
                                          </p:spTgt>
                                        </p:tgtEl>
                                        <p:attrNameLst>
                                          <p:attrName>style.visibility</p:attrName>
                                        </p:attrNameLst>
                                      </p:cBhvr>
                                      <p:to>
                                        <p:strVal val="visible"/>
                                      </p:to>
                                    </p:set>
                                    <p:animEffect transition="in" filter="fade">
                                      <p:cBhvr>
                                        <p:cTn id="17" dur="500">
                                          <p:stCondLst>
                                            <p:cond delay="0"/>
                                          </p:stCondLst>
                                        </p:cTn>
                                        <p:tgtEl>
                                          <p:spTgt spid="665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6563">
                                            <p:txEl>
                                              <p:pRg st="2" end="2"/>
                                            </p:txEl>
                                          </p:spTgt>
                                        </p:tgtEl>
                                        <p:attrNameLst>
                                          <p:attrName>style.visibility</p:attrName>
                                        </p:attrNameLst>
                                      </p:cBhvr>
                                      <p:to>
                                        <p:strVal val="visible"/>
                                      </p:to>
                                    </p:set>
                                    <p:animEffect transition="in" filter="fade">
                                      <p:cBhvr>
                                        <p:cTn id="22" dur="500">
                                          <p:stCondLst>
                                            <p:cond delay="0"/>
                                          </p:stCondLst>
                                        </p:cTn>
                                        <p:tgtEl>
                                          <p:spTgt spid="6656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6563">
                                            <p:txEl>
                                              <p:pRg st="3" end="3"/>
                                            </p:txEl>
                                          </p:spTgt>
                                        </p:tgtEl>
                                        <p:attrNameLst>
                                          <p:attrName>style.visibility</p:attrName>
                                        </p:attrNameLst>
                                      </p:cBhvr>
                                      <p:to>
                                        <p:strVal val="visible"/>
                                      </p:to>
                                    </p:set>
                                    <p:animEffect transition="in" filter="fade">
                                      <p:cBhvr>
                                        <p:cTn id="27" dur="500">
                                          <p:stCondLst>
                                            <p:cond delay="0"/>
                                          </p:stCondLst>
                                        </p:cTn>
                                        <p:tgtEl>
                                          <p:spTgt spid="6656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66563">
                                            <p:txEl>
                                              <p:pRg st="4" end="4"/>
                                            </p:txEl>
                                          </p:spTgt>
                                        </p:tgtEl>
                                        <p:attrNameLst>
                                          <p:attrName>style.visibility</p:attrName>
                                        </p:attrNameLst>
                                      </p:cBhvr>
                                      <p:to>
                                        <p:strVal val="visible"/>
                                      </p:to>
                                    </p:set>
                                    <p:animEffect transition="in" filter="fade">
                                      <p:cBhvr>
                                        <p:cTn id="32" dur="500">
                                          <p:stCondLst>
                                            <p:cond delay="0"/>
                                          </p:stCondLst>
                                        </p:cTn>
                                        <p:tgtEl>
                                          <p:spTgt spid="6656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66563">
                                            <p:txEl>
                                              <p:pRg st="5" end="5"/>
                                            </p:txEl>
                                          </p:spTgt>
                                        </p:tgtEl>
                                        <p:attrNameLst>
                                          <p:attrName>style.visibility</p:attrName>
                                        </p:attrNameLst>
                                      </p:cBhvr>
                                      <p:to>
                                        <p:strVal val="visible"/>
                                      </p:to>
                                    </p:set>
                                    <p:animEffect transition="in" filter="fade">
                                      <p:cBhvr>
                                        <p:cTn id="37" dur="500">
                                          <p:stCondLst>
                                            <p:cond delay="0"/>
                                          </p:stCondLst>
                                        </p:cTn>
                                        <p:tgtEl>
                                          <p:spTgt spid="6656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66563">
                                            <p:txEl>
                                              <p:pRg st="6" end="6"/>
                                            </p:txEl>
                                          </p:spTgt>
                                        </p:tgtEl>
                                        <p:attrNameLst>
                                          <p:attrName>style.visibility</p:attrName>
                                        </p:attrNameLst>
                                      </p:cBhvr>
                                      <p:to>
                                        <p:strVal val="visible"/>
                                      </p:to>
                                    </p:set>
                                    <p:animEffect transition="in" filter="fade">
                                      <p:cBhvr>
                                        <p:cTn id="42" dur="500">
                                          <p:stCondLst>
                                            <p:cond delay="0"/>
                                          </p:stCondLst>
                                        </p:cTn>
                                        <p:tgtEl>
                                          <p:spTgt spid="665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solidFill>
                  <a:schemeClr val="accent2"/>
                </a:solidFill>
              </a:rPr>
              <a:t>Peran KIR bagi Sekolah</a:t>
            </a:r>
          </a:p>
        </p:txBody>
      </p:sp>
      <p:sp>
        <p:nvSpPr>
          <p:cNvPr id="67587" name="Rectangle 3"/>
          <p:cNvSpPr>
            <a:spLocks noGrp="1" noChangeArrowheads="1"/>
          </p:cNvSpPr>
          <p:nvPr>
            <p:ph type="body" idx="1"/>
          </p:nvPr>
        </p:nvSpPr>
        <p:spPr>
          <a:xfrm>
            <a:off x="457200" y="1371600"/>
            <a:ext cx="8686800" cy="5334000"/>
          </a:xfrm>
        </p:spPr>
        <p:txBody>
          <a:bodyPr/>
          <a:lstStyle/>
          <a:p>
            <a:pPr marL="609600" indent="-609600">
              <a:lnSpc>
                <a:spcPct val="90000"/>
              </a:lnSpc>
              <a:buFontTx/>
              <a:buAutoNum type="arabicPeriod"/>
            </a:pPr>
            <a:r>
              <a:rPr lang="en-US"/>
              <a:t>Memberikan nilai tambah dan nilai unggulan kompetitif bagi sekolah.</a:t>
            </a:r>
          </a:p>
          <a:p>
            <a:pPr marL="609600" indent="-609600">
              <a:lnSpc>
                <a:spcPct val="90000"/>
              </a:lnSpc>
              <a:buFontTx/>
              <a:buAutoNum type="arabicPeriod"/>
            </a:pPr>
            <a:r>
              <a:rPr lang="en-US"/>
              <a:t>Menambah keterampilan dalam mengelola dan mengembangkan sekolah.</a:t>
            </a:r>
          </a:p>
          <a:p>
            <a:pPr marL="609600" indent="-609600">
              <a:lnSpc>
                <a:spcPct val="90000"/>
              </a:lnSpc>
              <a:buFontTx/>
              <a:buAutoNum type="arabicPeriod"/>
            </a:pPr>
            <a:r>
              <a:rPr lang="en-US"/>
              <a:t>Memperluas hubungan kerja sama dengan instansi lain. </a:t>
            </a:r>
          </a:p>
          <a:p>
            <a:pPr marL="609600" indent="-609600">
              <a:lnSpc>
                <a:spcPct val="90000"/>
              </a:lnSpc>
              <a:buFontTx/>
              <a:buAutoNum type="arabicPeriod"/>
            </a:pPr>
            <a:r>
              <a:rPr lang="en-US"/>
              <a:t>Meningkatkan situasi dan kondisi sekolah yang kondusif untuk belajar.</a:t>
            </a:r>
          </a:p>
          <a:p>
            <a:pPr marL="609600" indent="-609600">
              <a:lnSpc>
                <a:spcPct val="90000"/>
              </a:lnSpc>
              <a:buFontTx/>
              <a:buAutoNum type="arabicPeriod"/>
            </a:pPr>
            <a:r>
              <a:rPr lang="en-US"/>
              <a:t>Menambah fungsi sekolah lanjutan/menengah sebagai tempat pengembangan riset/penelitian.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Effect transition="in" filter="fade">
                                      <p:cBhvr>
                                        <p:cTn id="7" dur="1000">
                                          <p:stCondLst>
                                            <p:cond delay="0"/>
                                          </p:stCondLst>
                                        </p:cTn>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fade">
                                      <p:cBhvr>
                                        <p:cTn id="12" dur="500">
                                          <p:stCondLst>
                                            <p:cond delay="0"/>
                                          </p:stCondLst>
                                        </p:cTn>
                                        <p:tgtEl>
                                          <p:spTgt spid="675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fade">
                                      <p:cBhvr>
                                        <p:cTn id="17" dur="500">
                                          <p:stCondLst>
                                            <p:cond delay="0"/>
                                          </p:stCondLst>
                                        </p:cTn>
                                        <p:tgtEl>
                                          <p:spTgt spid="675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fade">
                                      <p:cBhvr>
                                        <p:cTn id="22" dur="500">
                                          <p:stCondLst>
                                            <p:cond delay="0"/>
                                          </p:stCondLst>
                                        </p:cTn>
                                        <p:tgtEl>
                                          <p:spTgt spid="675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7587">
                                            <p:txEl>
                                              <p:pRg st="3" end="3"/>
                                            </p:txEl>
                                          </p:spTgt>
                                        </p:tgtEl>
                                        <p:attrNameLst>
                                          <p:attrName>style.visibility</p:attrName>
                                        </p:attrNameLst>
                                      </p:cBhvr>
                                      <p:to>
                                        <p:strVal val="visible"/>
                                      </p:to>
                                    </p:set>
                                    <p:animEffect transition="in" filter="fade">
                                      <p:cBhvr>
                                        <p:cTn id="27" dur="500">
                                          <p:stCondLst>
                                            <p:cond delay="0"/>
                                          </p:stCondLst>
                                        </p:cTn>
                                        <p:tgtEl>
                                          <p:spTgt spid="675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67587">
                                            <p:txEl>
                                              <p:pRg st="4" end="4"/>
                                            </p:txEl>
                                          </p:spTgt>
                                        </p:tgtEl>
                                        <p:attrNameLst>
                                          <p:attrName>style.visibility</p:attrName>
                                        </p:attrNameLst>
                                      </p:cBhvr>
                                      <p:to>
                                        <p:strVal val="visible"/>
                                      </p:to>
                                    </p:set>
                                    <p:animEffect transition="in" filter="fade">
                                      <p:cBhvr>
                                        <p:cTn id="32" dur="500">
                                          <p:stCondLst>
                                            <p:cond delay="0"/>
                                          </p:stCondLst>
                                        </p:cTn>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solidFill>
                  <a:schemeClr val="accent2"/>
                </a:solidFill>
              </a:rPr>
              <a:t>Kegiatan KIR</a:t>
            </a:r>
          </a:p>
        </p:txBody>
      </p:sp>
      <p:sp>
        <p:nvSpPr>
          <p:cNvPr id="68611" name="Rectangle 3"/>
          <p:cNvSpPr>
            <a:spLocks noGrp="1" noChangeArrowheads="1"/>
          </p:cNvSpPr>
          <p:nvPr>
            <p:ph type="body" idx="1"/>
          </p:nvPr>
        </p:nvSpPr>
        <p:spPr/>
        <p:txBody>
          <a:bodyPr/>
          <a:lstStyle/>
          <a:p>
            <a:pPr marL="609600" indent="-609600">
              <a:lnSpc>
                <a:spcPct val="90000"/>
              </a:lnSpc>
              <a:buFontTx/>
              <a:buAutoNum type="arabicPeriod"/>
            </a:pPr>
            <a:r>
              <a:rPr lang="en-US"/>
              <a:t>Kegiatan skala besar:</a:t>
            </a:r>
          </a:p>
          <a:p>
            <a:pPr marL="609600" indent="-609600">
              <a:lnSpc>
                <a:spcPct val="90000"/>
              </a:lnSpc>
              <a:buFontTx/>
              <a:buNone/>
            </a:pPr>
            <a:r>
              <a:rPr lang="en-US"/>
              <a:t>	a. Pertemuan Ilmiah</a:t>
            </a:r>
          </a:p>
          <a:p>
            <a:pPr marL="609600" indent="-609600">
              <a:lnSpc>
                <a:spcPct val="90000"/>
              </a:lnSpc>
              <a:buFontTx/>
              <a:buNone/>
            </a:pPr>
            <a:r>
              <a:rPr lang="en-US"/>
              <a:t>	b. Penataran dan Pelatihan</a:t>
            </a:r>
          </a:p>
          <a:p>
            <a:pPr marL="609600" indent="-609600">
              <a:lnSpc>
                <a:spcPct val="90000"/>
              </a:lnSpc>
              <a:buFontTx/>
              <a:buNone/>
            </a:pPr>
            <a:r>
              <a:rPr lang="en-US"/>
              <a:t>	c. Perkemahan dan Wisata Ilmiah</a:t>
            </a:r>
          </a:p>
          <a:p>
            <a:pPr marL="609600" indent="-609600">
              <a:lnSpc>
                <a:spcPct val="90000"/>
              </a:lnSpc>
              <a:buFontTx/>
              <a:buAutoNum type="arabicPeriod" startAt="2"/>
            </a:pPr>
            <a:r>
              <a:rPr lang="en-US"/>
              <a:t>Kegiatan skala kecil:</a:t>
            </a:r>
          </a:p>
          <a:p>
            <a:pPr marL="609600" indent="-609600">
              <a:lnSpc>
                <a:spcPct val="90000"/>
              </a:lnSpc>
              <a:buFontTx/>
              <a:buNone/>
            </a:pPr>
            <a:r>
              <a:rPr lang="en-US"/>
              <a:t>	a. Aktivitas keadministrasian</a:t>
            </a:r>
          </a:p>
          <a:p>
            <a:pPr marL="609600" indent="-609600">
              <a:lnSpc>
                <a:spcPct val="90000"/>
              </a:lnSpc>
              <a:buFontTx/>
              <a:buNone/>
            </a:pPr>
            <a:r>
              <a:rPr lang="en-US"/>
              <a:t>	b. Pelaksanaan penelitian</a:t>
            </a:r>
          </a:p>
          <a:p>
            <a:pPr marL="609600" indent="-609600">
              <a:lnSpc>
                <a:spcPct val="90000"/>
              </a:lnSpc>
              <a:buFontTx/>
              <a:buNone/>
            </a:pPr>
            <a:r>
              <a:rPr lang="en-US"/>
              <a:t>	c. Presentasi karya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8610"/>
                                        </p:tgtEl>
                                        <p:attrNameLst>
                                          <p:attrName>style.visibility</p:attrName>
                                        </p:attrNameLst>
                                      </p:cBhvr>
                                      <p:to>
                                        <p:strVal val="visible"/>
                                      </p:to>
                                    </p:set>
                                    <p:animEffect transition="in" filter="fade">
                                      <p:cBhvr>
                                        <p:cTn id="7" dur="1000">
                                          <p:stCondLst>
                                            <p:cond delay="0"/>
                                          </p:stCondLst>
                                        </p:cTn>
                                        <p:tgtEl>
                                          <p:spTgt spid="686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fade">
                                      <p:cBhvr>
                                        <p:cTn id="12" dur="500">
                                          <p:stCondLst>
                                            <p:cond delay="0"/>
                                          </p:stCondLst>
                                        </p:cTn>
                                        <p:tgtEl>
                                          <p:spTgt spid="686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fade">
                                      <p:cBhvr>
                                        <p:cTn id="17" dur="500">
                                          <p:stCondLst>
                                            <p:cond delay="0"/>
                                          </p:stCondLst>
                                        </p:cTn>
                                        <p:tgtEl>
                                          <p:spTgt spid="686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8611">
                                            <p:txEl>
                                              <p:pRg st="2" end="2"/>
                                            </p:txEl>
                                          </p:spTgt>
                                        </p:tgtEl>
                                        <p:attrNameLst>
                                          <p:attrName>style.visibility</p:attrName>
                                        </p:attrNameLst>
                                      </p:cBhvr>
                                      <p:to>
                                        <p:strVal val="visible"/>
                                      </p:to>
                                    </p:set>
                                    <p:animEffect transition="in" filter="fade">
                                      <p:cBhvr>
                                        <p:cTn id="22" dur="500">
                                          <p:stCondLst>
                                            <p:cond delay="0"/>
                                          </p:stCondLst>
                                        </p:cTn>
                                        <p:tgtEl>
                                          <p:spTgt spid="686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8611">
                                            <p:txEl>
                                              <p:pRg st="3" end="3"/>
                                            </p:txEl>
                                          </p:spTgt>
                                        </p:tgtEl>
                                        <p:attrNameLst>
                                          <p:attrName>style.visibility</p:attrName>
                                        </p:attrNameLst>
                                      </p:cBhvr>
                                      <p:to>
                                        <p:strVal val="visible"/>
                                      </p:to>
                                    </p:set>
                                    <p:animEffect transition="in" filter="fade">
                                      <p:cBhvr>
                                        <p:cTn id="27" dur="500">
                                          <p:stCondLst>
                                            <p:cond delay="0"/>
                                          </p:stCondLst>
                                        </p:cTn>
                                        <p:tgtEl>
                                          <p:spTgt spid="6861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68611">
                                            <p:txEl>
                                              <p:pRg st="4" end="4"/>
                                            </p:txEl>
                                          </p:spTgt>
                                        </p:tgtEl>
                                        <p:attrNameLst>
                                          <p:attrName>style.visibility</p:attrName>
                                        </p:attrNameLst>
                                      </p:cBhvr>
                                      <p:to>
                                        <p:strVal val="visible"/>
                                      </p:to>
                                    </p:set>
                                    <p:animEffect transition="in" filter="fade">
                                      <p:cBhvr>
                                        <p:cTn id="32" dur="500">
                                          <p:stCondLst>
                                            <p:cond delay="0"/>
                                          </p:stCondLst>
                                        </p:cTn>
                                        <p:tgtEl>
                                          <p:spTgt spid="6861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68611">
                                            <p:txEl>
                                              <p:pRg st="5" end="5"/>
                                            </p:txEl>
                                          </p:spTgt>
                                        </p:tgtEl>
                                        <p:attrNameLst>
                                          <p:attrName>style.visibility</p:attrName>
                                        </p:attrNameLst>
                                      </p:cBhvr>
                                      <p:to>
                                        <p:strVal val="visible"/>
                                      </p:to>
                                    </p:set>
                                    <p:animEffect transition="in" filter="fade">
                                      <p:cBhvr>
                                        <p:cTn id="37" dur="500">
                                          <p:stCondLst>
                                            <p:cond delay="0"/>
                                          </p:stCondLst>
                                        </p:cTn>
                                        <p:tgtEl>
                                          <p:spTgt spid="6861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68611">
                                            <p:txEl>
                                              <p:pRg st="6" end="6"/>
                                            </p:txEl>
                                          </p:spTgt>
                                        </p:tgtEl>
                                        <p:attrNameLst>
                                          <p:attrName>style.visibility</p:attrName>
                                        </p:attrNameLst>
                                      </p:cBhvr>
                                      <p:to>
                                        <p:strVal val="visible"/>
                                      </p:to>
                                    </p:set>
                                    <p:animEffect transition="in" filter="fade">
                                      <p:cBhvr>
                                        <p:cTn id="42" dur="500">
                                          <p:stCondLst>
                                            <p:cond delay="0"/>
                                          </p:stCondLst>
                                        </p:cTn>
                                        <p:tgtEl>
                                          <p:spTgt spid="6861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iterate type="lt">
                                    <p:tmPct val="10000"/>
                                  </p:iterate>
                                  <p:childTnLst>
                                    <p:set>
                                      <p:cBhvr>
                                        <p:cTn id="46" dur="1" fill="hold">
                                          <p:stCondLst>
                                            <p:cond delay="0"/>
                                          </p:stCondLst>
                                        </p:cTn>
                                        <p:tgtEl>
                                          <p:spTgt spid="68611">
                                            <p:txEl>
                                              <p:pRg st="7" end="7"/>
                                            </p:txEl>
                                          </p:spTgt>
                                        </p:tgtEl>
                                        <p:attrNameLst>
                                          <p:attrName>style.visibility</p:attrName>
                                        </p:attrNameLst>
                                      </p:cBhvr>
                                      <p:to>
                                        <p:strVal val="visible"/>
                                      </p:to>
                                    </p:set>
                                    <p:animEffect transition="in" filter="fade">
                                      <p:cBhvr>
                                        <p:cTn id="47" dur="500">
                                          <p:stCondLst>
                                            <p:cond delay="0"/>
                                          </p:stCondLst>
                                        </p:cTn>
                                        <p:tgtEl>
                                          <p:spTgt spid="686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solidFill>
                  <a:schemeClr val="accent2"/>
                </a:solidFill>
              </a:rPr>
              <a:t>Pendanaan KIR</a:t>
            </a:r>
          </a:p>
        </p:txBody>
      </p:sp>
      <p:sp>
        <p:nvSpPr>
          <p:cNvPr id="69635" name="Rectangle 3"/>
          <p:cNvSpPr>
            <a:spLocks noGrp="1" noChangeArrowheads="1"/>
          </p:cNvSpPr>
          <p:nvPr>
            <p:ph type="body" idx="1"/>
          </p:nvPr>
        </p:nvSpPr>
        <p:spPr>
          <a:xfrm>
            <a:off x="457200" y="1905000"/>
            <a:ext cx="8229600" cy="4495800"/>
          </a:xfrm>
        </p:spPr>
        <p:txBody>
          <a:bodyPr/>
          <a:lstStyle/>
          <a:p>
            <a:pPr marL="609600" indent="-609600">
              <a:buFontTx/>
              <a:buAutoNum type="arabicPeriod"/>
            </a:pPr>
            <a:r>
              <a:rPr lang="en-US"/>
              <a:t>Kerja sama dengan sponsor</a:t>
            </a:r>
          </a:p>
          <a:p>
            <a:pPr marL="609600" indent="-609600">
              <a:buFontTx/>
              <a:buAutoNum type="arabicPeriod"/>
            </a:pPr>
            <a:r>
              <a:rPr lang="en-US"/>
              <a:t>RABS</a:t>
            </a:r>
          </a:p>
          <a:p>
            <a:pPr marL="609600" indent="-609600">
              <a:buFontTx/>
              <a:buAutoNum type="arabicPeriod"/>
            </a:pPr>
            <a:r>
              <a:rPr lang="en-US"/>
              <a:t>Alumni</a:t>
            </a:r>
          </a:p>
          <a:p>
            <a:pPr marL="609600" indent="-609600">
              <a:buFontTx/>
              <a:buAutoNum type="arabicPeriod"/>
            </a:pPr>
            <a:r>
              <a:rPr lang="en-US"/>
              <a:t>Komite Sekolah</a:t>
            </a:r>
          </a:p>
          <a:p>
            <a:pPr marL="609600" indent="-609600">
              <a:buFontTx/>
              <a:buAutoNum type="arabicPeriod"/>
            </a:pPr>
            <a:r>
              <a:rPr lang="en-US"/>
              <a:t>Swadaya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9634"/>
                                        </p:tgtEl>
                                        <p:attrNameLst>
                                          <p:attrName>style.visibility</p:attrName>
                                        </p:attrNameLst>
                                      </p:cBhvr>
                                      <p:to>
                                        <p:strVal val="visible"/>
                                      </p:to>
                                    </p:set>
                                    <p:animEffect transition="in" filter="fade">
                                      <p:cBhvr>
                                        <p:cTn id="7" dur="1000">
                                          <p:stCondLst>
                                            <p:cond delay="0"/>
                                          </p:stCondLst>
                                        </p:cTn>
                                        <p:tgtEl>
                                          <p:spTgt spid="696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fade">
                                      <p:cBhvr>
                                        <p:cTn id="12" dur="500">
                                          <p:stCondLst>
                                            <p:cond delay="0"/>
                                          </p:stCondLst>
                                        </p:cTn>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fade">
                                      <p:cBhvr>
                                        <p:cTn id="17" dur="500">
                                          <p:stCondLst>
                                            <p:cond delay="0"/>
                                          </p:stCondLst>
                                        </p:cTn>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fade">
                                      <p:cBhvr>
                                        <p:cTn id="22" dur="500">
                                          <p:stCondLst>
                                            <p:cond delay="0"/>
                                          </p:stCondLst>
                                        </p:cTn>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9635">
                                            <p:txEl>
                                              <p:pRg st="3" end="3"/>
                                            </p:txEl>
                                          </p:spTgt>
                                        </p:tgtEl>
                                        <p:attrNameLst>
                                          <p:attrName>style.visibility</p:attrName>
                                        </p:attrNameLst>
                                      </p:cBhvr>
                                      <p:to>
                                        <p:strVal val="visible"/>
                                      </p:to>
                                    </p:set>
                                    <p:animEffect transition="in" filter="fade">
                                      <p:cBhvr>
                                        <p:cTn id="27" dur="500">
                                          <p:stCondLst>
                                            <p:cond delay="0"/>
                                          </p:stCondLst>
                                        </p:cTn>
                                        <p:tgtEl>
                                          <p:spTgt spid="696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69635">
                                            <p:txEl>
                                              <p:pRg st="4" end="4"/>
                                            </p:txEl>
                                          </p:spTgt>
                                        </p:tgtEl>
                                        <p:attrNameLst>
                                          <p:attrName>style.visibility</p:attrName>
                                        </p:attrNameLst>
                                      </p:cBhvr>
                                      <p:to>
                                        <p:strVal val="visible"/>
                                      </p:to>
                                    </p:set>
                                    <p:animEffect transition="in" filter="fade">
                                      <p:cBhvr>
                                        <p:cTn id="32" dur="500">
                                          <p:stCondLst>
                                            <p:cond delay="0"/>
                                          </p:stCondLst>
                                        </p:cTn>
                                        <p:tgtEl>
                                          <p:spTgt spid="69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solidFill>
                  <a:schemeClr val="accent2"/>
                </a:solidFill>
              </a:rPr>
              <a:t>Guru Pembimbing KIR</a:t>
            </a:r>
          </a:p>
        </p:txBody>
      </p:sp>
      <p:sp>
        <p:nvSpPr>
          <p:cNvPr id="70659" name="Rectangle 3"/>
          <p:cNvSpPr>
            <a:spLocks noGrp="1" noChangeArrowheads="1"/>
          </p:cNvSpPr>
          <p:nvPr>
            <p:ph type="body" idx="1"/>
          </p:nvPr>
        </p:nvSpPr>
        <p:spPr/>
        <p:txBody>
          <a:bodyPr/>
          <a:lstStyle/>
          <a:p>
            <a:pPr marL="609600" indent="-609600">
              <a:buFontTx/>
              <a:buAutoNum type="arabicPeriod"/>
            </a:pPr>
            <a:r>
              <a:rPr lang="en-US"/>
              <a:t>Memiliki pengetahuan penelitian yang cukup memadai.</a:t>
            </a:r>
          </a:p>
          <a:p>
            <a:pPr marL="609600" indent="-609600">
              <a:buFontTx/>
              <a:buAutoNum type="arabicPeriod"/>
            </a:pPr>
            <a:r>
              <a:rPr lang="en-US"/>
              <a:t>Memahami metode pendampingan siswa yang baik.</a:t>
            </a:r>
          </a:p>
          <a:p>
            <a:pPr marL="609600" indent="-609600">
              <a:buFontTx/>
              <a:buAutoNum type="arabicPeriod"/>
            </a:pPr>
            <a:r>
              <a:rPr lang="en-US"/>
              <a:t>Tekun</a:t>
            </a:r>
          </a:p>
          <a:p>
            <a:pPr marL="609600" indent="-609600">
              <a:buFontTx/>
              <a:buAutoNum type="arabicPeriod"/>
            </a:pPr>
            <a:r>
              <a:rPr lang="en-US"/>
              <a:t>Kreatif</a:t>
            </a:r>
          </a:p>
          <a:p>
            <a:pPr marL="609600" indent="-609600">
              <a:buFontTx/>
              <a:buAutoNum type="arabicPeriod"/>
            </a:pPr>
            <a:r>
              <a:rPr lang="en-US"/>
              <a:t>Pengorbanan waktu dan tenaga yang tidak terbatas.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2000"/>
                                        <p:tgtEl>
                                          <p:spTgt spid="706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59">
                                            <p:txEl>
                                              <p:pRg st="0" end="0"/>
                                            </p:txEl>
                                          </p:spTgt>
                                        </p:tgtEl>
                                        <p:attrNameLst>
                                          <p:attrName>style.visibility</p:attrName>
                                        </p:attrNameLst>
                                      </p:cBhvr>
                                      <p:to>
                                        <p:strVal val="visible"/>
                                      </p:to>
                                    </p:set>
                                    <p:animEffect transition="in" filter="fade">
                                      <p:cBhvr>
                                        <p:cTn id="12" dur="2000"/>
                                        <p:tgtEl>
                                          <p:spTgt spid="70659">
                                            <p:txEl>
                                              <p:pRg st="0" end="0"/>
                                            </p:txEl>
                                          </p:spTgt>
                                        </p:tgtEl>
                                      </p:cBhvr>
                                    </p:animEffect>
                                  </p:childTnLst>
                                  <p:subTnLst>
                                    <p:animClr clrSpc="rgb" dir="cw">
                                      <p:cBhvr override="childStyle">
                                        <p:cTn dur="1" fill="hold" display="0" masterRel="nextClick" afterEffect="1"/>
                                        <p:tgtEl>
                                          <p:spTgt spid="70659">
                                            <p:txEl>
                                              <p:pRg st="0" end="0"/>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0659">
                                            <p:txEl>
                                              <p:pRg st="1" end="1"/>
                                            </p:txEl>
                                          </p:spTgt>
                                        </p:tgtEl>
                                        <p:attrNameLst>
                                          <p:attrName>style.visibility</p:attrName>
                                        </p:attrNameLst>
                                      </p:cBhvr>
                                      <p:to>
                                        <p:strVal val="visible"/>
                                      </p:to>
                                    </p:set>
                                    <p:animEffect transition="in" filter="fade">
                                      <p:cBhvr>
                                        <p:cTn id="17" dur="2000"/>
                                        <p:tgtEl>
                                          <p:spTgt spid="70659">
                                            <p:txEl>
                                              <p:pRg st="1" end="1"/>
                                            </p:txEl>
                                          </p:spTgt>
                                        </p:tgtEl>
                                      </p:cBhvr>
                                    </p:animEffect>
                                  </p:childTnLst>
                                  <p:subTnLst>
                                    <p:animClr clrSpc="rgb" dir="cw">
                                      <p:cBhvr override="childStyle">
                                        <p:cTn dur="1" fill="hold" display="0" masterRel="nextClick" afterEffect="1"/>
                                        <p:tgtEl>
                                          <p:spTgt spid="70659">
                                            <p:txEl>
                                              <p:pRg st="1" end="1"/>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0659">
                                            <p:txEl>
                                              <p:pRg st="2" end="2"/>
                                            </p:txEl>
                                          </p:spTgt>
                                        </p:tgtEl>
                                        <p:attrNameLst>
                                          <p:attrName>style.visibility</p:attrName>
                                        </p:attrNameLst>
                                      </p:cBhvr>
                                      <p:to>
                                        <p:strVal val="visible"/>
                                      </p:to>
                                    </p:set>
                                    <p:animEffect transition="in" filter="fade">
                                      <p:cBhvr>
                                        <p:cTn id="22" dur="2000"/>
                                        <p:tgtEl>
                                          <p:spTgt spid="70659">
                                            <p:txEl>
                                              <p:pRg st="2" end="2"/>
                                            </p:txEl>
                                          </p:spTgt>
                                        </p:tgtEl>
                                      </p:cBhvr>
                                    </p:animEffect>
                                  </p:childTnLst>
                                  <p:subTnLst>
                                    <p:animClr clrSpc="rgb" dir="cw">
                                      <p:cBhvr override="childStyle">
                                        <p:cTn dur="1" fill="hold" display="0" masterRel="nextClick" afterEffect="1"/>
                                        <p:tgtEl>
                                          <p:spTgt spid="70659">
                                            <p:txEl>
                                              <p:pRg st="2" end="2"/>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0659">
                                            <p:txEl>
                                              <p:pRg st="3" end="3"/>
                                            </p:txEl>
                                          </p:spTgt>
                                        </p:tgtEl>
                                        <p:attrNameLst>
                                          <p:attrName>style.visibility</p:attrName>
                                        </p:attrNameLst>
                                      </p:cBhvr>
                                      <p:to>
                                        <p:strVal val="visible"/>
                                      </p:to>
                                    </p:set>
                                    <p:animEffect transition="in" filter="fade">
                                      <p:cBhvr>
                                        <p:cTn id="27" dur="2000"/>
                                        <p:tgtEl>
                                          <p:spTgt spid="70659">
                                            <p:txEl>
                                              <p:pRg st="3" end="3"/>
                                            </p:txEl>
                                          </p:spTgt>
                                        </p:tgtEl>
                                      </p:cBhvr>
                                    </p:animEffect>
                                  </p:childTnLst>
                                  <p:subTnLst>
                                    <p:animClr clrSpc="rgb" dir="cw">
                                      <p:cBhvr override="childStyle">
                                        <p:cTn dur="1" fill="hold" display="0" masterRel="nextClick" afterEffect="1"/>
                                        <p:tgtEl>
                                          <p:spTgt spid="70659">
                                            <p:txEl>
                                              <p:pRg st="3" end="3"/>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0659">
                                            <p:txEl>
                                              <p:pRg st="4" end="4"/>
                                            </p:txEl>
                                          </p:spTgt>
                                        </p:tgtEl>
                                        <p:attrNameLst>
                                          <p:attrName>style.visibility</p:attrName>
                                        </p:attrNameLst>
                                      </p:cBhvr>
                                      <p:to>
                                        <p:strVal val="visible"/>
                                      </p:to>
                                    </p:set>
                                    <p:animEffect transition="in" filter="fade">
                                      <p:cBhvr>
                                        <p:cTn id="32" dur="2000"/>
                                        <p:tgtEl>
                                          <p:spTgt spid="70659">
                                            <p:txEl>
                                              <p:pRg st="4" end="4"/>
                                            </p:txEl>
                                          </p:spTgt>
                                        </p:tgtEl>
                                      </p:cBhvr>
                                    </p:animEffect>
                                  </p:childTnLst>
                                  <p:subTnLst>
                                    <p:animClr clrSpc="rgb" dir="cw">
                                      <p:cBhvr override="childStyle">
                                        <p:cTn dur="1" fill="hold" display="0" masterRel="nextClick" afterEffect="1"/>
                                        <p:tgtEl>
                                          <p:spTgt spid="7065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76200"/>
            <a:ext cx="8229600" cy="76200"/>
          </a:xfrm>
        </p:spPr>
        <p:txBody>
          <a:bodyPr/>
          <a:lstStyle/>
          <a:p>
            <a:endParaRPr lang="en-US" sz="4000"/>
          </a:p>
        </p:txBody>
      </p:sp>
      <p:sp>
        <p:nvSpPr>
          <p:cNvPr id="80899" name="Rectangle 3"/>
          <p:cNvSpPr>
            <a:spLocks noGrp="1" noChangeArrowheads="1"/>
          </p:cNvSpPr>
          <p:nvPr>
            <p:ph type="body" idx="1"/>
          </p:nvPr>
        </p:nvSpPr>
        <p:spPr>
          <a:xfrm>
            <a:off x="457200" y="914400"/>
            <a:ext cx="8229600" cy="5181600"/>
          </a:xfrm>
        </p:spPr>
        <p:txBody>
          <a:bodyPr/>
          <a:lstStyle/>
          <a:p>
            <a:pPr algn="ctr">
              <a:buFontTx/>
              <a:buNone/>
            </a:pPr>
            <a:r>
              <a:rPr lang="en-US"/>
              <a:t>	</a:t>
            </a:r>
            <a:r>
              <a:rPr lang="en-US" sz="4000"/>
              <a:t>Mulai tahun 2002, </a:t>
            </a:r>
          </a:p>
          <a:p>
            <a:pPr algn="ctr">
              <a:buFontTx/>
              <a:buNone/>
            </a:pPr>
            <a:r>
              <a:rPr lang="en-US" sz="4000"/>
              <a:t>LIPI menyediakan penghargaan </a:t>
            </a:r>
          </a:p>
          <a:p>
            <a:pPr algn="ctr">
              <a:buFontTx/>
              <a:buNone/>
            </a:pPr>
            <a:r>
              <a:rPr lang="en-US" sz="4000"/>
              <a:t>untuk guru pembimbing </a:t>
            </a:r>
          </a:p>
          <a:p>
            <a:pPr algn="ctr">
              <a:buFontTx/>
              <a:buNone/>
            </a:pPr>
            <a:r>
              <a:rPr lang="en-US" sz="4000"/>
              <a:t>pemenang lomba KIR </a:t>
            </a:r>
          </a:p>
          <a:p>
            <a:pPr algn="ctr">
              <a:buFontTx/>
              <a:buNone/>
            </a:pPr>
            <a:r>
              <a:rPr lang="en-US" sz="4000"/>
              <a:t>berupa piala, piagam, </a:t>
            </a:r>
          </a:p>
          <a:p>
            <a:pPr algn="ctr">
              <a:buFontTx/>
              <a:buNone/>
            </a:pPr>
            <a:r>
              <a:rPr lang="en-US" sz="4000"/>
              <a:t>dan hadiah uang pembinaan.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nodePh="1">
                                  <p:stCondLst>
                                    <p:cond delay="0"/>
                                  </p:stCondLst>
                                  <p:endCondLst>
                                    <p:cond evt="begin" delay="0">
                                      <p:tn val="5"/>
                                    </p:cond>
                                  </p:endCondLst>
                                  <p:childTnLst>
                                    <p:set>
                                      <p:cBhvr>
                                        <p:cTn id="6" dur="1" fill="hold">
                                          <p:stCondLst>
                                            <p:cond delay="0"/>
                                          </p:stCondLst>
                                        </p:cTn>
                                        <p:tgtEl>
                                          <p:spTgt spid="80898"/>
                                        </p:tgtEl>
                                        <p:attrNameLst>
                                          <p:attrName>style.visibility</p:attrName>
                                        </p:attrNameLst>
                                      </p:cBhvr>
                                      <p:to>
                                        <p:strVal val="visible"/>
                                      </p:to>
                                    </p:set>
                                    <p:anim calcmode="lin" valueType="num">
                                      <p:cBhvr>
                                        <p:cTn id="7" dur="500" fill="hold"/>
                                        <p:tgtEl>
                                          <p:spTgt spid="80898"/>
                                        </p:tgtEl>
                                        <p:attrNameLst>
                                          <p:attrName>ppt_w</p:attrName>
                                        </p:attrNameLst>
                                      </p:cBhvr>
                                      <p:tavLst>
                                        <p:tav tm="0">
                                          <p:val>
                                            <p:fltVal val="0"/>
                                          </p:val>
                                        </p:tav>
                                        <p:tav tm="100000">
                                          <p:val>
                                            <p:strVal val="#ppt_w"/>
                                          </p:val>
                                        </p:tav>
                                      </p:tavLst>
                                    </p:anim>
                                    <p:anim calcmode="lin" valueType="num">
                                      <p:cBhvr>
                                        <p:cTn id="8" dur="500" fill="hold"/>
                                        <p:tgtEl>
                                          <p:spTgt spid="80898"/>
                                        </p:tgtEl>
                                        <p:attrNameLst>
                                          <p:attrName>ppt_h</p:attrName>
                                        </p:attrNameLst>
                                      </p:cBhvr>
                                      <p:tavLst>
                                        <p:tav tm="0">
                                          <p:val>
                                            <p:fltVal val="0"/>
                                          </p:val>
                                        </p:tav>
                                        <p:tav tm="100000">
                                          <p:val>
                                            <p:strVal val="#ppt_h"/>
                                          </p:val>
                                        </p:tav>
                                      </p:tavLst>
                                    </p:anim>
                                    <p:animEffect transition="in" filter="fade">
                                      <p:cBhvr>
                                        <p:cTn id="9" dur="500"/>
                                        <p:tgtEl>
                                          <p:spTgt spid="8089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0899">
                                            <p:txEl>
                                              <p:pRg st="0" end="0"/>
                                            </p:txEl>
                                          </p:spTgt>
                                        </p:tgtEl>
                                        <p:attrNameLst>
                                          <p:attrName>style.visibility</p:attrName>
                                        </p:attrNameLst>
                                      </p:cBhvr>
                                      <p:to>
                                        <p:strVal val="visible"/>
                                      </p:to>
                                    </p:set>
                                    <p:animEffect transition="in" filter="fade">
                                      <p:cBhvr>
                                        <p:cTn id="14" dur="1000">
                                          <p:stCondLst>
                                            <p:cond delay="0"/>
                                          </p:stCondLst>
                                        </p:cTn>
                                        <p:tgtEl>
                                          <p:spTgt spid="808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0899">
                                            <p:txEl>
                                              <p:pRg st="1" end="1"/>
                                            </p:txEl>
                                          </p:spTgt>
                                        </p:tgtEl>
                                        <p:attrNameLst>
                                          <p:attrName>style.visibility</p:attrName>
                                        </p:attrNameLst>
                                      </p:cBhvr>
                                      <p:to>
                                        <p:strVal val="visible"/>
                                      </p:to>
                                    </p:set>
                                    <p:animEffect transition="in" filter="fade">
                                      <p:cBhvr>
                                        <p:cTn id="19" dur="1000">
                                          <p:stCondLst>
                                            <p:cond delay="0"/>
                                          </p:stCondLst>
                                        </p:cTn>
                                        <p:tgtEl>
                                          <p:spTgt spid="80899">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0899">
                                            <p:txEl>
                                              <p:pRg st="2" end="2"/>
                                            </p:txEl>
                                          </p:spTgt>
                                        </p:tgtEl>
                                        <p:attrNameLst>
                                          <p:attrName>style.visibility</p:attrName>
                                        </p:attrNameLst>
                                      </p:cBhvr>
                                      <p:to>
                                        <p:strVal val="visible"/>
                                      </p:to>
                                    </p:set>
                                    <p:animEffect transition="in" filter="fade">
                                      <p:cBhvr>
                                        <p:cTn id="24" dur="1000">
                                          <p:stCondLst>
                                            <p:cond delay="0"/>
                                          </p:stCondLst>
                                        </p:cTn>
                                        <p:tgtEl>
                                          <p:spTgt spid="80899">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0899">
                                            <p:txEl>
                                              <p:pRg st="3" end="3"/>
                                            </p:txEl>
                                          </p:spTgt>
                                        </p:tgtEl>
                                        <p:attrNameLst>
                                          <p:attrName>style.visibility</p:attrName>
                                        </p:attrNameLst>
                                      </p:cBhvr>
                                      <p:to>
                                        <p:strVal val="visible"/>
                                      </p:to>
                                    </p:set>
                                    <p:animEffect transition="in" filter="fade">
                                      <p:cBhvr>
                                        <p:cTn id="29" dur="1000">
                                          <p:stCondLst>
                                            <p:cond delay="0"/>
                                          </p:stCondLst>
                                        </p:cTn>
                                        <p:tgtEl>
                                          <p:spTgt spid="8089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80899">
                                            <p:txEl>
                                              <p:pRg st="4" end="4"/>
                                            </p:txEl>
                                          </p:spTgt>
                                        </p:tgtEl>
                                        <p:attrNameLst>
                                          <p:attrName>style.visibility</p:attrName>
                                        </p:attrNameLst>
                                      </p:cBhvr>
                                      <p:to>
                                        <p:strVal val="visible"/>
                                      </p:to>
                                    </p:set>
                                    <p:animEffect transition="in" filter="fade">
                                      <p:cBhvr>
                                        <p:cTn id="34" dur="1000">
                                          <p:stCondLst>
                                            <p:cond delay="0"/>
                                          </p:stCondLst>
                                        </p:cTn>
                                        <p:tgtEl>
                                          <p:spTgt spid="8089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0899">
                                            <p:txEl>
                                              <p:pRg st="5" end="5"/>
                                            </p:txEl>
                                          </p:spTgt>
                                        </p:tgtEl>
                                        <p:attrNameLst>
                                          <p:attrName>style.visibility</p:attrName>
                                        </p:attrNameLst>
                                      </p:cBhvr>
                                      <p:to>
                                        <p:strVal val="visible"/>
                                      </p:to>
                                    </p:set>
                                    <p:animEffect transition="in" filter="fade">
                                      <p:cBhvr>
                                        <p:cTn id="39" dur="1000">
                                          <p:stCondLst>
                                            <p:cond delay="0"/>
                                          </p:stCondLst>
                                        </p:cTn>
                                        <p:tgtEl>
                                          <p:spTgt spid="808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solidFill>
                  <a:schemeClr val="accent2"/>
                </a:solidFill>
              </a:rPr>
              <a:t>Hal yang perlu diperhatikan</a:t>
            </a:r>
          </a:p>
        </p:txBody>
      </p:sp>
      <p:sp>
        <p:nvSpPr>
          <p:cNvPr id="79875" name="Rectangle 3"/>
          <p:cNvSpPr>
            <a:spLocks noGrp="1" noChangeArrowheads="1"/>
          </p:cNvSpPr>
          <p:nvPr>
            <p:ph type="body" idx="1"/>
          </p:nvPr>
        </p:nvSpPr>
        <p:spPr/>
        <p:txBody>
          <a:bodyPr/>
          <a:lstStyle/>
          <a:p>
            <a:pPr marL="609600" indent="-609600">
              <a:buFontTx/>
              <a:buAutoNum type="arabicPeriod"/>
            </a:pPr>
            <a:r>
              <a:rPr lang="en-US"/>
              <a:t>Waktu</a:t>
            </a:r>
          </a:p>
          <a:p>
            <a:pPr marL="609600" indent="-609600">
              <a:buFontTx/>
              <a:buAutoNum type="arabicPeriod"/>
            </a:pPr>
            <a:r>
              <a:rPr lang="en-US"/>
              <a:t>Kelengkapan organisasi:</a:t>
            </a:r>
          </a:p>
          <a:p>
            <a:pPr marL="609600" indent="-609600">
              <a:buFontTx/>
              <a:buNone/>
            </a:pPr>
            <a:r>
              <a:rPr lang="en-US"/>
              <a:t>	Kepengurusan, program kerja, pembimbing, penerimaan anggota,</a:t>
            </a:r>
          </a:p>
          <a:p>
            <a:pPr marL="609600" indent="-609600">
              <a:buFontTx/>
              <a:buNone/>
            </a:pPr>
            <a:r>
              <a:rPr lang="en-US"/>
              <a:t>	yang harus disesuaikan dengan kondisi dan kebutuhan di sekolah masing-masing.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9874"/>
                                        </p:tgtEl>
                                        <p:attrNameLst>
                                          <p:attrName>style.visibility</p:attrName>
                                        </p:attrNameLst>
                                      </p:cBhvr>
                                      <p:to>
                                        <p:strVal val="visible"/>
                                      </p:to>
                                    </p:set>
                                    <p:animEffect transition="in" filter="fade">
                                      <p:cBhvr>
                                        <p:cTn id="7" dur="1000">
                                          <p:stCondLst>
                                            <p:cond delay="0"/>
                                          </p:stCondLst>
                                        </p:cTn>
                                        <p:tgtEl>
                                          <p:spTgt spid="798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9875">
                                            <p:txEl>
                                              <p:pRg st="0" end="0"/>
                                            </p:txEl>
                                          </p:spTgt>
                                        </p:tgtEl>
                                        <p:attrNameLst>
                                          <p:attrName>style.visibility</p:attrName>
                                        </p:attrNameLst>
                                      </p:cBhvr>
                                      <p:to>
                                        <p:strVal val="visible"/>
                                      </p:to>
                                    </p:set>
                                    <p:animEffect transition="in" filter="fade">
                                      <p:cBhvr>
                                        <p:cTn id="12" dur="500">
                                          <p:stCondLst>
                                            <p:cond delay="0"/>
                                          </p:stCondLst>
                                        </p:cTn>
                                        <p:tgtEl>
                                          <p:spTgt spid="798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9875">
                                            <p:txEl>
                                              <p:pRg st="1" end="1"/>
                                            </p:txEl>
                                          </p:spTgt>
                                        </p:tgtEl>
                                        <p:attrNameLst>
                                          <p:attrName>style.visibility</p:attrName>
                                        </p:attrNameLst>
                                      </p:cBhvr>
                                      <p:to>
                                        <p:strVal val="visible"/>
                                      </p:to>
                                    </p:set>
                                    <p:animEffect transition="in" filter="fade">
                                      <p:cBhvr>
                                        <p:cTn id="17" dur="500">
                                          <p:stCondLst>
                                            <p:cond delay="0"/>
                                          </p:stCondLst>
                                        </p:cTn>
                                        <p:tgtEl>
                                          <p:spTgt spid="798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9875">
                                            <p:txEl>
                                              <p:pRg st="2" end="2"/>
                                            </p:txEl>
                                          </p:spTgt>
                                        </p:tgtEl>
                                        <p:attrNameLst>
                                          <p:attrName>style.visibility</p:attrName>
                                        </p:attrNameLst>
                                      </p:cBhvr>
                                      <p:to>
                                        <p:strVal val="visible"/>
                                      </p:to>
                                    </p:set>
                                    <p:animEffect transition="in" filter="fade">
                                      <p:cBhvr>
                                        <p:cTn id="22" dur="500">
                                          <p:stCondLst>
                                            <p:cond delay="0"/>
                                          </p:stCondLst>
                                        </p:cTn>
                                        <p:tgtEl>
                                          <p:spTgt spid="798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79875">
                                            <p:txEl>
                                              <p:pRg st="3" end="3"/>
                                            </p:txEl>
                                          </p:spTgt>
                                        </p:tgtEl>
                                        <p:attrNameLst>
                                          <p:attrName>style.visibility</p:attrName>
                                        </p:attrNameLst>
                                      </p:cBhvr>
                                      <p:to>
                                        <p:strVal val="visible"/>
                                      </p:to>
                                    </p:set>
                                    <p:animEffect transition="in" filter="fade">
                                      <p:cBhvr>
                                        <p:cTn id="27" dur="500">
                                          <p:stCondLst>
                                            <p:cond delay="0"/>
                                          </p:stCondLst>
                                        </p:cTn>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7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7890" name="Picture 2" descr="gunungan">
            <a:hlinkHover r:id="" action="ppaction://noaction">
              <a:snd r:embed="rId4" name="wind.wav"/>
            </a:hlinkHover>
          </p:cNvPr>
          <p:cNvPicPr>
            <a:picLocks noChangeAspect="1" noChangeArrowheads="1"/>
          </p:cNvPicPr>
          <p:nvPr/>
        </p:nvPicPr>
        <p:blipFill>
          <a:blip r:embed="rId5" cstate="print">
            <a:clrChange>
              <a:clrFrom>
                <a:srgbClr val="FFFFFF"/>
              </a:clrFrom>
              <a:clrTo>
                <a:srgbClr val="FFFFFF">
                  <a:alpha val="0"/>
                </a:srgbClr>
              </a:clrTo>
            </a:clrChange>
            <a:lum bright="2000" contrast="2000"/>
          </a:blip>
          <a:srcRect/>
          <a:stretch>
            <a:fillRect/>
          </a:stretch>
        </p:blipFill>
        <p:spPr bwMode="auto">
          <a:xfrm>
            <a:off x="2552700" y="-15875"/>
            <a:ext cx="3905250" cy="6037263"/>
          </a:xfrm>
          <a:prstGeom prst="rect">
            <a:avLst/>
          </a:prstGeom>
          <a:noFill/>
          <a:ln w="9525">
            <a:noFill/>
            <a:miter lim="800000"/>
            <a:headEnd/>
            <a:tailEnd/>
          </a:ln>
        </p:spPr>
      </p:pic>
      <p:sp>
        <p:nvSpPr>
          <p:cNvPr id="37891" name="Rectangle 3"/>
          <p:cNvSpPr>
            <a:spLocks noChangeArrowheads="1"/>
          </p:cNvSpPr>
          <p:nvPr/>
        </p:nvSpPr>
        <p:spPr bwMode="auto">
          <a:xfrm>
            <a:off x="152400" y="2165350"/>
            <a:ext cx="8839200" cy="1311275"/>
          </a:xfrm>
          <a:prstGeom prst="rect">
            <a:avLst/>
          </a:prstGeom>
          <a:noFill/>
          <a:ln w="9525">
            <a:noFill/>
            <a:miter lim="800000"/>
            <a:headEnd/>
            <a:tailEnd/>
          </a:ln>
          <a:effectLst/>
        </p:spPr>
        <p:txBody>
          <a:bodyPr anchor="ctr">
            <a:spAutoFit/>
          </a:bodyPr>
          <a:lstStyle/>
          <a:p>
            <a:r>
              <a:rPr lang="en-US" sz="4000" b="1">
                <a:solidFill>
                  <a:srgbClr val="0000FF"/>
                </a:solidFill>
                <a:effectLst>
                  <a:outerShdw blurRad="38100" dist="38100" dir="2700000" algn="tl">
                    <a:srgbClr val="000000"/>
                  </a:outerShdw>
                </a:effectLst>
                <a:latin typeface="Lucida Calligraphy" pitchFamily="66" charset="0"/>
              </a:rPr>
              <a:t>Terima kasih Wassalamu’alaikum wr. wb.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with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0" fill="hold"/>
                                        <p:tgtEl>
                                          <p:spTgt spid="37890"/>
                                        </p:tgtEl>
                                        <p:attrNameLst>
                                          <p:attrName>ppt_w</p:attrName>
                                        </p:attrNameLst>
                                      </p:cBhvr>
                                      <p:tavLst>
                                        <p:tav tm="0" fmla="#ppt_w*sin(2.5*pi*$)">
                                          <p:val>
                                            <p:fltVal val="0"/>
                                          </p:val>
                                        </p:tav>
                                        <p:tav tm="100000">
                                          <p:val>
                                            <p:fltVal val="1"/>
                                          </p:val>
                                        </p:tav>
                                      </p:tavLst>
                                    </p:anim>
                                    <p:anim calcmode="lin" valueType="num">
                                      <p:cBhvr>
                                        <p:cTn id="8" dur="5000" fill="hold"/>
                                        <p:tgtEl>
                                          <p:spTgt spid="3789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1143000"/>
          </a:xfrm>
        </p:spPr>
        <p:txBody>
          <a:bodyPr/>
          <a:lstStyle/>
          <a:p>
            <a:r>
              <a:rPr lang="en-US" sz="4000">
                <a:solidFill>
                  <a:schemeClr val="accent2"/>
                </a:solidFill>
              </a:rPr>
              <a:t>PERAN KIR</a:t>
            </a:r>
            <a:br>
              <a:rPr lang="en-US" sz="4000">
                <a:solidFill>
                  <a:schemeClr val="accent2"/>
                </a:solidFill>
              </a:rPr>
            </a:br>
            <a:r>
              <a:rPr lang="en-US" sz="4000">
                <a:solidFill>
                  <a:schemeClr val="accent2"/>
                </a:solidFill>
              </a:rPr>
              <a:t> DALAM PENGEMBANGAN BUDAYA TULIS</a:t>
            </a:r>
          </a:p>
        </p:txBody>
      </p:sp>
      <p:sp>
        <p:nvSpPr>
          <p:cNvPr id="53251" name="Rectangle 3"/>
          <p:cNvSpPr>
            <a:spLocks noGrp="1" noChangeArrowheads="1"/>
          </p:cNvSpPr>
          <p:nvPr>
            <p:ph type="body" idx="1"/>
          </p:nvPr>
        </p:nvSpPr>
        <p:spPr>
          <a:xfrm>
            <a:off x="457200" y="2438400"/>
            <a:ext cx="8229600" cy="4114800"/>
          </a:xfrm>
        </p:spPr>
        <p:txBody>
          <a:bodyPr/>
          <a:lstStyle/>
          <a:p>
            <a:r>
              <a:rPr lang="en-US" sz="3600"/>
              <a:t>Karya Ilmiah: karya yang dihasilkan melalui cara berpikir yang menuntut kaidah penalaran yang logis, sistematis, rasional, dan ada koherensi antarbagian-bagiannya.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2000"/>
                                        <p:tgtEl>
                                          <p:spTgt spid="532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fade">
                                      <p:cBhvr>
                                        <p:cTn id="12" dur="20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304800"/>
            <a:ext cx="7772400" cy="1470025"/>
          </a:xfrm>
        </p:spPr>
        <p:txBody>
          <a:bodyPr/>
          <a:lstStyle/>
          <a:p>
            <a:r>
              <a:rPr lang="id-ID">
                <a:solidFill>
                  <a:schemeClr val="accent2"/>
                </a:solidFill>
              </a:rPr>
              <a:t>Konsep Tulisan (Karya) Ilmiah</a:t>
            </a:r>
          </a:p>
        </p:txBody>
      </p:sp>
      <p:sp>
        <p:nvSpPr>
          <p:cNvPr id="3" name="Subtitle 2"/>
          <p:cNvSpPr>
            <a:spLocks noGrp="1"/>
          </p:cNvSpPr>
          <p:nvPr>
            <p:ph type="subTitle" idx="4294967295"/>
          </p:nvPr>
        </p:nvSpPr>
        <p:spPr>
          <a:xfrm>
            <a:off x="428625" y="1928813"/>
            <a:ext cx="8286750" cy="4714875"/>
          </a:xfrm>
        </p:spPr>
        <p:txBody>
          <a:bodyPr/>
          <a:lstStyle/>
          <a:p>
            <a:pPr marL="514350" indent="-514350">
              <a:buFontTx/>
              <a:buNone/>
            </a:pPr>
            <a:r>
              <a:rPr lang="id-ID">
                <a:solidFill>
                  <a:schemeClr val="accent2"/>
                </a:solidFill>
              </a:rPr>
              <a:t>Adalah tulisan yang:</a:t>
            </a:r>
          </a:p>
          <a:p>
            <a:pPr marL="514350" indent="-514350"/>
            <a:r>
              <a:rPr lang="id-ID"/>
              <a:t>didasari oleh hasil pengamatan, peninjauan, atau penelitian dalam bidang tertentu,</a:t>
            </a:r>
          </a:p>
          <a:p>
            <a:pPr marL="514350" indent="-514350"/>
            <a:r>
              <a:rPr lang="id-ID"/>
              <a:t>disusun menurut metode tertentu dengan sistematika penulisan yang bersantun bahasa, dan</a:t>
            </a:r>
          </a:p>
          <a:p>
            <a:pPr marL="514350" indent="-514350"/>
            <a:r>
              <a:rPr lang="id-ID"/>
              <a:t>isinya dapat dipertanggungjawabkan kebenarannya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265113"/>
            <a:ext cx="7772400" cy="1143000"/>
          </a:xfrm>
        </p:spPr>
        <p:txBody>
          <a:bodyPr/>
          <a:lstStyle/>
          <a:p>
            <a:r>
              <a:rPr lang="en-US" sz="3600">
                <a:solidFill>
                  <a:srgbClr val="FFCCCC"/>
                </a:solidFill>
              </a:rPr>
              <a:t>Aspek Karya Ilmiah</a:t>
            </a:r>
            <a:endParaRPr lang="en-US"/>
          </a:p>
        </p:txBody>
      </p:sp>
      <p:sp>
        <p:nvSpPr>
          <p:cNvPr id="89091" name="Rectangle 3"/>
          <p:cNvSpPr>
            <a:spLocks noGrp="1" noChangeArrowheads="1"/>
          </p:cNvSpPr>
          <p:nvPr>
            <p:ph type="body" idx="1"/>
          </p:nvPr>
        </p:nvSpPr>
        <p:spPr>
          <a:xfrm>
            <a:off x="995363" y="1408113"/>
            <a:ext cx="7710487" cy="5006975"/>
          </a:xfrm>
        </p:spPr>
        <p:txBody>
          <a:bodyPr/>
          <a:lstStyle/>
          <a:p>
            <a:r>
              <a:rPr lang="en-US">
                <a:solidFill>
                  <a:srgbClr val="FFFFFF"/>
                </a:solidFill>
              </a:rPr>
              <a:t>Bermakna isinya</a:t>
            </a:r>
          </a:p>
          <a:p>
            <a:r>
              <a:rPr lang="en-US">
                <a:solidFill>
                  <a:srgbClr val="FFFFFF"/>
                </a:solidFill>
              </a:rPr>
              <a:t>Jelas uraiannya</a:t>
            </a:r>
          </a:p>
          <a:p>
            <a:r>
              <a:rPr lang="en-US">
                <a:solidFill>
                  <a:srgbClr val="FFFFFF"/>
                </a:solidFill>
              </a:rPr>
              <a:t>Berkesatuan yang bulat</a:t>
            </a:r>
          </a:p>
          <a:p>
            <a:r>
              <a:rPr lang="en-US">
                <a:solidFill>
                  <a:srgbClr val="FFFFFF"/>
                </a:solidFill>
              </a:rPr>
              <a:t>Singkat dan padat</a:t>
            </a:r>
          </a:p>
          <a:p>
            <a:r>
              <a:rPr lang="en-US"/>
              <a:t>Memenuhi kaidah kebahasaan</a:t>
            </a:r>
          </a:p>
          <a:p>
            <a:r>
              <a:rPr lang="en-US"/>
              <a:t>Memenuhi kaidah penulisan dan format karya ilmiah</a:t>
            </a:r>
          </a:p>
          <a:p>
            <a:r>
              <a:rPr lang="en-US"/>
              <a:t>Komunikatif secara ilmiah</a:t>
            </a:r>
          </a:p>
        </p:txBody>
      </p:sp>
      <p:sp>
        <p:nvSpPr>
          <p:cNvPr id="89092" name="Text Box 4"/>
          <p:cNvSpPr txBox="1">
            <a:spLocks noChangeArrowheads="1"/>
          </p:cNvSpPr>
          <p:nvPr/>
        </p:nvSpPr>
        <p:spPr bwMode="auto">
          <a:xfrm>
            <a:off x="4879975" y="6265863"/>
            <a:ext cx="2360613" cy="457200"/>
          </a:xfrm>
          <a:prstGeom prst="rect">
            <a:avLst/>
          </a:prstGeom>
          <a:noFill/>
          <a:ln w="9525">
            <a:noFill/>
            <a:miter lim="800000"/>
            <a:headEnd/>
            <a:tailEnd/>
          </a:ln>
          <a:effectLst/>
        </p:spPr>
        <p:txBody>
          <a:bodyPr wrap="none">
            <a:spAutoFit/>
          </a:bodyPr>
          <a:lstStyle/>
          <a:p>
            <a:pPr algn="l"/>
            <a:r>
              <a:rPr lang="en-US" sz="2400">
                <a:solidFill>
                  <a:srgbClr val="FFCCCC"/>
                </a:solidFill>
                <a:latin typeface="Times New Roman" pitchFamily="18" charset="0"/>
              </a:rPr>
              <a:t>Suharsono (2001)</a:t>
            </a:r>
            <a:endParaRPr lang="en-US"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9090"/>
                                        </p:tgtEl>
                                        <p:attrNameLst>
                                          <p:attrName>style.visibility</p:attrName>
                                        </p:attrNameLst>
                                      </p:cBhvr>
                                      <p:to>
                                        <p:strVal val="visible"/>
                                      </p:to>
                                    </p:set>
                                    <p:animEffect transition="in" filter="fade">
                                      <p:cBhvr>
                                        <p:cTn id="7" dur="1000">
                                          <p:stCondLst>
                                            <p:cond delay="0"/>
                                          </p:stCondLst>
                                        </p:cTn>
                                        <p:tgtEl>
                                          <p:spTgt spid="890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9091">
                                            <p:txEl>
                                              <p:pRg st="0" end="0"/>
                                            </p:txEl>
                                          </p:spTgt>
                                        </p:tgtEl>
                                        <p:attrNameLst>
                                          <p:attrName>style.visibility</p:attrName>
                                        </p:attrNameLst>
                                      </p:cBhvr>
                                      <p:to>
                                        <p:strVal val="visible"/>
                                      </p:to>
                                    </p:set>
                                    <p:animEffect transition="in" filter="fade">
                                      <p:cBhvr>
                                        <p:cTn id="12" dur="500">
                                          <p:stCondLst>
                                            <p:cond delay="0"/>
                                          </p:stCondLst>
                                        </p:cTn>
                                        <p:tgtEl>
                                          <p:spTgt spid="89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89091">
                                            <p:txEl>
                                              <p:pRg st="1" end="1"/>
                                            </p:txEl>
                                          </p:spTgt>
                                        </p:tgtEl>
                                        <p:attrNameLst>
                                          <p:attrName>style.visibility</p:attrName>
                                        </p:attrNameLst>
                                      </p:cBhvr>
                                      <p:to>
                                        <p:strVal val="visible"/>
                                      </p:to>
                                    </p:set>
                                    <p:animEffect transition="in" filter="fade">
                                      <p:cBhvr>
                                        <p:cTn id="17" dur="500">
                                          <p:stCondLst>
                                            <p:cond delay="0"/>
                                          </p:stCondLst>
                                        </p:cTn>
                                        <p:tgtEl>
                                          <p:spTgt spid="89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89091">
                                            <p:txEl>
                                              <p:pRg st="2" end="2"/>
                                            </p:txEl>
                                          </p:spTgt>
                                        </p:tgtEl>
                                        <p:attrNameLst>
                                          <p:attrName>style.visibility</p:attrName>
                                        </p:attrNameLst>
                                      </p:cBhvr>
                                      <p:to>
                                        <p:strVal val="visible"/>
                                      </p:to>
                                    </p:set>
                                    <p:animEffect transition="in" filter="fade">
                                      <p:cBhvr>
                                        <p:cTn id="22" dur="500">
                                          <p:stCondLst>
                                            <p:cond delay="0"/>
                                          </p:stCondLst>
                                        </p:cTn>
                                        <p:tgtEl>
                                          <p:spTgt spid="89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89091">
                                            <p:txEl>
                                              <p:pRg st="3" end="3"/>
                                            </p:txEl>
                                          </p:spTgt>
                                        </p:tgtEl>
                                        <p:attrNameLst>
                                          <p:attrName>style.visibility</p:attrName>
                                        </p:attrNameLst>
                                      </p:cBhvr>
                                      <p:to>
                                        <p:strVal val="visible"/>
                                      </p:to>
                                    </p:set>
                                    <p:animEffect transition="in" filter="fade">
                                      <p:cBhvr>
                                        <p:cTn id="27" dur="500">
                                          <p:stCondLst>
                                            <p:cond delay="0"/>
                                          </p:stCondLst>
                                        </p:cTn>
                                        <p:tgtEl>
                                          <p:spTgt spid="890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89091">
                                            <p:txEl>
                                              <p:pRg st="4" end="4"/>
                                            </p:txEl>
                                          </p:spTgt>
                                        </p:tgtEl>
                                        <p:attrNameLst>
                                          <p:attrName>style.visibility</p:attrName>
                                        </p:attrNameLst>
                                      </p:cBhvr>
                                      <p:to>
                                        <p:strVal val="visible"/>
                                      </p:to>
                                    </p:set>
                                    <p:animEffect transition="in" filter="fade">
                                      <p:cBhvr>
                                        <p:cTn id="32" dur="500">
                                          <p:stCondLst>
                                            <p:cond delay="0"/>
                                          </p:stCondLst>
                                        </p:cTn>
                                        <p:tgtEl>
                                          <p:spTgt spid="890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89091">
                                            <p:txEl>
                                              <p:pRg st="5" end="5"/>
                                            </p:txEl>
                                          </p:spTgt>
                                        </p:tgtEl>
                                        <p:attrNameLst>
                                          <p:attrName>style.visibility</p:attrName>
                                        </p:attrNameLst>
                                      </p:cBhvr>
                                      <p:to>
                                        <p:strVal val="visible"/>
                                      </p:to>
                                    </p:set>
                                    <p:animEffect transition="in" filter="fade">
                                      <p:cBhvr>
                                        <p:cTn id="37" dur="500">
                                          <p:stCondLst>
                                            <p:cond delay="0"/>
                                          </p:stCondLst>
                                        </p:cTn>
                                        <p:tgtEl>
                                          <p:spTgt spid="890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89091">
                                            <p:txEl>
                                              <p:pRg st="6" end="6"/>
                                            </p:txEl>
                                          </p:spTgt>
                                        </p:tgtEl>
                                        <p:attrNameLst>
                                          <p:attrName>style.visibility</p:attrName>
                                        </p:attrNameLst>
                                      </p:cBhvr>
                                      <p:to>
                                        <p:strVal val="visible"/>
                                      </p:to>
                                    </p:set>
                                    <p:animEffect transition="in" filter="fade">
                                      <p:cBhvr>
                                        <p:cTn id="42" dur="500">
                                          <p:stCondLst>
                                            <p:cond delay="0"/>
                                          </p:stCondLst>
                                        </p:cTn>
                                        <p:tgtEl>
                                          <p:spTgt spid="890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id-ID">
                <a:solidFill>
                  <a:schemeClr val="accent2"/>
                </a:solidFill>
              </a:rPr>
              <a:t>Syarat Tulisan Ilmiah</a:t>
            </a:r>
          </a:p>
        </p:txBody>
      </p:sp>
      <p:sp>
        <p:nvSpPr>
          <p:cNvPr id="3" name="Content Placeholder 2"/>
          <p:cNvSpPr>
            <a:spLocks noGrp="1"/>
          </p:cNvSpPr>
          <p:nvPr>
            <p:ph idx="4294967295"/>
          </p:nvPr>
        </p:nvSpPr>
        <p:spPr>
          <a:xfrm>
            <a:off x="457200" y="2054225"/>
            <a:ext cx="8229600" cy="4011613"/>
          </a:xfrm>
        </p:spPr>
        <p:txBody>
          <a:bodyPr/>
          <a:lstStyle/>
          <a:p>
            <a:pPr marL="514350" indent="-514350">
              <a:buFont typeface="Calibri" pitchFamily="34" charset="0"/>
              <a:buAutoNum type="arabicPeriod"/>
            </a:pPr>
            <a:r>
              <a:rPr lang="id-ID"/>
              <a:t>Isi kajiannya berada pada lingkup pengetahuan ilmiah</a:t>
            </a:r>
          </a:p>
          <a:p>
            <a:pPr marL="514350" indent="-514350">
              <a:buFont typeface="Calibri" pitchFamily="34" charset="0"/>
              <a:buAutoNum type="arabicPeriod"/>
            </a:pPr>
            <a:r>
              <a:rPr lang="id-ID"/>
              <a:t>Langkah pengerjaannya dijiwai dengan metode ilmiah</a:t>
            </a:r>
          </a:p>
          <a:p>
            <a:pPr marL="514350" indent="-514350">
              <a:buFont typeface="Calibri" pitchFamily="34" charset="0"/>
              <a:buAutoNum type="arabicPeriod"/>
            </a:pPr>
            <a:r>
              <a:rPr lang="id-ID"/>
              <a:t>Sosok tampilannya sesuai dan memenuhi syarat sebagai sosok keilmuan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id-ID">
                <a:solidFill>
                  <a:schemeClr val="accent2"/>
                </a:solidFill>
              </a:rPr>
              <a:t>Apa Metode Ilmiah?</a:t>
            </a:r>
          </a:p>
        </p:txBody>
      </p:sp>
      <p:sp>
        <p:nvSpPr>
          <p:cNvPr id="3" name="Content Placeholder 2"/>
          <p:cNvSpPr>
            <a:spLocks noGrp="1"/>
          </p:cNvSpPr>
          <p:nvPr>
            <p:ph idx="4294967295"/>
          </p:nvPr>
        </p:nvSpPr>
        <p:spPr/>
        <p:txBody>
          <a:bodyPr/>
          <a:lstStyle/>
          <a:p>
            <a:r>
              <a:rPr lang="id-ID"/>
              <a:t>Merupakan cara bekerja atau prosedur untuk memperoleh kebenaran ilmiah yang memiliki dua tuntutan, yakni rasional dan teruji</a:t>
            </a:r>
          </a:p>
          <a:p>
            <a:r>
              <a:rPr lang="id-ID"/>
              <a:t>Empat komponen utama metode ilmiah:</a:t>
            </a:r>
          </a:p>
          <a:p>
            <a:pPr marL="914400" lvl="1" indent="-514350">
              <a:buFontTx/>
              <a:buAutoNum type="arabicPeriod"/>
            </a:pPr>
            <a:r>
              <a:rPr lang="id-ID"/>
              <a:t>Perumusan Masalah</a:t>
            </a:r>
          </a:p>
          <a:p>
            <a:pPr marL="914400" lvl="1" indent="-514350">
              <a:buFontTx/>
              <a:buAutoNum type="arabicPeriod"/>
            </a:pPr>
            <a:r>
              <a:rPr lang="id-ID"/>
              <a:t>Pengajuan Hipotesis</a:t>
            </a:r>
          </a:p>
          <a:p>
            <a:pPr marL="914400" lvl="1" indent="-514350">
              <a:buFontTx/>
              <a:buAutoNum type="arabicPeriod"/>
            </a:pPr>
            <a:r>
              <a:rPr lang="id-ID"/>
              <a:t>Verifikasi Data</a:t>
            </a:r>
          </a:p>
          <a:p>
            <a:pPr marL="914400" lvl="1" indent="-514350">
              <a:buFontTx/>
              <a:buAutoNum type="arabicPeriod"/>
            </a:pPr>
            <a:r>
              <a:rPr lang="id-ID"/>
              <a:t>Penarikan Kesimpulan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solidFill>
                  <a:schemeClr val="accent2"/>
                </a:solidFill>
              </a:rPr>
              <a:t>Tujuan KIR</a:t>
            </a:r>
          </a:p>
        </p:txBody>
      </p:sp>
      <p:sp>
        <p:nvSpPr>
          <p:cNvPr id="62467" name="Rectangle 3"/>
          <p:cNvSpPr>
            <a:spLocks noGrp="1" noChangeArrowheads="1"/>
          </p:cNvSpPr>
          <p:nvPr>
            <p:ph type="body" idx="1"/>
          </p:nvPr>
        </p:nvSpPr>
        <p:spPr/>
        <p:txBody>
          <a:bodyPr/>
          <a:lstStyle/>
          <a:p>
            <a:r>
              <a:rPr lang="en-US"/>
              <a:t>Pengembangan sikap ilmiah dan kejujuran dalam memecahkan gejala alam yang ditemui dengan kepekaan yang tinggi, dengan metode yang sistematis, objektif, rasional, dan berprosedur sehingga akan didapatkan kompetensi untuk mengembangkan diri dalam kehidupan.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2466"/>
                                        </p:tgtEl>
                                        <p:attrNameLst>
                                          <p:attrName>style.visibility</p:attrName>
                                        </p:attrNameLst>
                                      </p:cBhvr>
                                      <p:to>
                                        <p:strVal val="visible"/>
                                      </p:to>
                                    </p:set>
                                    <p:animEffect transition="in" filter="fade">
                                      <p:cBhvr>
                                        <p:cTn id="7" dur="1000">
                                          <p:stCondLst>
                                            <p:cond delay="0"/>
                                          </p:stCondLst>
                                        </p:cTn>
                                        <p:tgtEl>
                                          <p:spTgt spid="624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fade">
                                      <p:cBhvr>
                                        <p:cTn id="12" dur="500">
                                          <p:stCondLst>
                                            <p:cond delay="0"/>
                                          </p:stCondLst>
                                        </p:cTn>
                                        <p:tgtEl>
                                          <p:spTgt spid="62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solidFill>
                  <a:schemeClr val="accent2"/>
                </a:solidFill>
              </a:rPr>
              <a:t>PERAN KIR</a:t>
            </a:r>
          </a:p>
        </p:txBody>
      </p:sp>
      <p:sp>
        <p:nvSpPr>
          <p:cNvPr id="64515" name="Rectangle 3"/>
          <p:cNvSpPr>
            <a:spLocks noGrp="1" noChangeArrowheads="1"/>
          </p:cNvSpPr>
          <p:nvPr>
            <p:ph type="body" idx="1"/>
          </p:nvPr>
        </p:nvSpPr>
        <p:spPr>
          <a:xfrm>
            <a:off x="228600" y="1752600"/>
            <a:ext cx="8686800" cy="5562600"/>
          </a:xfrm>
        </p:spPr>
        <p:txBody>
          <a:bodyPr/>
          <a:lstStyle/>
          <a:p>
            <a:pPr algn="ctr">
              <a:lnSpc>
                <a:spcPct val="90000"/>
              </a:lnSpc>
              <a:buFontTx/>
              <a:buNone/>
            </a:pPr>
            <a:r>
              <a:rPr lang="en-US" sz="3600">
                <a:solidFill>
                  <a:schemeClr val="accent2"/>
                </a:solidFill>
              </a:rPr>
              <a:t>Bagi Siswa</a:t>
            </a:r>
          </a:p>
          <a:p>
            <a:pPr>
              <a:lnSpc>
                <a:spcPct val="90000"/>
              </a:lnSpc>
              <a:buFontTx/>
              <a:buNone/>
            </a:pPr>
            <a:r>
              <a:rPr lang="en-US" sz="2800">
                <a:solidFill>
                  <a:schemeClr val="accent2"/>
                </a:solidFill>
              </a:rPr>
              <a:t>	</a:t>
            </a:r>
            <a:r>
              <a:rPr lang="en-US" sz="2400"/>
              <a:t> 1.  Membangkitkan rasa ingin tahu 	terhadap 	fenomena alam yang berhubungan dengan ipteks.</a:t>
            </a:r>
          </a:p>
          <a:p>
            <a:pPr>
              <a:lnSpc>
                <a:spcPct val="90000"/>
              </a:lnSpc>
              <a:buFontTx/>
              <a:buNone/>
            </a:pPr>
            <a:r>
              <a:rPr lang="en-US" sz="2400"/>
              <a:t>	 2.  Meningkatkan daya nalar terhadap berbagai 	fenomena alam.</a:t>
            </a:r>
          </a:p>
          <a:p>
            <a:pPr>
              <a:lnSpc>
                <a:spcPct val="90000"/>
              </a:lnSpc>
              <a:buFontTx/>
              <a:buNone/>
            </a:pPr>
            <a:r>
              <a:rPr lang="en-US" sz="2400"/>
              <a:t>	 3.  Meningkatkan daya kreatif dan kritis.</a:t>
            </a:r>
          </a:p>
          <a:p>
            <a:pPr>
              <a:lnSpc>
                <a:spcPct val="90000"/>
              </a:lnSpc>
              <a:buFontTx/>
              <a:buNone/>
            </a:pPr>
            <a:r>
              <a:rPr lang="en-US" sz="2400"/>
              <a:t>	 4.  Menambah wawasan terhadap ipteks.</a:t>
            </a:r>
          </a:p>
          <a:p>
            <a:pPr>
              <a:lnSpc>
                <a:spcPct val="90000"/>
              </a:lnSpc>
              <a:buFontTx/>
              <a:buNone/>
            </a:pPr>
            <a:r>
              <a:rPr lang="en-US" sz="2400"/>
              <a:t>	 5.  Meningkatkan keterampilan menguasai ipteks.</a:t>
            </a:r>
          </a:p>
          <a:p>
            <a:pPr>
              <a:lnSpc>
                <a:spcPct val="90000"/>
              </a:lnSpc>
              <a:buFontTx/>
              <a:buNone/>
            </a:pPr>
            <a:r>
              <a:rPr lang="en-US" sz="2400"/>
              <a:t>	 6. Memperluas wawasan komunikasi melalui 	pengalaman 	diskusi, debat, dan presentasi ilmiah.</a:t>
            </a:r>
          </a:p>
          <a:p>
            <a:pPr>
              <a:lnSpc>
                <a:spcPct val="90000"/>
              </a:lnSpc>
              <a:buFontTx/>
              <a:buNone/>
            </a:pPr>
            <a:endParaRPr lang="en-US" sz="2400"/>
          </a:p>
          <a:p>
            <a:pPr>
              <a:lnSpc>
                <a:spcPct val="90000"/>
              </a:lnSpc>
              <a:buFontTx/>
              <a:buNone/>
            </a:pPr>
            <a:r>
              <a:rPr lang="en-US" sz="24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Effect transition="in" filter="fade">
                                      <p:cBhvr>
                                        <p:cTn id="7" dur="2000"/>
                                        <p:tgtEl>
                                          <p:spTgt spid="645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fade">
                                      <p:cBhvr>
                                        <p:cTn id="12" dur="2000"/>
                                        <p:tgtEl>
                                          <p:spTgt spid="645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515">
                                            <p:txEl>
                                              <p:pRg st="1" end="1"/>
                                            </p:txEl>
                                          </p:spTgt>
                                        </p:tgtEl>
                                        <p:attrNameLst>
                                          <p:attrName>style.visibility</p:attrName>
                                        </p:attrNameLst>
                                      </p:cBhvr>
                                      <p:to>
                                        <p:strVal val="visible"/>
                                      </p:to>
                                    </p:set>
                                    <p:animEffect transition="in" filter="fade">
                                      <p:cBhvr>
                                        <p:cTn id="17" dur="2000"/>
                                        <p:tgtEl>
                                          <p:spTgt spid="645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515">
                                            <p:txEl>
                                              <p:pRg st="2" end="2"/>
                                            </p:txEl>
                                          </p:spTgt>
                                        </p:tgtEl>
                                        <p:attrNameLst>
                                          <p:attrName>style.visibility</p:attrName>
                                        </p:attrNameLst>
                                      </p:cBhvr>
                                      <p:to>
                                        <p:strVal val="visible"/>
                                      </p:to>
                                    </p:set>
                                    <p:animEffect transition="in" filter="fade">
                                      <p:cBhvr>
                                        <p:cTn id="22" dur="2000"/>
                                        <p:tgtEl>
                                          <p:spTgt spid="645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515">
                                            <p:txEl>
                                              <p:pRg st="3" end="3"/>
                                            </p:txEl>
                                          </p:spTgt>
                                        </p:tgtEl>
                                        <p:attrNameLst>
                                          <p:attrName>style.visibility</p:attrName>
                                        </p:attrNameLst>
                                      </p:cBhvr>
                                      <p:to>
                                        <p:strVal val="visible"/>
                                      </p:to>
                                    </p:set>
                                    <p:animEffect transition="in" filter="fade">
                                      <p:cBhvr>
                                        <p:cTn id="27" dur="2000"/>
                                        <p:tgtEl>
                                          <p:spTgt spid="645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515">
                                            <p:txEl>
                                              <p:pRg st="4" end="4"/>
                                            </p:txEl>
                                          </p:spTgt>
                                        </p:tgtEl>
                                        <p:attrNameLst>
                                          <p:attrName>style.visibility</p:attrName>
                                        </p:attrNameLst>
                                      </p:cBhvr>
                                      <p:to>
                                        <p:strVal val="visible"/>
                                      </p:to>
                                    </p:set>
                                    <p:animEffect transition="in" filter="fade">
                                      <p:cBhvr>
                                        <p:cTn id="32" dur="2000"/>
                                        <p:tgtEl>
                                          <p:spTgt spid="645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515">
                                            <p:txEl>
                                              <p:pRg st="5" end="5"/>
                                            </p:txEl>
                                          </p:spTgt>
                                        </p:tgtEl>
                                        <p:attrNameLst>
                                          <p:attrName>style.visibility</p:attrName>
                                        </p:attrNameLst>
                                      </p:cBhvr>
                                      <p:to>
                                        <p:strVal val="visible"/>
                                      </p:to>
                                    </p:set>
                                    <p:animEffect transition="in" filter="fade">
                                      <p:cBhvr>
                                        <p:cTn id="37" dur="2000"/>
                                        <p:tgtEl>
                                          <p:spTgt spid="6451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4515">
                                            <p:txEl>
                                              <p:pRg st="6" end="6"/>
                                            </p:txEl>
                                          </p:spTgt>
                                        </p:tgtEl>
                                        <p:attrNameLst>
                                          <p:attrName>style.visibility</p:attrName>
                                        </p:attrNameLst>
                                      </p:cBhvr>
                                      <p:to>
                                        <p:strVal val="visible"/>
                                      </p:to>
                                    </p:set>
                                    <p:animEffect transition="in" filter="fade">
                                      <p:cBhvr>
                                        <p:cTn id="42" dur="2000"/>
                                        <p:tgtEl>
                                          <p:spTgt spid="64515">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4515">
                                            <p:txEl>
                                              <p:pRg st="8" end="8"/>
                                            </p:txEl>
                                          </p:spTgt>
                                        </p:tgtEl>
                                        <p:attrNameLst>
                                          <p:attrName>style.visibility</p:attrName>
                                        </p:attrNameLst>
                                      </p:cBhvr>
                                      <p:to>
                                        <p:strVal val="visible"/>
                                      </p:to>
                                    </p:set>
                                    <p:animEffect transition="in" filter="fade">
                                      <p:cBhvr>
                                        <p:cTn id="47" dur="20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28600"/>
            <a:ext cx="8229600" cy="914400"/>
          </a:xfrm>
        </p:spPr>
        <p:txBody>
          <a:bodyPr/>
          <a:lstStyle/>
          <a:p>
            <a:r>
              <a:rPr lang="en-US">
                <a:solidFill>
                  <a:schemeClr val="accent2"/>
                </a:solidFill>
              </a:rPr>
              <a:t>Peran KIR bagi Siswa (lanjutan)</a:t>
            </a:r>
          </a:p>
        </p:txBody>
      </p:sp>
      <p:sp>
        <p:nvSpPr>
          <p:cNvPr id="65539" name="Rectangle 3"/>
          <p:cNvSpPr>
            <a:spLocks noGrp="1" noChangeArrowheads="1"/>
          </p:cNvSpPr>
          <p:nvPr>
            <p:ph type="body" idx="1"/>
          </p:nvPr>
        </p:nvSpPr>
        <p:spPr/>
        <p:txBody>
          <a:bodyPr/>
          <a:lstStyle/>
          <a:p>
            <a:pPr>
              <a:buFontTx/>
              <a:buNone/>
            </a:pPr>
            <a:r>
              <a:rPr lang="en-US" sz="2800"/>
              <a:t>7. Mengenal cara-cara berorganisasi.</a:t>
            </a:r>
          </a:p>
          <a:p>
            <a:pPr>
              <a:buFontTx/>
              <a:buNone/>
            </a:pPr>
            <a:r>
              <a:rPr lang="en-US" sz="2800"/>
              <a:t>8. Sebagai wahana untuk menempa           kematangan sikap dan kepribadian.</a:t>
            </a:r>
          </a:p>
          <a:p>
            <a:pPr>
              <a:buFontTx/>
              <a:buNone/>
            </a:pPr>
            <a:r>
              <a:rPr lang="en-US" sz="2800"/>
              <a:t>9. Mengenal sifat-sifat ilmiah, jujur, optimis, terbuka, pemberani, toleransi, kreatif, dan kritis.</a:t>
            </a:r>
          </a:p>
          <a:p>
            <a:pPr>
              <a:buFontTx/>
              <a:buNone/>
            </a:pPr>
            <a:r>
              <a:rPr lang="en-US" sz="2800"/>
              <a:t>10. Sebagai ajang uji coba prestasi dan prestise.</a:t>
            </a:r>
          </a:p>
          <a:p>
            <a:pPr>
              <a:buFontTx/>
              <a:buNone/>
            </a:pPr>
            <a:r>
              <a:rPr lang="en-US" sz="2800"/>
              <a:t>11. Membuka kesempatan untuk mendapatkan prioritas melanjutkan sekolah ke jenjang yang lebih tinggi.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5538"/>
                                        </p:tgtEl>
                                        <p:attrNameLst>
                                          <p:attrName>style.visibility</p:attrName>
                                        </p:attrNameLst>
                                      </p:cBhvr>
                                      <p:to>
                                        <p:strVal val="visible"/>
                                      </p:to>
                                    </p:set>
                                    <p:animEffect transition="in" filter="fade">
                                      <p:cBhvr>
                                        <p:cTn id="7" dur="1000">
                                          <p:stCondLst>
                                            <p:cond delay="0"/>
                                          </p:stCondLst>
                                        </p:cTn>
                                        <p:tgtEl>
                                          <p:spTgt spid="655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fade">
                                      <p:cBhvr>
                                        <p:cTn id="12" dur="500">
                                          <p:stCondLst>
                                            <p:cond delay="0"/>
                                          </p:stCondLst>
                                        </p:cTn>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fade">
                                      <p:cBhvr>
                                        <p:cTn id="17" dur="500">
                                          <p:stCondLst>
                                            <p:cond delay="0"/>
                                          </p:stCondLst>
                                        </p:cTn>
                                        <p:tgtEl>
                                          <p:spTgt spid="655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5539">
                                            <p:txEl>
                                              <p:pRg st="2" end="2"/>
                                            </p:txEl>
                                          </p:spTgt>
                                        </p:tgtEl>
                                        <p:attrNameLst>
                                          <p:attrName>style.visibility</p:attrName>
                                        </p:attrNameLst>
                                      </p:cBhvr>
                                      <p:to>
                                        <p:strVal val="visible"/>
                                      </p:to>
                                    </p:set>
                                    <p:animEffect transition="in" filter="fade">
                                      <p:cBhvr>
                                        <p:cTn id="22" dur="500">
                                          <p:stCondLst>
                                            <p:cond delay="0"/>
                                          </p:stCondLst>
                                        </p:cTn>
                                        <p:tgtEl>
                                          <p:spTgt spid="655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65539">
                                            <p:txEl>
                                              <p:pRg st="3" end="3"/>
                                            </p:txEl>
                                          </p:spTgt>
                                        </p:tgtEl>
                                        <p:attrNameLst>
                                          <p:attrName>style.visibility</p:attrName>
                                        </p:attrNameLst>
                                      </p:cBhvr>
                                      <p:to>
                                        <p:strVal val="visible"/>
                                      </p:to>
                                    </p:set>
                                    <p:animEffect transition="in" filter="fade">
                                      <p:cBhvr>
                                        <p:cTn id="27" dur="500">
                                          <p:stCondLst>
                                            <p:cond delay="0"/>
                                          </p:stCondLst>
                                        </p:cTn>
                                        <p:tgtEl>
                                          <p:spTgt spid="655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65539">
                                            <p:txEl>
                                              <p:pRg st="4" end="4"/>
                                            </p:txEl>
                                          </p:spTgt>
                                        </p:tgtEl>
                                        <p:attrNameLst>
                                          <p:attrName>style.visibility</p:attrName>
                                        </p:attrNameLst>
                                      </p:cBhvr>
                                      <p:to>
                                        <p:strVal val="visible"/>
                                      </p:to>
                                    </p:set>
                                    <p:animEffect transition="in" filter="fade">
                                      <p:cBhvr>
                                        <p:cTn id="32" dur="500">
                                          <p:stCondLst>
                                            <p:cond delay="0"/>
                                          </p:stCondLst>
                                        </p:cTn>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p:bldP spid="65539" grpId="0" build="p"/>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458</Words>
  <Application>Microsoft Office PowerPoint</Application>
  <PresentationFormat>On-screen Show (4:3)</PresentationFormat>
  <Paragraphs>115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Wingdings</vt:lpstr>
      <vt:lpstr>Lucida Calligraphy</vt:lpstr>
      <vt:lpstr>Times New Roman</vt:lpstr>
      <vt:lpstr>Calibri</vt:lpstr>
      <vt:lpstr>Mountain Top</vt:lpstr>
      <vt:lpstr>Slide 1</vt:lpstr>
      <vt:lpstr>PERAN KIR  DALAM PENGEMBANGAN BUDAYA TULIS</vt:lpstr>
      <vt:lpstr>Konsep Tulisan (Karya) Ilmiah</vt:lpstr>
      <vt:lpstr>Aspek Karya Ilmiah</vt:lpstr>
      <vt:lpstr>Syarat Tulisan Ilmiah</vt:lpstr>
      <vt:lpstr>Apa Metode Ilmiah?</vt:lpstr>
      <vt:lpstr>Tujuan KIR</vt:lpstr>
      <vt:lpstr>PERAN KIR</vt:lpstr>
      <vt:lpstr>Peran KIR bagi Siswa (lanjutan)</vt:lpstr>
      <vt:lpstr>Peran KIR  bagi Guru Pembimbing</vt:lpstr>
      <vt:lpstr>Peran KIR bagi Sekolah</vt:lpstr>
      <vt:lpstr>Kegiatan KIR</vt:lpstr>
      <vt:lpstr>Pendanaan KIR</vt:lpstr>
      <vt:lpstr>Guru Pembimbing KIR</vt:lpstr>
      <vt:lpstr>Slide 15</vt:lpstr>
      <vt:lpstr>Hal yang perlu diperhatikan</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 Computer</dc:creator>
  <cp:lastModifiedBy>acer</cp:lastModifiedBy>
  <cp:revision>20</cp:revision>
  <dcterms:created xsi:type="dcterms:W3CDTF">2008-01-08T04:00:16Z</dcterms:created>
  <dcterms:modified xsi:type="dcterms:W3CDTF">2011-07-04T15:01:28Z</dcterms:modified>
</cp:coreProperties>
</file>