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93" r:id="rId12"/>
    <p:sldId id="294" r:id="rId13"/>
    <p:sldId id="295" r:id="rId14"/>
    <p:sldId id="296" r:id="rId15"/>
    <p:sldId id="297" r:id="rId16"/>
    <p:sldId id="298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303" r:id="rId25"/>
    <p:sldId id="304" r:id="rId26"/>
    <p:sldId id="305" r:id="rId27"/>
    <p:sldId id="306" r:id="rId28"/>
    <p:sldId id="307" r:id="rId29"/>
    <p:sldId id="308" r:id="rId30"/>
    <p:sldId id="309" r:id="rId31"/>
    <p:sldId id="310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B30A04-5CD9-4790-BABF-7C05FA9460B6}" type="datetimeFigureOut">
              <a:rPr lang="id-ID" smtClean="0"/>
              <a:t>05/10/2010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90F852-03CB-4204-AE9E-6400CD309805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B41F74-B1AD-4477-94C7-EE9144A7EE74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id-ID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dirty="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C98590-DE34-49F5-AA3E-91ABCE9FEF68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id-ID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940FAD-020E-40A3-BDA7-5F5D04C5B6FB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id-ID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5176FB-7043-4E5D-874B-504DFBE39F62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id-ID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3417C76-085A-4C83-848A-01132BA1ACF7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id-ID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FA765E-6782-44F3-83CD-585304E2A105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id-ID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45799D-683A-4066-926D-CFF341AD7C7C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id-ID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339CD4-1340-4C45-9C10-46DC6EF20B3A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id-ID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70281F-340C-4A19-B8B8-36A942AE0919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id-ID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8BDB504-3C6B-4F94-99CC-3FB8F62BBF94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id-ID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6FB51B4-9CE0-4338-81E6-DF344150A1AF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EF769C-FF60-42E2-A1BD-5202C4DBE7B9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id-ID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74172E-88E2-407F-899F-64C9D228CAC2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id-ID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F8D2768-2264-4EEE-88CD-E5F8794D7ABB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id-ID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96C015-13F9-4149-9547-F86D03FAF4B9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id-ID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D93630-62AC-45AE-90BE-CF7158BC9F94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id-ID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88D4BE5-8553-4E72-98F1-6333325BE31D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id-ID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9A357B-6572-46A0-8836-4F9397DE4F7C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id-ID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4E69FC-3035-4E18-93E8-8FB07FDEE026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id-ID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3C4227-5B9C-4A0A-8E05-57C6F3955CE5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id-ID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2D11E6E-AEFD-4EEC-AF02-79D841C70ABE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id-ID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D12C8BB-0997-4133-A749-715DD149DF82}" type="slidenum">
              <a:rPr lang="id-ID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2E4063-8730-4F5E-A08B-2113DE0507DF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id-ID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DF9155-1A72-4DBC-9B8F-7DA3D5A82400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id-ID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05D35A-2FAF-418B-B507-4B5170715FD5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id-ID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5DC8CB-0097-4BD8-A254-39FAF939ECF9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id-ID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5AACBF-E620-4196-95FB-FFFEE46DDAC4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34</a:t>
            </a:fld>
            <a:endParaRPr lang="id-ID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79BB87-2605-4178-B2B4-0F41B8148AC7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35</a:t>
            </a:fld>
            <a:endParaRPr lang="id-ID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2B7FFB-60B4-438C-9D28-F59184389EBE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36</a:t>
            </a:fld>
            <a:endParaRPr lang="id-ID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5523E-0CC4-4F34-95CA-5389D39670E5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37</a:t>
            </a:fld>
            <a:endParaRPr lang="id-ID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3DAFDA6-12D7-486E-8FE7-A2C996658F43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38</a:t>
            </a:fld>
            <a:endParaRPr lang="id-ID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2CF0A3-57F2-438F-9E16-E94B7DB3BEAD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39</a:t>
            </a:fld>
            <a:endParaRPr lang="id-ID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B0D1F47-C652-4113-8346-3F02A295BCA0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id-ID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A92969A-E2FD-410A-A66D-D065E2265A61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40</a:t>
            </a:fld>
            <a:endParaRPr lang="id-ID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46E517-1A18-4388-8751-72DD22D526C2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41</a:t>
            </a:fld>
            <a:endParaRPr lang="id-ID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4BB12EF-9B1C-4748-8654-B24EA46387AC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42</a:t>
            </a:fld>
            <a:endParaRPr lang="id-ID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38DAFC4-0A59-4A79-9BBD-B706A05CB857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id-ID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FD90B4-CB51-4409-A637-5E35B396F44C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id-ID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C4FC370-7D88-41BE-956E-CCC827208BB8}" type="slidenum">
              <a:rPr lang="id-ID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E1454D-23D3-44D7-BB5B-F6D7DAEF8D7A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id-ID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E31DE49-ECA6-4581-86FF-F8BD842DC3E4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55BC2-F81A-4532-8E7C-D4D0AA2CB93D}" type="datetimeFigureOut">
              <a:rPr lang="id-ID" smtClean="0"/>
              <a:t>05/10/2010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3F244-6918-40DC-B800-3761F354E2D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55BC2-F81A-4532-8E7C-D4D0AA2CB93D}" type="datetimeFigureOut">
              <a:rPr lang="id-ID" smtClean="0"/>
              <a:t>05/10/2010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3F244-6918-40DC-B800-3761F354E2D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55BC2-F81A-4532-8E7C-D4D0AA2CB93D}" type="datetimeFigureOut">
              <a:rPr lang="id-ID" smtClean="0"/>
              <a:t>05/10/2010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3F244-6918-40DC-B800-3761F354E2D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55BC2-F81A-4532-8E7C-D4D0AA2CB93D}" type="datetimeFigureOut">
              <a:rPr lang="id-ID" smtClean="0"/>
              <a:t>05/10/2010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3F244-6918-40DC-B800-3761F354E2D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55BC2-F81A-4532-8E7C-D4D0AA2CB93D}" type="datetimeFigureOut">
              <a:rPr lang="id-ID" smtClean="0"/>
              <a:t>05/10/2010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3F244-6918-40DC-B800-3761F354E2D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55BC2-F81A-4532-8E7C-D4D0AA2CB93D}" type="datetimeFigureOut">
              <a:rPr lang="id-ID" smtClean="0"/>
              <a:t>05/10/2010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3F244-6918-40DC-B800-3761F354E2D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55BC2-F81A-4532-8E7C-D4D0AA2CB93D}" type="datetimeFigureOut">
              <a:rPr lang="id-ID" smtClean="0"/>
              <a:t>05/10/2010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3F244-6918-40DC-B800-3761F354E2D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55BC2-F81A-4532-8E7C-D4D0AA2CB93D}" type="datetimeFigureOut">
              <a:rPr lang="id-ID" smtClean="0"/>
              <a:t>05/10/2010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3F244-6918-40DC-B800-3761F354E2D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55BC2-F81A-4532-8E7C-D4D0AA2CB93D}" type="datetimeFigureOut">
              <a:rPr lang="id-ID" smtClean="0"/>
              <a:t>05/10/2010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3F244-6918-40DC-B800-3761F354E2D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55BC2-F81A-4532-8E7C-D4D0AA2CB93D}" type="datetimeFigureOut">
              <a:rPr lang="id-ID" smtClean="0"/>
              <a:t>05/10/2010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3F244-6918-40DC-B800-3761F354E2D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55BC2-F81A-4532-8E7C-D4D0AA2CB93D}" type="datetimeFigureOut">
              <a:rPr lang="id-ID" smtClean="0"/>
              <a:t>05/10/2010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3F244-6918-40DC-B800-3761F354E2D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55BC2-F81A-4532-8E7C-D4D0AA2CB93D}" type="datetimeFigureOut">
              <a:rPr lang="id-ID" smtClean="0"/>
              <a:t>05/10/2010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3F244-6918-40DC-B800-3761F354E2DA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Diktat.ppt" TargetMode="External"/><Relationship Id="rId3" Type="http://schemas.openxmlformats.org/officeDocument/2006/relationships/hyperlink" Target="Mengapa%20Guru%20Harus%20Menulis%20Karya%20Ilmiah.ppt" TargetMode="External"/><Relationship Id="rId7" Type="http://schemas.openxmlformats.org/officeDocument/2006/relationships/hyperlink" Target="Modul.pp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Buku.ppt" TargetMode="External"/><Relationship Id="rId11" Type="http://schemas.openxmlformats.org/officeDocument/2006/relationships/hyperlink" Target="Proses%20Menulis%20Karya%20Ilmiah.ppt" TargetMode="External"/><Relationship Id="rId5" Type="http://schemas.openxmlformats.org/officeDocument/2006/relationships/hyperlink" Target="Ciri-ciri%20Tulisan%20Ilmiah.ppt" TargetMode="External"/><Relationship Id="rId10" Type="http://schemas.openxmlformats.org/officeDocument/2006/relationships/hyperlink" Target="Bahasa%20dalam%20Tulisan%20Ilmiah.ppt" TargetMode="External"/><Relationship Id="rId4" Type="http://schemas.openxmlformats.org/officeDocument/2006/relationships/hyperlink" Target="Konsep%20Tulisan%20(Karya)%20Ilmiah.ppt" TargetMode="External"/><Relationship Id="rId9" Type="http://schemas.openxmlformats.org/officeDocument/2006/relationships/hyperlink" Target="Artikel.ppt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4" name="AutoShape 8"/>
          <p:cNvSpPr>
            <a:spLocks noChangeArrowheads="1"/>
          </p:cNvSpPr>
          <p:nvPr/>
        </p:nvSpPr>
        <p:spPr bwMode="auto">
          <a:xfrm>
            <a:off x="2195513" y="3500438"/>
            <a:ext cx="5040312" cy="2952750"/>
          </a:xfrm>
          <a:prstGeom prst="roundRect">
            <a:avLst>
              <a:gd name="adj" fmla="val 16667"/>
            </a:avLst>
          </a:prstGeom>
          <a:solidFill>
            <a:srgbClr val="CC3300"/>
          </a:soli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3300"/>
            </a:extrusionClr>
          </a:sp3d>
        </p:spPr>
        <p:txBody>
          <a:bodyPr wrap="none" anchor="ctr">
            <a:flatTx/>
          </a:bodyPr>
          <a:lstStyle/>
          <a:p>
            <a:endParaRPr lang="id-ID"/>
          </a:p>
        </p:txBody>
      </p:sp>
      <p:sp>
        <p:nvSpPr>
          <p:cNvPr id="19462" name="AutoShape 6"/>
          <p:cNvSpPr>
            <a:spLocks noChangeArrowheads="1"/>
          </p:cNvSpPr>
          <p:nvPr/>
        </p:nvSpPr>
        <p:spPr bwMode="auto">
          <a:xfrm>
            <a:off x="1187450" y="333375"/>
            <a:ext cx="6911975" cy="2376488"/>
          </a:xfrm>
          <a:prstGeom prst="bevel">
            <a:avLst>
              <a:gd name="adj" fmla="val 12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d-ID">
              <a:solidFill>
                <a:srgbClr val="FF0000"/>
              </a:solidFill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547813" y="765175"/>
            <a:ext cx="6119812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d-ID" sz="4800"/>
              <a:t>PENULISAN KARYA ILMIAH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2413000" y="3625850"/>
            <a:ext cx="4679950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d-ID" sz="2000">
                <a:solidFill>
                  <a:schemeClr val="bg1"/>
                </a:solidFill>
              </a:rPr>
              <a:t>ANWAR EFENDI</a:t>
            </a:r>
          </a:p>
          <a:p>
            <a:pPr algn="ctr">
              <a:spcBef>
                <a:spcPct val="50000"/>
              </a:spcBef>
            </a:pPr>
            <a:r>
              <a:rPr lang="id-ID" sz="2000">
                <a:solidFill>
                  <a:schemeClr val="bg1"/>
                </a:solidFill>
              </a:rPr>
              <a:t>FBS UNY</a:t>
            </a:r>
          </a:p>
          <a:p>
            <a:pPr algn="ctr">
              <a:spcBef>
                <a:spcPct val="50000"/>
              </a:spcBef>
            </a:pPr>
            <a:endParaRPr lang="id-ID" sz="2000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id-ID" sz="2000">
                <a:solidFill>
                  <a:schemeClr val="bg1"/>
                </a:solidFill>
              </a:rPr>
              <a:t>GRIYA PURWO ASRI E-340 PURWOMARTANI KALASAN SLEMAN 0274-4395706     08122720889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4" grpId="0" animBg="1"/>
      <p:bldP spid="19462" grpId="0" animBg="1"/>
      <p:bldP spid="19460" grpId="0"/>
      <p:bldP spid="1946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dirty="0" smtClean="0"/>
              <a:t>Karakteristik Aspek Tata Tulis dalam Tulisan Ilmiah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50" cy="5114925"/>
          </a:xfrm>
        </p:spPr>
        <p:txBody>
          <a:bodyPr rtlCol="0">
            <a:normAutofit fontScale="85000" lnSpcReduction="2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 startAt="5"/>
              <a:defRPr/>
            </a:pPr>
            <a:r>
              <a:rPr lang="id-ID" dirty="0" smtClean="0"/>
              <a:t>Argumentasi ilmiah, hendaknya ada dalam pembahasan, dapat dipertangggungjawabkan, dan mengacu ke teori atau hasil penelitian terdahulu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 startAt="5"/>
              <a:defRPr/>
            </a:pPr>
            <a:r>
              <a:rPr lang="id-ID" dirty="0" smtClean="0"/>
              <a:t>Sintesa kajian pustaka, hendaknya bukan sekedar kompilasi teori, harus saling terkait, dan mencerminkan kerangka pikir yang padu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 startAt="5"/>
              <a:defRPr/>
            </a:pPr>
            <a:r>
              <a:rPr lang="id-ID" dirty="0" smtClean="0"/>
              <a:t>Kutipan,dapat berupa kutipan langsung atau tidak langsung dengan penyebutan sumber referensinya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 startAt="5"/>
              <a:defRPr/>
            </a:pPr>
            <a:r>
              <a:rPr lang="id-ID" dirty="0" smtClean="0"/>
              <a:t>Simpulan, berupa intisari pembahasan dan jawaban atasu masalah yang dikaji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 startAt="5"/>
              <a:defRPr/>
            </a:pPr>
            <a:r>
              <a:rPr lang="id-ID" dirty="0" smtClean="0"/>
              <a:t>Daftar pustaka, umumnya ditulis dengan urutan: nama penulis (dibalik), tahun terbitan, judul terbitan, kota penerbit, dan nama penerbit; disusun secara alfabetis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38" y="285750"/>
            <a:ext cx="7772400" cy="1470025"/>
          </a:xfrm>
        </p:spPr>
        <p:txBody>
          <a:bodyPr/>
          <a:lstStyle/>
          <a:p>
            <a:pPr eaLnBrk="1" hangingPunct="1"/>
            <a:r>
              <a:rPr lang="id-ID" smtClean="0"/>
              <a:t>Proses Menulis Karya Ilmiah</a:t>
            </a:r>
          </a:p>
        </p:txBody>
      </p:sp>
      <p:pic>
        <p:nvPicPr>
          <p:cNvPr id="2051" name="Picture 4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88" y="2357438"/>
            <a:ext cx="1868487" cy="177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88" y="1857375"/>
            <a:ext cx="7643812" cy="3929063"/>
          </a:xfrm>
        </p:spPr>
        <p:txBody>
          <a:bodyPr rtlCol="0">
            <a:normAutofit/>
          </a:bodyPr>
          <a:lstStyle/>
          <a:p>
            <a:pPr marL="514350" indent="-514350" algn="l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i="1" dirty="0" smtClean="0">
                <a:solidFill>
                  <a:srgbClr val="002060"/>
                </a:solidFill>
              </a:rPr>
              <a:t>Prewriting</a:t>
            </a:r>
          </a:p>
          <a:p>
            <a:pPr marL="514350" indent="-514350" algn="l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i="1" dirty="0" smtClean="0">
                <a:solidFill>
                  <a:srgbClr val="002060"/>
                </a:solidFill>
              </a:rPr>
              <a:t>Drafting</a:t>
            </a:r>
          </a:p>
          <a:p>
            <a:pPr marL="514350" indent="-514350" algn="l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i="1" dirty="0" smtClean="0">
                <a:solidFill>
                  <a:srgbClr val="002060"/>
                </a:solidFill>
              </a:rPr>
              <a:t>Revising</a:t>
            </a:r>
          </a:p>
          <a:p>
            <a:pPr marL="514350" indent="-514350" algn="l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i="1" dirty="0" smtClean="0">
                <a:solidFill>
                  <a:srgbClr val="002060"/>
                </a:solidFill>
              </a:rPr>
              <a:t>Editing</a:t>
            </a:r>
          </a:p>
          <a:p>
            <a:pPr marL="514350" indent="-514350" algn="l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i="1" dirty="0" smtClean="0">
                <a:solidFill>
                  <a:srgbClr val="002060"/>
                </a:solidFill>
              </a:rPr>
              <a:t>Publishing</a:t>
            </a:r>
          </a:p>
          <a:p>
            <a:pPr marL="514350" indent="-514350" algn="l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i="1" smtClean="0">
                <a:solidFill>
                  <a:srgbClr val="002060"/>
                </a:solidFill>
              </a:rPr>
              <a:t>Prewriting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id-ID" smtClean="0"/>
              <a:t>Menentukan topik, tema, dan masalah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id-ID" smtClean="0"/>
              <a:t>Mencari, menemukan, dan mengembangkan bahan (dengan membaca, mengamati, dan meneliti)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id-ID" smtClean="0"/>
              <a:t>Membuat kerangka tulisan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id-ID" smtClean="0"/>
              <a:t>Menyempernakan kerangka tulisan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38" y="2071688"/>
            <a:ext cx="1795462" cy="183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i="1" smtClean="0">
                <a:solidFill>
                  <a:srgbClr val="002060"/>
                </a:solidFill>
              </a:rPr>
              <a:t>Drafting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id-ID" smtClean="0">
                <a:solidFill>
                  <a:srgbClr val="C00000"/>
                </a:solidFill>
              </a:rPr>
              <a:t>Berupa penuangan ide, gagasan, dan pikiran secara tertulis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id-ID" smtClean="0">
                <a:solidFill>
                  <a:srgbClr val="C00000"/>
                </a:solidFill>
              </a:rPr>
              <a:t>Fokuskan pada penuangan tulisan sebanyak-banyaknya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id-ID" smtClean="0">
                <a:solidFill>
                  <a:srgbClr val="C00000"/>
                </a:solidFill>
              </a:rPr>
              <a:t>Untuk sementara, tidak perlu memperhatikan kesalahan yang mungkin terjadi pada penggunaan bahasa, ejaan, dan tata tulis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i="1" smtClean="0">
                <a:solidFill>
                  <a:srgbClr val="C00000"/>
                </a:solidFill>
              </a:rPr>
              <a:t>Revising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id-ID" smtClean="0">
                <a:solidFill>
                  <a:srgbClr val="FF0000"/>
                </a:solidFill>
              </a:rPr>
              <a:t>Membaca ulang (sendiri atau dengan bantuan orang lain)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id-ID" smtClean="0">
                <a:solidFill>
                  <a:srgbClr val="FF0000"/>
                </a:solidFill>
              </a:rPr>
              <a:t>Mencari bagian-bagian tulisan yang mungkin harus:</a:t>
            </a:r>
          </a:p>
          <a:p>
            <a:pPr marL="914400" lvl="1" indent="-514350" eaLnBrk="1" hangingPunct="1">
              <a:buFont typeface="Arial" charset="0"/>
              <a:buAutoNum type="alphaLcPeriod"/>
            </a:pPr>
            <a:r>
              <a:rPr lang="id-ID" smtClean="0">
                <a:solidFill>
                  <a:srgbClr val="FF0000"/>
                </a:solidFill>
              </a:rPr>
              <a:t>Diperbaiki</a:t>
            </a:r>
          </a:p>
          <a:p>
            <a:pPr marL="914400" lvl="1" indent="-514350" eaLnBrk="1" hangingPunct="1">
              <a:buFont typeface="Arial" charset="0"/>
              <a:buAutoNum type="alphaLcPeriod"/>
            </a:pPr>
            <a:r>
              <a:rPr lang="id-ID" smtClean="0">
                <a:solidFill>
                  <a:srgbClr val="FF0000"/>
                </a:solidFill>
              </a:rPr>
              <a:t>Diubah</a:t>
            </a:r>
          </a:p>
          <a:p>
            <a:pPr marL="914400" lvl="1" indent="-514350" eaLnBrk="1" hangingPunct="1">
              <a:buFont typeface="Arial" charset="0"/>
              <a:buAutoNum type="alphaLcPeriod"/>
            </a:pPr>
            <a:r>
              <a:rPr lang="id-ID" smtClean="0">
                <a:solidFill>
                  <a:srgbClr val="FF0000"/>
                </a:solidFill>
              </a:rPr>
              <a:t>Diganti</a:t>
            </a:r>
          </a:p>
          <a:p>
            <a:pPr marL="914400" lvl="1" indent="-514350" eaLnBrk="1" hangingPunct="1">
              <a:buFont typeface="Arial" charset="0"/>
              <a:buAutoNum type="alphaLcPeriod"/>
            </a:pPr>
            <a:r>
              <a:rPr lang="id-ID" smtClean="0">
                <a:solidFill>
                  <a:srgbClr val="FF0000"/>
                </a:solidFill>
              </a:rPr>
              <a:t>Dipindah </a:t>
            </a:r>
          </a:p>
        </p:txBody>
      </p:sp>
      <p:pic>
        <p:nvPicPr>
          <p:cNvPr id="5125" name="Picture 5" descr="C:\Program Files\Microsoft Office\MEDIA\CAGCAT10\j0233018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50" y="3498850"/>
            <a:ext cx="3571875" cy="283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i="1" smtClean="0">
                <a:solidFill>
                  <a:srgbClr val="002060"/>
                </a:solidFill>
              </a:rPr>
              <a:t>Editing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id-ID" smtClean="0">
                <a:solidFill>
                  <a:srgbClr val="0070C0"/>
                </a:solidFill>
              </a:rPr>
              <a:t>Membaca kembali (sendiri atau dengan bantuan orang lain)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id-ID" smtClean="0">
                <a:solidFill>
                  <a:srgbClr val="0070C0"/>
                </a:solidFill>
              </a:rPr>
              <a:t>Mencari bagian-bagian tulisan yang masih mengandung kesalahan bahasa, ejaan, dan tata tulis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id-ID" smtClean="0">
                <a:solidFill>
                  <a:srgbClr val="0070C0"/>
                </a:solidFill>
              </a:rPr>
              <a:t>Memperbaiki kesalahan bahasa, ejaan, dan tata tulis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i="1" smtClean="0">
                <a:solidFill>
                  <a:srgbClr val="FF0000"/>
                </a:solidFill>
              </a:rPr>
              <a:t>Publishing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dirty="0" smtClean="0">
                <a:solidFill>
                  <a:srgbClr val="7030A0"/>
                </a:solidFill>
              </a:rPr>
              <a:t>Menunjukkan karya tulisan kepada orang lain dan masyarakat pembaca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dirty="0" smtClean="0">
                <a:solidFill>
                  <a:srgbClr val="7030A0"/>
                </a:solidFill>
              </a:rPr>
              <a:t>Mengirimkan ke penerbitan: majalah ilmiah, surat kabar, majalah populer,dll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dirty="0" smtClean="0">
                <a:solidFill>
                  <a:srgbClr val="7030A0"/>
                </a:solidFill>
              </a:rPr>
              <a:t>Menyeminarkan karya tulis: seminar hasil penelitian, pertemuan ilmiah, dll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dirty="0" smtClean="0">
                <a:solidFill>
                  <a:srgbClr val="7030A0"/>
                </a:solidFill>
              </a:rPr>
              <a:t>Setelah dipublikasikan, barulah karya tulis ilmiah dapat diajukan untuk kenaikan jabatan atau uji sertifikasi guru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75" y="285750"/>
            <a:ext cx="7772400" cy="1470025"/>
          </a:xfrm>
        </p:spPr>
        <p:txBody>
          <a:bodyPr/>
          <a:lstStyle/>
          <a:p>
            <a:pPr eaLnBrk="1" hangingPunct="1"/>
            <a:r>
              <a:rPr lang="id-ID" smtClean="0"/>
              <a:t>Buku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38" y="1643063"/>
            <a:ext cx="8001000" cy="4857750"/>
          </a:xfrm>
        </p:spPr>
        <p:txBody>
          <a:bodyPr rtlCol="0">
            <a:normAutofit/>
          </a:bodyPr>
          <a:lstStyle/>
          <a:p>
            <a:pPr marL="514350" indent="-514350" algn="l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Buku adalah karya tulis ilmiah yang sarat dan penuh dengan pengetahuan yang digunakan sebagai objek dan dibahas dalam proses pembelajaran</a:t>
            </a:r>
          </a:p>
          <a:p>
            <a:pPr marL="514350" indent="-514350" algn="l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Yang dimaksud buku adalah buku yang berisi bahan pelajaran inti atau materi tambahan untuk memperluas wawasan guru dan siswa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Jenis Buku di Sekolah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id-ID" smtClean="0">
                <a:solidFill>
                  <a:srgbClr val="C00000"/>
                </a:solidFill>
              </a:rPr>
              <a:t>Buku Pegangan Guru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id-ID" smtClean="0">
                <a:solidFill>
                  <a:srgbClr val="C00000"/>
                </a:solidFill>
              </a:rPr>
              <a:t>Buku Pelajaran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id-ID" smtClean="0">
                <a:solidFill>
                  <a:srgbClr val="C00000"/>
                </a:solidFill>
              </a:rPr>
              <a:t>Buku Referensi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Buku Pegangan Guru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/>
            <a:r>
              <a:rPr lang="id-ID" smtClean="0"/>
              <a:t>Merupakan buku yang berisi pengetahuan sesuai dengan mata pelajaran yang menjadi tanggung jawab guru untuk diajarkan kepada siswa</a:t>
            </a:r>
          </a:p>
          <a:p>
            <a:pPr marL="514350" indent="-514350" eaLnBrk="1" hangingPunct="1"/>
            <a:r>
              <a:rPr lang="id-ID" smtClean="0"/>
              <a:t>Ada dua jenis:</a:t>
            </a:r>
          </a:p>
          <a:p>
            <a:pPr marL="914400" lvl="1" indent="-514350" eaLnBrk="1" hangingPunct="1">
              <a:buFont typeface="Arial" charset="0"/>
              <a:buAutoNum type="arabicPeriod"/>
            </a:pPr>
            <a:r>
              <a:rPr lang="id-ID" smtClean="0">
                <a:solidFill>
                  <a:srgbClr val="002060"/>
                </a:solidFill>
              </a:rPr>
              <a:t>Buku pegangan Guru yang diterbitkan Depdiknas</a:t>
            </a:r>
          </a:p>
          <a:p>
            <a:pPr marL="914400" lvl="1" indent="-514350" eaLnBrk="1" hangingPunct="1">
              <a:buFont typeface="Arial" charset="0"/>
              <a:buAutoNum type="arabicPeriod"/>
            </a:pPr>
            <a:r>
              <a:rPr lang="id-ID" smtClean="0">
                <a:solidFill>
                  <a:srgbClr val="002060"/>
                </a:solidFill>
              </a:rPr>
              <a:t>Buku referensi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57188" y="2928938"/>
            <a:ext cx="1500187" cy="928687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08509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id-ID" dirty="0">
                <a:latin typeface="+mn-lt"/>
                <a:cs typeface="+mn-cs"/>
              </a:rPr>
              <a:t>Penulisan Karya Ilmiah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276600" y="404813"/>
            <a:ext cx="2500313" cy="642937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08509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id-ID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  <a:hlinkClick r:id="rId3" action="ppaction://hlinkpres?slideindex=1&amp;slidetitle="/>
              </a:rPr>
              <a:t>Mengapa</a:t>
            </a:r>
            <a:r>
              <a:rPr lang="id-ID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 Guru Menulis Karya Ilmiah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286125" y="1571625"/>
            <a:ext cx="2500313" cy="642938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08509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id-ID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  <a:hlinkClick r:id="rId4" action="ppaction://hlinkpres?slideindex=1&amp;slidetitle="/>
              </a:rPr>
              <a:t>Konsep</a:t>
            </a:r>
            <a:r>
              <a:rPr lang="id-ID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 Tulisan Ilmiah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286125" y="2643188"/>
            <a:ext cx="2500313" cy="571500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08509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id-ID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  <a:hlinkClick r:id="rId5" action="ppaction://hlinkpres?slideindex=1&amp;slidetitle="/>
              </a:rPr>
              <a:t>Ciri-ciri</a:t>
            </a:r>
            <a:r>
              <a:rPr lang="id-ID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 Tulisan Ilmiah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286125" y="3714750"/>
            <a:ext cx="2500313" cy="571500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08509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id-ID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Jenis-jenis Tulisan Ilmiah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000875" y="1928813"/>
            <a:ext cx="1928813" cy="571500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08509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id-ID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Laporan Penelitian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000875" y="3000375"/>
            <a:ext cx="1928813" cy="500063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08509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id-ID" dirty="0">
                <a:solidFill>
                  <a:schemeClr val="lt1"/>
                </a:solidFill>
                <a:latin typeface="+mn-lt"/>
                <a:cs typeface="+mn-cs"/>
                <a:hlinkClick r:id="rId6" action="ppaction://hlinkpres?slideindex=1&amp;slidetitle="/>
              </a:rPr>
              <a:t>Buku</a:t>
            </a:r>
            <a:endParaRPr lang="id-ID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000875" y="3929063"/>
            <a:ext cx="1928813" cy="428625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08509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id-ID" dirty="0">
                <a:solidFill>
                  <a:schemeClr val="lt1"/>
                </a:solidFill>
                <a:latin typeface="+mn-lt"/>
                <a:cs typeface="+mn-cs"/>
                <a:hlinkClick r:id="rId7" action="ppaction://hlinkpres?slideindex=1&amp;slidetitle="/>
              </a:rPr>
              <a:t>Modul</a:t>
            </a:r>
            <a:endParaRPr lang="id-ID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7000875" y="4714875"/>
            <a:ext cx="1928813" cy="357188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08509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id-ID" dirty="0">
                <a:solidFill>
                  <a:schemeClr val="lt1"/>
                </a:solidFill>
                <a:latin typeface="+mn-lt"/>
                <a:cs typeface="+mn-cs"/>
                <a:hlinkClick r:id="rId8" action="ppaction://hlinkpres?slideindex=1&amp;slidetitle="/>
              </a:rPr>
              <a:t>Diktat</a:t>
            </a:r>
            <a:endParaRPr lang="id-ID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7000875" y="5429250"/>
            <a:ext cx="1928813" cy="357188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08509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id-ID" dirty="0">
                <a:solidFill>
                  <a:schemeClr val="lt1"/>
                </a:solidFill>
                <a:latin typeface="+mn-lt"/>
                <a:cs typeface="+mn-cs"/>
                <a:hlinkClick r:id="rId9" action="ppaction://hlinkpres?slideindex=1&amp;slidetitle="/>
              </a:rPr>
              <a:t>Artikel</a:t>
            </a:r>
            <a:endParaRPr lang="id-ID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rot="5400000">
            <a:off x="-142875" y="3500438"/>
            <a:ext cx="5286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857375" y="3357563"/>
            <a:ext cx="642938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500313" y="857250"/>
            <a:ext cx="71437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500313" y="1857375"/>
            <a:ext cx="71437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2500313" y="2928938"/>
            <a:ext cx="7143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500313" y="3929063"/>
            <a:ext cx="7143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6200000" flipH="1">
            <a:off x="4714875" y="3929063"/>
            <a:ext cx="32861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6357938" y="2286000"/>
            <a:ext cx="50006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6357938" y="3286125"/>
            <a:ext cx="50006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6286500" y="4000500"/>
            <a:ext cx="5715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6357938" y="4857750"/>
            <a:ext cx="50006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6357938" y="5572125"/>
            <a:ext cx="50006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3286125" y="4786313"/>
            <a:ext cx="2500313" cy="642937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08509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id-ID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  <a:hlinkClick r:id="rId10" action="ppaction://hlinkpres?slideindex=1&amp;slidetitle="/>
              </a:rPr>
              <a:t>Bahasa</a:t>
            </a:r>
            <a:r>
              <a:rPr lang="id-ID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 dalam Tulisan Ilmiah</a:t>
            </a:r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3286125" y="5929313"/>
            <a:ext cx="2500313" cy="571500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08509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id-ID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  <a:hlinkClick r:id="rId11" action="ppaction://hlinkpres?slideindex=1&amp;slidetitle="/>
              </a:rPr>
              <a:t>Proses </a:t>
            </a:r>
            <a:r>
              <a:rPr lang="id-ID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Menulis Karya Ilmiah</a:t>
            </a:r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2500313" y="5072063"/>
            <a:ext cx="642937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2500313" y="6143625"/>
            <a:ext cx="64293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10800000">
            <a:off x="5857875" y="4000500"/>
            <a:ext cx="500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35" grpId="0" animBg="1"/>
      <p:bldP spid="3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Buku Pelajaran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/>
              <a:t>Merupakan buku yang berisi pengetahuan sesuai dengan mata pelajaran yang diajarkan guru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/>
              <a:t>Selama ini ada dua jenis: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id-ID" dirty="0" smtClean="0">
                <a:solidFill>
                  <a:srgbClr val="002060"/>
                </a:solidFill>
              </a:rPr>
              <a:t>Buku Paket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id-ID" dirty="0" smtClean="0">
                <a:solidFill>
                  <a:srgbClr val="002060"/>
                </a:solidFill>
              </a:rPr>
              <a:t>Buku Penunjang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/>
              <a:t>Belakangan tidak ada dikenal buku paket dan penunjang, karena semua buku dianggap sama dan harus mendapatkan akreditasi Depdiknas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Buku Referensi di Perpustakaan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/>
              <a:t>Merupakan buku-buku yang dapat memperkaya pengetahuan dan wawasan umum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/>
              <a:t>Jenisnya: 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id-ID" dirty="0" smtClean="0">
                <a:solidFill>
                  <a:srgbClr val="002060"/>
                </a:solidFill>
              </a:rPr>
              <a:t>Fiksi (Kumpulan Puisi, Kumpulan Cerpen, Novel, Drama)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id-ID" dirty="0" smtClean="0">
                <a:solidFill>
                  <a:srgbClr val="002060"/>
                </a:solidFill>
              </a:rPr>
              <a:t>Nonfiksi (Ilmu Pengetahuan Populer, Biografi, dll)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id-ID" dirty="0" smtClean="0">
                <a:solidFill>
                  <a:srgbClr val="002060"/>
                </a:solidFill>
              </a:rPr>
              <a:t>Kamus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id-ID" dirty="0" smtClean="0">
                <a:solidFill>
                  <a:srgbClr val="002060"/>
                </a:solidFill>
              </a:rPr>
              <a:t>Ensiklopedia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id-ID" dirty="0" smtClean="0">
                <a:solidFill>
                  <a:srgbClr val="002060"/>
                </a:solidFill>
              </a:rPr>
              <a:t>Dll.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Ciri-ciri Buku Pelajaran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dirty="0" smtClean="0"/>
              <a:t>Berisi pengetahuan sesuai dengan mata pelajaran yang dipelajari siswa pada jenjang dan kelas tertentu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dirty="0" smtClean="0"/>
              <a:t>Harus menggunakan bahasa yang dapat dipahami siswa sesuai jenjang dan kelas tertentu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dirty="0" smtClean="0"/>
              <a:t>Disusun dengan memperhatikan aspek kejiwaan siswa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dirty="0" smtClean="0"/>
              <a:t>Menggunakan format yang lazin digunakan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Sistematika Buku Pelajaran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50" cy="5043488"/>
          </a:xfrm>
        </p:spPr>
        <p:txBody>
          <a:bodyPr rtlCol="0">
            <a:normAutofit lnSpcReduction="1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dirty="0" smtClean="0"/>
              <a:t>Kata pengantar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dirty="0" smtClean="0"/>
              <a:t>Bagian pendahuluan; berisi daftar isi, daftar tabel, daftar gambar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smtClean="0"/>
              <a:t>Bagian isi; </a:t>
            </a:r>
            <a:r>
              <a:rPr lang="id-ID" dirty="0" smtClean="0"/>
              <a:t>terdiri dari</a:t>
            </a:r>
          </a:p>
          <a:p>
            <a:pPr marL="1314450" lvl="2" indent="-514350" eaLnBrk="1" fontAlgn="auto" hangingPunct="1">
              <a:spcAft>
                <a:spcPts val="0"/>
              </a:spcAft>
              <a:buFont typeface="Arial" pitchFamily="34" charset="0"/>
              <a:buAutoNum type="alphaLcPeriod"/>
              <a:defRPr/>
            </a:pPr>
            <a:r>
              <a:rPr lang="id-ID" dirty="0" smtClean="0"/>
              <a:t>Judul bab atau topik yang diambil dari pokok bahasan atau kompetensi dasar dalam kurikulum</a:t>
            </a:r>
          </a:p>
          <a:p>
            <a:pPr marL="1314450" lvl="2" indent="-514350" eaLnBrk="1" fontAlgn="auto" hangingPunct="1">
              <a:spcAft>
                <a:spcPts val="0"/>
              </a:spcAft>
              <a:buFont typeface="Arial" pitchFamily="34" charset="0"/>
              <a:buAutoNum type="alphaLcPeriod"/>
              <a:defRPr/>
            </a:pPr>
            <a:r>
              <a:rPr lang="id-ID" dirty="0" smtClean="0"/>
              <a:t>Penjelasan tujuan bab atau indikator</a:t>
            </a:r>
          </a:p>
          <a:p>
            <a:pPr marL="1314450" lvl="2" indent="-514350" eaLnBrk="1" fontAlgn="auto" hangingPunct="1">
              <a:spcAft>
                <a:spcPts val="0"/>
              </a:spcAft>
              <a:buFont typeface="Arial" pitchFamily="34" charset="0"/>
              <a:buAutoNum type="alphaLcPeriod"/>
              <a:defRPr/>
            </a:pPr>
            <a:r>
              <a:rPr lang="id-ID" dirty="0" smtClean="0"/>
              <a:t>Uraian isi pelajaran (penjelasan materi disertai contoh, gambar, bagan, dll)</a:t>
            </a:r>
          </a:p>
          <a:p>
            <a:pPr marL="1314450" lvl="2" indent="-514350" eaLnBrk="1" fontAlgn="auto" hangingPunct="1">
              <a:spcAft>
                <a:spcPts val="0"/>
              </a:spcAft>
              <a:buFont typeface="Arial" pitchFamily="34" charset="0"/>
              <a:buAutoNum type="alphaLcPeriod"/>
              <a:defRPr/>
            </a:pPr>
            <a:r>
              <a:rPr lang="id-ID" dirty="0" smtClean="0"/>
              <a:t>Soal latihan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dirty="0" smtClean="0"/>
              <a:t>4.    Bagian penunjang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00375" y="214313"/>
            <a:ext cx="3143250" cy="1214437"/>
          </a:xfrm>
        </p:spPr>
        <p:txBody>
          <a:bodyPr/>
          <a:lstStyle/>
          <a:p>
            <a:pPr eaLnBrk="1" hangingPunct="1"/>
            <a:r>
              <a:rPr lang="id-ID" smtClean="0"/>
              <a:t>Modul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63" y="1571625"/>
            <a:ext cx="8358187" cy="4929188"/>
          </a:xfrm>
        </p:spPr>
        <p:txBody>
          <a:bodyPr rtlCol="0">
            <a:normAutofit lnSpcReduction="10000"/>
          </a:bodyPr>
          <a:lstStyle/>
          <a:p>
            <a:pPr marL="514350" indent="-514350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>
                <a:solidFill>
                  <a:srgbClr val="C00000"/>
                </a:solidFill>
              </a:rPr>
              <a:t>Modul adalah materi pelajaran yang disusun dan disajikan secara tertulis sedemikian rupa sehingga diharapkan siswa dapat menyerap sendiri materi tersebut dengan tanpa atau sesedikit mungkin membutuhkan bantuan dari orang lain</a:t>
            </a:r>
          </a:p>
          <a:p>
            <a:pPr marL="514350" indent="-514350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>
                <a:solidFill>
                  <a:srgbClr val="C00000"/>
                </a:solidFill>
              </a:rPr>
              <a:t>Modul ditulis lebih rinci dibandingkan buku pelajaran</a:t>
            </a:r>
          </a:p>
          <a:p>
            <a:pPr marL="514350" indent="-514350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>
                <a:solidFill>
                  <a:srgbClr val="C00000"/>
                </a:solidFill>
              </a:rPr>
              <a:t>Isi modul harus sesuai dengan mata pelajaran pada </a:t>
            </a:r>
            <a:r>
              <a:rPr lang="id-ID" smtClean="0">
                <a:solidFill>
                  <a:srgbClr val="C00000"/>
                </a:solidFill>
              </a:rPr>
              <a:t>jenjang dan kelas </a:t>
            </a:r>
            <a:r>
              <a:rPr lang="id-ID" dirty="0" smtClean="0">
                <a:solidFill>
                  <a:srgbClr val="C00000"/>
                </a:solidFill>
              </a:rPr>
              <a:t>tertentu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Jenis Modul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id-ID" smtClean="0"/>
              <a:t>Modul </a:t>
            </a:r>
            <a:r>
              <a:rPr lang="id-ID" i="1" smtClean="0"/>
              <a:t>Self-Contained</a:t>
            </a:r>
            <a:r>
              <a:rPr lang="id-ID" smtClean="0"/>
              <a:t>; yang isinya lengkap sekali sehingga peserta menguasai pengetahuan yang dibutuhkan tanpa harus membaca sumber lain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id-ID" smtClean="0"/>
              <a:t>Modul Non </a:t>
            </a:r>
            <a:r>
              <a:rPr lang="id-ID" i="1" smtClean="0"/>
              <a:t>Self-Contained</a:t>
            </a:r>
            <a:r>
              <a:rPr lang="id-ID" smtClean="0"/>
              <a:t>; yang isinya belum lengkap sehingga untuk menguasai pengetahuan yang dibutuhkan harus membaca sumber lain yang relevan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Ciri-ciri Modul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86738" cy="5043488"/>
          </a:xfrm>
        </p:spPr>
        <p:txBody>
          <a:bodyPr rtlCol="0">
            <a:normAutofit fontScale="92500" lnSpcReduction="1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dirty="0" smtClean="0">
                <a:solidFill>
                  <a:srgbClr val="002060"/>
                </a:solidFill>
              </a:rPr>
              <a:t>Harus menggunakan bahasa yang sederhana dan sudah dikenal siswa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dirty="0" smtClean="0">
                <a:solidFill>
                  <a:srgbClr val="002060"/>
                </a:solidFill>
              </a:rPr>
              <a:t>Berisi pengetahuan sesuai dengan mata pelajaran pada jenjang dan kelas tertentu sehingga harus disesuaikan dengan pokok bahasan atau kompetensi dasar dalam kurikulum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dirty="0" smtClean="0">
                <a:solidFill>
                  <a:srgbClr val="002060"/>
                </a:solidFill>
              </a:rPr>
              <a:t>Disusun dengan memperhatikan aspek kejiwaan siswa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dirty="0" smtClean="0">
                <a:solidFill>
                  <a:srgbClr val="002060"/>
                </a:solidFill>
              </a:rPr>
              <a:t>Menggunakan format yang lazim digunakan seperti dalam buku pelajaran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3188" y="214313"/>
            <a:ext cx="4114800" cy="7969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dirty="0" smtClean="0"/>
              <a:t>Sistematika Modul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88" y="1143000"/>
            <a:ext cx="8429625" cy="5572125"/>
          </a:xfrm>
        </p:spPr>
        <p:txBody>
          <a:bodyPr rtlCol="0">
            <a:normAutofit fontScale="85000" lnSpcReduction="2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dirty="0" smtClean="0"/>
              <a:t>Kata pengantar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dirty="0" smtClean="0"/>
              <a:t>Bagian pendahuluan; berisi daftar isi, tujuan penulisan modul, dan petunjuk penggunaan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smtClean="0"/>
              <a:t>Bagian isi; </a:t>
            </a:r>
            <a:r>
              <a:rPr lang="id-ID" dirty="0" smtClean="0"/>
              <a:t>terdiri dari: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Arial" pitchFamily="34" charset="0"/>
              <a:buAutoNum type="alphaLcPeriod"/>
              <a:defRPr/>
            </a:pPr>
            <a:r>
              <a:rPr lang="id-ID" dirty="0" smtClean="0">
                <a:solidFill>
                  <a:schemeClr val="tx2">
                    <a:lumMod val="50000"/>
                  </a:schemeClr>
                </a:solidFill>
              </a:rPr>
              <a:t>Judul bab atau topik bahasan yang diambil dari pokok bahasan atau kompetendi dasar dalam kurikulum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Arial" pitchFamily="34" charset="0"/>
              <a:buAutoNum type="alphaLcPeriod"/>
              <a:defRPr/>
            </a:pPr>
            <a:r>
              <a:rPr lang="id-ID" dirty="0" smtClean="0">
                <a:solidFill>
                  <a:schemeClr val="tx2">
                    <a:lumMod val="50000"/>
                  </a:schemeClr>
                </a:solidFill>
              </a:rPr>
              <a:t>Penjelasan tujuan bab atau indikator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Arial" pitchFamily="34" charset="0"/>
              <a:buAutoNum type="alphaLcPeriod"/>
              <a:defRPr/>
            </a:pPr>
            <a:r>
              <a:rPr lang="id-ID" dirty="0" smtClean="0">
                <a:solidFill>
                  <a:schemeClr val="tx2">
                    <a:lumMod val="50000"/>
                  </a:schemeClr>
                </a:solidFill>
              </a:rPr>
              <a:t>Uraian isi pelajaran yang berisi:</a:t>
            </a:r>
          </a:p>
          <a:p>
            <a:pPr marL="1314450" lvl="2" indent="-514350" eaLnBrk="1" fontAlgn="auto" hangingPunct="1">
              <a:spcAft>
                <a:spcPts val="0"/>
              </a:spcAft>
              <a:buFont typeface="Arial" pitchFamily="34" charset="0"/>
              <a:buAutoNum type="arabicParenBoth"/>
              <a:defRPr/>
            </a:pPr>
            <a:r>
              <a:rPr lang="id-ID" dirty="0" smtClean="0">
                <a:solidFill>
                  <a:srgbClr val="C00000"/>
                </a:solidFill>
              </a:rPr>
              <a:t>Penjelasan materi</a:t>
            </a:r>
          </a:p>
          <a:p>
            <a:pPr marL="1314450" lvl="2" indent="-514350" eaLnBrk="1" fontAlgn="auto" hangingPunct="1">
              <a:spcAft>
                <a:spcPts val="0"/>
              </a:spcAft>
              <a:buFont typeface="Arial" pitchFamily="34" charset="0"/>
              <a:buAutoNum type="arabicParenBoth"/>
              <a:defRPr/>
            </a:pPr>
            <a:r>
              <a:rPr lang="id-ID" dirty="0" smtClean="0">
                <a:solidFill>
                  <a:srgbClr val="C00000"/>
                </a:solidFill>
              </a:rPr>
              <a:t>Sajian contoh</a:t>
            </a:r>
          </a:p>
          <a:p>
            <a:pPr marL="1314450" lvl="2" indent="-514350" eaLnBrk="1" fontAlgn="auto" hangingPunct="1">
              <a:spcAft>
                <a:spcPts val="0"/>
              </a:spcAft>
              <a:buFont typeface="Arial" pitchFamily="34" charset="0"/>
              <a:buAutoNum type="arabicParenBoth"/>
              <a:defRPr/>
            </a:pPr>
            <a:r>
              <a:rPr lang="id-ID" dirty="0" smtClean="0">
                <a:solidFill>
                  <a:srgbClr val="C00000"/>
                </a:solidFill>
              </a:rPr>
              <a:t>Lembar  tugas siswa</a:t>
            </a:r>
          </a:p>
          <a:p>
            <a:pPr marL="1314450" lvl="2" indent="-514350" eaLnBrk="1" fontAlgn="auto" hangingPunct="1">
              <a:spcAft>
                <a:spcPts val="0"/>
              </a:spcAft>
              <a:buFont typeface="Arial" pitchFamily="34" charset="0"/>
              <a:buAutoNum type="arabicParenBoth"/>
              <a:defRPr/>
            </a:pPr>
            <a:r>
              <a:rPr lang="id-ID" dirty="0" smtClean="0">
                <a:solidFill>
                  <a:srgbClr val="C00000"/>
                </a:solidFill>
              </a:rPr>
              <a:t>Soal latihan</a:t>
            </a:r>
          </a:p>
          <a:p>
            <a:pPr marL="1314450" lvl="2" indent="-514350" eaLnBrk="1" fontAlgn="auto" hangingPunct="1">
              <a:spcAft>
                <a:spcPts val="0"/>
              </a:spcAft>
              <a:buFont typeface="Arial" pitchFamily="34" charset="0"/>
              <a:buAutoNum type="arabicParenBoth"/>
              <a:defRPr/>
            </a:pPr>
            <a:r>
              <a:rPr lang="id-ID" dirty="0" smtClean="0">
                <a:solidFill>
                  <a:srgbClr val="C00000"/>
                </a:solidFill>
              </a:rPr>
              <a:t>Kunci jawaban soal latihan</a:t>
            </a:r>
          </a:p>
          <a:p>
            <a:pPr marL="1314450" lvl="2" indent="-514350" eaLnBrk="1" fontAlgn="auto" hangingPunct="1">
              <a:spcAft>
                <a:spcPts val="0"/>
              </a:spcAft>
              <a:buFont typeface="Arial" pitchFamily="34" charset="0"/>
              <a:buAutoNum type="arabicParenBoth"/>
              <a:defRPr/>
            </a:pPr>
            <a:r>
              <a:rPr lang="id-ID" dirty="0" smtClean="0">
                <a:solidFill>
                  <a:srgbClr val="C00000"/>
                </a:solidFill>
              </a:rPr>
              <a:t>Soal evaluasi bagian modul yang bersangkutan</a:t>
            </a:r>
          </a:p>
          <a:p>
            <a:pPr marL="1314450" lvl="2" indent="-514350" eaLnBrk="1" fontAlgn="auto" hangingPunct="1">
              <a:spcAft>
                <a:spcPts val="0"/>
              </a:spcAft>
              <a:buFont typeface="Arial" pitchFamily="34" charset="0"/>
              <a:buAutoNum type="arabicParenBoth"/>
              <a:defRPr/>
            </a:pPr>
            <a:r>
              <a:rPr lang="id-ID" dirty="0" smtClean="0">
                <a:solidFill>
                  <a:srgbClr val="C00000"/>
                </a:solidFill>
              </a:rPr>
              <a:t>Kunci jawaban soal evaluasi bagian modul yang bersangkutan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dirty="0" smtClean="0"/>
              <a:t>Bagian penunjang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500" y="214313"/>
            <a:ext cx="3100388" cy="1155700"/>
          </a:xfrm>
        </p:spPr>
        <p:txBody>
          <a:bodyPr/>
          <a:lstStyle/>
          <a:p>
            <a:pPr eaLnBrk="1" hangingPunct="1"/>
            <a:r>
              <a:rPr lang="id-ID" smtClean="0"/>
              <a:t>Diktat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625" y="1500188"/>
            <a:ext cx="8215313" cy="4929187"/>
          </a:xfrm>
        </p:spPr>
        <p:txBody>
          <a:bodyPr/>
          <a:lstStyle/>
          <a:p>
            <a:pPr marL="514350" indent="-514350" algn="l" eaLnBrk="1" hangingPunct="1">
              <a:buFont typeface="Arial" charset="0"/>
              <a:buChar char="•"/>
            </a:pPr>
            <a:r>
              <a:rPr lang="id-ID" smtClean="0">
                <a:solidFill>
                  <a:srgbClr val="C00000"/>
                </a:solidFill>
              </a:rPr>
              <a:t>Diktat adalah catatan tertulis suatu mata pelajaran yang dipersiapkan untuk mempermudah atau memperkaya materi pelajaran yang disampaikan guru dalam proses pembelajaran</a:t>
            </a:r>
          </a:p>
          <a:p>
            <a:pPr marL="514350" indent="-514350" algn="l" eaLnBrk="1" hangingPunct="1">
              <a:buFont typeface="Arial" charset="0"/>
              <a:buChar char="•"/>
            </a:pPr>
            <a:r>
              <a:rPr lang="id-ID" smtClean="0">
                <a:solidFill>
                  <a:srgbClr val="C00000"/>
                </a:solidFill>
              </a:rPr>
              <a:t>Materi dalam diktat merupakan pengulangan karena materi tersebut sudah termuat dalam buku pelajaran atau sudah disampaikan guru di dalam kelas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dirty="0" smtClean="0"/>
              <a:t>Perbedaan Diktat dan Buku Pelajaran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id-ID" smtClean="0"/>
              <a:t>Diktat umumnya disusun oleh guru untuk keperluan mengajar sendiri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id-ID" smtClean="0"/>
              <a:t>Diktat diperbanyak dan diedarkan secara terbatas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id-ID" smtClean="0"/>
              <a:t>Cakupan isi diktat umumnya terbatas (bisa satu semester atau satu tahun pelajaran)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id-ID" smtClean="0"/>
              <a:t>Diktat yang sudah disempurnakan dapat menjadi buku pelajaran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75" y="428625"/>
            <a:ext cx="7772400" cy="1470025"/>
          </a:xfrm>
        </p:spPr>
        <p:txBody>
          <a:bodyPr/>
          <a:lstStyle/>
          <a:p>
            <a:r>
              <a:rPr lang="id-ID" smtClean="0"/>
              <a:t>Mengapa Guru Harus Menulis Karya Ilmiah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50" y="2071688"/>
            <a:ext cx="8501063" cy="4286250"/>
          </a:xfrm>
        </p:spPr>
        <p:txBody>
          <a:bodyPr/>
          <a:lstStyle/>
          <a:p>
            <a:pPr marL="514350" indent="-514350" algn="l">
              <a:buFont typeface="Arial" charset="0"/>
              <a:buChar char="•"/>
            </a:pPr>
            <a:r>
              <a:rPr lang="id-ID" smtClean="0">
                <a:solidFill>
                  <a:srgbClr val="C00000"/>
                </a:solidFill>
              </a:rPr>
              <a:t>Dalam rangka perolehan angka kredit untuk kenaikan jabatankah?</a:t>
            </a:r>
          </a:p>
          <a:p>
            <a:pPr marL="514350" indent="-514350" algn="l">
              <a:buFont typeface="Arial" charset="0"/>
              <a:buChar char="•"/>
            </a:pPr>
            <a:r>
              <a:rPr lang="id-ID" smtClean="0">
                <a:solidFill>
                  <a:srgbClr val="C00000"/>
                </a:solidFill>
              </a:rPr>
              <a:t>Dalam rangka perolehan angka untuk uji sertifikasikah?</a:t>
            </a:r>
          </a:p>
          <a:p>
            <a:pPr marL="514350" indent="-514350" algn="l">
              <a:buFont typeface="Arial" charset="0"/>
              <a:buChar char="•"/>
            </a:pPr>
            <a:r>
              <a:rPr lang="id-ID" smtClean="0">
                <a:solidFill>
                  <a:srgbClr val="C00000"/>
                </a:solidFill>
              </a:rPr>
              <a:t>Ataukah sungguh-sungguh untuk peningkatan profesionalisme? O, ya? Bagaimana?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Ciri-ciri Diktat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id-ID" smtClean="0"/>
              <a:t>Ditulis dengan singkat dan padat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id-ID" smtClean="0"/>
              <a:t>Bahasa yang digunakan tidak bertele-tele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id-ID" smtClean="0"/>
              <a:t>Berisi intisari semua materi pelajaran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id-ID" smtClean="0"/>
              <a:t>Harus ditulis sendiri oleh guru sehingga ia akan menggunakan bahasa yang sudah dikenal oleh siswa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Sistematika Diktat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dirty="0" smtClean="0"/>
              <a:t>Kata pengantar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dirty="0" smtClean="0"/>
              <a:t>Bagian pendahuluan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smtClean="0"/>
              <a:t>Bagian isi; </a:t>
            </a:r>
            <a:r>
              <a:rPr lang="id-ID" dirty="0" smtClean="0"/>
              <a:t>terdiri dari: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Arial" pitchFamily="34" charset="0"/>
              <a:buAutoNum type="alphaLcPeriod"/>
              <a:defRPr/>
            </a:pPr>
            <a:r>
              <a:rPr lang="id-ID" dirty="0" smtClean="0">
                <a:solidFill>
                  <a:srgbClr val="C00000"/>
                </a:solidFill>
              </a:rPr>
              <a:t>Judul bab atau topik bahasan yang diambil dari pokok bahasan atau kompetensi dasar dalam kurikulum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Arial" pitchFamily="34" charset="0"/>
              <a:buAutoNum type="alphaLcPeriod"/>
              <a:defRPr/>
            </a:pPr>
            <a:r>
              <a:rPr lang="id-ID" dirty="0" smtClean="0">
                <a:solidFill>
                  <a:srgbClr val="C00000"/>
                </a:solidFill>
              </a:rPr>
              <a:t>Penjelasan tujuan atau indikator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Arial" pitchFamily="34" charset="0"/>
              <a:buAutoNum type="alphaLcPeriod"/>
              <a:defRPr/>
            </a:pPr>
            <a:r>
              <a:rPr lang="id-ID" dirty="0" smtClean="0">
                <a:solidFill>
                  <a:srgbClr val="C00000"/>
                </a:solidFill>
              </a:rPr>
              <a:t>Uraian isi pelajaran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Arial" pitchFamily="34" charset="0"/>
              <a:buAutoNum type="alphaLcPeriod"/>
              <a:defRPr/>
            </a:pPr>
            <a:r>
              <a:rPr lang="id-ID" dirty="0" smtClean="0">
                <a:solidFill>
                  <a:srgbClr val="C00000"/>
                </a:solidFill>
              </a:rPr>
              <a:t>Penjelasan materi disertai contoh, gambar, atau bagan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Arial" pitchFamily="34" charset="0"/>
              <a:buAutoNum type="alphaLcPeriod"/>
              <a:defRPr/>
            </a:pPr>
            <a:r>
              <a:rPr lang="id-ID" dirty="0" smtClean="0">
                <a:solidFill>
                  <a:srgbClr val="C00000"/>
                </a:solidFill>
              </a:rPr>
              <a:t>Soal latihan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dirty="0" smtClean="0"/>
              <a:t>4.    Bagian penunjang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38" y="428625"/>
            <a:ext cx="7772400" cy="1470025"/>
          </a:xfrm>
        </p:spPr>
        <p:txBody>
          <a:bodyPr/>
          <a:lstStyle/>
          <a:p>
            <a:pPr eaLnBrk="1" hangingPunct="1"/>
            <a:r>
              <a:rPr lang="id-ID" smtClean="0"/>
              <a:t>Artikel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63" y="1928813"/>
            <a:ext cx="8286750" cy="4286250"/>
          </a:xfrm>
        </p:spPr>
        <p:txBody>
          <a:bodyPr rtlCol="0">
            <a:normAutofit/>
          </a:bodyPr>
          <a:lstStyle/>
          <a:p>
            <a:pPr marL="514350" indent="-514350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>
                <a:solidFill>
                  <a:srgbClr val="C00000"/>
                </a:solidFill>
              </a:rPr>
              <a:t>Artikel ilmiah merupakan karanganyang menyajikan permasalahan atau pengetahuan keilmuan dan ditulis menurut tata cara penulisan tertentu dengan baik dan benar</a:t>
            </a:r>
          </a:p>
          <a:p>
            <a:pPr marL="514350" indent="-514350"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>
                <a:solidFill>
                  <a:srgbClr val="002060"/>
                </a:solidFill>
              </a:rPr>
              <a:t>Ciri-ciri Artikel Ilmiah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id-ID" smtClean="0"/>
              <a:t>Isi sajiannya berada pada kawasan pengetahuan keilmuan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id-ID" smtClean="0"/>
              <a:t>Ditulis dengan cermat, tepat, dan benar, serta menggunakan sistematika umum dan jelas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id-ID" smtClean="0"/>
              <a:t>Tidak bersifat subjektif, emosional, dan tidak mengungkapkan terkaan, sangkaan, atau memuat pandangan tanpa fakta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endParaRPr lang="id-ID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>
                <a:solidFill>
                  <a:srgbClr val="002060"/>
                </a:solidFill>
              </a:rPr>
              <a:t>Jenis Artikel Ilmiah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dirty="0" smtClean="0">
                <a:solidFill>
                  <a:schemeClr val="bg2">
                    <a:lumMod val="10000"/>
                  </a:schemeClr>
                </a:solidFill>
              </a:rPr>
              <a:t>Artikel ilmiah hasil pemikiran </a:t>
            </a:r>
            <a:r>
              <a:rPr lang="id-ID" dirty="0" smtClean="0"/>
              <a:t>(bukan hasil penelitian)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dirty="0" smtClean="0">
                <a:solidFill>
                  <a:srgbClr val="002060"/>
                </a:solidFill>
              </a:rPr>
              <a:t>Artikel ilmiah hasil penelitian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dirty="0" smtClean="0">
                <a:solidFill>
                  <a:srgbClr val="FF0000"/>
                </a:solidFill>
              </a:rPr>
              <a:t>Artikel ilmiah populer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Artikel Ilmiah Hasil Pemikiran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d-ID" smtClean="0">
                <a:solidFill>
                  <a:srgbClr val="002060"/>
                </a:solidFill>
              </a:rPr>
              <a:t>Merupakan tulisan ilmiah yang membahas suatu masalah yang dikaji berdasarkan pemikiran penulis</a:t>
            </a:r>
          </a:p>
          <a:p>
            <a:pPr eaLnBrk="1" hangingPunct="1"/>
            <a:r>
              <a:rPr lang="id-ID" smtClean="0">
                <a:solidFill>
                  <a:srgbClr val="002060"/>
                </a:solidFill>
              </a:rPr>
              <a:t>Penulis mengutarakan gagasannya berdasarkan kajian teori dan fakta-fakta yang relevan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dirty="0" smtClean="0">
                <a:solidFill>
                  <a:srgbClr val="002060"/>
                </a:solidFill>
              </a:rPr>
              <a:t>Sistematika Artikel Ilmiah Hasil Pemikiran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dirty="0" smtClean="0">
                <a:solidFill>
                  <a:srgbClr val="C00000"/>
                </a:solidFill>
              </a:rPr>
              <a:t>Bagian pendahuluan</a:t>
            </a:r>
            <a:r>
              <a:rPr lang="id-ID" dirty="0" smtClean="0"/>
              <a:t>; terdiri dari judul, abstrak, dan kata-kata kunci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dirty="0" smtClean="0">
                <a:solidFill>
                  <a:srgbClr val="C00000"/>
                </a:solidFill>
              </a:rPr>
              <a:t>Bagian isi</a:t>
            </a:r>
            <a:r>
              <a:rPr lang="id-ID" dirty="0" smtClean="0"/>
              <a:t>; terdiri dari pernyataan permasalahan, uraian teori hal-hal yang dipermasalahkan, uraian fakta-fakta hal-hal yang dipermasalahkan, diskusi, dan kesimpulan serta saran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dirty="0" smtClean="0">
                <a:solidFill>
                  <a:srgbClr val="C00000"/>
                </a:solidFill>
              </a:rPr>
              <a:t>Bagian penunjang;</a:t>
            </a:r>
            <a:r>
              <a:rPr lang="id-ID" dirty="0" smtClean="0"/>
              <a:t> berupa daftar pustaka dan data diri penulis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>
                <a:solidFill>
                  <a:srgbClr val="002060"/>
                </a:solidFill>
              </a:rPr>
              <a:t>Artikel Ilmiah Hasil Penelitian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d-ID" smtClean="0">
                <a:solidFill>
                  <a:srgbClr val="7030A0"/>
                </a:solidFill>
              </a:rPr>
              <a:t>Merupakan laporan hasil penelitian yang dikemas sedemikian rupa sehingga menjadi sajian yang menarik untuk dibaca</a:t>
            </a:r>
          </a:p>
          <a:p>
            <a:pPr eaLnBrk="1" hangingPunct="1"/>
            <a:r>
              <a:rPr lang="id-ID" smtClean="0">
                <a:solidFill>
                  <a:srgbClr val="7030A0"/>
                </a:solidFill>
              </a:rPr>
              <a:t>Gaya penulisannya lentur dan enak dibaca</a:t>
            </a:r>
          </a:p>
          <a:p>
            <a:pPr eaLnBrk="1" hangingPunct="1"/>
            <a:r>
              <a:rPr lang="id-ID" smtClean="0">
                <a:solidFill>
                  <a:srgbClr val="7030A0"/>
                </a:solidFill>
              </a:rPr>
              <a:t>Terdapat perbedaan kerangka laporan hasil penelitian dengan artikel ilmiah hasil penelitian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85725"/>
          <a:ext cx="8858280" cy="6772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3665"/>
                <a:gridCol w="3321855"/>
                <a:gridCol w="2952760"/>
              </a:tblGrid>
              <a:tr h="723614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KOMPONEN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LAPORAN</a:t>
                      </a:r>
                      <a:r>
                        <a:rPr lang="id-ID" sz="2000" baseline="0" dirty="0" smtClean="0"/>
                        <a:t> HASIL PENELITIAN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ARTIKEL ILMIAH</a:t>
                      </a:r>
                      <a:r>
                        <a:rPr lang="id-ID" sz="2000" baseline="0" dirty="0" smtClean="0"/>
                        <a:t> </a:t>
                      </a:r>
                    </a:p>
                    <a:p>
                      <a:pPr algn="ctr"/>
                      <a:r>
                        <a:rPr lang="id-ID" sz="2000" baseline="0" dirty="0" smtClean="0"/>
                        <a:t>HASIL PENELITIAN</a:t>
                      </a:r>
                      <a:endParaRPr lang="id-ID" sz="2000" dirty="0"/>
                    </a:p>
                  </a:txBody>
                  <a:tcPr/>
                </a:tc>
              </a:tr>
              <a:tr h="387049">
                <a:tc>
                  <a:txBody>
                    <a:bodyPr/>
                    <a:lstStyle/>
                    <a:p>
                      <a:r>
                        <a:rPr lang="id-ID" dirty="0" smtClean="0"/>
                        <a:t>Judul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Lugas dan </a:t>
                      </a:r>
                      <a:r>
                        <a:rPr lang="id-ID" i="1" dirty="0" smtClean="0"/>
                        <a:t>Scientific</a:t>
                      </a:r>
                      <a:endParaRPr lang="id-ID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Singkat dan menarik</a:t>
                      </a:r>
                      <a:endParaRPr lang="id-ID" dirty="0"/>
                    </a:p>
                  </a:txBody>
                  <a:tcPr/>
                </a:tc>
              </a:tr>
              <a:tr h="1901189">
                <a:tc>
                  <a:txBody>
                    <a:bodyPr/>
                    <a:lstStyle/>
                    <a:p>
                      <a:r>
                        <a:rPr lang="id-ID" dirty="0" smtClean="0"/>
                        <a:t>Abstrak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Satu atau tiga paragraf Bahasa Inggris/Indonesia</a:t>
                      </a:r>
                    </a:p>
                    <a:p>
                      <a:r>
                        <a:rPr lang="id-ID" dirty="0" smtClean="0"/>
                        <a:t>Berisi: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id-ID" dirty="0" smtClean="0"/>
                        <a:t>Permasalahan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id-ID" dirty="0" smtClean="0"/>
                        <a:t>Metode penelitian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id-ID" dirty="0" smtClean="0"/>
                        <a:t>Hasil penelitian</a:t>
                      </a:r>
                    </a:p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Satu paragraf</a:t>
                      </a:r>
                    </a:p>
                    <a:p>
                      <a:r>
                        <a:rPr lang="id-ID" dirty="0" smtClean="0"/>
                        <a:t>Bahasa Inggris/Indonesia</a:t>
                      </a:r>
                    </a:p>
                    <a:p>
                      <a:r>
                        <a:rPr lang="id-ID" dirty="0" smtClean="0"/>
                        <a:t>Berisi: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id-ID" dirty="0" smtClean="0"/>
                        <a:t>Permasalahan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id-ID" dirty="0" smtClean="0"/>
                        <a:t>Metode penelitian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id-ID" dirty="0" smtClean="0"/>
                        <a:t>Hasil penelitian</a:t>
                      </a:r>
                      <a:endParaRPr lang="id-ID" dirty="0"/>
                    </a:p>
                  </a:txBody>
                  <a:tcPr/>
                </a:tc>
              </a:tr>
              <a:tr h="1901189">
                <a:tc>
                  <a:txBody>
                    <a:bodyPr/>
                    <a:lstStyle/>
                    <a:p>
                      <a:r>
                        <a:rPr lang="id-ID" dirty="0" smtClean="0"/>
                        <a:t>Sistematika Penulisan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00050" indent="-400050">
                        <a:buAutoNum type="romanUcPeriod"/>
                      </a:pPr>
                      <a:r>
                        <a:rPr lang="id-ID" dirty="0" smtClean="0"/>
                        <a:t>Pendahuluan</a:t>
                      </a:r>
                    </a:p>
                    <a:p>
                      <a:pPr marL="400050" indent="-400050">
                        <a:buAutoNum type="romanUcPeriod"/>
                      </a:pPr>
                      <a:r>
                        <a:rPr lang="id-ID" dirty="0" smtClean="0"/>
                        <a:t>Kajian Teori</a:t>
                      </a:r>
                    </a:p>
                    <a:p>
                      <a:pPr marL="400050" indent="-400050">
                        <a:buAutoNum type="romanUcPeriod"/>
                      </a:pPr>
                      <a:r>
                        <a:rPr lang="id-ID" dirty="0" smtClean="0"/>
                        <a:t>Metode</a:t>
                      </a:r>
                      <a:r>
                        <a:rPr lang="id-ID" baseline="0" dirty="0" smtClean="0"/>
                        <a:t> Penelitian</a:t>
                      </a:r>
                    </a:p>
                    <a:p>
                      <a:pPr marL="400050" indent="-400050">
                        <a:buAutoNum type="romanUcPeriod"/>
                      </a:pPr>
                      <a:r>
                        <a:rPr lang="id-ID" baseline="0" dirty="0" smtClean="0"/>
                        <a:t>Hasil Penelitian dan Pembahasan</a:t>
                      </a:r>
                    </a:p>
                    <a:p>
                      <a:pPr marL="400050" indent="-400050">
                        <a:buAutoNum type="romanUcPeriod"/>
                      </a:pPr>
                      <a:r>
                        <a:rPr lang="id-ID" baseline="0" dirty="0" smtClean="0"/>
                        <a:t>Simpulan, Implikasi, dan Saran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lphaUcPeriod"/>
                      </a:pPr>
                      <a:r>
                        <a:rPr lang="id-ID" dirty="0" smtClean="0"/>
                        <a:t>Pendahuluan</a:t>
                      </a:r>
                    </a:p>
                    <a:p>
                      <a:pPr marL="342900" indent="-342900">
                        <a:buAutoNum type="alphaUcPeriod"/>
                      </a:pPr>
                      <a:r>
                        <a:rPr lang="id-ID" dirty="0" smtClean="0"/>
                        <a:t>Metode Penelitian</a:t>
                      </a:r>
                    </a:p>
                    <a:p>
                      <a:pPr marL="342900" indent="-342900">
                        <a:buAutoNum type="alphaUcPeriod"/>
                      </a:pPr>
                      <a:r>
                        <a:rPr lang="id-ID" dirty="0" smtClean="0"/>
                        <a:t>Hasil dan Pembahasan</a:t>
                      </a:r>
                    </a:p>
                    <a:p>
                      <a:pPr marL="342900" indent="-342900">
                        <a:buAutoNum type="alphaUcPeriod"/>
                      </a:pPr>
                      <a:r>
                        <a:rPr lang="id-ID" dirty="0" smtClean="0"/>
                        <a:t>Simpulan dan Saran</a:t>
                      </a:r>
                      <a:endParaRPr lang="id-ID" dirty="0"/>
                    </a:p>
                  </a:txBody>
                  <a:tcPr/>
                </a:tc>
              </a:tr>
              <a:tr h="723614">
                <a:tc>
                  <a:txBody>
                    <a:bodyPr/>
                    <a:lstStyle/>
                    <a:p>
                      <a:r>
                        <a:rPr lang="id-ID" dirty="0" smtClean="0"/>
                        <a:t>Lampiran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Lengkap, semua yang diperlukan untuk menunjang bobot ilmiah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Tidak perlu lampiran</a:t>
                      </a:r>
                      <a:endParaRPr lang="id-ID" dirty="0"/>
                    </a:p>
                  </a:txBody>
                  <a:tcPr/>
                </a:tc>
              </a:tr>
              <a:tr h="864177">
                <a:tc>
                  <a:txBody>
                    <a:bodyPr/>
                    <a:lstStyle/>
                    <a:p>
                      <a:r>
                        <a:rPr lang="id-ID" dirty="0" smtClean="0"/>
                        <a:t>Jumlah halaman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Sesuai kebutuhan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Berkisar antara 15-20 halaman diketik dengan spasi ganda pada kertas A4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dirty="0" smtClean="0">
                <a:solidFill>
                  <a:srgbClr val="002060"/>
                </a:solidFill>
              </a:rPr>
              <a:t>Sistematika Artikel Ilmiah Hasil Penelitian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dirty="0" smtClean="0"/>
              <a:t>Bagian pendahuluan; terdiri dari judul, abstrak (Indonesia dan atau Inggris), dan kata-kata kunci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dirty="0" smtClean="0"/>
              <a:t>Bagian isi; terdiri dari: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Arial" pitchFamily="34" charset="0"/>
              <a:buAutoNum type="alphaLcPeriod"/>
              <a:defRPr/>
            </a:pPr>
            <a:r>
              <a:rPr lang="id-ID" dirty="0" smtClean="0">
                <a:solidFill>
                  <a:srgbClr val="C00000"/>
                </a:solidFill>
              </a:rPr>
              <a:t>Pendahuluan (berisi latar belakang masalah, perumusan masalah, tujuan penelitian, dan kajian teori yang singkat dan relevan)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Arial" pitchFamily="34" charset="0"/>
              <a:buAutoNum type="alphaLcPeriod"/>
              <a:defRPr/>
            </a:pPr>
            <a:r>
              <a:rPr lang="id-ID" dirty="0" smtClean="0">
                <a:solidFill>
                  <a:srgbClr val="C00000"/>
                </a:solidFill>
              </a:rPr>
              <a:t>Metode penelitian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Arial" pitchFamily="34" charset="0"/>
              <a:buAutoNum type="alphaLcPeriod"/>
              <a:defRPr/>
            </a:pPr>
            <a:r>
              <a:rPr lang="id-ID" dirty="0" smtClean="0">
                <a:solidFill>
                  <a:srgbClr val="C00000"/>
                </a:solidFill>
              </a:rPr>
              <a:t>Hasil penelitian dan pembahasan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Arial" pitchFamily="34" charset="0"/>
              <a:buAutoNum type="alphaLcPeriod"/>
              <a:defRPr/>
            </a:pPr>
            <a:r>
              <a:rPr lang="id-ID" dirty="0" smtClean="0">
                <a:solidFill>
                  <a:srgbClr val="C00000"/>
                </a:solidFill>
              </a:rPr>
              <a:t>Simpulan dan saran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dirty="0" smtClean="0"/>
              <a:t>3.   Bagian penunjang; berupa daftar pustaka dan data diri penulis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75" y="285750"/>
            <a:ext cx="7772400" cy="1470025"/>
          </a:xfrm>
        </p:spPr>
        <p:txBody>
          <a:bodyPr/>
          <a:lstStyle/>
          <a:p>
            <a:pPr eaLnBrk="1" hangingPunct="1"/>
            <a:r>
              <a:rPr lang="id-ID" smtClean="0"/>
              <a:t>Konsep Tulisan (Karya) Ilmiah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625" y="1928813"/>
            <a:ext cx="8286750" cy="4714875"/>
          </a:xfrm>
        </p:spPr>
        <p:txBody>
          <a:bodyPr/>
          <a:lstStyle/>
          <a:p>
            <a:pPr marL="514350" indent="-514350" algn="l" eaLnBrk="1" hangingPunct="1"/>
            <a:r>
              <a:rPr lang="id-ID" smtClean="0">
                <a:solidFill>
                  <a:srgbClr val="C00000"/>
                </a:solidFill>
              </a:rPr>
              <a:t>Adalah tulisan yang:</a:t>
            </a:r>
          </a:p>
          <a:p>
            <a:pPr marL="514350" indent="-514350" algn="l" eaLnBrk="1" hangingPunct="1">
              <a:buFont typeface="Arial" charset="0"/>
              <a:buChar char="•"/>
            </a:pPr>
            <a:r>
              <a:rPr lang="id-ID" smtClean="0">
                <a:solidFill>
                  <a:schemeClr val="tx1"/>
                </a:solidFill>
              </a:rPr>
              <a:t>didasari oleh hasil pengamatan, peninjauan, atau penelitian dalam bidang tertentu,</a:t>
            </a:r>
          </a:p>
          <a:p>
            <a:pPr marL="514350" indent="-514350" algn="l" eaLnBrk="1" hangingPunct="1">
              <a:buFont typeface="Arial" charset="0"/>
              <a:buChar char="•"/>
            </a:pPr>
            <a:r>
              <a:rPr lang="id-ID" smtClean="0">
                <a:solidFill>
                  <a:schemeClr val="tx1"/>
                </a:solidFill>
              </a:rPr>
              <a:t>disusun menurut metode tertentu dengan sistematika penulisan yang bersantun bahasa, dan</a:t>
            </a:r>
          </a:p>
          <a:p>
            <a:pPr marL="514350" indent="-514350" algn="l" eaLnBrk="1" hangingPunct="1">
              <a:buFont typeface="Arial" charset="0"/>
              <a:buChar char="•"/>
            </a:pPr>
            <a:r>
              <a:rPr lang="id-ID" smtClean="0">
                <a:solidFill>
                  <a:schemeClr val="tx1"/>
                </a:solidFill>
              </a:rPr>
              <a:t>isinya dapat dipertanggungjawabkan kebenarannya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>
                <a:solidFill>
                  <a:srgbClr val="00B050"/>
                </a:solidFill>
              </a:rPr>
              <a:t>Artikel Ilmiah Populer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d-ID" smtClean="0">
                <a:solidFill>
                  <a:srgbClr val="FF0000"/>
                </a:solidFill>
              </a:rPr>
              <a:t>Adalah tulisan ilmiah yang disajikan dengan format dan bahasa yang populer sehingga enak dibaca dan mudah dipahami</a:t>
            </a:r>
          </a:p>
          <a:p>
            <a:pPr eaLnBrk="1" hangingPunct="1"/>
            <a:r>
              <a:rPr lang="id-ID" smtClean="0">
                <a:solidFill>
                  <a:srgbClr val="FF0000"/>
                </a:solidFill>
              </a:rPr>
              <a:t>Biasanya terdapat pada surat kabar atau majalah umum (bukan majalah ilmiah)</a:t>
            </a:r>
          </a:p>
          <a:p>
            <a:pPr eaLnBrk="1" hangingPunct="1"/>
            <a:r>
              <a:rPr lang="id-ID" smtClean="0">
                <a:solidFill>
                  <a:srgbClr val="FF0000"/>
                </a:solidFill>
              </a:rPr>
              <a:t>Kerangka isi lebih bebas</a:t>
            </a:r>
          </a:p>
          <a:p>
            <a:pPr eaLnBrk="1" hangingPunct="1"/>
            <a:r>
              <a:rPr lang="id-ID" smtClean="0">
                <a:solidFill>
                  <a:srgbClr val="FF0000"/>
                </a:solidFill>
              </a:rPr>
              <a:t>Tujuan penulisan secara populer agar menarik dan mudah dipahami pembaca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>
                <a:solidFill>
                  <a:srgbClr val="C00000"/>
                </a:solidFill>
              </a:rPr>
              <a:t>Ciri-ciri Artikel Ilmiah Populer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id-ID" smtClean="0"/>
              <a:t>Substansi disajikan secara objektif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id-ID" smtClean="0"/>
              <a:t>Pendapat didukung oleh argumen, fakta, dan bukti otentik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id-ID" smtClean="0"/>
              <a:t>Materi disampaikan dengan gaya populer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id-ID" smtClean="0"/>
              <a:t>Bahasa menggunakan ragam semi ilmiah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id-ID" smtClean="0"/>
              <a:t>Tidak mengikuti aturan yang lazim dalam artikel ilmiah murni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Sistematika Artikel Ilmiah Populer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id-ID" smtClean="0">
                <a:solidFill>
                  <a:srgbClr val="002060"/>
                </a:solidFill>
              </a:rPr>
              <a:t>Bagian pendahuluan</a:t>
            </a:r>
            <a:r>
              <a:rPr lang="id-ID" smtClean="0"/>
              <a:t>; berisi ungkapan hal-hal menarik dan mutakhir dari permasalahan yang diajukan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id-ID" smtClean="0">
                <a:solidFill>
                  <a:srgbClr val="002060"/>
                </a:solidFill>
              </a:rPr>
              <a:t>Bagian isi;</a:t>
            </a:r>
            <a:r>
              <a:rPr lang="id-ID" smtClean="0"/>
              <a:t> berisi bahasan yang dimulai dengan memaparkan hal-hal umum menuju kesimpulan yang specifik atau sebaliknya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id-ID" smtClean="0">
                <a:solidFill>
                  <a:srgbClr val="002060"/>
                </a:solidFill>
              </a:rPr>
              <a:t>Bagian penutup;</a:t>
            </a:r>
            <a:r>
              <a:rPr lang="id-ID" smtClean="0"/>
              <a:t> berisi simpulan atau saran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Syarat Tulisan Ilmiah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2071688"/>
            <a:ext cx="8258175" cy="4054475"/>
          </a:xfrm>
        </p:spPr>
        <p:txBody>
          <a:bodyPr/>
          <a:lstStyle/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id-ID" smtClean="0"/>
              <a:t>Isi kajiannya berada pada lingkup pengetahuan ilmiah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id-ID" smtClean="0"/>
              <a:t>Langkah pengerjaannya dijiwai dengan metode ilmiah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id-ID" smtClean="0"/>
              <a:t>Sosok tampilannya sesuai dan memenuhi syarat sebagai sosok keilmuan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Apa Metode Ilmiah?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d-ID" smtClean="0"/>
              <a:t>Merupakan cara bekerja atau prosedur untuk memperoleh kebenaran ilmiah yang memiliki dua tuntutan, yakni rasional dan teruji</a:t>
            </a:r>
          </a:p>
          <a:p>
            <a:pPr eaLnBrk="1" hangingPunct="1"/>
            <a:r>
              <a:rPr lang="id-ID" smtClean="0"/>
              <a:t>Empat komponen utama metode ilmiah:</a:t>
            </a:r>
          </a:p>
          <a:p>
            <a:pPr marL="914400" lvl="1" indent="-514350" eaLnBrk="1" hangingPunct="1">
              <a:buFont typeface="Arial" charset="0"/>
              <a:buAutoNum type="arabicPeriod"/>
            </a:pPr>
            <a:r>
              <a:rPr lang="id-ID" smtClean="0"/>
              <a:t>Perumusan Masalah</a:t>
            </a:r>
          </a:p>
          <a:p>
            <a:pPr marL="914400" lvl="1" indent="-514350" eaLnBrk="1" hangingPunct="1">
              <a:buFont typeface="Arial" charset="0"/>
              <a:buAutoNum type="arabicPeriod"/>
            </a:pPr>
            <a:r>
              <a:rPr lang="id-ID" smtClean="0"/>
              <a:t>Pengajuan Hipotesis</a:t>
            </a:r>
          </a:p>
          <a:p>
            <a:pPr marL="914400" lvl="1" indent="-514350" eaLnBrk="1" hangingPunct="1">
              <a:buFont typeface="Arial" charset="0"/>
              <a:buAutoNum type="arabicPeriod"/>
            </a:pPr>
            <a:r>
              <a:rPr lang="id-ID" smtClean="0"/>
              <a:t>Verifikasi Data</a:t>
            </a:r>
          </a:p>
          <a:p>
            <a:pPr marL="914400" lvl="1" indent="-514350" eaLnBrk="1" hangingPunct="1">
              <a:buFont typeface="Arial" charset="0"/>
              <a:buAutoNum type="arabicPeriod"/>
            </a:pPr>
            <a:r>
              <a:rPr lang="id-ID" smtClean="0"/>
              <a:t>Penarikan Kesimpulan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75" y="285750"/>
            <a:ext cx="7772400" cy="1071563"/>
          </a:xfrm>
        </p:spPr>
        <p:txBody>
          <a:bodyPr/>
          <a:lstStyle/>
          <a:p>
            <a:r>
              <a:rPr lang="id-ID" smtClean="0"/>
              <a:t>Ciri-ciri Tulisan Ilmiah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1428750"/>
            <a:ext cx="8215313" cy="5143500"/>
          </a:xfrm>
        </p:spPr>
        <p:txBody>
          <a:bodyPr rtlCol="0">
            <a:normAutofit fontScale="92500" lnSpcReduction="20000"/>
          </a:bodyPr>
          <a:lstStyle/>
          <a:p>
            <a:pPr marL="514350" indent="-514350" algn="l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dirty="0" smtClean="0">
                <a:solidFill>
                  <a:srgbClr val="C00000"/>
                </a:solidFill>
              </a:rPr>
              <a:t>Logis</a:t>
            </a:r>
          </a:p>
          <a:p>
            <a:pPr marL="514350" indent="-514350" algn="l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dirty="0" smtClean="0">
                <a:solidFill>
                  <a:srgbClr val="C00000"/>
                </a:solidFill>
              </a:rPr>
              <a:t>Sistematis</a:t>
            </a:r>
          </a:p>
          <a:p>
            <a:pPr marL="514350" indent="-514350" algn="l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dirty="0" smtClean="0">
                <a:solidFill>
                  <a:srgbClr val="C00000"/>
                </a:solidFill>
              </a:rPr>
              <a:t>Objektif</a:t>
            </a:r>
          </a:p>
          <a:p>
            <a:pPr marL="514350" indent="-514350" algn="l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dirty="0" smtClean="0">
                <a:solidFill>
                  <a:srgbClr val="C00000"/>
                </a:solidFill>
              </a:rPr>
              <a:t>Tuntas dan menyeluruh</a:t>
            </a:r>
          </a:p>
          <a:p>
            <a:pPr marL="514350" indent="-514350" algn="l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dirty="0" smtClean="0">
                <a:solidFill>
                  <a:srgbClr val="C00000"/>
                </a:solidFill>
              </a:rPr>
              <a:t>Seksama</a:t>
            </a:r>
          </a:p>
          <a:p>
            <a:pPr marL="514350" indent="-514350" algn="l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dirty="0" smtClean="0">
                <a:solidFill>
                  <a:srgbClr val="C00000"/>
                </a:solidFill>
              </a:rPr>
              <a:t>Jelas</a:t>
            </a:r>
          </a:p>
          <a:p>
            <a:pPr marL="514350" indent="-514350" algn="l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dirty="0" smtClean="0">
                <a:solidFill>
                  <a:srgbClr val="C00000"/>
                </a:solidFill>
              </a:rPr>
              <a:t>Kebenaranya dapat diuji</a:t>
            </a:r>
          </a:p>
          <a:p>
            <a:pPr marL="514350" indent="-514350" algn="l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dirty="0" smtClean="0">
                <a:solidFill>
                  <a:srgbClr val="C00000"/>
                </a:solidFill>
              </a:rPr>
              <a:t>Terbuka</a:t>
            </a:r>
          </a:p>
          <a:p>
            <a:pPr marL="514350" indent="-514350" algn="l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dirty="0" smtClean="0">
                <a:solidFill>
                  <a:srgbClr val="C00000"/>
                </a:solidFill>
              </a:rPr>
              <a:t>Berlaku umum</a:t>
            </a:r>
          </a:p>
          <a:p>
            <a:pPr marL="514350" indent="-514350" algn="l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dirty="0" smtClean="0">
                <a:solidFill>
                  <a:srgbClr val="C00000"/>
                </a:solidFill>
              </a:rPr>
              <a:t>Penyajiannya memperhatikan santun bahasa dan tata tulis yang baku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1214438" y="0"/>
            <a:ext cx="6715125" cy="1143000"/>
          </a:xfrm>
        </p:spPr>
        <p:txBody>
          <a:bodyPr/>
          <a:lstStyle/>
          <a:p>
            <a:pPr eaLnBrk="1" hangingPunct="1"/>
            <a:r>
              <a:rPr lang="id-ID" smtClean="0"/>
              <a:t>Bahasa dalam Tulisan Ilmiah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50" y="1214438"/>
            <a:ext cx="8501063" cy="5286375"/>
          </a:xfrm>
        </p:spPr>
        <p:txBody>
          <a:bodyPr rtlCol="0">
            <a:normAutofit fontScale="85000" lnSpcReduction="20000"/>
          </a:bodyPr>
          <a:lstStyle/>
          <a:p>
            <a:pPr marL="514350" indent="-514350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Tulisan ilmiah menggunakan ragam bahasa Indonesia baku</a:t>
            </a:r>
          </a:p>
          <a:p>
            <a:pPr marL="514350" indent="-514350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Ciri-ciri ragam bahasa Indonesia baku:</a:t>
            </a:r>
          </a:p>
          <a:p>
            <a:pPr marL="971550" lvl="1" indent="-514350" algn="l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id-ID" dirty="0" smtClean="0">
                <a:solidFill>
                  <a:srgbClr val="002060"/>
                </a:solidFill>
              </a:rPr>
              <a:t>Menggunakan awalan ber- dan me- secara eksplisit</a:t>
            </a:r>
          </a:p>
          <a:p>
            <a:pPr marL="971550" lvl="1" indent="-514350" algn="l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id-ID" dirty="0" smtClean="0">
                <a:solidFill>
                  <a:srgbClr val="002060"/>
                </a:solidFill>
              </a:rPr>
              <a:t>Menggunakan kata tugas secara eksplisit dan konsisten serta sesuai dengan fungsinya</a:t>
            </a:r>
          </a:p>
          <a:p>
            <a:pPr marL="971550" lvl="1" indent="-514350" algn="l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id-ID" dirty="0" smtClean="0">
                <a:solidFill>
                  <a:srgbClr val="002060"/>
                </a:solidFill>
              </a:rPr>
              <a:t>Menggunakan struktur logika yang tidak rancu</a:t>
            </a:r>
          </a:p>
          <a:p>
            <a:pPr marL="971550" lvl="1" indent="-514350" algn="l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id-ID" dirty="0" smtClean="0">
                <a:solidFill>
                  <a:srgbClr val="002060"/>
                </a:solidFill>
              </a:rPr>
              <a:t>Menggunakan struktur gramatikal secara eksplisit dan konsisten</a:t>
            </a:r>
          </a:p>
          <a:p>
            <a:pPr marL="971550" lvl="1" indent="-514350" algn="l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id-ID" dirty="0" smtClean="0">
                <a:solidFill>
                  <a:srgbClr val="002060"/>
                </a:solidFill>
              </a:rPr>
              <a:t>Menghindari pemendekan bentuk kata atau kalimat</a:t>
            </a:r>
          </a:p>
          <a:p>
            <a:pPr marL="971550" lvl="1" indent="-514350" algn="l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id-ID" dirty="0" smtClean="0">
                <a:solidFill>
                  <a:srgbClr val="002060"/>
                </a:solidFill>
              </a:rPr>
              <a:t>Menghindari unsur gramatikal dan leksikal yang berbau kedaerahan</a:t>
            </a:r>
          </a:p>
          <a:p>
            <a:pPr marL="971550" lvl="1" indent="-514350" algn="l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id-ID" dirty="0" smtClean="0">
                <a:solidFill>
                  <a:srgbClr val="002060"/>
                </a:solidFill>
              </a:rPr>
              <a:t>Menggunakan pola urutan aspek + pelaku + kata kerja pangkal pada kalimat pasif berpelaku</a:t>
            </a:r>
          </a:p>
          <a:p>
            <a:pPr marL="971550" lvl="1" indent="-514350" algn="l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id-ID" dirty="0" smtClean="0">
                <a:solidFill>
                  <a:srgbClr val="002060"/>
                </a:solidFill>
              </a:rPr>
              <a:t>Menggunakan sistem tulis resmi, yakni EYD</a:t>
            </a:r>
          </a:p>
          <a:p>
            <a:pPr marL="514350" indent="-514350" algn="l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endParaRPr lang="id-ID" dirty="0" smtClean="0">
              <a:solidFill>
                <a:srgbClr val="002060"/>
              </a:solidFill>
            </a:endParaRPr>
          </a:p>
          <a:p>
            <a:pPr marL="514350" indent="-514350" algn="l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dirty="0" smtClean="0"/>
              <a:t>Karakteristik Aspek Tata Tulis dalam Tulisan Ilmiah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dirty="0" smtClean="0"/>
              <a:t>Judul, hendaknya singkat, berupa frase, berkisar antara 8 – 12 kata, mencerminkan isi, menarik, informatif, dan mengandung permasalahan yang dikaji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dirty="0" smtClean="0"/>
              <a:t>Abstrak, umumnya terdiri dari 100-150 kata, maksimal tiga paragraf, berisi tujuan, cara penelitian atau pembahasan, dan hasil penelitian atau pembahasan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dirty="0" smtClean="0"/>
              <a:t>Paragraf, mempunyai ciri satu kesatuan ide, kepaduan hubungan antarkalimat, dan kelengkapan pikiran utama dan penjelas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dirty="0" smtClean="0"/>
              <a:t>Pengalimatan, hendaknya pendek-pendek tetapi jelas, dan mengikuti struktur S/P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1836</Words>
  <Application>Microsoft Office PowerPoint</Application>
  <PresentationFormat>On-screen Show (4:3)</PresentationFormat>
  <Paragraphs>311</Paragraphs>
  <Slides>42</Slides>
  <Notes>42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Slide 1</vt:lpstr>
      <vt:lpstr>Slide 2</vt:lpstr>
      <vt:lpstr>Mengapa Guru Harus Menulis Karya Ilmiah</vt:lpstr>
      <vt:lpstr>Konsep Tulisan (Karya) Ilmiah</vt:lpstr>
      <vt:lpstr>Syarat Tulisan Ilmiah</vt:lpstr>
      <vt:lpstr>Apa Metode Ilmiah?</vt:lpstr>
      <vt:lpstr>Ciri-ciri Tulisan Ilmiah</vt:lpstr>
      <vt:lpstr>Bahasa dalam Tulisan Ilmiah</vt:lpstr>
      <vt:lpstr>Karakteristik Aspek Tata Tulis dalam Tulisan Ilmiah</vt:lpstr>
      <vt:lpstr>Karakteristik Aspek Tata Tulis dalam Tulisan Ilmiah</vt:lpstr>
      <vt:lpstr>Proses Menulis Karya Ilmiah</vt:lpstr>
      <vt:lpstr>Prewriting</vt:lpstr>
      <vt:lpstr>Drafting</vt:lpstr>
      <vt:lpstr>Revising</vt:lpstr>
      <vt:lpstr>Editing</vt:lpstr>
      <vt:lpstr>Publishing</vt:lpstr>
      <vt:lpstr>Buku</vt:lpstr>
      <vt:lpstr>Jenis Buku di Sekolah</vt:lpstr>
      <vt:lpstr>Buku Pegangan Guru</vt:lpstr>
      <vt:lpstr>Buku Pelajaran</vt:lpstr>
      <vt:lpstr>Buku Referensi di Perpustakaan</vt:lpstr>
      <vt:lpstr>Ciri-ciri Buku Pelajaran</vt:lpstr>
      <vt:lpstr>Sistematika Buku Pelajaran</vt:lpstr>
      <vt:lpstr>Modul</vt:lpstr>
      <vt:lpstr>Jenis Modul</vt:lpstr>
      <vt:lpstr>Ciri-ciri Modul</vt:lpstr>
      <vt:lpstr>Sistematika Modul</vt:lpstr>
      <vt:lpstr>Diktat</vt:lpstr>
      <vt:lpstr>Perbedaan Diktat dan Buku Pelajaran</vt:lpstr>
      <vt:lpstr>Ciri-ciri Diktat</vt:lpstr>
      <vt:lpstr>Sistematika Diktat</vt:lpstr>
      <vt:lpstr>Artikel </vt:lpstr>
      <vt:lpstr>Ciri-ciri Artikel Ilmiah</vt:lpstr>
      <vt:lpstr>Jenis Artikel Ilmiah</vt:lpstr>
      <vt:lpstr>Artikel Ilmiah Hasil Pemikiran</vt:lpstr>
      <vt:lpstr>Sistematika Artikel Ilmiah Hasil Pemikiran</vt:lpstr>
      <vt:lpstr>Artikel Ilmiah Hasil Penelitian</vt:lpstr>
      <vt:lpstr>Slide 38</vt:lpstr>
      <vt:lpstr>Sistematika Artikel Ilmiah Hasil Penelitian</vt:lpstr>
      <vt:lpstr>Artikel Ilmiah Populer</vt:lpstr>
      <vt:lpstr>Ciri-ciri Artikel Ilmiah Populer</vt:lpstr>
      <vt:lpstr>Sistematika Artikel Ilmiah Populer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Toshiba</dc:creator>
  <cp:lastModifiedBy>Toshiba</cp:lastModifiedBy>
  <cp:revision>10</cp:revision>
  <dcterms:created xsi:type="dcterms:W3CDTF">2010-10-05T11:28:13Z</dcterms:created>
  <dcterms:modified xsi:type="dcterms:W3CDTF">2010-10-05T11:41:10Z</dcterms:modified>
</cp:coreProperties>
</file>