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1" r:id="rId2"/>
    <p:sldId id="266" r:id="rId3"/>
    <p:sldId id="270" r:id="rId4"/>
    <p:sldId id="268" r:id="rId5"/>
    <p:sldId id="269" r:id="rId6"/>
    <p:sldId id="276" r:id="rId7"/>
    <p:sldId id="280" r:id="rId8"/>
    <p:sldId id="272" r:id="rId9"/>
    <p:sldId id="281" r:id="rId10"/>
    <p:sldId id="256" r:id="rId11"/>
    <p:sldId id="260" r:id="rId12"/>
    <p:sldId id="258" r:id="rId13"/>
    <p:sldId id="257" r:id="rId14"/>
    <p:sldId id="261" r:id="rId15"/>
    <p:sldId id="262" r:id="rId16"/>
    <p:sldId id="263" r:id="rId17"/>
    <p:sldId id="264" r:id="rId18"/>
    <p:sldId id="265" r:id="rId19"/>
    <p:sldId id="275" r:id="rId20"/>
    <p:sldId id="284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FFDC"/>
    <a:srgbClr val="7BEBF1"/>
    <a:srgbClr val="EAFD8B"/>
    <a:srgbClr val="86DBF6"/>
    <a:srgbClr val="99FFCC"/>
    <a:srgbClr val="BCF0FA"/>
    <a:srgbClr val="BCEBFA"/>
    <a:srgbClr val="000000"/>
    <a:srgbClr val="081422"/>
    <a:srgbClr val="1503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167" autoAdjust="0"/>
  </p:normalViewPr>
  <p:slideViewPr>
    <p:cSldViewPr>
      <p:cViewPr>
        <p:scale>
          <a:sx n="40" d="100"/>
          <a:sy n="40" d="100"/>
        </p:scale>
        <p:origin x="-195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BB1-036A-40BD-9894-6D04AA814417}" type="datetimeFigureOut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15B40-4E43-4901-B391-03EBB0A836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15B40-4E43-4901-B391-03EBB0A8366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54049-2086-415C-B7D8-82D918F6383C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90094-C59A-4127-AE29-6E24B53A04EF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EF0DF-2DA8-46BC-BB66-357A579AB4B2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CC45-0C1B-4A28-86B6-03399989D3F2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8109-6CE0-44C5-A7B8-7A79E15AAA5C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A748-D7E2-4BE1-934B-9C2F0C1B7C8F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9187D-D94A-48DB-AB48-58C4345F43C6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509B-2C6D-4F5C-9AEB-81BD24023D00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CA0-23AC-4C4D-BC8C-F6F8B892F937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A53F-7F17-4E35-AF80-71781D164B0E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E436-B3AE-4842-AA75-E90253A56DFF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50359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40000">
              <a:schemeClr val="bg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F9FE69-E620-4CBE-A482-99455972F2E8}" type="datetime1">
              <a:rPr lang="en-US" smtClean="0"/>
              <a:pPr/>
              <a:t>7/24/2014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Dr. Arif Rohman, M.Si./ E-mail: arif_rohman@uny.ac.id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3D8B50-1DC3-4239-B0B1-931E227E0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 Black" pitchFamily="34" charset="0"/>
              </a:rPr>
              <a:t>FENOMENA PENDIDIKAN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600200"/>
            <a:ext cx="3505200" cy="4709160"/>
          </a:xfrm>
        </p:spPr>
        <p:txBody>
          <a:bodyPr>
            <a:normAutofit/>
          </a:bodyPr>
          <a:lstStyle/>
          <a:p>
            <a:pPr marL="109538" indent="0">
              <a:lnSpc>
                <a:spcPts val="5500"/>
              </a:lnSpc>
              <a:spcBef>
                <a:spcPts val="3000"/>
              </a:spcBef>
              <a:buNone/>
            </a:pPr>
            <a:r>
              <a:rPr lang="en-US" sz="4400" b="1" dirty="0" err="1" smtClean="0"/>
              <a:t>Fenomena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Apakah</a:t>
            </a:r>
            <a:r>
              <a:rPr lang="en-US" sz="4400" b="1" dirty="0" smtClean="0"/>
              <a:t> yang </a:t>
            </a:r>
            <a:r>
              <a:rPr lang="en-US" sz="4400" b="1" dirty="0" err="1" smtClean="0"/>
              <a:t>dapat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disebut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sbg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Fenomena</a:t>
            </a:r>
            <a:r>
              <a:rPr lang="en-US" sz="4400" b="1" dirty="0" smtClean="0"/>
              <a:t> </a:t>
            </a:r>
            <a:r>
              <a:rPr lang="en-US" sz="4400" b="1" spc="-150" dirty="0" err="1" smtClean="0"/>
              <a:t>Pendidikan</a:t>
            </a:r>
            <a:r>
              <a:rPr lang="en-US" sz="4400" b="1" spc="-150" dirty="0" smtClean="0"/>
              <a:t> ?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t="12698" r="13835" b="9524"/>
          <a:stretch>
            <a:fillRect/>
          </a:stretch>
        </p:blipFill>
        <p:spPr bwMode="auto">
          <a:xfrm>
            <a:off x="228599" y="1219200"/>
            <a:ext cx="4881627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9FFD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111875"/>
            <a:ext cx="5105400" cy="4413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50838"/>
            <a:ext cx="8686800" cy="1325562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 Black" pitchFamily="34" charset="0"/>
              </a:rPr>
              <a:t>ARTI PENDIDIKAN</a:t>
            </a:r>
            <a:endParaRPr lang="en-US" sz="44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33800" y="2514600"/>
            <a:ext cx="5257800" cy="3962400"/>
          </a:xfrm>
        </p:spPr>
        <p:txBody>
          <a:bodyPr>
            <a:noAutofit/>
          </a:bodyPr>
          <a:lstStyle/>
          <a:p>
            <a:pPr marL="109538" indent="26988">
              <a:lnSpc>
                <a:spcPts val="4320"/>
              </a:lnSpc>
              <a:buNone/>
            </a:pPr>
            <a:r>
              <a:rPr lang="nl-NL" sz="3600" b="1" dirty="0" smtClean="0"/>
              <a:t>Pendidikan </a:t>
            </a:r>
            <a:r>
              <a:rPr lang="nl-NL" sz="3600" b="1" dirty="0"/>
              <a:t>berasal dari kata dasar </a:t>
            </a:r>
            <a:r>
              <a:rPr lang="nl-NL" sz="3600" b="1" i="1" dirty="0">
                <a:solidFill>
                  <a:srgbClr val="BCF0FA"/>
                </a:solidFill>
              </a:rPr>
              <a:t>‘</a:t>
            </a:r>
            <a:r>
              <a:rPr lang="nl-NL" sz="3600" b="1" i="1" dirty="0" smtClean="0">
                <a:solidFill>
                  <a:srgbClr val="BCF0FA"/>
                </a:solidFill>
              </a:rPr>
              <a:t>didik’</a:t>
            </a:r>
            <a:endParaRPr lang="nl-NL" sz="3600" b="1" i="1" dirty="0">
              <a:solidFill>
                <a:srgbClr val="BCF0FA"/>
              </a:solidFill>
            </a:endParaRPr>
          </a:p>
          <a:p>
            <a:pPr marL="109538" indent="26988">
              <a:lnSpc>
                <a:spcPts val="4320"/>
              </a:lnSpc>
              <a:buNone/>
            </a:pPr>
            <a:r>
              <a:rPr lang="nl-NL" sz="3600" b="1" dirty="0" smtClean="0"/>
              <a:t>Mendapat imbuhan  </a:t>
            </a:r>
            <a:r>
              <a:rPr lang="nl-NL" sz="3600" b="1" i="1" dirty="0" smtClean="0">
                <a:solidFill>
                  <a:srgbClr val="BCF0FA"/>
                </a:solidFill>
              </a:rPr>
              <a:t>pe-an</a:t>
            </a:r>
            <a:r>
              <a:rPr lang="nl-NL" sz="3600" b="1" i="1" dirty="0" smtClean="0"/>
              <a:t>, </a:t>
            </a:r>
            <a:r>
              <a:rPr lang="nl-NL" sz="3600" b="1" dirty="0" smtClean="0"/>
              <a:t>menjadi </a:t>
            </a:r>
            <a:r>
              <a:rPr lang="nl-NL" sz="3600" b="1" dirty="0"/>
              <a:t>kata </a:t>
            </a:r>
            <a:r>
              <a:rPr lang="nl-NL" sz="3600" b="1" dirty="0" smtClean="0"/>
              <a:t>benda </a:t>
            </a:r>
            <a:r>
              <a:rPr lang="nl-NL" sz="3600" b="1" i="1" dirty="0" smtClean="0">
                <a:solidFill>
                  <a:srgbClr val="FFFF00"/>
                </a:solidFill>
              </a:rPr>
              <a:t>‘pendidikan’ </a:t>
            </a:r>
            <a:r>
              <a:rPr lang="nl-NL" sz="3600" b="1" dirty="0" smtClean="0"/>
              <a:t>dan kerja </a:t>
            </a:r>
            <a:r>
              <a:rPr lang="nl-NL" sz="3600" b="1" i="1" dirty="0">
                <a:solidFill>
                  <a:srgbClr val="FFFF00"/>
                </a:solidFill>
              </a:rPr>
              <a:t>‘mendidik’</a:t>
            </a:r>
            <a:r>
              <a:rPr lang="nl-NL" sz="3600" b="1" dirty="0">
                <a:solidFill>
                  <a:srgbClr val="FFFF00"/>
                </a:solidFill>
              </a:rPr>
              <a:t> </a:t>
            </a:r>
            <a:endParaRPr lang="nl-NL" sz="3600" b="1" dirty="0" smtClean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1" y="16764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505200" y="1722438"/>
            <a:ext cx="5486400" cy="71596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Secara</a:t>
            </a:r>
            <a:r>
              <a:rPr kumimoji="0" lang="en-US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Etimologis</a:t>
            </a:r>
            <a:endParaRPr kumimoji="0" lang="en-US" sz="48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701040"/>
            <a:ext cx="5867400" cy="5775960"/>
          </a:xfrm>
        </p:spPr>
        <p:txBody>
          <a:bodyPr>
            <a:normAutofit fontScale="92500"/>
          </a:bodyPr>
          <a:lstStyle/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en-US" sz="3600" b="1" i="1" dirty="0" smtClean="0">
                <a:solidFill>
                  <a:srgbClr val="FFFF00"/>
                </a:solidFill>
              </a:rPr>
              <a:t>‘</a:t>
            </a:r>
            <a:r>
              <a:rPr lang="en-US" sz="3800" b="1" i="1" dirty="0" err="1" smtClean="0">
                <a:solidFill>
                  <a:srgbClr val="FFFF00"/>
                </a:solidFill>
              </a:rPr>
              <a:t>Pendidikan</a:t>
            </a:r>
            <a:r>
              <a:rPr lang="en-US" sz="3800" b="1" i="1" dirty="0" smtClean="0">
                <a:solidFill>
                  <a:srgbClr val="FFFF00"/>
                </a:solidFill>
              </a:rPr>
              <a:t>’</a:t>
            </a:r>
            <a:r>
              <a:rPr lang="en-US" sz="3800" b="1" dirty="0" smtClean="0"/>
              <a:t>:</a:t>
            </a:r>
            <a:r>
              <a:rPr lang="en-US" sz="3800" b="1" i="1" dirty="0" smtClean="0">
                <a:solidFill>
                  <a:srgbClr val="FFFF00"/>
                </a:solidFill>
              </a:rPr>
              <a:t> </a:t>
            </a:r>
            <a:r>
              <a:rPr lang="en-US" sz="3800" b="1" dirty="0" err="1" smtClean="0"/>
              <a:t>pembinaan</a:t>
            </a:r>
            <a:r>
              <a:rPr lang="en-US" sz="3800" b="1" dirty="0" smtClean="0"/>
              <a:t>, </a:t>
            </a:r>
            <a:r>
              <a:rPr lang="en-US" sz="3800" b="1" dirty="0" err="1" smtClean="0"/>
              <a:t>pengasuhan</a:t>
            </a:r>
            <a:r>
              <a:rPr lang="en-US" sz="3800" b="1" dirty="0" smtClean="0"/>
              <a:t>, </a:t>
            </a:r>
            <a:r>
              <a:rPr lang="en-US" sz="3800" b="1" dirty="0" err="1" smtClean="0"/>
              <a:t>bantuan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untuk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tumbuh</a:t>
            </a:r>
            <a:r>
              <a:rPr lang="en-US" sz="3800" b="1" dirty="0" smtClean="0"/>
              <a:t>.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nl-NL" sz="3800" b="1" dirty="0" smtClean="0"/>
              <a:t>Yunani Kuno dg istilah </a:t>
            </a:r>
            <a:r>
              <a:rPr lang="nl-NL" sz="3800" b="1" i="1" dirty="0" smtClean="0">
                <a:solidFill>
                  <a:srgbClr val="FFFF00"/>
                </a:solidFill>
              </a:rPr>
              <a:t>‘paedagogiek’</a:t>
            </a:r>
            <a:r>
              <a:rPr lang="nl-NL" sz="3800" b="1" dirty="0" smtClean="0"/>
              <a:t>: seni menuntun anak.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nl-NL" sz="3800" b="1" dirty="0" smtClean="0">
                <a:solidFill>
                  <a:srgbClr val="FFFF00"/>
                </a:solidFill>
              </a:rPr>
              <a:t>‘</a:t>
            </a:r>
            <a:r>
              <a:rPr lang="nl-NL" sz="3800" b="1" i="1" dirty="0" smtClean="0">
                <a:solidFill>
                  <a:srgbClr val="FFFF00"/>
                </a:solidFill>
              </a:rPr>
              <a:t>Paedagogia’</a:t>
            </a:r>
            <a:r>
              <a:rPr lang="nl-NL" sz="3800" b="1" dirty="0" smtClean="0"/>
              <a:t>: pergaulan dengan anak-anak.</a:t>
            </a:r>
          </a:p>
          <a:p>
            <a:pPr>
              <a:lnSpc>
                <a:spcPts val="3600"/>
              </a:lnSpc>
              <a:spcBef>
                <a:spcPts val="1200"/>
              </a:spcBef>
            </a:pPr>
            <a:r>
              <a:rPr lang="nl-NL" sz="3800" b="1" dirty="0" smtClean="0">
                <a:solidFill>
                  <a:srgbClr val="FFFF00"/>
                </a:solidFill>
              </a:rPr>
              <a:t>Orang yang menuntun anak adalah </a:t>
            </a:r>
            <a:r>
              <a:rPr lang="nl-NL" sz="3800" b="1" i="1" dirty="0" smtClean="0"/>
              <a:t>‘paedagog’</a:t>
            </a:r>
            <a:r>
              <a:rPr lang="nl-NL" sz="3800" b="1" dirty="0" smtClean="0"/>
              <a:t>.</a:t>
            </a:r>
          </a:p>
        </p:txBody>
      </p:sp>
      <p:pic>
        <p:nvPicPr>
          <p:cNvPr id="4" name="Picture 4" descr="j02363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07" y="762000"/>
            <a:ext cx="2741993" cy="3429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609600"/>
            <a:ext cx="5943600" cy="60198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nl-NL" sz="3600" b="1" dirty="0" smtClean="0">
                <a:solidFill>
                  <a:srgbClr val="FFFF00"/>
                </a:solidFill>
              </a:rPr>
              <a:t>Romawi, dg istilah </a:t>
            </a:r>
            <a:r>
              <a:rPr lang="nl-NL" sz="3600" b="1" i="1" dirty="0" smtClean="0"/>
              <a:t>educare</a:t>
            </a:r>
            <a:r>
              <a:rPr lang="nl-NL" sz="3600" b="1" i="1" dirty="0" smtClean="0">
                <a:solidFill>
                  <a:srgbClr val="FFFF00"/>
                </a:solidFill>
              </a:rPr>
              <a:t> </a:t>
            </a:r>
            <a:r>
              <a:rPr lang="nl-NL" sz="3600" b="1" dirty="0" smtClean="0">
                <a:solidFill>
                  <a:srgbClr val="FFFF00"/>
                </a:solidFill>
              </a:rPr>
              <a:t>: mengeluarkan dan menuntun, tindakan merealisasikan potensi anak yg dibawa waktu lahir. </a:t>
            </a:r>
          </a:p>
          <a:p>
            <a:pPr>
              <a:lnSpc>
                <a:spcPts val="3400"/>
              </a:lnSpc>
              <a:spcBef>
                <a:spcPts val="1800"/>
              </a:spcBef>
            </a:pPr>
            <a:r>
              <a:rPr lang="nl-NL" sz="3600" b="1" dirty="0" smtClean="0"/>
              <a:t>Jerman, dg isitilah </a:t>
            </a:r>
            <a:r>
              <a:rPr lang="nl-NL" sz="3600" b="1" i="1" dirty="0" smtClean="0"/>
              <a:t>Erziehung,</a:t>
            </a:r>
            <a:r>
              <a:rPr lang="nl-NL" sz="3600" b="1" dirty="0" smtClean="0"/>
              <a:t> setara dg </a:t>
            </a:r>
            <a:r>
              <a:rPr lang="nl-NL" sz="3600" b="1" i="1" dirty="0" smtClean="0"/>
              <a:t>educare </a:t>
            </a:r>
            <a:r>
              <a:rPr lang="nl-NL" sz="3600" b="1" dirty="0" smtClean="0"/>
              <a:t>: membangkit-kan kekuatan terpen-dam, atau mengaktifkan potensi anak.</a:t>
            </a:r>
          </a:p>
          <a:p>
            <a:endParaRPr lang="en-US" dirty="0"/>
          </a:p>
        </p:txBody>
      </p:sp>
      <p:pic>
        <p:nvPicPr>
          <p:cNvPr id="4" name="Picture 6" descr="j030347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2743200" cy="3352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486400" cy="6096000"/>
          </a:xfrm>
        </p:spPr>
        <p:txBody>
          <a:bodyPr>
            <a:noAutofit/>
          </a:bodyPr>
          <a:lstStyle/>
          <a:p>
            <a:pPr>
              <a:lnSpc>
                <a:spcPts val="3400"/>
              </a:lnSpc>
            </a:pPr>
            <a:r>
              <a:rPr lang="nl-NL" sz="3200" b="1" dirty="0" smtClean="0">
                <a:solidFill>
                  <a:srgbClr val="FFFF00"/>
                </a:solidFill>
              </a:rPr>
              <a:t>Inggris dg istilah </a:t>
            </a:r>
            <a:r>
              <a:rPr lang="nl-NL" sz="3200" b="1" i="1" dirty="0" smtClean="0">
                <a:solidFill>
                  <a:srgbClr val="FFFF00"/>
                </a:solidFill>
              </a:rPr>
              <a:t>education</a:t>
            </a:r>
            <a:r>
              <a:rPr lang="nl-NL" sz="3200" b="1" dirty="0" smtClean="0">
                <a:solidFill>
                  <a:srgbClr val="FFFF00"/>
                </a:solidFill>
              </a:rPr>
              <a:t> dan </a:t>
            </a:r>
            <a:r>
              <a:rPr lang="nl-NL" sz="3200" b="1" i="1" dirty="0" smtClean="0">
                <a:solidFill>
                  <a:srgbClr val="FFFF00"/>
                </a:solidFill>
              </a:rPr>
              <a:t>educate</a:t>
            </a:r>
            <a:r>
              <a:rPr lang="nl-NL" sz="3200" b="1" dirty="0" smtClean="0">
                <a:solidFill>
                  <a:srgbClr val="FFFF00"/>
                </a:solidFill>
              </a:rPr>
              <a:t> (kata kerja) : mendidik. </a:t>
            </a:r>
            <a:endParaRPr lang="id-ID" sz="3200" b="1" dirty="0" smtClean="0">
              <a:solidFill>
                <a:srgbClr val="FFFF00"/>
              </a:solidFill>
            </a:endParaRPr>
          </a:p>
          <a:p>
            <a:pPr>
              <a:lnSpc>
                <a:spcPts val="2900"/>
              </a:lnSpc>
              <a:spcBef>
                <a:spcPts val="2400"/>
              </a:spcBef>
            </a:pPr>
            <a:r>
              <a:rPr lang="nl-NL" sz="3200" b="1" i="1" dirty="0" smtClean="0"/>
              <a:t>Oxford Learner's Pocket Dictionary, </a:t>
            </a:r>
            <a:r>
              <a:rPr lang="nl-NL" sz="3200" b="1" i="1" dirty="0" smtClean="0">
                <a:solidFill>
                  <a:srgbClr val="BCF0FA"/>
                </a:solidFill>
              </a:rPr>
              <a:t>Education is training and instruction</a:t>
            </a:r>
            <a:r>
              <a:rPr lang="nl-NL" sz="3200" b="1" dirty="0" smtClean="0"/>
              <a:t>. </a:t>
            </a:r>
          </a:p>
          <a:p>
            <a:pPr>
              <a:lnSpc>
                <a:spcPts val="2900"/>
              </a:lnSpc>
              <a:spcBef>
                <a:spcPts val="2400"/>
              </a:spcBef>
            </a:pPr>
            <a:r>
              <a:rPr lang="nl-NL" sz="3200" b="1" dirty="0" smtClean="0"/>
              <a:t>Jawa dikenal istilah </a:t>
            </a:r>
            <a:r>
              <a:rPr lang="nl-NL" sz="3200" b="1" i="1" dirty="0" smtClean="0">
                <a:solidFill>
                  <a:srgbClr val="BCF0FA"/>
                </a:solidFill>
              </a:rPr>
              <a:t>‘panggulawentah’</a:t>
            </a:r>
            <a:r>
              <a:rPr lang="nl-NL" sz="3200" b="1" dirty="0" smtClean="0">
                <a:solidFill>
                  <a:srgbClr val="BCF0FA"/>
                </a:solidFill>
              </a:rPr>
              <a:t> </a:t>
            </a:r>
            <a:r>
              <a:rPr lang="nl-NL" sz="3200" b="1" dirty="0" smtClean="0"/>
              <a:t>: pengolahan, penjagaan, dan pengasuhan baik fisik maupun kejiwaan anak.</a:t>
            </a:r>
            <a:endParaRPr lang="en-US" sz="3200" b="1" dirty="0" smtClean="0"/>
          </a:p>
          <a:p>
            <a:pPr>
              <a:lnSpc>
                <a:spcPts val="3400"/>
              </a:lnSpc>
            </a:pPr>
            <a:endParaRPr lang="nl-NL" sz="3200" b="1" dirty="0" smtClean="0">
              <a:solidFill>
                <a:srgbClr val="FFFF00"/>
              </a:solidFill>
            </a:endParaRPr>
          </a:p>
          <a:p>
            <a:endParaRPr lang="en-US" sz="3200" b="1" dirty="0"/>
          </a:p>
        </p:txBody>
      </p:sp>
      <p:pic>
        <p:nvPicPr>
          <p:cNvPr id="4" name="Picture 2" descr="j02363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23240"/>
            <a:ext cx="3200400" cy="356548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63976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000" dirty="0" smtClean="0">
                <a:ln w="50800"/>
                <a:solidFill>
                  <a:srgbClr val="FFFF00"/>
                </a:solidFill>
                <a:effectLst/>
              </a:rPr>
              <a:t>MAKNA TERMINOLOGIS</a:t>
            </a:r>
            <a:endParaRPr lang="en-US" sz="3600" dirty="0">
              <a:ln w="50800"/>
              <a:solidFill>
                <a:srgbClr val="FFFF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219200"/>
            <a:ext cx="6400800" cy="5486400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nl-NL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Crow and Crow</a:t>
            </a:r>
            <a:endParaRPr lang="nl-NL" sz="3600" b="1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nl-NL" b="1" dirty="0" smtClean="0">
                <a:latin typeface="Arial" pitchFamily="34" charset="0"/>
                <a:cs typeface="Arial" pitchFamily="34" charset="0"/>
              </a:rPr>
              <a:t>	proses yg berisi aneka macam kegiatan yg cocok bagi individu utk kehidupan sosialnya dan membantu meneruskan adat dan budaya serta kelembagaan sosial dari generasi ke generasi. </a:t>
            </a:r>
          </a:p>
          <a:p>
            <a:pPr>
              <a:lnSpc>
                <a:spcPts val="2800"/>
              </a:lnSpc>
              <a:spcBef>
                <a:spcPts val="1800"/>
              </a:spcBef>
            </a:pPr>
            <a:r>
              <a:rPr lang="nl-NL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Carter V. Good</a:t>
            </a:r>
            <a:r>
              <a:rPr lang="nl-NL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nl-NL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l-NL" b="1" dirty="0" smtClean="0">
                <a:solidFill>
                  <a:srgbClr val="EAFD8B"/>
                </a:solidFill>
                <a:latin typeface="Arial" pitchFamily="34" charset="0"/>
                <a:cs typeface="Arial" pitchFamily="34" charset="0"/>
              </a:rPr>
              <a:t>keseluruhan proses dimana seseorang mengembangkan kemamapuan, sikap, dan bentuk tingkah laku lainnya yg bernilai di dalam masyarakat dimana ia hidup. </a:t>
            </a:r>
          </a:p>
        </p:txBody>
      </p:sp>
      <p:pic>
        <p:nvPicPr>
          <p:cNvPr id="4" name="Picture 26" descr="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987" y="1752600"/>
            <a:ext cx="2521213" cy="4343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4800600" cy="3048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172200"/>
          </a:xfrm>
        </p:spPr>
        <p:txBody>
          <a:bodyPr>
            <a:normAutofit/>
          </a:bodyPr>
          <a:lstStyle/>
          <a:p>
            <a:pPr>
              <a:lnSpc>
                <a:spcPts val="3100"/>
              </a:lnSpc>
            </a:pP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OHN DEWEY</a:t>
            </a:r>
            <a:endParaRPr lang="nl-NL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100"/>
              </a:lnSpc>
              <a:spcBef>
                <a:spcPts val="0"/>
              </a:spcBef>
              <a:buNone/>
            </a:pPr>
            <a:r>
              <a:rPr lang="nl-NL" sz="3200" dirty="0" smtClean="0">
                <a:latin typeface="Arial" pitchFamily="34" charset="0"/>
                <a:cs typeface="Arial" pitchFamily="34" charset="0"/>
              </a:rPr>
              <a:t>	pend: proses pembentukan </a:t>
            </a:r>
            <a:r>
              <a:rPr lang="id-ID" sz="3200" dirty="0" smtClean="0">
                <a:latin typeface="Arial" pitchFamily="34" charset="0"/>
                <a:cs typeface="Arial" pitchFamily="34" charset="0"/>
              </a:rPr>
              <a:t>aneka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kecakapan fundamental baik secara intelektual maupun emosional ke arah alam dan sesama manusia.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nl-NL" sz="3200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id-ID" sz="3200" b="1" dirty="0" smtClean="0">
                <a:solidFill>
                  <a:srgbClr val="7BEBF1"/>
                </a:solidFill>
                <a:latin typeface="Arial" pitchFamily="34" charset="0"/>
                <a:cs typeface="Arial" pitchFamily="34" charset="0"/>
              </a:rPr>
              <a:t>EAN JAQUES ROUSSEAU</a:t>
            </a:r>
            <a:endParaRPr lang="nl-NL" sz="3200" b="1" dirty="0" smtClean="0">
              <a:solidFill>
                <a:srgbClr val="7BEBF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100"/>
              </a:lnSpc>
              <a:spcBef>
                <a:spcPts val="0"/>
              </a:spcBef>
              <a:buNone/>
            </a:pP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solidFill>
                  <a:srgbClr val="EAFD8B"/>
                </a:solidFill>
                <a:latin typeface="Arial" pitchFamily="34" charset="0"/>
                <a:cs typeface="Arial" pitchFamily="34" charset="0"/>
              </a:rPr>
              <a:t>pend: usaha memberi bekal yg tidak ada pd masa kanak-kanak tetapi dibutuhkan</a:t>
            </a:r>
            <a:r>
              <a:rPr lang="id-ID" sz="3200" dirty="0" smtClean="0">
                <a:solidFill>
                  <a:srgbClr val="EAFD8B"/>
                </a:solidFill>
                <a:latin typeface="Arial" pitchFamily="34" charset="0"/>
                <a:cs typeface="Arial" pitchFamily="34" charset="0"/>
              </a:rPr>
              <a:t> di</a:t>
            </a:r>
            <a:r>
              <a:rPr lang="nl-NL" sz="3200" dirty="0" smtClean="0">
                <a:solidFill>
                  <a:srgbClr val="EAFD8B"/>
                </a:solidFill>
                <a:latin typeface="Arial" pitchFamily="34" charset="0"/>
                <a:cs typeface="Arial" pitchFamily="34" charset="0"/>
              </a:rPr>
              <a:t> masa dewasa. </a:t>
            </a:r>
          </a:p>
          <a:p>
            <a:pPr>
              <a:lnSpc>
                <a:spcPts val="3100"/>
              </a:lnSpc>
              <a:spcBef>
                <a:spcPts val="1800"/>
              </a:spcBef>
            </a:pPr>
            <a:r>
              <a:rPr lang="id-ID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GIELEN </a:t>
            </a:r>
            <a:r>
              <a:rPr lang="nl-NL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and S</a:t>
            </a:r>
            <a:r>
              <a:rPr lang="id-ID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TRASSER</a:t>
            </a:r>
            <a:endParaRPr lang="nl-NL" sz="3200" b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100"/>
              </a:lnSpc>
              <a:spcBef>
                <a:spcPts val="0"/>
              </a:spcBef>
              <a:buNone/>
            </a:pPr>
            <a:r>
              <a:rPr lang="nl-NL" sz="32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pend: segala usaha org dewasa dlm pergaulannya dg anak-anak utk memimpin perkembangan jasmani dan rokhaninya ke arah kedewasaan.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914400"/>
            <a:ext cx="7086600" cy="5029200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  <a:spcBef>
                <a:spcPts val="1800"/>
              </a:spcBef>
            </a:pP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AGE</a:t>
            </a: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T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HOMAS</a:t>
            </a: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&amp; M</a:t>
            </a: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ARSHALL</a:t>
            </a:r>
            <a:endParaRPr lang="nl-NL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ts val="3100"/>
              </a:lnSpc>
              <a:spcBef>
                <a:spcPts val="0"/>
              </a:spcBef>
              <a:buNone/>
              <a:defRPr/>
            </a:pP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Pend: proses pengembangan kemampuan dan perilaku manusia secara keseluruhan</a:t>
            </a:r>
            <a:endParaRPr lang="id-ID" sz="3200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endParaRPr lang="id-ID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nl-NL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FAGERLIND and SAHA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Font typeface="Wingdings" pitchFamily="2" charset="2"/>
              <a:buNone/>
            </a:pPr>
            <a:r>
              <a:rPr lang="nl-NL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dirty="0" smtClean="0">
                <a:latin typeface="Arial" pitchFamily="34" charset="0"/>
                <a:cs typeface="Arial" pitchFamily="34" charset="0"/>
              </a:rPr>
              <a:t>Pend: proses dg mana warisan budaya dan normatif masyarakat diwariskan dari generasi ke generasi</a:t>
            </a:r>
            <a:r>
              <a:rPr lang="nl-NL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80000"/>
              </a:lnSpc>
              <a:spcBef>
                <a:spcPts val="3000"/>
              </a:spcBef>
              <a:spcAft>
                <a:spcPct val="5000"/>
              </a:spcAft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PAULO FREIRE</a:t>
            </a:r>
            <a:endParaRPr lang="en-US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5000"/>
              </a:spcAft>
              <a:buFont typeface="Wingdings" pitchFamily="2" charset="2"/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id-ID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usaha</a:t>
            </a:r>
            <a:r>
              <a:rPr lang="en-US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penyadaran</a:t>
            </a:r>
            <a:r>
              <a:rPr lang="en-US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nl-NL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1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762000"/>
            <a:ext cx="1981200" cy="312420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876800"/>
            <a:ext cx="8763000" cy="16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ts val="31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9FFD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762000"/>
            <a:ext cx="6172200" cy="5638800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nl-NL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Ki Hajar Dewantara</a:t>
            </a:r>
            <a:r>
              <a:rPr lang="nl-NL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3000"/>
              </a:lnSpc>
              <a:spcBef>
                <a:spcPts val="1200"/>
              </a:spcBef>
              <a:buNone/>
            </a:pPr>
            <a:r>
              <a:rPr lang="id-ID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usaha menuntun seg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enap </a:t>
            </a: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kekuatan kodrat yg ada pada masa anak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baik sbg individu maupun sbg anggota masy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untuk </a:t>
            </a:r>
            <a:r>
              <a:rPr lang="nl-NL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mencapai kesempurnaan hidup. </a:t>
            </a:r>
          </a:p>
          <a:p>
            <a:pPr>
              <a:lnSpc>
                <a:spcPts val="3000"/>
              </a:lnSpc>
              <a:spcBef>
                <a:spcPts val="3000"/>
              </a:spcBef>
            </a:pPr>
            <a:r>
              <a:rPr lang="nl-NL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Driyarkara</a:t>
            </a:r>
          </a:p>
          <a:p>
            <a:pPr>
              <a:lnSpc>
                <a:spcPts val="3000"/>
              </a:lnSpc>
              <a:spcBef>
                <a:spcPts val="0"/>
              </a:spcBef>
              <a:buNone/>
            </a:pPr>
            <a:r>
              <a:rPr lang="nl-NL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Pendidikan adalah proses pemanusiaan manusia muda.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J02835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836" y="909244"/>
            <a:ext cx="1160764" cy="3205556"/>
          </a:xfrm>
          <a:prstGeom prst="rect">
            <a:avLst/>
          </a:prstGeom>
          <a:noFill/>
        </p:spPr>
      </p:pic>
      <p:pic>
        <p:nvPicPr>
          <p:cNvPr id="5" name="Picture 6" descr="J02835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836" y="914400"/>
            <a:ext cx="1260764" cy="3200400"/>
          </a:xfrm>
          <a:prstGeom prst="rect">
            <a:avLst/>
          </a:prstGeom>
          <a:noFill/>
        </p:spPr>
      </p:pic>
      <p:pic>
        <p:nvPicPr>
          <p:cNvPr id="6" name="Picture 7" descr="J028356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895350"/>
            <a:ext cx="1219200" cy="314325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cap="small" dirty="0" smtClean="0">
                <a:solidFill>
                  <a:srgbClr val="FFFF00"/>
                </a:solidFill>
                <a:latin typeface="Arial Black" pitchFamily="34" charset="0"/>
              </a:rPr>
              <a:t>UU No. 20 </a:t>
            </a:r>
            <a:r>
              <a:rPr lang="en-US" cap="small" dirty="0" err="1" smtClean="0">
                <a:solidFill>
                  <a:srgbClr val="FFFF00"/>
                </a:solidFill>
                <a:latin typeface="Arial Black" pitchFamily="34" charset="0"/>
              </a:rPr>
              <a:t>Tahun</a:t>
            </a:r>
            <a:r>
              <a:rPr lang="en-US" cap="small" dirty="0" smtClean="0">
                <a:solidFill>
                  <a:srgbClr val="FFFF00"/>
                </a:solidFill>
                <a:latin typeface="Arial Black" pitchFamily="34" charset="0"/>
              </a:rPr>
              <a:t> 2003 </a:t>
            </a:r>
            <a:r>
              <a:rPr lang="en-US" cap="small" dirty="0" err="1" smtClean="0">
                <a:solidFill>
                  <a:srgbClr val="FFFF00"/>
                </a:solidFill>
                <a:latin typeface="Arial Black" pitchFamily="34" charset="0"/>
              </a:rPr>
              <a:t>tentang</a:t>
            </a:r>
            <a:r>
              <a:rPr lang="en-US" cap="small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cap="small" dirty="0" err="1" smtClean="0">
                <a:solidFill>
                  <a:srgbClr val="FFFF00"/>
                </a:solidFill>
                <a:latin typeface="Arial Black" pitchFamily="34" charset="0"/>
              </a:rPr>
              <a:t>Sistem</a:t>
            </a:r>
            <a:r>
              <a:rPr lang="en-US" cap="small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cap="small" dirty="0" err="1" smtClean="0">
                <a:solidFill>
                  <a:srgbClr val="FFFF00"/>
                </a:solidFill>
                <a:latin typeface="Arial Black" pitchFamily="34" charset="0"/>
              </a:rPr>
              <a:t>Pendidikan</a:t>
            </a:r>
            <a:r>
              <a:rPr lang="en-US" cap="small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cap="small" dirty="0" err="1" smtClean="0">
                <a:solidFill>
                  <a:srgbClr val="FFFF00"/>
                </a:solidFill>
                <a:latin typeface="Arial Black" pitchFamily="34" charset="0"/>
              </a:rPr>
              <a:t>Nasional</a:t>
            </a:r>
            <a:endParaRPr lang="en-US" cap="small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4709160"/>
          </a:xfrm>
        </p:spPr>
        <p:txBody>
          <a:bodyPr>
            <a:normAutofit/>
          </a:bodyPr>
          <a:lstStyle/>
          <a:p>
            <a:pPr marL="109538" indent="26988">
              <a:buNone/>
            </a:pP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usaha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sadar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terencana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mewujudkan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suasana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belajar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proses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pembelj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agar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pesdik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sec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mengembangkan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potensi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dirinya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utk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spiritual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keagamaan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3200" b="1" dirty="0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86DBF6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kepribadian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kecerdasan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akhlak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mulia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ketrampilan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bagi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dirinya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masy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bangsa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PENDIDIKAN (UU 20/2003)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" name="Picture 37" descr="mawson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b="2637"/>
          <a:stretch>
            <a:fillRect/>
          </a:stretch>
        </p:blipFill>
        <p:spPr bwMode="auto">
          <a:xfrm>
            <a:off x="7239000" y="2590800"/>
            <a:ext cx="1600200" cy="20574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>
            <a:outerShdw dist="53882" dir="2700000" algn="ctr" rotWithShape="0">
              <a:srgbClr val="CCFFFF"/>
            </a:outerShdw>
          </a:effectLst>
        </p:spPr>
      </p:pic>
      <p:pic>
        <p:nvPicPr>
          <p:cNvPr id="7" name="Picture 4" descr="Pindahan sementara 2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1" y="2743200"/>
            <a:ext cx="16764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960120" y="1143000"/>
            <a:ext cx="7040880" cy="533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Proses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Sadar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Terencana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62000" y="1676400"/>
            <a:ext cx="838200" cy="990600"/>
          </a:xfrm>
          <a:prstGeom prst="downArrow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91400" y="1676400"/>
            <a:ext cx="838200" cy="914400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514600"/>
            <a:ext cx="1447800" cy="2895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suasana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&amp;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pembelajaran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981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43400" y="2209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kekuatan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spiritual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keagamaan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43400" y="35814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kepribadian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42672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kecerdasan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49530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akhlak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mulia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6388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ketrampilan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3400" y="2895600"/>
            <a:ext cx="2438400" cy="609600"/>
          </a:xfrm>
          <a:prstGeom prst="rect">
            <a:avLst/>
          </a:prstGeom>
          <a:solidFill>
            <a:srgbClr val="86DB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38862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781800" y="36576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696199" y="4724400"/>
            <a:ext cx="457200" cy="457200"/>
          </a:xfrm>
          <a:prstGeom prst="rightArrow">
            <a:avLst/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5181600"/>
            <a:ext cx="19812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Berguna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Diri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masy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bangsa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&amp; Negara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BCF0FA"/>
                </a:solidFill>
                <a:latin typeface="Arial Black" pitchFamily="34" charset="0"/>
              </a:rPr>
              <a:t>UNSUR DASAR PENDIDIKAN </a:t>
            </a:r>
            <a:endParaRPr lang="en-US" dirty="0">
              <a:solidFill>
                <a:srgbClr val="BCF0FA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19200"/>
            <a:ext cx="4876800" cy="5181600"/>
          </a:xfrm>
        </p:spPr>
        <p:txBody>
          <a:bodyPr>
            <a:noAutofit/>
          </a:bodyPr>
          <a:lstStyle/>
          <a:p>
            <a:pPr marL="95250" indent="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Fenomena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pendidikan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setidaknya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adanya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unsur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,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sbb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Aktivitas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Interaktif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Dua</a:t>
            </a:r>
            <a:r>
              <a:rPr lang="en-US" b="1" dirty="0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Subyek</a:t>
            </a:r>
            <a:r>
              <a:rPr lang="en-US" b="1" dirty="0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b="1" dirty="0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b="1" dirty="0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CEBFA"/>
                </a:solidFill>
                <a:latin typeface="Arial" pitchFamily="34" charset="0"/>
                <a:cs typeface="Arial" pitchFamily="34" charset="0"/>
              </a:rPr>
              <a:t>Lebih</a:t>
            </a:r>
            <a:endParaRPr lang="en-US" b="1" dirty="0" smtClean="0">
              <a:solidFill>
                <a:srgbClr val="BCEBFA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Berdasar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Nilai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Suasana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proses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yg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membelajarkan</a:t>
            </a:r>
            <a:endParaRPr lang="en-US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Luhur</a:t>
            </a:r>
            <a:endParaRPr lang="en-US" b="1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Kedewasaan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Ujung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609600" y="1447800"/>
          <a:ext cx="3200400" cy="4724400"/>
        </p:xfrm>
        <a:graphic>
          <a:graphicData uri="http://schemas.openxmlformats.org/presentationml/2006/ole">
            <p:oleObj spid="_x0000_s15362" name="Bitmap Image" r:id="rId4" imgW="4266667" imgH="5877745" progId="PBrush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24600"/>
            <a:ext cx="5486400" cy="4413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id-ID" dirty="0" smtClean="0">
                <a:solidFill>
                  <a:srgbClr val="FFFF00"/>
                </a:solidFill>
              </a:rPr>
              <a:t>PERTANYAAN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895600"/>
          </a:xfrm>
        </p:spPr>
        <p:txBody>
          <a:bodyPr/>
          <a:lstStyle/>
          <a:p>
            <a:pPr>
              <a:lnSpc>
                <a:spcPts val="3900"/>
              </a:lnSpc>
              <a:spcBef>
                <a:spcPts val="1200"/>
              </a:spcBef>
            </a:pPr>
            <a:r>
              <a:rPr lang="id-ID" sz="4000" b="1" dirty="0" smtClean="0"/>
              <a:t>Bagaimana fungsi pendidikan.</a:t>
            </a:r>
          </a:p>
          <a:p>
            <a:pPr>
              <a:lnSpc>
                <a:spcPts val="3900"/>
              </a:lnSpc>
              <a:spcBef>
                <a:spcPts val="1200"/>
              </a:spcBef>
            </a:pPr>
            <a:r>
              <a:rPr lang="id-ID" sz="4000" b="1" dirty="0" smtClean="0"/>
              <a:t>Apa perbedaan pendidikan, pembelajaran, pelatihan, dan pengasuhan?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FUNGSI PENDIDIKAN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4709160"/>
          </a:xfrm>
        </p:spPr>
        <p:txBody>
          <a:bodyPr>
            <a:noAutofit/>
          </a:bodyPr>
          <a:lstStyle/>
          <a:p>
            <a:r>
              <a:rPr lang="id-ID" b="1" dirty="0" smtClean="0">
                <a:latin typeface="Arial" pitchFamily="34" charset="0"/>
                <a:cs typeface="Arial" pitchFamily="34" charset="0"/>
              </a:rPr>
              <a:t>Satuan utama pendidikan formal: sekolah.</a:t>
            </a:r>
          </a:p>
          <a:p>
            <a:r>
              <a:rPr lang="id-ID" b="1" dirty="0" smtClean="0">
                <a:latin typeface="Arial" pitchFamily="34" charset="0"/>
                <a:cs typeface="Arial" pitchFamily="34" charset="0"/>
              </a:rPr>
              <a:t>Sekolah merup masyarakat dalam bentuk miniatur.    </a:t>
            </a:r>
          </a:p>
          <a:p>
            <a:pPr>
              <a:lnSpc>
                <a:spcPts val="2800"/>
              </a:lnSpc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 </a:t>
            </a:r>
            <a:r>
              <a:rPr lang="id-ID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Sekolah mempunyai hierarkhi, aturan,  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d-ID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tuntutan yg sama dg "dunia luar". 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	 </a:t>
            </a:r>
            <a:r>
              <a:rPr lang="id-ID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Sekolah mendidik orang muda utk memenuhi </a:t>
            </a:r>
          </a:p>
          <a:p>
            <a:pPr>
              <a:lnSpc>
                <a:spcPts val="2800"/>
              </a:lnSpc>
              <a:spcBef>
                <a:spcPts val="0"/>
              </a:spcBef>
              <a:buNone/>
            </a:pPr>
            <a:r>
              <a:rPr lang="id-ID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	     berbagai peranan. </a:t>
            </a:r>
          </a:p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 pendidikan mempunyai fungsi:</a:t>
            </a:r>
          </a:p>
          <a:p>
            <a:pPr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	1)  </a:t>
            </a:r>
            <a:r>
              <a:rPr lang="id-ID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Memperkuat solidaritas sosial</a:t>
            </a:r>
            <a:r>
              <a:rPr lang="en-US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b="1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id-ID" b="1" dirty="0" smtClean="0">
                <a:latin typeface="Arial" pitchFamily="34" charset="0"/>
                <a:cs typeface="Arial" pitchFamily="34" charset="0"/>
              </a:rPr>
              <a:t>	2)  </a:t>
            </a:r>
            <a:r>
              <a:rPr lang="id-ID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Mempertahankan peranan sosial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id-ID" b="1" dirty="0" smtClean="0">
                <a:latin typeface="Arial" pitchFamily="34" charset="0"/>
                <a:cs typeface="Arial" pitchFamily="34" charset="0"/>
              </a:rPr>
              <a:t>3)  Mempertahankan pembagian kerja.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id-ID" sz="2800" dirty="0" smtClean="0">
                <a:ln w="38100"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PERBEDAAN PENDIDIKAN, PEMBELAJARAN, PELATIHAN, &amp; PENGASUHAN</a:t>
            </a:r>
            <a:endParaRPr lang="id-ID" sz="2800" dirty="0">
              <a:ln w="38100"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13865" t="24134" r="12453" b="11755"/>
          <a:stretch>
            <a:fillRect/>
          </a:stretch>
        </p:blipFill>
        <p:spPr bwMode="auto">
          <a:xfrm>
            <a:off x="152400" y="1066800"/>
            <a:ext cx="8839200" cy="522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172200"/>
            <a:ext cx="4800600" cy="4572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BEBF1"/>
                </a:solidFill>
                <a:latin typeface="Arial Black" pitchFamily="34" charset="0"/>
              </a:rPr>
              <a:t>INTERAKSI TIMBAL BALIK</a:t>
            </a:r>
            <a:endParaRPr lang="en-US" dirty="0">
              <a:solidFill>
                <a:srgbClr val="7BEBF1"/>
              </a:solidFill>
              <a:latin typeface="Arial Black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2133600"/>
            <a:ext cx="3200400" cy="29718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</a:rPr>
              <a:t>Individu</a:t>
            </a:r>
            <a:r>
              <a:rPr lang="en-US" sz="4000" b="1" dirty="0" smtClean="0">
                <a:solidFill>
                  <a:srgbClr val="002060"/>
                </a:solidFill>
              </a:rPr>
              <a:t>/</a:t>
            </a:r>
            <a:r>
              <a:rPr lang="en-US" sz="4000" b="1" dirty="0" err="1" smtClean="0">
                <a:solidFill>
                  <a:srgbClr val="002060"/>
                </a:solidFill>
              </a:rPr>
              <a:t>kelomp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410200" y="2209800"/>
            <a:ext cx="3200400" cy="29718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400"/>
              </a:lnSpc>
            </a:pPr>
            <a:r>
              <a:rPr lang="en-US" sz="4000" b="1" dirty="0" err="1" smtClean="0">
                <a:solidFill>
                  <a:schemeClr val="bg1"/>
                </a:solidFill>
              </a:rPr>
              <a:t>Individu</a:t>
            </a:r>
            <a:r>
              <a:rPr lang="en-US" sz="4000" b="1" dirty="0" smtClean="0">
                <a:solidFill>
                  <a:schemeClr val="bg1"/>
                </a:solidFill>
              </a:rPr>
              <a:t>/</a:t>
            </a:r>
            <a:r>
              <a:rPr lang="en-US" sz="4000" b="1" dirty="0" err="1" smtClean="0">
                <a:solidFill>
                  <a:schemeClr val="bg1"/>
                </a:solidFill>
              </a:rPr>
              <a:t>kelomp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733800" y="2971800"/>
            <a:ext cx="1447800" cy="609600"/>
          </a:xfrm>
          <a:prstGeom prst="leftArrow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1270000" dist="50800" dir="5400000" algn="ctr" rotWithShape="0">
              <a:srgbClr val="000000">
                <a:alpha val="8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0800000">
            <a:off x="3810000" y="3581400"/>
            <a:ext cx="1371600" cy="6096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1270000" dist="50800" dir="5400000" algn="ctr" rotWithShape="0">
              <a:srgbClr val="000000">
                <a:alpha val="82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rved Down Arrow 9"/>
          <p:cNvSpPr/>
          <p:nvPr/>
        </p:nvSpPr>
        <p:spPr>
          <a:xfrm>
            <a:off x="2971800" y="1285864"/>
            <a:ext cx="3203107" cy="1000136"/>
          </a:xfrm>
          <a:prstGeom prst="curvedDownArrow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Down Arrow 10"/>
          <p:cNvSpPr/>
          <p:nvPr/>
        </p:nvSpPr>
        <p:spPr>
          <a:xfrm rot="10800000">
            <a:off x="2892893" y="5029200"/>
            <a:ext cx="3203107" cy="1000136"/>
          </a:xfrm>
          <a:prstGeom prst="curvedDownArrow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4953000" cy="441325"/>
          </a:xfrm>
        </p:spPr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563562"/>
          </a:xfrm>
        </p:spPr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FFFF00"/>
                </a:solidFill>
                <a:latin typeface="Arial Black" pitchFamily="34" charset="0"/>
              </a:rPr>
              <a:t>Subyek</a:t>
            </a:r>
            <a:r>
              <a:rPr lang="en-US" sz="4800" dirty="0" smtClean="0">
                <a:solidFill>
                  <a:srgbClr val="FFFF00"/>
                </a:solidFill>
                <a:latin typeface="Arial Black" pitchFamily="34" charset="0"/>
              </a:rPr>
              <a:t> yang </a:t>
            </a:r>
            <a:r>
              <a:rPr lang="en-US" sz="4800" dirty="0" err="1" smtClean="0">
                <a:solidFill>
                  <a:srgbClr val="FFFF00"/>
                </a:solidFill>
                <a:latin typeface="Arial Black" pitchFamily="34" charset="0"/>
              </a:rPr>
              <a:t>berinteraksi</a:t>
            </a:r>
            <a:endParaRPr lang="en-US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5" descr="pendidikan tari di aceh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8565"/>
          <a:stretch>
            <a:fillRect/>
          </a:stretch>
        </p:blipFill>
        <p:spPr>
          <a:xfrm>
            <a:off x="4800600" y="1066801"/>
            <a:ext cx="3352800" cy="2514599"/>
          </a:xfrm>
          <a:noFill/>
          <a:ln/>
        </p:spPr>
      </p:pic>
      <p:pic>
        <p:nvPicPr>
          <p:cNvPr id="5" name="Picture 5" descr="PBB 4_0288"/>
          <p:cNvPicPr>
            <a:picLocks noChangeAspect="1" noChangeArrowheads="1"/>
          </p:cNvPicPr>
          <p:nvPr/>
        </p:nvPicPr>
        <p:blipFill>
          <a:blip r:embed="rId4">
            <a:lum bright="12000" contrast="30000"/>
          </a:blip>
          <a:srcRect r="890" b="12080"/>
          <a:stretch>
            <a:fillRect/>
          </a:stretch>
        </p:blipFill>
        <p:spPr>
          <a:xfrm>
            <a:off x="1009650" y="3886200"/>
            <a:ext cx="3181350" cy="236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1986" name="Picture 2" descr="F:\FOTO\New Foto\DSCN03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090348"/>
            <a:ext cx="3200400" cy="2491052"/>
          </a:xfrm>
          <a:prstGeom prst="rect">
            <a:avLst/>
          </a:prstGeom>
          <a:noFill/>
        </p:spPr>
      </p:pic>
      <p:pic>
        <p:nvPicPr>
          <p:cNvPr id="41988" name="Picture 4" descr="F:\FOTO\DSCN02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2035" y="3886200"/>
            <a:ext cx="3371365" cy="22860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248400"/>
            <a:ext cx="4495800" cy="441325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Arif</a:t>
            </a:r>
            <a:r>
              <a:rPr lang="en-US" dirty="0" smtClean="0"/>
              <a:t> </a:t>
            </a:r>
            <a:r>
              <a:rPr lang="en-US" dirty="0" err="1" smtClean="0"/>
              <a:t>Rohman</a:t>
            </a:r>
            <a:r>
              <a:rPr lang="en-US" dirty="0" smtClean="0"/>
              <a:t>, </a:t>
            </a:r>
            <a:r>
              <a:rPr lang="en-US" dirty="0" err="1" smtClean="0"/>
              <a:t>M.Si</a:t>
            </a:r>
            <a:r>
              <a:rPr lang="en-US" dirty="0" smtClean="0"/>
              <a:t>./ E-mail: arif_rohman@uny.ac.id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86836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 Black" pitchFamily="34" charset="0"/>
              </a:rPr>
              <a:t>What is value ?</a:t>
            </a:r>
            <a:endParaRPr lang="en-US" sz="5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143000"/>
            <a:ext cx="5715000" cy="4572000"/>
          </a:xfrm>
        </p:spPr>
        <p:txBody>
          <a:bodyPr>
            <a:noAutofit/>
          </a:bodyPr>
          <a:lstStyle/>
          <a:p>
            <a:pPr marL="109538" indent="26988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2400" b="1" dirty="0" err="1" smtClean="0">
                <a:solidFill>
                  <a:srgbClr val="B9FFDC"/>
                </a:solidFill>
              </a:rPr>
              <a:t>Nilai</a:t>
            </a:r>
            <a:r>
              <a:rPr lang="en-US" sz="2400" b="1" dirty="0" smtClean="0">
                <a:solidFill>
                  <a:srgbClr val="B9FFDC"/>
                </a:solidFill>
              </a:rPr>
              <a:t> 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sesuatu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yg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dihargai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tinggi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indiv</a:t>
            </a:r>
            <a:r>
              <a:rPr lang="en-US" sz="2400" b="1" dirty="0" smtClean="0"/>
              <a:t>/ </a:t>
            </a:r>
            <a:r>
              <a:rPr lang="en-US" sz="2400" b="1" dirty="0" err="1" smtClean="0"/>
              <a:t>masy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sehingga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menjadi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dasar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standar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dlm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kehidupannya</a:t>
            </a:r>
            <a:r>
              <a:rPr lang="en-US" sz="2400" b="1" dirty="0" smtClean="0"/>
              <a:t>. </a:t>
            </a:r>
          </a:p>
          <a:p>
            <a:pPr marL="109538" indent="26988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Nilai</a:t>
            </a:r>
            <a:r>
              <a:rPr lang="en-US" sz="2400" b="1" dirty="0" smtClean="0">
                <a:solidFill>
                  <a:srgbClr val="FFFF00"/>
                </a:solidFill>
              </a:rPr>
              <a:t>: </a:t>
            </a:r>
            <a:r>
              <a:rPr lang="en-US" sz="2400" b="1" dirty="0" err="1" smtClean="0">
                <a:solidFill>
                  <a:srgbClr val="BCF0FA"/>
                </a:solidFill>
              </a:rPr>
              <a:t>keyakinan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yg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melandasi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seseorang</a:t>
            </a:r>
            <a:r>
              <a:rPr lang="en-US" sz="2400" b="1" dirty="0" smtClean="0">
                <a:solidFill>
                  <a:srgbClr val="BCF0FA"/>
                </a:solidFill>
              </a:rPr>
              <a:t>  </a:t>
            </a:r>
            <a:r>
              <a:rPr lang="en-US" sz="2400" b="1" dirty="0" err="1" smtClean="0">
                <a:solidFill>
                  <a:srgbClr val="BCF0FA"/>
                </a:solidFill>
              </a:rPr>
              <a:t>menganggap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suatu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objek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lebih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penting</a:t>
            </a:r>
            <a:r>
              <a:rPr lang="en-US" sz="2400" b="1" dirty="0" smtClean="0">
                <a:solidFill>
                  <a:srgbClr val="BCF0FA"/>
                </a:solidFill>
              </a:rPr>
              <a:t>/ </a:t>
            </a:r>
            <a:r>
              <a:rPr lang="en-US" sz="2400" b="1" dirty="0" err="1" smtClean="0">
                <a:solidFill>
                  <a:srgbClr val="BCF0FA"/>
                </a:solidFill>
              </a:rPr>
              <a:t>lebih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berharga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menurut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ukuran</a:t>
            </a:r>
            <a:r>
              <a:rPr lang="en-US" sz="2400" b="1" dirty="0" smtClean="0">
                <a:solidFill>
                  <a:srgbClr val="BCF0FA"/>
                </a:solidFill>
              </a:rPr>
              <a:t> personal </a:t>
            </a:r>
            <a:r>
              <a:rPr lang="en-US" sz="2400" b="1" dirty="0" err="1" smtClean="0">
                <a:solidFill>
                  <a:srgbClr val="BCF0FA"/>
                </a:solidFill>
              </a:rPr>
              <a:t>maupun</a:t>
            </a:r>
            <a:r>
              <a:rPr lang="en-US" sz="2400" b="1" dirty="0" smtClean="0">
                <a:solidFill>
                  <a:srgbClr val="BCF0FA"/>
                </a:solidFill>
              </a:rPr>
              <a:t> </a:t>
            </a:r>
            <a:r>
              <a:rPr lang="en-US" sz="2400" b="1" dirty="0" err="1" smtClean="0">
                <a:solidFill>
                  <a:srgbClr val="BCF0FA"/>
                </a:solidFill>
              </a:rPr>
              <a:t>sosial</a:t>
            </a:r>
            <a:endParaRPr lang="en-US" sz="2400" b="1" dirty="0" smtClean="0">
              <a:solidFill>
                <a:srgbClr val="BCF0FA"/>
              </a:solidFill>
            </a:endParaRPr>
          </a:p>
          <a:p>
            <a:pPr marL="109538" indent="26988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2400" b="1" dirty="0" err="1" smtClean="0">
                <a:solidFill>
                  <a:srgbClr val="FFFF00"/>
                </a:solidFill>
              </a:rPr>
              <a:t>Menurut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sifatnya</a:t>
            </a:r>
            <a:r>
              <a:rPr lang="en-US" sz="2400" b="1" dirty="0" smtClean="0">
                <a:solidFill>
                  <a:srgbClr val="FFFF00"/>
                </a:solidFill>
              </a:rPr>
              <a:t>: (1) </a:t>
            </a:r>
            <a:r>
              <a:rPr lang="en-US" sz="2400" b="1" dirty="0" err="1" smtClean="0">
                <a:solidFill>
                  <a:srgbClr val="FFFF00"/>
                </a:solidFill>
              </a:rPr>
              <a:t>Nilai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logis</a:t>
            </a:r>
            <a:r>
              <a:rPr lang="en-US" sz="2400" b="1" dirty="0" smtClean="0">
                <a:solidFill>
                  <a:srgbClr val="FFFF00"/>
                </a:solidFill>
              </a:rPr>
              <a:t>, (2) </a:t>
            </a:r>
            <a:r>
              <a:rPr lang="en-US" sz="2400" b="1" dirty="0" err="1" smtClean="0">
                <a:solidFill>
                  <a:srgbClr val="FFFF00"/>
                </a:solidFill>
              </a:rPr>
              <a:t>etis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(3) </a:t>
            </a:r>
            <a:r>
              <a:rPr lang="en-US" sz="2400" b="1" dirty="0" err="1" smtClean="0">
                <a:solidFill>
                  <a:srgbClr val="FFFF00"/>
                </a:solidFill>
              </a:rPr>
              <a:t>estetis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109538" indent="26988">
              <a:lnSpc>
                <a:spcPts val="3300"/>
              </a:lnSpc>
              <a:spcBef>
                <a:spcPts val="1800"/>
              </a:spcBef>
              <a:buNone/>
            </a:pPr>
            <a:r>
              <a:rPr lang="en-US" sz="2400" b="1" dirty="0" err="1" smtClean="0"/>
              <a:t>Menurut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Asalnya</a:t>
            </a:r>
            <a:r>
              <a:rPr lang="en-US" sz="2400" b="1" dirty="0" smtClean="0"/>
              <a:t>: (1) </a:t>
            </a:r>
            <a:r>
              <a:rPr lang="en-US" sz="2400" b="1" dirty="0" err="1" smtClean="0"/>
              <a:t>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otonom</a:t>
            </a:r>
            <a:r>
              <a:rPr lang="en-US" sz="2400" b="1" dirty="0" smtClean="0"/>
              <a:t>, (2) </a:t>
            </a:r>
            <a:r>
              <a:rPr lang="en-US" sz="2400" b="1" dirty="0" err="1" smtClean="0"/>
              <a:t>heteronom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(3) </a:t>
            </a:r>
            <a:r>
              <a:rPr lang="en-US" sz="2400" b="1" dirty="0" err="1" smtClean="0"/>
              <a:t>theonom</a:t>
            </a:r>
            <a:endParaRPr lang="en-US" sz="2400" b="1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28601" y="1524000"/>
          <a:ext cx="2895600" cy="3581400"/>
        </p:xfrm>
        <a:graphic>
          <a:graphicData uri="http://schemas.openxmlformats.org/presentationml/2006/ole">
            <p:oleObj spid="_x0000_s26626" name="Bitmap Image" r:id="rId4" imgW="3409524" imgH="2010056" progId="PBrush">
              <p:embed/>
            </p:oleObj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4724400" cy="441325"/>
          </a:xfrm>
        </p:spPr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09600"/>
          </a:xfrm>
          <a:effectLst>
            <a:outerShdw dist="107763" dir="81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en-US" sz="5000" b="1" dirty="0">
                <a:solidFill>
                  <a:srgbClr val="FFFF00"/>
                </a:solidFill>
                <a:latin typeface="Arial Black" pitchFamily="34" charset="0"/>
              </a:rPr>
              <a:t>CORE </a:t>
            </a:r>
            <a:r>
              <a:rPr lang="en-US" sz="5000" b="1" dirty="0" smtClean="0">
                <a:solidFill>
                  <a:srgbClr val="FFFF00"/>
                </a:solidFill>
                <a:latin typeface="Arial Black" pitchFamily="34" charset="0"/>
              </a:rPr>
              <a:t>VALUES</a:t>
            </a:r>
            <a:endParaRPr lang="en-US" sz="50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915400" cy="29718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sz="3200" b="1" i="1" spc="-150" dirty="0" smtClean="0">
                <a:latin typeface="Arial" pitchFamily="34" charset="0"/>
                <a:cs typeface="Arial" pitchFamily="34" charset="0"/>
              </a:rPr>
              <a:t>Core Value</a:t>
            </a:r>
            <a:r>
              <a:rPr lang="en-US" sz="3200" b="1" i="1" spc="-15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3200" b="1" i="1" spc="-15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(1) Freedom, (2) pleasure, (3) self esteem, (4</a:t>
            </a:r>
            <a:r>
              <a:rPr lang="en-US" sz="3200" b="1" i="1" spc="-150" smtClean="0">
                <a:solidFill>
                  <a:srgbClr val="B9FFD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) honesty </a:t>
            </a:r>
            <a:r>
              <a:rPr lang="en-US" sz="3200" b="1" i="1" spc="-15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(5) </a:t>
            </a:r>
            <a:r>
              <a:rPr lang="en-US" sz="3200" b="1" i="1" spc="-150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obidience</a:t>
            </a:r>
            <a:r>
              <a:rPr lang="en-US" sz="3200" b="1" i="1" spc="-150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, (6) justice.</a:t>
            </a:r>
            <a:endParaRPr lang="en-US" sz="3200" b="1" spc="-150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Nilai-nilai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>
                <a:latin typeface="Arial" pitchFamily="34" charset="0"/>
                <a:cs typeface="Arial" pitchFamily="34" charset="0"/>
              </a:rPr>
              <a:t>kehidupan</a:t>
            </a:r>
            <a:r>
              <a:rPr lang="en-US" sz="3200" b="1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>
                <a:latin typeface="Arial" pitchFamily="34" charset="0"/>
                <a:cs typeface="Arial" pitchFamily="34" charset="0"/>
              </a:rPr>
              <a:t>inti</a:t>
            </a:r>
            <a:r>
              <a:rPr lang="en-US" sz="3200" b="1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i="1" spc="-150" dirty="0" smtClean="0">
                <a:latin typeface="Arial" pitchFamily="34" charset="0"/>
                <a:cs typeface="Arial" pitchFamily="34" charset="0"/>
              </a:rPr>
              <a:t>(Core Living Values)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yg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penting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dijadikan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Sbg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>
                <a:latin typeface="Arial" pitchFamily="34" charset="0"/>
                <a:cs typeface="Arial" pitchFamily="34" charset="0"/>
              </a:rPr>
              <a:t>dasar</a:t>
            </a:r>
            <a:r>
              <a:rPr lang="en-US" sz="3200" b="1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>
                <a:latin typeface="Arial" pitchFamily="34" charset="0"/>
                <a:cs typeface="Arial" pitchFamily="34" charset="0"/>
              </a:rPr>
              <a:t>aktivitas</a:t>
            </a:r>
            <a:r>
              <a:rPr lang="en-US" sz="3200" b="1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err="1">
                <a:latin typeface="Arial" pitchFamily="34" charset="0"/>
                <a:cs typeface="Arial" pitchFamily="34" charset="0"/>
              </a:rPr>
              <a:t>pendidikan</a:t>
            </a:r>
            <a:r>
              <a:rPr lang="en-US" sz="3200" b="1" spc="-1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spc="-150" dirty="0" err="1" smtClean="0">
                <a:latin typeface="Arial" pitchFamily="34" charset="0"/>
                <a:cs typeface="Arial" pitchFamily="34" charset="0"/>
              </a:rPr>
              <a:t>menurut</a:t>
            </a:r>
            <a:r>
              <a:rPr lang="en-US" sz="3200" b="1" spc="-150" dirty="0" smtClean="0">
                <a:latin typeface="Arial" pitchFamily="34" charset="0"/>
                <a:cs typeface="Arial" pitchFamily="34" charset="0"/>
              </a:rPr>
              <a:t> UNESCO):</a:t>
            </a:r>
            <a:endParaRPr lang="en-US" sz="3200" b="1" spc="-1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28600" y="36576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Cooperation,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Happiness,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Love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Respect,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Simplicity,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Tolerance.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038600" y="3657600"/>
            <a:ext cx="5486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Freedom,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Honesty,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solidFill>
                  <a:srgbClr val="66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Humility.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Peace,</a:t>
            </a:r>
            <a:r>
              <a:rPr lang="en-US" sz="3600" b="1" i="1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Responcibility</a:t>
            </a:r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742950" lvl="1" indent="-285750" eaLnBrk="1" hangingPunct="1">
              <a:lnSpc>
                <a:spcPct val="80000"/>
              </a:lnSpc>
              <a:buClr>
                <a:schemeClr val="accent2">
                  <a:lumMod val="40000"/>
                  <a:lumOff val="60000"/>
                </a:schemeClr>
              </a:buClr>
              <a:buSzPct val="100000"/>
              <a:buFont typeface="Arial" pitchFamily="34" charset="0"/>
              <a:buChar char="•"/>
            </a:pPr>
            <a:r>
              <a:rPr lang="en-US" sz="3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unity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17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autoUpdateAnimBg="0"/>
      <p:bldP spid="31747" grpId="0" build="p" autoUpdateAnimBg="0"/>
      <p:bldP spid="31748" grpId="0" uiExpand="1" build="allAtOnce"/>
      <p:bldP spid="31749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733800" cy="4861560"/>
          </a:xfrm>
        </p:spPr>
        <p:txBody>
          <a:bodyPr>
            <a:normAutofit lnSpcReduction="10000"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Humanis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Aman</a:t>
            </a:r>
            <a:endParaRPr lang="en-US" sz="3200" b="1" dirty="0" smtClean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Menyenangkan</a:t>
            </a:r>
            <a:endParaRPr lang="en-US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Memberikan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peluang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berkembang</a:t>
            </a:r>
            <a:endParaRPr lang="en-US" sz="3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Menantang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aktif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B9FFDC"/>
                </a:solidFill>
                <a:latin typeface="Arial" pitchFamily="34" charset="0"/>
                <a:cs typeface="Arial" pitchFamily="34" charset="0"/>
              </a:rPr>
              <a:t>kreatif</a:t>
            </a:r>
            <a:endParaRPr lang="id-ID" sz="3200" b="1" dirty="0">
              <a:solidFill>
                <a:srgbClr val="B9FFD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304800"/>
            <a:ext cx="7924800" cy="1219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ctr" defTabSz="914400" rtl="0" eaLnBrk="1" fontAlgn="auto" latinLnBrk="0" hangingPunct="1">
              <a:lnSpc>
                <a:spcPts val="36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6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SUASANA DAN PROSES </a:t>
            </a:r>
          </a:p>
          <a:p>
            <a:pPr marL="548640" marR="0" lvl="0" indent="-411480" algn="ctr" defTabSz="914400" rtl="0" eaLnBrk="1" fontAlgn="auto" latinLnBrk="0" hangingPunct="1">
              <a:lnSpc>
                <a:spcPts val="36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3600" b="1" i="0" u="none" strike="noStrike" kern="1200" cap="none" spc="-3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YANG MEMBELAJARKAN</a:t>
            </a:r>
            <a:endParaRPr kumimoji="0" lang="id-ID" sz="3600" b="1" i="0" u="none" strike="noStrike" kern="1200" cap="none" spc="-3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6" name="Picture 5" descr="ponte"/>
          <p:cNvPicPr>
            <a:picLocks noChangeAspect="1" noChangeArrowheads="1"/>
          </p:cNvPicPr>
          <p:nvPr/>
        </p:nvPicPr>
        <p:blipFill>
          <a:blip r:embed="rId3"/>
          <a:srcRect l="28795" t="31392" r="3445" b="5455"/>
          <a:stretch>
            <a:fillRect/>
          </a:stretch>
        </p:blipFill>
        <p:spPr bwMode="auto">
          <a:xfrm>
            <a:off x="4267200" y="1619240"/>
            <a:ext cx="4495800" cy="462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828800"/>
            <a:ext cx="4953000" cy="4343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Makna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mencakup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Etiquette (</a:t>
            </a:r>
            <a:r>
              <a:rPr lang="en-US" sz="3200" b="1" dirty="0" err="1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etiket</a:t>
            </a:r>
            <a:r>
              <a:rPr lang="en-US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/ Tata </a:t>
            </a:r>
            <a:r>
              <a:rPr lang="en-US" sz="3200" b="1" dirty="0" err="1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cara</a:t>
            </a:r>
            <a:r>
              <a:rPr lang="en-US" sz="3200" b="1" dirty="0" smtClean="0">
                <a:solidFill>
                  <a:srgbClr val="BCF0FA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Conduct (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tingkah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laku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baik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Virtues (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Watak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F:\FOTO\DSCN0276.jpg"/>
          <p:cNvPicPr>
            <a:picLocks noChangeAspect="1" noChangeArrowheads="1"/>
          </p:cNvPicPr>
          <p:nvPr/>
        </p:nvPicPr>
        <p:blipFill>
          <a:blip r:embed="rId3" cstate="print"/>
          <a:srcRect l="9091" r="9091" b="5660"/>
          <a:stretch>
            <a:fillRect/>
          </a:stretch>
        </p:blipFill>
        <p:spPr bwMode="auto">
          <a:xfrm>
            <a:off x="304800" y="1066800"/>
            <a:ext cx="3200400" cy="4648201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52800" y="762000"/>
            <a:ext cx="5562600" cy="1676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defTabSz="914400" rtl="0" eaLnBrk="1" fontAlgn="auto" latinLnBrk="0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en-US" sz="4400" b="1" i="0" u="none" strike="noStrike" kern="1200" cap="none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itchFamily="34" charset="0"/>
              </a:rPr>
              <a:t>  TUJUAN BAIK ? </a:t>
            </a:r>
            <a:endParaRPr kumimoji="0" lang="id-ID" sz="4400" b="1" i="0" u="none" strike="noStrike" kern="1200" cap="none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2057400"/>
          </a:xfrm>
          <a:solidFill>
            <a:srgbClr val="0070C0"/>
          </a:solidFill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sz="5400" b="1" spc="-300" dirty="0" smtClean="0">
                <a:solidFill>
                  <a:srgbClr val="FFFF00"/>
                </a:solidFill>
              </a:rPr>
              <a:t>PENGERTIAN </a:t>
            </a:r>
            <a:br>
              <a:rPr lang="en-US" sz="5400" b="1" spc="-300" dirty="0" smtClean="0">
                <a:solidFill>
                  <a:srgbClr val="FFFF00"/>
                </a:solidFill>
              </a:rPr>
            </a:br>
            <a:r>
              <a:rPr lang="en-US" sz="5400" spc="-300" dirty="0" smtClean="0">
                <a:solidFill>
                  <a:srgbClr val="FFFF00"/>
                </a:solidFill>
              </a:rPr>
              <a:t>PENDIDIKAN ?</a:t>
            </a:r>
            <a:endParaRPr lang="en-US" sz="4800" b="1" spc="-300" dirty="0">
              <a:solidFill>
                <a:srgbClr val="FFFF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495800"/>
            <a:ext cx="3429000" cy="1143000"/>
          </a:xfrm>
          <a:prstGeom prst="rect">
            <a:avLst/>
          </a:prstGeom>
          <a:solidFill>
            <a:srgbClr val="61FFFF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 w="6350">
                  <a:noFill/>
                </a:ln>
                <a:solidFill>
                  <a:sysClr val="windowText" lastClr="0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ETIMOLOGIS</a:t>
            </a:r>
            <a:endParaRPr kumimoji="0" lang="en-US" sz="3200" b="1" i="0" u="none" strike="noStrike" kern="1200" cap="none" spc="-150" normalizeH="0" baseline="0" noProof="0" dirty="0">
              <a:ln w="6350">
                <a:noFill/>
              </a:ln>
              <a:solidFill>
                <a:sysClr val="windowText" lastClr="0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4495800"/>
            <a:ext cx="3886200" cy="1143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B0F0"/>
            </a:solidFill>
          </a:ln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 smtClean="0">
                <a:ln w="6350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TERMINOLGIS</a:t>
            </a:r>
            <a:endParaRPr kumimoji="0" lang="en-US" sz="3200" b="1" i="0" u="none" strike="noStrike" kern="1200" cap="none" spc="-150" normalizeH="0" baseline="0" noProof="0" dirty="0">
              <a:ln w="6350">
                <a:noFill/>
              </a:ln>
              <a:solidFill>
                <a:schemeClr val="bg1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857500" y="2552700"/>
            <a:ext cx="1447800" cy="2286000"/>
          </a:xfrm>
          <a:prstGeom prst="straightConnector1">
            <a:avLst/>
          </a:prstGeom>
          <a:ln w="76200">
            <a:solidFill>
              <a:srgbClr val="B9FF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8200" y="2971800"/>
            <a:ext cx="2057400" cy="1447800"/>
          </a:xfrm>
          <a:prstGeom prst="straightConnector1">
            <a:avLst/>
          </a:prstGeom>
          <a:ln w="76200">
            <a:solidFill>
              <a:srgbClr val="B9FFD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Arif Rohman, M.Si./ E-mail: arif_rohman@uny.ac.id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766</TotalTime>
  <Words>794</Words>
  <Application>Microsoft Office PowerPoint</Application>
  <PresentationFormat>On-screen Show (4:3)</PresentationFormat>
  <Paragraphs>156</Paragraphs>
  <Slides>22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Apex</vt:lpstr>
      <vt:lpstr>Bitmap Image</vt:lpstr>
      <vt:lpstr>FENOMENA PENDIDIKAN</vt:lpstr>
      <vt:lpstr>UNSUR DASAR PENDIDIKAN </vt:lpstr>
      <vt:lpstr>INTERAKSI TIMBAL BALIK</vt:lpstr>
      <vt:lpstr>Subyek yang berinteraksi</vt:lpstr>
      <vt:lpstr>What is value ?</vt:lpstr>
      <vt:lpstr>CORE VALUES</vt:lpstr>
      <vt:lpstr>Slide 7</vt:lpstr>
      <vt:lpstr>Slide 8</vt:lpstr>
      <vt:lpstr>PENGERTIAN  PENDIDIKAN ?</vt:lpstr>
      <vt:lpstr>ARTI PENDIDIKAN</vt:lpstr>
      <vt:lpstr>Slide 11</vt:lpstr>
      <vt:lpstr>Slide 12</vt:lpstr>
      <vt:lpstr>Slide 13</vt:lpstr>
      <vt:lpstr>MAKNA TERMINOLOGIS</vt:lpstr>
      <vt:lpstr>Slide 15</vt:lpstr>
      <vt:lpstr>Slide 16</vt:lpstr>
      <vt:lpstr>Slide 17</vt:lpstr>
      <vt:lpstr>UU No. 20 Tahun 2003 tentang Sistem Pendidikan Nasional</vt:lpstr>
      <vt:lpstr>PENDIDIKAN (UU 20/2003)</vt:lpstr>
      <vt:lpstr>PERTANYAAN</vt:lpstr>
      <vt:lpstr>FUNGSI PENDIDIKAN</vt:lpstr>
      <vt:lpstr>PERBEDAAN PENDIDIKAN, PEMBELAJARAN, PELATIHAN, &amp; PENGASUHAN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PENDIDIKAN</dc:title>
  <dc:creator>acer</dc:creator>
  <cp:lastModifiedBy>Arief</cp:lastModifiedBy>
  <cp:revision>70</cp:revision>
  <dcterms:created xsi:type="dcterms:W3CDTF">2007-09-20T18:20:41Z</dcterms:created>
  <dcterms:modified xsi:type="dcterms:W3CDTF">2014-07-24T08:21:42Z</dcterms:modified>
</cp:coreProperties>
</file>