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1" r:id="rId2"/>
    <p:sldId id="289" r:id="rId3"/>
    <p:sldId id="314" r:id="rId4"/>
    <p:sldId id="313" r:id="rId5"/>
    <p:sldId id="315" r:id="rId6"/>
    <p:sldId id="290" r:id="rId7"/>
    <p:sldId id="293" r:id="rId8"/>
    <p:sldId id="294" r:id="rId9"/>
    <p:sldId id="316" r:id="rId10"/>
    <p:sldId id="281" r:id="rId11"/>
    <p:sldId id="269" r:id="rId12"/>
    <p:sldId id="280" r:id="rId13"/>
    <p:sldId id="284" r:id="rId14"/>
    <p:sldId id="285" r:id="rId15"/>
    <p:sldId id="282" r:id="rId16"/>
    <p:sldId id="266" r:id="rId17"/>
    <p:sldId id="283" r:id="rId18"/>
    <p:sldId id="312" r:id="rId19"/>
    <p:sldId id="286" r:id="rId20"/>
    <p:sldId id="287" r:id="rId21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11"/>
    <a:srgbClr val="86DBF6"/>
    <a:srgbClr val="6DC0FF"/>
    <a:srgbClr val="730B03"/>
    <a:srgbClr val="400602"/>
    <a:srgbClr val="B9FFDC"/>
    <a:srgbClr val="99FFCC"/>
    <a:srgbClr val="BCF0FA"/>
    <a:srgbClr val="BCEB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90" autoAdjust="0"/>
    <p:restoredTop sz="98387" autoAdjust="0"/>
  </p:normalViewPr>
  <p:slideViewPr>
    <p:cSldViewPr>
      <p:cViewPr>
        <p:scale>
          <a:sx n="40" d="100"/>
          <a:sy n="40" d="100"/>
        </p:scale>
        <p:origin x="-224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4ECEB-62F7-4116-B547-4DFB555D4F6B}" type="datetimeFigureOut">
              <a:rPr lang="id-ID" smtClean="0"/>
              <a:pPr/>
              <a:t>24/07/2014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81F0-E7F3-4E68-8871-23732DA16E3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BB1-036A-40BD-9894-6D04AA8144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B40-4E43-4901-B391-03EBB0A83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C2F9BA-3759-457A-8783-590E57CFF81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829763" y="0"/>
            <a:ext cx="2931402" cy="49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" y="9441935"/>
            <a:ext cx="2928273" cy="500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" y="0"/>
            <a:ext cx="2928273" cy="49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5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2813" y="74612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372" y="3542020"/>
            <a:ext cx="6460667" cy="6091516"/>
          </a:xfrm>
          <a:noFill/>
        </p:spPr>
        <p:txBody>
          <a:bodyPr wrap="square" lIns="89723" tIns="44861" rIns="89723" bIns="44861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1" u="sng" smtClean="0"/>
              <a:t>Agricultural Age</a:t>
            </a:r>
            <a:endParaRPr lang="en-US" sz="1800" b="1" smtClean="0"/>
          </a:p>
          <a:p>
            <a:pPr lvl="1"/>
            <a:r>
              <a:rPr lang="en-US" sz="1400" b="1" smtClean="0"/>
              <a:t> </a:t>
            </a:r>
            <a:r>
              <a:rPr lang="en-US" b="1" smtClean="0"/>
              <a:t>Lasted thousands of years</a:t>
            </a:r>
          </a:p>
          <a:p>
            <a:pPr lvl="1"/>
            <a:r>
              <a:rPr lang="en-US" b="1" smtClean="0"/>
              <a:t> Significant change happened over centuries</a:t>
            </a:r>
          </a:p>
          <a:p>
            <a:pPr lvl="1"/>
            <a:r>
              <a:rPr lang="en-US" b="1" smtClean="0"/>
              <a:t> Competitive advantage was based on land</a:t>
            </a:r>
          </a:p>
          <a:p>
            <a:pPr lvl="1"/>
            <a:endParaRPr lang="en-US" sz="1400" b="1" smtClean="0"/>
          </a:p>
          <a:p>
            <a:r>
              <a:rPr lang="en-US" sz="1800" b="1" u="sng" smtClean="0"/>
              <a:t>Industrial Age</a:t>
            </a:r>
            <a:endParaRPr lang="en-US" sz="1800" b="1" smtClean="0"/>
          </a:p>
          <a:p>
            <a:pPr lvl="1"/>
            <a:r>
              <a:rPr lang="en-US" sz="1400" b="1" smtClean="0"/>
              <a:t> </a:t>
            </a:r>
            <a:r>
              <a:rPr lang="en-US" b="1" smtClean="0"/>
              <a:t>Lasted approximately 100 years</a:t>
            </a:r>
          </a:p>
          <a:p>
            <a:pPr lvl="1"/>
            <a:r>
              <a:rPr lang="en-US" b="1" smtClean="0"/>
              <a:t> Significant change measured in decades</a:t>
            </a:r>
          </a:p>
          <a:p>
            <a:pPr lvl="1"/>
            <a:r>
              <a:rPr lang="en-US" b="1" smtClean="0"/>
              <a:t> Competitive advantage based on raw materials and  </a:t>
            </a:r>
            <a:br>
              <a:rPr lang="en-US" b="1" smtClean="0"/>
            </a:br>
            <a:r>
              <a:rPr lang="en-US" b="1" smtClean="0"/>
              <a:t>   mass labor</a:t>
            </a:r>
            <a:endParaRPr lang="en-US" sz="1400" b="1" smtClean="0"/>
          </a:p>
          <a:p>
            <a:pPr lvl="1"/>
            <a:endParaRPr lang="en-US" sz="1400" b="1" smtClean="0"/>
          </a:p>
          <a:p>
            <a:r>
              <a:rPr lang="en-US" sz="1800" b="1" u="sng" smtClean="0"/>
              <a:t>Knowledge Age</a:t>
            </a:r>
            <a:endParaRPr lang="en-US" sz="1800" b="1" smtClean="0"/>
          </a:p>
          <a:p>
            <a:pPr lvl="1"/>
            <a:r>
              <a:rPr lang="en-US" sz="1400" b="1" smtClean="0"/>
              <a:t> </a:t>
            </a:r>
            <a:r>
              <a:rPr lang="en-US" b="1" smtClean="0"/>
              <a:t>Today</a:t>
            </a:r>
          </a:p>
          <a:p>
            <a:pPr lvl="1"/>
            <a:r>
              <a:rPr lang="en-US" b="1" smtClean="0"/>
              <a:t> Rate of change = years or even months (accelerating)</a:t>
            </a:r>
          </a:p>
          <a:p>
            <a:pPr lvl="1"/>
            <a:r>
              <a:rPr lang="en-US" b="1" smtClean="0"/>
              <a:t> Sources of competitive advantage are shifting -- </a:t>
            </a:r>
            <a:br>
              <a:rPr lang="en-US" b="1" smtClean="0"/>
            </a:br>
            <a:r>
              <a:rPr lang="en-US" b="1" smtClean="0"/>
              <a:t>  less tangible</a:t>
            </a:r>
          </a:p>
          <a:p>
            <a:pPr lvl="1"/>
            <a:r>
              <a:rPr lang="en-US" b="1" smtClean="0"/>
              <a:t> Technology plays a key role</a:t>
            </a:r>
            <a:endParaRPr lang="en-US" sz="1400" b="1" smtClean="0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5784551" y="9569669"/>
            <a:ext cx="846646" cy="3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  <a:cs typeface="Arial" charset="0"/>
              </a:rPr>
              <a:t>Slide 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6BA0B-3890-47FF-8FEC-C731590A2E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E3C-0ED7-4B05-9465-65605E408754}" type="datetime1">
              <a:rPr lang="en-US" smtClean="0"/>
              <a:t>7/24/2014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B66E-9AB9-478B-BB27-AE4D53D99D8C}" type="datetime1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B6CF-63FE-45F9-BF31-43565F497FF5}" type="datetime1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F63F-C321-4B4B-B6CD-D4F748104439}" type="datetime1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CD04-BD2D-45E1-BA3A-BFD644FC3A2A}" type="datetime1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525-30C9-4E12-876E-2D984AA3894F}" type="datetime1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E4F5-A81E-4B66-913D-7E6B7B465E89}" type="datetime1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F88D-5CE8-4C97-AAFF-EC7D0B697331}" type="datetime1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EC5D-A80A-4965-963C-6ACC915BD6DF}" type="datetime1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2F86-C059-4959-831B-CDB5D4C77FF6}" type="datetime1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E1E9-6CB3-485E-9438-0032926CBCF7}" type="datetime1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8EB98B-26C5-43AB-8977-49F3C9B6BAC1}" type="datetime1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PENGERTIAN </a:t>
            </a:r>
            <a:endParaRPr lang="en-US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905000"/>
            <a:ext cx="3733800" cy="4572000"/>
          </a:xfrm>
        </p:spPr>
        <p:txBody>
          <a:bodyPr>
            <a:normAutofit/>
          </a:bodyPr>
          <a:lstStyle/>
          <a:p>
            <a:pPr marL="109538" indent="0">
              <a:lnSpc>
                <a:spcPts val="4600"/>
              </a:lnSpc>
              <a:spcBef>
                <a:spcPts val="3000"/>
              </a:spcBef>
              <a:buNone/>
            </a:pPr>
            <a:r>
              <a:rPr lang="en-US" sz="4400" b="1" dirty="0" err="1" smtClean="0"/>
              <a:t>Pendidikan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Komparatif</a:t>
            </a:r>
            <a:endParaRPr lang="en-US" sz="4400" b="1" dirty="0" smtClean="0"/>
          </a:p>
          <a:p>
            <a:pPr marL="109538" indent="0">
              <a:lnSpc>
                <a:spcPts val="4600"/>
              </a:lnSpc>
              <a:spcBef>
                <a:spcPts val="3000"/>
              </a:spcBef>
              <a:buNone/>
            </a:pPr>
            <a:endParaRPr lang="en-US" sz="13800" b="1" dirty="0" smtClean="0">
              <a:solidFill>
                <a:srgbClr val="FFFF00"/>
              </a:solidFill>
            </a:endParaRPr>
          </a:p>
          <a:p>
            <a:pPr marL="109538" indent="0" algn="ctr">
              <a:lnSpc>
                <a:spcPts val="4600"/>
              </a:lnSpc>
              <a:spcBef>
                <a:spcPts val="3000"/>
              </a:spcBef>
              <a:buNone/>
            </a:pPr>
            <a:endParaRPr lang="en-US" sz="28700" b="1" dirty="0" smtClean="0">
              <a:solidFill>
                <a:srgbClr val="FFFF00"/>
              </a:solidFill>
            </a:endParaRPr>
          </a:p>
          <a:p>
            <a:pPr marL="109538" indent="0" algn="ctr">
              <a:lnSpc>
                <a:spcPts val="4600"/>
              </a:lnSpc>
              <a:spcBef>
                <a:spcPts val="3000"/>
              </a:spcBef>
              <a:buNone/>
            </a:pPr>
            <a:r>
              <a:rPr lang="en-US" sz="28700" b="1" dirty="0" smtClean="0">
                <a:solidFill>
                  <a:srgbClr val="FFFF00"/>
                </a:solidFill>
              </a:rPr>
              <a:t>?</a:t>
            </a:r>
            <a:endParaRPr lang="en-US" sz="287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D:\FOTO_AND_VIDEO\cover_komparatif.jpg"/>
          <p:cNvPicPr>
            <a:picLocks noChangeAspect="1" noChangeArrowheads="1"/>
          </p:cNvPicPr>
          <p:nvPr/>
        </p:nvPicPr>
        <p:blipFill>
          <a:blip r:embed="rId3" cstate="print"/>
          <a:srcRect t="4090" r="4000" b="2863"/>
          <a:stretch>
            <a:fillRect/>
          </a:stretch>
        </p:blipFill>
        <p:spPr bwMode="auto">
          <a:xfrm>
            <a:off x="609600" y="1905001"/>
            <a:ext cx="36576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3400" y="6096000"/>
            <a:ext cx="3810000" cy="517525"/>
          </a:xfrm>
        </p:spPr>
        <p:txBody>
          <a:bodyPr/>
          <a:lstStyle/>
          <a:p>
            <a:r>
              <a:rPr lang="en-US" sz="1600" b="1" smtClean="0"/>
              <a:t>arif_rohman@uny.ac.id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20574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PENGERTIAN 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PENDIDIKAN KOMPARATIF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14800"/>
            <a:ext cx="34290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ETIMOLOGIS</a:t>
            </a:r>
            <a:endParaRPr kumimoji="0" lang="en-US" sz="3200" b="1" i="0" u="none" strike="noStrike" kern="1200" cap="none" spc="-15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0600" y="4114800"/>
            <a:ext cx="3886200" cy="1143000"/>
          </a:xfrm>
          <a:prstGeom prst="rect">
            <a:avLst/>
          </a:prstGeom>
          <a:solidFill>
            <a:srgbClr val="0070C0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TERMINOLGIS</a:t>
            </a:r>
            <a:endParaRPr kumimoji="0" lang="en-US" sz="3200" b="1" i="0" u="none" strike="noStrike" kern="1200" cap="none" spc="-15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857500" y="2171700"/>
            <a:ext cx="1447800" cy="2286000"/>
          </a:xfrm>
          <a:prstGeom prst="straightConnector1">
            <a:avLst/>
          </a:prstGeom>
          <a:ln w="76200">
            <a:solidFill>
              <a:srgbClr val="B9FF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8200" y="2590800"/>
            <a:ext cx="2057400" cy="1447800"/>
          </a:xfrm>
          <a:prstGeom prst="straightConnector1">
            <a:avLst/>
          </a:prstGeom>
          <a:ln w="76200">
            <a:solidFill>
              <a:srgbClr val="B9FF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867400" cy="5090160"/>
          </a:xfrm>
        </p:spPr>
        <p:txBody>
          <a:bodyPr>
            <a:normAutofit fontScale="92500"/>
          </a:bodyPr>
          <a:lstStyle/>
          <a:p>
            <a:pPr marL="109538" indent="26988">
              <a:lnSpc>
                <a:spcPts val="3200"/>
              </a:lnSpc>
              <a:spcBef>
                <a:spcPts val="600"/>
              </a:spcBef>
              <a:buNone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komparatif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berasal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komparatif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09538" indent="26988">
              <a:lnSpc>
                <a:spcPts val="3200"/>
              </a:lnSpc>
              <a:spcBef>
                <a:spcPts val="900"/>
              </a:spcBef>
              <a:buNone/>
            </a:pP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id-ID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usaha membantu anak mengembangkan potensinya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komparatif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perbandingan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109538" indent="26988">
              <a:lnSpc>
                <a:spcPts val="3200"/>
              </a:lnSpc>
              <a:spcBef>
                <a:spcPts val="900"/>
              </a:spcBef>
              <a:buNone/>
            </a:pPr>
            <a:r>
              <a:rPr lang="en-US" sz="3200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komparatif</a:t>
            </a:r>
            <a:r>
              <a:rPr lang="id-ID" sz="3200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= usaha membantu anak agar dapat membandingkan pendidikan</a:t>
            </a:r>
            <a:r>
              <a:rPr lang="en-US" sz="3200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6627" name="Picture 3" descr="D:\My Pictures\Wall Papers\wallpaper.JPG"/>
          <p:cNvPicPr>
            <a:picLocks noChangeAspect="1" noChangeArrowheads="1"/>
          </p:cNvPicPr>
          <p:nvPr/>
        </p:nvPicPr>
        <p:blipFill>
          <a:blip r:embed="rId3"/>
          <a:srcRect t="8629" b="8122"/>
          <a:stretch>
            <a:fillRect/>
          </a:stretch>
        </p:blipFill>
        <p:spPr bwMode="auto">
          <a:xfrm>
            <a:off x="352658" y="1828800"/>
            <a:ext cx="2847742" cy="2743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7924800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PENGERTIAN ETIMOLOGIS</a:t>
            </a:r>
            <a:endParaRPr kumimoji="0" lang="en-US" sz="3200" b="1" i="0" u="none" strike="noStrike" kern="1200" cap="none" spc="-15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640"/>
            <a:ext cx="8229600" cy="42519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3000" b="1" dirty="0" smtClean="0">
                <a:latin typeface="Arial" pitchFamily="34" charset="0"/>
                <a:cs typeface="Arial" pitchFamily="34" charset="0"/>
              </a:rPr>
              <a:t>Berasal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000" b="1" dirty="0" smtClean="0">
                <a:latin typeface="Arial" pitchFamily="34" charset="0"/>
                <a:cs typeface="Arial" pitchFamily="34" charset="0"/>
              </a:rPr>
              <a:t>Inggris 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3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compare’ 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d-ID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3000" b="1" i="1" dirty="0" err="1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comparation</a:t>
            </a:r>
            <a:r>
              <a:rPr lang="en-US" sz="3000" b="1" i="1" dirty="0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en-US" sz="3000" b="1" dirty="0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dirty="0" err="1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b="1" dirty="0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3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comparative’ 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komparatif</a:t>
            </a:r>
            <a:r>
              <a:rPr lang="id-ID" sz="3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mengajarkan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praktek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masy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id-ID" sz="3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lain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577596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id-ID" sz="3000" dirty="0" smtClean="0">
                <a:latin typeface="Arial" pitchFamily="34" charset="0"/>
                <a:cs typeface="Arial" pitchFamily="34" charset="0"/>
              </a:rPr>
              <a:t>2 istilah </a:t>
            </a:r>
            <a:r>
              <a:rPr lang="id-ID" sz="3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d-ID" sz="3000" dirty="0" smtClean="0">
                <a:latin typeface="Arial" pitchFamily="34" charset="0"/>
                <a:cs typeface="Arial" pitchFamily="34" charset="0"/>
              </a:rPr>
              <a:t>Pendidikan Perbandingan dan Perbandingan Pendidikan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en-US" sz="3000" dirty="0" err="1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Keduanya</a:t>
            </a:r>
            <a:r>
              <a:rPr lang="en-US" sz="3000" dirty="0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sering</a:t>
            </a:r>
            <a:r>
              <a:rPr lang="en-US" sz="3000" dirty="0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dimaknai</a:t>
            </a:r>
            <a:r>
              <a:rPr lang="en-US" sz="3000" dirty="0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3000" dirty="0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padahal</a:t>
            </a:r>
            <a:r>
              <a:rPr lang="en-US" sz="3000" dirty="0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beda</a:t>
            </a:r>
            <a:r>
              <a:rPr lang="en-US" sz="3000" dirty="0" smtClean="0">
                <a:solidFill>
                  <a:srgbClr val="99FF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en-US" sz="3000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Pend </a:t>
            </a:r>
            <a:r>
              <a:rPr lang="en-US" sz="3000" dirty="0" err="1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merup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mengajarkan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bagaimana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penyelenggaraan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en-US" sz="3000" dirty="0" err="1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pend</a:t>
            </a:r>
            <a:r>
              <a:rPr lang="en-US" sz="3000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studi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penyelenggaraan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5181600" cy="53187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end 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erbandingan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menekankan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menekankan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3528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4200"/>
              </a:spcBef>
              <a:buClr>
                <a:schemeClr val="bg1"/>
              </a:buClr>
              <a:buNone/>
            </a:pPr>
            <a:endParaRPr lang="id-ID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200"/>
              </a:spcBef>
              <a:buClr>
                <a:schemeClr val="bg1"/>
              </a:buClr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engertian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terminolgis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defisi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konseptual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merujuk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pendapat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447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PENGERTIAN SECARA </a:t>
            </a:r>
            <a:r>
              <a:rPr kumimoji="0" lang="en-US" sz="4400" b="1" i="0" u="none" strike="noStrike" kern="1200" cap="none" spc="-15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TERMINOLGIS ?</a:t>
            </a:r>
            <a:endParaRPr kumimoji="0" lang="en-US" sz="3600" b="1" i="0" u="none" strike="noStrike" kern="1200" cap="none" spc="-15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77200" cy="1143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CF0FA"/>
                </a:solidFill>
                <a:latin typeface="Arial Black" pitchFamily="34" charset="0"/>
              </a:rPr>
              <a:t>PENDAPAT PARA AHLI</a:t>
            </a:r>
            <a:endParaRPr lang="en-US" dirty="0">
              <a:solidFill>
                <a:srgbClr val="BCF0FA"/>
              </a:solidFill>
              <a:latin typeface="Arial Black" pitchFamily="34" charset="0"/>
            </a:endParaRPr>
          </a:p>
        </p:txBody>
      </p:sp>
      <p:pic>
        <p:nvPicPr>
          <p:cNvPr id="15364" name="Picture 4" descr="E:\FOTO\Picture\Picture\quote1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33600"/>
            <a:ext cx="1752600" cy="1828800"/>
          </a:xfrm>
          <a:prstGeom prst="rect">
            <a:avLst/>
          </a:prstGeom>
          <a:noFill/>
        </p:spPr>
      </p:pic>
      <p:pic>
        <p:nvPicPr>
          <p:cNvPr id="15365" name="Picture 5" descr="E:\FOTO\Picture\Picture\6134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170" y="2123837"/>
            <a:ext cx="1897230" cy="1838563"/>
          </a:xfrm>
          <a:prstGeom prst="rect">
            <a:avLst/>
          </a:prstGeom>
          <a:noFill/>
        </p:spPr>
      </p:pic>
      <p:pic>
        <p:nvPicPr>
          <p:cNvPr id="15366" name="Picture 6" descr="D:\My Pictures\GAND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7850" y="2133600"/>
            <a:ext cx="1809750" cy="1828800"/>
          </a:xfrm>
          <a:prstGeom prst="rect">
            <a:avLst/>
          </a:prstGeom>
          <a:noFill/>
        </p:spPr>
      </p:pic>
      <p:pic>
        <p:nvPicPr>
          <p:cNvPr id="15367" name="Picture 7" descr="D:\My Pictures\Ameriki.jpg"/>
          <p:cNvPicPr>
            <a:picLocks noChangeAspect="1" noChangeArrowheads="1"/>
          </p:cNvPicPr>
          <p:nvPr/>
        </p:nvPicPr>
        <p:blipFill>
          <a:blip r:embed="rId6"/>
          <a:srcRect l="12438" r="7960"/>
          <a:stretch>
            <a:fillRect/>
          </a:stretch>
        </p:blipFill>
        <p:spPr bwMode="auto">
          <a:xfrm>
            <a:off x="1295400" y="4267200"/>
            <a:ext cx="1905000" cy="1828800"/>
          </a:xfrm>
          <a:prstGeom prst="rect">
            <a:avLst/>
          </a:prstGeom>
          <a:noFill/>
        </p:spPr>
      </p:pic>
      <p:pic>
        <p:nvPicPr>
          <p:cNvPr id="15368" name="Picture 8" descr="E:\FOTO\Picture\Picture\64239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267200"/>
            <a:ext cx="1752600" cy="1773237"/>
          </a:xfrm>
          <a:prstGeom prst="rect">
            <a:avLst/>
          </a:prstGeom>
          <a:noFill/>
        </p:spPr>
      </p:pic>
      <p:pic>
        <p:nvPicPr>
          <p:cNvPr id="12" name="Picture 37" descr="mawson"/>
          <p:cNvPicPr>
            <a:picLocks noChangeAspect="1" noChangeArrowheads="1"/>
          </p:cNvPicPr>
          <p:nvPr/>
        </p:nvPicPr>
        <p:blipFill>
          <a:blip r:embed="rId8">
            <a:lum contrast="6000"/>
          </a:blip>
          <a:srcRect t="8466" b="2637"/>
          <a:stretch>
            <a:fillRect/>
          </a:stretch>
        </p:blipFill>
        <p:spPr bwMode="auto">
          <a:xfrm>
            <a:off x="5638800" y="4267200"/>
            <a:ext cx="1752600" cy="1752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CCFFFF"/>
            </a:outerShdw>
          </a:effectLst>
        </p:spPr>
      </p:pic>
      <p:pic>
        <p:nvPicPr>
          <p:cNvPr id="15372" name="Picture 12" descr="F:\0299 BP arif UNY\38615571852631m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2162174"/>
            <a:ext cx="3200400" cy="4162426"/>
          </a:xfrm>
          <a:prstGeom prst="rect">
            <a:avLst/>
          </a:prstGeom>
          <a:noFill/>
        </p:spPr>
      </p:pic>
      <p:pic>
        <p:nvPicPr>
          <p:cNvPr id="15370" name="Picture 10" descr="F:\RUPA-RUPA\28762-W200.jpg"/>
          <p:cNvPicPr>
            <a:picLocks noChangeAspect="1" noChangeArrowheads="1"/>
          </p:cNvPicPr>
          <p:nvPr/>
        </p:nvPicPr>
        <p:blipFill>
          <a:blip r:embed="rId10"/>
          <a:srcRect l="4545" t="3261" r="4545" b="34783"/>
          <a:stretch>
            <a:fillRect/>
          </a:stretch>
        </p:blipFill>
        <p:spPr bwMode="auto">
          <a:xfrm>
            <a:off x="1219200" y="600075"/>
            <a:ext cx="6288157" cy="5953125"/>
          </a:xfrm>
          <a:prstGeom prst="rect">
            <a:avLst/>
          </a:prstGeom>
          <a:noFill/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257800" y="4572000"/>
            <a:ext cx="2438400" cy="1981200"/>
          </a:xfrm>
        </p:spPr>
        <p:txBody>
          <a:bodyPr>
            <a:normAutofit/>
          </a:bodyPr>
          <a:lstStyle/>
          <a:p>
            <a:pPr marL="109538" indent="0">
              <a:lnSpc>
                <a:spcPts val="4600"/>
              </a:lnSpc>
              <a:spcBef>
                <a:spcPts val="3000"/>
              </a:spcBef>
              <a:buNone/>
            </a:pPr>
            <a:endParaRPr lang="en-US" sz="23900" b="1" dirty="0" smtClean="0">
              <a:solidFill>
                <a:srgbClr val="FFFF00"/>
              </a:solidFill>
            </a:endParaRPr>
          </a:p>
          <a:p>
            <a:pPr marL="109538" indent="0" algn="ctr">
              <a:lnSpc>
                <a:spcPts val="4600"/>
              </a:lnSpc>
              <a:spcBef>
                <a:spcPts val="3000"/>
              </a:spcBef>
              <a:buNone/>
            </a:pPr>
            <a:r>
              <a:rPr lang="en-US" sz="34400" b="1" dirty="0" smtClean="0">
                <a:solidFill>
                  <a:srgbClr val="FFFF00"/>
                </a:solidFill>
              </a:rPr>
              <a:t>?</a:t>
            </a:r>
            <a:endParaRPr lang="en-US" sz="34400" b="1" dirty="0">
              <a:solidFill>
                <a:srgbClr val="FFFF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90600"/>
            <a:ext cx="4876800" cy="5486400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Pendapat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ahli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amat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beragam</a:t>
            </a:r>
            <a:r>
              <a:rPr lang="id-ID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id-ID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esuai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tafsir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sejalan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perjalanan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historis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kemunculan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200"/>
              </a:lnSpc>
              <a:spcBef>
                <a:spcPts val="24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historis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komparatif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sbg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studi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sejarah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amat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panjang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26" descr="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787" y="964962"/>
            <a:ext cx="2978413" cy="513103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762000"/>
            <a:ext cx="6324600" cy="6324600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William W. Brickman:</a:t>
            </a:r>
          </a:p>
          <a:p>
            <a:pPr lvl="1">
              <a:lnSpc>
                <a:spcPts val="3100"/>
              </a:lnSpc>
              <a:spcBef>
                <a:spcPts val="600"/>
              </a:spcBef>
            </a:pP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umat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saling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bertukar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pend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berlangsung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lama,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sejak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jaman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kuno</a:t>
            </a:r>
            <a:r>
              <a:rPr lang="en-US" sz="28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ts val="3100"/>
              </a:lnSpc>
              <a:spcBef>
                <a:spcPts val="600"/>
              </a:spcBef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sejak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saling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berinteraksi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kontak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Wadah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interaksi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kuno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perdagangan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(trade)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perang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(war/ clash)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misi</a:t>
            </a:r>
            <a:r>
              <a:rPr lang="en-US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keagamaan</a:t>
            </a:r>
            <a:r>
              <a:rPr lang="en-US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(religion missionary)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73" y="762000"/>
            <a:ext cx="2832127" cy="5257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I.L.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Kandel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Studi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praktek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sekarang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dipengaruhi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bermacam-macam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latar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belakang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kelanjutan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sejarah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Carter V. Good: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Lapangan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studi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bertugas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mengadakan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praktek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sebagaimana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tdpt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maksud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utk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mengadakan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perluasan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pemandangan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batas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negeri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sendiri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TREND PERKEMBANGAN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3962400" cy="47091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Perkembangan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masy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mengalami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aksele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rasi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Alvin Toffler,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menyebut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ciri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masy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(a)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akseleratif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(b)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kompleks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(c)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sulit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diprediksi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t="9605" b="9040"/>
          <a:stretch>
            <a:fillRect/>
          </a:stretch>
        </p:blipFill>
        <p:spPr bwMode="auto">
          <a:xfrm>
            <a:off x="152400" y="1600200"/>
            <a:ext cx="47591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arif_rohman@uny.ac.id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457200"/>
            <a:ext cx="5867400" cy="585216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Nicholas Hans: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sistem-sistem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persekolahan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Suryati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Sidharto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formal,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nonformal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&amp; informal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dlm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antar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D:\myPICTURES\kartun keren\stonesixbo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289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myPICTURES\kartun keren\tÄZmaN!ÅÑ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91000"/>
            <a:ext cx="17634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PERKEMBANGAN MENDADAK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886200" cy="27432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James Martin  dlm bukunya 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The Meaning of the 21</a:t>
            </a:r>
            <a:r>
              <a:rPr lang="fi-FI" i="1" baseline="30000" dirty="0" smtClean="0">
                <a:latin typeface="Arial" pitchFamily="34" charset="0"/>
                <a:cs typeface="Arial" pitchFamily="34" charset="0"/>
              </a:rPr>
              <a:t>st 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century A vital blueprint for ensuring our future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 (2006):</a:t>
            </a:r>
          </a:p>
        </p:txBody>
      </p:sp>
      <p:pic>
        <p:nvPicPr>
          <p:cNvPr id="5" name="Picture 2" descr="C:\Documents and Settings\Arif Rohman\Local Settings\Temporary Internet Files\t044987a.bmp"/>
          <p:cNvPicPr>
            <a:picLocks noChangeAspect="1" noChangeArrowheads="1"/>
          </p:cNvPicPr>
          <p:nvPr/>
        </p:nvPicPr>
        <p:blipFill>
          <a:blip r:embed="rId3"/>
          <a:srcRect l="23333" t="14438" b="10532"/>
          <a:stretch>
            <a:fillRect/>
          </a:stretch>
        </p:blipFill>
        <p:spPr bwMode="auto">
          <a:xfrm>
            <a:off x="4038600" y="1468477"/>
            <a:ext cx="4676804" cy="2722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4343400"/>
            <a:ext cx="8915400" cy="2286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i-FI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 Dewasa ini, terjadi perubahan amat mendadak, dahsyat, dan revolutif dlm segenap aspek kehidupan umat manusia”</a:t>
            </a: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548640" marR="0" lvl="0" indent="-411480" algn="l" defTabSz="914400" rtl="0" eaLnBrk="1" fontAlgn="auto" latinLnBrk="0" hangingPunct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Hal  ini dipahami para ahli sbg  </a:t>
            </a: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DBF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r>
              <a:rPr kumimoji="0" lang="fi-FI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6DBF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revolutionary suddenness</a:t>
            </a: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DBF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smtClean="0"/>
              <a:t>arif_rohman@uny.ac.id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507" name="Picture 27" descr="inf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2098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506" name="Picture 26" descr="indust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2860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505" name="Picture 25" descr="agri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743200"/>
            <a:ext cx="2533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5791200" y="1143000"/>
            <a:ext cx="247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Knowledge</a:t>
            </a:r>
          </a:p>
          <a:p>
            <a:pPr algn="ctr" eaLnBrk="0" hangingPunct="0"/>
            <a:r>
              <a:rPr lang="en-US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Age</a:t>
            </a:r>
            <a:endParaRPr lang="en-US" sz="1600" b="1" dirty="0">
              <a:solidFill>
                <a:srgbClr val="EAEAEA"/>
              </a:solidFill>
              <a:cs typeface="Arial" charset="0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228600"/>
            <a:ext cx="6643687" cy="771525"/>
          </a:xfrm>
          <a:gradFill rotWithShape="0">
            <a:gsLst>
              <a:gs pos="0">
                <a:srgbClr val="800000"/>
              </a:gs>
              <a:gs pos="100000">
                <a:srgbClr val="000054"/>
              </a:gs>
            </a:gsLst>
            <a:lin ang="0" scaled="1"/>
          </a:gra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800" b="1" spc="-150" dirty="0">
                <a:solidFill>
                  <a:srgbClr val="FFCC00"/>
                </a:solidFill>
              </a:rPr>
              <a:t>Accelerating Pace of Change</a:t>
            </a:r>
            <a:endParaRPr lang="en-US" sz="3800" b="1" spc="-150" dirty="0"/>
          </a:p>
        </p:txBody>
      </p:sp>
      <p:sp>
        <p:nvSpPr>
          <p:cNvPr id="12295" name="Line 4"/>
          <p:cNvSpPr>
            <a:spLocks noChangeShapeType="1"/>
          </p:cNvSpPr>
          <p:nvPr/>
        </p:nvSpPr>
        <p:spPr bwMode="auto">
          <a:xfrm>
            <a:off x="153988" y="5240338"/>
            <a:ext cx="883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4485" name="Text Box 5"/>
          <p:cNvSpPr txBox="1">
            <a:spLocks noChangeArrowheads="1"/>
          </p:cNvSpPr>
          <p:nvPr/>
        </p:nvSpPr>
        <p:spPr bwMode="auto">
          <a:xfrm rot="-5400000">
            <a:off x="1431131" y="5453857"/>
            <a:ext cx="638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EAEAEA"/>
                </a:solidFill>
                <a:latin typeface="Impact" pitchFamily="34" charset="0"/>
                <a:cs typeface="Arial" charset="0"/>
              </a:rPr>
              <a:t>1500</a:t>
            </a:r>
          </a:p>
        </p:txBody>
      </p:sp>
      <p:sp>
        <p:nvSpPr>
          <p:cNvPr id="404486" name="Text Box 6"/>
          <p:cNvSpPr txBox="1">
            <a:spLocks noChangeArrowheads="1"/>
          </p:cNvSpPr>
          <p:nvPr/>
        </p:nvSpPr>
        <p:spPr bwMode="auto">
          <a:xfrm rot="-5400000">
            <a:off x="6340475" y="5453063"/>
            <a:ext cx="6397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1980</a:t>
            </a:r>
          </a:p>
        </p:txBody>
      </p:sp>
      <p:sp>
        <p:nvSpPr>
          <p:cNvPr id="404487" name="Text Box 7"/>
          <p:cNvSpPr txBox="1">
            <a:spLocks noChangeArrowheads="1"/>
          </p:cNvSpPr>
          <p:nvPr/>
        </p:nvSpPr>
        <p:spPr bwMode="auto">
          <a:xfrm rot="-5400000">
            <a:off x="6963568" y="5452268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1990</a:t>
            </a:r>
          </a:p>
        </p:txBody>
      </p:sp>
      <p:sp>
        <p:nvSpPr>
          <p:cNvPr id="404488" name="Text Box 8"/>
          <p:cNvSpPr txBox="1">
            <a:spLocks noChangeArrowheads="1"/>
          </p:cNvSpPr>
          <p:nvPr/>
        </p:nvSpPr>
        <p:spPr bwMode="auto">
          <a:xfrm rot="-5400000">
            <a:off x="7561262" y="5451475"/>
            <a:ext cx="665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2000</a:t>
            </a:r>
          </a:p>
        </p:txBody>
      </p:sp>
      <p:sp>
        <p:nvSpPr>
          <p:cNvPr id="404489" name="Text Box 9"/>
          <p:cNvSpPr txBox="1">
            <a:spLocks noChangeArrowheads="1"/>
          </p:cNvSpPr>
          <p:nvPr/>
        </p:nvSpPr>
        <p:spPr bwMode="auto">
          <a:xfrm rot="-5400000">
            <a:off x="134144" y="5447507"/>
            <a:ext cx="793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EAEAEA"/>
                </a:solidFill>
                <a:latin typeface="Impact" pitchFamily="34" charset="0"/>
                <a:cs typeface="Arial" charset="0"/>
              </a:rPr>
              <a:t>1100</a:t>
            </a:r>
          </a:p>
        </p:txBody>
      </p:sp>
      <p:sp>
        <p:nvSpPr>
          <p:cNvPr id="404490" name="Text Box 10"/>
          <p:cNvSpPr txBox="1">
            <a:spLocks noChangeArrowheads="1"/>
          </p:cNvSpPr>
          <p:nvPr/>
        </p:nvSpPr>
        <p:spPr bwMode="auto">
          <a:xfrm rot="-5400000">
            <a:off x="5210968" y="5452268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1960</a:t>
            </a:r>
          </a:p>
        </p:txBody>
      </p:sp>
      <p:sp>
        <p:nvSpPr>
          <p:cNvPr id="404491" name="Text Box 11"/>
          <p:cNvSpPr txBox="1">
            <a:spLocks noChangeArrowheads="1"/>
          </p:cNvSpPr>
          <p:nvPr/>
        </p:nvSpPr>
        <p:spPr bwMode="auto">
          <a:xfrm rot="-5400000">
            <a:off x="822325" y="5453063"/>
            <a:ext cx="6365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EAEAEA"/>
                </a:solidFill>
                <a:latin typeface="Impact" pitchFamily="34" charset="0"/>
                <a:cs typeface="Arial" charset="0"/>
              </a:rPr>
              <a:t>1300</a:t>
            </a:r>
          </a:p>
        </p:txBody>
      </p:sp>
      <p:sp>
        <p:nvSpPr>
          <p:cNvPr id="12303" name="Line 12"/>
          <p:cNvSpPr>
            <a:spLocks noChangeShapeType="1"/>
          </p:cNvSpPr>
          <p:nvPr/>
        </p:nvSpPr>
        <p:spPr bwMode="auto">
          <a:xfrm>
            <a:off x="2971800" y="819150"/>
            <a:ext cx="0" cy="43418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3"/>
          <p:cNvSpPr>
            <a:spLocks noChangeShapeType="1"/>
          </p:cNvSpPr>
          <p:nvPr/>
        </p:nvSpPr>
        <p:spPr bwMode="auto">
          <a:xfrm>
            <a:off x="5486400" y="819150"/>
            <a:ext cx="0" cy="43418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4494" name="Text Box 14"/>
          <p:cNvSpPr txBox="1">
            <a:spLocks noChangeArrowheads="1"/>
          </p:cNvSpPr>
          <p:nvPr/>
        </p:nvSpPr>
        <p:spPr bwMode="auto">
          <a:xfrm rot="-5400000">
            <a:off x="2057400" y="5453063"/>
            <a:ext cx="6048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EAEAEA"/>
                </a:solidFill>
                <a:latin typeface="Impact" pitchFamily="34" charset="0"/>
                <a:cs typeface="Arial" charset="0"/>
              </a:rPr>
              <a:t>1700</a:t>
            </a:r>
          </a:p>
        </p:txBody>
      </p:sp>
      <p:sp>
        <p:nvSpPr>
          <p:cNvPr id="404495" name="Text Box 15"/>
          <p:cNvSpPr txBox="1">
            <a:spLocks noChangeArrowheads="1"/>
          </p:cNvSpPr>
          <p:nvPr/>
        </p:nvSpPr>
        <p:spPr bwMode="auto">
          <a:xfrm rot="-5400000">
            <a:off x="2650331" y="5450682"/>
            <a:ext cx="638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EAEAEA"/>
                </a:solidFill>
                <a:latin typeface="Impact" pitchFamily="34" charset="0"/>
                <a:cs typeface="Arial" charset="0"/>
              </a:rPr>
              <a:t>1880</a:t>
            </a:r>
          </a:p>
        </p:txBody>
      </p:sp>
      <p:sp>
        <p:nvSpPr>
          <p:cNvPr id="404496" name="Text Box 16"/>
          <p:cNvSpPr txBox="1">
            <a:spLocks noChangeArrowheads="1"/>
          </p:cNvSpPr>
          <p:nvPr/>
        </p:nvSpPr>
        <p:spPr bwMode="auto">
          <a:xfrm rot="-5400000">
            <a:off x="3292475" y="5454651"/>
            <a:ext cx="6397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1900</a:t>
            </a:r>
          </a:p>
        </p:txBody>
      </p:sp>
      <p:sp>
        <p:nvSpPr>
          <p:cNvPr id="404497" name="Text Box 17"/>
          <p:cNvSpPr txBox="1">
            <a:spLocks noChangeArrowheads="1"/>
          </p:cNvSpPr>
          <p:nvPr/>
        </p:nvSpPr>
        <p:spPr bwMode="auto">
          <a:xfrm rot="-5400000">
            <a:off x="3982244" y="5453857"/>
            <a:ext cx="6318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1920</a:t>
            </a:r>
          </a:p>
        </p:txBody>
      </p:sp>
      <p:sp>
        <p:nvSpPr>
          <p:cNvPr id="404498" name="Text Box 18"/>
          <p:cNvSpPr txBox="1">
            <a:spLocks noChangeArrowheads="1"/>
          </p:cNvSpPr>
          <p:nvPr/>
        </p:nvSpPr>
        <p:spPr bwMode="auto">
          <a:xfrm rot="-5400000">
            <a:off x="4591844" y="5449095"/>
            <a:ext cx="6318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1940</a:t>
            </a:r>
          </a:p>
        </p:txBody>
      </p:sp>
      <p:sp>
        <p:nvSpPr>
          <p:cNvPr id="404499" name="Text Box 19"/>
          <p:cNvSpPr txBox="1">
            <a:spLocks noChangeArrowheads="1"/>
          </p:cNvSpPr>
          <p:nvPr/>
        </p:nvSpPr>
        <p:spPr bwMode="auto">
          <a:xfrm rot="-5400000">
            <a:off x="5747544" y="5450682"/>
            <a:ext cx="6064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1970</a:t>
            </a:r>
          </a:p>
        </p:txBody>
      </p:sp>
      <p:sp>
        <p:nvSpPr>
          <p:cNvPr id="404500" name="Rectangle 20"/>
          <p:cNvSpPr>
            <a:spLocks noChangeArrowheads="1"/>
          </p:cNvSpPr>
          <p:nvPr/>
        </p:nvSpPr>
        <p:spPr bwMode="auto">
          <a:xfrm>
            <a:off x="228600" y="1905000"/>
            <a:ext cx="247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solidFill>
                  <a:srgbClr val="EAEAEA"/>
                </a:solidFill>
                <a:latin typeface="Impact" pitchFamily="34" charset="0"/>
                <a:cs typeface="Arial" charset="0"/>
              </a:rPr>
              <a:t>Agricultural</a:t>
            </a:r>
          </a:p>
          <a:p>
            <a:pPr algn="ctr" eaLnBrk="0" hangingPunct="0"/>
            <a:r>
              <a:rPr lang="en-US">
                <a:solidFill>
                  <a:srgbClr val="EAEAEA"/>
                </a:solidFill>
                <a:latin typeface="Impact" pitchFamily="34" charset="0"/>
                <a:cs typeface="Arial" charset="0"/>
              </a:rPr>
              <a:t>Age</a:t>
            </a:r>
            <a:endParaRPr lang="en-US" sz="1600">
              <a:solidFill>
                <a:srgbClr val="EAEAEA"/>
              </a:solidFill>
              <a:cs typeface="Arial" charset="0"/>
            </a:endParaRPr>
          </a:p>
        </p:txBody>
      </p:sp>
      <p:sp>
        <p:nvSpPr>
          <p:cNvPr id="404501" name="Rectangle 21"/>
          <p:cNvSpPr>
            <a:spLocks noChangeArrowheads="1"/>
          </p:cNvSpPr>
          <p:nvPr/>
        </p:nvSpPr>
        <p:spPr bwMode="auto">
          <a:xfrm>
            <a:off x="3314700" y="1447800"/>
            <a:ext cx="247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solidFill>
                  <a:srgbClr val="EAEAEA"/>
                </a:solidFill>
                <a:latin typeface="Impact" pitchFamily="34" charset="0"/>
                <a:cs typeface="Arial" charset="0"/>
              </a:rPr>
              <a:t>Industrial</a:t>
            </a:r>
          </a:p>
          <a:p>
            <a:pPr algn="ctr" eaLnBrk="0" hangingPunct="0"/>
            <a:r>
              <a:rPr lang="en-US">
                <a:solidFill>
                  <a:srgbClr val="EAEAEA"/>
                </a:solidFill>
                <a:latin typeface="Impact" pitchFamily="34" charset="0"/>
                <a:cs typeface="Arial" charset="0"/>
              </a:rPr>
              <a:t>Age</a:t>
            </a:r>
            <a:endParaRPr lang="en-US" b="1">
              <a:solidFill>
                <a:srgbClr val="EAEAEA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404502" name="Freeform 22"/>
          <p:cNvSpPr>
            <a:spLocks/>
          </p:cNvSpPr>
          <p:nvPr/>
        </p:nvSpPr>
        <p:spPr bwMode="auto">
          <a:xfrm>
            <a:off x="153988" y="4746625"/>
            <a:ext cx="2841625" cy="488950"/>
          </a:xfrm>
          <a:custGeom>
            <a:avLst/>
            <a:gdLst>
              <a:gd name="T0" fmla="*/ 0 w 1790"/>
              <a:gd name="T1" fmla="*/ 2147483647 h 308"/>
              <a:gd name="T2" fmla="*/ 2147483647 w 1790"/>
              <a:gd name="T3" fmla="*/ 0 h 308"/>
              <a:gd name="T4" fmla="*/ 0 60000 65536"/>
              <a:gd name="T5" fmla="*/ 0 60000 65536"/>
              <a:gd name="T6" fmla="*/ 0 w 1790"/>
              <a:gd name="T7" fmla="*/ 0 h 308"/>
              <a:gd name="T8" fmla="*/ 1790 w 1790"/>
              <a:gd name="T9" fmla="*/ 308 h 3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0" h="308">
                <a:moveTo>
                  <a:pt x="0" y="308"/>
                </a:moveTo>
                <a:lnTo>
                  <a:pt x="1790" y="0"/>
                </a:ln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4503" name="Freeform 23"/>
          <p:cNvSpPr>
            <a:spLocks/>
          </p:cNvSpPr>
          <p:nvPr/>
        </p:nvSpPr>
        <p:spPr bwMode="auto">
          <a:xfrm>
            <a:off x="2971800" y="3603625"/>
            <a:ext cx="2520000" cy="1143000"/>
          </a:xfrm>
          <a:custGeom>
            <a:avLst/>
            <a:gdLst>
              <a:gd name="T0" fmla="*/ 0 w 2012"/>
              <a:gd name="T1" fmla="*/ 2147483647 h 720"/>
              <a:gd name="T2" fmla="*/ 2147483647 w 2012"/>
              <a:gd name="T3" fmla="*/ 0 h 720"/>
              <a:gd name="T4" fmla="*/ 0 60000 65536"/>
              <a:gd name="T5" fmla="*/ 0 60000 65536"/>
              <a:gd name="T6" fmla="*/ 0 w 2012"/>
              <a:gd name="T7" fmla="*/ 0 h 720"/>
              <a:gd name="T8" fmla="*/ 2012 w 2012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2" h="720">
                <a:moveTo>
                  <a:pt x="0" y="720"/>
                </a:moveTo>
                <a:lnTo>
                  <a:pt x="2012" y="0"/>
                </a:ln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4504" name="Freeform 24"/>
          <p:cNvSpPr>
            <a:spLocks/>
          </p:cNvSpPr>
          <p:nvPr/>
        </p:nvSpPr>
        <p:spPr bwMode="auto">
          <a:xfrm rot="285959">
            <a:off x="5586123" y="1212775"/>
            <a:ext cx="2133600" cy="2489257"/>
          </a:xfrm>
          <a:custGeom>
            <a:avLst/>
            <a:gdLst>
              <a:gd name="T0" fmla="*/ 0 w 1665"/>
              <a:gd name="T1" fmla="*/ 2147483647 h 1503"/>
              <a:gd name="T2" fmla="*/ 2147483647 w 1665"/>
              <a:gd name="T3" fmla="*/ 0 h 1503"/>
              <a:gd name="T4" fmla="*/ 0 60000 65536"/>
              <a:gd name="T5" fmla="*/ 0 60000 65536"/>
              <a:gd name="T6" fmla="*/ 0 w 1665"/>
              <a:gd name="T7" fmla="*/ 0 h 1503"/>
              <a:gd name="T8" fmla="*/ 1665 w 1665"/>
              <a:gd name="T9" fmla="*/ 1503 h 15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65" h="1503">
                <a:moveTo>
                  <a:pt x="0" y="1503"/>
                </a:moveTo>
                <a:lnTo>
                  <a:pt x="1665" y="0"/>
                </a:lnTo>
              </a:path>
            </a:pathLst>
          </a:custGeom>
          <a:noFill/>
          <a:ln w="76200">
            <a:solidFill>
              <a:srgbClr val="FFFF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7848600" y="971550"/>
            <a:ext cx="0" cy="43418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 rot="-5400000">
            <a:off x="8033489" y="5426353"/>
            <a:ext cx="6351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2010</a:t>
            </a:r>
            <a:endParaRPr lang="en-US" sz="1800" dirty="0">
              <a:solidFill>
                <a:srgbClr val="EAEAEA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 rot="-5400000">
            <a:off x="8400202" y="5426353"/>
            <a:ext cx="6351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rgbClr val="EAEAEA"/>
                </a:solidFill>
                <a:latin typeface="Impact" pitchFamily="34" charset="0"/>
                <a:cs typeface="Arial" charset="0"/>
              </a:rPr>
              <a:t>2015</a:t>
            </a:r>
            <a:endParaRPr lang="en-US" sz="1800" dirty="0">
              <a:solidFill>
                <a:srgbClr val="EAEAEA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 rot="20235070">
            <a:off x="7586994" y="184487"/>
            <a:ext cx="1024179" cy="991291"/>
          </a:xfrm>
          <a:custGeom>
            <a:avLst/>
            <a:gdLst>
              <a:gd name="T0" fmla="*/ 0 w 1665"/>
              <a:gd name="T1" fmla="*/ 2147483647 h 1503"/>
              <a:gd name="T2" fmla="*/ 2147483647 w 1665"/>
              <a:gd name="T3" fmla="*/ 0 h 1503"/>
              <a:gd name="T4" fmla="*/ 0 60000 65536"/>
              <a:gd name="T5" fmla="*/ 0 60000 65536"/>
              <a:gd name="T6" fmla="*/ 0 w 1665"/>
              <a:gd name="T7" fmla="*/ 0 h 1503"/>
              <a:gd name="T8" fmla="*/ 1665 w 1665"/>
              <a:gd name="T9" fmla="*/ 1503 h 15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65" h="1503">
                <a:moveTo>
                  <a:pt x="0" y="1503"/>
                </a:moveTo>
                <a:lnTo>
                  <a:pt x="1665" y="0"/>
                </a:ln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001000" y="262134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86DBF6"/>
                </a:solidFill>
              </a:rPr>
              <a:t>?</a:t>
            </a:r>
            <a:endParaRPr lang="id-ID" b="1" dirty="0">
              <a:solidFill>
                <a:srgbClr val="86DBF6"/>
              </a:solidFill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4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40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4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4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4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utoUpdateAnimBg="0"/>
      <p:bldP spid="404483" grpId="0" animBg="1" autoUpdateAnimBg="0"/>
      <p:bldP spid="404485" grpId="0" autoUpdateAnimBg="0"/>
      <p:bldP spid="404486" grpId="0" autoUpdateAnimBg="0"/>
      <p:bldP spid="404487" grpId="0" autoUpdateAnimBg="0"/>
      <p:bldP spid="404488" grpId="0" autoUpdateAnimBg="0"/>
      <p:bldP spid="404489" grpId="0" autoUpdateAnimBg="0"/>
      <p:bldP spid="404490" grpId="0" autoUpdateAnimBg="0"/>
      <p:bldP spid="404491" grpId="0" autoUpdateAnimBg="0"/>
      <p:bldP spid="404494" grpId="0" autoUpdateAnimBg="0"/>
      <p:bldP spid="404495" grpId="0" autoUpdateAnimBg="0"/>
      <p:bldP spid="404496" grpId="0" autoUpdateAnimBg="0"/>
      <p:bldP spid="404497" grpId="0" autoUpdateAnimBg="0"/>
      <p:bldP spid="404498" grpId="0" autoUpdateAnimBg="0"/>
      <p:bldP spid="404499" grpId="0" autoUpdateAnimBg="0"/>
      <p:bldP spid="404500" grpId="0" autoUpdateAnimBg="0"/>
      <p:bldP spid="404501" grpId="0" autoUpdateAnimBg="0"/>
      <p:bldP spid="404502" grpId="0" animBg="1"/>
      <p:bldP spid="404503" grpId="0" animBg="1"/>
      <p:bldP spid="404504" grpId="0" animBg="1"/>
      <p:bldP spid="29" grpId="0" autoUpdateAnimBg="0"/>
      <p:bldP spid="30" grpId="0" autoUpdateAnimBg="0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733800" cy="51816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Trend perkemb masa depan masy dunia menuju pada situasi yg semakin komplek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Menuntut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kolaborasi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interdependensi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suplementasi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masy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Documents and Settings\Arif Rohman\Local Settings\Temporary Internet Files\t028445a.bmp"/>
          <p:cNvPicPr>
            <a:picLocks noChangeAspect="1" noChangeArrowheads="1"/>
          </p:cNvPicPr>
          <p:nvPr/>
        </p:nvPicPr>
        <p:blipFill>
          <a:blip r:embed="rId3"/>
          <a:srcRect l="19944" r="23586"/>
          <a:stretch>
            <a:fillRect/>
          </a:stretch>
        </p:blipFill>
        <p:spPr bwMode="auto">
          <a:xfrm>
            <a:off x="3810000" y="509566"/>
            <a:ext cx="5029200" cy="596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Kemajuan umat manusia telah mencapai kemakmuran 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(prosperity)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 dan kesejahteraan 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(welfare)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id-ID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Namun, s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isi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lain</a:t>
            </a:r>
            <a:r>
              <a:rPr lang="id-ID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masy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terlilit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aneka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problem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politik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Ancaman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serius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dewasa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ts val="29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virus </a:t>
            </a:r>
            <a:r>
              <a:rPr lang="en-US" sz="2800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mematikan</a:t>
            </a:r>
            <a:r>
              <a:rPr lang="en-US" sz="28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{flu </a:t>
            </a:r>
            <a:r>
              <a:rPr lang="en-US" sz="2800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burung</a:t>
            </a:r>
            <a:r>
              <a:rPr lang="en-US" sz="28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(H</a:t>
            </a:r>
            <a:r>
              <a:rPr lang="id-ID" sz="28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N1), flu </a:t>
            </a:r>
            <a:r>
              <a:rPr lang="en-US" sz="2800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babi</a:t>
            </a:r>
            <a:r>
              <a:rPr lang="en-US" sz="28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(H1N1), (</a:t>
            </a:r>
            <a:r>
              <a:rPr lang="en-US" sz="2800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Hiv</a:t>
            </a:r>
            <a:r>
              <a:rPr lang="en-US" sz="28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/Aids)}, 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Global w</a:t>
            </a:r>
            <a:r>
              <a:rPr lang="id-ID" sz="2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rming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Ledakan</a:t>
            </a:r>
            <a:r>
              <a:rPr 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penduduk</a:t>
            </a:r>
            <a:r>
              <a:rPr 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poppulation</a:t>
            </a:r>
            <a:r>
              <a:rPr lang="en-US" sz="2800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Prasangka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prejudice)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Konflik</a:t>
            </a:r>
            <a:r>
              <a:rPr lang="en-US" sz="2800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(conflict)</a:t>
            </a:r>
            <a:r>
              <a:rPr lang="en-US" sz="2800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lemahnya</a:t>
            </a:r>
            <a:r>
              <a:rPr lang="en-US" sz="2800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perdamaian</a:t>
            </a:r>
            <a:r>
              <a:rPr lang="en-US" sz="2800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(peace)</a:t>
            </a:r>
            <a:r>
              <a:rPr lang="en-US" sz="2800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800" dirty="0" smtClean="0">
              <a:solidFill>
                <a:srgbClr val="FFFF1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900"/>
              </a:lnSpc>
              <a:spcBef>
                <a:spcPts val="120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lideO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52400"/>
            <a:ext cx="8915400" cy="6553200"/>
          </a:xfrm>
          <a:prstGeom prst="rect">
            <a:avLst/>
          </a:prstGeom>
          <a:noFill/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21159" y="528943"/>
            <a:ext cx="6112555" cy="830989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pPr latinLnBrk="0"/>
            <a:r>
              <a:rPr lang="id-ID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POTENSI KONFLIK DALAM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INTERAKSI</a:t>
            </a:r>
            <a:endParaRPr lang="id-ID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atinLnBrk="0"/>
            <a:r>
              <a:rPr kumimoji="0"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0"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 ASIA </a:t>
            </a:r>
            <a:r>
              <a:rPr kumimoji="0"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PASIFIK</a:t>
            </a:r>
            <a:endParaRPr kumimoji="0"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33400" y="1369882"/>
            <a:ext cx="7162800" cy="1754318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latinLnBrk="0">
              <a:lnSpc>
                <a:spcPct val="90000"/>
              </a:lnSpc>
            </a:pPr>
            <a:r>
              <a:rPr kumimoji="0"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AS</a:t>
            </a:r>
            <a:r>
              <a:rPr kumimoji="0" lang="en-US" sz="2400" b="1" dirty="0">
                <a:solidFill>
                  <a:srgbClr val="730B03"/>
                </a:solidFill>
                <a:latin typeface="Times New Roman" pitchFamily="18" charset="0"/>
              </a:rPr>
              <a:t>	</a:t>
            </a:r>
            <a:r>
              <a:rPr kumimoji="0"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	</a:t>
            </a:r>
            <a:r>
              <a:rPr kumimoji="0" lang="en-US" sz="2400" b="1" spc="-150" dirty="0" err="1" smtClean="0">
                <a:solidFill>
                  <a:srgbClr val="730B03"/>
                </a:solidFill>
                <a:latin typeface="Times New Roman" pitchFamily="18" charset="0"/>
              </a:rPr>
              <a:t>AS</a:t>
            </a:r>
            <a:r>
              <a:rPr kumimoji="0" lang="en-US" sz="2400" b="1" spc="-150" dirty="0" smtClean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kumimoji="0" lang="en-US" sz="2400" b="1" spc="-150" dirty="0" err="1" smtClean="0">
                <a:solidFill>
                  <a:srgbClr val="730B03"/>
                </a:solidFill>
                <a:latin typeface="Times New Roman" pitchFamily="18" charset="0"/>
              </a:rPr>
              <a:t>sbg</a:t>
            </a:r>
            <a:r>
              <a:rPr kumimoji="0" lang="en-US" sz="2400" b="1" spc="-150" dirty="0" smtClean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kumimoji="0" lang="en-US" sz="2400" b="1" spc="-150" dirty="0" err="1" smtClean="0">
                <a:solidFill>
                  <a:srgbClr val="730B03"/>
                </a:solidFill>
                <a:latin typeface="Times New Roman" pitchFamily="18" charset="0"/>
              </a:rPr>
              <a:t>kekuatan</a:t>
            </a:r>
            <a:r>
              <a:rPr kumimoji="0" lang="en-US" sz="2400" b="1" spc="-150" dirty="0" smtClean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kumimoji="0" lang="en-US" sz="2400" b="1" spc="-150" dirty="0" err="1">
                <a:solidFill>
                  <a:srgbClr val="730B03"/>
                </a:solidFill>
                <a:latin typeface="Times New Roman" pitchFamily="18" charset="0"/>
              </a:rPr>
              <a:t>unggul</a:t>
            </a:r>
            <a:r>
              <a:rPr kumimoji="0" lang="en-US" sz="2400" b="1" spc="-150" dirty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kumimoji="0" lang="en-US" sz="2400" b="1" spc="-150" dirty="0" err="1">
                <a:solidFill>
                  <a:srgbClr val="730B03"/>
                </a:solidFill>
                <a:latin typeface="Times New Roman" pitchFamily="18" charset="0"/>
              </a:rPr>
              <a:t>di</a:t>
            </a:r>
            <a:r>
              <a:rPr kumimoji="0" lang="en-US" sz="2400" b="1" spc="-150" dirty="0">
                <a:solidFill>
                  <a:srgbClr val="730B03"/>
                </a:solidFill>
                <a:latin typeface="Times New Roman" pitchFamily="18" charset="0"/>
              </a:rPr>
              <a:t> Asia </a:t>
            </a:r>
            <a:r>
              <a:rPr kumimoji="0" lang="en-US" sz="2400" b="1" spc="-150" dirty="0" err="1">
                <a:solidFill>
                  <a:srgbClr val="730B03"/>
                </a:solidFill>
                <a:latin typeface="Times New Roman" pitchFamily="18" charset="0"/>
              </a:rPr>
              <a:t>Pasifik</a:t>
            </a:r>
            <a:endParaRPr kumimoji="0" lang="en-US" sz="2400" b="1" spc="-150" dirty="0">
              <a:solidFill>
                <a:srgbClr val="730B03"/>
              </a:solidFill>
              <a:latin typeface="Times New Roman" pitchFamily="18" charset="0"/>
            </a:endParaRPr>
          </a:p>
          <a:p>
            <a:pPr latinLnBrk="0">
              <a:lnSpc>
                <a:spcPct val="90000"/>
              </a:lnSpc>
            </a:pPr>
            <a:r>
              <a:rPr kumimoji="0"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CINA</a:t>
            </a:r>
            <a:r>
              <a:rPr kumimoji="0" lang="en-US" sz="2400" b="1" dirty="0">
                <a:solidFill>
                  <a:srgbClr val="730B03"/>
                </a:solidFill>
                <a:latin typeface="Times New Roman" pitchFamily="18" charset="0"/>
              </a:rPr>
              <a:t>		</a:t>
            </a:r>
            <a:r>
              <a:rPr kumimoji="0" lang="en-US" sz="2400" b="1" dirty="0" err="1">
                <a:solidFill>
                  <a:srgbClr val="730B03"/>
                </a:solidFill>
                <a:latin typeface="Times New Roman" pitchFamily="18" charset="0"/>
              </a:rPr>
              <a:t>Kebangkitan</a:t>
            </a:r>
            <a:r>
              <a:rPr kumimoji="0" lang="en-US" sz="2400" b="1" dirty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kumimoji="0"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CINA</a:t>
            </a:r>
            <a:endParaRPr kumimoji="0" lang="en-US" sz="2400" b="1" dirty="0">
              <a:solidFill>
                <a:srgbClr val="730B03"/>
              </a:solidFill>
              <a:latin typeface="Times New Roman" pitchFamily="18" charset="0"/>
            </a:endParaRPr>
          </a:p>
          <a:p>
            <a:pPr latinLnBrk="0">
              <a:lnSpc>
                <a:spcPct val="90000"/>
              </a:lnSpc>
            </a:pPr>
            <a:r>
              <a:rPr kumimoji="0" lang="en-US" sz="2400" b="1" dirty="0">
                <a:solidFill>
                  <a:srgbClr val="730B03"/>
                </a:solidFill>
                <a:latin typeface="Times New Roman" pitchFamily="18" charset="0"/>
              </a:rPr>
              <a:t>JEPANG	</a:t>
            </a:r>
            <a:r>
              <a:rPr kumimoji="0" lang="en-US" sz="2400" b="1" dirty="0" err="1">
                <a:solidFill>
                  <a:srgbClr val="730B03"/>
                </a:solidFill>
                <a:latin typeface="Times New Roman" pitchFamily="18" charset="0"/>
              </a:rPr>
              <a:t>Keamanan</a:t>
            </a:r>
            <a:r>
              <a:rPr kumimoji="0" lang="en-US" sz="2400" b="1" dirty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kumimoji="0" lang="en-US" sz="2400" b="1" dirty="0" err="1">
                <a:solidFill>
                  <a:srgbClr val="730B03"/>
                </a:solidFill>
                <a:latin typeface="Times New Roman" pitchFamily="18" charset="0"/>
              </a:rPr>
              <a:t>energi</a:t>
            </a:r>
            <a:r>
              <a:rPr kumimoji="0" lang="en-US" sz="2400" b="1" dirty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kumimoji="0" lang="en-US" sz="2400" b="1" dirty="0" err="1">
                <a:solidFill>
                  <a:srgbClr val="730B03"/>
                </a:solidFill>
                <a:latin typeface="Times New Roman" pitchFamily="18" charset="0"/>
              </a:rPr>
              <a:t>dan</a:t>
            </a:r>
            <a:r>
              <a:rPr kumimoji="0" lang="en-US" sz="2400" b="1" dirty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kumimoji="0" lang="en-US" sz="2400" b="1" dirty="0" err="1">
                <a:solidFill>
                  <a:srgbClr val="730B03"/>
                </a:solidFill>
                <a:latin typeface="Times New Roman" pitchFamily="18" charset="0"/>
              </a:rPr>
              <a:t>pasar</a:t>
            </a:r>
            <a:endParaRPr kumimoji="0" lang="en-US" sz="2400" b="1" dirty="0">
              <a:solidFill>
                <a:srgbClr val="730B03"/>
              </a:solidFill>
              <a:latin typeface="Times New Roman" pitchFamily="18" charset="0"/>
            </a:endParaRPr>
          </a:p>
          <a:p>
            <a:pPr latinLnBrk="0">
              <a:lnSpc>
                <a:spcPct val="90000"/>
              </a:lnSpc>
            </a:pPr>
            <a:r>
              <a:rPr kumimoji="0" lang="en-US" sz="2400" b="1" dirty="0">
                <a:solidFill>
                  <a:srgbClr val="730B03"/>
                </a:solidFill>
                <a:latin typeface="Times New Roman" pitchFamily="18" charset="0"/>
              </a:rPr>
              <a:t>INDIA	</a:t>
            </a:r>
            <a:r>
              <a:rPr kumimoji="0"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            </a:t>
            </a:r>
            <a:r>
              <a:rPr kumimoji="0" lang="en-US" sz="2400" b="1" dirty="0" err="1" smtClean="0">
                <a:solidFill>
                  <a:srgbClr val="730B03"/>
                </a:solidFill>
                <a:latin typeface="Times New Roman" pitchFamily="18" charset="0"/>
              </a:rPr>
              <a:t>Pengawal</a:t>
            </a:r>
            <a:r>
              <a:rPr kumimoji="0"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kumimoji="0" lang="en-US" sz="2400" b="1" dirty="0" err="1">
                <a:solidFill>
                  <a:srgbClr val="730B03"/>
                </a:solidFill>
                <a:latin typeface="Times New Roman" pitchFamily="18" charset="0"/>
              </a:rPr>
              <a:t>Lautan</a:t>
            </a:r>
            <a:r>
              <a:rPr kumimoji="0" lang="en-US" sz="2400" b="1" dirty="0">
                <a:solidFill>
                  <a:srgbClr val="730B03"/>
                </a:solidFill>
                <a:latin typeface="Times New Roman" pitchFamily="18" charset="0"/>
              </a:rPr>
              <a:t> India</a:t>
            </a:r>
          </a:p>
          <a:p>
            <a:pPr latinLnBrk="0">
              <a:lnSpc>
                <a:spcPct val="90000"/>
              </a:lnSpc>
            </a:pPr>
            <a:r>
              <a:rPr kumimoji="0"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INDONESIA: </a:t>
            </a:r>
            <a:r>
              <a:rPr lang="en-US" sz="2400" b="1" dirty="0" err="1" smtClean="0">
                <a:solidFill>
                  <a:srgbClr val="730B03"/>
                </a:solidFill>
                <a:latin typeface="Times New Roman" pitchFamily="18" charset="0"/>
              </a:rPr>
              <a:t>kekayaan</a:t>
            </a:r>
            <a:r>
              <a:rPr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30B03"/>
                </a:solidFill>
                <a:latin typeface="Times New Roman" pitchFamily="18" charset="0"/>
              </a:rPr>
              <a:t>alam</a:t>
            </a:r>
            <a:r>
              <a:rPr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30B03"/>
                </a:solidFill>
                <a:latin typeface="Times New Roman" pitchFamily="18" charset="0"/>
              </a:rPr>
              <a:t>dan</a:t>
            </a:r>
            <a:r>
              <a:rPr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30B03"/>
                </a:solidFill>
                <a:latin typeface="Times New Roman" pitchFamily="18" charset="0"/>
              </a:rPr>
              <a:t>Posisi</a:t>
            </a:r>
            <a:r>
              <a:rPr lang="en-US" sz="2400" b="1" dirty="0" smtClean="0">
                <a:solidFill>
                  <a:srgbClr val="730B03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30B03"/>
                </a:solidFill>
                <a:latin typeface="Times New Roman" pitchFamily="18" charset="0"/>
              </a:rPr>
              <a:t>strategisnya</a:t>
            </a:r>
            <a:endParaRPr kumimoji="0" lang="id-ID" sz="2400" b="1" dirty="0">
              <a:solidFill>
                <a:srgbClr val="730B03"/>
              </a:solidFill>
              <a:latin typeface="Times New Roman" pitchFamily="18" charset="0"/>
            </a:endParaRPr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3429000" y="4648200"/>
            <a:ext cx="2895600" cy="1219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Freeform 7"/>
          <p:cNvSpPr>
            <a:spLocks/>
          </p:cNvSpPr>
          <p:nvPr/>
        </p:nvSpPr>
        <p:spPr bwMode="auto">
          <a:xfrm>
            <a:off x="4025900" y="4552950"/>
            <a:ext cx="641350" cy="1149350"/>
          </a:xfrm>
          <a:custGeom>
            <a:avLst/>
            <a:gdLst/>
            <a:ahLst/>
            <a:cxnLst>
              <a:cxn ang="0">
                <a:pos x="404" y="0"/>
              </a:cxn>
              <a:cxn ang="0">
                <a:pos x="392" y="40"/>
              </a:cxn>
              <a:cxn ang="0">
                <a:pos x="388" y="120"/>
              </a:cxn>
              <a:cxn ang="0">
                <a:pos x="348" y="156"/>
              </a:cxn>
              <a:cxn ang="0">
                <a:pos x="308" y="180"/>
              </a:cxn>
              <a:cxn ang="0">
                <a:pos x="232" y="212"/>
              </a:cxn>
              <a:cxn ang="0">
                <a:pos x="216" y="248"/>
              </a:cxn>
              <a:cxn ang="0">
                <a:pos x="248" y="412"/>
              </a:cxn>
              <a:cxn ang="0">
                <a:pos x="252" y="428"/>
              </a:cxn>
              <a:cxn ang="0">
                <a:pos x="264" y="436"/>
              </a:cxn>
              <a:cxn ang="0">
                <a:pos x="168" y="540"/>
              </a:cxn>
              <a:cxn ang="0">
                <a:pos x="140" y="588"/>
              </a:cxn>
              <a:cxn ang="0">
                <a:pos x="112" y="616"/>
              </a:cxn>
              <a:cxn ang="0">
                <a:pos x="100" y="624"/>
              </a:cxn>
              <a:cxn ang="0">
                <a:pos x="84" y="648"/>
              </a:cxn>
              <a:cxn ang="0">
                <a:pos x="80" y="668"/>
              </a:cxn>
              <a:cxn ang="0">
                <a:pos x="56" y="684"/>
              </a:cxn>
              <a:cxn ang="0">
                <a:pos x="36" y="712"/>
              </a:cxn>
              <a:cxn ang="0">
                <a:pos x="0" y="724"/>
              </a:cxn>
            </a:cxnLst>
            <a:rect l="0" t="0" r="r" b="b"/>
            <a:pathLst>
              <a:path w="404" h="724">
                <a:moveTo>
                  <a:pt x="404" y="0"/>
                </a:moveTo>
                <a:cubicBezTo>
                  <a:pt x="401" y="14"/>
                  <a:pt x="392" y="40"/>
                  <a:pt x="392" y="40"/>
                </a:cubicBezTo>
                <a:cubicBezTo>
                  <a:pt x="391" y="67"/>
                  <a:pt x="391" y="94"/>
                  <a:pt x="388" y="120"/>
                </a:cubicBezTo>
                <a:cubicBezTo>
                  <a:pt x="385" y="143"/>
                  <a:pt x="364" y="147"/>
                  <a:pt x="348" y="156"/>
                </a:cubicBezTo>
                <a:cubicBezTo>
                  <a:pt x="313" y="175"/>
                  <a:pt x="336" y="168"/>
                  <a:pt x="308" y="180"/>
                </a:cubicBezTo>
                <a:cubicBezTo>
                  <a:pt x="282" y="191"/>
                  <a:pt x="256" y="196"/>
                  <a:pt x="232" y="212"/>
                </a:cubicBezTo>
                <a:cubicBezTo>
                  <a:pt x="222" y="241"/>
                  <a:pt x="229" y="229"/>
                  <a:pt x="216" y="248"/>
                </a:cubicBezTo>
                <a:cubicBezTo>
                  <a:pt x="219" y="311"/>
                  <a:pt x="214" y="361"/>
                  <a:pt x="248" y="412"/>
                </a:cubicBezTo>
                <a:cubicBezTo>
                  <a:pt x="249" y="417"/>
                  <a:pt x="249" y="423"/>
                  <a:pt x="252" y="428"/>
                </a:cubicBezTo>
                <a:cubicBezTo>
                  <a:pt x="255" y="432"/>
                  <a:pt x="263" y="431"/>
                  <a:pt x="264" y="436"/>
                </a:cubicBezTo>
                <a:cubicBezTo>
                  <a:pt x="274" y="512"/>
                  <a:pt x="226" y="525"/>
                  <a:pt x="168" y="540"/>
                </a:cubicBezTo>
                <a:cubicBezTo>
                  <a:pt x="164" y="569"/>
                  <a:pt x="167" y="579"/>
                  <a:pt x="140" y="588"/>
                </a:cubicBezTo>
                <a:cubicBezTo>
                  <a:pt x="133" y="609"/>
                  <a:pt x="140" y="598"/>
                  <a:pt x="112" y="616"/>
                </a:cubicBezTo>
                <a:cubicBezTo>
                  <a:pt x="108" y="619"/>
                  <a:pt x="100" y="624"/>
                  <a:pt x="100" y="624"/>
                </a:cubicBezTo>
                <a:cubicBezTo>
                  <a:pt x="95" y="632"/>
                  <a:pt x="89" y="640"/>
                  <a:pt x="84" y="648"/>
                </a:cubicBezTo>
                <a:cubicBezTo>
                  <a:pt x="80" y="654"/>
                  <a:pt x="84" y="663"/>
                  <a:pt x="80" y="668"/>
                </a:cubicBezTo>
                <a:cubicBezTo>
                  <a:pt x="74" y="676"/>
                  <a:pt x="62" y="676"/>
                  <a:pt x="56" y="684"/>
                </a:cubicBezTo>
                <a:cubicBezTo>
                  <a:pt x="49" y="693"/>
                  <a:pt x="45" y="705"/>
                  <a:pt x="36" y="712"/>
                </a:cubicBezTo>
                <a:cubicBezTo>
                  <a:pt x="27" y="719"/>
                  <a:pt x="11" y="719"/>
                  <a:pt x="0" y="724"/>
                </a:cubicBezTo>
              </a:path>
            </a:pathLst>
          </a:custGeom>
          <a:noFill/>
          <a:ln w="28575" cmpd="sng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0" name="Freeform 8"/>
          <p:cNvSpPr>
            <a:spLocks/>
          </p:cNvSpPr>
          <p:nvPr/>
        </p:nvSpPr>
        <p:spPr bwMode="auto">
          <a:xfrm>
            <a:off x="4654550" y="4597400"/>
            <a:ext cx="495300" cy="1212850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280" y="60"/>
              </a:cxn>
              <a:cxn ang="0">
                <a:pos x="264" y="212"/>
              </a:cxn>
              <a:cxn ang="0">
                <a:pos x="240" y="296"/>
              </a:cxn>
              <a:cxn ang="0">
                <a:pos x="216" y="336"/>
              </a:cxn>
              <a:cxn ang="0">
                <a:pos x="176" y="432"/>
              </a:cxn>
              <a:cxn ang="0">
                <a:pos x="140" y="520"/>
              </a:cxn>
              <a:cxn ang="0">
                <a:pos x="136" y="532"/>
              </a:cxn>
              <a:cxn ang="0">
                <a:pos x="124" y="548"/>
              </a:cxn>
              <a:cxn ang="0">
                <a:pos x="96" y="616"/>
              </a:cxn>
              <a:cxn ang="0">
                <a:pos x="68" y="648"/>
              </a:cxn>
              <a:cxn ang="0">
                <a:pos x="28" y="744"/>
              </a:cxn>
              <a:cxn ang="0">
                <a:pos x="0" y="764"/>
              </a:cxn>
            </a:cxnLst>
            <a:rect l="0" t="0" r="r" b="b"/>
            <a:pathLst>
              <a:path w="312" h="764">
                <a:moveTo>
                  <a:pt x="312" y="0"/>
                </a:moveTo>
                <a:cubicBezTo>
                  <a:pt x="300" y="18"/>
                  <a:pt x="290" y="40"/>
                  <a:pt x="280" y="60"/>
                </a:cubicBezTo>
                <a:cubicBezTo>
                  <a:pt x="270" y="111"/>
                  <a:pt x="271" y="161"/>
                  <a:pt x="264" y="212"/>
                </a:cubicBezTo>
                <a:cubicBezTo>
                  <a:pt x="261" y="232"/>
                  <a:pt x="250" y="281"/>
                  <a:pt x="240" y="296"/>
                </a:cubicBezTo>
                <a:cubicBezTo>
                  <a:pt x="231" y="310"/>
                  <a:pt x="222" y="321"/>
                  <a:pt x="216" y="336"/>
                </a:cubicBezTo>
                <a:cubicBezTo>
                  <a:pt x="202" y="370"/>
                  <a:pt x="199" y="402"/>
                  <a:pt x="176" y="432"/>
                </a:cubicBezTo>
                <a:cubicBezTo>
                  <a:pt x="168" y="457"/>
                  <a:pt x="162" y="506"/>
                  <a:pt x="140" y="520"/>
                </a:cubicBezTo>
                <a:cubicBezTo>
                  <a:pt x="139" y="524"/>
                  <a:pt x="138" y="528"/>
                  <a:pt x="136" y="532"/>
                </a:cubicBezTo>
                <a:cubicBezTo>
                  <a:pt x="133" y="538"/>
                  <a:pt x="127" y="542"/>
                  <a:pt x="124" y="548"/>
                </a:cubicBezTo>
                <a:cubicBezTo>
                  <a:pt x="115" y="570"/>
                  <a:pt x="121" y="608"/>
                  <a:pt x="96" y="616"/>
                </a:cubicBezTo>
                <a:cubicBezTo>
                  <a:pt x="90" y="622"/>
                  <a:pt x="72" y="639"/>
                  <a:pt x="68" y="648"/>
                </a:cubicBezTo>
                <a:cubicBezTo>
                  <a:pt x="54" y="682"/>
                  <a:pt x="69" y="730"/>
                  <a:pt x="28" y="744"/>
                </a:cubicBezTo>
                <a:cubicBezTo>
                  <a:pt x="18" y="754"/>
                  <a:pt x="9" y="755"/>
                  <a:pt x="0" y="764"/>
                </a:cubicBezTo>
              </a:path>
            </a:pathLst>
          </a:custGeom>
          <a:noFill/>
          <a:ln w="28575" cmpd="sng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1" name="Freeform 9"/>
          <p:cNvSpPr>
            <a:spLocks/>
          </p:cNvSpPr>
          <p:nvPr/>
        </p:nvSpPr>
        <p:spPr bwMode="auto">
          <a:xfrm>
            <a:off x="4970463" y="4648200"/>
            <a:ext cx="554037" cy="1238250"/>
          </a:xfrm>
          <a:custGeom>
            <a:avLst/>
            <a:gdLst/>
            <a:ahLst/>
            <a:cxnLst>
              <a:cxn ang="0">
                <a:pos x="349" y="0"/>
              </a:cxn>
              <a:cxn ang="0">
                <a:pos x="309" y="64"/>
              </a:cxn>
              <a:cxn ang="0">
                <a:pos x="297" y="104"/>
              </a:cxn>
              <a:cxn ang="0">
                <a:pos x="289" y="136"/>
              </a:cxn>
              <a:cxn ang="0">
                <a:pos x="253" y="312"/>
              </a:cxn>
              <a:cxn ang="0">
                <a:pos x="237" y="328"/>
              </a:cxn>
              <a:cxn ang="0">
                <a:pos x="221" y="372"/>
              </a:cxn>
              <a:cxn ang="0">
                <a:pos x="149" y="584"/>
              </a:cxn>
              <a:cxn ang="0">
                <a:pos x="97" y="592"/>
              </a:cxn>
              <a:cxn ang="0">
                <a:pos x="65" y="616"/>
              </a:cxn>
              <a:cxn ang="0">
                <a:pos x="45" y="644"/>
              </a:cxn>
              <a:cxn ang="0">
                <a:pos x="13" y="696"/>
              </a:cxn>
              <a:cxn ang="0">
                <a:pos x="1" y="780"/>
              </a:cxn>
            </a:cxnLst>
            <a:rect l="0" t="0" r="r" b="b"/>
            <a:pathLst>
              <a:path w="349" h="780">
                <a:moveTo>
                  <a:pt x="349" y="0"/>
                </a:moveTo>
                <a:cubicBezTo>
                  <a:pt x="335" y="23"/>
                  <a:pt x="328" y="45"/>
                  <a:pt x="309" y="64"/>
                </a:cubicBezTo>
                <a:cubicBezTo>
                  <a:pt x="305" y="77"/>
                  <a:pt x="301" y="91"/>
                  <a:pt x="297" y="104"/>
                </a:cubicBezTo>
                <a:cubicBezTo>
                  <a:pt x="294" y="115"/>
                  <a:pt x="289" y="136"/>
                  <a:pt x="289" y="136"/>
                </a:cubicBezTo>
                <a:cubicBezTo>
                  <a:pt x="287" y="201"/>
                  <a:pt x="300" y="265"/>
                  <a:pt x="253" y="312"/>
                </a:cubicBezTo>
                <a:cubicBezTo>
                  <a:pt x="242" y="344"/>
                  <a:pt x="258" y="307"/>
                  <a:pt x="237" y="328"/>
                </a:cubicBezTo>
                <a:cubicBezTo>
                  <a:pt x="228" y="337"/>
                  <a:pt x="224" y="360"/>
                  <a:pt x="221" y="372"/>
                </a:cubicBezTo>
                <a:cubicBezTo>
                  <a:pt x="213" y="449"/>
                  <a:pt x="220" y="536"/>
                  <a:pt x="149" y="584"/>
                </a:cubicBezTo>
                <a:cubicBezTo>
                  <a:pt x="134" y="594"/>
                  <a:pt x="114" y="590"/>
                  <a:pt x="97" y="592"/>
                </a:cubicBezTo>
                <a:cubicBezTo>
                  <a:pt x="88" y="606"/>
                  <a:pt x="81" y="611"/>
                  <a:pt x="65" y="616"/>
                </a:cubicBezTo>
                <a:cubicBezTo>
                  <a:pt x="59" y="626"/>
                  <a:pt x="50" y="634"/>
                  <a:pt x="45" y="644"/>
                </a:cubicBezTo>
                <a:cubicBezTo>
                  <a:pt x="34" y="666"/>
                  <a:pt x="39" y="687"/>
                  <a:pt x="13" y="696"/>
                </a:cubicBezTo>
                <a:cubicBezTo>
                  <a:pt x="0" y="735"/>
                  <a:pt x="1" y="733"/>
                  <a:pt x="1" y="780"/>
                </a:cubicBezTo>
              </a:path>
            </a:pathLst>
          </a:custGeom>
          <a:noFill/>
          <a:ln w="28575" cmpd="sng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6" grpId="0" animBg="1"/>
      <p:bldP spid="84997" grpId="0" animBg="1"/>
      <p:bldP spid="84999" grpId="0" animBg="1"/>
      <p:bldP spid="85000" grpId="0" animBg="1"/>
      <p:bldP spid="850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76201" y="279400"/>
            <a:ext cx="8839199" cy="46165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pPr algn="ctr" latinLnBrk="0"/>
            <a:r>
              <a:rPr kumimoji="0"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STRATEGIS SELAT MALAKA &amp; POTENSI KONFLIK</a:t>
            </a:r>
            <a:endParaRPr kumimoji="0"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9" name="Picture 3" descr="Peta Dunia 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29313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8800" y="2047875"/>
            <a:ext cx="3454400" cy="4276725"/>
            <a:chOff x="3552" y="1290"/>
            <a:chExt cx="2176" cy="2694"/>
          </a:xfrm>
        </p:grpSpPr>
        <p:sp>
          <p:nvSpPr>
            <p:cNvPr id="86021" name="Freeform 5"/>
            <p:cNvSpPr>
              <a:spLocks/>
            </p:cNvSpPr>
            <p:nvPr/>
          </p:nvSpPr>
          <p:spPr bwMode="auto">
            <a:xfrm>
              <a:off x="4608" y="2640"/>
              <a:ext cx="1120" cy="1344"/>
            </a:xfrm>
            <a:custGeom>
              <a:avLst/>
              <a:gdLst/>
              <a:ahLst/>
              <a:cxnLst>
                <a:cxn ang="0">
                  <a:pos x="696" y="144"/>
                </a:cxn>
                <a:cxn ang="0">
                  <a:pos x="696" y="48"/>
                </a:cxn>
                <a:cxn ang="0">
                  <a:pos x="840" y="0"/>
                </a:cxn>
                <a:cxn ang="0">
                  <a:pos x="1032" y="48"/>
                </a:cxn>
                <a:cxn ang="0">
                  <a:pos x="1176" y="192"/>
                </a:cxn>
                <a:cxn ang="0">
                  <a:pos x="1224" y="336"/>
                </a:cxn>
                <a:cxn ang="0">
                  <a:pos x="1224" y="576"/>
                </a:cxn>
                <a:cxn ang="0">
                  <a:pos x="1224" y="816"/>
                </a:cxn>
                <a:cxn ang="0">
                  <a:pos x="1128" y="1008"/>
                </a:cxn>
                <a:cxn ang="0">
                  <a:pos x="1032" y="1104"/>
                </a:cxn>
                <a:cxn ang="0">
                  <a:pos x="936" y="1152"/>
                </a:cxn>
                <a:cxn ang="0">
                  <a:pos x="744" y="1152"/>
                </a:cxn>
                <a:cxn ang="0">
                  <a:pos x="696" y="1104"/>
                </a:cxn>
                <a:cxn ang="0">
                  <a:pos x="600" y="1056"/>
                </a:cxn>
                <a:cxn ang="0">
                  <a:pos x="456" y="1056"/>
                </a:cxn>
                <a:cxn ang="0">
                  <a:pos x="408" y="912"/>
                </a:cxn>
                <a:cxn ang="0">
                  <a:pos x="408" y="816"/>
                </a:cxn>
                <a:cxn ang="0">
                  <a:pos x="264" y="864"/>
                </a:cxn>
                <a:cxn ang="0">
                  <a:pos x="72" y="960"/>
                </a:cxn>
                <a:cxn ang="0">
                  <a:pos x="24" y="768"/>
                </a:cxn>
                <a:cxn ang="0">
                  <a:pos x="24" y="528"/>
                </a:cxn>
                <a:cxn ang="0">
                  <a:pos x="168" y="384"/>
                </a:cxn>
                <a:cxn ang="0">
                  <a:pos x="360" y="336"/>
                </a:cxn>
                <a:cxn ang="0">
                  <a:pos x="648" y="288"/>
                </a:cxn>
                <a:cxn ang="0">
                  <a:pos x="696" y="144"/>
                </a:cxn>
              </a:cxnLst>
              <a:rect l="0" t="0" r="r" b="b"/>
              <a:pathLst>
                <a:path w="1240" h="1160">
                  <a:moveTo>
                    <a:pt x="696" y="144"/>
                  </a:moveTo>
                  <a:cubicBezTo>
                    <a:pt x="704" y="104"/>
                    <a:pt x="672" y="72"/>
                    <a:pt x="696" y="48"/>
                  </a:cubicBezTo>
                  <a:cubicBezTo>
                    <a:pt x="720" y="24"/>
                    <a:pt x="784" y="0"/>
                    <a:pt x="840" y="0"/>
                  </a:cubicBezTo>
                  <a:cubicBezTo>
                    <a:pt x="896" y="0"/>
                    <a:pt x="976" y="16"/>
                    <a:pt x="1032" y="48"/>
                  </a:cubicBezTo>
                  <a:cubicBezTo>
                    <a:pt x="1088" y="80"/>
                    <a:pt x="1144" y="144"/>
                    <a:pt x="1176" y="192"/>
                  </a:cubicBezTo>
                  <a:cubicBezTo>
                    <a:pt x="1208" y="240"/>
                    <a:pt x="1216" y="272"/>
                    <a:pt x="1224" y="336"/>
                  </a:cubicBezTo>
                  <a:cubicBezTo>
                    <a:pt x="1232" y="400"/>
                    <a:pt x="1224" y="496"/>
                    <a:pt x="1224" y="576"/>
                  </a:cubicBezTo>
                  <a:cubicBezTo>
                    <a:pt x="1224" y="656"/>
                    <a:pt x="1240" y="744"/>
                    <a:pt x="1224" y="816"/>
                  </a:cubicBezTo>
                  <a:cubicBezTo>
                    <a:pt x="1208" y="888"/>
                    <a:pt x="1160" y="960"/>
                    <a:pt x="1128" y="1008"/>
                  </a:cubicBezTo>
                  <a:cubicBezTo>
                    <a:pt x="1096" y="1056"/>
                    <a:pt x="1064" y="1080"/>
                    <a:pt x="1032" y="1104"/>
                  </a:cubicBezTo>
                  <a:cubicBezTo>
                    <a:pt x="1000" y="1128"/>
                    <a:pt x="984" y="1144"/>
                    <a:pt x="936" y="1152"/>
                  </a:cubicBezTo>
                  <a:cubicBezTo>
                    <a:pt x="888" y="1160"/>
                    <a:pt x="784" y="1160"/>
                    <a:pt x="744" y="1152"/>
                  </a:cubicBezTo>
                  <a:cubicBezTo>
                    <a:pt x="704" y="1144"/>
                    <a:pt x="720" y="1120"/>
                    <a:pt x="696" y="1104"/>
                  </a:cubicBezTo>
                  <a:cubicBezTo>
                    <a:pt x="672" y="1088"/>
                    <a:pt x="640" y="1064"/>
                    <a:pt x="600" y="1056"/>
                  </a:cubicBezTo>
                  <a:cubicBezTo>
                    <a:pt x="560" y="1048"/>
                    <a:pt x="488" y="1080"/>
                    <a:pt x="456" y="1056"/>
                  </a:cubicBezTo>
                  <a:cubicBezTo>
                    <a:pt x="424" y="1032"/>
                    <a:pt x="416" y="952"/>
                    <a:pt x="408" y="912"/>
                  </a:cubicBezTo>
                  <a:cubicBezTo>
                    <a:pt x="400" y="872"/>
                    <a:pt x="432" y="824"/>
                    <a:pt x="408" y="816"/>
                  </a:cubicBezTo>
                  <a:cubicBezTo>
                    <a:pt x="384" y="808"/>
                    <a:pt x="320" y="840"/>
                    <a:pt x="264" y="864"/>
                  </a:cubicBezTo>
                  <a:cubicBezTo>
                    <a:pt x="208" y="888"/>
                    <a:pt x="112" y="976"/>
                    <a:pt x="72" y="960"/>
                  </a:cubicBezTo>
                  <a:cubicBezTo>
                    <a:pt x="32" y="944"/>
                    <a:pt x="32" y="840"/>
                    <a:pt x="24" y="768"/>
                  </a:cubicBezTo>
                  <a:cubicBezTo>
                    <a:pt x="16" y="696"/>
                    <a:pt x="0" y="592"/>
                    <a:pt x="24" y="528"/>
                  </a:cubicBezTo>
                  <a:cubicBezTo>
                    <a:pt x="48" y="464"/>
                    <a:pt x="112" y="416"/>
                    <a:pt x="168" y="384"/>
                  </a:cubicBezTo>
                  <a:cubicBezTo>
                    <a:pt x="224" y="352"/>
                    <a:pt x="280" y="352"/>
                    <a:pt x="360" y="336"/>
                  </a:cubicBezTo>
                  <a:cubicBezTo>
                    <a:pt x="440" y="320"/>
                    <a:pt x="592" y="328"/>
                    <a:pt x="648" y="288"/>
                  </a:cubicBezTo>
                  <a:cubicBezTo>
                    <a:pt x="704" y="248"/>
                    <a:pt x="688" y="184"/>
                    <a:pt x="696" y="144"/>
                  </a:cubicBezTo>
                  <a:close/>
                </a:path>
              </a:pathLst>
            </a:custGeom>
            <a:solidFill>
              <a:srgbClr val="99FFCC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auto">
            <a:xfrm>
              <a:off x="3552" y="1488"/>
              <a:ext cx="912" cy="1104"/>
            </a:xfrm>
            <a:custGeom>
              <a:avLst/>
              <a:gdLst/>
              <a:ahLst/>
              <a:cxnLst>
                <a:cxn ang="0">
                  <a:pos x="144" y="15"/>
                </a:cxn>
                <a:cxn ang="0">
                  <a:pos x="120" y="81"/>
                </a:cxn>
                <a:cxn ang="0">
                  <a:pos x="84" y="225"/>
                </a:cxn>
                <a:cxn ang="0">
                  <a:pos x="18" y="267"/>
                </a:cxn>
                <a:cxn ang="0">
                  <a:pos x="0" y="327"/>
                </a:cxn>
                <a:cxn ang="0">
                  <a:pos x="132" y="375"/>
                </a:cxn>
                <a:cxn ang="0">
                  <a:pos x="156" y="405"/>
                </a:cxn>
                <a:cxn ang="0">
                  <a:pos x="162" y="423"/>
                </a:cxn>
                <a:cxn ang="0">
                  <a:pos x="222" y="435"/>
                </a:cxn>
                <a:cxn ang="0">
                  <a:pos x="246" y="519"/>
                </a:cxn>
                <a:cxn ang="0">
                  <a:pos x="258" y="585"/>
                </a:cxn>
                <a:cxn ang="0">
                  <a:pos x="330" y="729"/>
                </a:cxn>
                <a:cxn ang="0">
                  <a:pos x="384" y="813"/>
                </a:cxn>
                <a:cxn ang="0">
                  <a:pos x="414" y="789"/>
                </a:cxn>
                <a:cxn ang="0">
                  <a:pos x="372" y="681"/>
                </a:cxn>
                <a:cxn ang="0">
                  <a:pos x="366" y="549"/>
                </a:cxn>
                <a:cxn ang="0">
                  <a:pos x="372" y="525"/>
                </a:cxn>
                <a:cxn ang="0">
                  <a:pos x="426" y="501"/>
                </a:cxn>
                <a:cxn ang="0">
                  <a:pos x="510" y="405"/>
                </a:cxn>
                <a:cxn ang="0">
                  <a:pos x="546" y="393"/>
                </a:cxn>
                <a:cxn ang="0">
                  <a:pos x="564" y="387"/>
                </a:cxn>
                <a:cxn ang="0">
                  <a:pos x="600" y="339"/>
                </a:cxn>
                <a:cxn ang="0">
                  <a:pos x="594" y="291"/>
                </a:cxn>
                <a:cxn ang="0">
                  <a:pos x="528" y="297"/>
                </a:cxn>
                <a:cxn ang="0">
                  <a:pos x="492" y="309"/>
                </a:cxn>
                <a:cxn ang="0">
                  <a:pos x="474" y="315"/>
                </a:cxn>
                <a:cxn ang="0">
                  <a:pos x="372" y="285"/>
                </a:cxn>
                <a:cxn ang="0">
                  <a:pos x="324" y="255"/>
                </a:cxn>
                <a:cxn ang="0">
                  <a:pos x="252" y="219"/>
                </a:cxn>
                <a:cxn ang="0">
                  <a:pos x="204" y="111"/>
                </a:cxn>
                <a:cxn ang="0">
                  <a:pos x="192" y="63"/>
                </a:cxn>
                <a:cxn ang="0">
                  <a:pos x="156" y="9"/>
                </a:cxn>
                <a:cxn ang="0">
                  <a:pos x="138" y="3"/>
                </a:cxn>
                <a:cxn ang="0">
                  <a:pos x="144" y="15"/>
                </a:cxn>
              </a:cxnLst>
              <a:rect l="0" t="0" r="r" b="b"/>
              <a:pathLst>
                <a:path w="625" h="813">
                  <a:moveTo>
                    <a:pt x="144" y="15"/>
                  </a:moveTo>
                  <a:cubicBezTo>
                    <a:pt x="129" y="38"/>
                    <a:pt x="125" y="54"/>
                    <a:pt x="120" y="81"/>
                  </a:cubicBezTo>
                  <a:cubicBezTo>
                    <a:pt x="131" y="127"/>
                    <a:pt x="126" y="197"/>
                    <a:pt x="84" y="225"/>
                  </a:cubicBezTo>
                  <a:cubicBezTo>
                    <a:pt x="67" y="250"/>
                    <a:pt x="42" y="251"/>
                    <a:pt x="18" y="267"/>
                  </a:cubicBezTo>
                  <a:cubicBezTo>
                    <a:pt x="3" y="311"/>
                    <a:pt x="9" y="291"/>
                    <a:pt x="0" y="327"/>
                  </a:cubicBezTo>
                  <a:cubicBezTo>
                    <a:pt x="44" y="342"/>
                    <a:pt x="93" y="349"/>
                    <a:pt x="132" y="375"/>
                  </a:cubicBezTo>
                  <a:cubicBezTo>
                    <a:pt x="147" y="420"/>
                    <a:pt x="125" y="366"/>
                    <a:pt x="156" y="405"/>
                  </a:cubicBezTo>
                  <a:cubicBezTo>
                    <a:pt x="160" y="410"/>
                    <a:pt x="158" y="419"/>
                    <a:pt x="162" y="423"/>
                  </a:cubicBezTo>
                  <a:cubicBezTo>
                    <a:pt x="176" y="437"/>
                    <a:pt x="202" y="432"/>
                    <a:pt x="222" y="435"/>
                  </a:cubicBezTo>
                  <a:cubicBezTo>
                    <a:pt x="229" y="463"/>
                    <a:pt x="241" y="490"/>
                    <a:pt x="246" y="519"/>
                  </a:cubicBezTo>
                  <a:cubicBezTo>
                    <a:pt x="249" y="538"/>
                    <a:pt x="248" y="566"/>
                    <a:pt x="258" y="585"/>
                  </a:cubicBezTo>
                  <a:cubicBezTo>
                    <a:pt x="282" y="632"/>
                    <a:pt x="308" y="681"/>
                    <a:pt x="330" y="729"/>
                  </a:cubicBezTo>
                  <a:cubicBezTo>
                    <a:pt x="349" y="772"/>
                    <a:pt x="332" y="796"/>
                    <a:pt x="384" y="813"/>
                  </a:cubicBezTo>
                  <a:cubicBezTo>
                    <a:pt x="397" y="809"/>
                    <a:pt x="412" y="808"/>
                    <a:pt x="414" y="789"/>
                  </a:cubicBezTo>
                  <a:cubicBezTo>
                    <a:pt x="418" y="760"/>
                    <a:pt x="399" y="699"/>
                    <a:pt x="372" y="681"/>
                  </a:cubicBezTo>
                  <a:cubicBezTo>
                    <a:pt x="360" y="599"/>
                    <a:pt x="355" y="615"/>
                    <a:pt x="366" y="549"/>
                  </a:cubicBezTo>
                  <a:cubicBezTo>
                    <a:pt x="367" y="541"/>
                    <a:pt x="366" y="530"/>
                    <a:pt x="372" y="525"/>
                  </a:cubicBezTo>
                  <a:cubicBezTo>
                    <a:pt x="387" y="512"/>
                    <a:pt x="410" y="512"/>
                    <a:pt x="426" y="501"/>
                  </a:cubicBezTo>
                  <a:cubicBezTo>
                    <a:pt x="448" y="468"/>
                    <a:pt x="469" y="419"/>
                    <a:pt x="510" y="405"/>
                  </a:cubicBezTo>
                  <a:cubicBezTo>
                    <a:pt x="522" y="401"/>
                    <a:pt x="534" y="397"/>
                    <a:pt x="546" y="393"/>
                  </a:cubicBezTo>
                  <a:cubicBezTo>
                    <a:pt x="552" y="391"/>
                    <a:pt x="564" y="387"/>
                    <a:pt x="564" y="387"/>
                  </a:cubicBezTo>
                  <a:cubicBezTo>
                    <a:pt x="578" y="366"/>
                    <a:pt x="578" y="353"/>
                    <a:pt x="600" y="339"/>
                  </a:cubicBezTo>
                  <a:cubicBezTo>
                    <a:pt x="607" y="309"/>
                    <a:pt x="625" y="301"/>
                    <a:pt x="594" y="291"/>
                  </a:cubicBezTo>
                  <a:cubicBezTo>
                    <a:pt x="572" y="293"/>
                    <a:pt x="550" y="293"/>
                    <a:pt x="528" y="297"/>
                  </a:cubicBezTo>
                  <a:cubicBezTo>
                    <a:pt x="516" y="299"/>
                    <a:pt x="504" y="305"/>
                    <a:pt x="492" y="309"/>
                  </a:cubicBezTo>
                  <a:cubicBezTo>
                    <a:pt x="486" y="311"/>
                    <a:pt x="474" y="315"/>
                    <a:pt x="474" y="315"/>
                  </a:cubicBezTo>
                  <a:cubicBezTo>
                    <a:pt x="435" y="310"/>
                    <a:pt x="404" y="307"/>
                    <a:pt x="372" y="285"/>
                  </a:cubicBezTo>
                  <a:cubicBezTo>
                    <a:pt x="361" y="252"/>
                    <a:pt x="351" y="268"/>
                    <a:pt x="324" y="255"/>
                  </a:cubicBezTo>
                  <a:cubicBezTo>
                    <a:pt x="300" y="243"/>
                    <a:pt x="275" y="234"/>
                    <a:pt x="252" y="219"/>
                  </a:cubicBezTo>
                  <a:cubicBezTo>
                    <a:pt x="238" y="178"/>
                    <a:pt x="223" y="148"/>
                    <a:pt x="204" y="111"/>
                  </a:cubicBezTo>
                  <a:cubicBezTo>
                    <a:pt x="178" y="59"/>
                    <a:pt x="226" y="138"/>
                    <a:pt x="192" y="63"/>
                  </a:cubicBezTo>
                  <a:cubicBezTo>
                    <a:pt x="183" y="43"/>
                    <a:pt x="168" y="27"/>
                    <a:pt x="156" y="9"/>
                  </a:cubicBezTo>
                  <a:cubicBezTo>
                    <a:pt x="152" y="4"/>
                    <a:pt x="144" y="0"/>
                    <a:pt x="138" y="3"/>
                  </a:cubicBezTo>
                  <a:cubicBezTo>
                    <a:pt x="134" y="5"/>
                    <a:pt x="142" y="11"/>
                    <a:pt x="144" y="15"/>
                  </a:cubicBezTo>
                  <a:close/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auto">
            <a:xfrm>
              <a:off x="3849" y="1290"/>
              <a:ext cx="950" cy="726"/>
            </a:xfrm>
            <a:custGeom>
              <a:avLst/>
              <a:gdLst/>
              <a:ahLst/>
              <a:cxnLst>
                <a:cxn ang="0">
                  <a:pos x="627" y="6"/>
                </a:cxn>
                <a:cxn ang="0">
                  <a:pos x="615" y="96"/>
                </a:cxn>
                <a:cxn ang="0">
                  <a:pos x="657" y="126"/>
                </a:cxn>
                <a:cxn ang="0">
                  <a:pos x="687" y="150"/>
                </a:cxn>
                <a:cxn ang="0">
                  <a:pos x="669" y="156"/>
                </a:cxn>
                <a:cxn ang="0">
                  <a:pos x="651" y="168"/>
                </a:cxn>
                <a:cxn ang="0">
                  <a:pos x="603" y="198"/>
                </a:cxn>
                <a:cxn ang="0">
                  <a:pos x="591" y="240"/>
                </a:cxn>
                <a:cxn ang="0">
                  <a:pos x="519" y="270"/>
                </a:cxn>
                <a:cxn ang="0">
                  <a:pos x="459" y="240"/>
                </a:cxn>
                <a:cxn ang="0">
                  <a:pos x="363" y="252"/>
                </a:cxn>
                <a:cxn ang="0">
                  <a:pos x="345" y="240"/>
                </a:cxn>
                <a:cxn ang="0">
                  <a:pos x="339" y="222"/>
                </a:cxn>
                <a:cxn ang="0">
                  <a:pos x="183" y="174"/>
                </a:cxn>
                <a:cxn ang="0">
                  <a:pos x="81" y="192"/>
                </a:cxn>
                <a:cxn ang="0">
                  <a:pos x="75" y="282"/>
                </a:cxn>
                <a:cxn ang="0">
                  <a:pos x="39" y="294"/>
                </a:cxn>
                <a:cxn ang="0">
                  <a:pos x="21" y="300"/>
                </a:cxn>
                <a:cxn ang="0">
                  <a:pos x="45" y="336"/>
                </a:cxn>
                <a:cxn ang="0">
                  <a:pos x="63" y="372"/>
                </a:cxn>
                <a:cxn ang="0">
                  <a:pos x="105" y="426"/>
                </a:cxn>
                <a:cxn ang="0">
                  <a:pos x="183" y="540"/>
                </a:cxn>
                <a:cxn ang="0">
                  <a:pos x="195" y="558"/>
                </a:cxn>
                <a:cxn ang="0">
                  <a:pos x="237" y="570"/>
                </a:cxn>
                <a:cxn ang="0">
                  <a:pos x="291" y="600"/>
                </a:cxn>
                <a:cxn ang="0">
                  <a:pos x="423" y="576"/>
                </a:cxn>
                <a:cxn ang="0">
                  <a:pos x="495" y="588"/>
                </a:cxn>
                <a:cxn ang="0">
                  <a:pos x="501" y="606"/>
                </a:cxn>
                <a:cxn ang="0">
                  <a:pos x="543" y="660"/>
                </a:cxn>
                <a:cxn ang="0">
                  <a:pos x="603" y="714"/>
                </a:cxn>
                <a:cxn ang="0">
                  <a:pos x="681" y="708"/>
                </a:cxn>
                <a:cxn ang="0">
                  <a:pos x="717" y="720"/>
                </a:cxn>
                <a:cxn ang="0">
                  <a:pos x="735" y="726"/>
                </a:cxn>
                <a:cxn ang="0">
                  <a:pos x="843" y="696"/>
                </a:cxn>
                <a:cxn ang="0">
                  <a:pos x="867" y="660"/>
                </a:cxn>
                <a:cxn ang="0">
                  <a:pos x="879" y="642"/>
                </a:cxn>
                <a:cxn ang="0">
                  <a:pos x="891" y="588"/>
                </a:cxn>
                <a:cxn ang="0">
                  <a:pos x="873" y="534"/>
                </a:cxn>
                <a:cxn ang="0">
                  <a:pos x="807" y="420"/>
                </a:cxn>
                <a:cxn ang="0">
                  <a:pos x="765" y="366"/>
                </a:cxn>
                <a:cxn ang="0">
                  <a:pos x="789" y="300"/>
                </a:cxn>
                <a:cxn ang="0">
                  <a:pos x="849" y="312"/>
                </a:cxn>
                <a:cxn ang="0">
                  <a:pos x="903" y="288"/>
                </a:cxn>
                <a:cxn ang="0">
                  <a:pos x="927" y="252"/>
                </a:cxn>
                <a:cxn ang="0">
                  <a:pos x="915" y="216"/>
                </a:cxn>
                <a:cxn ang="0">
                  <a:pos x="903" y="108"/>
                </a:cxn>
                <a:cxn ang="0">
                  <a:pos x="867" y="120"/>
                </a:cxn>
                <a:cxn ang="0">
                  <a:pos x="831" y="108"/>
                </a:cxn>
                <a:cxn ang="0">
                  <a:pos x="795" y="78"/>
                </a:cxn>
                <a:cxn ang="0">
                  <a:pos x="759" y="66"/>
                </a:cxn>
                <a:cxn ang="0">
                  <a:pos x="717" y="24"/>
                </a:cxn>
                <a:cxn ang="0">
                  <a:pos x="681" y="0"/>
                </a:cxn>
                <a:cxn ang="0">
                  <a:pos x="627" y="6"/>
                </a:cxn>
              </a:cxnLst>
              <a:rect l="0" t="0" r="r" b="b"/>
              <a:pathLst>
                <a:path w="950" h="726">
                  <a:moveTo>
                    <a:pt x="627" y="6"/>
                  </a:moveTo>
                  <a:cubicBezTo>
                    <a:pt x="638" y="38"/>
                    <a:pt x="634" y="68"/>
                    <a:pt x="615" y="96"/>
                  </a:cubicBezTo>
                  <a:cubicBezTo>
                    <a:pt x="622" y="130"/>
                    <a:pt x="624" y="137"/>
                    <a:pt x="657" y="126"/>
                  </a:cubicBezTo>
                  <a:cubicBezTo>
                    <a:pt x="662" y="127"/>
                    <a:pt x="698" y="129"/>
                    <a:pt x="687" y="150"/>
                  </a:cubicBezTo>
                  <a:cubicBezTo>
                    <a:pt x="684" y="156"/>
                    <a:pt x="675" y="153"/>
                    <a:pt x="669" y="156"/>
                  </a:cubicBezTo>
                  <a:cubicBezTo>
                    <a:pt x="663" y="159"/>
                    <a:pt x="657" y="164"/>
                    <a:pt x="651" y="168"/>
                  </a:cubicBezTo>
                  <a:cubicBezTo>
                    <a:pt x="642" y="194"/>
                    <a:pt x="628" y="190"/>
                    <a:pt x="603" y="198"/>
                  </a:cubicBezTo>
                  <a:cubicBezTo>
                    <a:pt x="598" y="212"/>
                    <a:pt x="602" y="231"/>
                    <a:pt x="591" y="240"/>
                  </a:cubicBezTo>
                  <a:cubicBezTo>
                    <a:pt x="587" y="243"/>
                    <a:pt x="530" y="266"/>
                    <a:pt x="519" y="270"/>
                  </a:cubicBezTo>
                  <a:cubicBezTo>
                    <a:pt x="491" y="263"/>
                    <a:pt x="480" y="261"/>
                    <a:pt x="459" y="240"/>
                  </a:cubicBezTo>
                  <a:cubicBezTo>
                    <a:pt x="418" y="245"/>
                    <a:pt x="401" y="260"/>
                    <a:pt x="363" y="252"/>
                  </a:cubicBezTo>
                  <a:cubicBezTo>
                    <a:pt x="357" y="248"/>
                    <a:pt x="350" y="246"/>
                    <a:pt x="345" y="240"/>
                  </a:cubicBezTo>
                  <a:cubicBezTo>
                    <a:pt x="341" y="235"/>
                    <a:pt x="343" y="226"/>
                    <a:pt x="339" y="222"/>
                  </a:cubicBezTo>
                  <a:cubicBezTo>
                    <a:pt x="292" y="175"/>
                    <a:pt x="247" y="179"/>
                    <a:pt x="183" y="174"/>
                  </a:cubicBezTo>
                  <a:cubicBezTo>
                    <a:pt x="141" y="178"/>
                    <a:pt x="118" y="183"/>
                    <a:pt x="81" y="192"/>
                  </a:cubicBezTo>
                  <a:cubicBezTo>
                    <a:pt x="87" y="218"/>
                    <a:pt x="106" y="263"/>
                    <a:pt x="75" y="282"/>
                  </a:cubicBezTo>
                  <a:cubicBezTo>
                    <a:pt x="64" y="289"/>
                    <a:pt x="51" y="290"/>
                    <a:pt x="39" y="294"/>
                  </a:cubicBezTo>
                  <a:cubicBezTo>
                    <a:pt x="33" y="296"/>
                    <a:pt x="21" y="300"/>
                    <a:pt x="21" y="300"/>
                  </a:cubicBezTo>
                  <a:cubicBezTo>
                    <a:pt x="0" y="331"/>
                    <a:pt x="17" y="317"/>
                    <a:pt x="45" y="336"/>
                  </a:cubicBezTo>
                  <a:cubicBezTo>
                    <a:pt x="79" y="388"/>
                    <a:pt x="38" y="322"/>
                    <a:pt x="63" y="372"/>
                  </a:cubicBezTo>
                  <a:cubicBezTo>
                    <a:pt x="73" y="393"/>
                    <a:pt x="92" y="407"/>
                    <a:pt x="105" y="426"/>
                  </a:cubicBezTo>
                  <a:cubicBezTo>
                    <a:pt x="115" y="478"/>
                    <a:pt x="138" y="510"/>
                    <a:pt x="183" y="540"/>
                  </a:cubicBezTo>
                  <a:cubicBezTo>
                    <a:pt x="187" y="546"/>
                    <a:pt x="189" y="554"/>
                    <a:pt x="195" y="558"/>
                  </a:cubicBezTo>
                  <a:cubicBezTo>
                    <a:pt x="207" y="566"/>
                    <a:pt x="224" y="563"/>
                    <a:pt x="237" y="570"/>
                  </a:cubicBezTo>
                  <a:cubicBezTo>
                    <a:pt x="255" y="579"/>
                    <a:pt x="274" y="589"/>
                    <a:pt x="291" y="600"/>
                  </a:cubicBezTo>
                  <a:cubicBezTo>
                    <a:pt x="341" y="596"/>
                    <a:pt x="377" y="588"/>
                    <a:pt x="423" y="576"/>
                  </a:cubicBezTo>
                  <a:cubicBezTo>
                    <a:pt x="447" y="579"/>
                    <a:pt x="476" y="573"/>
                    <a:pt x="495" y="588"/>
                  </a:cubicBezTo>
                  <a:cubicBezTo>
                    <a:pt x="500" y="592"/>
                    <a:pt x="498" y="600"/>
                    <a:pt x="501" y="606"/>
                  </a:cubicBezTo>
                  <a:cubicBezTo>
                    <a:pt x="519" y="638"/>
                    <a:pt x="521" y="638"/>
                    <a:pt x="543" y="660"/>
                  </a:cubicBezTo>
                  <a:cubicBezTo>
                    <a:pt x="553" y="690"/>
                    <a:pt x="574" y="704"/>
                    <a:pt x="603" y="714"/>
                  </a:cubicBezTo>
                  <a:cubicBezTo>
                    <a:pt x="635" y="706"/>
                    <a:pt x="646" y="699"/>
                    <a:pt x="681" y="708"/>
                  </a:cubicBezTo>
                  <a:cubicBezTo>
                    <a:pt x="693" y="711"/>
                    <a:pt x="705" y="716"/>
                    <a:pt x="717" y="720"/>
                  </a:cubicBezTo>
                  <a:cubicBezTo>
                    <a:pt x="723" y="722"/>
                    <a:pt x="735" y="726"/>
                    <a:pt x="735" y="726"/>
                  </a:cubicBezTo>
                  <a:cubicBezTo>
                    <a:pt x="791" y="719"/>
                    <a:pt x="796" y="712"/>
                    <a:pt x="843" y="696"/>
                  </a:cubicBezTo>
                  <a:cubicBezTo>
                    <a:pt x="851" y="684"/>
                    <a:pt x="859" y="672"/>
                    <a:pt x="867" y="660"/>
                  </a:cubicBezTo>
                  <a:cubicBezTo>
                    <a:pt x="871" y="654"/>
                    <a:pt x="879" y="642"/>
                    <a:pt x="879" y="642"/>
                  </a:cubicBezTo>
                  <a:cubicBezTo>
                    <a:pt x="882" y="624"/>
                    <a:pt x="893" y="606"/>
                    <a:pt x="891" y="588"/>
                  </a:cubicBezTo>
                  <a:cubicBezTo>
                    <a:pt x="889" y="569"/>
                    <a:pt x="879" y="552"/>
                    <a:pt x="873" y="534"/>
                  </a:cubicBezTo>
                  <a:cubicBezTo>
                    <a:pt x="860" y="494"/>
                    <a:pt x="852" y="435"/>
                    <a:pt x="807" y="420"/>
                  </a:cubicBezTo>
                  <a:cubicBezTo>
                    <a:pt x="835" y="378"/>
                    <a:pt x="801" y="373"/>
                    <a:pt x="765" y="366"/>
                  </a:cubicBezTo>
                  <a:cubicBezTo>
                    <a:pt x="749" y="317"/>
                    <a:pt x="744" y="330"/>
                    <a:pt x="789" y="300"/>
                  </a:cubicBezTo>
                  <a:cubicBezTo>
                    <a:pt x="816" y="260"/>
                    <a:pt x="817" y="301"/>
                    <a:pt x="849" y="312"/>
                  </a:cubicBezTo>
                  <a:cubicBezTo>
                    <a:pt x="865" y="301"/>
                    <a:pt x="903" y="288"/>
                    <a:pt x="903" y="288"/>
                  </a:cubicBezTo>
                  <a:cubicBezTo>
                    <a:pt x="911" y="276"/>
                    <a:pt x="932" y="266"/>
                    <a:pt x="927" y="252"/>
                  </a:cubicBezTo>
                  <a:cubicBezTo>
                    <a:pt x="923" y="240"/>
                    <a:pt x="915" y="216"/>
                    <a:pt x="915" y="216"/>
                  </a:cubicBezTo>
                  <a:cubicBezTo>
                    <a:pt x="924" y="181"/>
                    <a:pt x="950" y="124"/>
                    <a:pt x="903" y="108"/>
                  </a:cubicBezTo>
                  <a:cubicBezTo>
                    <a:pt x="891" y="112"/>
                    <a:pt x="879" y="124"/>
                    <a:pt x="867" y="120"/>
                  </a:cubicBezTo>
                  <a:cubicBezTo>
                    <a:pt x="855" y="116"/>
                    <a:pt x="831" y="108"/>
                    <a:pt x="831" y="108"/>
                  </a:cubicBezTo>
                  <a:cubicBezTo>
                    <a:pt x="820" y="97"/>
                    <a:pt x="810" y="85"/>
                    <a:pt x="795" y="78"/>
                  </a:cubicBezTo>
                  <a:cubicBezTo>
                    <a:pt x="783" y="73"/>
                    <a:pt x="759" y="66"/>
                    <a:pt x="759" y="66"/>
                  </a:cubicBezTo>
                  <a:cubicBezTo>
                    <a:pt x="750" y="39"/>
                    <a:pt x="740" y="37"/>
                    <a:pt x="717" y="24"/>
                  </a:cubicBezTo>
                  <a:cubicBezTo>
                    <a:pt x="704" y="17"/>
                    <a:pt x="681" y="0"/>
                    <a:pt x="681" y="0"/>
                  </a:cubicBezTo>
                  <a:cubicBezTo>
                    <a:pt x="631" y="6"/>
                    <a:pt x="649" y="6"/>
                    <a:pt x="627" y="6"/>
                  </a:cubicBezTo>
                  <a:close/>
                </a:path>
              </a:pathLst>
            </a:custGeom>
            <a:solidFill>
              <a:srgbClr val="FF33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auto">
            <a:xfrm>
              <a:off x="4606" y="1404"/>
              <a:ext cx="497" cy="690"/>
            </a:xfrm>
            <a:custGeom>
              <a:avLst/>
              <a:gdLst/>
              <a:ahLst/>
              <a:cxnLst>
                <a:cxn ang="0">
                  <a:pos x="176" y="114"/>
                </a:cxn>
                <a:cxn ang="0">
                  <a:pos x="224" y="96"/>
                </a:cxn>
                <a:cxn ang="0">
                  <a:pos x="284" y="0"/>
                </a:cxn>
                <a:cxn ang="0">
                  <a:pos x="332" y="36"/>
                </a:cxn>
                <a:cxn ang="0">
                  <a:pos x="338" y="54"/>
                </a:cxn>
                <a:cxn ang="0">
                  <a:pos x="374" y="66"/>
                </a:cxn>
                <a:cxn ang="0">
                  <a:pos x="428" y="96"/>
                </a:cxn>
                <a:cxn ang="0">
                  <a:pos x="464" y="186"/>
                </a:cxn>
                <a:cxn ang="0">
                  <a:pos x="476" y="222"/>
                </a:cxn>
                <a:cxn ang="0">
                  <a:pos x="434" y="432"/>
                </a:cxn>
                <a:cxn ang="0">
                  <a:pos x="392" y="480"/>
                </a:cxn>
                <a:cxn ang="0">
                  <a:pos x="350" y="528"/>
                </a:cxn>
                <a:cxn ang="0">
                  <a:pos x="320" y="582"/>
                </a:cxn>
                <a:cxn ang="0">
                  <a:pos x="278" y="672"/>
                </a:cxn>
                <a:cxn ang="0">
                  <a:pos x="182" y="690"/>
                </a:cxn>
                <a:cxn ang="0">
                  <a:pos x="86" y="654"/>
                </a:cxn>
                <a:cxn ang="0">
                  <a:pos x="50" y="642"/>
                </a:cxn>
                <a:cxn ang="0">
                  <a:pos x="14" y="618"/>
                </a:cxn>
                <a:cxn ang="0">
                  <a:pos x="68" y="612"/>
                </a:cxn>
                <a:cxn ang="0">
                  <a:pos x="128" y="552"/>
                </a:cxn>
                <a:cxn ang="0">
                  <a:pos x="146" y="474"/>
                </a:cxn>
                <a:cxn ang="0">
                  <a:pos x="92" y="336"/>
                </a:cxn>
                <a:cxn ang="0">
                  <a:pos x="8" y="246"/>
                </a:cxn>
                <a:cxn ang="0">
                  <a:pos x="2" y="228"/>
                </a:cxn>
                <a:cxn ang="0">
                  <a:pos x="20" y="216"/>
                </a:cxn>
                <a:cxn ang="0">
                  <a:pos x="26" y="198"/>
                </a:cxn>
                <a:cxn ang="0">
                  <a:pos x="44" y="180"/>
                </a:cxn>
                <a:cxn ang="0">
                  <a:pos x="62" y="186"/>
                </a:cxn>
                <a:cxn ang="0">
                  <a:pos x="68" y="204"/>
                </a:cxn>
                <a:cxn ang="0">
                  <a:pos x="134" y="186"/>
                </a:cxn>
                <a:cxn ang="0">
                  <a:pos x="188" y="156"/>
                </a:cxn>
                <a:cxn ang="0">
                  <a:pos x="194" y="120"/>
                </a:cxn>
                <a:cxn ang="0">
                  <a:pos x="230" y="114"/>
                </a:cxn>
                <a:cxn ang="0">
                  <a:pos x="212" y="102"/>
                </a:cxn>
              </a:cxnLst>
              <a:rect l="0" t="0" r="r" b="b"/>
              <a:pathLst>
                <a:path w="497" h="690">
                  <a:moveTo>
                    <a:pt x="176" y="114"/>
                  </a:moveTo>
                  <a:cubicBezTo>
                    <a:pt x="203" y="119"/>
                    <a:pt x="237" y="135"/>
                    <a:pt x="224" y="96"/>
                  </a:cubicBezTo>
                  <a:cubicBezTo>
                    <a:pt x="236" y="49"/>
                    <a:pt x="236" y="16"/>
                    <a:pt x="284" y="0"/>
                  </a:cubicBezTo>
                  <a:cubicBezTo>
                    <a:pt x="304" y="13"/>
                    <a:pt x="309" y="28"/>
                    <a:pt x="332" y="36"/>
                  </a:cubicBezTo>
                  <a:cubicBezTo>
                    <a:pt x="334" y="42"/>
                    <a:pt x="333" y="50"/>
                    <a:pt x="338" y="54"/>
                  </a:cubicBezTo>
                  <a:cubicBezTo>
                    <a:pt x="348" y="61"/>
                    <a:pt x="363" y="59"/>
                    <a:pt x="374" y="66"/>
                  </a:cubicBezTo>
                  <a:cubicBezTo>
                    <a:pt x="392" y="78"/>
                    <a:pt x="410" y="84"/>
                    <a:pt x="428" y="96"/>
                  </a:cubicBezTo>
                  <a:cubicBezTo>
                    <a:pt x="439" y="128"/>
                    <a:pt x="453" y="154"/>
                    <a:pt x="464" y="186"/>
                  </a:cubicBezTo>
                  <a:cubicBezTo>
                    <a:pt x="468" y="198"/>
                    <a:pt x="476" y="222"/>
                    <a:pt x="476" y="222"/>
                  </a:cubicBezTo>
                  <a:cubicBezTo>
                    <a:pt x="482" y="286"/>
                    <a:pt x="497" y="390"/>
                    <a:pt x="434" y="432"/>
                  </a:cubicBezTo>
                  <a:cubicBezTo>
                    <a:pt x="406" y="474"/>
                    <a:pt x="422" y="460"/>
                    <a:pt x="392" y="480"/>
                  </a:cubicBezTo>
                  <a:cubicBezTo>
                    <a:pt x="364" y="522"/>
                    <a:pt x="380" y="508"/>
                    <a:pt x="350" y="528"/>
                  </a:cubicBezTo>
                  <a:cubicBezTo>
                    <a:pt x="339" y="560"/>
                    <a:pt x="348" y="541"/>
                    <a:pt x="320" y="582"/>
                  </a:cubicBezTo>
                  <a:cubicBezTo>
                    <a:pt x="303" y="607"/>
                    <a:pt x="303" y="652"/>
                    <a:pt x="278" y="672"/>
                  </a:cubicBezTo>
                  <a:cubicBezTo>
                    <a:pt x="259" y="687"/>
                    <a:pt x="202" y="687"/>
                    <a:pt x="182" y="690"/>
                  </a:cubicBezTo>
                  <a:cubicBezTo>
                    <a:pt x="147" y="681"/>
                    <a:pt x="118" y="668"/>
                    <a:pt x="86" y="654"/>
                  </a:cubicBezTo>
                  <a:cubicBezTo>
                    <a:pt x="74" y="649"/>
                    <a:pt x="61" y="649"/>
                    <a:pt x="50" y="642"/>
                  </a:cubicBezTo>
                  <a:cubicBezTo>
                    <a:pt x="38" y="634"/>
                    <a:pt x="14" y="618"/>
                    <a:pt x="14" y="618"/>
                  </a:cubicBezTo>
                  <a:cubicBezTo>
                    <a:pt x="36" y="611"/>
                    <a:pt x="46" y="619"/>
                    <a:pt x="68" y="612"/>
                  </a:cubicBezTo>
                  <a:cubicBezTo>
                    <a:pt x="83" y="590"/>
                    <a:pt x="106" y="567"/>
                    <a:pt x="128" y="552"/>
                  </a:cubicBezTo>
                  <a:cubicBezTo>
                    <a:pt x="144" y="503"/>
                    <a:pt x="138" y="529"/>
                    <a:pt x="146" y="474"/>
                  </a:cubicBezTo>
                  <a:cubicBezTo>
                    <a:pt x="135" y="410"/>
                    <a:pt x="128" y="391"/>
                    <a:pt x="92" y="336"/>
                  </a:cubicBezTo>
                  <a:cubicBezTo>
                    <a:pt x="59" y="287"/>
                    <a:pt x="71" y="259"/>
                    <a:pt x="8" y="246"/>
                  </a:cubicBezTo>
                  <a:cubicBezTo>
                    <a:pt x="6" y="240"/>
                    <a:pt x="0" y="234"/>
                    <a:pt x="2" y="228"/>
                  </a:cubicBezTo>
                  <a:cubicBezTo>
                    <a:pt x="5" y="221"/>
                    <a:pt x="15" y="222"/>
                    <a:pt x="20" y="216"/>
                  </a:cubicBezTo>
                  <a:cubicBezTo>
                    <a:pt x="24" y="211"/>
                    <a:pt x="22" y="203"/>
                    <a:pt x="26" y="198"/>
                  </a:cubicBezTo>
                  <a:cubicBezTo>
                    <a:pt x="31" y="191"/>
                    <a:pt x="38" y="186"/>
                    <a:pt x="44" y="180"/>
                  </a:cubicBezTo>
                  <a:cubicBezTo>
                    <a:pt x="50" y="182"/>
                    <a:pt x="58" y="182"/>
                    <a:pt x="62" y="186"/>
                  </a:cubicBezTo>
                  <a:cubicBezTo>
                    <a:pt x="66" y="190"/>
                    <a:pt x="62" y="202"/>
                    <a:pt x="68" y="204"/>
                  </a:cubicBezTo>
                  <a:cubicBezTo>
                    <a:pt x="76" y="207"/>
                    <a:pt x="130" y="187"/>
                    <a:pt x="134" y="186"/>
                  </a:cubicBezTo>
                  <a:cubicBezTo>
                    <a:pt x="154" y="179"/>
                    <a:pt x="188" y="156"/>
                    <a:pt x="188" y="156"/>
                  </a:cubicBezTo>
                  <a:cubicBezTo>
                    <a:pt x="182" y="130"/>
                    <a:pt x="159" y="108"/>
                    <a:pt x="194" y="120"/>
                  </a:cubicBezTo>
                  <a:cubicBezTo>
                    <a:pt x="206" y="118"/>
                    <a:pt x="221" y="123"/>
                    <a:pt x="230" y="114"/>
                  </a:cubicBezTo>
                  <a:cubicBezTo>
                    <a:pt x="235" y="109"/>
                    <a:pt x="212" y="102"/>
                    <a:pt x="212" y="102"/>
                  </a:cubicBezTo>
                </a:path>
              </a:pathLst>
            </a:custGeom>
            <a:solidFill>
              <a:srgbClr val="FF66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4128" y="1574"/>
              <a:ext cx="4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latinLnBrk="0"/>
              <a:r>
                <a:rPr kumimoji="0" lang="en-US" sz="2000" b="1" dirty="0" smtClean="0">
                  <a:latin typeface="Times New Roman" pitchFamily="18" charset="0"/>
                </a:rPr>
                <a:t>RRC</a:t>
              </a:r>
              <a:endParaRPr kumimoji="0" lang="id-ID" sz="2000" b="1" dirty="0">
                <a:latin typeface="Times New Roman" pitchFamily="18" charset="0"/>
              </a:endParaRPr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791" y="1920"/>
              <a:ext cx="5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latinLnBrk="0"/>
              <a:r>
                <a:rPr kumimoji="0" lang="en-US" sz="1400" b="1">
                  <a:latin typeface="Times New Roman" pitchFamily="18" charset="0"/>
                </a:rPr>
                <a:t>SAARC</a:t>
              </a:r>
              <a:endParaRPr kumimoji="0" lang="id-ID" sz="1400" b="1">
                <a:latin typeface="Times New Roman" pitchFamily="18" charset="0"/>
              </a:endParaRPr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4176" y="2160"/>
              <a:ext cx="6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latinLnBrk="0"/>
              <a:r>
                <a:rPr kumimoji="0" lang="en-US" b="1" dirty="0">
                  <a:solidFill>
                    <a:srgbClr val="730B03"/>
                  </a:solidFill>
                  <a:latin typeface="Times New Roman" pitchFamily="18" charset="0"/>
                </a:rPr>
                <a:t>ASEAN</a:t>
              </a:r>
              <a:endParaRPr kumimoji="0" lang="id-ID" b="1" dirty="0">
                <a:solidFill>
                  <a:srgbClr val="730B03"/>
                </a:solidFill>
                <a:latin typeface="Times New Roman" pitchFamily="18" charset="0"/>
              </a:endParaRPr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4608" y="1575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latinLnBrk="0"/>
              <a:r>
                <a:rPr kumimoji="0" lang="en-US" sz="1600" b="1">
                  <a:latin typeface="Times New Roman" pitchFamily="18" charset="0"/>
                </a:rPr>
                <a:t>ASTIM</a:t>
              </a:r>
              <a:endParaRPr kumimoji="0" lang="id-ID" sz="1600" b="1">
                <a:latin typeface="Times New Roman" pitchFamily="18" charset="0"/>
              </a:endParaRPr>
            </a:p>
          </p:txBody>
        </p:sp>
        <p:sp>
          <p:nvSpPr>
            <p:cNvPr id="86029" name="Oval 13"/>
            <p:cNvSpPr>
              <a:spLocks noChangeArrowheads="1"/>
            </p:cNvSpPr>
            <p:nvPr/>
          </p:nvSpPr>
          <p:spPr bwMode="auto">
            <a:xfrm rot="2024697">
              <a:off x="4030" y="2107"/>
              <a:ext cx="1238" cy="835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4608" y="3120"/>
              <a:ext cx="8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latinLnBrk="0"/>
              <a:r>
                <a:rPr kumimoji="0" lang="en-US" b="1" dirty="0">
                  <a:solidFill>
                    <a:srgbClr val="730B03"/>
                  </a:solidFill>
                  <a:latin typeface="Times New Roman" pitchFamily="18" charset="0"/>
                </a:rPr>
                <a:t>OCEANIA</a:t>
              </a:r>
              <a:endParaRPr kumimoji="0" lang="id-ID" b="1" dirty="0">
                <a:solidFill>
                  <a:srgbClr val="730B03"/>
                </a:solidFill>
                <a:latin typeface="Times New Roman" pitchFamily="18" charset="0"/>
              </a:endParaRPr>
            </a:p>
          </p:txBody>
        </p:sp>
      </p:grpSp>
      <p:sp>
        <p:nvSpPr>
          <p:cNvPr id="86031" name="AutoShape 15"/>
          <p:cNvSpPr>
            <a:spLocks noChangeArrowheads="1"/>
          </p:cNvSpPr>
          <p:nvPr/>
        </p:nvSpPr>
        <p:spPr bwMode="auto">
          <a:xfrm flipH="1">
            <a:off x="0" y="1295400"/>
            <a:ext cx="6477000" cy="3352800"/>
          </a:xfrm>
          <a:prstGeom prst="wedgeRoundRectCallout">
            <a:avLst>
              <a:gd name="adj1" fmla="val -57335"/>
              <a:gd name="adj2" fmla="val 32313"/>
              <a:gd name="adj3" fmla="val 16667"/>
            </a:avLst>
          </a:prstGeom>
          <a:solidFill>
            <a:schemeClr val="tx2">
              <a:lumMod val="50000"/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algn="ctr" latinLnBrk="0"/>
            <a:endParaRPr kumimoji="0" lang="en-US">
              <a:latin typeface="Times New Roman" pitchFamily="18" charset="0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179388" y="1037346"/>
            <a:ext cx="6408737" cy="399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marL="177800" indent="-177800" eaLnBrk="0" latinLnBrk="0" hangingPunct="0">
              <a:lnSpc>
                <a:spcPct val="90000"/>
              </a:lnSpc>
            </a:pPr>
            <a:endParaRPr kumimoji="0" lang="en-US" sz="2000" b="1" dirty="0">
              <a:solidFill>
                <a:schemeClr val="accent2"/>
              </a:solidFill>
              <a:latin typeface="Tahoma" pitchFamily="34" charset="0"/>
            </a:endParaRPr>
          </a:p>
          <a:p>
            <a:pPr marL="177800" indent="-177800" eaLnBrk="0" latinLnBrk="0" hangingPunct="0">
              <a:lnSpc>
                <a:spcPct val="90000"/>
              </a:lnSpc>
            </a:pPr>
            <a:r>
              <a:rPr kumimoji="0" lang="en-US" sz="2000" b="1" dirty="0" smtClean="0">
                <a:latin typeface="Tahoma" pitchFamily="34" charset="0"/>
              </a:rPr>
              <a:t> </a:t>
            </a:r>
            <a:r>
              <a:rPr kumimoji="0" lang="en-US" sz="2000" b="1" dirty="0" err="1" smtClean="0">
                <a:latin typeface="Tahoma" pitchFamily="34" charset="0"/>
              </a:rPr>
              <a:t>Kegiatan</a:t>
            </a:r>
            <a:r>
              <a:rPr kumimoji="0" lang="en-US" sz="2000" b="1" dirty="0" smtClean="0">
                <a:latin typeface="Tahoma" pitchFamily="34" charset="0"/>
              </a:rPr>
              <a:t> </a:t>
            </a:r>
            <a:r>
              <a:rPr kumimoji="0" lang="en-US" sz="2000" b="1" dirty="0" err="1" smtClean="0">
                <a:latin typeface="Tahoma" pitchFamily="34" charset="0"/>
              </a:rPr>
              <a:t>di</a:t>
            </a:r>
            <a:r>
              <a:rPr kumimoji="0" lang="en-US" sz="2000" b="1" dirty="0" smtClean="0">
                <a:latin typeface="Tahoma" pitchFamily="34" charset="0"/>
              </a:rPr>
              <a:t>  </a:t>
            </a:r>
            <a:r>
              <a:rPr kumimoji="0" lang="en-US" sz="2000" b="1" dirty="0" err="1">
                <a:latin typeface="Tahoma" pitchFamily="34" charset="0"/>
              </a:rPr>
              <a:t>Selat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Malaka</a:t>
            </a:r>
            <a:endParaRPr kumimoji="0" lang="en-US" sz="2000" b="1" dirty="0">
              <a:latin typeface="Tahoma" pitchFamily="34" charset="0"/>
            </a:endParaRPr>
          </a:p>
          <a:p>
            <a:pPr marL="177800" indent="-177800" eaLnBrk="0" latinLnBrk="0" hangingPunct="0">
              <a:lnSpc>
                <a:spcPct val="90000"/>
              </a:lnSpc>
              <a:buFontTx/>
              <a:buChar char="-"/>
            </a:pPr>
            <a:r>
              <a:rPr kumimoji="0" lang="id-ID" sz="2000" b="1" dirty="0">
                <a:latin typeface="Tahoma" pitchFamily="34" charset="0"/>
              </a:rPr>
              <a:t>50.000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kapal</a:t>
            </a:r>
            <a:r>
              <a:rPr kumimoji="0" lang="id-ID" sz="2000" b="1" dirty="0">
                <a:latin typeface="Tahoma" pitchFamily="34" charset="0"/>
              </a:rPr>
              <a:t>/tahun </a:t>
            </a:r>
            <a:r>
              <a:rPr kumimoji="0" lang="en-US" sz="2000" b="1" dirty="0">
                <a:latin typeface="Tahoma" pitchFamily="34" charset="0"/>
              </a:rPr>
              <a:t>(</a:t>
            </a:r>
            <a:r>
              <a:rPr kumimoji="0" lang="en-US" sz="2000" b="1" u="sng" dirty="0">
                <a:latin typeface="Tahoma" pitchFamily="34" charset="0"/>
              </a:rPr>
              <a:t>+</a:t>
            </a:r>
            <a:r>
              <a:rPr kumimoji="0" lang="en-US" sz="2000" b="1" dirty="0">
                <a:latin typeface="Tahoma" pitchFamily="34" charset="0"/>
              </a:rPr>
              <a:t> 140 </a:t>
            </a:r>
            <a:r>
              <a:rPr kumimoji="0" lang="en-US" sz="2000" b="1" dirty="0" err="1">
                <a:latin typeface="Tahoma" pitchFamily="34" charset="0"/>
              </a:rPr>
              <a:t>kapal</a:t>
            </a:r>
            <a:r>
              <a:rPr kumimoji="0" lang="en-US" sz="2000" b="1" dirty="0">
                <a:latin typeface="Tahoma" pitchFamily="34" charset="0"/>
              </a:rPr>
              <a:t>/</a:t>
            </a:r>
            <a:r>
              <a:rPr kumimoji="0" lang="en-US" sz="2000" b="1" dirty="0" err="1">
                <a:latin typeface="Tahoma" pitchFamily="34" charset="0"/>
              </a:rPr>
              <a:t>hari</a:t>
            </a:r>
            <a:r>
              <a:rPr kumimoji="0" lang="en-US" sz="2000" b="1" dirty="0">
                <a:latin typeface="Tahoma" pitchFamily="34" charset="0"/>
              </a:rPr>
              <a:t> )</a:t>
            </a:r>
          </a:p>
          <a:p>
            <a:pPr marL="177800" indent="-177800" eaLnBrk="0" latinLnBrk="0" hangingPunct="0">
              <a:lnSpc>
                <a:spcPct val="90000"/>
              </a:lnSpc>
              <a:buFontTx/>
              <a:buChar char="-"/>
            </a:pPr>
            <a:r>
              <a:rPr kumimoji="0" lang="en-US" sz="2000" b="1" dirty="0">
                <a:latin typeface="Tahoma" pitchFamily="34" charset="0"/>
              </a:rPr>
              <a:t>50 % </a:t>
            </a:r>
            <a:r>
              <a:rPr kumimoji="0" lang="en-US" sz="2000" b="1" dirty="0" err="1">
                <a:latin typeface="Tahoma" pitchFamily="34" charset="0"/>
              </a:rPr>
              <a:t>minyak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dunia</a:t>
            </a:r>
            <a:endParaRPr kumimoji="0" lang="en-US" sz="2000" b="1" dirty="0">
              <a:latin typeface="Tahoma" pitchFamily="34" charset="0"/>
            </a:endParaRPr>
          </a:p>
          <a:p>
            <a:pPr marL="177800" indent="-177800" eaLnBrk="0" latinLnBrk="0" hangingPunct="0">
              <a:lnSpc>
                <a:spcPct val="90000"/>
              </a:lnSpc>
              <a:buFontTx/>
              <a:buChar char="-"/>
            </a:pPr>
            <a:r>
              <a:rPr kumimoji="0" lang="en-US" sz="2000" b="1" dirty="0">
                <a:latin typeface="Tahoma" pitchFamily="34" charset="0"/>
              </a:rPr>
              <a:t>50 % import </a:t>
            </a:r>
            <a:r>
              <a:rPr kumimoji="0" lang="en-US" sz="2000" b="1" dirty="0" err="1">
                <a:latin typeface="Tahoma" pitchFamily="34" charset="0"/>
              </a:rPr>
              <a:t>minyak</a:t>
            </a:r>
            <a:r>
              <a:rPr kumimoji="0" lang="en-US" sz="2000" b="1" dirty="0">
                <a:latin typeface="Tahoma" pitchFamily="34" charset="0"/>
              </a:rPr>
              <a:t> China.</a:t>
            </a:r>
          </a:p>
          <a:p>
            <a:pPr marL="177800" indent="-177800" eaLnBrk="0" latinLnBrk="0" hangingPunct="0">
              <a:lnSpc>
                <a:spcPct val="90000"/>
              </a:lnSpc>
              <a:buFontTx/>
              <a:buChar char="-"/>
            </a:pPr>
            <a:r>
              <a:rPr kumimoji="0" lang="en-US" sz="2000" b="1" dirty="0">
                <a:latin typeface="Tahoma" pitchFamily="34" charset="0"/>
              </a:rPr>
              <a:t>90 % import </a:t>
            </a:r>
            <a:r>
              <a:rPr kumimoji="0" lang="en-US" sz="2000" b="1" dirty="0" err="1">
                <a:latin typeface="Tahoma" pitchFamily="34" charset="0"/>
              </a:rPr>
              <a:t>minyak</a:t>
            </a:r>
            <a:r>
              <a:rPr kumimoji="0" lang="en-US" sz="2000" b="1" dirty="0">
                <a:latin typeface="Tahoma" pitchFamily="34" charset="0"/>
              </a:rPr>
              <a:t> China </a:t>
            </a:r>
            <a:r>
              <a:rPr kumimoji="0" lang="en-US" sz="2000" b="1" dirty="0" err="1">
                <a:latin typeface="Tahoma" pitchFamily="34" charset="0"/>
              </a:rPr>
              <a:t>melalui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laut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saat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ini</a:t>
            </a:r>
            <a:r>
              <a:rPr kumimoji="0" lang="en-US" sz="2000" b="1" dirty="0">
                <a:latin typeface="Tahoma" pitchFamily="34" charset="0"/>
              </a:rPr>
              <a:t> 6,2 </a:t>
            </a:r>
            <a:r>
              <a:rPr kumimoji="0" lang="en-US" sz="2000" b="1" dirty="0" err="1">
                <a:latin typeface="Tahoma" pitchFamily="34" charset="0"/>
              </a:rPr>
              <a:t>juta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barel</a:t>
            </a:r>
            <a:r>
              <a:rPr kumimoji="0" lang="en-US" sz="2000" b="1" dirty="0">
                <a:latin typeface="Tahoma" pitchFamily="34" charset="0"/>
              </a:rPr>
              <a:t>/</a:t>
            </a:r>
            <a:r>
              <a:rPr kumimoji="0" lang="en-US" sz="2000" b="1" dirty="0" err="1">
                <a:latin typeface="Tahoma" pitchFamily="34" charset="0"/>
              </a:rPr>
              <a:t>hari</a:t>
            </a:r>
            <a:r>
              <a:rPr kumimoji="0" lang="en-US" sz="2000" b="1" dirty="0">
                <a:latin typeface="Tahoma" pitchFamily="34" charset="0"/>
              </a:rPr>
              <a:t>, </a:t>
            </a:r>
            <a:r>
              <a:rPr kumimoji="0" lang="en-US" sz="2000" b="1" dirty="0" err="1">
                <a:latin typeface="Tahoma" pitchFamily="34" charset="0"/>
              </a:rPr>
              <a:t>akan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bertambah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menjadi</a:t>
            </a:r>
            <a:r>
              <a:rPr kumimoji="0" lang="en-US" sz="2000" b="1" dirty="0">
                <a:latin typeface="Tahoma" pitchFamily="34" charset="0"/>
              </a:rPr>
              <a:t> 12,7 </a:t>
            </a:r>
            <a:r>
              <a:rPr kumimoji="0" lang="en-US" sz="2000" b="1" dirty="0" err="1">
                <a:latin typeface="Tahoma" pitchFamily="34" charset="0"/>
              </a:rPr>
              <a:t>juta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barel</a:t>
            </a:r>
            <a:r>
              <a:rPr kumimoji="0" lang="en-US" sz="2000" b="1" dirty="0">
                <a:latin typeface="Tahoma" pitchFamily="34" charset="0"/>
              </a:rPr>
              <a:t>/</a:t>
            </a:r>
            <a:r>
              <a:rPr kumimoji="0" lang="en-US" sz="2000" b="1" dirty="0" err="1">
                <a:latin typeface="Tahoma" pitchFamily="34" charset="0"/>
              </a:rPr>
              <a:t>hari</a:t>
            </a:r>
            <a:r>
              <a:rPr kumimoji="0" lang="en-US" sz="2000" b="1" dirty="0">
                <a:latin typeface="Tahoma" pitchFamily="34" charset="0"/>
              </a:rPr>
              <a:t> pd </a:t>
            </a:r>
            <a:r>
              <a:rPr kumimoji="0" lang="en-US" sz="2000" b="1" dirty="0" err="1">
                <a:latin typeface="Tahoma" pitchFamily="34" charset="0"/>
              </a:rPr>
              <a:t>thn</a:t>
            </a:r>
            <a:r>
              <a:rPr kumimoji="0" lang="en-US" sz="2000" b="1" dirty="0">
                <a:latin typeface="Tahoma" pitchFamily="34" charset="0"/>
              </a:rPr>
              <a:t> 2020.</a:t>
            </a:r>
          </a:p>
          <a:p>
            <a:pPr marL="177800" indent="-177800" eaLnBrk="0" latinLnBrk="0" hangingPunct="0">
              <a:lnSpc>
                <a:spcPct val="90000"/>
              </a:lnSpc>
              <a:buFontTx/>
              <a:buChar char="-"/>
            </a:pPr>
            <a:r>
              <a:rPr kumimoji="0" lang="en-US" sz="2000" b="1" dirty="0">
                <a:latin typeface="Tahoma" pitchFamily="34" charset="0"/>
              </a:rPr>
              <a:t>India </a:t>
            </a:r>
            <a:r>
              <a:rPr kumimoji="0" lang="en-US" sz="2000" b="1" dirty="0" err="1">
                <a:latin typeface="Tahoma" pitchFamily="34" charset="0"/>
              </a:rPr>
              <a:t>akan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membangun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pangkalan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laut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di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Karwar</a:t>
            </a:r>
            <a:r>
              <a:rPr kumimoji="0" lang="en-US" sz="2000" b="1" dirty="0">
                <a:latin typeface="Tahoma" pitchFamily="34" charset="0"/>
              </a:rPr>
              <a:t> dg </a:t>
            </a:r>
            <a:r>
              <a:rPr kumimoji="0" lang="en-US" sz="2000" b="1" dirty="0" err="1">
                <a:latin typeface="Tahoma" pitchFamily="34" charset="0"/>
              </a:rPr>
              <a:t>biaya</a:t>
            </a:r>
            <a:r>
              <a:rPr kumimoji="0" lang="en-US" sz="2000" b="1" dirty="0">
                <a:latin typeface="Tahoma" pitchFamily="34" charset="0"/>
              </a:rPr>
              <a:t> $ 8 </a:t>
            </a:r>
            <a:r>
              <a:rPr kumimoji="0" lang="en-US" sz="2000" b="1" dirty="0" err="1">
                <a:latin typeface="Tahoma" pitchFamily="34" charset="0"/>
              </a:rPr>
              <a:t>milyar</a:t>
            </a:r>
            <a:r>
              <a:rPr kumimoji="0" lang="en-US" sz="2000" b="1" dirty="0">
                <a:latin typeface="Tahoma" pitchFamily="34" charset="0"/>
              </a:rPr>
              <a:t> </a:t>
            </a:r>
          </a:p>
          <a:p>
            <a:pPr marL="177800" indent="-177800" eaLnBrk="0" latinLnBrk="0" hangingPunct="0">
              <a:lnSpc>
                <a:spcPct val="90000"/>
              </a:lnSpc>
            </a:pPr>
            <a:r>
              <a:rPr kumimoji="0" lang="en-US" sz="2000" b="1" dirty="0">
                <a:latin typeface="Tahoma" pitchFamily="34" charset="0"/>
              </a:rPr>
              <a:t>- </a:t>
            </a:r>
            <a:r>
              <a:rPr kumimoji="0" lang="id-ID" sz="2000" b="1" dirty="0">
                <a:latin typeface="Tahoma" pitchFamily="34" charset="0"/>
              </a:rPr>
              <a:t>30 % perdagangan</a:t>
            </a:r>
            <a:r>
              <a:rPr kumimoji="0" lang="en-US" sz="2000" b="1" dirty="0">
                <a:latin typeface="Tahoma" pitchFamily="34" charset="0"/>
              </a:rPr>
              <a:t> </a:t>
            </a:r>
            <a:r>
              <a:rPr kumimoji="0" lang="en-US" sz="2000" b="1" dirty="0" err="1">
                <a:latin typeface="Tahoma" pitchFamily="34" charset="0"/>
              </a:rPr>
              <a:t>laut</a:t>
            </a:r>
            <a:r>
              <a:rPr kumimoji="0" lang="id-ID" sz="2000" b="1" dirty="0">
                <a:latin typeface="Tahoma" pitchFamily="34" charset="0"/>
              </a:rPr>
              <a:t> dunia </a:t>
            </a:r>
            <a:endParaRPr kumimoji="0" lang="en-US" sz="2000" b="1" dirty="0">
              <a:latin typeface="Tahoma" pitchFamily="34" charset="0"/>
            </a:endParaRPr>
          </a:p>
          <a:p>
            <a:pPr marL="177800" indent="-177800" eaLnBrk="0" latinLnBrk="0" hangingPunct="0">
              <a:lnSpc>
                <a:spcPct val="90000"/>
              </a:lnSpc>
            </a:pPr>
            <a:r>
              <a:rPr kumimoji="0" lang="en-US" sz="2000" b="1" dirty="0">
                <a:latin typeface="Tahoma" pitchFamily="34" charset="0"/>
              </a:rPr>
              <a:t>- </a:t>
            </a:r>
            <a:r>
              <a:rPr kumimoji="0" lang="id-ID" sz="2000" b="1" dirty="0">
                <a:latin typeface="Tahoma" pitchFamily="34" charset="0"/>
              </a:rPr>
              <a:t>11 juta barel/hari minyak mentah dunia </a:t>
            </a:r>
            <a:endParaRPr kumimoji="0" lang="en-US" sz="2000" b="1" dirty="0">
              <a:latin typeface="Tahoma" pitchFamily="34" charset="0"/>
            </a:endParaRPr>
          </a:p>
          <a:p>
            <a:pPr marL="177800" indent="-177800" eaLnBrk="0" latinLnBrk="0" hangingPunct="0">
              <a:lnSpc>
                <a:spcPct val="90000"/>
              </a:lnSpc>
            </a:pPr>
            <a:r>
              <a:rPr kumimoji="0" lang="en-US" sz="2000" b="1" dirty="0">
                <a:latin typeface="Tahoma" pitchFamily="34" charset="0"/>
              </a:rPr>
              <a:t>- </a:t>
            </a:r>
            <a:r>
              <a:rPr kumimoji="0" lang="id-ID" sz="2000" b="1" dirty="0">
                <a:latin typeface="Tahoma" pitchFamily="34" charset="0"/>
              </a:rPr>
              <a:t>80 % minyak Jepang </a:t>
            </a:r>
            <a:endParaRPr kumimoji="0" lang="en-US" sz="2000" b="1" dirty="0">
              <a:latin typeface="Tahoma" pitchFamily="34" charset="0"/>
            </a:endParaRPr>
          </a:p>
          <a:p>
            <a:pPr marL="177800" indent="-177800" eaLnBrk="0" latinLnBrk="0" hangingPunct="0">
              <a:lnSpc>
                <a:spcPct val="50000"/>
              </a:lnSpc>
            </a:pPr>
            <a:endParaRPr kumimoji="0" lang="id-ID" sz="1000" b="1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0" latinLnBrk="0" hangingPunct="0">
              <a:lnSpc>
                <a:spcPct val="90000"/>
              </a:lnSpc>
            </a:pPr>
            <a:endParaRPr kumimoji="0" lang="id-ID" sz="16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322263" y="5622925"/>
            <a:ext cx="482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marL="342900" indent="-342900" latinLnBrk="0"/>
            <a:r>
              <a:rPr kumimoji="0" lang="en-US" sz="1800" b="1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 </a:t>
            </a:r>
            <a:r>
              <a:rPr kumimoji="0" lang="en-US" sz="1800" b="1" dirty="0" err="1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ancaman</a:t>
            </a:r>
            <a:r>
              <a:rPr kumimoji="0" lang="en-US" sz="1800" b="1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0" lang="en-US" sz="1800" b="1" dirty="0" err="1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dunia</a:t>
            </a:r>
            <a:r>
              <a:rPr kumimoji="0" lang="en-US" sz="1800" b="1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  <a:p>
            <a:pPr marL="342900" indent="-342900" latinLnBrk="0">
              <a:buFontTx/>
              <a:buAutoNum type="arabicPeriod"/>
            </a:pPr>
            <a:r>
              <a:rPr kumimoji="0" lang="en-US" sz="1800" b="1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Energy and security</a:t>
            </a:r>
          </a:p>
          <a:p>
            <a:pPr marL="342900" indent="-342900" latinLnBrk="0">
              <a:buFontTx/>
              <a:buAutoNum type="arabicPeriod"/>
            </a:pPr>
            <a:r>
              <a:rPr kumimoji="0" lang="en-US" sz="1800" b="1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Global warming</a:t>
            </a:r>
          </a:p>
          <a:p>
            <a:pPr marL="342900" indent="-342900" latinLnBrk="0">
              <a:buFontTx/>
              <a:buAutoNum type="arabicPeriod"/>
            </a:pPr>
            <a:r>
              <a:rPr kumimoji="0" lang="en-US" sz="1800" b="1" dirty="0">
                <a:solidFill>
                  <a:srgbClr val="730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Terrorism 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31" grpId="0" animBg="1"/>
      <p:bldP spid="86032" grpId="0"/>
      <p:bldP spid="860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11"/>
                </a:solidFill>
              </a:rPr>
              <a:t>PENDIDIKAN SBG SOLUSI</a:t>
            </a:r>
            <a:endParaRPr lang="id-ID" dirty="0">
              <a:solidFill>
                <a:srgbClr val="FFFF1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63040"/>
            <a:ext cx="8610600" cy="470916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id-ID" sz="32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Banyak </a:t>
            </a:r>
            <a:r>
              <a:rPr lang="en-US" sz="3200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sz="32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memilih pendidikan sbg solusi dalam </a:t>
            </a:r>
            <a:r>
              <a:rPr lang="en-US" sz="3200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memecahkan</a:t>
            </a:r>
            <a:r>
              <a:rPr lang="en-US" sz="32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aneka</a:t>
            </a:r>
            <a:r>
              <a:rPr lang="en-US" sz="3200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problem</a:t>
            </a:r>
            <a:endParaRPr lang="id-ID" sz="3200" dirty="0" smtClean="0">
              <a:solidFill>
                <a:srgbClr val="86DBF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memanfaat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sbg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mekanisme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memperbaiki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problem</a:t>
            </a:r>
            <a:r>
              <a:rPr lang="id-ID" sz="3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kehidupan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3400"/>
              </a:lnSpc>
              <a:spcBef>
                <a:spcPts val="1800"/>
              </a:spcBef>
              <a:buNone/>
            </a:pPr>
            <a:r>
              <a:rPr lang="en-US" sz="3200" i="1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i="1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3200" i="1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Education as the primary mechanism for redressing the problem of social life</a:t>
            </a:r>
            <a:r>
              <a:rPr lang="en-US" sz="3200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, (Peter W. Cookson and Barbara Schneider, 1995).</a:t>
            </a:r>
            <a:endParaRPr lang="id-ID" sz="3200" dirty="0" smtClean="0">
              <a:solidFill>
                <a:srgbClr val="FFFF1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spcBef>
                <a:spcPts val="1800"/>
              </a:spcBef>
              <a:buNone/>
            </a:pPr>
            <a:r>
              <a:rPr lang="id-ID" sz="3200" dirty="0" smtClean="0">
                <a:solidFill>
                  <a:srgbClr val="FFFF1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d-ID" sz="3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program AS: “</a:t>
            </a:r>
            <a:r>
              <a:rPr lang="id-ID" sz="3200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 Child left behind</a:t>
            </a:r>
            <a:r>
              <a:rPr lang="en-US" sz="3200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id-ID" sz="3200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9446908f012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1671</TotalTime>
  <Words>710</Words>
  <Application>Microsoft Office PowerPoint</Application>
  <PresentationFormat>On-screen Show (4:3)</PresentationFormat>
  <Paragraphs>169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PENGERTIAN </vt:lpstr>
      <vt:lpstr>TREND PERKEMBANGAN</vt:lpstr>
      <vt:lpstr>PERKEMBANGAN MENDADAK</vt:lpstr>
      <vt:lpstr>Accelerating Pace of Change</vt:lpstr>
      <vt:lpstr>Slide 5</vt:lpstr>
      <vt:lpstr>Slide 6</vt:lpstr>
      <vt:lpstr>Slide 7</vt:lpstr>
      <vt:lpstr>Slide 8</vt:lpstr>
      <vt:lpstr>PENDIDIKAN SBG SOLUSI</vt:lpstr>
      <vt:lpstr>PENGERTIAN  PENDIDIKAN KOMPARATIF</vt:lpstr>
      <vt:lpstr>Slide 11</vt:lpstr>
      <vt:lpstr>Slide 12</vt:lpstr>
      <vt:lpstr>Slide 13</vt:lpstr>
      <vt:lpstr>Slide 14</vt:lpstr>
      <vt:lpstr>Slide 15</vt:lpstr>
      <vt:lpstr>PENDAPAT PARA AHLI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PENDIDIKAN</dc:title>
  <dc:creator>acer</dc:creator>
  <cp:lastModifiedBy>Arief</cp:lastModifiedBy>
  <cp:revision>137</cp:revision>
  <dcterms:created xsi:type="dcterms:W3CDTF">2007-09-20T18:20:41Z</dcterms:created>
  <dcterms:modified xsi:type="dcterms:W3CDTF">2014-07-24T09:48:36Z</dcterms:modified>
</cp:coreProperties>
</file>