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86" r:id="rId2"/>
    <p:sldId id="256" r:id="rId3"/>
    <p:sldId id="375" r:id="rId4"/>
    <p:sldId id="377" r:id="rId5"/>
    <p:sldId id="373" r:id="rId6"/>
    <p:sldId id="395" r:id="rId7"/>
    <p:sldId id="397" r:id="rId8"/>
    <p:sldId id="380" r:id="rId9"/>
    <p:sldId id="388" r:id="rId10"/>
    <p:sldId id="378" r:id="rId11"/>
    <p:sldId id="398" r:id="rId12"/>
    <p:sldId id="399" r:id="rId13"/>
    <p:sldId id="389" r:id="rId14"/>
    <p:sldId id="400" r:id="rId15"/>
    <p:sldId id="403" r:id="rId16"/>
    <p:sldId id="404" r:id="rId17"/>
    <p:sldId id="405" r:id="rId18"/>
    <p:sldId id="406" r:id="rId19"/>
    <p:sldId id="402" r:id="rId20"/>
    <p:sldId id="401" r:id="rId21"/>
    <p:sldId id="390" r:id="rId22"/>
    <p:sldId id="407" r:id="rId23"/>
    <p:sldId id="40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f Rohman" initials="A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8F7"/>
    <a:srgbClr val="EEF325"/>
    <a:srgbClr val="BEF0FA"/>
    <a:srgbClr val="0EBED0"/>
    <a:srgbClr val="C5D905"/>
    <a:srgbClr val="A2AE06"/>
    <a:srgbClr val="7E8B03"/>
    <a:srgbClr val="B2C404"/>
    <a:srgbClr val="D6E60C"/>
    <a:srgbClr val="DCF7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1" autoAdjust="0"/>
    <p:restoredTop sz="94678" autoAdjust="0"/>
  </p:normalViewPr>
  <p:slideViewPr>
    <p:cSldViewPr>
      <p:cViewPr>
        <p:scale>
          <a:sx n="50" d="100"/>
          <a:sy n="50" d="100"/>
        </p:scale>
        <p:origin x="-16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7E1EC-DA45-48C8-BCFB-3F9523C1A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F6B1-BFCD-4FE1-B064-435EB2E5F2C8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E0FD-80B6-4965-9DAB-A10E7C9AA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7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7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7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47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E4C4F-9A14-496B-82CD-96C6A99CC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06D4-EF08-4E6C-A9D1-6EEB697E5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9332-1929-44FA-BD09-1C321DAD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135441-655C-4C1D-A585-F70D785ED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1F1F5B-30AE-4DE2-AA69-27A6EC4A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528D5-8FD3-4E0D-9171-947245F11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01AB-CCDA-468F-9274-2E6C8082C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C43B-0841-49EB-A1FB-8C0022F1A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2DD8-5AAB-4C1F-82DF-FC69F8BF8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F7F1-F417-4248-9FBE-B9B123E6F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A1B0-9F08-4EFC-AD27-30B36D9B9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55CA-7C15-4180-B9FB-BDD12EFB4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54F9-BF76-4C03-ABA3-D07AFAAE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DB1A-C534-49FD-B6B0-4177691F3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3001C"/>
            </a:gs>
            <a:gs pos="100000">
              <a:srgbClr val="03001C"/>
            </a:gs>
            <a:gs pos="34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7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7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37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37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9D5315-D56B-49F9-BAE0-6D3A76A498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spc="-510" dirty="0" smtClean="0">
                <a:solidFill>
                  <a:srgbClr val="C2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+mj-ea"/>
                <a:cs typeface="+mj-cs"/>
              </a:rPr>
              <a:t>KEDUDUKAN</a:t>
            </a:r>
            <a:endParaRPr kumimoji="0" lang="en-US" sz="9600" b="1" i="0" u="none" strike="noStrike" kern="0" cap="none" spc="-510" normalizeH="0" noProof="0" dirty="0">
              <a:ln>
                <a:noFill/>
              </a:ln>
              <a:solidFill>
                <a:srgbClr val="C2F5F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1219200"/>
          </a:xfrm>
        </p:spPr>
        <p:txBody>
          <a:bodyPr/>
          <a:lstStyle/>
          <a:p>
            <a:r>
              <a:rPr lang="en-US" sz="6000" b="1" spc="-460" dirty="0" smtClean="0">
                <a:solidFill>
                  <a:srgbClr val="7E8B03"/>
                </a:solidFill>
              </a:rPr>
              <a:t>PE</a:t>
            </a:r>
            <a:r>
              <a:rPr lang="en-US" sz="6000" b="1" spc="-460" dirty="0" smtClean="0">
                <a:solidFill>
                  <a:srgbClr val="A2AE06"/>
                </a:solidFill>
              </a:rPr>
              <a:t>N</a:t>
            </a:r>
            <a:r>
              <a:rPr lang="en-US" sz="6000" b="1" spc="-460" dirty="0" smtClean="0">
                <a:solidFill>
                  <a:srgbClr val="B2C404"/>
                </a:solidFill>
              </a:rPr>
              <a:t>DI</a:t>
            </a:r>
            <a:r>
              <a:rPr lang="en-US" sz="6000" b="1" spc="-460" dirty="0" smtClean="0">
                <a:solidFill>
                  <a:srgbClr val="C5D905"/>
                </a:solidFill>
              </a:rPr>
              <a:t>DI</a:t>
            </a:r>
            <a:r>
              <a:rPr lang="en-US" sz="6000" b="1" spc="-460" dirty="0" smtClean="0">
                <a:solidFill>
                  <a:srgbClr val="E8F541"/>
                </a:solidFill>
              </a:rPr>
              <a:t>K</a:t>
            </a:r>
            <a:r>
              <a:rPr lang="en-US" sz="6000" b="1" spc="-460" dirty="0" smtClean="0">
                <a:solidFill>
                  <a:srgbClr val="F4F76B"/>
                </a:solidFill>
              </a:rPr>
              <a:t>AN KO</a:t>
            </a:r>
            <a:r>
              <a:rPr lang="en-US" sz="6000" b="1" spc="-460" dirty="0" smtClean="0">
                <a:solidFill>
                  <a:srgbClr val="EEF325"/>
                </a:solidFill>
              </a:rPr>
              <a:t>MP</a:t>
            </a:r>
            <a:r>
              <a:rPr lang="en-US" sz="6000" b="1" spc="-460" dirty="0" smtClean="0">
                <a:solidFill>
                  <a:srgbClr val="C5D905"/>
                </a:solidFill>
              </a:rPr>
              <a:t>AR</a:t>
            </a:r>
            <a:r>
              <a:rPr lang="en-US" sz="6000" b="1" spc="-460" dirty="0" smtClean="0">
                <a:solidFill>
                  <a:srgbClr val="A2AE06"/>
                </a:solidFill>
              </a:rPr>
              <a:t>AT</a:t>
            </a:r>
            <a:r>
              <a:rPr lang="en-US" sz="6000" b="1" spc="-460" dirty="0" smtClean="0">
                <a:solidFill>
                  <a:srgbClr val="7E8B03"/>
                </a:solidFill>
              </a:rPr>
              <a:t>IF</a:t>
            </a:r>
            <a:endParaRPr lang="en-US" sz="6000" b="1" spc="-460" dirty="0">
              <a:solidFill>
                <a:srgbClr val="7E8B0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  <p:bldP spid="5" grpId="4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257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/>
              <a:t>Dehumanisasi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temasuk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).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8DEDF7"/>
                </a:solidFill>
              </a:rPr>
              <a:t>Ketidak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merataan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id-ID" dirty="0" smtClean="0">
                <a:solidFill>
                  <a:srgbClr val="8DEDF7"/>
                </a:solidFill>
              </a:rPr>
              <a:t>akses </a:t>
            </a:r>
            <a:r>
              <a:rPr lang="en-US" dirty="0" err="1" smtClean="0">
                <a:solidFill>
                  <a:srgbClr val="8DEDF7"/>
                </a:solidFill>
              </a:rPr>
              <a:t>pend</a:t>
            </a:r>
            <a:r>
              <a:rPr lang="en-US" dirty="0" smtClean="0">
                <a:solidFill>
                  <a:srgbClr val="8DEDF7"/>
                </a:solidFill>
              </a:rPr>
              <a:t> (KTT 9 Negara </a:t>
            </a:r>
            <a:r>
              <a:rPr lang="en-US" dirty="0" err="1" smtClean="0">
                <a:solidFill>
                  <a:srgbClr val="8DEDF7"/>
                </a:solidFill>
              </a:rPr>
              <a:t>berpenduduk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padat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di</a:t>
            </a:r>
            <a:r>
              <a:rPr lang="en-US" dirty="0" smtClean="0">
                <a:solidFill>
                  <a:srgbClr val="8DEDF7"/>
                </a:solidFill>
              </a:rPr>
              <a:t> New Delhi 1993 </a:t>
            </a:r>
            <a:r>
              <a:rPr lang="en-US" dirty="0" err="1" smtClean="0">
                <a:solidFill>
                  <a:srgbClr val="8DEDF7"/>
                </a:solidFill>
              </a:rPr>
              <a:t>dan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Dakkar</a:t>
            </a:r>
            <a:r>
              <a:rPr lang="en-US" dirty="0" smtClean="0">
                <a:solidFill>
                  <a:srgbClr val="8DEDF7"/>
                </a:solidFill>
              </a:rPr>
              <a:t> 1996</a:t>
            </a:r>
            <a:r>
              <a:rPr lang="id-ID" dirty="0" smtClean="0">
                <a:solidFill>
                  <a:srgbClr val="8DEDF7"/>
                </a:solidFill>
              </a:rPr>
              <a:t>)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FFFF00"/>
                </a:solidFill>
              </a:rPr>
              <a:t>Kualifikasi</a:t>
            </a:r>
            <a:r>
              <a:rPr lang="en-US" dirty="0" smtClean="0">
                <a:solidFill>
                  <a:srgbClr val="FFFF00"/>
                </a:solidFill>
              </a:rPr>
              <a:t> guru </a:t>
            </a:r>
            <a:r>
              <a:rPr lang="id-ID" dirty="0" smtClean="0">
                <a:solidFill>
                  <a:srgbClr val="FFFF00"/>
                </a:solidFill>
              </a:rPr>
              <a:t>masih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bawah</a:t>
            </a:r>
            <a:r>
              <a:rPr lang="en-US" dirty="0" smtClean="0">
                <a:solidFill>
                  <a:srgbClr val="FFFF00"/>
                </a:solidFill>
              </a:rPr>
              <a:t> 40% (E-9 Ministerial Review Meeting on Education for All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Bali </a:t>
            </a:r>
            <a:r>
              <a:rPr lang="en-US" dirty="0" err="1" smtClean="0">
                <a:solidFill>
                  <a:srgbClr val="FFFF00"/>
                </a:solidFill>
              </a:rPr>
              <a:t>Maret</a:t>
            </a:r>
            <a:r>
              <a:rPr lang="en-US" dirty="0" smtClean="0">
                <a:solidFill>
                  <a:srgbClr val="FFFF00"/>
                </a:solidFill>
              </a:rPr>
              <a:t> 2008)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Kualitas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pendidikan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kurang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merata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Renstra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Depdik</a:t>
            </a:r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2011).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8382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CONTOH MASALAH PENDIDIKAN</a:t>
            </a:r>
            <a:endParaRPr lang="en-US" sz="3600" b="1" dirty="0">
              <a:solidFill>
                <a:srgbClr val="F2FD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marL="514350" lvl="0" indent="-514350">
              <a:lnSpc>
                <a:spcPts val="384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dirty="0" err="1" smtClean="0"/>
              <a:t>Merosotnya</a:t>
            </a:r>
            <a:r>
              <a:rPr lang="en-US" dirty="0" smtClean="0"/>
              <a:t>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, </a:t>
            </a:r>
          </a:p>
          <a:p>
            <a:pPr marL="514350" lvl="0" indent="-514350">
              <a:lnSpc>
                <a:spcPts val="384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Kurangnya p</a:t>
            </a:r>
            <a:r>
              <a:rPr lang="en-US" dirty="0" err="1" smtClean="0">
                <a:solidFill>
                  <a:srgbClr val="FFFF00"/>
                </a:solidFill>
              </a:rPr>
              <a:t>emerataan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akses </a:t>
            </a:r>
            <a:r>
              <a:rPr lang="fi-FI" dirty="0" smtClean="0">
                <a:solidFill>
                  <a:srgbClr val="FFFF00"/>
                </a:solidFill>
              </a:rPr>
              <a:t>pend dan pemerataan kualitas</a:t>
            </a:r>
            <a:r>
              <a:rPr lang="id-ID" dirty="0" smtClean="0">
                <a:solidFill>
                  <a:srgbClr val="FFFF00"/>
                </a:solidFill>
              </a:rPr>
              <a:t> pend.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lvl="0" indent="-514350">
              <a:lnSpc>
                <a:spcPts val="384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fi-FI" dirty="0" smtClean="0">
                <a:solidFill>
                  <a:srgbClr val="9FE8F7"/>
                </a:solidFill>
              </a:rPr>
              <a:t>Rendahnya mutu pend di berbagai jenjang dan jenis pend</a:t>
            </a:r>
            <a:endParaRPr lang="en-US" dirty="0" smtClean="0"/>
          </a:p>
          <a:p>
            <a:pPr marL="514350" lvl="0" indent="-514350">
              <a:lnSpc>
                <a:spcPts val="384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internal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endParaRPr lang="en-US" dirty="0" smtClean="0"/>
          </a:p>
          <a:p>
            <a:pPr marL="514350" lvl="0" indent="-514350">
              <a:lnSpc>
                <a:spcPts val="384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dirty="0" err="1" smtClean="0">
                <a:solidFill>
                  <a:srgbClr val="9FE8F7"/>
                </a:solidFill>
              </a:rPr>
              <a:t>Rendahnya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efisiensi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eksternal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sistem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id-ID" dirty="0" smtClean="0">
                <a:solidFill>
                  <a:srgbClr val="9FE8F7"/>
                </a:solidFill>
              </a:rPr>
              <a:t>diklat pendidikan</a:t>
            </a:r>
            <a:endParaRPr lang="en-US" dirty="0" smtClean="0">
              <a:solidFill>
                <a:srgbClr val="9FE8F7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8382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MASALAH PENDIDIKAN </a:t>
            </a:r>
            <a:br>
              <a:rPr lang="en-US" sz="3600" b="1" dirty="0" smtClean="0">
                <a:solidFill>
                  <a:srgbClr val="F2FD63"/>
                </a:solidFill>
              </a:rPr>
            </a:br>
            <a:r>
              <a:rPr lang="en-US" sz="3600" b="1" dirty="0" smtClean="0">
                <a:solidFill>
                  <a:srgbClr val="F2FD63"/>
                </a:solidFill>
              </a:rPr>
              <a:t>MENURUT HAR TILAAR (1998)</a:t>
            </a:r>
            <a:endParaRPr lang="en-US" sz="3600" b="1" dirty="0">
              <a:solidFill>
                <a:srgbClr val="F2FD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4953000"/>
          </a:xfrm>
        </p:spPr>
        <p:txBody>
          <a:bodyPr/>
          <a:lstStyle/>
          <a:p>
            <a:pPr marL="514350" lvl="0" indent="-514350">
              <a:buClr>
                <a:srgbClr val="FFFF00"/>
              </a:buClr>
              <a:buSzPct val="107000"/>
              <a:buFont typeface="+mj-lt"/>
              <a:buAutoNum type="arabicPeriod" startAt="6"/>
            </a:pPr>
            <a:r>
              <a:rPr lang="nl-NL" dirty="0" smtClean="0"/>
              <a:t>Kelembagaan </a:t>
            </a:r>
            <a:r>
              <a:rPr lang="id-ID" dirty="0" smtClean="0"/>
              <a:t>diklat </a:t>
            </a:r>
            <a:r>
              <a:rPr lang="nl-NL" dirty="0" smtClean="0"/>
              <a:t>yg kaku dan simpang siur.</a:t>
            </a:r>
            <a:endParaRPr lang="en-US" dirty="0" smtClean="0"/>
          </a:p>
          <a:p>
            <a:pPr marL="514350" lvl="0" indent="-514350">
              <a:buClr>
                <a:srgbClr val="FFFF00"/>
              </a:buClr>
              <a:buSzPct val="107000"/>
              <a:buFont typeface="+mj-lt"/>
              <a:buAutoNum type="arabicPeriod" startAt="6"/>
            </a:pPr>
            <a:r>
              <a:rPr lang="nl-NL" dirty="0" smtClean="0">
                <a:solidFill>
                  <a:srgbClr val="9FE8F7"/>
                </a:solidFill>
              </a:rPr>
              <a:t>Manajemen </a:t>
            </a:r>
            <a:r>
              <a:rPr lang="id-ID" dirty="0" smtClean="0">
                <a:solidFill>
                  <a:srgbClr val="9FE8F7"/>
                </a:solidFill>
              </a:rPr>
              <a:t>diklat </a:t>
            </a:r>
            <a:r>
              <a:rPr lang="nl-NL" dirty="0" smtClean="0">
                <a:solidFill>
                  <a:srgbClr val="9FE8F7"/>
                </a:solidFill>
              </a:rPr>
              <a:t>nasional yg belum sejalan dg pembangunan nasional</a:t>
            </a:r>
            <a:endParaRPr lang="en-US" dirty="0" smtClean="0">
              <a:solidFill>
                <a:srgbClr val="9FE8F7"/>
              </a:solidFill>
            </a:endParaRPr>
          </a:p>
          <a:p>
            <a:pPr marL="514350" lvl="0" indent="-514350">
              <a:buClr>
                <a:srgbClr val="FFFF00"/>
              </a:buClr>
              <a:buSzPct val="107000"/>
              <a:buFont typeface="+mj-lt"/>
              <a:buAutoNum type="arabicPeriod" startAt="6"/>
            </a:pPr>
            <a:r>
              <a:rPr lang="en-US" dirty="0" err="1" smtClean="0">
                <a:solidFill>
                  <a:srgbClr val="EEF325"/>
                </a:solidFill>
              </a:rPr>
              <a:t>Sumber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daya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manusia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yg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belum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profesional</a:t>
            </a:r>
            <a:r>
              <a:rPr lang="en-US" dirty="0" smtClean="0">
                <a:solidFill>
                  <a:srgbClr val="EEF325"/>
                </a:solidFill>
              </a:rPr>
              <a:t>.  </a:t>
            </a:r>
          </a:p>
          <a:p>
            <a:pPr marL="514350" indent="-514350">
              <a:lnSpc>
                <a:spcPts val="3400"/>
              </a:lnSpc>
              <a:spcBef>
                <a:spcPts val="1200"/>
              </a:spcBef>
              <a:buClr>
                <a:srgbClr val="FFFF00"/>
              </a:buClr>
              <a:buSzPct val="107000"/>
              <a:buFont typeface="+mj-lt"/>
              <a:buAutoNum type="arabicPeriod" startAt="6"/>
            </a:pPr>
            <a:r>
              <a:rPr lang="id-ID" dirty="0" smtClean="0"/>
              <a:t>Masih adanya d</a:t>
            </a:r>
            <a:r>
              <a:rPr lang="en-US" dirty="0" err="1" smtClean="0"/>
              <a:t>ehumanisasi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27075"/>
            <a:ext cx="5334000" cy="5368925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membutuhkan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skala</a:t>
            </a:r>
            <a:r>
              <a:rPr lang="en-US" sz="2800" dirty="0" smtClean="0"/>
              <a:t> </a:t>
            </a:r>
            <a:r>
              <a:rPr lang="en-US" sz="2800" dirty="0" err="1" smtClean="0"/>
              <a:t>prioritas</a:t>
            </a:r>
            <a:r>
              <a:rPr lang="en-US" sz="2800" dirty="0" smtClean="0"/>
              <a:t>.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8DEDF7"/>
                </a:solidFill>
              </a:rPr>
              <a:t>F. </a:t>
            </a:r>
            <a:r>
              <a:rPr lang="en-US" sz="2800" dirty="0" err="1" smtClean="0">
                <a:solidFill>
                  <a:srgbClr val="8DEDF7"/>
                </a:solidFill>
              </a:rPr>
              <a:t>Harbison</a:t>
            </a:r>
            <a:r>
              <a:rPr lang="id-ID" sz="2800" dirty="0" smtClean="0">
                <a:solidFill>
                  <a:srgbClr val="8DEDF7"/>
                </a:solidFill>
              </a:rPr>
              <a:t>: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penentuan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prioritas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adalah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sesuatu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yg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menyulitkan</a:t>
            </a:r>
            <a:r>
              <a:rPr lang="en-US" sz="2800" dirty="0" smtClean="0">
                <a:solidFill>
                  <a:srgbClr val="8DEDF7"/>
                </a:solidFill>
              </a:rPr>
              <a:t>. 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id-ID" sz="2800" dirty="0" smtClean="0">
                <a:solidFill>
                  <a:srgbClr val="EEF325"/>
                </a:solidFill>
              </a:rPr>
              <a:t>Kesulitannya: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pemilihan</a:t>
            </a:r>
            <a:r>
              <a:rPr lang="en-US" sz="2800" dirty="0" smtClean="0">
                <a:solidFill>
                  <a:srgbClr val="EEF325"/>
                </a:solidFill>
              </a:rPr>
              <a:t> pd </a:t>
            </a:r>
            <a:r>
              <a:rPr lang="en-US" sz="2800" dirty="0" err="1" smtClean="0">
                <a:solidFill>
                  <a:srgbClr val="EEF325"/>
                </a:solidFill>
              </a:rPr>
              <a:t>satu</a:t>
            </a:r>
            <a:r>
              <a:rPr lang="en-US" sz="2800" dirty="0" smtClean="0">
                <a:solidFill>
                  <a:srgbClr val="EEF325"/>
                </a:solidFill>
              </a:rPr>
              <a:t> program </a:t>
            </a:r>
            <a:r>
              <a:rPr lang="en-US" sz="2800" dirty="0" err="1" smtClean="0">
                <a:solidFill>
                  <a:srgbClr val="EEF325"/>
                </a:solidFill>
              </a:rPr>
              <a:t>pemecahan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masalah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akan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berimplikasi</a:t>
            </a:r>
            <a:r>
              <a:rPr lang="en-US" sz="2800" dirty="0" smtClean="0">
                <a:solidFill>
                  <a:srgbClr val="EEF325"/>
                </a:solidFill>
              </a:rPr>
              <a:t> pd </a:t>
            </a:r>
            <a:r>
              <a:rPr lang="en-US" sz="2800" dirty="0" err="1" smtClean="0">
                <a:solidFill>
                  <a:srgbClr val="EEF325"/>
                </a:solidFill>
              </a:rPr>
              <a:t>penundaan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pemecahan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masalah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lainnya</a:t>
            </a:r>
            <a:r>
              <a:rPr lang="en-US" sz="2800" dirty="0" smtClean="0">
                <a:solidFill>
                  <a:srgbClr val="EEF325"/>
                </a:solidFill>
              </a:rPr>
              <a:t>.</a:t>
            </a:r>
          </a:p>
        </p:txBody>
      </p:sp>
      <p:pic>
        <p:nvPicPr>
          <p:cNvPr id="1026" name="Picture 2" descr="F:\Presentasi-1\FOTO TAMBAHAN\PA14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00"/>
            <a:ext cx="3364345" cy="4724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84475"/>
            <a:ext cx="4800600" cy="3311525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smtClean="0"/>
              <a:t>I.L. </a:t>
            </a:r>
            <a:r>
              <a:rPr lang="en-US" dirty="0" err="1" smtClean="0"/>
              <a:t>Kandel</a:t>
            </a:r>
            <a:r>
              <a:rPr lang="en-US" dirty="0" smtClean="0"/>
              <a:t> </a:t>
            </a:r>
            <a:r>
              <a:rPr lang="en-US" dirty="0" err="1" smtClean="0"/>
              <a:t>menyebut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3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komparasi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:</a:t>
            </a:r>
          </a:p>
          <a:p>
            <a:pPr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600" spc="-150" dirty="0" err="1" smtClean="0">
                <a:solidFill>
                  <a:srgbClr val="8DEDF7"/>
                </a:solidFill>
              </a:rPr>
              <a:t>Repertorial-Deskriptif</a:t>
            </a:r>
            <a:r>
              <a:rPr lang="en-US" sz="3600" spc="-150" dirty="0" smtClean="0">
                <a:solidFill>
                  <a:srgbClr val="8DEDF7"/>
                </a:solidFill>
              </a:rPr>
              <a:t>.</a:t>
            </a:r>
          </a:p>
          <a:p>
            <a:pPr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rgbClr val="EEF325"/>
                </a:solidFill>
              </a:rPr>
              <a:t>Historik-Fungsional</a:t>
            </a:r>
            <a:endParaRPr lang="en-US" sz="3600" dirty="0" smtClean="0">
              <a:solidFill>
                <a:srgbClr val="EEF325"/>
              </a:solidFill>
            </a:endParaRPr>
          </a:p>
          <a:p>
            <a:pPr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600" dirty="0" err="1" smtClean="0"/>
              <a:t>Melioristik</a:t>
            </a:r>
            <a:endParaRPr lang="en-US" sz="3600" dirty="0" smtClean="0"/>
          </a:p>
        </p:txBody>
      </p:sp>
      <p:pic>
        <p:nvPicPr>
          <p:cNvPr id="2050" name="Picture 2" descr="F:\Presentasi-1\FOTO TAMBAHAN\PA14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986084" cy="60198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143000"/>
            <a:ext cx="3886200" cy="1371600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TUJUAN PENDIDIKAN KOMPARATIF</a:t>
            </a:r>
            <a:endParaRPr lang="en-US" sz="3600" b="1" dirty="0">
              <a:solidFill>
                <a:srgbClr val="F2FD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648200" cy="4953000"/>
          </a:xfrm>
        </p:spPr>
        <p:txBody>
          <a:bodyPr/>
          <a:lstStyle/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/>
              <a:t>Yakni berusaha mengungkap data-data yg bersifat informatoris ttg sistem pendidikan di suatu negara/ wilayah.</a:t>
            </a:r>
          </a:p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>
                <a:solidFill>
                  <a:srgbClr val="9FE8F7"/>
                </a:solidFill>
              </a:rPr>
              <a:t>Data-data tsb menjadi sebuah dokumen laporan ttg potret pendidikan di negara/wilayah tsb.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REPERTORIAL DESKRIPTIF</a:t>
            </a:r>
            <a:endParaRPr lang="en-US" sz="3600" b="1" dirty="0">
              <a:solidFill>
                <a:srgbClr val="F2FD63"/>
              </a:solidFill>
            </a:endParaRPr>
          </a:p>
        </p:txBody>
      </p:sp>
      <p:pic>
        <p:nvPicPr>
          <p:cNvPr id="1026" name="Picture 2" descr="D:\FOTO PELATIHAN MBO\british_Page_1.jpg"/>
          <p:cNvPicPr>
            <a:picLocks noChangeAspect="1" noChangeArrowheads="1"/>
          </p:cNvPicPr>
          <p:nvPr/>
        </p:nvPicPr>
        <p:blipFill>
          <a:blip r:embed="rId3"/>
          <a:srcRect l="2637" r="10330"/>
          <a:stretch>
            <a:fillRect/>
          </a:stretch>
        </p:blipFill>
        <p:spPr bwMode="auto">
          <a:xfrm>
            <a:off x="108751" y="1905000"/>
            <a:ext cx="4006049" cy="4114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648200" cy="4953000"/>
          </a:xfrm>
        </p:spPr>
        <p:txBody>
          <a:bodyPr/>
          <a:lstStyle/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/>
              <a:t>Berusaha mencari kaitan antara data informatoris pendidikan dg latar belakang yg menyebabkankannya.</a:t>
            </a:r>
          </a:p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>
                <a:solidFill>
                  <a:srgbClr val="9FE8F7"/>
                </a:solidFill>
              </a:rPr>
              <a:t>Misal: pandangan hidup, sistem politik, sistem ekonomi, sosial, sejarah dan kebudayaan.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HISTORIK FUNGSIONAL</a:t>
            </a:r>
            <a:endParaRPr lang="en-US" sz="3600" b="1" dirty="0">
              <a:solidFill>
                <a:srgbClr val="F2FD63"/>
              </a:solidFill>
            </a:endParaRPr>
          </a:p>
        </p:txBody>
      </p:sp>
      <p:pic>
        <p:nvPicPr>
          <p:cNvPr id="1026" name="Picture 2" descr="D:\FOTO PELATIHAN MBO\british_Page_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951" y="1905000"/>
            <a:ext cx="4006049" cy="4191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648200" cy="4953000"/>
          </a:xfrm>
        </p:spPr>
        <p:txBody>
          <a:bodyPr/>
          <a:lstStyle/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/>
              <a:t>Semua informasi pendidikan yg di dapat dari negara/ wilayah lain sebisa mungkin dapat diterapkan di negeri sendiri.</a:t>
            </a:r>
          </a:p>
          <a:p>
            <a:pPr lvl="0">
              <a:lnSpc>
                <a:spcPts val="3200"/>
              </a:lnSpc>
              <a:spcBef>
                <a:spcPts val="1200"/>
              </a:spcBef>
            </a:pPr>
            <a:r>
              <a:rPr lang="nl-NL" dirty="0" smtClean="0">
                <a:solidFill>
                  <a:srgbClr val="9FE8F7"/>
                </a:solidFill>
              </a:rPr>
              <a:t>Yaitu hal-hal positif dlm pendidikan yg ada di negara lain agar bisa ditiru.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MELIORISTIK</a:t>
            </a:r>
            <a:endParaRPr lang="en-US" sz="3600" b="1" dirty="0">
              <a:solidFill>
                <a:srgbClr val="F2FD63"/>
              </a:solidFill>
            </a:endParaRPr>
          </a:p>
        </p:txBody>
      </p:sp>
      <p:pic>
        <p:nvPicPr>
          <p:cNvPr id="1026" name="Picture 2" descr="D:\FOTO PELATIHAN MBO\british_Page_1.jpg"/>
          <p:cNvPicPr>
            <a:picLocks noChangeAspect="1" noChangeArrowheads="1"/>
          </p:cNvPicPr>
          <p:nvPr/>
        </p:nvPicPr>
        <p:blipFill>
          <a:blip r:embed="rId3"/>
          <a:srcRect l="2992" r="7608"/>
          <a:stretch>
            <a:fillRect/>
          </a:stretch>
        </p:blipFill>
        <p:spPr bwMode="auto">
          <a:xfrm>
            <a:off x="228600" y="1676400"/>
            <a:ext cx="4026034" cy="441959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799"/>
            <a:ext cx="4495800" cy="4572001"/>
          </a:xfrm>
        </p:spPr>
        <p:txBody>
          <a:bodyPr/>
          <a:lstStyle/>
          <a:p>
            <a:pPr marL="355600" indent="-355600">
              <a:lnSpc>
                <a:spcPts val="3000"/>
              </a:lnSpc>
              <a:spcBef>
                <a:spcPts val="1200"/>
              </a:spcBef>
              <a:buClr>
                <a:srgbClr val="FFFF00"/>
              </a:buClr>
              <a:buSzPct val="103000"/>
              <a:buFont typeface="+mj-lt"/>
              <a:buAutoNum type="arabicPeriod"/>
            </a:pPr>
            <a:r>
              <a:rPr lang="en-US" sz="2800" spc="-150" dirty="0" err="1" smtClean="0">
                <a:solidFill>
                  <a:srgbClr val="8DEDF7"/>
                </a:solidFill>
              </a:rPr>
              <a:t>Mendeskripsikan</a:t>
            </a:r>
            <a:r>
              <a:rPr lang="en-US" sz="2800" spc="-150" dirty="0" smtClean="0">
                <a:solidFill>
                  <a:srgbClr val="8DEDF7"/>
                </a:solidFill>
              </a:rPr>
              <a:t> </a:t>
            </a:r>
            <a:r>
              <a:rPr lang="en-US" sz="2800" spc="-150" dirty="0" err="1" smtClean="0">
                <a:solidFill>
                  <a:srgbClr val="8DEDF7"/>
                </a:solidFill>
              </a:rPr>
              <a:t>sistem</a:t>
            </a:r>
            <a:r>
              <a:rPr lang="en-US" sz="2800" spc="-150" dirty="0" smtClean="0">
                <a:solidFill>
                  <a:srgbClr val="8DEDF7"/>
                </a:solidFill>
              </a:rPr>
              <a:t>, </a:t>
            </a:r>
            <a:r>
              <a:rPr lang="en-US" sz="2800" spc="-150" dirty="0" err="1" smtClean="0">
                <a:solidFill>
                  <a:srgbClr val="8DEDF7"/>
                </a:solidFill>
              </a:rPr>
              <a:t>proses</a:t>
            </a:r>
            <a:r>
              <a:rPr lang="en-US" sz="2800" spc="-150" dirty="0" smtClean="0">
                <a:solidFill>
                  <a:srgbClr val="8DEDF7"/>
                </a:solidFill>
              </a:rPr>
              <a:t>, </a:t>
            </a:r>
            <a:r>
              <a:rPr lang="en-US" sz="2800" spc="-150" dirty="0" err="1" smtClean="0">
                <a:solidFill>
                  <a:srgbClr val="8DEDF7"/>
                </a:solidFill>
              </a:rPr>
              <a:t>dan</a:t>
            </a:r>
            <a:r>
              <a:rPr lang="en-US" sz="2800" spc="-150" dirty="0" smtClean="0">
                <a:solidFill>
                  <a:srgbClr val="8DEDF7"/>
                </a:solidFill>
              </a:rPr>
              <a:t> outcome </a:t>
            </a:r>
            <a:r>
              <a:rPr lang="en-US" sz="2800" spc="-150" dirty="0" err="1" smtClean="0">
                <a:solidFill>
                  <a:srgbClr val="8DEDF7"/>
                </a:solidFill>
              </a:rPr>
              <a:t>pend</a:t>
            </a:r>
            <a:endParaRPr lang="en-US" sz="2800" spc="-150" dirty="0" smtClean="0">
              <a:solidFill>
                <a:srgbClr val="8DEDF7"/>
              </a:solidFill>
            </a:endParaRPr>
          </a:p>
          <a:p>
            <a:pPr marL="355600" indent="-355600">
              <a:lnSpc>
                <a:spcPts val="3000"/>
              </a:lnSpc>
              <a:spcBef>
                <a:spcPts val="1200"/>
              </a:spcBef>
              <a:buClr>
                <a:srgbClr val="FFFF00"/>
              </a:buClr>
              <a:buSzPct val="103000"/>
              <a:buFont typeface="+mj-lt"/>
              <a:buAutoNum type="arabicPeriod"/>
            </a:pPr>
            <a:r>
              <a:rPr lang="en-US" sz="2800" dirty="0" err="1" smtClean="0">
                <a:solidFill>
                  <a:srgbClr val="EEF325"/>
                </a:solidFill>
              </a:rPr>
              <a:t>Membantu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dalam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pengembangan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institusi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dan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praktek</a:t>
            </a:r>
            <a:r>
              <a:rPr lang="en-US" sz="2800" dirty="0" smtClean="0">
                <a:solidFill>
                  <a:srgbClr val="EEF325"/>
                </a:solidFill>
              </a:rPr>
              <a:t> </a:t>
            </a:r>
            <a:r>
              <a:rPr lang="en-US" sz="2800" dirty="0" err="1" smtClean="0">
                <a:solidFill>
                  <a:srgbClr val="EEF325"/>
                </a:solidFill>
              </a:rPr>
              <a:t>pend</a:t>
            </a:r>
            <a:endParaRPr lang="en-US" sz="2800" dirty="0" smtClean="0">
              <a:solidFill>
                <a:srgbClr val="EEF325"/>
              </a:solidFill>
            </a:endParaRPr>
          </a:p>
          <a:p>
            <a:pPr marL="355600" indent="-355600">
              <a:lnSpc>
                <a:spcPts val="3000"/>
              </a:lnSpc>
              <a:spcBef>
                <a:spcPts val="1200"/>
              </a:spcBef>
              <a:buClr>
                <a:srgbClr val="FFFF00"/>
              </a:buClr>
              <a:buSzPct val="103000"/>
              <a:buFont typeface="+mj-lt"/>
              <a:buAutoNum type="arabicPeriod"/>
            </a:pPr>
            <a:r>
              <a:rPr lang="en-US" sz="2800" dirty="0" err="1" smtClean="0"/>
              <a:t>Mengungkap</a:t>
            </a:r>
            <a:r>
              <a:rPr lang="en-US" sz="2800" dirty="0" smtClean="0"/>
              <a:t> </a:t>
            </a:r>
            <a:r>
              <a:rPr lang="en-US" sz="2800" dirty="0" err="1" smtClean="0"/>
              <a:t>keterkaitan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pend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masy</a:t>
            </a:r>
            <a:endParaRPr lang="en-US" sz="2800" dirty="0" smtClean="0"/>
          </a:p>
          <a:p>
            <a:pPr marL="355600" indent="-355600">
              <a:lnSpc>
                <a:spcPts val="3000"/>
              </a:lnSpc>
              <a:spcBef>
                <a:spcPts val="1200"/>
              </a:spcBef>
              <a:buClr>
                <a:srgbClr val="FFFF00"/>
              </a:buClr>
              <a:buSzPct val="103000"/>
              <a:buFont typeface="+mj-lt"/>
              <a:buAutoNum type="arabicPeriod"/>
            </a:pPr>
            <a:r>
              <a:rPr lang="en-US" sz="2800" dirty="0" err="1" smtClean="0"/>
              <a:t>Memantapkan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kesimpulan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</a:t>
            </a:r>
            <a:r>
              <a:rPr lang="en-US" sz="2800" dirty="0" err="1" smtClean="0"/>
              <a:t>bg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.</a:t>
            </a:r>
          </a:p>
        </p:txBody>
      </p:sp>
      <p:pic>
        <p:nvPicPr>
          <p:cNvPr id="2050" name="Picture 2" descr="F:\Presentasi-1\FOTO TAMBAHAN\PA140145.JPG"/>
          <p:cNvPicPr>
            <a:picLocks noChangeAspect="1" noChangeArrowheads="1"/>
          </p:cNvPicPr>
          <p:nvPr/>
        </p:nvPicPr>
        <p:blipFill>
          <a:blip r:embed="rId3"/>
          <a:srcRect l="11470"/>
          <a:stretch>
            <a:fillRect/>
          </a:stretch>
        </p:blipFill>
        <p:spPr bwMode="auto">
          <a:xfrm>
            <a:off x="225926" y="1524000"/>
            <a:ext cx="4117474" cy="4191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838200"/>
          </a:xfrm>
        </p:spPr>
        <p:txBody>
          <a:bodyPr/>
          <a:lstStyle/>
          <a:p>
            <a:pPr algn="l">
              <a:lnSpc>
                <a:spcPts val="3400"/>
              </a:lnSpc>
            </a:pPr>
            <a:r>
              <a:rPr lang="en-US" sz="3200" b="1" dirty="0" smtClean="0">
                <a:solidFill>
                  <a:srgbClr val="F2FD63"/>
                </a:solidFill>
              </a:rPr>
              <a:t>HJ. N</a:t>
            </a:r>
            <a:r>
              <a:rPr lang="id-ID" sz="3200" b="1" dirty="0" smtClean="0">
                <a:solidFill>
                  <a:srgbClr val="F2FD63"/>
                </a:solidFill>
              </a:rPr>
              <a:t>OAH</a:t>
            </a:r>
            <a:r>
              <a:rPr lang="en-US" sz="3200" b="1" dirty="0" smtClean="0">
                <a:solidFill>
                  <a:srgbClr val="F2FD63"/>
                </a:solidFill>
              </a:rPr>
              <a:t> </a:t>
            </a:r>
            <a:r>
              <a:rPr lang="en-US" sz="3200" b="1" dirty="0" err="1" smtClean="0">
                <a:solidFill>
                  <a:srgbClr val="F2FD63"/>
                </a:solidFill>
              </a:rPr>
              <a:t>menyebut</a:t>
            </a:r>
            <a:r>
              <a:rPr lang="en-US" sz="3200" b="1" dirty="0" smtClean="0">
                <a:solidFill>
                  <a:srgbClr val="F2FD63"/>
                </a:solidFill>
              </a:rPr>
              <a:t> 4 </a:t>
            </a:r>
            <a:r>
              <a:rPr lang="en-US" sz="3200" b="1" dirty="0" err="1" smtClean="0">
                <a:solidFill>
                  <a:srgbClr val="F2FD63"/>
                </a:solidFill>
              </a:rPr>
              <a:t>tujuan</a:t>
            </a:r>
            <a:r>
              <a:rPr lang="en-US" sz="3200" b="1" dirty="0" smtClean="0">
                <a:solidFill>
                  <a:srgbClr val="F2FD63"/>
                </a:solidFill>
              </a:rPr>
              <a:t> </a:t>
            </a:r>
            <a:r>
              <a:rPr lang="en-US" sz="3200" b="1" dirty="0" err="1" smtClean="0">
                <a:solidFill>
                  <a:srgbClr val="F2FD63"/>
                </a:solidFill>
              </a:rPr>
              <a:t>studi</a:t>
            </a:r>
            <a:r>
              <a:rPr lang="en-US" sz="3200" b="1" dirty="0" smtClean="0">
                <a:solidFill>
                  <a:srgbClr val="F2FD63"/>
                </a:solidFill>
              </a:rPr>
              <a:t> </a:t>
            </a:r>
            <a:r>
              <a:rPr lang="id-ID" sz="3200" b="1" dirty="0" smtClean="0">
                <a:solidFill>
                  <a:srgbClr val="F2FD63"/>
                </a:solidFill>
              </a:rPr>
              <a:t>PK</a:t>
            </a:r>
            <a:r>
              <a:rPr lang="en-US" sz="3200" b="1" dirty="0" smtClean="0">
                <a:solidFill>
                  <a:srgbClr val="F2FD63"/>
                </a:solidFill>
              </a:rPr>
              <a:t>:</a:t>
            </a:r>
            <a:endParaRPr lang="en-US" sz="3200" b="1" dirty="0">
              <a:solidFill>
                <a:srgbClr val="F2FD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TUJUAN STUDI </a:t>
            </a:r>
            <a:br>
              <a:rPr lang="en-US" b="1" dirty="0" smtClean="0"/>
            </a:br>
            <a:r>
              <a:rPr lang="en-US" b="1" dirty="0" smtClean="0"/>
              <a:t>PENDIDIKAN KOMPARATIF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327275"/>
            <a:ext cx="5715000" cy="4073525"/>
          </a:xfrm>
        </p:spPr>
        <p:txBody>
          <a:bodyPr/>
          <a:lstStyle/>
          <a:p>
            <a:pPr marL="341313" indent="-341313">
              <a:lnSpc>
                <a:spcPts val="3100"/>
              </a:lnSpc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9FE8F7"/>
                </a:solidFill>
              </a:rPr>
              <a:t>Secara Umum tujuan studi PK:</a:t>
            </a:r>
          </a:p>
          <a:p>
            <a:pPr marL="341313" indent="-341313">
              <a:lnSpc>
                <a:spcPts val="3100"/>
              </a:lnSpc>
              <a:spcBef>
                <a:spcPts val="1200"/>
              </a:spcBef>
            </a:pPr>
            <a:r>
              <a:rPr lang="en-US" sz="2800" dirty="0" err="1" smtClean="0">
                <a:solidFill>
                  <a:srgbClr val="FFFF00"/>
                </a:solidFill>
              </a:rPr>
              <a:t>Mempelajari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potret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pendidikan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antar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kawasan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341313" indent="-341313">
              <a:lnSpc>
                <a:spcPts val="3100"/>
              </a:lnSpc>
              <a:spcBef>
                <a:spcPts val="1200"/>
              </a:spcBef>
            </a:pP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Mengkaji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isu-isu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masalah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kontemporer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pendidikan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1313" indent="-341313">
              <a:lnSpc>
                <a:spcPts val="3100"/>
              </a:lnSpc>
              <a:spcBef>
                <a:spcPts val="1200"/>
              </a:spcBef>
            </a:pPr>
            <a:r>
              <a:rPr lang="en-US" sz="2800" dirty="0" err="1" smtClean="0">
                <a:solidFill>
                  <a:srgbClr val="BEF0FA"/>
                </a:solidFill>
              </a:rPr>
              <a:t>Mempelajari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cara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membandingkan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sistem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pendidikan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antar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bangsa</a:t>
            </a:r>
            <a:r>
              <a:rPr lang="en-US" sz="2800" dirty="0" smtClean="0">
                <a:solidFill>
                  <a:srgbClr val="BEF0FA"/>
                </a:solidFill>
              </a:rPr>
              <a:t>/ </a:t>
            </a:r>
            <a:r>
              <a:rPr lang="en-US" sz="2800" dirty="0" err="1" smtClean="0">
                <a:solidFill>
                  <a:srgbClr val="BEF0FA"/>
                </a:solidFill>
              </a:rPr>
              <a:t>daerah</a:t>
            </a:r>
            <a:r>
              <a:rPr lang="en-US" sz="2800" dirty="0" smtClean="0">
                <a:solidFill>
                  <a:srgbClr val="BEF0FA"/>
                </a:solidFill>
              </a:rPr>
              <a:t>/</a:t>
            </a:r>
            <a:r>
              <a:rPr lang="en-US" sz="2800" dirty="0" err="1" smtClean="0">
                <a:solidFill>
                  <a:srgbClr val="BEF0FA"/>
                </a:solidFill>
              </a:rPr>
              <a:t>satuan</a:t>
            </a:r>
            <a:r>
              <a:rPr lang="en-US" sz="2800" dirty="0" smtClean="0">
                <a:solidFill>
                  <a:srgbClr val="BEF0FA"/>
                </a:solidFill>
              </a:rPr>
              <a:t> </a:t>
            </a:r>
            <a:r>
              <a:rPr lang="en-US" sz="2800" dirty="0" err="1" smtClean="0">
                <a:solidFill>
                  <a:srgbClr val="BEF0FA"/>
                </a:solidFill>
              </a:rPr>
              <a:t>pendidikan</a:t>
            </a:r>
            <a:r>
              <a:rPr lang="en-US" sz="2800" dirty="0" smtClean="0">
                <a:solidFill>
                  <a:srgbClr val="BEF0FA"/>
                </a:solidFill>
              </a:rPr>
              <a:t>.</a:t>
            </a:r>
          </a:p>
        </p:txBody>
      </p:sp>
      <p:pic>
        <p:nvPicPr>
          <p:cNvPr id="1026" name="Picture 2" descr="photo: national geographic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8600" y="2239109"/>
            <a:ext cx="2971800" cy="408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419600"/>
            <a:ext cx="8229600" cy="2057400"/>
          </a:xfrm>
          <a:ln/>
        </p:spPr>
        <p:txBody>
          <a:bodyPr/>
          <a:lstStyle/>
          <a:p>
            <a:pPr>
              <a:lnSpc>
                <a:spcPts val="5800"/>
              </a:lnSpc>
            </a:pPr>
            <a:r>
              <a:rPr lang="en-GB" sz="8800" b="1" i="1" dirty="0" err="1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Bagaimana</a:t>
            </a:r>
            <a:r>
              <a:rPr lang="en-GB" sz="8800" b="1" i="1" dirty="0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8800" b="1" i="1" dirty="0" err="1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Kedudukan</a:t>
            </a:r>
            <a:r>
              <a:rPr lang="en-GB" sz="8800" b="1" i="1" dirty="0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8800" b="1" i="1" dirty="0" err="1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Pendidikan</a:t>
            </a:r>
            <a:r>
              <a:rPr lang="en-GB" sz="8800" b="1" i="1" dirty="0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8800" b="1" i="1" dirty="0" err="1" smtClean="0">
                <a:solidFill>
                  <a:srgbClr val="33CCFF"/>
                </a:solidFill>
                <a:latin typeface="Angsana New" pitchFamily="18" charset="-34"/>
                <a:cs typeface="Angsana New" pitchFamily="18" charset="-34"/>
              </a:rPr>
              <a:t>Komparatif</a:t>
            </a:r>
            <a:endParaRPr lang="en-US" sz="8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7649" name="Picture 1" descr="http://www.pikiran-rakyat.com/cetak/2006/102006/02/07-dem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"/>
            <a:ext cx="5572125" cy="38862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71800" y="1371600"/>
            <a:ext cx="304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kern="0" spc="-510" dirty="0" err="1" smtClean="0">
                <a:solidFill>
                  <a:srgbClr val="C2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  <a:ea typeface="+mj-ea"/>
                <a:cs typeface="+mj-cs"/>
              </a:rPr>
              <a:t>Cakupan</a:t>
            </a:r>
            <a:endParaRPr kumimoji="0" lang="en-US" sz="9600" b="1" i="0" u="none" strike="noStrike" kern="0" cap="none" spc="-510" normalizeH="0" noProof="0" dirty="0">
              <a:ln>
                <a:noFill/>
              </a:ln>
              <a:solidFill>
                <a:srgbClr val="C2F5F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534400" cy="1447800"/>
          </a:xfrm>
          <a:noFill/>
        </p:spPr>
        <p:txBody>
          <a:bodyPr/>
          <a:lstStyle/>
          <a:p>
            <a:r>
              <a:rPr lang="en-US" sz="6000" b="1" spc="-930" dirty="0" smtClean="0">
                <a:solidFill>
                  <a:srgbClr val="7E8B03"/>
                </a:solidFill>
              </a:rPr>
              <a:t>PE</a:t>
            </a:r>
            <a:r>
              <a:rPr lang="en-US" sz="6000" b="1" spc="-930" dirty="0" smtClean="0">
                <a:solidFill>
                  <a:srgbClr val="A2AE06"/>
                </a:solidFill>
              </a:rPr>
              <a:t>N</a:t>
            </a:r>
            <a:r>
              <a:rPr lang="en-US" sz="6000" b="1" spc="-930" dirty="0" smtClean="0">
                <a:solidFill>
                  <a:srgbClr val="B2C404"/>
                </a:solidFill>
              </a:rPr>
              <a:t>DI</a:t>
            </a:r>
            <a:r>
              <a:rPr lang="en-US" sz="6000" b="1" spc="-930" dirty="0" smtClean="0">
                <a:solidFill>
                  <a:srgbClr val="C5D905"/>
                </a:solidFill>
              </a:rPr>
              <a:t>D</a:t>
            </a:r>
            <a:r>
              <a:rPr lang="en-US" sz="6000" b="1" spc="-930" dirty="0" smtClean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6000" b="1" spc="-930" dirty="0" smtClean="0">
                <a:solidFill>
                  <a:srgbClr val="E8F541"/>
                </a:solidFill>
              </a:rPr>
              <a:t>K</a:t>
            </a:r>
            <a:r>
              <a:rPr lang="en-US" sz="6000" b="1" spc="-930" dirty="0" smtClean="0">
                <a:solidFill>
                  <a:schemeClr val="tx1">
                    <a:lumMod val="90000"/>
                  </a:schemeClr>
                </a:solidFill>
              </a:rPr>
              <a:t>A</a:t>
            </a:r>
            <a:r>
              <a:rPr lang="en-US" sz="6000" b="1" spc="-930" dirty="0" smtClean="0">
                <a:solidFill>
                  <a:schemeClr val="tx1"/>
                </a:solidFill>
              </a:rPr>
              <a:t>N</a:t>
            </a:r>
            <a:r>
              <a:rPr lang="en-US" sz="6000" b="1" spc="-930" dirty="0" smtClean="0">
                <a:solidFill>
                  <a:srgbClr val="F4F76B"/>
                </a:solidFill>
              </a:rPr>
              <a:t> </a:t>
            </a:r>
            <a:r>
              <a:rPr lang="en-US" sz="6000" b="1" spc="-930" dirty="0" smtClean="0">
                <a:solidFill>
                  <a:schemeClr val="tx1"/>
                </a:solidFill>
              </a:rPr>
              <a:t>KO</a:t>
            </a:r>
            <a:r>
              <a:rPr lang="en-US" sz="6000" b="1" spc="-930" dirty="0" smtClean="0">
                <a:solidFill>
                  <a:schemeClr val="tx1">
                    <a:lumMod val="90000"/>
                  </a:schemeClr>
                </a:solidFill>
              </a:rPr>
              <a:t>M</a:t>
            </a:r>
            <a:r>
              <a:rPr lang="en-US" sz="6000" b="1" spc="-930" dirty="0" smtClean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en-US" sz="6000" b="1" spc="-930" dirty="0" smtClean="0">
                <a:solidFill>
                  <a:srgbClr val="C5D905"/>
                </a:solidFill>
              </a:rPr>
              <a:t>AR</a:t>
            </a:r>
            <a:r>
              <a:rPr lang="en-US" sz="6000" b="1" spc="-930" dirty="0" smtClean="0">
                <a:solidFill>
                  <a:srgbClr val="A2AE06"/>
                </a:solidFill>
              </a:rPr>
              <a:t>AT</a:t>
            </a:r>
            <a:r>
              <a:rPr lang="en-US" sz="6000" b="1" spc="-930" dirty="0" smtClean="0">
                <a:solidFill>
                  <a:srgbClr val="7E8B03"/>
                </a:solidFill>
              </a:rPr>
              <a:t>IF</a:t>
            </a:r>
            <a:endParaRPr lang="en-US" sz="6000" b="1" spc="-930" dirty="0">
              <a:solidFill>
                <a:srgbClr val="7E8B0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2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54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" presetClass="entr" presetSubtype="5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7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931987"/>
          </a:xfrm>
        </p:spPr>
        <p:txBody>
          <a:bodyPr/>
          <a:lstStyle/>
          <a:p>
            <a:r>
              <a:rPr lang="en-US" sz="4000" b="1" dirty="0" smtClean="0"/>
              <a:t>DUA CAKUPAN </a:t>
            </a:r>
            <a:br>
              <a:rPr lang="en-US" sz="4000" b="1" dirty="0" smtClean="0"/>
            </a:br>
            <a:r>
              <a:rPr lang="en-US" sz="4000" b="1" spc="-150" dirty="0" smtClean="0"/>
              <a:t>STUDI PENDIDIKAN </a:t>
            </a:r>
            <a:br>
              <a:rPr lang="en-US" sz="4000" b="1" spc="-150" dirty="0" smtClean="0"/>
            </a:br>
            <a:r>
              <a:rPr lang="en-US" sz="4000" b="1" spc="-150" dirty="0" smtClean="0"/>
              <a:t>KOMPARATIF</a:t>
            </a:r>
            <a:endParaRPr lang="en-US" sz="4000" b="1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590800"/>
            <a:ext cx="6019800" cy="19812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ts val="18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Kajian-kajian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komparatif</a:t>
            </a:r>
            <a:r>
              <a:rPr lang="en-US" dirty="0" smtClean="0"/>
              <a:t> sec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</p:txBody>
      </p:sp>
      <p:pic>
        <p:nvPicPr>
          <p:cNvPr id="1026" name="Picture 2" descr="photo: national geographic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4800" y="2334397"/>
            <a:ext cx="2791631" cy="383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52800" y="4800600"/>
            <a:ext cx="579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300"/>
              </a:lnSpc>
              <a:spcBef>
                <a:spcPts val="18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Kawasan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8DED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300"/>
              </a:lnSpc>
              <a:spcBef>
                <a:spcPts val="18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Tematik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48600" cy="4953000"/>
          </a:xfrm>
        </p:spPr>
        <p:txBody>
          <a:bodyPr/>
          <a:lstStyle/>
          <a:p>
            <a:pPr lvl="0">
              <a:lnSpc>
                <a:spcPts val="3840"/>
              </a:lnSpc>
              <a:spcBef>
                <a:spcPts val="1800"/>
              </a:spcBef>
            </a:pP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pd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. </a:t>
            </a:r>
          </a:p>
          <a:p>
            <a:pPr lvl="0">
              <a:lnSpc>
                <a:spcPts val="384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EEF325"/>
                </a:solidFill>
              </a:rPr>
              <a:t>Misalnya</a:t>
            </a:r>
            <a:r>
              <a:rPr lang="en-US" dirty="0" smtClean="0">
                <a:solidFill>
                  <a:srgbClr val="EEF325"/>
                </a:solidFill>
              </a:rPr>
              <a:t>: </a:t>
            </a:r>
            <a:r>
              <a:rPr lang="en-US" dirty="0" err="1" smtClean="0">
                <a:solidFill>
                  <a:srgbClr val="EEF325"/>
                </a:solidFill>
              </a:rPr>
              <a:t>studi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sistem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pend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di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kawasan</a:t>
            </a:r>
            <a:r>
              <a:rPr lang="en-US" dirty="0" smtClean="0">
                <a:solidFill>
                  <a:srgbClr val="EEF325"/>
                </a:solidFill>
              </a:rPr>
              <a:t> Asia </a:t>
            </a:r>
            <a:r>
              <a:rPr lang="en-US" dirty="0" err="1" smtClean="0">
                <a:solidFill>
                  <a:srgbClr val="EEF325"/>
                </a:solidFill>
              </a:rPr>
              <a:t>tenggara</a:t>
            </a:r>
            <a:r>
              <a:rPr lang="en-US" dirty="0" smtClean="0">
                <a:solidFill>
                  <a:srgbClr val="EEF325"/>
                </a:solidFill>
              </a:rPr>
              <a:t> (Malaysia, </a:t>
            </a:r>
            <a:r>
              <a:rPr lang="en-US" dirty="0" err="1" smtClean="0">
                <a:solidFill>
                  <a:srgbClr val="EEF325"/>
                </a:solidFill>
              </a:rPr>
              <a:t>Philipina</a:t>
            </a:r>
            <a:r>
              <a:rPr lang="en-US" dirty="0" smtClean="0">
                <a:solidFill>
                  <a:srgbClr val="EEF325"/>
                </a:solidFill>
              </a:rPr>
              <a:t>, Thailand, </a:t>
            </a:r>
            <a:r>
              <a:rPr lang="en-US" dirty="0" err="1" smtClean="0">
                <a:solidFill>
                  <a:srgbClr val="EEF325"/>
                </a:solidFill>
              </a:rPr>
              <a:t>Singapura</a:t>
            </a:r>
            <a:r>
              <a:rPr lang="en-US" dirty="0" smtClean="0">
                <a:solidFill>
                  <a:srgbClr val="EEF325"/>
                </a:solidFill>
              </a:rPr>
              <a:t>, </a:t>
            </a:r>
            <a:r>
              <a:rPr lang="en-US" dirty="0" err="1" smtClean="0">
                <a:solidFill>
                  <a:srgbClr val="EEF325"/>
                </a:solidFill>
              </a:rPr>
              <a:t>Brunai</a:t>
            </a:r>
            <a:r>
              <a:rPr lang="en-US" dirty="0" smtClean="0">
                <a:solidFill>
                  <a:srgbClr val="EEF325"/>
                </a:solidFill>
              </a:rPr>
              <a:t>, </a:t>
            </a:r>
            <a:r>
              <a:rPr lang="en-US" dirty="0" err="1" smtClean="0">
                <a:solidFill>
                  <a:srgbClr val="EEF325"/>
                </a:solidFill>
              </a:rPr>
              <a:t>dll</a:t>
            </a:r>
            <a:r>
              <a:rPr lang="en-US" dirty="0" smtClean="0">
                <a:solidFill>
                  <a:srgbClr val="EEF325"/>
                </a:solidFill>
              </a:rPr>
              <a:t>); </a:t>
            </a:r>
            <a:r>
              <a:rPr lang="en-US" dirty="0" err="1" smtClean="0">
                <a:solidFill>
                  <a:srgbClr val="EEF325"/>
                </a:solidFill>
              </a:rPr>
              <a:t>atau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studi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sistem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pend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di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kawasan-kawasan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lainnya</a:t>
            </a:r>
            <a:endParaRPr lang="en-US" dirty="0" smtClean="0">
              <a:solidFill>
                <a:srgbClr val="EEF325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8382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STUDI KAWASAN</a:t>
            </a:r>
            <a:endParaRPr lang="en-US" sz="3600" b="1" dirty="0">
              <a:solidFill>
                <a:srgbClr val="F2FD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48600" cy="4953000"/>
          </a:xfrm>
        </p:spPr>
        <p:txBody>
          <a:bodyPr/>
          <a:lstStyle/>
          <a:p>
            <a:pPr>
              <a:lnSpc>
                <a:spcPts val="3840"/>
              </a:lnSpc>
              <a:spcBef>
                <a:spcPts val="1800"/>
              </a:spcBef>
            </a:pP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tema-tema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. </a:t>
            </a:r>
          </a:p>
          <a:p>
            <a:pPr>
              <a:lnSpc>
                <a:spcPts val="3840"/>
              </a:lnSpc>
              <a:spcBef>
                <a:spcPts val="1800"/>
              </a:spcBef>
            </a:pP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pembaharuan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,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otonomi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, </a:t>
            </a:r>
            <a:r>
              <a:rPr lang="en-US" dirty="0" err="1" smtClean="0"/>
              <a:t>privatisasi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guru,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lvl="0">
              <a:lnSpc>
                <a:spcPts val="3840"/>
              </a:lnSpc>
              <a:spcBef>
                <a:spcPts val="1800"/>
              </a:spcBef>
            </a:pPr>
            <a:endParaRPr lang="en-US" dirty="0" smtClean="0">
              <a:solidFill>
                <a:srgbClr val="EEF325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8382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b="1" dirty="0" smtClean="0">
                <a:solidFill>
                  <a:srgbClr val="F2FD63"/>
                </a:solidFill>
              </a:rPr>
              <a:t>STUDI TEMATIK</a:t>
            </a:r>
            <a:endParaRPr lang="en-US" sz="3600" b="1" dirty="0">
              <a:solidFill>
                <a:srgbClr val="F2FD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F:\0299 BP arif UNY\edit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" y="2437934"/>
            <a:ext cx="1635227" cy="213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5400" b="1" dirty="0" smtClean="0"/>
              <a:t>PERBANDINGAN</a:t>
            </a:r>
            <a:endParaRPr lang="en-US" b="1" dirty="0"/>
          </a:p>
        </p:txBody>
      </p:sp>
      <p:pic>
        <p:nvPicPr>
          <p:cNvPr id="6" name="Picture 35" descr="mataram_0017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 l="69167" r="5278" b="53160"/>
          <a:stretch>
            <a:fillRect/>
          </a:stretch>
        </p:blipFill>
        <p:spPr bwMode="auto">
          <a:xfrm>
            <a:off x="2286000" y="2144317"/>
            <a:ext cx="1600200" cy="242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0299 BP arif UNY\0299 BP arif UNY 16R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6330" r="21510" b="33333"/>
          <a:stretch>
            <a:fillRect/>
          </a:stretch>
        </p:blipFill>
        <p:spPr bwMode="auto">
          <a:xfrm>
            <a:off x="6781800" y="1752600"/>
            <a:ext cx="1676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:\NASKAH\Photo Rumkin\Mas Wafa\751588763s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514600"/>
            <a:ext cx="1600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ARTIKEL\Direktorat Pembinaan Sekolah Menengah Atas - dikmenum_go_id -_files\zamroni_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133600"/>
            <a:ext cx="1600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FOTO\Demak_Tawangmangu\DSCN0536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8200" y="1295400"/>
            <a:ext cx="7543800" cy="51481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562601"/>
            <a:ext cx="7772400" cy="707886"/>
          </a:xfrm>
          <a:prstGeom prst="rect">
            <a:avLst/>
          </a:prstGeom>
          <a:noFill/>
          <a:effectLst>
            <a:innerShdw blurRad="1104900" dist="2540000" dir="189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LEBIH CAKEP MANA HAYOO..?</a:t>
            </a:r>
            <a:endParaRPr lang="en-US" sz="4000" b="1" spc="-150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743200" y="1219200"/>
            <a:ext cx="312420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0" cap="none" spc="0" normalizeH="0" baseline="0" noProof="0" dirty="0" smtClean="0">
                <a:ln>
                  <a:noFill/>
                </a:ln>
                <a:solidFill>
                  <a:srgbClr val="C2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16600" b="1" i="0" u="none" strike="noStrike" kern="0" cap="none" spc="0" normalizeH="0" baseline="0" noProof="0" dirty="0">
              <a:ln>
                <a:noFill/>
              </a:ln>
              <a:solidFill>
                <a:srgbClr val="C2F5F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762000"/>
            <a:ext cx="5257800" cy="54102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fi-FI" sz="2800" dirty="0" smtClean="0"/>
              <a:t>Pendidikan komparatif merupakan salah satu ilmu fondasi dari ilmu pendidikan.</a:t>
            </a:r>
            <a:endParaRPr lang="en-US" sz="2800" dirty="0" smtClean="0"/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fi-FI" sz="2800" dirty="0" smtClean="0">
                <a:solidFill>
                  <a:srgbClr val="FFFF00"/>
                </a:solidFill>
              </a:rPr>
              <a:t>Konstribusi yg diberikan: </a:t>
            </a:r>
            <a:r>
              <a:rPr lang="fi-FI" sz="2800" dirty="0" smtClean="0">
                <a:solidFill>
                  <a:srgbClr val="BEF0FA"/>
                </a:solidFill>
              </a:rPr>
              <a:t>hasil temuan berupa trend pola-pola penyelenggaraan pendidikan di dunia, dan tipologi pendidikan di beberapa negara</a:t>
            </a:r>
            <a:r>
              <a:rPr lang="fi-FI" sz="2800" dirty="0" smtClean="0">
                <a:solidFill>
                  <a:srgbClr val="DCF7FC"/>
                </a:solidFill>
              </a:rPr>
              <a:t>.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fi-FI" sz="2800" dirty="0" smtClean="0">
                <a:solidFill>
                  <a:srgbClr val="33CCFF"/>
                </a:solidFill>
              </a:rPr>
              <a:t>Hasil kajian Pend Komparatif dpt memper-kaya </a:t>
            </a:r>
            <a:r>
              <a:rPr lang="fi-FI" sz="2800" i="1" dirty="0" smtClean="0">
                <a:solidFill>
                  <a:srgbClr val="33CCFF"/>
                </a:solidFill>
              </a:rPr>
              <a:t>body of knowledge </a:t>
            </a:r>
            <a:r>
              <a:rPr lang="fi-FI" sz="2800" dirty="0" smtClean="0">
                <a:solidFill>
                  <a:srgbClr val="33CCFF"/>
                </a:solidFill>
              </a:rPr>
              <a:t>ilmu pend.</a:t>
            </a:r>
            <a:endParaRPr lang="en-US" sz="2800" b="1" dirty="0"/>
          </a:p>
        </p:txBody>
      </p:sp>
      <p:pic>
        <p:nvPicPr>
          <p:cNvPr id="211972" name="Picture 4" descr="D:\FOTO\DSCN0306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 bwMode="auto">
          <a:xfrm>
            <a:off x="381000" y="3429000"/>
            <a:ext cx="3352800" cy="2743200"/>
          </a:xfrm>
          <a:prstGeom prst="rect">
            <a:avLst/>
          </a:prstGeom>
          <a:noFill/>
        </p:spPr>
      </p:pic>
      <p:pic>
        <p:nvPicPr>
          <p:cNvPr id="5" name="Picture 31" descr="309903806_0f90c6697e_m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tretch>
            <a:fillRect/>
          </a:stretch>
        </p:blipFill>
        <p:spPr bwMode="auto">
          <a:xfrm>
            <a:off x="381000" y="685800"/>
            <a:ext cx="33528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3048000"/>
          </a:xfrm>
        </p:spPr>
        <p:txBody>
          <a:bodyPr/>
          <a:lstStyle/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fi-FI" sz="2400" b="1" dirty="0" smtClean="0">
                <a:solidFill>
                  <a:srgbClr val="F9FC7C"/>
                </a:solidFill>
              </a:rPr>
              <a:t>FRANK H. BLACKINGTON &amp; ROBERT S. PATTERSON: </a:t>
            </a:r>
          </a:p>
          <a:p>
            <a:pPr>
              <a:lnSpc>
                <a:spcPts val="2900"/>
              </a:lnSpc>
              <a:spcBef>
                <a:spcPts val="600"/>
              </a:spcBef>
              <a:buNone/>
            </a:pPr>
            <a:r>
              <a:rPr lang="fi-FI" sz="2400" b="1" dirty="0" smtClean="0"/>
              <a:t>	</a:t>
            </a:r>
            <a:r>
              <a:rPr lang="id-ID" sz="2400" b="1" dirty="0" smtClean="0"/>
              <a:t>Ada</a:t>
            </a:r>
            <a:r>
              <a:rPr lang="fi-FI" sz="2400" b="1" dirty="0" smtClean="0"/>
              <a:t> 9 ilmu fondasi yg me</a:t>
            </a:r>
            <a:r>
              <a:rPr lang="id-ID" sz="2400" b="1" dirty="0" smtClean="0"/>
              <a:t>ndukung utk pengembangan </a:t>
            </a:r>
            <a:r>
              <a:rPr lang="fi-FI" sz="2400" b="1" dirty="0" smtClean="0"/>
              <a:t>ilmu pendidikan.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US" sz="2400" b="1" dirty="0" err="1" smtClean="0">
                <a:solidFill>
                  <a:srgbClr val="9FE8F7"/>
                </a:solidFill>
              </a:rPr>
              <a:t>Yaitu</a:t>
            </a:r>
            <a:r>
              <a:rPr lang="en-US" sz="2400" b="1" dirty="0" smtClean="0">
                <a:solidFill>
                  <a:srgbClr val="9FE8F7"/>
                </a:solidFill>
              </a:rPr>
              <a:t>: (1) </a:t>
            </a:r>
            <a:r>
              <a:rPr lang="en-US" sz="2400" b="1" dirty="0" err="1" smtClean="0">
                <a:solidFill>
                  <a:srgbClr val="9FE8F7"/>
                </a:solidFill>
              </a:rPr>
              <a:t>filsafat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(2) </a:t>
            </a:r>
            <a:r>
              <a:rPr lang="en-US" sz="2400" b="1" dirty="0" err="1" smtClean="0">
                <a:solidFill>
                  <a:srgbClr val="9FE8F7"/>
                </a:solidFill>
              </a:rPr>
              <a:t>sosiologi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(3) </a:t>
            </a:r>
            <a:r>
              <a:rPr lang="en-US" sz="2400" b="1" dirty="0" err="1" smtClean="0">
                <a:solidFill>
                  <a:srgbClr val="9FE8F7"/>
                </a:solidFill>
              </a:rPr>
              <a:t>politik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(4) </a:t>
            </a:r>
            <a:r>
              <a:rPr lang="en-US" sz="2400" b="1" dirty="0" err="1" smtClean="0">
                <a:solidFill>
                  <a:srgbClr val="9FE8F7"/>
                </a:solidFill>
              </a:rPr>
              <a:t>sejarah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(5) </a:t>
            </a:r>
            <a:r>
              <a:rPr lang="en-US" sz="2400" b="1" dirty="0" err="1" smtClean="0">
                <a:solidFill>
                  <a:srgbClr val="9FE8F7"/>
                </a:solidFill>
              </a:rPr>
              <a:t>ekonomi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(6) </a:t>
            </a:r>
            <a:r>
              <a:rPr lang="en-US" sz="2400" b="1" dirty="0" err="1" smtClean="0">
                <a:solidFill>
                  <a:srgbClr val="9FE8F7"/>
                </a:solidFill>
              </a:rPr>
              <a:t>psikologi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(7) </a:t>
            </a:r>
            <a:r>
              <a:rPr lang="en-US" sz="2400" b="1" dirty="0" err="1" smtClean="0">
                <a:solidFill>
                  <a:srgbClr val="9FE8F7"/>
                </a:solidFill>
              </a:rPr>
              <a:t>antropologi</a:t>
            </a:r>
            <a:r>
              <a:rPr lang="en-US" sz="2400" b="1" dirty="0" smtClean="0">
                <a:solidFill>
                  <a:srgbClr val="9FE8F7"/>
                </a:solidFill>
              </a:rPr>
              <a:t> </a:t>
            </a:r>
            <a:r>
              <a:rPr lang="en-US" sz="2400" b="1" dirty="0" err="1" smtClean="0">
                <a:solidFill>
                  <a:srgbClr val="9FE8F7"/>
                </a:solidFill>
              </a:rPr>
              <a:t>pend</a:t>
            </a:r>
            <a:r>
              <a:rPr lang="en-US" sz="2400" b="1" dirty="0" smtClean="0">
                <a:solidFill>
                  <a:srgbClr val="9FE8F7"/>
                </a:solidFill>
              </a:rPr>
              <a:t>, (8) </a:t>
            </a:r>
            <a:r>
              <a:rPr lang="en-US" sz="2400" b="1" dirty="0" err="1" smtClean="0">
                <a:solidFill>
                  <a:srgbClr val="9FE8F7"/>
                </a:solidFill>
              </a:rPr>
              <a:t>Aestetika</a:t>
            </a:r>
            <a:r>
              <a:rPr lang="en-US" sz="2400" b="1" dirty="0" smtClean="0">
                <a:solidFill>
                  <a:srgbClr val="9FE8F7"/>
                </a:solidFill>
              </a:rPr>
              <a:t> Pend, </a:t>
            </a:r>
            <a:r>
              <a:rPr lang="en-US" sz="2400" b="1" dirty="0" err="1" smtClean="0">
                <a:solidFill>
                  <a:srgbClr val="9FE8F7"/>
                </a:solidFill>
              </a:rPr>
              <a:t>dan</a:t>
            </a:r>
            <a:r>
              <a:rPr lang="en-US" sz="2400" b="1" dirty="0" smtClean="0">
                <a:solidFill>
                  <a:srgbClr val="9FE8F7"/>
                </a:solidFill>
              </a:rPr>
              <a:t> (9) </a:t>
            </a:r>
            <a:r>
              <a:rPr lang="en-US" sz="2400" b="1" dirty="0" err="1" smtClean="0">
                <a:solidFill>
                  <a:srgbClr val="FFFF00"/>
                </a:solidFill>
              </a:rPr>
              <a:t>pendidikan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komparatif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id-ID" sz="2400" b="1" dirty="0" smtClean="0">
              <a:solidFill>
                <a:srgbClr val="FFFF00"/>
              </a:solidFill>
            </a:endParaRPr>
          </a:p>
          <a:p>
            <a:pPr>
              <a:lnSpc>
                <a:spcPts val="2900"/>
              </a:lnSpc>
              <a:spcBef>
                <a:spcPts val="600"/>
              </a:spcBef>
              <a:buNone/>
            </a:pPr>
            <a:endParaRPr lang="id-ID" sz="2400" b="1" dirty="0" smtClean="0">
              <a:solidFill>
                <a:srgbClr val="FFFF00"/>
              </a:solidFill>
            </a:endParaRPr>
          </a:p>
          <a:p>
            <a:pPr>
              <a:lnSpc>
                <a:spcPts val="2900"/>
              </a:lnSpc>
              <a:spcBef>
                <a:spcPts val="600"/>
              </a:spcBef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35052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REITMAN: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id-ID" sz="2400" b="1" kern="0" dirty="0" smtClean="0"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A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fondasi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325"/>
              </a:buClr>
              <a:buSzPct val="110000"/>
              <a:tabLst/>
              <a:defRPr/>
            </a:pP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(1)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Filsafat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Pend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d-ID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(2)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FD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Sejarah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2FD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Pend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2FD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(3)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Sosiologi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Pend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d-ID" sz="2400" b="1" i="0" u="none" strike="noStrike" kern="0" cap="none" spc="0" normalizeH="0" noProof="0" dirty="0" smtClean="0">
                <a:ln>
                  <a:noFill/>
                </a:ln>
                <a:solidFill>
                  <a:srgbClr val="8DE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(4)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Psikologi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Pend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(5)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Komparatif</a:t>
            </a:r>
            <a:r>
              <a:rPr lang="id-ID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325"/>
              </a:buClr>
              <a:buSzPct val="110000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8305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1" hangingPunct="1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Perkembangan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terakhir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menurut</a:t>
            </a:r>
            <a:r>
              <a:rPr lang="id-ID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nya bertambah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(6)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Antropologi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pend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(7) </a:t>
            </a:r>
            <a:r>
              <a:rPr lang="en-US" sz="2800" b="1" kern="0" dirty="0" err="1" smtClean="0"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politik</a:t>
            </a:r>
            <a:r>
              <a:rPr lang="en-US" sz="2800" b="1" kern="0" dirty="0" smtClean="0"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kern="0" dirty="0" err="1" smtClean="0"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pend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(8) </a:t>
            </a:r>
            <a:r>
              <a:rPr lang="en-US" sz="2800" b="1" kern="0" dirty="0" err="1" smtClean="0">
                <a:solidFill>
                  <a:srgbClr val="C5D9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ekonomi</a:t>
            </a:r>
            <a:r>
              <a:rPr lang="en-US" sz="2800" b="1" kern="0" dirty="0" smtClean="0">
                <a:solidFill>
                  <a:srgbClr val="C5D9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kern="0" dirty="0" err="1" smtClean="0">
                <a:solidFill>
                  <a:srgbClr val="C5D9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pend</a:t>
            </a:r>
            <a:r>
              <a:rPr lang="en-US" sz="2800" b="1" kern="0" dirty="0" smtClean="0">
                <a:solidFill>
                  <a:srgbClr val="C5D9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2800" b="1" kern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dan</a:t>
            </a:r>
            <a:r>
              <a:rPr lang="en-US" sz="2800" b="1" kern="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(9) </a:t>
            </a:r>
            <a:r>
              <a:rPr lang="en-US" sz="2800" b="1" kern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aestetika</a:t>
            </a:r>
            <a:r>
              <a:rPr lang="en-US" sz="2800" b="1" kern="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pend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endParaRPr lang="en-US" sz="8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200400" y="2667000"/>
            <a:ext cx="2743200" cy="2438400"/>
          </a:xfrm>
          <a:prstGeom prst="ellipse">
            <a:avLst/>
          </a:prstGeom>
          <a:solidFill>
            <a:srgbClr val="9FE8F7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Education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8668016">
            <a:off x="4951429" y="1910583"/>
            <a:ext cx="1676400" cy="1162134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2060"/>
                </a:solidFill>
              </a:rPr>
              <a:t>Socio-logical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2333329">
            <a:off x="2535920" y="1936322"/>
            <a:ext cx="1645144" cy="1097927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Psycho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logical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5400000" flipV="1">
            <a:off x="3695700" y="1409700"/>
            <a:ext cx="1752600" cy="12192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Philo-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shopi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-cal</a:t>
            </a:r>
          </a:p>
        </p:txBody>
      </p:sp>
      <p:sp>
        <p:nvSpPr>
          <p:cNvPr id="17" name="Oval 16"/>
          <p:cNvSpPr/>
          <p:nvPr/>
        </p:nvSpPr>
        <p:spPr bwMode="auto">
          <a:xfrm rot="190569">
            <a:off x="5620758" y="3093564"/>
            <a:ext cx="1676400" cy="11430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002060"/>
                </a:solidFill>
              </a:rPr>
              <a:t>Aesthe-tical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17130" y="2971800"/>
            <a:ext cx="1676400" cy="11430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002060"/>
                </a:solidFill>
              </a:rPr>
              <a:t>Histo-rical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19119079">
            <a:off x="2138040" y="4160724"/>
            <a:ext cx="1676400" cy="11430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2060"/>
                </a:solidFill>
              </a:rPr>
              <a:t>Political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1722330">
            <a:off x="5386924" y="4294757"/>
            <a:ext cx="1676400" cy="11430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2060"/>
                </a:solidFill>
              </a:rPr>
              <a:t>Economical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7099044">
            <a:off x="3067230" y="5024239"/>
            <a:ext cx="1676400" cy="1143000"/>
          </a:xfrm>
          <a:prstGeom prst="ellipse">
            <a:avLst/>
          </a:prstGeom>
          <a:solidFill>
            <a:srgbClr val="0EBED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002060"/>
                </a:solidFill>
              </a:rPr>
              <a:t>Antropological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4235773">
            <a:off x="4314372" y="5001243"/>
            <a:ext cx="1676400" cy="1143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Compa-rative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762000"/>
            <a:ext cx="8534400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25212"/>
              </a:avLst>
            </a:prstTxWarp>
            <a:spAutoFit/>
          </a:bodyPr>
          <a:lstStyle/>
          <a:p>
            <a:pPr algn="ctr"/>
            <a:r>
              <a:rPr lang="en-US" sz="5400" b="1" spc="-300" dirty="0" smtClean="0">
                <a:ln w="19050">
                  <a:solidFill>
                    <a:schemeClr val="accent4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FONDASI ILMU PENDIDIKAN</a:t>
            </a:r>
            <a:endParaRPr lang="en-US" sz="8000" b="1" cap="none" spc="-300" dirty="0">
              <a:ln w="19050">
                <a:solidFill>
                  <a:schemeClr val="accent4">
                    <a:lumMod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kern="0" spc="-510" dirty="0" err="1" smtClean="0">
                <a:solidFill>
                  <a:srgbClr val="C2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  <a:ea typeface="+mj-ea"/>
                <a:cs typeface="+mj-cs"/>
              </a:rPr>
              <a:t>Tujuan</a:t>
            </a:r>
            <a:endParaRPr kumimoji="0" lang="en-US" sz="9600" b="1" i="0" u="none" strike="noStrike" kern="0" cap="none" spc="-510" normalizeH="0" noProof="0" dirty="0">
              <a:ln>
                <a:noFill/>
              </a:ln>
              <a:solidFill>
                <a:srgbClr val="C2F5F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534400" cy="1447800"/>
          </a:xfrm>
          <a:noFill/>
        </p:spPr>
        <p:txBody>
          <a:bodyPr/>
          <a:lstStyle/>
          <a:p>
            <a:r>
              <a:rPr lang="en-US" sz="6000" b="1" spc="-930" dirty="0" smtClean="0">
                <a:solidFill>
                  <a:srgbClr val="7E8B03"/>
                </a:solidFill>
              </a:rPr>
              <a:t>PE</a:t>
            </a:r>
            <a:r>
              <a:rPr lang="en-US" sz="6000" b="1" spc="-930" dirty="0" smtClean="0">
                <a:solidFill>
                  <a:srgbClr val="A2AE06"/>
                </a:solidFill>
              </a:rPr>
              <a:t>N</a:t>
            </a:r>
            <a:r>
              <a:rPr lang="en-US" sz="6000" b="1" spc="-930" dirty="0" smtClean="0">
                <a:solidFill>
                  <a:srgbClr val="B2C404"/>
                </a:solidFill>
              </a:rPr>
              <a:t>DI</a:t>
            </a:r>
            <a:r>
              <a:rPr lang="en-US" sz="6000" b="1" spc="-930" dirty="0" smtClean="0">
                <a:solidFill>
                  <a:srgbClr val="C5D905"/>
                </a:solidFill>
              </a:rPr>
              <a:t>D</a:t>
            </a:r>
            <a:r>
              <a:rPr lang="en-US" sz="6000" b="1" spc="-930" dirty="0" smtClean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6000" b="1" spc="-930" dirty="0" smtClean="0">
                <a:solidFill>
                  <a:srgbClr val="E8F541"/>
                </a:solidFill>
              </a:rPr>
              <a:t>K</a:t>
            </a:r>
            <a:r>
              <a:rPr lang="en-US" sz="6000" b="1" spc="-930" dirty="0" smtClean="0">
                <a:solidFill>
                  <a:schemeClr val="tx1">
                    <a:lumMod val="90000"/>
                  </a:schemeClr>
                </a:solidFill>
              </a:rPr>
              <a:t>A</a:t>
            </a:r>
            <a:r>
              <a:rPr lang="en-US" sz="6000" b="1" spc="-930" dirty="0" smtClean="0">
                <a:solidFill>
                  <a:schemeClr val="tx1"/>
                </a:solidFill>
              </a:rPr>
              <a:t>N</a:t>
            </a:r>
            <a:r>
              <a:rPr lang="en-US" sz="6000" b="1" spc="-930" dirty="0" smtClean="0">
                <a:solidFill>
                  <a:srgbClr val="F4F76B"/>
                </a:solidFill>
              </a:rPr>
              <a:t> </a:t>
            </a:r>
            <a:r>
              <a:rPr lang="en-US" sz="6000" b="1" spc="-930" dirty="0" smtClean="0">
                <a:solidFill>
                  <a:schemeClr val="tx1"/>
                </a:solidFill>
              </a:rPr>
              <a:t>KO</a:t>
            </a:r>
            <a:r>
              <a:rPr lang="en-US" sz="6000" b="1" spc="-930" dirty="0" smtClean="0">
                <a:solidFill>
                  <a:schemeClr val="tx1">
                    <a:lumMod val="90000"/>
                  </a:schemeClr>
                </a:solidFill>
              </a:rPr>
              <a:t>M</a:t>
            </a:r>
            <a:r>
              <a:rPr lang="en-US" sz="6000" b="1" spc="-930" dirty="0" smtClean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en-US" sz="6000" b="1" spc="-930" dirty="0" smtClean="0">
                <a:solidFill>
                  <a:srgbClr val="C5D905"/>
                </a:solidFill>
              </a:rPr>
              <a:t>AR</a:t>
            </a:r>
            <a:r>
              <a:rPr lang="en-US" sz="6000" b="1" spc="-930" dirty="0" smtClean="0">
                <a:solidFill>
                  <a:srgbClr val="A2AE06"/>
                </a:solidFill>
              </a:rPr>
              <a:t>AT</a:t>
            </a:r>
            <a:r>
              <a:rPr lang="en-US" sz="6000" b="1" spc="-930" dirty="0" smtClean="0">
                <a:solidFill>
                  <a:srgbClr val="7E8B03"/>
                </a:solidFill>
              </a:rPr>
              <a:t>IF</a:t>
            </a:r>
            <a:endParaRPr lang="en-US" sz="6000" b="1" spc="-930" dirty="0">
              <a:solidFill>
                <a:srgbClr val="7E8B0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2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54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" presetClass="entr" presetSubtype="5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7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788987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b="1" spc="-150" dirty="0" smtClean="0">
                <a:solidFill>
                  <a:srgbClr val="FFFF00"/>
                </a:solidFill>
              </a:rPr>
              <a:t>TUJUAN STUDI </a:t>
            </a:r>
            <a:br>
              <a:rPr lang="en-US" b="1" spc="-150" dirty="0" smtClean="0">
                <a:solidFill>
                  <a:srgbClr val="FFFF00"/>
                </a:solidFill>
              </a:rPr>
            </a:br>
            <a:r>
              <a:rPr lang="en-US" b="1" spc="-150" dirty="0" smtClean="0">
                <a:solidFill>
                  <a:srgbClr val="FFFF00"/>
                </a:solidFill>
              </a:rPr>
              <a:t>PENDIDIKAN KOMPARATIF</a:t>
            </a:r>
            <a:endParaRPr lang="en-US" sz="4800" b="1" spc="-150" dirty="0">
              <a:solidFill>
                <a:srgbClr val="FFFF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752600"/>
            <a:ext cx="5486400" cy="44196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sz="2800" dirty="0" smtClean="0"/>
              <a:t>Pend </a:t>
            </a:r>
            <a:r>
              <a:rPr lang="en-US" sz="2800" dirty="0" err="1" smtClean="0"/>
              <a:t>komparatif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merup</a:t>
            </a:r>
            <a:r>
              <a:rPr lang="en-US" sz="2800" dirty="0" smtClean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berorientasi</a:t>
            </a:r>
            <a:r>
              <a:rPr lang="en-US" sz="2800" dirty="0" smtClean="0"/>
              <a:t> </a:t>
            </a:r>
            <a:r>
              <a:rPr lang="id-ID" sz="2800" dirty="0" smtClean="0"/>
              <a:t>pd </a:t>
            </a:r>
            <a:r>
              <a:rPr lang="en-US" sz="2800" dirty="0" err="1" smtClean="0"/>
              <a:t>manfaat</a:t>
            </a:r>
            <a:r>
              <a:rPr lang="en-US" sz="2800" dirty="0" smtClean="0"/>
              <a:t>.</a:t>
            </a:r>
          </a:p>
          <a:p>
            <a:pPr>
              <a:lnSpc>
                <a:spcPts val="3100"/>
              </a:lnSpc>
            </a:pPr>
            <a:r>
              <a:rPr lang="id-ID" sz="2800" dirty="0" smtClean="0">
                <a:solidFill>
                  <a:srgbClr val="FFFF00"/>
                </a:solidFill>
              </a:rPr>
              <a:t>Hal ini </a:t>
            </a:r>
            <a:r>
              <a:rPr lang="en-US" sz="2800" dirty="0" err="1" smtClean="0">
                <a:solidFill>
                  <a:srgbClr val="FFFF00"/>
                </a:solidFill>
              </a:rPr>
              <a:t>disebabkan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masalah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pend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semakin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banyak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kompleks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mendesak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ditangani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3100"/>
              </a:lnSpc>
            </a:pPr>
            <a:r>
              <a:rPr lang="en-US" sz="2800" dirty="0" err="1" smtClean="0">
                <a:solidFill>
                  <a:srgbClr val="9FE8F7"/>
                </a:solidFill>
              </a:rPr>
              <a:t>Masalah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pendidikan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tidak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hanya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monopoli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negara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terbelakang</a:t>
            </a:r>
            <a:r>
              <a:rPr lang="en-US" sz="2800" dirty="0" smtClean="0">
                <a:solidFill>
                  <a:srgbClr val="9FE8F7"/>
                </a:solidFill>
              </a:rPr>
              <a:t>.</a:t>
            </a:r>
            <a:endParaRPr lang="en-US" sz="2800" b="1" dirty="0" smtClean="0">
              <a:solidFill>
                <a:srgbClr val="9FE8F7"/>
              </a:solidFill>
            </a:endParaRPr>
          </a:p>
        </p:txBody>
      </p:sp>
      <p:pic>
        <p:nvPicPr>
          <p:cNvPr id="5" name="Picture 2" descr="E:\FOTO\Aksi\DSCN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" y="1676400"/>
            <a:ext cx="2772077" cy="4343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2484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id-ID" dirty="0" smtClean="0"/>
              <a:t>Ada k</a:t>
            </a:r>
            <a:r>
              <a:rPr lang="en-US" dirty="0" err="1" smtClean="0"/>
              <a:t>ategorisasi</a:t>
            </a:r>
            <a:r>
              <a:rPr lang="en-US" dirty="0" smtClean="0"/>
              <a:t> </a:t>
            </a:r>
            <a:r>
              <a:rPr lang="id-ID" dirty="0" smtClean="0"/>
              <a:t>n</a:t>
            </a:r>
            <a:r>
              <a:rPr lang="en-US" dirty="0" err="1" smtClean="0"/>
              <a:t>egara</a:t>
            </a:r>
            <a:r>
              <a:rPr lang="en-US" dirty="0" smtClean="0"/>
              <a:t>-</a:t>
            </a:r>
            <a:r>
              <a:rPr lang="id-ID" dirty="0" smtClean="0"/>
              <a:t>n</a:t>
            </a:r>
            <a:r>
              <a:rPr lang="en-US" dirty="0" err="1" smtClean="0"/>
              <a:t>egara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err="1" smtClean="0"/>
              <a:t>unia</a:t>
            </a:r>
            <a:r>
              <a:rPr lang="en-US" dirty="0" smtClean="0"/>
              <a:t> </a:t>
            </a:r>
            <a:r>
              <a:rPr lang="id-ID" dirty="0" smtClean="0"/>
              <a:t>m</a:t>
            </a:r>
            <a:r>
              <a:rPr lang="en-US" dirty="0" err="1" smtClean="0"/>
              <a:t>enurut</a:t>
            </a:r>
            <a:r>
              <a:rPr lang="en-US" dirty="0" smtClean="0"/>
              <a:t> </a:t>
            </a:r>
            <a:r>
              <a:rPr lang="id-ID" dirty="0" smtClean="0"/>
              <a:t>u</a:t>
            </a:r>
            <a:r>
              <a:rPr lang="en-US" dirty="0" err="1" smtClean="0"/>
              <a:t>kuran</a:t>
            </a:r>
            <a:r>
              <a:rPr lang="en-US" dirty="0" smtClean="0"/>
              <a:t> </a:t>
            </a:r>
            <a:r>
              <a:rPr lang="id-ID" dirty="0" smtClean="0"/>
              <a:t>s</a:t>
            </a:r>
            <a:r>
              <a:rPr lang="en-US" dirty="0" err="1" smtClean="0"/>
              <a:t>osial</a:t>
            </a:r>
            <a:r>
              <a:rPr lang="en-US" dirty="0" smtClean="0"/>
              <a:t>:</a:t>
            </a:r>
          </a:p>
          <a:p>
            <a:pPr lvl="1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i="1" dirty="0" smtClean="0"/>
              <a:t> </a:t>
            </a:r>
            <a:r>
              <a:rPr lang="en-US" sz="3200" i="1" dirty="0" smtClean="0">
                <a:solidFill>
                  <a:srgbClr val="EEF325"/>
                </a:solidFill>
              </a:rPr>
              <a:t>Developed Country </a:t>
            </a:r>
            <a:r>
              <a:rPr lang="en-US" sz="3200" dirty="0" smtClean="0">
                <a:solidFill>
                  <a:srgbClr val="EEF325"/>
                </a:solidFill>
              </a:rPr>
              <a:t>; </a:t>
            </a:r>
          </a:p>
          <a:p>
            <a:pPr lvl="1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smtClean="0"/>
              <a:t>Developing Country ; </a:t>
            </a:r>
          </a:p>
          <a:p>
            <a:pPr lvl="1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smtClean="0"/>
              <a:t>Under Developing Country; </a:t>
            </a:r>
          </a:p>
          <a:p>
            <a:pPr lvl="1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smtClean="0"/>
              <a:t>Least Developed Country  </a:t>
            </a:r>
            <a:r>
              <a:rPr lang="en-US" sz="3200" dirty="0" smtClean="0"/>
              <a:t>(</a:t>
            </a:r>
            <a:r>
              <a:rPr lang="en-US" sz="3200" dirty="0" err="1" smtClean="0"/>
              <a:t>negara</a:t>
            </a:r>
            <a:r>
              <a:rPr lang="en-US" sz="3200" dirty="0" smtClean="0"/>
              <a:t> paling </a:t>
            </a:r>
            <a:r>
              <a:rPr lang="en-US" sz="3200" dirty="0" err="1" smtClean="0"/>
              <a:t>miskin</a:t>
            </a:r>
            <a:r>
              <a:rPr lang="en-US" sz="3200" dirty="0" smtClean="0"/>
              <a:t>); </a:t>
            </a:r>
          </a:p>
          <a:p>
            <a:pPr lvl="1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EEF325"/>
                </a:solidFill>
              </a:rPr>
              <a:t>The Destitute country</a:t>
            </a:r>
            <a:r>
              <a:rPr lang="en-US" sz="3200" dirty="0" smtClean="0">
                <a:solidFill>
                  <a:srgbClr val="EEF325"/>
                </a:solidFill>
              </a:rPr>
              <a:t> </a:t>
            </a:r>
            <a:r>
              <a:rPr lang="en-US" sz="3200" dirty="0" err="1" smtClean="0">
                <a:solidFill>
                  <a:srgbClr val="EEF325"/>
                </a:solidFill>
              </a:rPr>
              <a:t>atau</a:t>
            </a:r>
            <a:r>
              <a:rPr lang="en-US" sz="3200" dirty="0" smtClean="0">
                <a:solidFill>
                  <a:srgbClr val="EEF325"/>
                </a:solidFill>
              </a:rPr>
              <a:t> </a:t>
            </a:r>
            <a:r>
              <a:rPr lang="en-US" sz="3200" i="1" dirty="0" smtClean="0">
                <a:solidFill>
                  <a:srgbClr val="EEF325"/>
                </a:solidFill>
              </a:rPr>
              <a:t>failed country</a:t>
            </a:r>
            <a:r>
              <a:rPr lang="en-US" sz="3200" dirty="0" smtClean="0">
                <a:solidFill>
                  <a:srgbClr val="EEF325"/>
                </a:solidFill>
              </a:rPr>
              <a:t>. 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BEF0FA"/>
                </a:solidFill>
              </a:rPr>
              <a:t>Termasuk</a:t>
            </a:r>
            <a:r>
              <a:rPr lang="en-US" dirty="0" smtClean="0">
                <a:solidFill>
                  <a:srgbClr val="BEF0FA"/>
                </a:solidFill>
              </a:rPr>
              <a:t> </a:t>
            </a:r>
            <a:r>
              <a:rPr lang="en-US" i="1" dirty="0" smtClean="0">
                <a:solidFill>
                  <a:srgbClr val="BEF0FA"/>
                </a:solidFill>
              </a:rPr>
              <a:t>failed countries</a:t>
            </a:r>
            <a:r>
              <a:rPr lang="en-US" dirty="0" smtClean="0">
                <a:solidFill>
                  <a:srgbClr val="BEF0FA"/>
                </a:solidFill>
              </a:rPr>
              <a:t>: Sudan, </a:t>
            </a:r>
            <a:r>
              <a:rPr lang="en-US" dirty="0" err="1" smtClean="0">
                <a:solidFill>
                  <a:srgbClr val="BEF0FA"/>
                </a:solidFill>
              </a:rPr>
              <a:t>somalia</a:t>
            </a:r>
            <a:r>
              <a:rPr lang="en-US" dirty="0" smtClean="0">
                <a:solidFill>
                  <a:srgbClr val="BEF0FA"/>
                </a:solidFill>
              </a:rPr>
              <a:t>, Kenya, </a:t>
            </a:r>
            <a:r>
              <a:rPr lang="en-US" dirty="0" err="1" smtClean="0">
                <a:solidFill>
                  <a:srgbClr val="BEF0FA"/>
                </a:solidFill>
              </a:rPr>
              <a:t>dan</a:t>
            </a:r>
            <a:r>
              <a:rPr lang="en-US" dirty="0" smtClean="0">
                <a:solidFill>
                  <a:srgbClr val="BEF0FA"/>
                </a:solidFill>
              </a:rPr>
              <a:t> </a:t>
            </a:r>
            <a:r>
              <a:rPr lang="en-US" dirty="0" err="1" smtClean="0">
                <a:solidFill>
                  <a:srgbClr val="BEF0FA"/>
                </a:solidFill>
              </a:rPr>
              <a:t>Kongo</a:t>
            </a:r>
            <a:r>
              <a:rPr lang="en-US" dirty="0" smtClean="0">
                <a:solidFill>
                  <a:srgbClr val="BEF0FA"/>
                </a:solidFill>
              </a:rPr>
              <a:t>.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EEF325"/>
                </a:solidFill>
              </a:rPr>
              <a:t>Masing-masing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id-ID" dirty="0" smtClean="0">
                <a:solidFill>
                  <a:srgbClr val="EEF325"/>
                </a:solidFill>
              </a:rPr>
              <a:t>negara </a:t>
            </a:r>
            <a:r>
              <a:rPr lang="en-US" dirty="0" err="1" smtClean="0">
                <a:solidFill>
                  <a:srgbClr val="EEF325"/>
                </a:solidFill>
              </a:rPr>
              <a:t>memiliki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masalah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pend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yg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amat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kompleks</a:t>
            </a:r>
            <a:endParaRPr lang="en-US" dirty="0" smtClean="0">
              <a:solidFill>
                <a:srgbClr val="EEF32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2796</TotalTime>
  <Words>736</Words>
  <Application>Microsoft PowerPoint</Application>
  <PresentationFormat>On-screen Show (4:3)</PresentationFormat>
  <Paragraphs>146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Beam</vt:lpstr>
      <vt:lpstr>PENDIDIKAN KOMPARATIF</vt:lpstr>
      <vt:lpstr>Bagaimana Kedudukan Pendidikan Komparatif</vt:lpstr>
      <vt:lpstr>PERBANDINGAN</vt:lpstr>
      <vt:lpstr>Slide 4</vt:lpstr>
      <vt:lpstr>Slide 5</vt:lpstr>
      <vt:lpstr>Slide 6</vt:lpstr>
      <vt:lpstr>PENDIDIKAN KOMPARATIF</vt:lpstr>
      <vt:lpstr>TUJUAN STUDI  PENDIDIKAN KOMPARATIF</vt:lpstr>
      <vt:lpstr>Slide 9</vt:lpstr>
      <vt:lpstr>CONTOH MASALAH PENDIDIKAN</vt:lpstr>
      <vt:lpstr>MASALAH PENDIDIKAN  MENURUT HAR TILAAR (1998)</vt:lpstr>
      <vt:lpstr>Slide 12</vt:lpstr>
      <vt:lpstr>Slide 13</vt:lpstr>
      <vt:lpstr>TUJUAN PENDIDIKAN KOMPARATIF</vt:lpstr>
      <vt:lpstr>REPERTORIAL DESKRIPTIF</vt:lpstr>
      <vt:lpstr>HISTORIK FUNGSIONAL</vt:lpstr>
      <vt:lpstr>MELIORISTIK</vt:lpstr>
      <vt:lpstr>HJ. NOAH menyebut 4 tujuan studi PK:</vt:lpstr>
      <vt:lpstr>TUJUAN STUDI  PENDIDIKAN KOMPARATIF</vt:lpstr>
      <vt:lpstr>PENDIDIKAN KOMPARATIF</vt:lpstr>
      <vt:lpstr>DUA CAKUPAN  STUDI PENDIDIKAN  KOMPARATIF</vt:lpstr>
      <vt:lpstr>STUDI KAWASAN</vt:lpstr>
      <vt:lpstr>STUDI TEMATIK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Menjadi Pembelajar Sepanjang Hayat</dc:title>
  <dc:creator>fkip</dc:creator>
  <cp:lastModifiedBy>Arief</cp:lastModifiedBy>
  <cp:revision>413</cp:revision>
  <dcterms:created xsi:type="dcterms:W3CDTF">2004-04-14T02:27:04Z</dcterms:created>
  <dcterms:modified xsi:type="dcterms:W3CDTF">2014-07-24T09:49:45Z</dcterms:modified>
</cp:coreProperties>
</file>