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386" r:id="rId2"/>
    <p:sldId id="391" r:id="rId3"/>
    <p:sldId id="421" r:id="rId4"/>
    <p:sldId id="422" r:id="rId5"/>
    <p:sldId id="423" r:id="rId6"/>
    <p:sldId id="380" r:id="rId7"/>
    <p:sldId id="424" r:id="rId8"/>
    <p:sldId id="437" r:id="rId9"/>
    <p:sldId id="438" r:id="rId10"/>
    <p:sldId id="439" r:id="rId11"/>
    <p:sldId id="440" r:id="rId12"/>
    <p:sldId id="403" r:id="rId13"/>
    <p:sldId id="425" r:id="rId14"/>
    <p:sldId id="426" r:id="rId15"/>
    <p:sldId id="434" r:id="rId16"/>
    <p:sldId id="431" r:id="rId17"/>
    <p:sldId id="432" r:id="rId18"/>
    <p:sldId id="427" r:id="rId19"/>
    <p:sldId id="428" r:id="rId20"/>
    <p:sldId id="433" r:id="rId21"/>
    <p:sldId id="435" r:id="rId22"/>
  </p:sldIdLst>
  <p:sldSz cx="9144000" cy="6858000" type="screen4x3"/>
  <p:notesSz cx="6815138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f Rohman" initials="A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EDF7"/>
    <a:srgbClr val="F2FD63"/>
    <a:srgbClr val="9FE8F7"/>
    <a:srgbClr val="D3B5E9"/>
    <a:srgbClr val="9DE3B3"/>
    <a:srgbClr val="0EBED0"/>
    <a:srgbClr val="F9FC7C"/>
    <a:srgbClr val="A7B804"/>
    <a:srgbClr val="A2BC08"/>
    <a:srgbClr val="E7F6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95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43662"/>
            <a:ext cx="295322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27E1EC-DA45-48C8-BCFB-3F9523C1AF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2F6B1-BFCD-4FE1-B064-435EB2E5F2C8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3E0FD-80B6-4965-9DAB-A10E7C9AA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3E0FD-80B6-4965-9DAB-A10E7C9AA2E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469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69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69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0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471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1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72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472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472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72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47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47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4732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473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11473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8E4C4F-9A14-496B-82CD-96C6A99CC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06D4-EF08-4E6C-A9D1-6EEB697E5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59332-1929-44FA-BD09-1C321DAD4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135441-655C-4C1D-A585-F70D785ED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1F1F5B-30AE-4DE2-AA69-27A6EC4AB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3528D5-8FD3-4E0D-9171-947245F11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201AB-CCDA-468F-9274-2E6C8082C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FC43B-0841-49EB-A1FB-8C0022F1A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D2DD8-5AAB-4C1F-82DF-FC69F8BF8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CF7F1-F417-4248-9FBE-B9B123E6F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4A1B0-9F08-4EFC-AD27-30B36D9B9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55CA-7C15-4180-B9FB-BDD12EFB4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54F9-BF76-4C03-ABA3-D07AFAAE9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DB1A-C534-49FD-B6B0-4177691F3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03001C"/>
            </a:gs>
            <a:gs pos="100000">
              <a:srgbClr val="03001C"/>
            </a:gs>
            <a:gs pos="3400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136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7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6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70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37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7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37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70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37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arif_rohman@uny.ac.id</a:t>
            </a:r>
            <a:endParaRPr lang="en-US"/>
          </a:p>
        </p:txBody>
      </p:sp>
      <p:sp>
        <p:nvSpPr>
          <p:cNvPr id="1137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59D5315-D56B-49F9-BAE0-6D3A76A498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 spd="slow">
    <p:zo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avid_-_The_Death_of_Socrates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828800"/>
            <a:ext cx="82296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600" kern="0" spc="600" dirty="0" err="1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Kuliah</a:t>
            </a:r>
            <a:r>
              <a:rPr lang="en-US" sz="9600" kern="0" spc="600" smtClean="0">
                <a:solidFill>
                  <a:srgbClr val="C2F5F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ush Script MT" pitchFamily="66" charset="0"/>
                <a:ea typeface="+mj-ea"/>
                <a:cs typeface="+mj-cs"/>
              </a:rPr>
              <a:t> ke-3</a:t>
            </a:r>
            <a:endParaRPr kumimoji="0" lang="en-US" sz="11500" u="none" strike="noStrike" kern="0" cap="none" spc="600" normalizeH="0" noProof="0" dirty="0">
              <a:ln>
                <a:noFill/>
              </a:ln>
              <a:solidFill>
                <a:srgbClr val="C2F5FA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rush Script MT" pitchFamily="66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3124200"/>
          </a:xfrm>
        </p:spPr>
        <p:txBody>
          <a:bodyPr/>
          <a:lstStyle/>
          <a:p>
            <a:r>
              <a:rPr lang="en-US" sz="6000" b="1" spc="-150" dirty="0" smtClean="0">
                <a:solidFill>
                  <a:srgbClr val="FFFF00"/>
                </a:solidFill>
              </a:rPr>
              <a:t>SEJARAH PEMIKIRAN DEMOKRASI</a:t>
            </a:r>
            <a:endParaRPr lang="en-US" sz="3600" b="1" spc="-15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mph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0.2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" presetClass="emph" presetSubtype="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8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3"/>
      <p:bldP spid="5" grpId="4"/>
      <p:bldP spid="2" grpId="0"/>
      <p:bldP spid="2" grpId="1"/>
      <p:bldP spid="2" grpId="2"/>
      <p:bldP spid="2" grpId="3"/>
      <p:bldP spid="2" grpId="4"/>
      <p:bldP spid="2" grpId="5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257800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Kodrat Alam ( natural justice)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keadilan yg bersumber hukum alam/hukum kodrat. </a:t>
            </a:r>
          </a:p>
          <a:p>
            <a:pPr>
              <a:lnSpc>
                <a:spcPts val="2700"/>
              </a:lnSpc>
              <a:spcBef>
                <a:spcPts val="12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Para ahli hukum Romawi </a:t>
            </a:r>
            <a:r>
              <a:rPr lang="id-ID" sz="2400" dirty="0" smtClean="0">
                <a:solidFill>
                  <a:srgbClr val="FFFFFF"/>
                </a:solidFill>
                <a:sym typeface="Wingdings" pitchFamily="2" charset="2"/>
              </a:rPr>
              <a:t>H</a:t>
            </a:r>
            <a:r>
              <a:rPr lang="id-ID" sz="2400" dirty="0" smtClean="0">
                <a:solidFill>
                  <a:srgbClr val="FFFFFF"/>
                </a:solidFill>
              </a:rPr>
              <a:t>ukum ditentukan akal sehat manusia. Bagaimana seharusnya kelakuannya yg patut dg sesama manusia secara nalar.</a:t>
            </a:r>
          </a:p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Konvensional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lnSpc>
                <a:spcPts val="2700"/>
              </a:lnSpc>
              <a:spcBef>
                <a:spcPts val="18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Keadilan yg mengikat WN karena didekritkan melalui kekuasaan khusus. Keputusan/ aturan dari penguasa mengikat WN untuk mentaati. </a:t>
            </a:r>
          </a:p>
          <a:p>
            <a:pPr>
              <a:lnSpc>
                <a:spcPts val="2700"/>
              </a:lnSpc>
              <a:spcBef>
                <a:spcPts val="1200"/>
              </a:spcBef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Tindakan WN dianggap adil, bila berdasarkan keputusan/ aturan yg berlaku dalam wilayah kekuasaan ttt.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038600"/>
            <a:ext cx="44351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09600"/>
            <a:ext cx="7239000" cy="35814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93000"/>
            </a:pPr>
            <a:r>
              <a:rPr lang="id-ID" sz="3200" b="1" i="1" dirty="0" smtClean="0">
                <a:solidFill>
                  <a:srgbClr val="61FFFF"/>
                </a:solidFill>
              </a:rPr>
              <a:t>Keadilan Perbaikan (Remedial Justice)</a:t>
            </a:r>
            <a:endParaRPr lang="id-ID" sz="3200" b="1" dirty="0" smtClean="0">
              <a:solidFill>
                <a:srgbClr val="61FFFF"/>
              </a:solidFill>
            </a:endParaRPr>
          </a:p>
          <a:p>
            <a:pPr>
              <a:lnSpc>
                <a:spcPts val="3100"/>
              </a:lnSpc>
              <a:buClr>
                <a:srgbClr val="FFFF00"/>
              </a:buClr>
              <a:buSzPct val="93000"/>
              <a:buNone/>
            </a:pPr>
            <a:r>
              <a:rPr lang="id-ID" dirty="0" smtClean="0">
                <a:solidFill>
                  <a:srgbClr val="FFFFFF"/>
                </a:solidFill>
              </a:rPr>
              <a:t>	Keadilan yg arahnya untuk mengembalikan persamaan, dg memberi hukuman kpd pihak yg bersalah.</a:t>
            </a:r>
          </a:p>
          <a:p>
            <a:pPr>
              <a:lnSpc>
                <a:spcPts val="3100"/>
              </a:lnSpc>
              <a:buClr>
                <a:srgbClr val="FFFF00"/>
              </a:buClr>
              <a:buSzPct val="93000"/>
              <a:buNone/>
            </a:pPr>
            <a:r>
              <a:rPr lang="id-ID" dirty="0" smtClean="0">
                <a:solidFill>
                  <a:srgbClr val="FFFFFF"/>
                </a:solidFill>
              </a:rPr>
              <a:t>	</a:t>
            </a:r>
            <a:r>
              <a:rPr lang="id-ID" dirty="0" smtClean="0">
                <a:solidFill>
                  <a:srgbClr val="FFFF00"/>
                </a:solidFill>
              </a:rPr>
              <a:t>Keadilan ini khusus ditujukan kpd orang yg dirugikan dlm pengadilan.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FFFF00"/>
              </a:buClr>
              <a:buSzPct val="93000"/>
            </a:pPr>
            <a:endParaRPr lang="id-ID" b="1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0213"/>
            <a:ext cx="8686800" cy="78898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DEMOKRASI ABAD PERTENGAHAN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371600"/>
            <a:ext cx="6172200" cy="51816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 smtClean="0"/>
              <a:t>Abad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id-ID" dirty="0" smtClean="0"/>
              <a:t>p</a:t>
            </a:r>
            <a:r>
              <a:rPr lang="en-US" dirty="0" err="1" smtClean="0"/>
              <a:t>raktek</a:t>
            </a:r>
            <a:r>
              <a:rPr lang="en-US" dirty="0" smtClean="0"/>
              <a:t> </a:t>
            </a:r>
            <a:r>
              <a:rPr lang="id-ID" dirty="0" smtClean="0"/>
              <a:t>demokrasi </a:t>
            </a:r>
            <a:r>
              <a:rPr lang="en-US" dirty="0" err="1" smtClean="0"/>
              <a:t>ditandai</a:t>
            </a:r>
            <a:r>
              <a:rPr lang="en-US" dirty="0" smtClean="0"/>
              <a:t> dg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id-ID" i="1" dirty="0" smtClean="0"/>
              <a:t>magna carta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1215 M.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 err="1" smtClean="0">
                <a:solidFill>
                  <a:srgbClr val="FFFF00"/>
                </a:solidFill>
              </a:rPr>
              <a:t>Merupakan</a:t>
            </a:r>
            <a:r>
              <a:rPr lang="id-ID" dirty="0" smtClean="0">
                <a:solidFill>
                  <a:srgbClr val="FFFF00"/>
                </a:solidFill>
              </a:rPr>
              <a:t> kontrak antara beberapa bangsawan dan raja Johan </a:t>
            </a:r>
            <a:r>
              <a:rPr lang="en-US" dirty="0" smtClean="0">
                <a:solidFill>
                  <a:srgbClr val="FFFF00"/>
                </a:solidFill>
              </a:rPr>
              <a:t>(I</a:t>
            </a:r>
            <a:r>
              <a:rPr lang="id-ID" dirty="0" smtClean="0">
                <a:solidFill>
                  <a:srgbClr val="FFFF00"/>
                </a:solidFill>
              </a:rPr>
              <a:t>nggris</a:t>
            </a:r>
            <a:r>
              <a:rPr lang="en-US" dirty="0" smtClean="0">
                <a:solidFill>
                  <a:srgbClr val="FFFF00"/>
                </a:solidFill>
              </a:rPr>
              <a:t>).</a:t>
            </a:r>
          </a:p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en-US" dirty="0" smtClean="0"/>
              <a:t>P</a:t>
            </a:r>
            <a:r>
              <a:rPr lang="id-ID" dirty="0" smtClean="0"/>
              <a:t>ertama kali raja berkuasa mengikat diri </a:t>
            </a:r>
            <a:r>
              <a:rPr lang="en-US" dirty="0" smtClean="0"/>
              <a:t>dg </a:t>
            </a:r>
            <a:r>
              <a:rPr lang="id-ID" dirty="0" smtClean="0"/>
              <a:t>mengakui dan menjamin hak </a:t>
            </a:r>
            <a:r>
              <a:rPr lang="en-US" dirty="0" smtClean="0"/>
              <a:t>&amp; </a:t>
            </a:r>
            <a:r>
              <a:rPr lang="id-ID" i="1" dirty="0" smtClean="0"/>
              <a:t>previlages </a:t>
            </a:r>
            <a:r>
              <a:rPr lang="en-US" dirty="0" err="1" smtClean="0"/>
              <a:t>bawahan</a:t>
            </a:r>
            <a:r>
              <a:rPr lang="id-ID" dirty="0" smtClean="0"/>
              <a:t>nya s</a:t>
            </a:r>
            <a:r>
              <a:rPr lang="en-US" dirty="0" err="1" smtClean="0"/>
              <a:t>bg</a:t>
            </a:r>
            <a:r>
              <a:rPr lang="id-ID" dirty="0" smtClean="0"/>
              <a:t>  imbalan </a:t>
            </a:r>
            <a:r>
              <a:rPr lang="en-US" dirty="0" err="1" smtClean="0"/>
              <a:t>atas</a:t>
            </a:r>
            <a:r>
              <a:rPr lang="en-US" dirty="0" smtClean="0"/>
              <a:t> p</a:t>
            </a:r>
            <a:r>
              <a:rPr lang="id-ID" dirty="0" smtClean="0"/>
              <a:t>enyerahan dana u</a:t>
            </a:r>
            <a:r>
              <a:rPr lang="en-US" dirty="0" err="1" smtClean="0"/>
              <a:t>tk</a:t>
            </a:r>
            <a:r>
              <a:rPr lang="id-ID" dirty="0" smtClean="0"/>
              <a:t> keperluan perang d</a:t>
            </a:r>
            <a:r>
              <a:rPr lang="en-US" dirty="0" smtClean="0"/>
              <a:t>sb.</a:t>
            </a:r>
          </a:p>
        </p:txBody>
      </p:sp>
      <p:pic>
        <p:nvPicPr>
          <p:cNvPr id="5" name="Picture 2" descr="E:\FOTO\Aksi\DSCN0322.jpg"/>
          <p:cNvPicPr>
            <a:picLocks noChangeAspect="1" noChangeArrowheads="1"/>
          </p:cNvPicPr>
          <p:nvPr/>
        </p:nvPicPr>
        <p:blipFill>
          <a:blip r:embed="rId3"/>
          <a:srcRect l="11609" r="36978"/>
          <a:stretch>
            <a:fillRect/>
          </a:stretch>
        </p:blipFill>
        <p:spPr bwMode="auto">
          <a:xfrm>
            <a:off x="228600" y="1504515"/>
            <a:ext cx="2514600" cy="3600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78898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DEMOKRASI ABAD PERTENGAHAN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219200"/>
            <a:ext cx="4953000" cy="5181600"/>
          </a:xfrm>
        </p:spPr>
        <p:txBody>
          <a:bodyPr/>
          <a:lstStyle/>
          <a:p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i="1" dirty="0" smtClean="0"/>
              <a:t>(social contract )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inividu2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id-ID" dirty="0" smtClean="0"/>
              <a:t>mementingkan diri</a:t>
            </a:r>
            <a:r>
              <a:rPr lang="en-US" dirty="0" err="1" smtClean="0"/>
              <a:t>nya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id-ID" dirty="0" smtClean="0"/>
              <a:t>konflik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rgbClr val="8DEDF7"/>
                </a:solidFill>
              </a:rPr>
              <a:t>Konflik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antar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indiv</a:t>
            </a:r>
            <a:r>
              <a:rPr lang="id-ID" dirty="0" smtClean="0">
                <a:solidFill>
                  <a:srgbClr val="8DEDF7"/>
                </a:solidFill>
              </a:rPr>
              <a:t> </a:t>
            </a:r>
            <a:r>
              <a:rPr lang="en-US" dirty="0" smtClean="0">
                <a:solidFill>
                  <a:srgbClr val="8DEDF7"/>
                </a:solidFill>
              </a:rPr>
              <a:t>b</a:t>
            </a:r>
            <a:r>
              <a:rPr lang="id-ID" dirty="0" smtClean="0">
                <a:solidFill>
                  <a:srgbClr val="8DEDF7"/>
                </a:solidFill>
              </a:rPr>
              <a:t>erebut </a:t>
            </a:r>
            <a:r>
              <a:rPr lang="en-US" dirty="0" smtClean="0">
                <a:solidFill>
                  <a:srgbClr val="8DEDF7"/>
                </a:solidFill>
              </a:rPr>
              <a:t>3 </a:t>
            </a:r>
            <a:r>
              <a:rPr lang="en-US" dirty="0" err="1" smtClean="0">
                <a:solidFill>
                  <a:srgbClr val="8DEDF7"/>
                </a:solidFill>
              </a:rPr>
              <a:t>hal</a:t>
            </a:r>
            <a:r>
              <a:rPr lang="en-US" dirty="0" smtClean="0">
                <a:solidFill>
                  <a:srgbClr val="8DEDF7"/>
                </a:solidFill>
              </a:rPr>
              <a:t>: </a:t>
            </a:r>
            <a:r>
              <a:rPr lang="id-ID" i="1" dirty="0" smtClean="0">
                <a:solidFill>
                  <a:srgbClr val="8DEDF7"/>
                </a:solidFill>
              </a:rPr>
              <a:t>kekayaan</a:t>
            </a:r>
            <a:r>
              <a:rPr lang="id-ID" dirty="0" smtClean="0">
                <a:solidFill>
                  <a:srgbClr val="8DEDF7"/>
                </a:solidFill>
              </a:rPr>
              <a:t>, </a:t>
            </a:r>
            <a:r>
              <a:rPr lang="id-ID" i="1" dirty="0" smtClean="0">
                <a:solidFill>
                  <a:srgbClr val="8DEDF7"/>
                </a:solidFill>
              </a:rPr>
              <a:t>kemuliaan</a:t>
            </a:r>
            <a:r>
              <a:rPr lang="id-ID" dirty="0" smtClean="0">
                <a:solidFill>
                  <a:srgbClr val="8DEDF7"/>
                </a:solidFill>
              </a:rPr>
              <a:t>, dan </a:t>
            </a:r>
            <a:r>
              <a:rPr lang="id-ID" i="1" dirty="0" smtClean="0">
                <a:solidFill>
                  <a:srgbClr val="8DEDF7"/>
                </a:solidFill>
              </a:rPr>
              <a:t>reputasi</a:t>
            </a:r>
            <a:r>
              <a:rPr lang="id-ID" dirty="0" smtClean="0">
                <a:solidFill>
                  <a:srgbClr val="8DEDF7"/>
                </a:solidFill>
              </a:rPr>
              <a:t>. </a:t>
            </a:r>
            <a:endParaRPr lang="en-US" dirty="0" smtClean="0">
              <a:solidFill>
                <a:srgbClr val="8DEDF7"/>
              </a:solidFill>
            </a:endParaRPr>
          </a:p>
          <a:p>
            <a:endParaRPr lang="en-US" b="1" dirty="0" smtClean="0"/>
          </a:p>
        </p:txBody>
      </p:sp>
      <p:pic>
        <p:nvPicPr>
          <p:cNvPr id="31745" name="Picture 1" descr="E:\BUKU_MEMBEBASKAN_PENDIDIKAN\COVER_BUKU.jpg"/>
          <p:cNvPicPr>
            <a:picLocks noChangeAspect="1" noChangeArrowheads="1"/>
          </p:cNvPicPr>
          <p:nvPr/>
        </p:nvPicPr>
        <p:blipFill>
          <a:blip r:embed="rId3" cstate="print"/>
          <a:srcRect t="8350" b="9320"/>
          <a:stretch>
            <a:fillRect/>
          </a:stretch>
        </p:blipFill>
        <p:spPr bwMode="auto">
          <a:xfrm>
            <a:off x="304800" y="1352281"/>
            <a:ext cx="3290520" cy="48199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ABAD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4275"/>
            <a:ext cx="5029200" cy="5064125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berdemokrasi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8DEDF7"/>
                </a:solidFill>
              </a:rPr>
              <a:t>P</a:t>
            </a:r>
            <a:r>
              <a:rPr lang="id-ID" dirty="0" smtClean="0">
                <a:solidFill>
                  <a:srgbClr val="8DEDF7"/>
                </a:solidFill>
              </a:rPr>
              <a:t>emikiran </a:t>
            </a:r>
            <a:r>
              <a:rPr lang="en-US" dirty="0" err="1" smtClean="0">
                <a:solidFill>
                  <a:srgbClr val="8DEDF7"/>
                </a:solidFill>
              </a:rPr>
              <a:t>demokrasi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semakin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menginspirasi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byk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negara</a:t>
            </a:r>
            <a:r>
              <a:rPr lang="en-US" dirty="0" smtClean="0">
                <a:solidFill>
                  <a:srgbClr val="8DEDF7"/>
                </a:solidFill>
              </a:rPr>
              <a:t>, </a:t>
            </a:r>
            <a:r>
              <a:rPr lang="en-US" dirty="0" smtClean="0">
                <a:solidFill>
                  <a:srgbClr val="8DEDF7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8DEDF7"/>
                </a:solidFill>
              </a:rPr>
              <a:t> R</a:t>
            </a:r>
            <a:r>
              <a:rPr lang="id-ID" dirty="0" smtClean="0">
                <a:solidFill>
                  <a:srgbClr val="8DEDF7"/>
                </a:solidFill>
              </a:rPr>
              <a:t>evolusi </a:t>
            </a:r>
            <a:r>
              <a:rPr lang="en-US" dirty="0" smtClean="0">
                <a:solidFill>
                  <a:srgbClr val="8DEDF7"/>
                </a:solidFill>
              </a:rPr>
              <a:t>P</a:t>
            </a:r>
            <a:r>
              <a:rPr lang="id-ID" dirty="0" smtClean="0">
                <a:solidFill>
                  <a:srgbClr val="8DEDF7"/>
                </a:solidFill>
              </a:rPr>
              <a:t>rancis dan </a:t>
            </a:r>
            <a:r>
              <a:rPr lang="en-US" dirty="0" smtClean="0">
                <a:solidFill>
                  <a:srgbClr val="8DEDF7"/>
                </a:solidFill>
              </a:rPr>
              <a:t>A</a:t>
            </a:r>
            <a:r>
              <a:rPr lang="id-ID" dirty="0" smtClean="0">
                <a:solidFill>
                  <a:srgbClr val="8DEDF7"/>
                </a:solidFill>
              </a:rPr>
              <a:t>merika</a:t>
            </a:r>
            <a:r>
              <a:rPr lang="en-US" dirty="0" smtClean="0">
                <a:solidFill>
                  <a:srgbClr val="8DEDF7"/>
                </a:solidFill>
              </a:rPr>
              <a:t>. 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mengajarkan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id-ID" dirty="0" smtClean="0"/>
              <a:t> mempunyai hak politik yg tidak boleh di</a:t>
            </a:r>
            <a:r>
              <a:rPr lang="en-US" dirty="0" err="1" smtClean="0"/>
              <a:t>rampas</a:t>
            </a:r>
            <a:r>
              <a:rPr lang="id-ID" dirty="0" smtClean="0"/>
              <a:t> oleh </a:t>
            </a:r>
            <a:r>
              <a:rPr lang="en-US" dirty="0" err="1" smtClean="0"/>
              <a:t>siapa</a:t>
            </a:r>
            <a:r>
              <a:rPr lang="en-US" dirty="0" smtClean="0"/>
              <a:t> pun. </a:t>
            </a:r>
          </a:p>
        </p:txBody>
      </p:sp>
      <p:pic>
        <p:nvPicPr>
          <p:cNvPr id="4" name="Picture 3" descr="james.gif"/>
          <p:cNvPicPr>
            <a:picLocks noChangeAspect="1"/>
          </p:cNvPicPr>
          <p:nvPr/>
        </p:nvPicPr>
        <p:blipFill>
          <a:blip r:embed="rId3"/>
          <a:srcRect l="6687" r="13477" b="14133"/>
          <a:stretch>
            <a:fillRect/>
          </a:stretch>
        </p:blipFill>
        <p:spPr>
          <a:xfrm flipH="1">
            <a:off x="5772150" y="1295400"/>
            <a:ext cx="2914650" cy="4800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ABAD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4038600" cy="5064125"/>
          </a:xfrm>
        </p:spPr>
        <p:txBody>
          <a:bodyPr/>
          <a:lstStyle/>
          <a:p>
            <a:pPr>
              <a:lnSpc>
                <a:spcPts val="3800"/>
              </a:lnSpc>
              <a:spcBef>
                <a:spcPts val="3000"/>
              </a:spcBef>
            </a:pPr>
            <a:r>
              <a:rPr lang="en-US" dirty="0" smtClean="0">
                <a:solidFill>
                  <a:srgbClr val="8DEDF7"/>
                </a:solidFill>
              </a:rPr>
              <a:t>H</a:t>
            </a:r>
            <a:r>
              <a:rPr lang="id-ID" dirty="0" smtClean="0">
                <a:solidFill>
                  <a:srgbClr val="8DEDF7"/>
                </a:solidFill>
              </a:rPr>
              <a:t>ak politik </a:t>
            </a:r>
            <a:r>
              <a:rPr lang="en-US" dirty="0" err="1" smtClean="0">
                <a:solidFill>
                  <a:srgbClr val="8DEDF7"/>
                </a:solidFill>
              </a:rPr>
              <a:t>individu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antara</a:t>
            </a:r>
            <a:r>
              <a:rPr lang="en-US" dirty="0" smtClean="0">
                <a:solidFill>
                  <a:srgbClr val="8DEDF7"/>
                </a:solidFill>
              </a:rPr>
              <a:t> lain </a:t>
            </a:r>
            <a:r>
              <a:rPr lang="id-ID" dirty="0" smtClean="0">
                <a:solidFill>
                  <a:srgbClr val="8DEDF7"/>
                </a:solidFill>
              </a:rPr>
              <a:t>hak hidup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dan</a:t>
            </a:r>
            <a:r>
              <a:rPr lang="id-ID" dirty="0" smtClean="0">
                <a:solidFill>
                  <a:srgbClr val="8DEDF7"/>
                </a:solidFill>
              </a:rPr>
              <a:t> hak milik</a:t>
            </a:r>
            <a:r>
              <a:rPr lang="en-US" dirty="0" smtClean="0">
                <a:solidFill>
                  <a:srgbClr val="8DEDF7"/>
                </a:solidFill>
              </a:rPr>
              <a:t>. </a:t>
            </a:r>
          </a:p>
          <a:p>
            <a:pPr>
              <a:lnSpc>
                <a:spcPts val="3800"/>
              </a:lnSpc>
              <a:spcBef>
                <a:spcPts val="3000"/>
              </a:spcBef>
            </a:pPr>
            <a:r>
              <a:rPr lang="en-US" dirty="0" smtClean="0"/>
              <a:t>M</a:t>
            </a:r>
            <a:r>
              <a:rPr lang="id-ID" dirty="0" smtClean="0"/>
              <a:t>anusia secara fitrah ad</a:t>
            </a:r>
            <a:r>
              <a:rPr lang="en-US" dirty="0" err="1" smtClean="0"/>
              <a:t>alah</a:t>
            </a:r>
            <a:r>
              <a:rPr lang="id-ID" dirty="0" smtClean="0"/>
              <a:t> bebas </a:t>
            </a:r>
            <a:r>
              <a:rPr lang="en-US" dirty="0" smtClean="0"/>
              <a:t>&amp; </a:t>
            </a:r>
            <a:r>
              <a:rPr lang="id-ID" dirty="0" smtClean="0"/>
              <a:t>sederajat </a:t>
            </a:r>
            <a:r>
              <a:rPr lang="id-ID" i="1" dirty="0" smtClean="0"/>
              <a:t>(perfectly free and equals)</a:t>
            </a:r>
            <a:r>
              <a:rPr lang="id-ID" dirty="0" smtClean="0"/>
              <a:t>. </a:t>
            </a:r>
            <a:endParaRPr lang="en-US" dirty="0" smtClean="0"/>
          </a:p>
        </p:txBody>
      </p:sp>
      <p:pic>
        <p:nvPicPr>
          <p:cNvPr id="4" name="Picture 3" descr="John_Dewey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558" y="1371600"/>
            <a:ext cx="3609042" cy="4904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PASCA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0075"/>
            <a:ext cx="8686800" cy="5064125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dirty="0" smtClean="0"/>
              <a:t>Era </a:t>
            </a:r>
            <a:r>
              <a:rPr lang="en-US" dirty="0" err="1" smtClean="0"/>
              <a:t>pasca</a:t>
            </a:r>
            <a:r>
              <a:rPr lang="en-US" dirty="0" smtClean="0"/>
              <a:t> modern,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dg </a:t>
            </a:r>
            <a:r>
              <a:rPr lang="id-ID" dirty="0" smtClean="0"/>
              <a:t>membatasi kekusaan pemerintah</a:t>
            </a:r>
            <a:r>
              <a:rPr lang="en-US" dirty="0" smtClean="0"/>
              <a:t>an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id-ID" dirty="0" smtClean="0"/>
              <a:t>konstitusi.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8DEDF7"/>
                </a:solidFill>
              </a:rPr>
              <a:t>Konstitusi menjamin hak politik </a:t>
            </a:r>
            <a:r>
              <a:rPr lang="en-US" dirty="0" smtClean="0">
                <a:solidFill>
                  <a:srgbClr val="8DEDF7"/>
                </a:solidFill>
              </a:rPr>
              <a:t>WN </a:t>
            </a:r>
            <a:r>
              <a:rPr lang="id-ID" dirty="0" smtClean="0">
                <a:solidFill>
                  <a:srgbClr val="8DEDF7"/>
                </a:solidFill>
              </a:rPr>
              <a:t>dan pembagian kekusaan eksekutif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  <a:r>
              <a:rPr lang="id-ID" dirty="0" smtClean="0">
                <a:solidFill>
                  <a:srgbClr val="8DEDF7"/>
                </a:solidFill>
              </a:rPr>
              <a:t> legislatif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  <a:r>
              <a:rPr lang="id-ID" dirty="0" smtClean="0">
                <a:solidFill>
                  <a:srgbClr val="8DEDF7"/>
                </a:solidFill>
              </a:rPr>
              <a:t> dan yudikatif. </a:t>
            </a:r>
            <a:endParaRPr lang="en-US" dirty="0" smtClean="0">
              <a:solidFill>
                <a:srgbClr val="8DEDF7"/>
              </a:solidFill>
            </a:endParaRP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dirty="0" smtClean="0"/>
              <a:t>Gagasan ini dinamakan </a:t>
            </a:r>
            <a:r>
              <a:rPr lang="en-US" dirty="0" smtClean="0"/>
              <a:t>k</a:t>
            </a:r>
            <a:r>
              <a:rPr lang="id-ID" dirty="0" smtClean="0"/>
              <a:t>onstitusionalisme (</a:t>
            </a:r>
            <a:r>
              <a:rPr lang="id-ID" i="1" dirty="0" smtClean="0"/>
              <a:t>constitusionalism</a:t>
            </a:r>
            <a:r>
              <a:rPr lang="id-ID" dirty="0" smtClean="0"/>
              <a:t>), sedang </a:t>
            </a:r>
            <a:r>
              <a:rPr lang="en-US" dirty="0" smtClean="0"/>
              <a:t>n</a:t>
            </a:r>
            <a:r>
              <a:rPr lang="id-ID" dirty="0" smtClean="0"/>
              <a:t>egara yg menganut gagasan ini disebut </a:t>
            </a:r>
            <a:r>
              <a:rPr lang="en-US" dirty="0" smtClean="0"/>
              <a:t>‘</a:t>
            </a:r>
            <a:r>
              <a:rPr lang="id-ID" i="1" dirty="0" smtClean="0"/>
              <a:t>constitutional state</a:t>
            </a:r>
            <a:r>
              <a:rPr lang="en-US" i="1" dirty="0" smtClean="0"/>
              <a:t>’</a:t>
            </a:r>
            <a:r>
              <a:rPr lang="id-ID" i="1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DEMOKRASI PASCA MODERN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3875"/>
            <a:ext cx="8686800" cy="4683125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8DEDF7"/>
                </a:solidFill>
              </a:rPr>
              <a:t>Gagasan perlunya pembatasan kekuasaan mendapatkan perumusan yuridis</a:t>
            </a:r>
            <a:r>
              <a:rPr lang="id-ID" dirty="0" smtClean="0"/>
              <a:t>.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Ahli hukum Eropa Barat</a:t>
            </a:r>
            <a:r>
              <a:rPr lang="en-US" dirty="0" smtClean="0"/>
              <a:t>, Emmanuel Kant,</a:t>
            </a:r>
            <a:r>
              <a:rPr lang="id-ID" dirty="0" smtClean="0"/>
              <a:t> </a:t>
            </a:r>
            <a:r>
              <a:rPr lang="en-US" dirty="0" smtClean="0"/>
              <a:t>	</a:t>
            </a:r>
            <a:r>
              <a:rPr lang="id-ID" dirty="0" smtClean="0"/>
              <a:t>memakai istilah </a:t>
            </a:r>
            <a:r>
              <a:rPr lang="id-ID" i="1" dirty="0" smtClean="0"/>
              <a:t>Rechtsstaat</a:t>
            </a:r>
            <a:r>
              <a:rPr lang="id-ID" dirty="0" smtClean="0"/>
              <a:t>,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/>
              <a:t>A.V. Dicey memakai istilah </a:t>
            </a:r>
            <a:r>
              <a:rPr lang="id-ID" i="1" dirty="0" smtClean="0"/>
              <a:t>Rule of Law</a:t>
            </a:r>
            <a:r>
              <a:rPr lang="id-ID" dirty="0" smtClean="0"/>
              <a:t>. </a:t>
            </a:r>
            <a:endParaRPr lang="en-US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id-ID" dirty="0" smtClean="0">
                <a:solidFill>
                  <a:srgbClr val="FFFF00"/>
                </a:solidFill>
              </a:rPr>
              <a:t>emerintah dilarang campur tangan urusa</a:t>
            </a:r>
            <a:r>
              <a:rPr lang="en-US" dirty="0" smtClean="0">
                <a:solidFill>
                  <a:srgbClr val="FFFF00"/>
                </a:solidFill>
              </a:rPr>
              <a:t>n WN</a:t>
            </a:r>
            <a:r>
              <a:rPr lang="id-ID" dirty="0" smtClean="0">
                <a:solidFill>
                  <a:srgbClr val="FFFF00"/>
                </a:solidFill>
              </a:rPr>
              <a:t> b</a:t>
            </a:r>
            <a:r>
              <a:rPr lang="en-US" dirty="0" smtClean="0">
                <a:solidFill>
                  <a:srgbClr val="FFFF00"/>
                </a:solidFill>
              </a:rPr>
              <a:t>dg </a:t>
            </a:r>
            <a:r>
              <a:rPr lang="id-ID" dirty="0" smtClean="0">
                <a:solidFill>
                  <a:srgbClr val="FFFF00"/>
                </a:solidFill>
              </a:rPr>
              <a:t>sosial </a:t>
            </a:r>
            <a:r>
              <a:rPr lang="en-US" dirty="0" smtClean="0">
                <a:solidFill>
                  <a:srgbClr val="FFFF00"/>
                </a:solidFill>
              </a:rPr>
              <a:t>&amp; </a:t>
            </a:r>
            <a:r>
              <a:rPr lang="id-ID" dirty="0" smtClean="0">
                <a:solidFill>
                  <a:srgbClr val="FFFF00"/>
                </a:solidFill>
              </a:rPr>
              <a:t>ekonomi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  <a:r>
              <a:rPr lang="id-ID" dirty="0" smtClean="0">
                <a:solidFill>
                  <a:srgbClr val="FFFF00"/>
                </a:solidFill>
              </a:rPr>
              <a:t> berubah menjadi gagasan pemerintah bertanggung jawab atas kesejahteraan rakyat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PACSA PERANG DUNIA II</a:t>
            </a:r>
            <a:endParaRPr lang="id-ID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1875"/>
            <a:ext cx="8610600" cy="6130925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err="1" smtClean="0"/>
              <a:t>Badan</a:t>
            </a:r>
            <a:r>
              <a:rPr lang="en-US" sz="3000" dirty="0" smtClean="0"/>
              <a:t> </a:t>
            </a:r>
            <a:r>
              <a:rPr lang="en-US" sz="3000" dirty="0" err="1" smtClean="0"/>
              <a:t>dunia</a:t>
            </a:r>
            <a:r>
              <a:rPr lang="en-US" sz="3000" dirty="0" smtClean="0"/>
              <a:t> </a:t>
            </a:r>
            <a:r>
              <a:rPr lang="en-US" sz="3000" dirty="0" err="1" smtClean="0"/>
              <a:t>bernama</a:t>
            </a:r>
            <a:r>
              <a:rPr lang="en-US" sz="3000" dirty="0" smtClean="0"/>
              <a:t> </a:t>
            </a:r>
            <a:r>
              <a:rPr lang="id-ID" sz="3000" i="1" dirty="0" smtClean="0"/>
              <a:t>International Commission Of Jurists</a:t>
            </a:r>
            <a:r>
              <a:rPr lang="id-ID" sz="3000" dirty="0" smtClean="0"/>
              <a:t> </a:t>
            </a:r>
            <a:r>
              <a:rPr lang="en-US" sz="3000" i="1" dirty="0" smtClean="0"/>
              <a:t>(ICO) </a:t>
            </a:r>
            <a:r>
              <a:rPr lang="id-ID" sz="3000" dirty="0" smtClean="0"/>
              <a:t>t</a:t>
            </a:r>
            <a:r>
              <a:rPr lang="en-US" sz="3000" dirty="0" smtClean="0"/>
              <a:t>h</a:t>
            </a:r>
            <a:r>
              <a:rPr lang="id-ID" sz="3000" dirty="0" smtClean="0"/>
              <a:t>1965 </a:t>
            </a:r>
            <a:r>
              <a:rPr lang="en-US" sz="3000" dirty="0" err="1" smtClean="0"/>
              <a:t>merumuskan</a:t>
            </a:r>
            <a:r>
              <a:rPr lang="en-US" sz="3000" dirty="0" smtClean="0"/>
              <a:t> </a:t>
            </a:r>
            <a:r>
              <a:rPr lang="id-ID" sz="3000" dirty="0" smtClean="0"/>
              <a:t>konsep </a:t>
            </a:r>
            <a:r>
              <a:rPr lang="en-US" sz="3000" dirty="0" err="1" smtClean="0"/>
              <a:t>ttg</a:t>
            </a:r>
            <a:r>
              <a:rPr lang="en-US" sz="3000" dirty="0" smtClean="0"/>
              <a:t> </a:t>
            </a:r>
            <a:r>
              <a:rPr lang="id-ID" sz="3000" i="1" dirty="0" smtClean="0"/>
              <a:t>Rule Of Law</a:t>
            </a:r>
            <a:r>
              <a:rPr lang="en-US" sz="3000" dirty="0" smtClean="0"/>
              <a:t>. </a:t>
            </a: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err="1" smtClean="0">
                <a:solidFill>
                  <a:srgbClr val="FFFF00"/>
                </a:solidFill>
              </a:rPr>
              <a:t>Konsep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</a:rPr>
              <a:t>tsb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</a:rPr>
              <a:t>mengutarakan</a:t>
            </a:r>
            <a:r>
              <a:rPr lang="en-US" sz="3000" dirty="0" smtClean="0">
                <a:solidFill>
                  <a:srgbClr val="FFFF00"/>
                </a:solidFill>
              </a:rPr>
              <a:t>: </a:t>
            </a:r>
            <a:r>
              <a:rPr lang="en-US" sz="3000" dirty="0" err="1" smtClean="0">
                <a:solidFill>
                  <a:srgbClr val="FFFF00"/>
                </a:solidFill>
              </a:rPr>
              <a:t>setiap</a:t>
            </a:r>
            <a:r>
              <a:rPr lang="en-US" sz="3000" dirty="0" smtClean="0">
                <a:solidFill>
                  <a:srgbClr val="FFFF00"/>
                </a:solidFill>
              </a:rPr>
              <a:t> WN </a:t>
            </a:r>
            <a:r>
              <a:rPr lang="id-ID" sz="3000" dirty="0" smtClean="0">
                <a:solidFill>
                  <a:srgbClr val="FFFF00"/>
                </a:solidFill>
              </a:rPr>
              <a:t>disamping </a:t>
            </a:r>
            <a:r>
              <a:rPr lang="en-US" sz="3000" dirty="0" err="1" smtClean="0">
                <a:solidFill>
                  <a:srgbClr val="FFFF00"/>
                </a:solidFill>
              </a:rPr>
              <a:t>memiliki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id-ID" sz="3000" dirty="0" smtClean="0">
                <a:solidFill>
                  <a:srgbClr val="FFFF00"/>
                </a:solidFill>
              </a:rPr>
              <a:t>hak politik juga hak so</a:t>
            </a:r>
            <a:r>
              <a:rPr lang="en-US" sz="3000" dirty="0" smtClean="0">
                <a:solidFill>
                  <a:srgbClr val="FFFF00"/>
                </a:solidFill>
              </a:rPr>
              <a:t>s</a:t>
            </a:r>
            <a:r>
              <a:rPr lang="id-ID" sz="3000" dirty="0" smtClean="0">
                <a:solidFill>
                  <a:srgbClr val="FFFF00"/>
                </a:solidFill>
              </a:rPr>
              <a:t>ial dan ekonomi</a:t>
            </a:r>
            <a:r>
              <a:rPr lang="en-US" sz="3000" dirty="0" smtClean="0">
                <a:solidFill>
                  <a:srgbClr val="FFFF00"/>
                </a:solidFill>
              </a:rPr>
              <a:t>. </a:t>
            </a: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smtClean="0"/>
              <a:t>K</a:t>
            </a:r>
            <a:r>
              <a:rPr lang="id-ID" sz="3000" dirty="0" smtClean="0"/>
              <a:t>onf</a:t>
            </a:r>
            <a:r>
              <a:rPr lang="en-US" sz="3000" dirty="0" smtClean="0"/>
              <a:t>e</a:t>
            </a:r>
            <a:r>
              <a:rPr lang="id-ID" sz="3000" dirty="0" smtClean="0"/>
              <a:t>rensi</a:t>
            </a:r>
            <a:r>
              <a:rPr lang="en-US" sz="3000" dirty="0" smtClean="0"/>
              <a:t> </a:t>
            </a:r>
            <a:r>
              <a:rPr lang="id-ID" sz="3000" dirty="0" smtClean="0"/>
              <a:t>di Bangkok </a:t>
            </a:r>
            <a:r>
              <a:rPr lang="en-US" sz="3000" dirty="0" smtClean="0"/>
              <a:t>ICO </a:t>
            </a:r>
            <a:r>
              <a:rPr lang="en-US" sz="3000" dirty="0" err="1" smtClean="0"/>
              <a:t>merumuskan</a:t>
            </a:r>
            <a:r>
              <a:rPr lang="en-US" sz="3000" dirty="0" smtClean="0"/>
              <a:t>: </a:t>
            </a:r>
            <a:r>
              <a:rPr lang="id-ID" sz="3000" dirty="0" smtClean="0"/>
              <a:t>s</a:t>
            </a:r>
            <a:r>
              <a:rPr lang="en-US" sz="3000" dirty="0" err="1" smtClean="0"/>
              <a:t>i</a:t>
            </a:r>
            <a:r>
              <a:rPr lang="id-ID" sz="3000" dirty="0" smtClean="0"/>
              <a:t>stem politik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id-ID" sz="3000" dirty="0" smtClean="0"/>
              <a:t>demokra</a:t>
            </a:r>
            <a:r>
              <a:rPr lang="en-US" sz="3000" dirty="0" err="1" smtClean="0"/>
              <a:t>tis</a:t>
            </a:r>
            <a:r>
              <a:rPr lang="id-ID" sz="3000" dirty="0" smtClean="0"/>
              <a:t> ad</a:t>
            </a:r>
            <a:r>
              <a:rPr lang="en-US" sz="3000" dirty="0" smtClean="0"/>
              <a:t>l </a:t>
            </a:r>
            <a:r>
              <a:rPr lang="id-ID" sz="3000" dirty="0" smtClean="0"/>
              <a:t>bentuk pemerintahan dimana hak membuat keputusan politik di</a:t>
            </a:r>
            <a:r>
              <a:rPr lang="en-US" sz="3000" dirty="0" err="1" smtClean="0"/>
              <a:t>lakukan</a:t>
            </a:r>
            <a:r>
              <a:rPr lang="id-ID" sz="3000" dirty="0" smtClean="0"/>
              <a:t> oleh </a:t>
            </a:r>
            <a:r>
              <a:rPr lang="en-US" sz="3000" dirty="0" smtClean="0"/>
              <a:t>WN. </a:t>
            </a:r>
          </a:p>
          <a:p>
            <a:pPr>
              <a:lnSpc>
                <a:spcPts val="3100"/>
              </a:lnSpc>
              <a:spcBef>
                <a:spcPts val="1200"/>
              </a:spcBef>
            </a:pPr>
            <a:r>
              <a:rPr lang="en-US" sz="3000" dirty="0" err="1" smtClean="0">
                <a:solidFill>
                  <a:srgbClr val="8DEDF7"/>
                </a:solidFill>
              </a:rPr>
              <a:t>Pembuatan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keputusan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politik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oleh</a:t>
            </a:r>
            <a:r>
              <a:rPr lang="en-US" sz="3000" dirty="0" smtClean="0">
                <a:solidFill>
                  <a:srgbClr val="8DEDF7"/>
                </a:solidFill>
              </a:rPr>
              <a:t> WN </a:t>
            </a:r>
            <a:r>
              <a:rPr lang="en-US" sz="3000" dirty="0" err="1" smtClean="0">
                <a:solidFill>
                  <a:srgbClr val="8DEDF7"/>
                </a:solidFill>
              </a:rPr>
              <a:t>dilakukan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id-ID" sz="3000" dirty="0" smtClean="0">
                <a:solidFill>
                  <a:srgbClr val="8DEDF7"/>
                </a:solidFill>
              </a:rPr>
              <a:t>melalui wakil</a:t>
            </a:r>
            <a:r>
              <a:rPr lang="en-US" sz="3000" dirty="0" smtClean="0">
                <a:solidFill>
                  <a:srgbClr val="8DEDF7"/>
                </a:solidFill>
              </a:rPr>
              <a:t>-</a:t>
            </a:r>
            <a:r>
              <a:rPr lang="en-US" sz="3000" dirty="0" err="1" smtClean="0">
                <a:solidFill>
                  <a:srgbClr val="8DEDF7"/>
                </a:solidFill>
              </a:rPr>
              <a:t>wakilnya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id-ID" sz="3000" dirty="0" smtClean="0">
                <a:solidFill>
                  <a:srgbClr val="8DEDF7"/>
                </a:solidFill>
              </a:rPr>
              <a:t>yg dipilih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secara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bebas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dan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adil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dlm</a:t>
            </a:r>
            <a:r>
              <a:rPr lang="en-US" sz="3000" dirty="0" smtClean="0">
                <a:solidFill>
                  <a:srgbClr val="8DEDF7"/>
                </a:solidFill>
              </a:rPr>
              <a:t> </a:t>
            </a:r>
            <a:r>
              <a:rPr lang="en-US" sz="3000" dirty="0" err="1" smtClean="0">
                <a:solidFill>
                  <a:srgbClr val="8DEDF7"/>
                </a:solidFill>
              </a:rPr>
              <a:t>pemilu</a:t>
            </a:r>
            <a:r>
              <a:rPr lang="en-US" sz="3000" dirty="0" smtClean="0">
                <a:solidFill>
                  <a:srgbClr val="8DEDF7"/>
                </a:solidFill>
              </a:rPr>
              <a:t>.</a:t>
            </a:r>
            <a:endParaRPr lang="id-ID" sz="3000" dirty="0" smtClean="0">
              <a:solidFill>
                <a:srgbClr val="8DED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13"/>
            <a:ext cx="8229600" cy="712787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ERA DEWASA INI</a:t>
            </a:r>
            <a:endParaRPr lang="id-ID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5181600" cy="57150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en-US" dirty="0" err="1" smtClean="0">
                <a:solidFill>
                  <a:srgbClr val="8DEDF7"/>
                </a:solidFill>
              </a:rPr>
              <a:t>Sudah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demokrasi</a:t>
            </a:r>
            <a:r>
              <a:rPr lang="en-US" dirty="0" smtClean="0">
                <a:solidFill>
                  <a:srgbClr val="8DEDF7"/>
                </a:solidFill>
              </a:rPr>
              <a:t>/ </a:t>
            </a:r>
            <a:r>
              <a:rPr lang="en-US" dirty="0" err="1" smtClean="0">
                <a:solidFill>
                  <a:srgbClr val="8DEDF7"/>
                </a:solidFill>
              </a:rPr>
              <a:t>belum</a:t>
            </a:r>
            <a:r>
              <a:rPr lang="en-US" dirty="0" smtClean="0">
                <a:solidFill>
                  <a:srgbClr val="8DEDF7"/>
                </a:solidFill>
              </a:rPr>
              <a:t>, </a:t>
            </a:r>
            <a:r>
              <a:rPr lang="en-US" dirty="0" err="1" smtClean="0">
                <a:solidFill>
                  <a:srgbClr val="8DEDF7"/>
                </a:solidFill>
              </a:rPr>
              <a:t>dpt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diperhatikan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prinsip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yg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diterapkan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dlm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sistem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kekuasaan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pemerintahan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</a:p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id-ID" dirty="0" smtClean="0"/>
              <a:t>Prinsip</a:t>
            </a:r>
            <a:r>
              <a:rPr lang="en-US" dirty="0" smtClean="0"/>
              <a:t> </a:t>
            </a:r>
            <a:r>
              <a:rPr lang="id-ID" dirty="0" smtClean="0"/>
              <a:t>demokrasi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id-ID" dirty="0" smtClean="0"/>
              <a:t>Almadudi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id-ID" dirty="0" smtClean="0"/>
              <a:t>dikenal d</a:t>
            </a:r>
            <a:r>
              <a:rPr lang="en-US" dirty="0" smtClean="0"/>
              <a:t>g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 smtClean="0"/>
              <a:t>soko</a:t>
            </a:r>
            <a:r>
              <a:rPr lang="en-US" i="1" dirty="0" smtClean="0"/>
              <a:t> </a:t>
            </a:r>
            <a:r>
              <a:rPr lang="id-ID" i="1" dirty="0" smtClean="0"/>
              <a:t>guru demokrasi</a:t>
            </a:r>
            <a:r>
              <a:rPr lang="en-US" i="1" dirty="0" smtClean="0"/>
              <a:t>”, </a:t>
            </a:r>
            <a:r>
              <a:rPr lang="en-US" dirty="0" err="1" smtClean="0"/>
              <a:t>cirinya</a:t>
            </a:r>
            <a:r>
              <a:rPr lang="en-US" dirty="0" smtClean="0"/>
              <a:t>:  </a:t>
            </a:r>
          </a:p>
          <a:p>
            <a:pPr>
              <a:lnSpc>
                <a:spcPts val="3200"/>
              </a:lnSpc>
              <a:spcBef>
                <a:spcPts val="2400"/>
              </a:spcBef>
              <a:buNone/>
            </a:pPr>
            <a:endParaRPr lang="id-ID" dirty="0" smtClean="0"/>
          </a:p>
        </p:txBody>
      </p:sp>
      <p:pic>
        <p:nvPicPr>
          <p:cNvPr id="4" name="Picture 3" descr="Vaihing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867400" y="1226127"/>
            <a:ext cx="2877004" cy="50222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1"/>
          </a:xfrm>
        </p:spPr>
        <p:txBody>
          <a:bodyPr/>
          <a:lstStyle/>
          <a:p>
            <a:r>
              <a:rPr lang="en-US" sz="4000" b="1" dirty="0" smtClean="0"/>
              <a:t>ASAL USUL DEMOKRASI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410200" cy="5791200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it-IT" dirty="0" smtClean="0"/>
              <a:t>Secara historis, demokrasi sdh ada sejak jaman Yunani Kuno. </a:t>
            </a:r>
          </a:p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it-IT" dirty="0" smtClean="0">
                <a:solidFill>
                  <a:srgbClr val="9FE8F7"/>
                </a:solidFill>
              </a:rPr>
              <a:t>Si</a:t>
            </a:r>
            <a:r>
              <a:rPr lang="id-ID" dirty="0" smtClean="0">
                <a:solidFill>
                  <a:srgbClr val="9FE8F7"/>
                </a:solidFill>
              </a:rPr>
              <a:t>stem demokrasi </a:t>
            </a:r>
            <a:r>
              <a:rPr lang="it-IT" dirty="0" smtClean="0">
                <a:solidFill>
                  <a:srgbClr val="9FE8F7"/>
                </a:solidFill>
              </a:rPr>
              <a:t>di </a:t>
            </a:r>
            <a:r>
              <a:rPr lang="id-ID" dirty="0" smtClean="0">
                <a:solidFill>
                  <a:srgbClr val="9FE8F7"/>
                </a:solidFill>
              </a:rPr>
              <a:t>Yunani kuno </a:t>
            </a:r>
            <a:r>
              <a:rPr lang="it-IT" dirty="0" smtClean="0">
                <a:solidFill>
                  <a:srgbClr val="9FE8F7"/>
                </a:solidFill>
              </a:rPr>
              <a:t>sudah dimulai pd </a:t>
            </a:r>
            <a:r>
              <a:rPr lang="id-ID" dirty="0" smtClean="0">
                <a:solidFill>
                  <a:srgbClr val="9FE8F7"/>
                </a:solidFill>
              </a:rPr>
              <a:t>abad </a:t>
            </a:r>
            <a:r>
              <a:rPr lang="it-IT" dirty="0" smtClean="0">
                <a:solidFill>
                  <a:srgbClr val="9FE8F7"/>
                </a:solidFill>
              </a:rPr>
              <a:t>5</a:t>
            </a:r>
            <a:r>
              <a:rPr lang="en-US" dirty="0" smtClean="0">
                <a:solidFill>
                  <a:srgbClr val="9FE8F7"/>
                </a:solidFill>
              </a:rPr>
              <a:t>-</a:t>
            </a:r>
            <a:r>
              <a:rPr lang="id-ID" dirty="0" smtClean="0">
                <a:solidFill>
                  <a:srgbClr val="9FE8F7"/>
                </a:solidFill>
              </a:rPr>
              <a:t>3 SM</a:t>
            </a:r>
            <a:r>
              <a:rPr lang="it-IT" dirty="0" smtClean="0">
                <a:solidFill>
                  <a:srgbClr val="9FE8F7"/>
                </a:solidFill>
              </a:rPr>
              <a:t>. </a:t>
            </a:r>
          </a:p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id-ID" dirty="0" smtClean="0"/>
              <a:t>anut</a:t>
            </a:r>
            <a:r>
              <a:rPr lang="en-US" dirty="0" smtClean="0"/>
              <a:t>:</a:t>
            </a:r>
            <a:r>
              <a:rPr lang="id-ID" dirty="0" smtClean="0"/>
              <a:t> demokrasi langsung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id-ID" dirty="0" smtClean="0"/>
              <a:t>mayoritas </a:t>
            </a:r>
            <a:r>
              <a:rPr lang="en-US" dirty="0" err="1" smtClean="0"/>
              <a:t>warga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http://upload.wikimedia.org/wikipedia/commons/thumb/8/8c/David_-_The_Death_of_Socrates.jpg/270px-David_-_The_Death_of_Socrates.jpg">
            <a:hlinkClick r:id="rId3"/>
          </p:cNvPr>
          <p:cNvPicPr/>
          <p:nvPr/>
        </p:nvPicPr>
        <p:blipFill>
          <a:blip r:embed="rId4"/>
          <a:srcRect l="34513" r="16814"/>
          <a:stretch>
            <a:fillRect/>
          </a:stretch>
        </p:blipFill>
        <p:spPr bwMode="auto">
          <a:xfrm>
            <a:off x="5791200" y="1447800"/>
            <a:ext cx="3200400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0213"/>
            <a:ext cx="8229600" cy="712787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ERA DEWASA INI</a:t>
            </a:r>
            <a:endParaRPr lang="id-ID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486400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2400"/>
              </a:spcBef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Almadudi</a:t>
            </a:r>
            <a:r>
              <a:rPr lang="en-US" dirty="0" smtClean="0"/>
              <a:t>:</a:t>
            </a:r>
          </a:p>
          <a:p>
            <a:pPr>
              <a:lnSpc>
                <a:spcPts val="3200"/>
              </a:lnSpc>
              <a:spcBef>
                <a:spcPts val="2400"/>
              </a:spcBef>
              <a:buNone/>
            </a:pPr>
            <a:r>
              <a:rPr lang="en-US" dirty="0" smtClean="0"/>
              <a:t>	(1) </a:t>
            </a:r>
            <a:r>
              <a:rPr lang="en-US" dirty="0" err="1" smtClean="0"/>
              <a:t>Kedaulatan</a:t>
            </a:r>
            <a:r>
              <a:rPr lang="id-ID" dirty="0" smtClean="0"/>
              <a:t> r</a:t>
            </a:r>
            <a:r>
              <a:rPr lang="en-US" dirty="0" err="1" smtClean="0"/>
              <a:t>ky</a:t>
            </a:r>
            <a:r>
              <a:rPr lang="id-ID" dirty="0" smtClean="0"/>
              <a:t>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F2FD63"/>
                </a:solidFill>
              </a:rPr>
              <a:t>(2) </a:t>
            </a:r>
            <a:r>
              <a:rPr lang="id-ID" dirty="0" smtClean="0">
                <a:solidFill>
                  <a:srgbClr val="F2FD63"/>
                </a:solidFill>
              </a:rPr>
              <a:t>Pemerintahan berdasar persetujuan yg diperintah</a:t>
            </a:r>
            <a:r>
              <a:rPr lang="en-US" dirty="0" smtClean="0">
                <a:solidFill>
                  <a:srgbClr val="F2FD63"/>
                </a:solidFill>
              </a:rPr>
              <a:t>,</a:t>
            </a:r>
            <a:r>
              <a:rPr lang="id-ID" dirty="0" smtClean="0">
                <a:solidFill>
                  <a:srgbClr val="F2FD63"/>
                </a:solidFill>
              </a:rPr>
              <a:t> </a:t>
            </a:r>
            <a:r>
              <a:rPr lang="en-US" dirty="0" smtClean="0">
                <a:solidFill>
                  <a:srgbClr val="8DEDF7"/>
                </a:solidFill>
              </a:rPr>
              <a:t>(3) </a:t>
            </a:r>
            <a:r>
              <a:rPr lang="id-ID" dirty="0" smtClean="0">
                <a:solidFill>
                  <a:srgbClr val="8DEDF7"/>
                </a:solidFill>
              </a:rPr>
              <a:t>Kekuasaan </a:t>
            </a:r>
            <a:r>
              <a:rPr lang="en-US" dirty="0" err="1" smtClean="0">
                <a:solidFill>
                  <a:srgbClr val="8DEDF7"/>
                </a:solidFill>
              </a:rPr>
              <a:t>mayoritas</a:t>
            </a:r>
            <a:r>
              <a:rPr lang="en-US" dirty="0" smtClean="0">
                <a:solidFill>
                  <a:srgbClr val="8DEDF7"/>
                </a:solidFill>
              </a:rPr>
              <a:t>, (4) </a:t>
            </a:r>
            <a:r>
              <a:rPr lang="id-ID" dirty="0" smtClean="0">
                <a:solidFill>
                  <a:srgbClr val="8DEDF7"/>
                </a:solidFill>
              </a:rPr>
              <a:t>Hak-hak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minoritas</a:t>
            </a:r>
            <a:r>
              <a:rPr lang="en-US" dirty="0" smtClean="0">
                <a:solidFill>
                  <a:srgbClr val="8DEDF7"/>
                </a:solidFill>
              </a:rPr>
              <a:t>,</a:t>
            </a:r>
            <a:r>
              <a:rPr lang="id-ID" dirty="0" smtClean="0">
                <a:solidFill>
                  <a:srgbClr val="8DEDF7"/>
                </a:solidFill>
              </a:rPr>
              <a:t> </a:t>
            </a:r>
            <a:r>
              <a:rPr lang="en-US" dirty="0" smtClean="0"/>
              <a:t>(5) </a:t>
            </a:r>
            <a:r>
              <a:rPr lang="en-US" dirty="0" err="1" smtClean="0"/>
              <a:t>Jaminan</a:t>
            </a:r>
            <a:r>
              <a:rPr lang="en-US" dirty="0" smtClean="0"/>
              <a:t> HAM,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8DEDF7"/>
                </a:solidFill>
              </a:rPr>
              <a:t>(6) </a:t>
            </a:r>
            <a:r>
              <a:rPr lang="id-ID" dirty="0" smtClean="0">
                <a:solidFill>
                  <a:srgbClr val="8DEDF7"/>
                </a:solidFill>
              </a:rPr>
              <a:t>Pemil</a:t>
            </a:r>
            <a:r>
              <a:rPr lang="en-US" dirty="0" smtClean="0">
                <a:solidFill>
                  <a:srgbClr val="8DEDF7"/>
                </a:solidFill>
              </a:rPr>
              <a:t>u </a:t>
            </a:r>
            <a:r>
              <a:rPr lang="id-ID" dirty="0" smtClean="0">
                <a:solidFill>
                  <a:srgbClr val="8DEDF7"/>
                </a:solidFill>
              </a:rPr>
              <a:t>yg bebas </a:t>
            </a:r>
            <a:r>
              <a:rPr lang="en-US" dirty="0" smtClean="0">
                <a:solidFill>
                  <a:srgbClr val="8DEDF7"/>
                </a:solidFill>
              </a:rPr>
              <a:t>&amp; </a:t>
            </a:r>
            <a:r>
              <a:rPr lang="id-ID" dirty="0" smtClean="0">
                <a:solidFill>
                  <a:srgbClr val="8DEDF7"/>
                </a:solidFill>
              </a:rPr>
              <a:t>jujur;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smtClean="0">
                <a:solidFill>
                  <a:srgbClr val="F2FD63"/>
                </a:solidFill>
              </a:rPr>
              <a:t>(7) </a:t>
            </a:r>
            <a:r>
              <a:rPr lang="id-ID" dirty="0" smtClean="0">
                <a:solidFill>
                  <a:srgbClr val="F2FD63"/>
                </a:solidFill>
              </a:rPr>
              <a:t>Persamaan di depan </a:t>
            </a:r>
            <a:r>
              <a:rPr lang="en-US" dirty="0" err="1" smtClean="0">
                <a:solidFill>
                  <a:srgbClr val="F2FD63"/>
                </a:solidFill>
              </a:rPr>
              <a:t>hukum</a:t>
            </a:r>
            <a:r>
              <a:rPr lang="en-US" dirty="0" smtClean="0">
                <a:solidFill>
                  <a:srgbClr val="F2FD63"/>
                </a:solidFill>
              </a:rPr>
              <a:t>,</a:t>
            </a:r>
            <a:r>
              <a:rPr lang="id-ID" dirty="0" smtClean="0">
                <a:solidFill>
                  <a:srgbClr val="F2FD63"/>
                </a:solidFill>
              </a:rPr>
              <a:t> </a:t>
            </a:r>
            <a:r>
              <a:rPr lang="en-US" dirty="0" smtClean="0"/>
              <a:t>(8) </a:t>
            </a:r>
            <a:r>
              <a:rPr lang="id-ID" dirty="0" smtClean="0"/>
              <a:t>Proses hukum y</a:t>
            </a:r>
            <a:r>
              <a:rPr lang="en-US" dirty="0" smtClean="0"/>
              <a:t>g </a:t>
            </a:r>
            <a:r>
              <a:rPr lang="en-US" dirty="0" err="1" smtClean="0"/>
              <a:t>wajar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8DEDF7"/>
                </a:solidFill>
              </a:rPr>
              <a:t>(9) </a:t>
            </a:r>
            <a:r>
              <a:rPr lang="id-ID" dirty="0" smtClean="0">
                <a:solidFill>
                  <a:srgbClr val="8DEDF7"/>
                </a:solidFill>
              </a:rPr>
              <a:t>Pembatasan pemerintah sec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konstitusional</a:t>
            </a:r>
            <a:r>
              <a:rPr lang="id-ID" dirty="0" smtClean="0"/>
              <a:t>; </a:t>
            </a:r>
            <a:r>
              <a:rPr lang="en-US" dirty="0" smtClean="0"/>
              <a:t>(10) </a:t>
            </a:r>
            <a:r>
              <a:rPr lang="en-US" dirty="0" err="1" smtClean="0"/>
              <a:t>Pluralisme</a:t>
            </a:r>
            <a:r>
              <a:rPr lang="id-ID" dirty="0" smtClean="0"/>
              <a:t> sosial,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id-ID" dirty="0" smtClean="0"/>
              <a:t>,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id-ID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2FD63"/>
                </a:solidFill>
              </a:rPr>
              <a:t>(11) </a:t>
            </a:r>
            <a:r>
              <a:rPr lang="id-ID" dirty="0" smtClean="0">
                <a:solidFill>
                  <a:srgbClr val="F2FD63"/>
                </a:solidFill>
              </a:rPr>
              <a:t>Nilai-nilai tolerens</a:t>
            </a:r>
            <a:r>
              <a:rPr lang="en-US" dirty="0" err="1" smtClean="0">
                <a:solidFill>
                  <a:srgbClr val="F2FD63"/>
                </a:solidFill>
              </a:rPr>
              <a:t>i</a:t>
            </a:r>
            <a:r>
              <a:rPr lang="id-ID" dirty="0" smtClean="0">
                <a:solidFill>
                  <a:srgbClr val="F2FD63"/>
                </a:solidFill>
              </a:rPr>
              <a:t>, pragmatisme</a:t>
            </a:r>
            <a:r>
              <a:rPr lang="en-US" dirty="0" smtClean="0">
                <a:solidFill>
                  <a:srgbClr val="F2FD63"/>
                </a:solidFill>
              </a:rPr>
              <a:t>, </a:t>
            </a:r>
            <a:r>
              <a:rPr lang="id-ID" dirty="0" smtClean="0">
                <a:solidFill>
                  <a:srgbClr val="F2FD63"/>
                </a:solidFill>
              </a:rPr>
              <a:t>kerja sama, dan mufakat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2FD63"/>
                </a:solidFill>
              </a:rPr>
              <a:t>PERTANYAAN </a:t>
            </a:r>
            <a:r>
              <a:rPr lang="id-ID" b="1" dirty="0" smtClean="0">
                <a:solidFill>
                  <a:srgbClr val="F2FD63"/>
                </a:solidFill>
              </a:rPr>
              <a:t>PENGAYAAN</a:t>
            </a:r>
            <a:endParaRPr lang="id-ID" sz="5400" b="1" dirty="0">
              <a:solidFill>
                <a:srgbClr val="F2FD6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2475"/>
            <a:ext cx="8229600" cy="3997325"/>
          </a:xfrm>
        </p:spPr>
        <p:txBody>
          <a:bodyPr/>
          <a:lstStyle/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era </a:t>
            </a:r>
            <a:r>
              <a:rPr lang="en-US" dirty="0" err="1" smtClean="0"/>
              <a:t>sejarah</a:t>
            </a:r>
            <a:r>
              <a:rPr lang="en-US" dirty="0" smtClean="0"/>
              <a:t>?</a:t>
            </a:r>
          </a:p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r>
              <a:rPr lang="en-US" dirty="0" err="1" smtClean="0">
                <a:solidFill>
                  <a:srgbClr val="F2FD63"/>
                </a:solidFill>
              </a:rPr>
              <a:t>Siapakah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tokoh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pejuang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demokrasi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di</a:t>
            </a:r>
            <a:r>
              <a:rPr lang="en-US" dirty="0" smtClean="0">
                <a:solidFill>
                  <a:srgbClr val="F2FD63"/>
                </a:solidFill>
              </a:rPr>
              <a:t> Indonesia </a:t>
            </a:r>
            <a:r>
              <a:rPr lang="en-US" dirty="0" err="1" smtClean="0">
                <a:solidFill>
                  <a:srgbClr val="F2FD63"/>
                </a:solidFill>
              </a:rPr>
              <a:t>yg</a:t>
            </a:r>
            <a:r>
              <a:rPr lang="en-US" dirty="0" smtClean="0">
                <a:solidFill>
                  <a:srgbClr val="F2FD63"/>
                </a:solidFill>
              </a:rPr>
              <a:t> paling </a:t>
            </a:r>
            <a:r>
              <a:rPr lang="en-US" dirty="0" err="1" smtClean="0">
                <a:solidFill>
                  <a:srgbClr val="F2FD63"/>
                </a:solidFill>
              </a:rPr>
              <a:t>menonjol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di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en-US" dirty="0" err="1" smtClean="0">
                <a:solidFill>
                  <a:srgbClr val="F2FD63"/>
                </a:solidFill>
              </a:rPr>
              <a:t>setiap</a:t>
            </a:r>
            <a:r>
              <a:rPr lang="en-US" dirty="0" smtClean="0">
                <a:solidFill>
                  <a:srgbClr val="F2FD63"/>
                </a:solidFill>
              </a:rPr>
              <a:t> era </a:t>
            </a:r>
            <a:r>
              <a:rPr lang="en-US" dirty="0" err="1" smtClean="0">
                <a:solidFill>
                  <a:srgbClr val="F2FD63"/>
                </a:solidFill>
              </a:rPr>
              <a:t>sejarah</a:t>
            </a:r>
            <a:r>
              <a:rPr lang="en-US" dirty="0" smtClean="0">
                <a:solidFill>
                  <a:srgbClr val="F2FD63"/>
                </a:solidFill>
              </a:rPr>
              <a:t>?</a:t>
            </a:r>
          </a:p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r>
              <a:rPr lang="en-US" dirty="0" err="1" smtClean="0">
                <a:solidFill>
                  <a:srgbClr val="8DEDF7"/>
                </a:solidFill>
              </a:rPr>
              <a:t>Manakah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yg</a:t>
            </a:r>
            <a:r>
              <a:rPr lang="en-US" dirty="0" smtClean="0">
                <a:solidFill>
                  <a:srgbClr val="8DEDF7"/>
                </a:solidFill>
              </a:rPr>
              <a:t> paling </a:t>
            </a:r>
            <a:r>
              <a:rPr lang="en-US" dirty="0" err="1" smtClean="0">
                <a:solidFill>
                  <a:srgbClr val="8DEDF7"/>
                </a:solidFill>
              </a:rPr>
              <a:t>baik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dari</a:t>
            </a:r>
            <a:r>
              <a:rPr lang="en-US" dirty="0" smtClean="0">
                <a:solidFill>
                  <a:srgbClr val="8DEDF7"/>
                </a:solidFill>
              </a:rPr>
              <a:t> 3 </a:t>
            </a:r>
            <a:r>
              <a:rPr lang="en-US" dirty="0" err="1" smtClean="0">
                <a:solidFill>
                  <a:srgbClr val="8DEDF7"/>
                </a:solidFill>
              </a:rPr>
              <a:t>variasi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pemiikiran</a:t>
            </a:r>
            <a:r>
              <a:rPr lang="en-US" dirty="0" smtClean="0">
                <a:solidFill>
                  <a:srgbClr val="8DEDF7"/>
                </a:solidFill>
              </a:rPr>
              <a:t> </a:t>
            </a:r>
            <a:r>
              <a:rPr lang="en-US" dirty="0" err="1" smtClean="0">
                <a:solidFill>
                  <a:srgbClr val="8DEDF7"/>
                </a:solidFill>
              </a:rPr>
              <a:t>demokrasi</a:t>
            </a:r>
            <a:r>
              <a:rPr lang="en-US" dirty="0" smtClean="0">
                <a:solidFill>
                  <a:srgbClr val="8DEDF7"/>
                </a:solidFill>
              </a:rPr>
              <a:t>? </a:t>
            </a:r>
            <a:r>
              <a:rPr lang="en-US" dirty="0" err="1" smtClean="0">
                <a:solidFill>
                  <a:srgbClr val="8DEDF7"/>
                </a:solidFill>
              </a:rPr>
              <a:t>Mengapa</a:t>
            </a:r>
            <a:r>
              <a:rPr lang="en-US" dirty="0" smtClean="0">
                <a:solidFill>
                  <a:srgbClr val="8DEDF7"/>
                </a:solidFill>
              </a:rPr>
              <a:t>?</a:t>
            </a:r>
          </a:p>
          <a:p>
            <a:pPr marL="514350" indent="-514350">
              <a:buClr>
                <a:srgbClr val="FFFF00"/>
              </a:buClr>
              <a:buSzPct val="109000"/>
              <a:buFont typeface="+mj-lt"/>
              <a:buAutoNum type="arabicPeriod"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019800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id-ID" dirty="0" smtClean="0"/>
              <a:t>Demokrasi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id-ID" dirty="0" smtClean="0"/>
              <a:t>semula berjalan baik, karena wilayah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id-ID" dirty="0" smtClean="0"/>
              <a:t>kecil dan jumlah penduduknya </a:t>
            </a:r>
            <a:r>
              <a:rPr lang="en-US" dirty="0" err="1" smtClean="0"/>
              <a:t>sedikit</a:t>
            </a:r>
            <a:r>
              <a:rPr lang="id-ID" dirty="0" smtClean="0"/>
              <a:t>. </a:t>
            </a:r>
          </a:p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9FE8F7"/>
                </a:solidFill>
              </a:rPr>
              <a:t>S</a:t>
            </a:r>
            <a:r>
              <a:rPr lang="id-ID" dirty="0" smtClean="0">
                <a:solidFill>
                  <a:srgbClr val="9FE8F7"/>
                </a:solidFill>
              </a:rPr>
              <a:t>ebelum</a:t>
            </a:r>
            <a:r>
              <a:rPr lang="en-US" dirty="0" err="1" smtClean="0">
                <a:solidFill>
                  <a:srgbClr val="9FE8F7"/>
                </a:solidFill>
              </a:rPr>
              <a:t>nya</a:t>
            </a:r>
            <a:r>
              <a:rPr lang="en-US" dirty="0" smtClean="0">
                <a:solidFill>
                  <a:srgbClr val="9FE8F7"/>
                </a:solidFill>
              </a:rPr>
              <a:t>,</a:t>
            </a:r>
            <a:r>
              <a:rPr lang="id-ID" dirty="0" smtClean="0">
                <a:solidFill>
                  <a:srgbClr val="9FE8F7"/>
                </a:solidFill>
              </a:rPr>
              <a:t> bentuk sederhana dari demokrasi telah ditemukan sejak </a:t>
            </a:r>
            <a:r>
              <a:rPr lang="en-US" dirty="0" smtClean="0">
                <a:solidFill>
                  <a:srgbClr val="9FE8F7"/>
                </a:solidFill>
              </a:rPr>
              <a:t>4000 SM </a:t>
            </a:r>
            <a:r>
              <a:rPr lang="id-ID" dirty="0" smtClean="0">
                <a:solidFill>
                  <a:srgbClr val="9FE8F7"/>
                </a:solidFill>
              </a:rPr>
              <a:t>di</a:t>
            </a:r>
            <a:r>
              <a:rPr lang="en-US" dirty="0" smtClean="0">
                <a:solidFill>
                  <a:srgbClr val="9FE8F7"/>
                </a:solidFill>
              </a:rPr>
              <a:t> Mesopotamia. </a:t>
            </a:r>
          </a:p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id-ID" dirty="0" smtClean="0"/>
              <a:t>Ketika itu, bangsa</a:t>
            </a:r>
            <a:r>
              <a:rPr lang="en-US" dirty="0" smtClean="0"/>
              <a:t> </a:t>
            </a:r>
            <a:r>
              <a:rPr lang="en-US" dirty="0" err="1" smtClean="0"/>
              <a:t>Sumeria</a:t>
            </a:r>
            <a:r>
              <a:rPr lang="id-ID" dirty="0" smtClean="0"/>
              <a:t> memiliki b</a:t>
            </a:r>
            <a:r>
              <a:rPr lang="en-US" dirty="0" err="1" smtClean="0"/>
              <a:t>yk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id-ID" dirty="0" smtClean="0"/>
              <a:t>yg independen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r>
              <a:rPr lang="id-ID" dirty="0" smtClean="0">
                <a:solidFill>
                  <a:srgbClr val="FFFF00"/>
                </a:solidFill>
              </a:rPr>
              <a:t>etiap negara kota </a:t>
            </a:r>
            <a:r>
              <a:rPr lang="en-US" dirty="0" err="1" smtClean="0">
                <a:solidFill>
                  <a:srgbClr val="FFFF00"/>
                </a:solidFill>
              </a:rPr>
              <a:t>rakyatnya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sering berkumpul u</a:t>
            </a:r>
            <a:r>
              <a:rPr lang="en-US" dirty="0" err="1" smtClean="0">
                <a:solidFill>
                  <a:srgbClr val="FFFF00"/>
                </a:solidFill>
              </a:rPr>
              <a:t>tk</a:t>
            </a:r>
            <a:r>
              <a:rPr lang="id-ID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memu-tuskan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sesuatu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ts val="3700"/>
              </a:lnSpc>
              <a:spcBef>
                <a:spcPts val="1800"/>
              </a:spcBef>
            </a:pPr>
            <a:r>
              <a:rPr lang="en-US" dirty="0" smtClean="0">
                <a:solidFill>
                  <a:srgbClr val="9FE8F7"/>
                </a:solidFill>
              </a:rPr>
              <a:t>K</a:t>
            </a:r>
            <a:r>
              <a:rPr lang="id-ID" dirty="0" smtClean="0">
                <a:solidFill>
                  <a:srgbClr val="9FE8F7"/>
                </a:solidFill>
              </a:rPr>
              <a:t>eputusan diambil </a:t>
            </a:r>
            <a:r>
              <a:rPr lang="en-US" dirty="0" err="1" smtClean="0">
                <a:solidFill>
                  <a:srgbClr val="9FE8F7"/>
                </a:solidFill>
              </a:rPr>
              <a:t>sec.konsensus</a:t>
            </a:r>
            <a:r>
              <a:rPr lang="en-US" dirty="0" smtClean="0">
                <a:solidFill>
                  <a:srgbClr val="9FE8F7"/>
                </a:solidFill>
              </a:rPr>
              <a:t>/ </a:t>
            </a:r>
            <a:r>
              <a:rPr lang="en-US" dirty="0" err="1" smtClean="0">
                <a:solidFill>
                  <a:srgbClr val="9FE8F7"/>
                </a:solidFill>
              </a:rPr>
              <a:t>mufakat</a:t>
            </a:r>
            <a:r>
              <a:rPr lang="en-US" dirty="0" smtClean="0">
                <a:solidFill>
                  <a:srgbClr val="9FE8F7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763000" cy="5867400"/>
          </a:xfrm>
        </p:spPr>
        <p:txBody>
          <a:bodyPr/>
          <a:lstStyle/>
          <a:p>
            <a:pPr>
              <a:lnSpc>
                <a:spcPts val="2900"/>
              </a:lnSpc>
              <a:spcBef>
                <a:spcPts val="600"/>
              </a:spcBef>
            </a:pPr>
            <a:r>
              <a:rPr lang="id-ID" sz="2800" dirty="0" smtClean="0"/>
              <a:t>P</a:t>
            </a:r>
            <a:r>
              <a:rPr lang="en-US" sz="2800" dirty="0" err="1" smtClean="0"/>
              <a:t>raktek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id-ID" sz="2800" dirty="0" smtClean="0"/>
              <a:t>telah dilakukan </a:t>
            </a:r>
            <a:r>
              <a:rPr lang="en-US" sz="2800" dirty="0" smtClean="0"/>
              <a:t>berabad2,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primitif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 </a:t>
            </a:r>
          </a:p>
          <a:p>
            <a:pPr>
              <a:lnSpc>
                <a:spcPts val="29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9FE8F7"/>
                </a:solidFill>
              </a:rPr>
              <a:t>	</a:t>
            </a:r>
            <a:r>
              <a:rPr lang="en-US" sz="2800" dirty="0" smtClean="0">
                <a:solidFill>
                  <a:srgbClr val="9FE8F7"/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9FE8F7"/>
                </a:solidFill>
              </a:rPr>
              <a:t>Ex: </a:t>
            </a:r>
            <a:r>
              <a:rPr lang="en-US" sz="2800" dirty="0" err="1" smtClean="0">
                <a:solidFill>
                  <a:srgbClr val="9FE8F7"/>
                </a:solidFill>
              </a:rPr>
              <a:t>Pilihan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en-US" sz="2800" dirty="0" err="1" smtClean="0">
                <a:solidFill>
                  <a:srgbClr val="9FE8F7"/>
                </a:solidFill>
              </a:rPr>
              <a:t>kepala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id-ID" sz="2800" dirty="0" smtClean="0">
                <a:solidFill>
                  <a:srgbClr val="9FE8F7"/>
                </a:solidFill>
              </a:rPr>
              <a:t>suku, </a:t>
            </a:r>
            <a:r>
              <a:rPr lang="en-US" sz="2800" dirty="0" err="1" smtClean="0">
                <a:solidFill>
                  <a:srgbClr val="9FE8F7"/>
                </a:solidFill>
              </a:rPr>
              <a:t>adanya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en-US" sz="2800" dirty="0" err="1" smtClean="0">
                <a:solidFill>
                  <a:srgbClr val="9FE8F7"/>
                </a:solidFill>
              </a:rPr>
              <a:t>lembaga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en-US" sz="2800" dirty="0" err="1" smtClean="0">
                <a:solidFill>
                  <a:srgbClr val="9FE8F7"/>
                </a:solidFill>
              </a:rPr>
              <a:t>musyawarah</a:t>
            </a:r>
            <a:r>
              <a:rPr lang="en-US" sz="2800" dirty="0" smtClean="0">
                <a:solidFill>
                  <a:srgbClr val="9FE8F7"/>
                </a:solidFill>
              </a:rPr>
              <a:t>, </a:t>
            </a:r>
            <a:r>
              <a:rPr lang="en-US" sz="2800" dirty="0" err="1" smtClean="0">
                <a:solidFill>
                  <a:srgbClr val="9FE8F7"/>
                </a:solidFill>
              </a:rPr>
              <a:t>pengambilan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en-US" sz="2800" dirty="0" err="1" smtClean="0">
                <a:solidFill>
                  <a:srgbClr val="9FE8F7"/>
                </a:solidFill>
              </a:rPr>
              <a:t>keputusan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en-US" sz="2800" dirty="0" err="1" smtClean="0">
                <a:solidFill>
                  <a:srgbClr val="9FE8F7"/>
                </a:solidFill>
              </a:rPr>
              <a:t>secara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en-US" sz="2800" dirty="0" err="1" smtClean="0">
                <a:solidFill>
                  <a:srgbClr val="9FE8F7"/>
                </a:solidFill>
              </a:rPr>
              <a:t>bersama</a:t>
            </a:r>
            <a:r>
              <a:rPr lang="en-US" sz="2800" dirty="0" smtClean="0">
                <a:solidFill>
                  <a:srgbClr val="9FE8F7"/>
                </a:solidFill>
              </a:rPr>
              <a:t> </a:t>
            </a:r>
            <a:r>
              <a:rPr lang="id-ID" sz="2800" dirty="0" smtClean="0">
                <a:solidFill>
                  <a:srgbClr val="9FE8F7"/>
                </a:solidFill>
              </a:rPr>
              <a:t>di desa</a:t>
            </a:r>
            <a:r>
              <a:rPr lang="en-US" sz="2800" dirty="0" smtClean="0">
                <a:solidFill>
                  <a:srgbClr val="9FE8F7"/>
                </a:solidFill>
              </a:rPr>
              <a:t>, </a:t>
            </a:r>
            <a:r>
              <a:rPr lang="en-US" sz="2800" dirty="0" err="1" smtClean="0">
                <a:solidFill>
                  <a:srgbClr val="9FE8F7"/>
                </a:solidFill>
              </a:rPr>
              <a:t>dll</a:t>
            </a:r>
            <a:r>
              <a:rPr lang="id-ID" sz="2800" dirty="0" smtClean="0">
                <a:solidFill>
                  <a:srgbClr val="9FE8F7"/>
                </a:solidFill>
              </a:rPr>
              <a:t>. </a:t>
            </a:r>
            <a:endParaRPr lang="en-US" sz="2800" dirty="0" smtClean="0">
              <a:solidFill>
                <a:srgbClr val="9FE8F7"/>
              </a:solidFill>
            </a:endParaRPr>
          </a:p>
          <a:p>
            <a:pPr>
              <a:lnSpc>
                <a:spcPts val="2900"/>
              </a:lnSpc>
              <a:spcBef>
                <a:spcPts val="1800"/>
              </a:spcBef>
            </a:pPr>
            <a:r>
              <a:rPr lang="id-ID" sz="2800" dirty="0" smtClean="0">
                <a:solidFill>
                  <a:srgbClr val="F2FD63"/>
                </a:solidFill>
              </a:rPr>
              <a:t>T</a:t>
            </a:r>
            <a:r>
              <a:rPr lang="en-US" sz="2800" dirty="0" smtClean="0">
                <a:solidFill>
                  <a:srgbClr val="F2FD63"/>
                </a:solidFill>
              </a:rPr>
              <a:t>h 508 SM</a:t>
            </a:r>
            <a:r>
              <a:rPr lang="id-ID" sz="2800" dirty="0" smtClean="0">
                <a:solidFill>
                  <a:srgbClr val="F2FD63"/>
                </a:solidFill>
              </a:rPr>
              <a:t>, penduduk </a:t>
            </a:r>
            <a:r>
              <a:rPr lang="en-US" sz="2800" dirty="0" smtClean="0">
                <a:solidFill>
                  <a:srgbClr val="F2FD63"/>
                </a:solidFill>
              </a:rPr>
              <a:t>Athena </a:t>
            </a:r>
            <a:r>
              <a:rPr lang="id-ID" sz="2800" dirty="0" smtClean="0">
                <a:solidFill>
                  <a:srgbClr val="F2FD63"/>
                </a:solidFill>
              </a:rPr>
              <a:t>Yunani membentuk sistem pemerintahan </a:t>
            </a:r>
            <a:r>
              <a:rPr lang="en-US" sz="2800" dirty="0" err="1" smtClean="0">
                <a:solidFill>
                  <a:srgbClr val="F2FD63"/>
                </a:solidFill>
              </a:rPr>
              <a:t>sbg</a:t>
            </a:r>
            <a:r>
              <a:rPr lang="id-ID" sz="2800" dirty="0" smtClean="0">
                <a:solidFill>
                  <a:srgbClr val="F2FD63"/>
                </a:solidFill>
              </a:rPr>
              <a:t> cikal bakal demokrasi modern.</a:t>
            </a:r>
            <a:endParaRPr lang="en-US" sz="2800" dirty="0" smtClean="0">
              <a:solidFill>
                <a:srgbClr val="F2FD63"/>
              </a:solidFill>
            </a:endParaRP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id-ID" sz="2800" dirty="0" smtClean="0">
                <a:solidFill>
                  <a:srgbClr val="F2FD63"/>
                </a:solidFill>
              </a:rPr>
              <a:t> </a:t>
            </a:r>
            <a:r>
              <a:rPr lang="id-ID" sz="2800" dirty="0" smtClean="0">
                <a:solidFill>
                  <a:srgbClr val="9FE8F7"/>
                </a:solidFill>
              </a:rPr>
              <a:t>Yunani kala itu terdiri dari 1</a:t>
            </a:r>
            <a:r>
              <a:rPr lang="en-US" sz="2800" dirty="0" smtClean="0">
                <a:solidFill>
                  <a:srgbClr val="9FE8F7"/>
                </a:solidFill>
              </a:rPr>
              <a:t>.</a:t>
            </a:r>
            <a:r>
              <a:rPr lang="id-ID" sz="2800" dirty="0" smtClean="0">
                <a:solidFill>
                  <a:srgbClr val="9FE8F7"/>
                </a:solidFill>
              </a:rPr>
              <a:t>500 negara kota (</a:t>
            </a:r>
            <a:r>
              <a:rPr lang="id-ID" sz="2800" i="1" dirty="0" smtClean="0">
                <a:solidFill>
                  <a:srgbClr val="9FE8F7"/>
                </a:solidFill>
              </a:rPr>
              <a:t>poleis</a:t>
            </a:r>
            <a:r>
              <a:rPr lang="id-ID" sz="2800" dirty="0" smtClean="0">
                <a:solidFill>
                  <a:srgbClr val="9FE8F7"/>
                </a:solidFill>
              </a:rPr>
              <a:t>) yg kecil dan independen.</a:t>
            </a:r>
            <a:endParaRPr lang="en-US" sz="2800" dirty="0" smtClean="0">
              <a:solidFill>
                <a:srgbClr val="9FE8F7"/>
              </a:solidFill>
            </a:endParaRPr>
          </a:p>
          <a:p>
            <a:pPr>
              <a:lnSpc>
                <a:spcPts val="29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rgbClr val="F2FD63"/>
                </a:solidFill>
              </a:rPr>
              <a:t>Masing2 n</a:t>
            </a:r>
            <a:r>
              <a:rPr lang="id-ID" sz="2800" dirty="0" smtClean="0">
                <a:solidFill>
                  <a:srgbClr val="F2FD63"/>
                </a:solidFill>
              </a:rPr>
              <a:t>egara kota </a:t>
            </a:r>
            <a:r>
              <a:rPr lang="en-US" sz="2800" dirty="0" err="1" smtClean="0">
                <a:solidFill>
                  <a:srgbClr val="F2FD63"/>
                </a:solidFill>
              </a:rPr>
              <a:t>di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Yunani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en-US" sz="2800" dirty="0" err="1" smtClean="0">
                <a:solidFill>
                  <a:srgbClr val="F2FD63"/>
                </a:solidFill>
              </a:rPr>
              <a:t>punya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id-ID" sz="2800" dirty="0" smtClean="0">
                <a:solidFill>
                  <a:srgbClr val="F2FD63"/>
                </a:solidFill>
              </a:rPr>
              <a:t>sistem pemerintahan </a:t>
            </a:r>
            <a:r>
              <a:rPr lang="en-US" sz="2800" dirty="0" err="1" smtClean="0">
                <a:solidFill>
                  <a:srgbClr val="F2FD63"/>
                </a:solidFill>
              </a:rPr>
              <a:t>yg</a:t>
            </a:r>
            <a:r>
              <a:rPr lang="en-US" sz="2800" dirty="0" smtClean="0">
                <a:solidFill>
                  <a:srgbClr val="F2FD63"/>
                </a:solidFill>
              </a:rPr>
              <a:t> </a:t>
            </a:r>
            <a:r>
              <a:rPr lang="id-ID" sz="2800" dirty="0" smtClean="0">
                <a:solidFill>
                  <a:srgbClr val="F2FD63"/>
                </a:solidFill>
              </a:rPr>
              <a:t>berbeda</a:t>
            </a:r>
            <a:r>
              <a:rPr lang="en-US" sz="2800" dirty="0" smtClean="0">
                <a:solidFill>
                  <a:srgbClr val="F2FD63"/>
                </a:solidFill>
              </a:rPr>
              <a:t>: </a:t>
            </a:r>
            <a:r>
              <a:rPr lang="en-US" sz="2800" i="1" dirty="0" err="1" smtClean="0">
                <a:solidFill>
                  <a:srgbClr val="F2FD63"/>
                </a:solidFill>
              </a:rPr>
              <a:t>oligarkhi</a:t>
            </a:r>
            <a:r>
              <a:rPr lang="en-US" sz="2800" i="1" dirty="0" smtClean="0">
                <a:solidFill>
                  <a:srgbClr val="F2FD63"/>
                </a:solidFill>
              </a:rPr>
              <a:t>, </a:t>
            </a:r>
            <a:r>
              <a:rPr lang="en-US" sz="2800" i="1" dirty="0" err="1" smtClean="0">
                <a:solidFill>
                  <a:srgbClr val="F2FD63"/>
                </a:solidFill>
              </a:rPr>
              <a:t>monarkhi</a:t>
            </a:r>
            <a:r>
              <a:rPr lang="en-US" sz="2800" i="1" dirty="0" smtClean="0">
                <a:solidFill>
                  <a:srgbClr val="F2FD63"/>
                </a:solidFill>
              </a:rPr>
              <a:t>, </a:t>
            </a:r>
            <a:r>
              <a:rPr lang="en-US" sz="2800" i="1" dirty="0" err="1" smtClean="0">
                <a:solidFill>
                  <a:srgbClr val="F2FD63"/>
                </a:solidFill>
              </a:rPr>
              <a:t>tirani</a:t>
            </a:r>
            <a:r>
              <a:rPr lang="en-US" sz="2800" dirty="0" smtClean="0">
                <a:solidFill>
                  <a:srgbClr val="F2FD63"/>
                </a:solidFill>
              </a:rPr>
              <a:t>,</a:t>
            </a:r>
            <a:r>
              <a:rPr lang="id-ID" sz="2800" dirty="0" smtClean="0">
                <a:solidFill>
                  <a:srgbClr val="F2FD63"/>
                </a:solidFill>
              </a:rPr>
              <a:t> </a:t>
            </a:r>
            <a:endParaRPr lang="en-US" sz="2800" dirty="0" smtClean="0">
              <a:solidFill>
                <a:srgbClr val="F2FD63"/>
              </a:solidFill>
            </a:endParaRPr>
          </a:p>
          <a:p>
            <a:pPr>
              <a:lnSpc>
                <a:spcPts val="2900"/>
              </a:lnSpc>
              <a:spcBef>
                <a:spcPts val="600"/>
              </a:spcBef>
              <a:buNone/>
            </a:pPr>
            <a:r>
              <a:rPr lang="en-US" sz="2800" dirty="0" smtClean="0">
                <a:solidFill>
                  <a:srgbClr val="F2FD63"/>
                </a:solidFill>
              </a:rPr>
              <a:t>	</a:t>
            </a:r>
            <a:r>
              <a:rPr lang="en-US" sz="2800" dirty="0" smtClean="0">
                <a:solidFill>
                  <a:srgbClr val="8DEDF7"/>
                </a:solidFill>
                <a:sym typeface="Wingdings" pitchFamily="2" charset="2"/>
              </a:rPr>
              <a:t></a:t>
            </a:r>
            <a:r>
              <a:rPr lang="en-US" sz="2800" dirty="0" smtClean="0">
                <a:solidFill>
                  <a:srgbClr val="8DEDF7"/>
                </a:solidFill>
              </a:rPr>
              <a:t>Athena </a:t>
            </a:r>
            <a:r>
              <a:rPr lang="en-US" sz="2800" dirty="0" err="1" smtClean="0">
                <a:solidFill>
                  <a:srgbClr val="8DEDF7"/>
                </a:solidFill>
              </a:rPr>
              <a:t>yg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en-US" sz="2800" dirty="0" err="1" smtClean="0">
                <a:solidFill>
                  <a:srgbClr val="8DEDF7"/>
                </a:solidFill>
              </a:rPr>
              <a:t>menerapkan</a:t>
            </a:r>
            <a:r>
              <a:rPr lang="en-US" sz="2800" dirty="0" smtClean="0">
                <a:solidFill>
                  <a:srgbClr val="8DEDF7"/>
                </a:solidFill>
              </a:rPr>
              <a:t> </a:t>
            </a:r>
            <a:r>
              <a:rPr lang="id-ID" sz="2800" i="1" dirty="0" smtClean="0">
                <a:solidFill>
                  <a:srgbClr val="8DEDF7"/>
                </a:solidFill>
              </a:rPr>
              <a:t>demokrasi</a:t>
            </a:r>
            <a:r>
              <a:rPr lang="id-ID" sz="2800" dirty="0" smtClean="0">
                <a:solidFill>
                  <a:srgbClr val="8DEDF7"/>
                </a:solidFill>
              </a:rPr>
              <a:t>. </a:t>
            </a:r>
            <a:endParaRPr lang="en-US" sz="2800" dirty="0" smtClean="0">
              <a:solidFill>
                <a:srgbClr val="8DEDF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/>
              <a:t>Penggagas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</a:t>
            </a:r>
            <a:r>
              <a:rPr lang="id-ID" sz="3000" dirty="0" smtClean="0"/>
              <a:t>demokrasi ad</a:t>
            </a:r>
            <a:r>
              <a:rPr lang="en-US" sz="3000" dirty="0" smtClean="0"/>
              <a:t>l Solon </a:t>
            </a:r>
            <a:r>
              <a:rPr lang="en-US" sz="3000" dirty="0" err="1" smtClean="0"/>
              <a:t>tahun</a:t>
            </a:r>
            <a:r>
              <a:rPr lang="en-US" sz="3000" dirty="0" smtClean="0"/>
              <a:t> 594 SM.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3000" dirty="0" err="1" smtClean="0">
                <a:solidFill>
                  <a:srgbClr val="9FE8F7"/>
                </a:solidFill>
              </a:rPr>
              <a:t>Penduduk</a:t>
            </a:r>
            <a:r>
              <a:rPr lang="en-US" sz="3000" dirty="0" smtClean="0">
                <a:solidFill>
                  <a:srgbClr val="9FE8F7"/>
                </a:solidFill>
              </a:rPr>
              <a:t> Athena s</a:t>
            </a:r>
            <a:r>
              <a:rPr lang="id-ID" sz="3000" dirty="0" smtClean="0">
                <a:solidFill>
                  <a:srgbClr val="9FE8F7"/>
                </a:solidFill>
              </a:rPr>
              <a:t>ekitar 150</a:t>
            </a:r>
            <a:r>
              <a:rPr lang="en-US" sz="3000" dirty="0" smtClean="0">
                <a:solidFill>
                  <a:srgbClr val="9FE8F7"/>
                </a:solidFill>
              </a:rPr>
              <a:t>.</a:t>
            </a:r>
            <a:r>
              <a:rPr lang="id-ID" sz="3000" dirty="0" smtClean="0">
                <a:solidFill>
                  <a:srgbClr val="9FE8F7"/>
                </a:solidFill>
              </a:rPr>
              <a:t>000, </a:t>
            </a:r>
            <a:r>
              <a:rPr lang="en-US" sz="3000" dirty="0" err="1" smtClean="0">
                <a:solidFill>
                  <a:srgbClr val="9FE8F7"/>
                </a:solidFill>
              </a:rPr>
              <a:t>dan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id-ID" sz="3000" dirty="0" smtClean="0">
                <a:solidFill>
                  <a:srgbClr val="9FE8F7"/>
                </a:solidFill>
              </a:rPr>
              <a:t>hanya seperlima yg </a:t>
            </a:r>
            <a:r>
              <a:rPr lang="en-US" sz="3000" dirty="0" err="1" smtClean="0">
                <a:solidFill>
                  <a:srgbClr val="9FE8F7"/>
                </a:solidFill>
              </a:rPr>
              <a:t>memiliki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en-US" sz="3000" dirty="0" err="1" smtClean="0">
                <a:solidFill>
                  <a:srgbClr val="9FE8F7"/>
                </a:solidFill>
              </a:rPr>
              <a:t>hak</a:t>
            </a:r>
            <a:r>
              <a:rPr lang="en-US" sz="3000" dirty="0" smtClean="0">
                <a:solidFill>
                  <a:srgbClr val="9FE8F7"/>
                </a:solidFill>
              </a:rPr>
              <a:t> s</a:t>
            </a:r>
            <a:r>
              <a:rPr lang="id-ID" sz="3000" dirty="0" smtClean="0">
                <a:solidFill>
                  <a:srgbClr val="9FE8F7"/>
                </a:solidFill>
              </a:rPr>
              <a:t>uara</a:t>
            </a:r>
            <a:r>
              <a:rPr lang="en-US" sz="3000" dirty="0" smtClean="0">
                <a:solidFill>
                  <a:srgbClr val="9FE8F7"/>
                </a:solidFill>
              </a:rPr>
              <a:t>.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3000" dirty="0" smtClean="0"/>
              <a:t>D</a:t>
            </a:r>
            <a:r>
              <a:rPr lang="id-ID" sz="3000" dirty="0" smtClean="0"/>
              <a:t>emokrasi ini kemudian dicontoh oleh bangsa </a:t>
            </a:r>
            <a:r>
              <a:rPr lang="en-US" sz="3000" dirty="0" smtClean="0"/>
              <a:t> </a:t>
            </a:r>
            <a:r>
              <a:rPr lang="en-US" sz="3000" dirty="0" err="1" smtClean="0"/>
              <a:t>Romawi</a:t>
            </a:r>
            <a:r>
              <a:rPr lang="id-ID" sz="3000" dirty="0" smtClean="0"/>
              <a:t> </a:t>
            </a:r>
            <a:r>
              <a:rPr lang="en-US" sz="3000" dirty="0" smtClean="0"/>
              <a:t>t</a:t>
            </a:r>
            <a:r>
              <a:rPr lang="id-ID" sz="3000" dirty="0" smtClean="0"/>
              <a:t>h</a:t>
            </a:r>
            <a:r>
              <a:rPr lang="en-US" sz="3000" dirty="0" smtClean="0"/>
              <a:t>  510 – 27 SM</a:t>
            </a:r>
            <a:r>
              <a:rPr lang="id-ID" sz="3000" dirty="0" smtClean="0"/>
              <a:t>.</a:t>
            </a:r>
            <a:endParaRPr lang="en-US" sz="3000" dirty="0" smtClean="0"/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en-US" sz="3000" dirty="0" err="1" smtClean="0">
                <a:solidFill>
                  <a:srgbClr val="9FE8F7"/>
                </a:solidFill>
              </a:rPr>
              <a:t>Romawi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id-ID" sz="3000" dirty="0" smtClean="0">
                <a:solidFill>
                  <a:srgbClr val="9FE8F7"/>
                </a:solidFill>
              </a:rPr>
              <a:t>menerapkan: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en-US" sz="3000" dirty="0" err="1" smtClean="0">
                <a:solidFill>
                  <a:srgbClr val="9FE8F7"/>
                </a:solidFill>
              </a:rPr>
              <a:t>demokrasi</a:t>
            </a:r>
            <a:r>
              <a:rPr lang="en-US" sz="3000" dirty="0" smtClean="0">
                <a:solidFill>
                  <a:srgbClr val="9FE8F7"/>
                </a:solidFill>
              </a:rPr>
              <a:t> </a:t>
            </a:r>
            <a:r>
              <a:rPr lang="en-US" sz="3000" dirty="0" err="1" smtClean="0">
                <a:solidFill>
                  <a:srgbClr val="9FE8F7"/>
                </a:solidFill>
              </a:rPr>
              <a:t>perwakilan</a:t>
            </a:r>
            <a:r>
              <a:rPr lang="en-US" sz="3000" dirty="0" smtClean="0">
                <a:solidFill>
                  <a:srgbClr val="9FE8F7"/>
                </a:solidFill>
              </a:rPr>
              <a:t>.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r>
              <a:rPr lang="id-ID" sz="3000" dirty="0" smtClean="0"/>
              <a:t>Beberapa perwakilan dari bangsawan di </a:t>
            </a:r>
            <a:r>
              <a:rPr lang="en-US" sz="3000" i="1" dirty="0" err="1" smtClean="0">
                <a:solidFill>
                  <a:srgbClr val="F2FD63"/>
                </a:solidFill>
              </a:rPr>
              <a:t>Senat</a:t>
            </a:r>
            <a:r>
              <a:rPr lang="en-US" sz="3000" i="1" dirty="0" smtClean="0">
                <a:solidFill>
                  <a:srgbClr val="F2FD63"/>
                </a:solidFill>
              </a:rPr>
              <a:t>  </a:t>
            </a:r>
            <a:r>
              <a:rPr lang="id-ID" sz="3000" dirty="0" smtClean="0"/>
              <a:t>dan perwakilan dari rakyat biasa di</a:t>
            </a:r>
            <a:r>
              <a:rPr lang="en-US" sz="3000" dirty="0" smtClean="0"/>
              <a:t> </a:t>
            </a:r>
            <a:r>
              <a:rPr lang="en-US" sz="3000" i="1" dirty="0" err="1" smtClean="0">
                <a:solidFill>
                  <a:srgbClr val="F2FD63"/>
                </a:solidFill>
              </a:rPr>
              <a:t>Majelis</a:t>
            </a:r>
            <a:r>
              <a:rPr lang="id-ID" sz="3000" dirty="0" smtClean="0"/>
              <a:t>. </a:t>
            </a:r>
          </a:p>
          <a:p>
            <a:pPr>
              <a:lnSpc>
                <a:spcPts val="3100"/>
              </a:lnSpc>
              <a:spcBef>
                <a:spcPts val="1800"/>
              </a:spcBef>
            </a:pP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6413"/>
            <a:ext cx="8229600" cy="788987"/>
          </a:xfrm>
        </p:spPr>
        <p:txBody>
          <a:bodyPr/>
          <a:lstStyle/>
          <a:p>
            <a:r>
              <a:rPr lang="id-ID" sz="3600" b="1" dirty="0" smtClean="0">
                <a:solidFill>
                  <a:srgbClr val="FFFF00"/>
                </a:solidFill>
              </a:rPr>
              <a:t>DEMOKRASI MUNCUL KARENA </a:t>
            </a:r>
            <a:r>
              <a:rPr lang="en-US" sz="3600" b="1" dirty="0" smtClean="0">
                <a:solidFill>
                  <a:srgbClr val="FFFF00"/>
                </a:solidFill>
              </a:rPr>
              <a:t>KERUSAKAN </a:t>
            </a:r>
            <a:r>
              <a:rPr lang="id-ID" sz="3600" b="1" dirty="0" smtClean="0">
                <a:solidFill>
                  <a:srgbClr val="FFFF00"/>
                </a:solidFill>
              </a:rPr>
              <a:t>&amp; </a:t>
            </a:r>
            <a:r>
              <a:rPr lang="en-US" sz="3600" b="1" dirty="0" smtClean="0">
                <a:solidFill>
                  <a:srgbClr val="FFFF00"/>
                </a:solidFill>
              </a:rPr>
              <a:t>KETIDAKADILAN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2057400"/>
            <a:ext cx="5486400" cy="4191000"/>
          </a:xfrm>
        </p:spPr>
        <p:txBody>
          <a:bodyPr/>
          <a:lstStyle/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id-ID" dirty="0" smtClean="0"/>
              <a:t>Ide demokrasi Athena, bermula dari gelisah masy t</a:t>
            </a:r>
            <a:r>
              <a:rPr lang="en-US" dirty="0" err="1" smtClean="0"/>
              <a:t>hd</a:t>
            </a:r>
            <a:r>
              <a:rPr lang="en-US" dirty="0" smtClean="0"/>
              <a:t> </a:t>
            </a:r>
            <a:r>
              <a:rPr lang="id-ID" dirty="0" smtClean="0"/>
              <a:t>kondisi kerusakan </a:t>
            </a:r>
            <a:r>
              <a:rPr lang="en-US" dirty="0" smtClean="0"/>
              <a:t>&amp; </a:t>
            </a:r>
            <a:r>
              <a:rPr lang="id-ID" dirty="0" smtClean="0"/>
              <a:t>ketidakadilan.</a:t>
            </a:r>
            <a:endParaRPr lang="en-US" dirty="0" smtClean="0"/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id-ID" dirty="0" smtClean="0">
                <a:solidFill>
                  <a:srgbClr val="FFFF00"/>
                </a:solidFill>
              </a:rPr>
              <a:t>ita-cita</a:t>
            </a:r>
            <a:r>
              <a:rPr lang="en-US" dirty="0" err="1" smtClean="0">
                <a:solidFill>
                  <a:srgbClr val="FFFF00"/>
                </a:solidFill>
              </a:rPr>
              <a:t>nya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id-ID" dirty="0" smtClean="0">
                <a:solidFill>
                  <a:srgbClr val="FFFF00"/>
                </a:solidFill>
              </a:rPr>
              <a:t>sistem politik yg d</a:t>
            </a:r>
            <a:r>
              <a:rPr lang="en-US" dirty="0" smtClean="0">
                <a:solidFill>
                  <a:srgbClr val="FFFF00"/>
                </a:solidFill>
              </a:rPr>
              <a:t>pt </a:t>
            </a:r>
            <a:r>
              <a:rPr lang="id-ID" dirty="0" smtClean="0">
                <a:solidFill>
                  <a:srgbClr val="FFFF00"/>
                </a:solidFill>
              </a:rPr>
              <a:t>mewujudkan ’kebaikan bersama’ 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id-ID" dirty="0" smtClean="0">
                <a:solidFill>
                  <a:srgbClr val="FFFF00"/>
                </a:solidFill>
              </a:rPr>
              <a:t>’keadilan untuk semua’. </a:t>
            </a: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5" name="Picture 2" descr="E:\FOTO\Aksi\DSCN0322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4800" y="2133600"/>
            <a:ext cx="2895600" cy="35853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458200" cy="5334000"/>
          </a:xfrm>
        </p:spPr>
        <p:txBody>
          <a:bodyPr/>
          <a:lstStyle/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id-ID" dirty="0" smtClean="0"/>
              <a:t>Sistem politik ideal bagi</a:t>
            </a:r>
            <a:r>
              <a:rPr lang="en-US" dirty="0" err="1" smtClean="0"/>
              <a:t>nya</a:t>
            </a:r>
            <a:r>
              <a:rPr lang="id-ID" dirty="0" smtClean="0"/>
              <a:t> </a:t>
            </a:r>
            <a:r>
              <a:rPr lang="en-US" dirty="0" err="1" smtClean="0"/>
              <a:t>adl</a:t>
            </a:r>
            <a:r>
              <a:rPr lang="id-ID" dirty="0" smtClean="0"/>
              <a:t> yg d</a:t>
            </a:r>
            <a:r>
              <a:rPr lang="en-US" dirty="0" smtClean="0"/>
              <a:t>pt</a:t>
            </a:r>
            <a:r>
              <a:rPr lang="id-ID" dirty="0" smtClean="0"/>
              <a:t> mewujudkan keadilan </a:t>
            </a:r>
            <a:r>
              <a:rPr lang="id-ID" i="1" dirty="0" smtClean="0"/>
              <a:t>(justice)</a:t>
            </a:r>
            <a:r>
              <a:rPr lang="id-ID" dirty="0" smtClean="0"/>
              <a:t> bagi semua pihak sec tulus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9FE8F7"/>
                </a:solidFill>
              </a:rPr>
              <a:t>Menjamin hak &amp; kebebasan sipil sbg patokan politik tertinggi</a:t>
            </a:r>
            <a:r>
              <a:rPr lang="en-US" dirty="0" smtClean="0">
                <a:solidFill>
                  <a:srgbClr val="9FE8F7"/>
                </a:solidFill>
              </a:rPr>
              <a:t>.</a:t>
            </a:r>
            <a:r>
              <a:rPr lang="id-ID" dirty="0" smtClean="0">
                <a:solidFill>
                  <a:srgbClr val="9FE8F7"/>
                </a:solidFill>
              </a:rPr>
              <a:t> </a:t>
            </a:r>
            <a:endParaRPr lang="en-US" dirty="0" smtClean="0">
              <a:solidFill>
                <a:srgbClr val="9FE8F7"/>
              </a:solidFill>
            </a:endParaRP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id-ID" dirty="0" smtClean="0">
                <a:solidFill>
                  <a:srgbClr val="F2FD63"/>
                </a:solidFill>
              </a:rPr>
              <a:t>Men</a:t>
            </a:r>
            <a:r>
              <a:rPr lang="en-US" dirty="0" err="1" smtClean="0">
                <a:solidFill>
                  <a:srgbClr val="F2FD63"/>
                </a:solidFill>
              </a:rPr>
              <a:t>jamin</a:t>
            </a:r>
            <a:r>
              <a:rPr lang="id-ID" dirty="0" smtClean="0">
                <a:solidFill>
                  <a:srgbClr val="F2FD63"/>
                </a:solidFill>
              </a:rPr>
              <a:t> aktualisasi bakat</a:t>
            </a:r>
            <a:r>
              <a:rPr lang="en-US" dirty="0" smtClean="0">
                <a:solidFill>
                  <a:srgbClr val="F2FD63"/>
                </a:solidFill>
              </a:rPr>
              <a:t> </a:t>
            </a:r>
            <a:r>
              <a:rPr lang="id-ID" dirty="0" smtClean="0">
                <a:solidFill>
                  <a:srgbClr val="F2FD63"/>
                </a:solidFill>
              </a:rPr>
              <a:t>manusia s</a:t>
            </a:r>
            <a:r>
              <a:rPr lang="en-US" dirty="0" err="1" smtClean="0">
                <a:solidFill>
                  <a:srgbClr val="F2FD63"/>
                </a:solidFill>
              </a:rPr>
              <a:t>bg</a:t>
            </a:r>
            <a:r>
              <a:rPr lang="id-ID" dirty="0" smtClean="0">
                <a:solidFill>
                  <a:srgbClr val="F2FD63"/>
                </a:solidFill>
              </a:rPr>
              <a:t> tujuan kehidupan politik.</a:t>
            </a:r>
            <a:endParaRPr lang="en-US" dirty="0" smtClean="0">
              <a:solidFill>
                <a:srgbClr val="F2FD63"/>
              </a:solidFill>
            </a:endParaRPr>
          </a:p>
          <a:p>
            <a:pPr>
              <a:lnSpc>
                <a:spcPts val="3300"/>
              </a:lnSpc>
              <a:spcBef>
                <a:spcPts val="1800"/>
              </a:spcBef>
            </a:pPr>
            <a:r>
              <a:rPr lang="en-US" dirty="0" smtClean="0"/>
              <a:t>D</a:t>
            </a:r>
            <a:r>
              <a:rPr lang="id-ID" dirty="0" smtClean="0"/>
              <a:t>ikatakan adil</a:t>
            </a:r>
            <a:r>
              <a:rPr lang="en-US" dirty="0" smtClean="0"/>
              <a:t>,</a:t>
            </a:r>
            <a:r>
              <a:rPr lang="id-ID" dirty="0" smtClean="0"/>
              <a:t> bila setiap </a:t>
            </a:r>
            <a:r>
              <a:rPr lang="en-US" dirty="0" smtClean="0"/>
              <a:t>WN </a:t>
            </a:r>
            <a:r>
              <a:rPr lang="id-ID" dirty="0" smtClean="0"/>
              <a:t>d</a:t>
            </a:r>
            <a:r>
              <a:rPr lang="en-US" dirty="0" smtClean="0"/>
              <a:t>g</a:t>
            </a:r>
            <a:r>
              <a:rPr lang="id-ID" dirty="0" smtClean="0"/>
              <a:t> senang hati d</a:t>
            </a:r>
            <a:r>
              <a:rPr lang="en-US" dirty="0" smtClean="0"/>
              <a:t>pt</a:t>
            </a:r>
            <a:r>
              <a:rPr lang="id-ID" dirty="0" smtClean="0"/>
              <a:t> melaksanakan tugas sebaik-baiknya</a:t>
            </a:r>
            <a:r>
              <a:rPr lang="en-US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id-ID" sz="5400" b="1" dirty="0" smtClean="0">
                <a:solidFill>
                  <a:srgbClr val="FFFF00"/>
                </a:solidFill>
              </a:rPr>
              <a:t>Apa Itu Adil/ Keadilan?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040"/>
            <a:ext cx="8382000" cy="547116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1200"/>
              </a:spcBef>
              <a:buClr>
                <a:srgbClr val="FFFF00"/>
              </a:buClr>
              <a:buSzPct val="106000"/>
            </a:pPr>
            <a:r>
              <a:rPr lang="id-ID" sz="3000" dirty="0" smtClean="0">
                <a:solidFill>
                  <a:srgbClr val="FFFFFF"/>
                </a:solidFill>
              </a:rPr>
              <a:t>Seimbangnya hak dan kewajiban sbg cerminan keadlian.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rgbClr val="FFFF00"/>
              </a:buClr>
              <a:buSzPct val="106000"/>
            </a:pPr>
            <a:r>
              <a:rPr lang="id-ID" sz="3000" b="1" dirty="0" smtClean="0">
                <a:solidFill>
                  <a:srgbClr val="61FFFF"/>
                </a:solidFill>
              </a:rPr>
              <a:t>Ciri-ciri adil: </a:t>
            </a:r>
          </a:p>
          <a:p>
            <a:pPr lvl="1">
              <a:lnSpc>
                <a:spcPts val="3200"/>
              </a:lnSpc>
              <a:spcBef>
                <a:spcPts val="60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00"/>
                </a:solidFill>
              </a:rPr>
              <a:t>Tidak memihak </a:t>
            </a:r>
            <a:r>
              <a:rPr lang="id-ID" sz="3200" i="1" dirty="0" smtClean="0">
                <a:solidFill>
                  <a:srgbClr val="FFFF00"/>
                </a:solidFill>
              </a:rPr>
              <a:t>(impartial)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00"/>
                </a:solidFill>
              </a:rPr>
              <a:t> </a:t>
            </a:r>
            <a:r>
              <a:rPr lang="id-ID" sz="3200" dirty="0" smtClean="0">
                <a:solidFill>
                  <a:srgbClr val="FFFFFF"/>
                </a:solidFill>
              </a:rPr>
              <a:t>Seimbang hak </a:t>
            </a:r>
            <a:r>
              <a:rPr lang="id-ID" sz="3200" i="1" dirty="0" smtClean="0">
                <a:solidFill>
                  <a:srgbClr val="FFFFFF"/>
                </a:solidFill>
              </a:rPr>
              <a:t>(equal)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61FFFF"/>
                </a:solidFill>
              </a:rPr>
              <a:t>Berkaitan dengan hukum </a:t>
            </a:r>
            <a:r>
              <a:rPr lang="id-ID" sz="3200" i="1" dirty="0" smtClean="0">
                <a:solidFill>
                  <a:srgbClr val="61FFFF"/>
                </a:solidFill>
              </a:rPr>
              <a:t>(legal)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FF"/>
                </a:solidFill>
              </a:rPr>
              <a:t>Sah dan diakui </a:t>
            </a:r>
            <a:r>
              <a:rPr lang="id-ID" sz="3200" i="1" dirty="0" smtClean="0">
                <a:solidFill>
                  <a:srgbClr val="FFFFFF"/>
                </a:solidFill>
              </a:rPr>
              <a:t>(law ful)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00"/>
                </a:solidFill>
              </a:rPr>
              <a:t>Layak </a:t>
            </a:r>
            <a:r>
              <a:rPr lang="id-ID" sz="3200" i="1" dirty="0" smtClean="0">
                <a:solidFill>
                  <a:srgbClr val="FFFF00"/>
                </a:solidFill>
              </a:rPr>
              <a:t>(fair)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61FFFF"/>
                </a:solidFill>
              </a:rPr>
              <a:t>Wajar secara moral </a:t>
            </a:r>
            <a:r>
              <a:rPr lang="id-ID" sz="3200" i="1" dirty="0" smtClean="0">
                <a:solidFill>
                  <a:srgbClr val="61FFFF"/>
                </a:solidFill>
              </a:rPr>
              <a:t>(equitable)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Clr>
                <a:srgbClr val="FFFF00"/>
              </a:buClr>
              <a:buSzPct val="106000"/>
            </a:pPr>
            <a:r>
              <a:rPr lang="id-ID" sz="3200" dirty="0" smtClean="0">
                <a:solidFill>
                  <a:srgbClr val="FFFFFF"/>
                </a:solidFill>
              </a:rPr>
              <a:t>Benar secara moral </a:t>
            </a:r>
            <a:r>
              <a:rPr lang="id-ID" sz="3200" i="1" dirty="0" smtClean="0">
                <a:solidFill>
                  <a:srgbClr val="FFFFFF"/>
                </a:solidFill>
              </a:rPr>
              <a:t>(righteous)</a:t>
            </a:r>
          </a:p>
          <a:p>
            <a:pPr>
              <a:lnSpc>
                <a:spcPts val="3200"/>
              </a:lnSpc>
              <a:spcBef>
                <a:spcPts val="1200"/>
              </a:spcBef>
              <a:buClr>
                <a:srgbClr val="FFFF00"/>
              </a:buClr>
              <a:buSzPct val="106000"/>
            </a:pP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rgbClr val="FFFF00"/>
                </a:solidFill>
                <a:latin typeface="Arial Black" pitchFamily="34" charset="0"/>
              </a:rPr>
              <a:t>TEORI KEADILAN ARISTOTELES</a:t>
            </a:r>
            <a:endParaRPr lang="id-ID" sz="3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05400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Komutatif (Comutative Justice)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i="1" dirty="0" smtClean="0">
                <a:solidFill>
                  <a:srgbClr val="61FFFF"/>
                </a:solidFill>
              </a:rPr>
              <a:t>	</a:t>
            </a:r>
            <a:r>
              <a:rPr lang="id-ID" sz="2400" i="1" dirty="0" smtClean="0">
                <a:solidFill>
                  <a:srgbClr val="FFFFFF"/>
                </a:solidFill>
              </a:rPr>
              <a:t>K</a:t>
            </a:r>
            <a:r>
              <a:rPr lang="id-ID" sz="2400" dirty="0" smtClean="0">
                <a:solidFill>
                  <a:srgbClr val="FFFFFF"/>
                </a:solidFill>
              </a:rPr>
              <a:t>eadilan yg berhubungan dg persamaan yg diterima oleh setiap orang tanpa melihat jasa-jasanya. </a:t>
            </a:r>
            <a:r>
              <a:rPr lang="id-ID" sz="2400" b="1" i="1" dirty="0" smtClean="0">
                <a:solidFill>
                  <a:srgbClr val="FFFFFF"/>
                </a:solidFill>
              </a:rPr>
              <a:t>Asas persamaan </a:t>
            </a:r>
            <a:r>
              <a:rPr lang="id-ID" sz="2400" dirty="0" smtClean="0">
                <a:solidFill>
                  <a:srgbClr val="FFFFFF"/>
                </a:solidFill>
              </a:rPr>
              <a:t>sbg tekanan, tanpa membedakan tenaga dan kemampuan yg disumbangkannya.</a:t>
            </a:r>
          </a:p>
          <a:p>
            <a:pPr>
              <a:spcBef>
                <a:spcPts val="1800"/>
              </a:spcBef>
              <a:buClr>
                <a:srgbClr val="FFFF00"/>
              </a:buClr>
              <a:buSzPct val="93000"/>
            </a:pPr>
            <a:r>
              <a:rPr lang="id-ID" b="1" i="1" dirty="0" smtClean="0">
                <a:solidFill>
                  <a:srgbClr val="61FFFF"/>
                </a:solidFill>
              </a:rPr>
              <a:t>Keadilan Distributif (Distributive Justice)</a:t>
            </a:r>
            <a:endParaRPr lang="id-ID" b="1" dirty="0" smtClean="0">
              <a:solidFill>
                <a:srgbClr val="61FFFF"/>
              </a:solidFill>
            </a:endParaRP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Keadilan yg berdasarkan jasa/ kemampuan yg telah disumbangkan masing-masing orang. </a:t>
            </a: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</a:t>
            </a:r>
            <a:r>
              <a:rPr lang="id-ID" sz="2400" b="1" i="1" dirty="0" smtClean="0">
                <a:solidFill>
                  <a:srgbClr val="FFFFFF"/>
                </a:solidFill>
              </a:rPr>
              <a:t>Keseimbangan</a:t>
            </a:r>
            <a:r>
              <a:rPr lang="id-ID" sz="2400" b="1" dirty="0" smtClean="0">
                <a:solidFill>
                  <a:srgbClr val="FFFFFF"/>
                </a:solidFill>
              </a:rPr>
              <a:t> </a:t>
            </a:r>
            <a:r>
              <a:rPr lang="id-ID" sz="2400" dirty="0" smtClean="0">
                <a:solidFill>
                  <a:srgbClr val="FFFFFF"/>
                </a:solidFill>
              </a:rPr>
              <a:t>antara bagian yg diterima dg jasa yg diberikan sbg penekanan. </a:t>
            </a:r>
          </a:p>
          <a:p>
            <a:pPr>
              <a:buClr>
                <a:srgbClr val="FFFF00"/>
              </a:buClr>
              <a:buSzPct val="93000"/>
              <a:buNone/>
            </a:pPr>
            <a:r>
              <a:rPr lang="id-ID" sz="2400" dirty="0" smtClean="0">
                <a:solidFill>
                  <a:srgbClr val="FFFFFF"/>
                </a:solidFill>
              </a:rPr>
              <a:t>	</a:t>
            </a:r>
            <a:r>
              <a:rPr lang="id-ID" sz="2400" dirty="0" smtClean="0">
                <a:solidFill>
                  <a:srgbClr val="FFFFFF"/>
                </a:solidFill>
                <a:sym typeface="Wingdings" pitchFamily="2" charset="2"/>
              </a:rPr>
              <a:t>D</a:t>
            </a:r>
            <a:r>
              <a:rPr lang="id-ID" sz="2400" dirty="0" smtClean="0">
                <a:solidFill>
                  <a:srgbClr val="FFFFFF"/>
                </a:solidFill>
              </a:rPr>
              <a:t>istribusi hak yg seimbang </a:t>
            </a:r>
            <a:r>
              <a:rPr lang="id-ID" sz="2400" i="1" smtClean="0">
                <a:solidFill>
                  <a:srgbClr val="FFFFFF"/>
                </a:solidFill>
              </a:rPr>
              <a:t>(proportion</a:t>
            </a:r>
            <a:r>
              <a:rPr lang="id-ID" sz="2400" i="1" dirty="0" smtClean="0">
                <a:solidFill>
                  <a:srgbClr val="FFFFFF"/>
                </a:solidFill>
              </a:rPr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arif_rohman@uny.ac.id</a:t>
            </a:r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3583</TotalTime>
  <Words>803</Words>
  <Application>Microsoft PowerPoint</Application>
  <PresentationFormat>On-screen Show (4:3)</PresentationFormat>
  <Paragraphs>131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Beam</vt:lpstr>
      <vt:lpstr>SEJARAH PEMIKIRAN DEMOKRASI</vt:lpstr>
      <vt:lpstr>ASAL USUL DEMOKRASI</vt:lpstr>
      <vt:lpstr>Slide 3</vt:lpstr>
      <vt:lpstr>Slide 4</vt:lpstr>
      <vt:lpstr>Slide 5</vt:lpstr>
      <vt:lpstr>DEMOKRASI MUNCUL KARENA KERUSAKAN &amp; KETIDAKADILAN</vt:lpstr>
      <vt:lpstr>Slide 7</vt:lpstr>
      <vt:lpstr>Apa Itu Adil/ Keadilan?</vt:lpstr>
      <vt:lpstr>TEORI KEADILAN ARISTOTELES</vt:lpstr>
      <vt:lpstr>Slide 10</vt:lpstr>
      <vt:lpstr>Slide 11</vt:lpstr>
      <vt:lpstr>DEMOKRASI ABAD PERTENGAHAN</vt:lpstr>
      <vt:lpstr>DEMOKRASI ABAD PERTENGAHAN</vt:lpstr>
      <vt:lpstr>DEMOKRASI ABAD MODERN</vt:lpstr>
      <vt:lpstr>DEMOKRASI ABAD MODERN</vt:lpstr>
      <vt:lpstr>DEMOKRASI PASCA MODERN</vt:lpstr>
      <vt:lpstr>DEMOKRASI PASCA MODERN</vt:lpstr>
      <vt:lpstr>PACSA PERANG DUNIA II</vt:lpstr>
      <vt:lpstr>ERA DEWASA INI</vt:lpstr>
      <vt:lpstr>ERA DEWASA INI</vt:lpstr>
      <vt:lpstr>PERTANYAAN PENGAYAAN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Menjadi Pembelajar Sepanjang Hayat</dc:title>
  <dc:creator>fkip</dc:creator>
  <cp:lastModifiedBy>Arief</cp:lastModifiedBy>
  <cp:revision>438</cp:revision>
  <dcterms:created xsi:type="dcterms:W3CDTF">2004-04-14T02:27:04Z</dcterms:created>
  <dcterms:modified xsi:type="dcterms:W3CDTF">2014-07-24T10:06:04Z</dcterms:modified>
</cp:coreProperties>
</file>