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5" r:id="rId3"/>
    <p:sldId id="284" r:id="rId4"/>
    <p:sldId id="268" r:id="rId5"/>
    <p:sldId id="273" r:id="rId6"/>
    <p:sldId id="279" r:id="rId7"/>
    <p:sldId id="280" r:id="rId8"/>
    <p:sldId id="275" r:id="rId9"/>
    <p:sldId id="274" r:id="rId10"/>
    <p:sldId id="277" r:id="rId11"/>
    <p:sldId id="270" r:id="rId12"/>
    <p:sldId id="283" r:id="rId13"/>
    <p:sldId id="271" r:id="rId14"/>
    <p:sldId id="278" r:id="rId15"/>
    <p:sldId id="281" r:id="rId16"/>
  </p:sldIdLst>
  <p:sldSz cx="9144000" cy="6858000" type="screen4x3"/>
  <p:notesSz cx="6815138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1FB"/>
    <a:srgbClr val="66FFFF"/>
    <a:srgbClr val="A6E1FC"/>
    <a:srgbClr val="4BE3F7"/>
    <a:srgbClr val="CCFFCC"/>
    <a:srgbClr val="CCFF99"/>
    <a:srgbClr val="F1F68A"/>
    <a:srgbClr val="99FF66"/>
    <a:srgbClr val="80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65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65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E6AF0-881B-4721-B464-AB180E0DE395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286"/>
            <a:ext cx="2953226" cy="4965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5" y="9444286"/>
            <a:ext cx="2953226" cy="4965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BC23F-3A39-4AFB-9C22-FD9A5E7B7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335" y="0"/>
            <a:ext cx="2953226" cy="49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514" y="4722991"/>
            <a:ext cx="5452110" cy="44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286"/>
            <a:ext cx="2953226" cy="49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335" y="9444286"/>
            <a:ext cx="2953226" cy="49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D7E906B-200D-4A38-9702-24CEE6999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87B2B-89FA-4BB8-824F-3F061B3EBA7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B9E3B-98B6-40B0-B6BC-B2AD2C85A5F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4894D-7F9E-443A-B4AE-5FE0DABB8FA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E906B-200D-4A38-9702-24CEE69995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E906B-200D-4A38-9702-24CEE69995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87B2B-89FA-4BB8-824F-3F061B3EBA7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DEA7E-315C-49F9-B9B3-F120CB82E67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936AF-E06E-4D66-B0B7-C35F5E7B497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E906B-200D-4A38-9702-24CEE69995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E906B-200D-4A38-9702-24CEE69995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F902AC-6678-4A33-AA90-0CF5A2F12FB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728A2-876C-448A-B0E1-1CF2C6DB00F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F902AC-6678-4A33-AA90-0CF5A2F12FB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6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E4619-AC31-4889-93A7-A5D9025F0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DF1BE-B61A-417E-8E6A-3DC5DCC83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F24C0-43DE-42C5-8C5D-F58D978AB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4DA12-4C6D-4B29-B998-D0B84BDBE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886BE-92E0-499F-8096-FF5685522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5C00-BF9B-4DBB-83A6-6F4FC62C2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DBD87-82A5-4DB9-B701-64F05A62A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BD672-8E96-4063-AACA-4E6944691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7F18D-2867-4145-8EF4-F6D8443BD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812B-3AB2-494B-BDF2-E768D7DC4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90020-40FB-41B5-8E29-55F09CF34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3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  <p:sp>
        <p:nvSpPr>
          <p:cNvPr id="1333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6C1B151-D078-49D8-A56D-94C884CF4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4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8E6884-2543-4ABF-B48C-D090EAA0E2D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981200"/>
            <a:ext cx="8229600" cy="2666999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b="1" dirty="0" smtClean="0">
                <a:solidFill>
                  <a:srgbClr val="66FFFF"/>
                </a:solidFill>
                <a:latin typeface="Arial Narrow" pitchFamily="34" charset="0"/>
              </a:rPr>
              <a:t>FONDASI-FONDASI PENDIDIKAN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C55959-35DA-4A20-9BB4-63F0974D71E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33400" y="1143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ts val="3800"/>
              </a:lnSpc>
              <a:spcBef>
                <a:spcPts val="18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343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Menurut</a:t>
            </a:r>
            <a:r>
              <a:rPr lang="en-US" sz="343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Van </a:t>
            </a:r>
            <a:r>
              <a:rPr lang="en-US" sz="343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Cleve </a:t>
            </a:r>
            <a:r>
              <a:rPr lang="en-US" sz="343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Morries</a:t>
            </a:r>
            <a:r>
              <a:rPr lang="en-US" sz="343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43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ilmu</a:t>
            </a:r>
            <a:r>
              <a:rPr lang="en-US" sz="343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3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pendukung</a:t>
            </a:r>
            <a:r>
              <a:rPr lang="en-US" sz="343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sz="343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ilmu</a:t>
            </a:r>
            <a:r>
              <a:rPr lang="en-US" sz="343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3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fondasi</a:t>
            </a:r>
            <a:r>
              <a:rPr lang="en-US" sz="343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3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pend</a:t>
            </a:r>
            <a:r>
              <a:rPr lang="en-US" sz="343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3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meliputi</a:t>
            </a:r>
            <a:r>
              <a:rPr lang="en-US" sz="343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sv-SE" sz="343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sv-SE" sz="343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71550" lvl="1" indent="-514350" eaLnBrk="1" hangingPunct="1">
              <a:lnSpc>
                <a:spcPts val="3800"/>
              </a:lnSpc>
              <a:spcBef>
                <a:spcPts val="18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3430" b="1" i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Historical and philosophical foundations of education</a:t>
            </a:r>
            <a:r>
              <a:rPr lang="sv-SE" sz="343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971550" lvl="1" indent="-514350" eaLnBrk="1" hangingPunct="1">
              <a:lnSpc>
                <a:spcPts val="3800"/>
              </a:lnSpc>
              <a:spcBef>
                <a:spcPts val="18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3430" b="1" i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Sociological and Psychological foundations of education</a:t>
            </a:r>
            <a:r>
              <a:rPr lang="en-US" sz="343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534400" cy="55626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fi-FI" b="1" dirty="0" smtClean="0">
                <a:solidFill>
                  <a:srgbClr val="F9FC7C"/>
                </a:solidFill>
              </a:rPr>
              <a:t>FRANK H. BLACKINGTON &amp; ROBERT S. PATTERSON: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fi-FI" b="1" dirty="0" smtClean="0"/>
              <a:t>	</a:t>
            </a:r>
            <a:r>
              <a:rPr lang="id-ID" b="1" dirty="0" smtClean="0"/>
              <a:t>Ada</a:t>
            </a:r>
            <a:r>
              <a:rPr lang="fi-FI" b="1" dirty="0" smtClean="0"/>
              <a:t> </a:t>
            </a:r>
            <a:r>
              <a:rPr lang="id-ID" b="1" dirty="0" smtClean="0"/>
              <a:t>9</a:t>
            </a:r>
            <a:r>
              <a:rPr lang="fi-FI" b="1" dirty="0" smtClean="0"/>
              <a:t> ilmu fondasi pend, yg dikenal dg </a:t>
            </a:r>
            <a:r>
              <a:rPr lang="fi-FI" b="1" i="1" dirty="0" smtClean="0"/>
              <a:t>’foundations of education’</a:t>
            </a:r>
            <a:endParaRPr lang="fi-FI" b="1" dirty="0" smtClean="0"/>
          </a:p>
          <a:p>
            <a:pPr>
              <a:spcBef>
                <a:spcPts val="1800"/>
              </a:spcBef>
              <a:buNone/>
              <a:defRPr/>
            </a:pPr>
            <a:r>
              <a:rPr lang="id-ID" b="1" dirty="0" smtClean="0">
                <a:solidFill>
                  <a:srgbClr val="9FE8F7"/>
                </a:solidFill>
              </a:rPr>
              <a:t>	</a:t>
            </a:r>
            <a:r>
              <a:rPr lang="en-US" b="1" dirty="0" err="1" smtClean="0">
                <a:solidFill>
                  <a:srgbClr val="9FE8F7"/>
                </a:solidFill>
              </a:rPr>
              <a:t>Yaitu</a:t>
            </a:r>
            <a:r>
              <a:rPr lang="en-US" b="1" dirty="0" smtClean="0">
                <a:solidFill>
                  <a:srgbClr val="9FE8F7"/>
                </a:solidFill>
              </a:rPr>
              <a:t>: 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(1) </a:t>
            </a:r>
            <a:r>
              <a:rPr lang="en-US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filsafat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pendidikan</a:t>
            </a:r>
            <a:r>
              <a:rPr lang="en-US" b="1" dirty="0" smtClean="0">
                <a:solidFill>
                  <a:srgbClr val="9FE8F7"/>
                </a:solidFill>
              </a:rPr>
              <a:t>, (2) </a:t>
            </a:r>
            <a:r>
              <a:rPr lang="en-US" b="1" dirty="0" err="1" smtClean="0">
                <a:solidFill>
                  <a:srgbClr val="9FE8F7"/>
                </a:solidFill>
              </a:rPr>
              <a:t>sejarah</a:t>
            </a:r>
            <a:r>
              <a:rPr lang="en-US" b="1" dirty="0" smtClean="0">
                <a:solidFill>
                  <a:srgbClr val="9FE8F7"/>
                </a:solidFill>
              </a:rPr>
              <a:t> </a:t>
            </a:r>
            <a:r>
              <a:rPr lang="en-US" b="1" dirty="0" err="1" smtClean="0">
                <a:solidFill>
                  <a:srgbClr val="9FE8F7"/>
                </a:solidFill>
              </a:rPr>
              <a:t>pendidikan</a:t>
            </a:r>
            <a:r>
              <a:rPr lang="en-US" b="1" dirty="0" smtClean="0">
                <a:solidFill>
                  <a:srgbClr val="9FE8F7"/>
                </a:solidFill>
              </a:rPr>
              <a:t>, </a:t>
            </a:r>
            <a:r>
              <a:rPr lang="en-US" b="1" dirty="0" smtClean="0">
                <a:solidFill>
                  <a:srgbClr val="FFFF00"/>
                </a:solidFill>
              </a:rPr>
              <a:t>(3) </a:t>
            </a:r>
            <a:r>
              <a:rPr lang="en-US" b="1" dirty="0" err="1" smtClean="0">
                <a:solidFill>
                  <a:srgbClr val="FFFF00"/>
                </a:solidFill>
              </a:rPr>
              <a:t>ekonomi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pendidikan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smtClean="0"/>
              <a:t>(4) </a:t>
            </a:r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9FE8F7"/>
                </a:solidFill>
              </a:rPr>
              <a:t>(5) </a:t>
            </a:r>
            <a:r>
              <a:rPr lang="en-US" b="1" dirty="0" err="1" smtClean="0">
                <a:solidFill>
                  <a:srgbClr val="9FE8F7"/>
                </a:solidFill>
              </a:rPr>
              <a:t>sosiologi</a:t>
            </a:r>
            <a:r>
              <a:rPr lang="en-US" b="1" dirty="0" smtClean="0">
                <a:solidFill>
                  <a:srgbClr val="9FE8F7"/>
                </a:solidFill>
              </a:rPr>
              <a:t> </a:t>
            </a:r>
            <a:r>
              <a:rPr lang="en-US" b="1" dirty="0" err="1" smtClean="0">
                <a:solidFill>
                  <a:srgbClr val="9FE8F7"/>
                </a:solidFill>
              </a:rPr>
              <a:t>pendidikan</a:t>
            </a:r>
            <a:r>
              <a:rPr lang="en-US" b="1" dirty="0" smtClean="0">
                <a:solidFill>
                  <a:srgbClr val="9FE8F7"/>
                </a:solidFill>
              </a:rPr>
              <a:t>, </a:t>
            </a:r>
            <a:r>
              <a:rPr lang="en-US" b="1" dirty="0" smtClean="0"/>
              <a:t>(6) </a:t>
            </a:r>
            <a:r>
              <a:rPr lang="en-US" b="1" dirty="0" err="1" smtClean="0"/>
              <a:t>antropologi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(7) </a:t>
            </a:r>
            <a:r>
              <a:rPr lang="en-US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psikologi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pend</a:t>
            </a:r>
            <a:r>
              <a:rPr lang="en-US" b="1" dirty="0" smtClean="0">
                <a:solidFill>
                  <a:srgbClr val="9FE8F7"/>
                </a:solidFill>
              </a:rPr>
              <a:t>, </a:t>
            </a:r>
            <a:r>
              <a:rPr lang="en-US" b="1" dirty="0" err="1" smtClean="0">
                <a:solidFill>
                  <a:srgbClr val="9FE8F7"/>
                </a:solidFill>
              </a:rPr>
              <a:t>dan</a:t>
            </a:r>
            <a:r>
              <a:rPr lang="en-US" b="1" dirty="0" smtClean="0">
                <a:solidFill>
                  <a:srgbClr val="9FE8F7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(8) </a:t>
            </a:r>
            <a:r>
              <a:rPr lang="id-ID" b="1" dirty="0" smtClean="0">
                <a:solidFill>
                  <a:srgbClr val="FFFF00"/>
                </a:solidFill>
              </a:rPr>
              <a:t>Aestetika Pend, </a:t>
            </a:r>
            <a:r>
              <a:rPr lang="id-ID" b="1" dirty="0" smtClean="0"/>
              <a:t>(9) </a:t>
            </a:r>
            <a:r>
              <a:rPr lang="en-US" b="1" dirty="0" err="1" smtClean="0"/>
              <a:t>pend</a:t>
            </a:r>
            <a:r>
              <a:rPr lang="en-US" b="1" dirty="0" smtClean="0"/>
              <a:t> </a:t>
            </a:r>
            <a:r>
              <a:rPr lang="en-US" b="1" dirty="0" err="1" smtClean="0"/>
              <a:t>komparatif</a:t>
            </a:r>
            <a:r>
              <a:rPr lang="en-US" b="1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4DA12-4C6D-4B29-B998-D0B84BDBEB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3200400" y="2667000"/>
            <a:ext cx="2743200" cy="2438400"/>
          </a:xfrm>
          <a:prstGeom prst="ellipse">
            <a:avLst/>
          </a:prstGeom>
          <a:solidFill>
            <a:srgbClr val="9FE8F7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Education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 rot="18668016">
            <a:off x="4951429" y="1910583"/>
            <a:ext cx="1676400" cy="1162134"/>
          </a:xfrm>
          <a:prstGeom prst="ellipse">
            <a:avLst/>
          </a:prstGeom>
          <a:solidFill>
            <a:srgbClr val="0EBED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2060"/>
                </a:solidFill>
              </a:rPr>
              <a:t>Socio-logical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 rot="2333329">
            <a:off x="2535920" y="1936322"/>
            <a:ext cx="1645144" cy="1097927"/>
          </a:xfrm>
          <a:prstGeom prst="ellipse">
            <a:avLst/>
          </a:prstGeom>
          <a:solidFill>
            <a:srgbClr val="0EBED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Psycho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logical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 rot="5400000" flipV="1">
            <a:off x="3695700" y="1409700"/>
            <a:ext cx="1752600" cy="1219200"/>
          </a:xfrm>
          <a:prstGeom prst="ellipse">
            <a:avLst/>
          </a:prstGeom>
          <a:solidFill>
            <a:srgbClr val="0EBED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Philo-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shopi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-cal</a:t>
            </a:r>
          </a:p>
        </p:txBody>
      </p:sp>
      <p:sp>
        <p:nvSpPr>
          <p:cNvPr id="17" name="Oval 16"/>
          <p:cNvSpPr/>
          <p:nvPr/>
        </p:nvSpPr>
        <p:spPr bwMode="auto">
          <a:xfrm rot="190569">
            <a:off x="5620758" y="3093564"/>
            <a:ext cx="1676400" cy="1143000"/>
          </a:xfrm>
          <a:prstGeom prst="ellipse">
            <a:avLst/>
          </a:prstGeom>
          <a:solidFill>
            <a:srgbClr val="0EBED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002060"/>
                </a:solidFill>
              </a:rPr>
              <a:t>Aesthe-tical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17130" y="2971800"/>
            <a:ext cx="1676400" cy="1143000"/>
          </a:xfrm>
          <a:prstGeom prst="ellipse">
            <a:avLst/>
          </a:prstGeom>
          <a:solidFill>
            <a:srgbClr val="0EBED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002060"/>
                </a:solidFill>
              </a:rPr>
              <a:t>Histo-rical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 rot="19119079">
            <a:off x="2138040" y="4160724"/>
            <a:ext cx="1676400" cy="1143000"/>
          </a:xfrm>
          <a:prstGeom prst="ellipse">
            <a:avLst/>
          </a:prstGeom>
          <a:solidFill>
            <a:srgbClr val="0EBED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2060"/>
                </a:solidFill>
              </a:rPr>
              <a:t>Political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 rot="1722330">
            <a:off x="5386924" y="4294757"/>
            <a:ext cx="1676400" cy="1143000"/>
          </a:xfrm>
          <a:prstGeom prst="ellipse">
            <a:avLst/>
          </a:prstGeom>
          <a:solidFill>
            <a:srgbClr val="0EBED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2060"/>
                </a:solidFill>
              </a:rPr>
              <a:t>Economical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 rot="17099044">
            <a:off x="3067230" y="5024239"/>
            <a:ext cx="1676400" cy="1143000"/>
          </a:xfrm>
          <a:prstGeom prst="ellipse">
            <a:avLst/>
          </a:prstGeom>
          <a:solidFill>
            <a:srgbClr val="0EBED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002060"/>
                </a:solidFill>
              </a:rPr>
              <a:t>Antropological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 rot="4235773">
            <a:off x="4314372" y="5001243"/>
            <a:ext cx="1676400" cy="1143000"/>
          </a:xfrm>
          <a:prstGeom prst="ellipse">
            <a:avLst/>
          </a:prstGeom>
          <a:solidFill>
            <a:srgbClr val="A7F1FB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chemeClr val="bg1"/>
                </a:solidFill>
              </a:rPr>
              <a:t>Compa-rative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762000"/>
            <a:ext cx="8534400" cy="5791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125212"/>
              </a:avLst>
            </a:prstTxWarp>
            <a:spAutoFit/>
          </a:bodyPr>
          <a:lstStyle/>
          <a:p>
            <a:pPr algn="ctr"/>
            <a:r>
              <a:rPr lang="en-US" sz="5400" b="1" spc="-300" dirty="0" smtClean="0">
                <a:ln w="19050">
                  <a:solidFill>
                    <a:schemeClr val="accent4">
                      <a:lumMod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FONDASI PENDIDIKAN</a:t>
            </a:r>
            <a:endParaRPr lang="en-US" sz="8000" b="1" cap="none" spc="-300" dirty="0">
              <a:ln w="19050">
                <a:solidFill>
                  <a:schemeClr val="accent4">
                    <a:lumMod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4DA12-4C6D-4B29-B998-D0B84BDBEB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2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57200"/>
            <a:ext cx="4495800" cy="762000"/>
          </a:xfrm>
        </p:spPr>
        <p:txBody>
          <a:bodyPr/>
          <a:lstStyle/>
          <a:p>
            <a:pPr algn="l">
              <a:defRPr/>
            </a:pPr>
            <a:r>
              <a:rPr lang="en-US" sz="4000" b="1" dirty="0" smtClean="0"/>
              <a:t>REITMAN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143000"/>
            <a:ext cx="3962400" cy="36576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id-ID" dirty="0" smtClean="0">
                <a:solidFill>
                  <a:srgbClr val="8DEDF7"/>
                </a:solidFill>
              </a:rPr>
              <a:t>Ada</a:t>
            </a:r>
            <a:r>
              <a:rPr lang="en-US" dirty="0" smtClean="0">
                <a:solidFill>
                  <a:srgbClr val="8DEDF7"/>
                </a:solidFill>
              </a:rPr>
              <a:t> 5 </a:t>
            </a:r>
            <a:r>
              <a:rPr lang="en-US" dirty="0" err="1" smtClean="0">
                <a:solidFill>
                  <a:srgbClr val="8DEDF7"/>
                </a:solidFill>
              </a:rPr>
              <a:t>ilmu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fondasi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8DEDF7"/>
                </a:solidFill>
              </a:rPr>
              <a:t>pend</a:t>
            </a:r>
            <a:r>
              <a:rPr lang="en-US" dirty="0" smtClean="0">
                <a:solidFill>
                  <a:srgbClr val="8DEDF7"/>
                </a:solidFill>
              </a:rPr>
              <a:t>:</a:t>
            </a:r>
          </a:p>
          <a:p>
            <a:pPr>
              <a:spcBef>
                <a:spcPts val="0"/>
              </a:spcBef>
              <a:defRPr/>
            </a:pPr>
            <a:r>
              <a:rPr lang="en-US" dirty="0" err="1" smtClean="0"/>
              <a:t>Filsafat</a:t>
            </a:r>
            <a:r>
              <a:rPr lang="en-US" dirty="0" smtClean="0"/>
              <a:t> Pend</a:t>
            </a:r>
          </a:p>
          <a:p>
            <a:pPr>
              <a:spcBef>
                <a:spcPts val="0"/>
              </a:spcBef>
              <a:defRPr/>
            </a:pPr>
            <a:r>
              <a:rPr lang="en-US" dirty="0" err="1" smtClean="0">
                <a:solidFill>
                  <a:srgbClr val="F2FD63"/>
                </a:solidFill>
              </a:rPr>
              <a:t>Sejarah</a:t>
            </a:r>
            <a:r>
              <a:rPr lang="en-US" dirty="0" smtClean="0">
                <a:solidFill>
                  <a:srgbClr val="F2FD63"/>
                </a:solidFill>
              </a:rPr>
              <a:t> Pend</a:t>
            </a:r>
          </a:p>
          <a:p>
            <a:pPr>
              <a:spcBef>
                <a:spcPts val="0"/>
              </a:spcBef>
              <a:defRPr/>
            </a:pPr>
            <a:r>
              <a:rPr lang="en-US" dirty="0" err="1" smtClean="0">
                <a:solidFill>
                  <a:srgbClr val="8DEDF7"/>
                </a:solidFill>
              </a:rPr>
              <a:t>Sosiologi</a:t>
            </a:r>
            <a:r>
              <a:rPr lang="en-US" dirty="0" smtClean="0">
                <a:solidFill>
                  <a:srgbClr val="8DEDF7"/>
                </a:solidFill>
              </a:rPr>
              <a:t> Pend</a:t>
            </a:r>
          </a:p>
          <a:p>
            <a:pPr>
              <a:spcBef>
                <a:spcPts val="0"/>
              </a:spcBef>
              <a:defRPr/>
            </a:pPr>
            <a:r>
              <a:rPr lang="en-US" dirty="0" err="1" smtClean="0"/>
              <a:t>Psikologi</a:t>
            </a:r>
            <a:r>
              <a:rPr lang="en-US" dirty="0" smtClean="0"/>
              <a:t> Pend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Pend </a:t>
            </a:r>
            <a:r>
              <a:rPr lang="en-US" dirty="0" err="1" smtClean="0"/>
              <a:t>Komparatif</a:t>
            </a:r>
            <a:endParaRPr lang="en-US" dirty="0" smtClean="0"/>
          </a:p>
        </p:txBody>
      </p:sp>
      <p:pic>
        <p:nvPicPr>
          <p:cNvPr id="4" name="Picture 1" descr="D:\FOTO\FOTO SD\IMG_40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533400"/>
            <a:ext cx="46450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47244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ts val="3600"/>
              </a:lnSpc>
              <a:defRPr/>
            </a:pPr>
            <a:r>
              <a:rPr lang="en-US" sz="32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Namun</a:t>
            </a:r>
            <a:r>
              <a:rPr lang="en-US" sz="3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akhir-akhir</a:t>
            </a:r>
            <a:r>
              <a:rPr lang="en-US" sz="3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ini</a:t>
            </a:r>
            <a:r>
              <a:rPr lang="en-US" sz="3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, </a:t>
            </a:r>
            <a:r>
              <a:rPr lang="en-US" sz="3200" b="1" kern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dikembangkan</a:t>
            </a:r>
            <a:r>
              <a:rPr lang="id-ID" sz="3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pula</a:t>
            </a:r>
            <a:r>
              <a:rPr lang="en-US" sz="3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: </a:t>
            </a:r>
            <a:r>
              <a:rPr lang="en-US" sz="32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Antropologi</a:t>
            </a:r>
            <a:r>
              <a:rPr lang="en-US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pendidikan</a:t>
            </a:r>
            <a:r>
              <a:rPr lang="en-US" sz="3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, </a:t>
            </a:r>
            <a:r>
              <a:rPr lang="en-US" sz="3200" b="1" kern="0" dirty="0" err="1">
                <a:solidFill>
                  <a:srgbClr val="9FE8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politik</a:t>
            </a:r>
            <a:r>
              <a:rPr lang="en-US" sz="3200" b="1" kern="0" dirty="0">
                <a:solidFill>
                  <a:srgbClr val="9FE8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9FE8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pendidikan</a:t>
            </a:r>
            <a:r>
              <a:rPr lang="en-US" sz="3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, </a:t>
            </a:r>
            <a:r>
              <a:rPr lang="en-US" sz="3200" b="1" kern="0" dirty="0" err="1">
                <a:solidFill>
                  <a:srgbClr val="C5D9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ekonomi</a:t>
            </a:r>
            <a:r>
              <a:rPr lang="en-US" sz="3200" b="1" kern="0" dirty="0">
                <a:solidFill>
                  <a:srgbClr val="C5D9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C5D9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pendidikan</a:t>
            </a:r>
            <a:r>
              <a:rPr lang="en-US" sz="3200" b="1" kern="0" dirty="0">
                <a:solidFill>
                  <a:srgbClr val="C5D9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, </a:t>
            </a:r>
            <a:r>
              <a:rPr lang="en-US" sz="3200" b="1" kern="0" dirty="0" err="1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dan</a:t>
            </a:r>
            <a:r>
              <a:rPr lang="en-US" sz="3200" b="1" kern="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aestetika</a:t>
            </a:r>
            <a:r>
              <a:rPr lang="en-US" sz="3200" b="1" kern="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pendidikan</a:t>
            </a:r>
            <a:r>
              <a:rPr lang="en-US" sz="3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.</a:t>
            </a:r>
            <a:endParaRPr lang="en-US" sz="8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4DA12-4C6D-4B29-B998-D0B84BDBEBD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e-mail: arif_rohman@uny.ac.id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b="1" dirty="0" smtClean="0"/>
              <a:t>KEDUDUKAN </a:t>
            </a:r>
            <a:br>
              <a:rPr lang="en-US" sz="4000" b="1" dirty="0" smtClean="0"/>
            </a:br>
            <a:r>
              <a:rPr lang="en-US" sz="4000" b="1" dirty="0" smtClean="0"/>
              <a:t>FONDASI PENDIDIKAN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530725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en-US" dirty="0" err="1" smtClean="0"/>
              <a:t>Fondasi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id-ID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, </a:t>
            </a:r>
            <a:endParaRPr lang="id-ID" dirty="0" smtClean="0"/>
          </a:p>
          <a:p>
            <a:pPr>
              <a:lnSpc>
                <a:spcPts val="3200"/>
              </a:lnSpc>
              <a:spcBef>
                <a:spcPts val="1800"/>
              </a:spcBef>
              <a:buNone/>
            </a:pPr>
            <a:r>
              <a:rPr lang="id-ID" dirty="0" smtClean="0"/>
              <a:t>	</a:t>
            </a:r>
            <a:r>
              <a:rPr lang="en-US" dirty="0" err="1" smtClean="0"/>
              <a:t>yaitu</a:t>
            </a:r>
            <a:r>
              <a:rPr lang="id-ID" dirty="0" smtClean="0"/>
              <a:t>: </a:t>
            </a:r>
            <a:r>
              <a:rPr lang="en-US" i="1" dirty="0" err="1" smtClean="0">
                <a:solidFill>
                  <a:srgbClr val="A7F1FB"/>
                </a:solidFill>
              </a:rPr>
              <a:t>kedudukan</a:t>
            </a:r>
            <a:r>
              <a:rPr lang="en-US" i="1" dirty="0" smtClean="0">
                <a:solidFill>
                  <a:srgbClr val="A7F1FB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A7F1FB"/>
                </a:solidFill>
              </a:rPr>
              <a:t>peran</a:t>
            </a:r>
            <a:r>
              <a:rPr lang="en-US" dirty="0" smtClean="0"/>
              <a:t>. 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en-US" dirty="0" err="1" smtClean="0">
                <a:solidFill>
                  <a:srgbClr val="FFFF00"/>
                </a:solidFill>
              </a:rPr>
              <a:t>Kedudukan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fondasi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terhadap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penyelenggaraan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pendidikan</a:t>
            </a:r>
            <a:r>
              <a:rPr lang="id-ID" dirty="0" smtClean="0">
                <a:solidFill>
                  <a:srgbClr val="FFFF00"/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sbg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dasar</a:t>
            </a:r>
            <a:r>
              <a:rPr lang="id-ID" dirty="0" smtClean="0">
                <a:solidFill>
                  <a:srgbClr val="FFFF00"/>
                </a:solidFill>
              </a:rPr>
              <a:t>/ </a:t>
            </a:r>
            <a:r>
              <a:rPr lang="en-US" dirty="0" err="1" smtClean="0">
                <a:solidFill>
                  <a:srgbClr val="FFFF00"/>
                </a:solidFill>
              </a:rPr>
              <a:t>landasan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en-US" dirty="0" smtClean="0"/>
              <a:t>S</a:t>
            </a:r>
            <a:r>
              <a:rPr lang="id-ID" dirty="0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penyelengg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fondasi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sandaran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4DA12-4C6D-4B29-B998-D0B84BDBEBD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e-mail: arif_rohman@uny.ac.id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75"/>
            <a:ext cx="8686800" cy="1139825"/>
          </a:xfrm>
        </p:spPr>
        <p:txBody>
          <a:bodyPr/>
          <a:lstStyle/>
          <a:p>
            <a:r>
              <a:rPr lang="en-US" b="1" dirty="0" smtClean="0"/>
              <a:t>PERAN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FONDASI </a:t>
            </a:r>
            <a:r>
              <a:rPr lang="en-US" b="1" dirty="0" smtClean="0"/>
              <a:t>PENDIDIKAN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30725"/>
          </a:xfrm>
        </p:spPr>
        <p:txBody>
          <a:bodyPr/>
          <a:lstStyle/>
          <a:p>
            <a:pPr lvl="0">
              <a:lnSpc>
                <a:spcPts val="3300"/>
              </a:lnSpc>
              <a:spcBef>
                <a:spcPts val="1200"/>
              </a:spcBef>
            </a:pPr>
            <a:r>
              <a:rPr lang="en-US" b="1" i="1" dirty="0" smtClean="0">
                <a:solidFill>
                  <a:srgbClr val="FFFF00"/>
                </a:solidFill>
              </a:rPr>
              <a:t>Giving capital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modal agar </a:t>
            </a:r>
            <a:r>
              <a:rPr lang="en-US" dirty="0" err="1" smtClean="0"/>
              <a:t>penyeleng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id-ID" dirty="0" smtClean="0"/>
          </a:p>
          <a:p>
            <a:pPr lvl="0">
              <a:lnSpc>
                <a:spcPts val="3300"/>
              </a:lnSpc>
              <a:spcBef>
                <a:spcPts val="1200"/>
              </a:spcBef>
            </a:pPr>
            <a:r>
              <a:rPr lang="en-US" b="1" i="1" dirty="0" smtClean="0">
                <a:solidFill>
                  <a:srgbClr val="FFFF00"/>
                </a:solidFill>
              </a:rPr>
              <a:t>Directing,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menuntun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penyeleng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.</a:t>
            </a:r>
            <a:endParaRPr lang="id-ID" dirty="0" smtClean="0"/>
          </a:p>
          <a:p>
            <a:pPr lvl="0">
              <a:lnSpc>
                <a:spcPts val="3300"/>
              </a:lnSpc>
              <a:spcBef>
                <a:spcPts val="1200"/>
              </a:spcBef>
            </a:pPr>
            <a:r>
              <a:rPr lang="en-US" b="1" i="1" dirty="0" smtClean="0">
                <a:solidFill>
                  <a:srgbClr val="FFFF00"/>
                </a:solidFill>
              </a:rPr>
              <a:t>Framing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rambu-rambu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garis-garis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agar </a:t>
            </a:r>
            <a:r>
              <a:rPr lang="en-US" dirty="0" err="1" smtClean="0"/>
              <a:t>penyeleng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diidealkan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lnSpc>
                <a:spcPts val="3300"/>
              </a:lnSpc>
              <a:spcBef>
                <a:spcPts val="1200"/>
              </a:spcBef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4DA12-4C6D-4B29-B998-D0B84BDBEBD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id-ID" sz="6000" b="1" dirty="0" smtClean="0"/>
              <a:t>FONDASI</a:t>
            </a:r>
            <a:endParaRPr lang="id-ID" sz="6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15C00-BF9B-4DBB-83A6-6F4FC62C29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H:\Apa-dan-Bagaimana-Menghadapi-Pondasi-Rumah-Amblas-650x4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24528" r="16981"/>
          <a:stretch>
            <a:fillRect/>
          </a:stretch>
        </p:blipFill>
        <p:spPr bwMode="auto">
          <a:xfrm>
            <a:off x="381000" y="1905000"/>
            <a:ext cx="4160808" cy="4267200"/>
          </a:xfrm>
          <a:prstGeom prst="rect">
            <a:avLst/>
          </a:prstGeom>
          <a:noFill/>
        </p:spPr>
      </p:pic>
      <p:pic>
        <p:nvPicPr>
          <p:cNvPr id="1027" name="Picture 3" descr="H: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3528" r="14626"/>
          <a:stretch>
            <a:fillRect/>
          </a:stretch>
        </p:blipFill>
        <p:spPr bwMode="auto">
          <a:xfrm>
            <a:off x="4724400" y="1904999"/>
            <a:ext cx="3962400" cy="4092819"/>
          </a:xfrm>
          <a:prstGeom prst="rect">
            <a:avLst/>
          </a:prstGeom>
          <a:noFill/>
        </p:spPr>
      </p:pic>
      <p:pic>
        <p:nvPicPr>
          <p:cNvPr id="1028" name="Picture 4" descr="H:\images3.jpg"/>
          <p:cNvPicPr>
            <a:picLocks noChangeAspect="1" noChangeArrowheads="1"/>
          </p:cNvPicPr>
          <p:nvPr/>
        </p:nvPicPr>
        <p:blipFill>
          <a:blip r:embed="rId4"/>
          <a:srcRect r="18705" b="11940"/>
          <a:stretch>
            <a:fillRect/>
          </a:stretch>
        </p:blipFill>
        <p:spPr bwMode="auto">
          <a:xfrm>
            <a:off x="381000" y="1447800"/>
            <a:ext cx="8307090" cy="4724400"/>
          </a:xfrm>
          <a:prstGeom prst="rect">
            <a:avLst/>
          </a:prstGeom>
          <a:noFill/>
        </p:spPr>
      </p:pic>
      <p:pic>
        <p:nvPicPr>
          <p:cNvPr id="1029" name="Picture 5" descr="H:\images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990600"/>
            <a:ext cx="8390106" cy="53340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e-mail: arif_rohman@uny.ac.id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8E6884-2543-4ABF-B48C-D090EAA0E2D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04825"/>
            <a:ext cx="8229600" cy="638175"/>
          </a:xfrm>
        </p:spPr>
        <p:txBody>
          <a:bodyPr/>
          <a:lstStyle/>
          <a:p>
            <a:pPr eaLnBrk="1" hangingPunct="1">
              <a:defRPr/>
            </a:pPr>
            <a:r>
              <a:rPr lang="id-ID" sz="4600" b="1" dirty="0" smtClean="0">
                <a:solidFill>
                  <a:srgbClr val="66FFFF"/>
                </a:solidFill>
                <a:latin typeface="Arial Narrow" pitchFamily="34" charset="0"/>
              </a:rPr>
              <a:t>F</a:t>
            </a:r>
            <a:r>
              <a:rPr lang="en-US" sz="4600" b="1" dirty="0" smtClean="0">
                <a:solidFill>
                  <a:srgbClr val="66FFFF"/>
                </a:solidFill>
                <a:latin typeface="Arial Narrow" pitchFamily="34" charset="0"/>
              </a:rPr>
              <a:t>ONDASI PENDIDIKAN</a:t>
            </a:r>
            <a:r>
              <a:rPr lang="id-ID" sz="4600" b="1" smtClean="0">
                <a:solidFill>
                  <a:srgbClr val="66FFFF"/>
                </a:solidFill>
                <a:latin typeface="Arial Narrow" pitchFamily="34" charset="0"/>
              </a:rPr>
              <a:t> ?</a:t>
            </a:r>
            <a:endParaRPr lang="en-US" sz="4600" b="1" dirty="0" smtClean="0">
              <a:solidFill>
                <a:srgbClr val="66FFFF"/>
              </a:solidFill>
              <a:latin typeface="Arial Narrow" pitchFamily="34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0"/>
            <a:ext cx="4038600" cy="3124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defRPr/>
            </a:pPr>
            <a:r>
              <a:rPr lang="en-US" sz="3200" dirty="0" smtClean="0"/>
              <a:t>Imam </a:t>
            </a:r>
            <a:r>
              <a:rPr lang="en-US" sz="3200" dirty="0" err="1" smtClean="0"/>
              <a:t>Barnadib</a:t>
            </a:r>
            <a:r>
              <a:rPr lang="en-US" sz="3200" dirty="0" smtClean="0"/>
              <a:t>: </a:t>
            </a:r>
            <a:r>
              <a:rPr lang="en-US" sz="3200" dirty="0" err="1" smtClean="0"/>
              <a:t>pend</a:t>
            </a:r>
            <a:r>
              <a:rPr lang="en-US" sz="3200" dirty="0" smtClean="0"/>
              <a:t> </a:t>
            </a:r>
            <a:r>
              <a:rPr lang="en-US" sz="3200" dirty="0" err="1" smtClean="0"/>
              <a:t>tidaklah</a:t>
            </a:r>
            <a:r>
              <a:rPr lang="en-US" sz="3200" dirty="0" smtClean="0"/>
              <a:t> </a:t>
            </a:r>
            <a:r>
              <a:rPr lang="en-US" sz="3200" dirty="0" err="1" smtClean="0"/>
              <a:t>diselenggarakan</a:t>
            </a:r>
            <a:r>
              <a:rPr lang="en-US" sz="3200" dirty="0" smtClean="0"/>
              <a:t> sec </a:t>
            </a:r>
            <a:r>
              <a:rPr lang="en-US" sz="3200" i="1" dirty="0" smtClean="0"/>
              <a:t>sui </a:t>
            </a:r>
            <a:r>
              <a:rPr lang="en-US" sz="3200" i="1" dirty="0" err="1" smtClean="0"/>
              <a:t>generi</a:t>
            </a:r>
            <a:r>
              <a:rPr lang="en-US" sz="3200" dirty="0" smtClean="0"/>
              <a:t> 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steril</a:t>
            </a:r>
            <a:r>
              <a:rPr lang="en-US" sz="3200" dirty="0" smtClean="0"/>
              <a:t> &amp; </a:t>
            </a:r>
            <a:r>
              <a:rPr lang="en-US" sz="3200" dirty="0" err="1" smtClean="0"/>
              <a:t>terpisah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konteks</a:t>
            </a:r>
            <a:r>
              <a:rPr lang="en-US" sz="3200" dirty="0" smtClean="0"/>
              <a:t> </a:t>
            </a:r>
            <a:r>
              <a:rPr lang="en-US" sz="3200" dirty="0" err="1" smtClean="0"/>
              <a:t>masynya</a:t>
            </a:r>
            <a:r>
              <a:rPr lang="en-US" sz="3200" dirty="0" smtClean="0"/>
              <a:t>. </a:t>
            </a:r>
          </a:p>
        </p:txBody>
      </p:sp>
      <p:pic>
        <p:nvPicPr>
          <p:cNvPr id="3077" name="Picture 12" descr="foto anak sd"/>
          <p:cNvPicPr>
            <a:picLocks noChangeAspect="1" noChangeArrowheads="1"/>
          </p:cNvPicPr>
          <p:nvPr/>
        </p:nvPicPr>
        <p:blipFill>
          <a:blip r:embed="rId3">
            <a:lum bright="24000"/>
          </a:blip>
          <a:srcRect/>
          <a:stretch>
            <a:fillRect/>
          </a:stretch>
        </p:blipFill>
        <p:spPr bwMode="auto">
          <a:xfrm>
            <a:off x="4114800" y="1524000"/>
            <a:ext cx="47244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8"/>
          <p:cNvSpPr txBox="1">
            <a:spLocks noChangeArrowheads="1"/>
          </p:cNvSpPr>
          <p:nvPr/>
        </p:nvSpPr>
        <p:spPr bwMode="auto">
          <a:xfrm>
            <a:off x="152400" y="4572000"/>
            <a:ext cx="853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3200" kern="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Anita Lie: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pend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tdk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terjadi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ruang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hampa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melainkan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ada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dalam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realita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sosial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yg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selalu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berubah</a:t>
            </a:r>
            <a:endParaRPr lang="en-US" sz="32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A99FBD-5824-4E2A-9E1F-7B2C4EA96EE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600" b="1" dirty="0" smtClean="0">
                <a:solidFill>
                  <a:srgbClr val="66FFFF"/>
                </a:solidFill>
                <a:latin typeface="Bookman Old Style" pitchFamily="18" charset="0"/>
              </a:rPr>
              <a:t>PENGERTIAN </a:t>
            </a:r>
            <a:br>
              <a:rPr lang="en-US" sz="4600" b="1" dirty="0" smtClean="0">
                <a:solidFill>
                  <a:srgbClr val="66FFFF"/>
                </a:solidFill>
                <a:latin typeface="Bookman Old Style" pitchFamily="18" charset="0"/>
              </a:rPr>
            </a:br>
            <a:r>
              <a:rPr lang="en-US" sz="4600" b="1" smtClean="0">
                <a:solidFill>
                  <a:srgbClr val="66FFFF"/>
                </a:solidFill>
                <a:latin typeface="Bookman Old Style" pitchFamily="18" charset="0"/>
              </a:rPr>
              <a:t>FONDASI PENDIDIKAN</a:t>
            </a:r>
            <a:endParaRPr lang="en-US" sz="4600" b="1" dirty="0" smtClean="0">
              <a:solidFill>
                <a:srgbClr val="66FFFF"/>
              </a:solidFill>
              <a:latin typeface="Bookman Old Style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10000"/>
          </a:xfrm>
        </p:spPr>
        <p:txBody>
          <a:bodyPr/>
          <a:lstStyle/>
          <a:p>
            <a:pPr eaLnBrk="1" hangingPunct="1">
              <a:lnSpc>
                <a:spcPts val="3400"/>
              </a:lnSpc>
              <a:spcBef>
                <a:spcPts val="1800"/>
              </a:spcBef>
              <a:defRPr/>
            </a:pPr>
            <a:r>
              <a:rPr lang="en-US" b="1" dirty="0" err="1" smtClean="0"/>
              <a:t>Fondasi</a:t>
            </a:r>
            <a:r>
              <a:rPr lang="id-ID" b="1" dirty="0" smtClean="0"/>
              <a:t>:</a:t>
            </a:r>
            <a:r>
              <a:rPr lang="en-US" b="1" dirty="0" smtClean="0"/>
              <a:t> </a:t>
            </a:r>
            <a:r>
              <a:rPr lang="en-US" b="1" dirty="0" err="1" smtClean="0"/>
              <a:t>sesuatu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memberi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/ </a:t>
            </a:r>
            <a:r>
              <a:rPr lang="en-US" b="1" dirty="0" err="1" smtClean="0"/>
              <a:t>landasan</a:t>
            </a:r>
            <a:r>
              <a:rPr lang="en-US" b="1" dirty="0" smtClean="0"/>
              <a:t> </a:t>
            </a:r>
            <a:r>
              <a:rPr lang="en-US" b="1" dirty="0" err="1" smtClean="0"/>
              <a:t>thd</a:t>
            </a:r>
            <a:r>
              <a:rPr lang="en-US" b="1" dirty="0" smtClean="0"/>
              <a:t> </a:t>
            </a:r>
            <a:r>
              <a:rPr lang="en-US" b="1" dirty="0" err="1" smtClean="0"/>
              <a:t>sesuatu</a:t>
            </a:r>
            <a:r>
              <a:rPr lang="en-US" b="1" dirty="0" smtClean="0"/>
              <a:t>.</a:t>
            </a:r>
          </a:p>
          <a:p>
            <a:pPr eaLnBrk="1" hangingPunct="1">
              <a:lnSpc>
                <a:spcPts val="3400"/>
              </a:lnSpc>
              <a:spcBef>
                <a:spcPts val="1800"/>
              </a:spcBef>
              <a:defRPr/>
            </a:pPr>
            <a:r>
              <a:rPr lang="en-US" b="1" dirty="0" err="1" smtClean="0"/>
              <a:t>Fondasi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memuat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nilai-nilai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positif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yg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dianut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diyakini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kebenarannya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</a:p>
          <a:p>
            <a:pPr eaLnBrk="1" hangingPunct="1">
              <a:lnSpc>
                <a:spcPts val="3400"/>
              </a:lnSpc>
              <a:spcBef>
                <a:spcPts val="1800"/>
              </a:spcBef>
              <a:defRPr/>
            </a:pPr>
            <a:r>
              <a:rPr lang="en-US" b="1" dirty="0" err="1" smtClean="0">
                <a:solidFill>
                  <a:srgbClr val="CCFFCC"/>
                </a:solidFill>
              </a:rPr>
              <a:t>Umar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Tirtarahardja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dan</a:t>
            </a:r>
            <a:r>
              <a:rPr lang="en-US" b="1" dirty="0" smtClean="0">
                <a:solidFill>
                  <a:srgbClr val="CCFFCC"/>
                </a:solidFill>
              </a:rPr>
              <a:t> La </a:t>
            </a:r>
            <a:r>
              <a:rPr lang="en-US" b="1" dirty="0" err="1" smtClean="0">
                <a:solidFill>
                  <a:srgbClr val="CCFFCC"/>
                </a:solidFill>
              </a:rPr>
              <a:t>Sulo</a:t>
            </a:r>
            <a:r>
              <a:rPr lang="en-US" b="1" dirty="0" smtClean="0">
                <a:solidFill>
                  <a:srgbClr val="CCFFCC"/>
                </a:solidFill>
              </a:rPr>
              <a:t> (1994), </a:t>
            </a:r>
            <a:r>
              <a:rPr lang="en-US" b="1" dirty="0" err="1" smtClean="0">
                <a:solidFill>
                  <a:srgbClr val="CCFFCC"/>
                </a:solidFill>
              </a:rPr>
              <a:t>fondasi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pend</a:t>
            </a:r>
            <a:r>
              <a:rPr lang="id-ID" b="1" dirty="0" smtClean="0">
                <a:solidFill>
                  <a:srgbClr val="CCFFCC"/>
                </a:solidFill>
              </a:rPr>
              <a:t>: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pijakan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dan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penentu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isi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dan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arah</a:t>
            </a:r>
            <a:r>
              <a:rPr lang="en-US" b="1" dirty="0" smtClean="0">
                <a:solidFill>
                  <a:srgbClr val="CCFFCC"/>
                </a:solidFill>
              </a:rPr>
              <a:t> </a:t>
            </a:r>
            <a:r>
              <a:rPr lang="en-US" b="1" dirty="0" err="1" smtClean="0">
                <a:solidFill>
                  <a:srgbClr val="CCFFCC"/>
                </a:solidFill>
              </a:rPr>
              <a:t>pend</a:t>
            </a:r>
            <a:endParaRPr lang="en-US" b="1" dirty="0" smtClean="0">
              <a:solidFill>
                <a:srgbClr val="CC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26767A-6231-4FB2-A144-653958A2B85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600" b="1" dirty="0" smtClean="0">
                <a:solidFill>
                  <a:srgbClr val="66FFFF"/>
                </a:solidFill>
                <a:latin typeface="Bookman Old Style" pitchFamily="18" charset="0"/>
              </a:rPr>
              <a:t>PENGERTIAN </a:t>
            </a:r>
            <a:br>
              <a:rPr lang="en-US" sz="4600" b="1" dirty="0" smtClean="0">
                <a:solidFill>
                  <a:srgbClr val="66FFFF"/>
                </a:solidFill>
                <a:latin typeface="Bookman Old Style" pitchFamily="18" charset="0"/>
              </a:rPr>
            </a:br>
            <a:r>
              <a:rPr lang="en-US" sz="4600" b="1" dirty="0" smtClean="0">
                <a:solidFill>
                  <a:srgbClr val="66FFFF"/>
                </a:solidFill>
                <a:latin typeface="Bookman Old Style" pitchFamily="18" charset="0"/>
              </a:rPr>
              <a:t>FONDASI PENDIDIKAN</a:t>
            </a:r>
            <a:endParaRPr lang="en-US" sz="3600" b="1" dirty="0" smtClean="0">
              <a:solidFill>
                <a:srgbClr val="66FFFF"/>
              </a:solidFill>
              <a:latin typeface="Bookman Old Style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3733800"/>
          </a:xfrm>
        </p:spPr>
        <p:txBody>
          <a:bodyPr/>
          <a:lstStyle/>
          <a:p>
            <a:pPr eaLnBrk="1" hangingPunct="1">
              <a:lnSpc>
                <a:spcPts val="3400"/>
              </a:lnSpc>
              <a:spcBef>
                <a:spcPts val="1200"/>
              </a:spcBef>
              <a:defRPr/>
            </a:pPr>
            <a:r>
              <a:rPr lang="sv-SE" b="1" dirty="0" smtClean="0"/>
              <a:t>Made Pidarta (2000),</a:t>
            </a:r>
            <a:r>
              <a:rPr lang="en-US" b="1" dirty="0" smtClean="0"/>
              <a:t> </a:t>
            </a:r>
            <a:endParaRPr lang="id-ID" b="1" dirty="0" smtClean="0"/>
          </a:p>
          <a:p>
            <a:pPr eaLnBrk="1" hangingPunct="1">
              <a:lnSpc>
                <a:spcPts val="3300"/>
              </a:lnSpc>
              <a:spcBef>
                <a:spcPts val="0"/>
              </a:spcBef>
              <a:buNone/>
              <a:defRPr/>
            </a:pPr>
            <a:r>
              <a:rPr lang="id-ID" b="1" dirty="0" smtClean="0">
                <a:solidFill>
                  <a:srgbClr val="F1F68A"/>
                </a:solidFill>
              </a:rPr>
              <a:t>	F</a:t>
            </a:r>
            <a:r>
              <a:rPr lang="sv-SE" b="1" dirty="0" smtClean="0">
                <a:solidFill>
                  <a:srgbClr val="F1F68A"/>
                </a:solidFill>
              </a:rPr>
              <a:t>ondasi pend: sesuatu yg harus diikuti dlm upaya </a:t>
            </a:r>
            <a:r>
              <a:rPr lang="id-ID" b="1" dirty="0" smtClean="0">
                <a:solidFill>
                  <a:srgbClr val="F1F68A"/>
                </a:solidFill>
              </a:rPr>
              <a:t>meng</a:t>
            </a:r>
            <a:r>
              <a:rPr lang="sv-SE" b="1" dirty="0" smtClean="0">
                <a:solidFill>
                  <a:srgbClr val="F1F68A"/>
                </a:solidFill>
              </a:rPr>
              <a:t>embang</a:t>
            </a:r>
            <a:r>
              <a:rPr lang="id-ID" b="1" dirty="0" smtClean="0">
                <a:solidFill>
                  <a:srgbClr val="F1F68A"/>
                </a:solidFill>
              </a:rPr>
              <a:t>k</a:t>
            </a:r>
            <a:r>
              <a:rPr lang="sv-SE" b="1" dirty="0" smtClean="0">
                <a:solidFill>
                  <a:srgbClr val="F1F68A"/>
                </a:solidFill>
              </a:rPr>
              <a:t>an pend</a:t>
            </a:r>
            <a:r>
              <a:rPr lang="id-ID" b="1" dirty="0" smtClean="0">
                <a:solidFill>
                  <a:srgbClr val="F1F68A"/>
                </a:solidFill>
              </a:rPr>
              <a:t>idikan</a:t>
            </a:r>
            <a:endParaRPr lang="en-US" b="1" dirty="0" smtClean="0">
              <a:solidFill>
                <a:srgbClr val="F1F68A"/>
              </a:solidFill>
            </a:endParaRPr>
          </a:p>
          <a:p>
            <a:pPr eaLnBrk="1" hangingPunct="1">
              <a:lnSpc>
                <a:spcPts val="3400"/>
              </a:lnSpc>
              <a:spcBef>
                <a:spcPts val="1800"/>
              </a:spcBef>
              <a:defRPr/>
            </a:pPr>
            <a:r>
              <a:rPr lang="en-US" b="1" dirty="0" err="1" smtClean="0"/>
              <a:t>Dirto</a:t>
            </a:r>
            <a:r>
              <a:rPr lang="en-US" b="1" dirty="0" smtClean="0"/>
              <a:t> </a:t>
            </a:r>
            <a:r>
              <a:rPr lang="en-US" b="1" dirty="0" err="1" smtClean="0"/>
              <a:t>Hadisusanto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66FFFF"/>
                </a:solidFill>
              </a:rPr>
              <a:t> </a:t>
            </a:r>
            <a:endParaRPr lang="id-ID" b="1" dirty="0" smtClean="0">
              <a:solidFill>
                <a:srgbClr val="66FFFF"/>
              </a:solidFill>
            </a:endParaRPr>
          </a:p>
          <a:p>
            <a:pPr eaLnBrk="1" hangingPunct="1">
              <a:lnSpc>
                <a:spcPts val="3400"/>
              </a:lnSpc>
              <a:spcBef>
                <a:spcPts val="1200"/>
              </a:spcBef>
              <a:buNone/>
              <a:defRPr/>
            </a:pPr>
            <a:r>
              <a:rPr lang="id-ID" b="1" dirty="0" smtClean="0">
                <a:solidFill>
                  <a:srgbClr val="66FFFF"/>
                </a:solidFill>
              </a:rPr>
              <a:t>	F</a:t>
            </a:r>
            <a:r>
              <a:rPr lang="en-US" b="1" dirty="0" err="1" smtClean="0">
                <a:solidFill>
                  <a:srgbClr val="66FFFF"/>
                </a:solidFill>
              </a:rPr>
              <a:t>ondasi</a:t>
            </a:r>
            <a:r>
              <a:rPr lang="en-US" b="1" dirty="0" smtClean="0">
                <a:solidFill>
                  <a:srgbClr val="66FFFF"/>
                </a:solidFill>
              </a:rPr>
              <a:t> </a:t>
            </a:r>
            <a:r>
              <a:rPr lang="en-US" b="1" dirty="0" err="1" smtClean="0">
                <a:solidFill>
                  <a:srgbClr val="66FFFF"/>
                </a:solidFill>
              </a:rPr>
              <a:t>pend</a:t>
            </a:r>
            <a:r>
              <a:rPr lang="en-US" b="1" dirty="0" smtClean="0">
                <a:solidFill>
                  <a:srgbClr val="66FFFF"/>
                </a:solidFill>
              </a:rPr>
              <a:t>: </a:t>
            </a:r>
            <a:r>
              <a:rPr lang="en-US" b="1" dirty="0" err="1" smtClean="0">
                <a:solidFill>
                  <a:srgbClr val="66FFFF"/>
                </a:solidFill>
              </a:rPr>
              <a:t>sesuatu</a:t>
            </a:r>
            <a:r>
              <a:rPr lang="en-US" b="1" dirty="0" smtClean="0">
                <a:solidFill>
                  <a:srgbClr val="66FFFF"/>
                </a:solidFill>
              </a:rPr>
              <a:t> </a:t>
            </a:r>
            <a:r>
              <a:rPr lang="en-US" b="1" dirty="0" err="1" smtClean="0">
                <a:solidFill>
                  <a:srgbClr val="66FFFF"/>
                </a:solidFill>
              </a:rPr>
              <a:t>yg</a:t>
            </a:r>
            <a:r>
              <a:rPr lang="en-US" b="1" dirty="0" smtClean="0">
                <a:solidFill>
                  <a:srgbClr val="66FFFF"/>
                </a:solidFill>
              </a:rPr>
              <a:t> </a:t>
            </a:r>
            <a:r>
              <a:rPr lang="en-US" b="1" dirty="0" err="1" smtClean="0">
                <a:solidFill>
                  <a:srgbClr val="66FFFF"/>
                </a:solidFill>
              </a:rPr>
              <a:t>mendasari</a:t>
            </a:r>
            <a:r>
              <a:rPr lang="en-US" b="1" dirty="0" smtClean="0">
                <a:solidFill>
                  <a:srgbClr val="66FFFF"/>
                </a:solidFill>
              </a:rPr>
              <a:t> </a:t>
            </a:r>
            <a:r>
              <a:rPr lang="en-US" b="1" dirty="0" err="1" smtClean="0">
                <a:solidFill>
                  <a:srgbClr val="66FFFF"/>
                </a:solidFill>
              </a:rPr>
              <a:t>pelaksanaan</a:t>
            </a:r>
            <a:r>
              <a:rPr lang="en-US" b="1" dirty="0" smtClean="0">
                <a:solidFill>
                  <a:srgbClr val="66FFFF"/>
                </a:solidFill>
              </a:rPr>
              <a:t> </a:t>
            </a:r>
            <a:r>
              <a:rPr lang="en-US" b="1" dirty="0" err="1" smtClean="0">
                <a:solidFill>
                  <a:srgbClr val="66FFFF"/>
                </a:solidFill>
              </a:rPr>
              <a:t>pend</a:t>
            </a:r>
            <a:r>
              <a:rPr lang="id-ID" b="1" dirty="0" smtClean="0">
                <a:solidFill>
                  <a:srgbClr val="66FFFF"/>
                </a:solidFill>
              </a:rPr>
              <a:t>idikan</a:t>
            </a:r>
            <a:endParaRPr lang="en-US" sz="3600" b="1" dirty="0" smtClean="0">
              <a:solidFill>
                <a:srgbClr val="66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WUJUD FONDASI PENDIDIKAN</a:t>
            </a:r>
            <a:endParaRPr lang="id-ID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875"/>
            <a:ext cx="8686800" cy="4835525"/>
          </a:xfrm>
        </p:spPr>
        <p:txBody>
          <a:bodyPr/>
          <a:lstStyle/>
          <a:p>
            <a:r>
              <a:rPr lang="en-US" b="1" dirty="0" err="1" smtClean="0"/>
              <a:t>Imran</a:t>
            </a:r>
            <a:r>
              <a:rPr lang="en-US" b="1" dirty="0" smtClean="0"/>
              <a:t> </a:t>
            </a:r>
            <a:r>
              <a:rPr lang="en-US" b="1" dirty="0" err="1" smtClean="0"/>
              <a:t>Manan</a:t>
            </a:r>
            <a:r>
              <a:rPr lang="en-US" b="1" dirty="0" smtClean="0"/>
              <a:t> </a:t>
            </a:r>
            <a:r>
              <a:rPr lang="en-US" dirty="0" smtClean="0"/>
              <a:t>(1989): </a:t>
            </a:r>
            <a:endParaRPr lang="id-ID" dirty="0" smtClean="0"/>
          </a:p>
          <a:p>
            <a:pPr>
              <a:lnSpc>
                <a:spcPts val="3000"/>
              </a:lnSpc>
              <a:buNone/>
            </a:pPr>
            <a:r>
              <a:rPr lang="id-ID" dirty="0" smtClean="0"/>
              <a:t>	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fondasi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semua kehidupan </a:t>
            </a:r>
            <a:r>
              <a:rPr lang="en-US" dirty="0" err="1" smtClean="0"/>
              <a:t>masy</a:t>
            </a:r>
            <a:r>
              <a:rPr lang="id-ID" dirty="0" smtClean="0"/>
              <a:t> yg mendasari pend. A</a:t>
            </a:r>
            <a:r>
              <a:rPr lang="en-US" dirty="0" err="1" smtClean="0"/>
              <a:t>spek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sosial-budaya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66FFFF"/>
                </a:solidFill>
              </a:rPr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filosofi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penyelengg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en-US" b="1" dirty="0" err="1" smtClean="0"/>
              <a:t>Fagerlind</a:t>
            </a:r>
            <a:r>
              <a:rPr lang="en-US" b="1" dirty="0" smtClean="0"/>
              <a:t> and </a:t>
            </a:r>
            <a:r>
              <a:rPr lang="en-US" b="1" dirty="0" err="1" smtClean="0"/>
              <a:t>J.Saha</a:t>
            </a:r>
            <a:r>
              <a:rPr lang="en-US" b="1" dirty="0" smtClean="0"/>
              <a:t> </a:t>
            </a:r>
            <a:r>
              <a:rPr lang="en-US" dirty="0" smtClean="0"/>
              <a:t>(1983), </a:t>
            </a:r>
            <a:endParaRPr lang="id-ID" dirty="0" smtClean="0"/>
          </a:p>
          <a:p>
            <a:pPr>
              <a:lnSpc>
                <a:spcPts val="3000"/>
              </a:lnSpc>
              <a:spcBef>
                <a:spcPts val="1200"/>
              </a:spcBef>
              <a:buNone/>
            </a:pPr>
            <a:r>
              <a:rPr lang="id-ID" dirty="0" smtClean="0"/>
              <a:t>	</a:t>
            </a:r>
            <a:r>
              <a:rPr lang="en-US" dirty="0" err="1" smtClean="0">
                <a:solidFill>
                  <a:srgbClr val="66FFFF"/>
                </a:solidFill>
              </a:rPr>
              <a:t>wujud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err="1" smtClean="0">
                <a:solidFill>
                  <a:srgbClr val="66FFFF"/>
                </a:solidFill>
              </a:rPr>
              <a:t>fondasi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err="1" smtClean="0">
                <a:solidFill>
                  <a:srgbClr val="66FFFF"/>
                </a:solidFill>
              </a:rPr>
              <a:t>pend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id-ID" dirty="0" smtClean="0">
                <a:solidFill>
                  <a:srgbClr val="66FFFF"/>
                </a:solidFill>
                <a:sym typeface="Wingdings" pitchFamily="2" charset="2"/>
              </a:rPr>
              <a:t> 3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err="1" smtClean="0">
                <a:solidFill>
                  <a:srgbClr val="66FFFF"/>
                </a:solidFill>
              </a:rPr>
              <a:t>aspek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err="1" smtClean="0">
                <a:solidFill>
                  <a:srgbClr val="66FFFF"/>
                </a:solidFill>
              </a:rPr>
              <a:t>hidup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err="1" smtClean="0">
                <a:solidFill>
                  <a:srgbClr val="66FFFF"/>
                </a:solidFill>
              </a:rPr>
              <a:t>masy</a:t>
            </a:r>
            <a:r>
              <a:rPr lang="en-US" dirty="0" smtClean="0">
                <a:solidFill>
                  <a:srgbClr val="66FFFF"/>
                </a:solidFill>
              </a:rPr>
              <a:t>: </a:t>
            </a:r>
            <a:r>
              <a:rPr lang="en-US" dirty="0" err="1" smtClean="0">
                <a:solidFill>
                  <a:srgbClr val="66FFFF"/>
                </a:solidFill>
              </a:rPr>
              <a:t>sosial</a:t>
            </a:r>
            <a:r>
              <a:rPr lang="en-US" dirty="0" smtClean="0">
                <a:solidFill>
                  <a:srgbClr val="66FFFF"/>
                </a:solidFill>
              </a:rPr>
              <a:t>, </a:t>
            </a:r>
            <a:r>
              <a:rPr lang="id-ID" dirty="0" smtClean="0">
                <a:solidFill>
                  <a:srgbClr val="66FFFF"/>
                </a:solidFill>
              </a:rPr>
              <a:t>budaya</a:t>
            </a:r>
            <a:r>
              <a:rPr lang="en-US" dirty="0" smtClean="0">
                <a:solidFill>
                  <a:srgbClr val="66FFFF"/>
                </a:solidFill>
              </a:rPr>
              <a:t>, </a:t>
            </a:r>
            <a:r>
              <a:rPr lang="en-US" dirty="0" err="1" smtClean="0">
                <a:solidFill>
                  <a:srgbClr val="66FFFF"/>
                </a:solidFill>
              </a:rPr>
              <a:t>dan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err="1" smtClean="0">
                <a:solidFill>
                  <a:srgbClr val="66FFFF"/>
                </a:solidFill>
              </a:rPr>
              <a:t>ekonomi</a:t>
            </a:r>
            <a:r>
              <a:rPr lang="en-US" dirty="0" smtClean="0">
                <a:solidFill>
                  <a:srgbClr val="66FFFF"/>
                </a:solidFill>
              </a:rPr>
              <a:t> s</a:t>
            </a:r>
            <a:r>
              <a:rPr lang="id-ID" dirty="0" smtClean="0">
                <a:solidFill>
                  <a:srgbClr val="66FFFF"/>
                </a:solidFill>
              </a:rPr>
              <a:t>bg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err="1" smtClean="0">
                <a:solidFill>
                  <a:srgbClr val="66FFFF"/>
                </a:solidFill>
              </a:rPr>
              <a:t>fondasi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err="1" smtClean="0">
                <a:solidFill>
                  <a:srgbClr val="66FFFF"/>
                </a:solidFill>
              </a:rPr>
              <a:t>pend</a:t>
            </a:r>
            <a:r>
              <a:rPr lang="en-US" dirty="0" smtClean="0">
                <a:solidFill>
                  <a:srgbClr val="66FFFF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4DA12-4C6D-4B29-B998-D0B84BDBEB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79475"/>
            <a:ext cx="7924800" cy="5521325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en-US" sz="3400" b="1" dirty="0" err="1" smtClean="0"/>
              <a:t>Suparlan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Suhartono</a:t>
            </a:r>
            <a:r>
              <a:rPr lang="en-US" sz="3400" b="1" dirty="0" smtClean="0"/>
              <a:t> </a:t>
            </a:r>
            <a:r>
              <a:rPr lang="en-US" sz="3400" dirty="0" smtClean="0"/>
              <a:t>(2008): </a:t>
            </a:r>
            <a:endParaRPr lang="id-ID" sz="3400" dirty="0" smtClean="0"/>
          </a:p>
          <a:p>
            <a:pPr>
              <a:lnSpc>
                <a:spcPts val="3400"/>
              </a:lnSpc>
              <a:spcBef>
                <a:spcPts val="1800"/>
              </a:spcBef>
              <a:buNone/>
            </a:pPr>
            <a:r>
              <a:rPr lang="id-ID" sz="3400" dirty="0" smtClean="0"/>
              <a:t>	</a:t>
            </a:r>
            <a:r>
              <a:rPr lang="en-US" sz="3400" dirty="0" err="1" smtClean="0">
                <a:solidFill>
                  <a:srgbClr val="66FFFF"/>
                </a:solidFill>
              </a:rPr>
              <a:t>wujud</a:t>
            </a:r>
            <a:r>
              <a:rPr lang="en-US" sz="3400" dirty="0" smtClean="0">
                <a:solidFill>
                  <a:srgbClr val="66FFFF"/>
                </a:solidFill>
              </a:rPr>
              <a:t> </a:t>
            </a:r>
            <a:r>
              <a:rPr lang="en-US" sz="3400" dirty="0" err="1" smtClean="0">
                <a:solidFill>
                  <a:srgbClr val="66FFFF"/>
                </a:solidFill>
              </a:rPr>
              <a:t>fondasi</a:t>
            </a:r>
            <a:r>
              <a:rPr lang="en-US" sz="3400" dirty="0" smtClean="0">
                <a:solidFill>
                  <a:srgbClr val="66FFFF"/>
                </a:solidFill>
              </a:rPr>
              <a:t> </a:t>
            </a:r>
            <a:r>
              <a:rPr lang="en-US" sz="3400" dirty="0" err="1" smtClean="0">
                <a:solidFill>
                  <a:srgbClr val="66FFFF"/>
                </a:solidFill>
              </a:rPr>
              <a:t>pendidikan</a:t>
            </a:r>
            <a:r>
              <a:rPr lang="en-US" sz="3400" dirty="0" smtClean="0">
                <a:solidFill>
                  <a:srgbClr val="66FFFF"/>
                </a:solidFill>
              </a:rPr>
              <a:t> </a:t>
            </a:r>
            <a:r>
              <a:rPr lang="id-ID" sz="3400" dirty="0" smtClean="0">
                <a:solidFill>
                  <a:srgbClr val="66FFFF"/>
                </a:solidFill>
              </a:rPr>
              <a:t>berupa fondasi </a:t>
            </a:r>
            <a:r>
              <a:rPr lang="en-US" sz="3400" dirty="0" err="1" smtClean="0">
                <a:solidFill>
                  <a:srgbClr val="66FFFF"/>
                </a:solidFill>
              </a:rPr>
              <a:t>ekonomi</a:t>
            </a:r>
            <a:r>
              <a:rPr lang="en-US" sz="3400" dirty="0" smtClean="0">
                <a:solidFill>
                  <a:srgbClr val="66FFFF"/>
                </a:solidFill>
              </a:rPr>
              <a:t>, </a:t>
            </a:r>
            <a:r>
              <a:rPr lang="en-US" sz="3400" dirty="0" err="1" smtClean="0">
                <a:solidFill>
                  <a:srgbClr val="66FFFF"/>
                </a:solidFill>
              </a:rPr>
              <a:t>politik</a:t>
            </a:r>
            <a:r>
              <a:rPr lang="en-US" sz="3400" dirty="0" smtClean="0">
                <a:solidFill>
                  <a:srgbClr val="66FFFF"/>
                </a:solidFill>
              </a:rPr>
              <a:t>, </a:t>
            </a:r>
            <a:r>
              <a:rPr lang="en-US" sz="3400" dirty="0" err="1" smtClean="0">
                <a:solidFill>
                  <a:srgbClr val="66FFFF"/>
                </a:solidFill>
              </a:rPr>
              <a:t>dan</a:t>
            </a:r>
            <a:r>
              <a:rPr lang="en-US" sz="3400" dirty="0" smtClean="0">
                <a:solidFill>
                  <a:srgbClr val="66FFFF"/>
                </a:solidFill>
              </a:rPr>
              <a:t> </a:t>
            </a:r>
            <a:r>
              <a:rPr lang="en-US" sz="3400" dirty="0" err="1" smtClean="0">
                <a:solidFill>
                  <a:srgbClr val="66FFFF"/>
                </a:solidFill>
              </a:rPr>
              <a:t>hukum</a:t>
            </a:r>
            <a:r>
              <a:rPr lang="en-US" sz="3400" dirty="0" smtClean="0">
                <a:solidFill>
                  <a:srgbClr val="66FFFF"/>
                </a:solidFill>
              </a:rPr>
              <a:t>. </a:t>
            </a:r>
          </a:p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en-US" sz="3400" b="1" dirty="0" err="1" smtClean="0"/>
              <a:t>Umar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Tirtarahardja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La </a:t>
            </a:r>
            <a:r>
              <a:rPr lang="en-US" sz="3400" b="1" dirty="0" err="1" smtClean="0"/>
              <a:t>Sulo</a:t>
            </a:r>
            <a:r>
              <a:rPr lang="en-US" sz="3400" b="1" dirty="0" smtClean="0"/>
              <a:t> </a:t>
            </a:r>
            <a:r>
              <a:rPr lang="en-US" sz="3400" dirty="0" smtClean="0"/>
              <a:t>(1994) </a:t>
            </a:r>
            <a:r>
              <a:rPr lang="en-US" sz="3400" dirty="0" err="1" smtClean="0"/>
              <a:t>menyebut</a:t>
            </a:r>
            <a:r>
              <a:rPr lang="en-US" sz="3400" dirty="0" smtClean="0"/>
              <a:t> lima </a:t>
            </a:r>
            <a:r>
              <a:rPr lang="en-US" sz="3400" dirty="0" err="1" smtClean="0"/>
              <a:t>fondasi</a:t>
            </a:r>
            <a:r>
              <a:rPr lang="en-US" sz="3400" dirty="0" smtClean="0"/>
              <a:t> </a:t>
            </a:r>
            <a:r>
              <a:rPr lang="en-US" sz="3400" dirty="0" err="1" smtClean="0"/>
              <a:t>pendidikan</a:t>
            </a:r>
            <a:r>
              <a:rPr lang="en-US" sz="3400" dirty="0" smtClean="0"/>
              <a:t> </a:t>
            </a:r>
            <a:r>
              <a:rPr lang="id-ID" sz="3400" dirty="0" smtClean="0">
                <a:sym typeface="Wingdings" pitchFamily="2" charset="2"/>
              </a:rPr>
              <a:t> </a:t>
            </a:r>
            <a:r>
              <a:rPr lang="en-US" sz="3400" dirty="0" err="1" smtClean="0">
                <a:solidFill>
                  <a:srgbClr val="FFFF00"/>
                </a:solidFill>
              </a:rPr>
              <a:t>filosofis</a:t>
            </a:r>
            <a:r>
              <a:rPr lang="en-US" sz="3400" dirty="0" smtClean="0">
                <a:solidFill>
                  <a:srgbClr val="FFFF00"/>
                </a:solidFill>
              </a:rPr>
              <a:t>, </a:t>
            </a:r>
            <a:r>
              <a:rPr lang="en-US" sz="3400" dirty="0" err="1" smtClean="0">
                <a:solidFill>
                  <a:srgbClr val="FFFF00"/>
                </a:solidFill>
              </a:rPr>
              <a:t>sosiologis</a:t>
            </a:r>
            <a:r>
              <a:rPr lang="en-US" sz="3400" dirty="0" smtClean="0">
                <a:solidFill>
                  <a:srgbClr val="FFFF00"/>
                </a:solidFill>
              </a:rPr>
              <a:t>, </a:t>
            </a:r>
            <a:r>
              <a:rPr lang="en-US" sz="3400" dirty="0" err="1" smtClean="0">
                <a:solidFill>
                  <a:srgbClr val="FFFF00"/>
                </a:solidFill>
              </a:rPr>
              <a:t>kultural</a:t>
            </a:r>
            <a:r>
              <a:rPr lang="en-US" sz="3400" dirty="0" smtClean="0">
                <a:solidFill>
                  <a:srgbClr val="FFFF00"/>
                </a:solidFill>
              </a:rPr>
              <a:t>, </a:t>
            </a:r>
            <a:r>
              <a:rPr lang="en-US" sz="3400" dirty="0" err="1" smtClean="0">
                <a:solidFill>
                  <a:srgbClr val="FFFF00"/>
                </a:solidFill>
              </a:rPr>
              <a:t>psikologis</a:t>
            </a:r>
            <a:r>
              <a:rPr lang="en-US" sz="3400" dirty="0" smtClean="0">
                <a:solidFill>
                  <a:srgbClr val="FFFF00"/>
                </a:solidFill>
              </a:rPr>
              <a:t>, </a:t>
            </a:r>
            <a:r>
              <a:rPr lang="en-US" sz="3400" dirty="0" err="1" smtClean="0">
                <a:solidFill>
                  <a:srgbClr val="FFFF00"/>
                </a:solidFill>
              </a:rPr>
              <a:t>ilmiah</a:t>
            </a:r>
            <a:r>
              <a:rPr lang="en-US" sz="3400" dirty="0" smtClean="0">
                <a:solidFill>
                  <a:srgbClr val="FFFF00"/>
                </a:solidFill>
              </a:rPr>
              <a:t> </a:t>
            </a:r>
            <a:r>
              <a:rPr lang="en-US" sz="3400" dirty="0" err="1" smtClean="0">
                <a:solidFill>
                  <a:srgbClr val="FFFF00"/>
                </a:solidFill>
              </a:rPr>
              <a:t>dan</a:t>
            </a:r>
            <a:r>
              <a:rPr lang="en-US" sz="3400" dirty="0" smtClean="0">
                <a:solidFill>
                  <a:srgbClr val="FFFF00"/>
                </a:solidFill>
              </a:rPr>
              <a:t> </a:t>
            </a:r>
            <a:r>
              <a:rPr lang="en-US" sz="3400" dirty="0" err="1" smtClean="0">
                <a:solidFill>
                  <a:srgbClr val="FFFF00"/>
                </a:solidFill>
              </a:rPr>
              <a:t>teknologis</a:t>
            </a:r>
            <a:r>
              <a:rPr lang="en-US" sz="3400" dirty="0" smtClean="0">
                <a:solidFill>
                  <a:srgbClr val="FFFF00"/>
                </a:solidFill>
              </a:rPr>
              <a:t>.</a:t>
            </a:r>
            <a:endParaRPr lang="id-ID" sz="3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4DA12-4C6D-4B29-B998-D0B84BDBEB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C55959-35DA-4A20-9BB4-63F0974D71E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85800" y="381000"/>
            <a:ext cx="7924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ts val="3700"/>
              </a:lnSpc>
              <a:spcBef>
                <a:spcPts val="24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sv-S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Praktek mendidik dianggap sbg saran</a:t>
            </a:r>
            <a:r>
              <a:rPr lang="id-ID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sv-S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penting bagi pembentukan SDM, maka muncul kajian para ahli ttg pendidikan.</a:t>
            </a:r>
            <a:endParaRPr lang="sv-SE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ts val="3700"/>
              </a:lnSpc>
              <a:spcBef>
                <a:spcPts val="24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sv-SE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Kajian para ahli berupaya memberikan landasan teoritik bagi terlaksananya kegiatan mendidik agar menjadi lebih baik</a:t>
            </a:r>
          </a:p>
          <a:p>
            <a:pPr marL="342900" indent="-342900" eaLnBrk="1" hangingPunct="1">
              <a:lnSpc>
                <a:spcPts val="3700"/>
              </a:lnSpc>
              <a:spcBef>
                <a:spcPts val="24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sv-SE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Sebagai kajian teoritik, pendidikan memiliki ilmu-ilmu pendukung, yg disebut ilmu fondasi pendidikan.</a:t>
            </a:r>
            <a:endParaRPr lang="en-US" sz="32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ts val="3700"/>
              </a:lnSpc>
              <a:spcBef>
                <a:spcPts val="24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endParaRPr lang="sv-SE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71898E-8DE1-41AB-8CF9-1E4F1978787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85800" y="533400"/>
            <a:ext cx="8458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ts val="3400"/>
              </a:lnSpc>
              <a:spcBef>
                <a:spcPts val="6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Fondasi-fondasi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praktek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penyelenggaraan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pendidikan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secara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umum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meliputi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sv-SE" sz="3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sv-SE" sz="3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71550" lvl="1" indent="-514350" eaLnBrk="1" hangingPunct="1">
              <a:lnSpc>
                <a:spcPts val="3400"/>
              </a:lnSpc>
              <a:spcBef>
                <a:spcPts val="24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3400" b="1" i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Ekonomi masyarakat</a:t>
            </a:r>
          </a:p>
          <a:p>
            <a:pPr marL="971550" lvl="1" indent="-514350" eaLnBrk="1" hangingPunct="1">
              <a:lnSpc>
                <a:spcPts val="3400"/>
              </a:lnSpc>
              <a:spcBef>
                <a:spcPts val="6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3400" b="1" i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politik masyarakat</a:t>
            </a:r>
          </a:p>
          <a:p>
            <a:pPr marL="971550" lvl="1" indent="-514350" eaLnBrk="1" hangingPunct="1">
              <a:lnSpc>
                <a:spcPts val="3400"/>
              </a:lnSpc>
              <a:spcBef>
                <a:spcPts val="6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3400" b="1" i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hukum masyarakat</a:t>
            </a:r>
          </a:p>
          <a:p>
            <a:pPr marL="971550" lvl="1" indent="-514350" eaLnBrk="1" hangingPunct="1">
              <a:lnSpc>
                <a:spcPts val="3400"/>
              </a:lnSpc>
              <a:spcBef>
                <a:spcPts val="6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3400" b="1" i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ideologi masyarakat</a:t>
            </a:r>
          </a:p>
          <a:p>
            <a:pPr marL="971550" lvl="1" indent="-514350" eaLnBrk="1" hangingPunct="1">
              <a:lnSpc>
                <a:spcPts val="3400"/>
              </a:lnSpc>
              <a:spcBef>
                <a:spcPts val="6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3400" b="1" i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sosial masyarakat </a:t>
            </a:r>
          </a:p>
          <a:p>
            <a:pPr marL="971550" lvl="1" indent="-514350" eaLnBrk="1" hangingPunct="1">
              <a:lnSpc>
                <a:spcPts val="3400"/>
              </a:lnSpc>
              <a:spcBef>
                <a:spcPts val="6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3400" b="1" i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Budaya masyarakat</a:t>
            </a:r>
          </a:p>
          <a:p>
            <a:pPr marL="971550" lvl="1" indent="-514350" eaLnBrk="1" hangingPunct="1">
              <a:lnSpc>
                <a:spcPts val="3400"/>
              </a:lnSpc>
              <a:spcBef>
                <a:spcPts val="6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3400" b="1" i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ilmu pengetahuan dan teknlg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e-mail: arif_rohman@uny.ac.id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872</TotalTime>
  <Words>404</Words>
  <Application>Microsoft Office PowerPoint</Application>
  <PresentationFormat>On-screen Show (4:3)</PresentationFormat>
  <Paragraphs>116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Curtain Call</vt:lpstr>
      <vt:lpstr>FONDASI-FONDASI PENDIDIKAN</vt:lpstr>
      <vt:lpstr>FONDASI</vt:lpstr>
      <vt:lpstr>FONDASI PENDIDIKAN ?</vt:lpstr>
      <vt:lpstr>PENGERTIAN  FONDASI PENDIDIKAN</vt:lpstr>
      <vt:lpstr>PENGERTIAN  FONDASI PENDIDIKAN</vt:lpstr>
      <vt:lpstr>WUJUD FONDASI PENDIDIKAN</vt:lpstr>
      <vt:lpstr>Slide 7</vt:lpstr>
      <vt:lpstr>Slide 8</vt:lpstr>
      <vt:lpstr>Slide 9</vt:lpstr>
      <vt:lpstr>Slide 10</vt:lpstr>
      <vt:lpstr>Slide 11</vt:lpstr>
      <vt:lpstr>Slide 12</vt:lpstr>
      <vt:lpstr>REITMAN</vt:lpstr>
      <vt:lpstr>KEDUDUKAN  FONDASI PENDIDIKAN</vt:lpstr>
      <vt:lpstr>PERAN  FONDASI PENDIDIKAN</vt:lpstr>
    </vt:vector>
  </TitlesOfParts>
  <Company>yk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PENDIDIKAN</dc:title>
  <dc:creator>user</dc:creator>
  <cp:lastModifiedBy>Arief</cp:lastModifiedBy>
  <cp:revision>51</cp:revision>
  <dcterms:created xsi:type="dcterms:W3CDTF">2007-03-11T13:25:13Z</dcterms:created>
  <dcterms:modified xsi:type="dcterms:W3CDTF">2014-07-24T08:24:30Z</dcterms:modified>
</cp:coreProperties>
</file>