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86" r:id="rId2"/>
    <p:sldId id="377" r:id="rId3"/>
    <p:sldId id="462" r:id="rId4"/>
    <p:sldId id="463" r:id="rId5"/>
    <p:sldId id="410" r:id="rId6"/>
    <p:sldId id="417" r:id="rId7"/>
    <p:sldId id="418" r:id="rId8"/>
    <p:sldId id="422" r:id="rId9"/>
    <p:sldId id="439" r:id="rId10"/>
    <p:sldId id="441" r:id="rId11"/>
    <p:sldId id="444" r:id="rId12"/>
    <p:sldId id="445" r:id="rId13"/>
    <p:sldId id="446" r:id="rId14"/>
    <p:sldId id="447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64" r:id="rId24"/>
    <p:sldId id="461" r:id="rId25"/>
    <p:sldId id="465" r:id="rId26"/>
    <p:sldId id="46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f Rohman" initials="A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8F7"/>
    <a:srgbClr val="FFFF5D"/>
    <a:srgbClr val="66CCFF"/>
    <a:srgbClr val="005C2A"/>
    <a:srgbClr val="003217"/>
    <a:srgbClr val="00642D"/>
    <a:srgbClr val="D4F5FC"/>
    <a:srgbClr val="BCE292"/>
    <a:srgbClr val="68DBF2"/>
    <a:srgbClr val="11A7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95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27E1EC-DA45-48C8-BCFB-3F9523C1AF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F6B1-BFCD-4FE1-B064-435EB2E5F2C8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E0FD-80B6-4965-9DAB-A10E7C9AA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464D1-160D-4319-B117-0221F1B706B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B774AC-7E49-4FBD-8620-AE8E112E550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1E7B9-5339-4A60-BC69-2ED14A22A3F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D7BBF-FF24-4037-91F6-759C7FFA717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7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47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7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1147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8E4C4F-9A14-496B-82CD-96C6A99CC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06D4-EF08-4E6C-A9D1-6EEB697E5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59332-1929-44FA-BD09-1C321DAD4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E135441-655C-4C1D-A585-F70D785ED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1F1F5B-30AE-4DE2-AA69-27A6EC4AB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528D5-8FD3-4E0D-9171-947245F11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201AB-CCDA-468F-9274-2E6C8082C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C43B-0841-49EB-A1FB-8C0022F1A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2DD8-5AAB-4C1F-82DF-FC69F8BF8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CF7F1-F417-4248-9FBE-B9B123E6F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4A1B0-9F08-4EFC-AD27-30B36D9B9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55CA-7C15-4180-B9FB-BDD12EFB4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D54F9-BF76-4C03-ABA3-D07AFAAE9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DB1A-C534-49FD-B6B0-4177691F3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3001C"/>
            </a:gs>
            <a:gs pos="100000">
              <a:srgbClr val="03001C"/>
            </a:gs>
            <a:gs pos="34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7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7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37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1137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59D5315-D56B-49F9-BAE0-6D3A76A498E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slow"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heritage.gov.my/kekkwa/upload/link_fail/budibahasa/masyarakat1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914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spc="-150" dirty="0" smtClean="0">
                <a:solidFill>
                  <a:srgbClr val="68DB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PENDIDIK</a:t>
            </a:r>
            <a:r>
              <a:rPr lang="en-US" sz="4800" b="1" kern="0" spc="-150" dirty="0" smtClean="0">
                <a:solidFill>
                  <a:srgbClr val="9FE8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AN KOM</a:t>
            </a:r>
            <a:r>
              <a:rPr lang="en-US" sz="4800" b="1" kern="0" spc="-150" dirty="0" smtClean="0">
                <a:solidFill>
                  <a:srgbClr val="BEF0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PAR</a:t>
            </a:r>
            <a:r>
              <a:rPr lang="en-US" sz="4800" b="1" kern="0" spc="-150" dirty="0" smtClean="0">
                <a:solidFill>
                  <a:srgbClr val="E3F9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AT</a:t>
            </a:r>
            <a:r>
              <a:rPr lang="en-US" sz="4800" b="1" kern="0" spc="-150" dirty="0" smtClean="0">
                <a:solidFill>
                  <a:srgbClr val="EDFA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I</a:t>
            </a:r>
            <a:r>
              <a:rPr lang="en-US" sz="4800" b="1" kern="0" spc="-15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F</a:t>
            </a:r>
            <a:endParaRPr kumimoji="0" lang="en-US" sz="5400" b="1" i="0" u="none" strike="noStrike" kern="0" cap="none" spc="-150" normalizeH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543800" cy="1219200"/>
          </a:xfrm>
        </p:spPr>
        <p:txBody>
          <a:bodyPr/>
          <a:lstStyle/>
          <a:p>
            <a:pPr>
              <a:lnSpc>
                <a:spcPts val="5600"/>
              </a:lnSpc>
            </a:pPr>
            <a:r>
              <a:rPr lang="en-US" sz="6600" b="1" spc="-460" dirty="0" err="1" smtClean="0">
                <a:solidFill>
                  <a:srgbClr val="FFFF00"/>
                </a:solidFill>
                <a:latin typeface="Bradley Hand ITC" pitchFamily="66" charset="0"/>
              </a:rPr>
              <a:t>Sebagai</a:t>
            </a:r>
            <a:r>
              <a:rPr lang="en-US" sz="6600" b="1" spc="-460" dirty="0" smtClean="0">
                <a:solidFill>
                  <a:srgbClr val="FFFF00"/>
                </a:solidFill>
                <a:latin typeface="Bradley Hand ITC" pitchFamily="66" charset="0"/>
              </a:rPr>
              <a:t> </a:t>
            </a:r>
            <a:r>
              <a:rPr lang="en-US" sz="6600" b="1" spc="-460" dirty="0" err="1" smtClean="0">
                <a:solidFill>
                  <a:srgbClr val="FFFF00"/>
                </a:solidFill>
                <a:latin typeface="Bradley Hand ITC" pitchFamily="66" charset="0"/>
              </a:rPr>
              <a:t>Studi</a:t>
            </a:r>
            <a:endParaRPr lang="en-US" sz="6000" b="1" spc="-460" dirty="0">
              <a:solidFill>
                <a:srgbClr val="FFFF00"/>
              </a:solidFill>
              <a:latin typeface="Bradley Hand ITC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441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spc="-15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ANTAR BANGSA DAN ANTAR BUDAYA</a:t>
            </a:r>
            <a:endParaRPr kumimoji="0" lang="en-US" sz="5400" b="1" i="0" u="none" strike="noStrike" kern="0" cap="none" spc="-150" normalizeH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r>
              <a:rPr lang="en-US" sz="1600" b="1" smtClean="0"/>
              <a:t>arif_rohman@uny.ac.id</a:t>
            </a:r>
            <a:endParaRPr lang="en-US" sz="16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9" presetClass="entr" presetSubtype="1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4" presetClass="emph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mph" presetSubtype="2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50"/>
                            </p:stCondLst>
                            <p:childTnLst>
                              <p:par>
                                <p:cTn id="31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50"/>
                            </p:stCondLst>
                            <p:childTnLst>
                              <p:par>
                                <p:cTn id="35" presetID="27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50"/>
                            </p:stCondLst>
                            <p:childTnLst>
                              <p:par>
                                <p:cTn id="43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50"/>
                            </p:stCondLst>
                            <p:childTnLst>
                              <p:par>
                                <p:cTn id="46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4"/>
      <p:bldP spid="5" grpId="5"/>
      <p:bldP spid="5" grpId="6"/>
      <p:bldP spid="2" grpId="0"/>
      <p:bldP spid="2" grpId="2"/>
      <p:bldP spid="2" grpId="3"/>
      <p:bldP spid="2" grpId="5"/>
      <p:bldP spid="2" grpId="6"/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533400"/>
            <a:ext cx="5257800" cy="6019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i="1" dirty="0" err="1" smtClean="0">
                <a:solidFill>
                  <a:srgbClr val="FFFF00"/>
                </a:solidFill>
              </a:rPr>
              <a:t>Kebud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9FE6FF"/>
                </a:solidFill>
              </a:rPr>
              <a:t>merup</a:t>
            </a:r>
            <a:r>
              <a:rPr lang="en-US" dirty="0" smtClean="0">
                <a:solidFill>
                  <a:srgbClr val="9FE6FF"/>
                </a:solidFill>
              </a:rPr>
              <a:t> </a:t>
            </a:r>
            <a:r>
              <a:rPr lang="en-US" dirty="0" err="1" smtClean="0">
                <a:solidFill>
                  <a:srgbClr val="9FE6FF"/>
                </a:solidFill>
              </a:rPr>
              <a:t>cara</a:t>
            </a:r>
            <a:r>
              <a:rPr lang="en-US" dirty="0" smtClean="0">
                <a:solidFill>
                  <a:srgbClr val="9FE6FF"/>
                </a:solidFill>
              </a:rPr>
              <a:t> </a:t>
            </a:r>
            <a:r>
              <a:rPr lang="en-US" dirty="0" err="1" smtClean="0">
                <a:solidFill>
                  <a:srgbClr val="9FE6FF"/>
                </a:solidFill>
              </a:rPr>
              <a:t>hidup</a:t>
            </a:r>
            <a:r>
              <a:rPr lang="en-US" dirty="0" smtClean="0">
                <a:solidFill>
                  <a:srgbClr val="9FE6FF"/>
                </a:solidFill>
              </a:rPr>
              <a:t> </a:t>
            </a:r>
            <a:r>
              <a:rPr lang="en-US" i="1" dirty="0" smtClean="0">
                <a:solidFill>
                  <a:srgbClr val="9FE6FF"/>
                </a:solidFill>
              </a:rPr>
              <a:t>(way of life)</a:t>
            </a:r>
            <a:r>
              <a:rPr lang="en-US" dirty="0" smtClean="0">
                <a:solidFill>
                  <a:srgbClr val="9FE6FF"/>
                </a:solidFill>
              </a:rPr>
              <a:t> </a:t>
            </a:r>
            <a:r>
              <a:rPr lang="en-US" dirty="0" err="1" smtClean="0">
                <a:solidFill>
                  <a:srgbClr val="9FE6FF"/>
                </a:solidFill>
              </a:rPr>
              <a:t>yg</a:t>
            </a:r>
            <a:r>
              <a:rPr lang="en-US" dirty="0" smtClean="0">
                <a:solidFill>
                  <a:srgbClr val="9FE6FF"/>
                </a:solidFill>
              </a:rPr>
              <a:t> </a:t>
            </a:r>
            <a:r>
              <a:rPr lang="en-US" dirty="0" err="1" smtClean="0">
                <a:solidFill>
                  <a:srgbClr val="9FE6FF"/>
                </a:solidFill>
              </a:rPr>
              <a:t>telah</a:t>
            </a:r>
            <a:r>
              <a:rPr lang="en-US" dirty="0" smtClean="0">
                <a:solidFill>
                  <a:srgbClr val="9FE6FF"/>
                </a:solidFill>
              </a:rPr>
              <a:t> </a:t>
            </a:r>
            <a:r>
              <a:rPr lang="en-US" dirty="0" err="1" smtClean="0">
                <a:solidFill>
                  <a:srgbClr val="9FE6FF"/>
                </a:solidFill>
              </a:rPr>
              <a:t>dikembangkan</a:t>
            </a:r>
            <a:r>
              <a:rPr lang="en-US" dirty="0" smtClean="0">
                <a:solidFill>
                  <a:srgbClr val="9FE6FF"/>
                </a:solidFill>
              </a:rPr>
              <a:t> </a:t>
            </a:r>
            <a:r>
              <a:rPr lang="en-US" dirty="0" err="1" smtClean="0">
                <a:solidFill>
                  <a:srgbClr val="9FE6FF"/>
                </a:solidFill>
              </a:rPr>
              <a:t>oleh</a:t>
            </a:r>
            <a:r>
              <a:rPr lang="en-US" dirty="0" smtClean="0">
                <a:solidFill>
                  <a:srgbClr val="9FE6FF"/>
                </a:solidFill>
              </a:rPr>
              <a:t> angota2 </a:t>
            </a:r>
            <a:r>
              <a:rPr lang="en-US" dirty="0" err="1" smtClean="0">
                <a:solidFill>
                  <a:srgbClr val="9FE6FF"/>
                </a:solidFill>
              </a:rPr>
              <a:t>masy</a:t>
            </a:r>
            <a:r>
              <a:rPr lang="en-US" dirty="0" smtClean="0">
                <a:solidFill>
                  <a:srgbClr val="9FE6FF"/>
                </a:solidFill>
              </a:rPr>
              <a:t>.</a:t>
            </a:r>
          </a:p>
          <a:p>
            <a:pPr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</a:rPr>
              <a:t>EDWARD B. TAYLOR, </a:t>
            </a:r>
          </a:p>
          <a:p>
            <a:pPr>
              <a:lnSpc>
                <a:spcPts val="3600"/>
              </a:lnSpc>
              <a:spcBef>
                <a:spcPts val="1800"/>
              </a:spcBef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i="1" dirty="0" err="1" smtClean="0">
                <a:solidFill>
                  <a:srgbClr val="FFFF00"/>
                </a:solidFill>
              </a:rPr>
              <a:t>Kebud</a:t>
            </a:r>
            <a:r>
              <a:rPr lang="en-US" i="1" dirty="0" smtClean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totalitas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kompleks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mencakup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pengeth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kepercy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seni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hukum</a:t>
            </a:r>
            <a:r>
              <a:rPr lang="en-US" dirty="0" smtClean="0">
                <a:solidFill>
                  <a:srgbClr val="FFFFFF"/>
                </a:solidFill>
              </a:rPr>
              <a:t>, moral, </a:t>
            </a:r>
            <a:r>
              <a:rPr lang="en-US" dirty="0" err="1" smtClean="0">
                <a:solidFill>
                  <a:srgbClr val="FFFFFF"/>
                </a:solidFill>
              </a:rPr>
              <a:t>adat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kemampuan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id-ID" dirty="0" smtClean="0">
                <a:solidFill>
                  <a:srgbClr val="FFFFFF"/>
                </a:solidFill>
              </a:rPr>
              <a:t>&amp; </a:t>
            </a:r>
            <a:r>
              <a:rPr lang="en-US" dirty="0" err="1" smtClean="0">
                <a:solidFill>
                  <a:srgbClr val="FFFFFF"/>
                </a:solidFill>
              </a:rPr>
              <a:t>kebiasaan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apa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saja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dimiliki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seseorang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sbg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anggt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masy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t00051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303" y="914400"/>
            <a:ext cx="3552297" cy="51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054749a"/>
          <p:cNvPicPr>
            <a:picLocks noChangeAspect="1" noChangeArrowheads="1"/>
          </p:cNvPicPr>
          <p:nvPr/>
        </p:nvPicPr>
        <p:blipFill>
          <a:blip r:embed="rId3"/>
          <a:srcRect l="17045" r="26705" b="8333"/>
          <a:stretch>
            <a:fillRect/>
          </a:stretch>
        </p:blipFill>
        <p:spPr bwMode="auto">
          <a:xfrm>
            <a:off x="228600" y="914400"/>
            <a:ext cx="358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6200" y="609600"/>
            <a:ext cx="4876800" cy="59436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KOENTJARANINGRAT,</a:t>
            </a:r>
          </a:p>
          <a:p>
            <a:pPr>
              <a:lnSpc>
                <a:spcPts val="36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	</a:t>
            </a:r>
            <a:r>
              <a:rPr lang="en-US" sz="2800" b="1" i="1" dirty="0" err="1" smtClean="0">
                <a:solidFill>
                  <a:srgbClr val="9FE8F7"/>
                </a:solidFill>
              </a:rPr>
              <a:t>Kebud</a:t>
            </a:r>
            <a:r>
              <a:rPr lang="en-US" sz="2800" b="1" i="1" dirty="0" smtClean="0">
                <a:solidFill>
                  <a:srgbClr val="9FE8F7"/>
                </a:solidFill>
              </a:rPr>
              <a:t>: </a:t>
            </a:r>
            <a:r>
              <a:rPr lang="en-US" sz="2800" b="1" dirty="0" err="1" smtClean="0">
                <a:solidFill>
                  <a:srgbClr val="FFFF5D"/>
                </a:solidFill>
              </a:rPr>
              <a:t>Keseluruhan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sistem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gagasan</a:t>
            </a:r>
            <a:r>
              <a:rPr lang="en-US" sz="2800" b="1" dirty="0" smtClean="0">
                <a:solidFill>
                  <a:srgbClr val="FFFF5D"/>
                </a:solidFill>
              </a:rPr>
              <a:t>, </a:t>
            </a:r>
            <a:r>
              <a:rPr lang="en-US" sz="2800" b="1" dirty="0" err="1" smtClean="0">
                <a:solidFill>
                  <a:srgbClr val="FFFF5D"/>
                </a:solidFill>
              </a:rPr>
              <a:t>tindakan</a:t>
            </a:r>
            <a:r>
              <a:rPr lang="en-US" sz="2800" b="1" dirty="0" smtClean="0">
                <a:solidFill>
                  <a:srgbClr val="FFFF5D"/>
                </a:solidFill>
              </a:rPr>
              <a:t>, </a:t>
            </a:r>
            <a:r>
              <a:rPr lang="en-US" sz="2800" b="1" dirty="0" err="1" smtClean="0">
                <a:solidFill>
                  <a:srgbClr val="FFFF5D"/>
                </a:solidFill>
              </a:rPr>
              <a:t>dan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hsl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karya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manusia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dlm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rangka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kehidupan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masy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yg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dijadikan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milik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diri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manusia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melalui</a:t>
            </a:r>
            <a:r>
              <a:rPr lang="en-US" sz="2800" b="1" dirty="0" smtClean="0">
                <a:solidFill>
                  <a:srgbClr val="FFFF5D"/>
                </a:solidFill>
              </a:rPr>
              <a:t> </a:t>
            </a:r>
            <a:r>
              <a:rPr lang="en-US" sz="2800" b="1" dirty="0" err="1" smtClean="0">
                <a:solidFill>
                  <a:srgbClr val="FFFF5D"/>
                </a:solidFill>
              </a:rPr>
              <a:t>belajar</a:t>
            </a:r>
            <a:r>
              <a:rPr lang="en-US" sz="2800" b="1" dirty="0" smtClean="0">
                <a:solidFill>
                  <a:srgbClr val="FFFF5D"/>
                </a:solidFill>
              </a:rPr>
              <a:t>.</a:t>
            </a:r>
            <a:endParaRPr lang="id-ID" sz="2800" b="1" dirty="0" smtClean="0">
              <a:solidFill>
                <a:srgbClr val="FFFF5D"/>
              </a:solidFill>
            </a:endParaRPr>
          </a:p>
          <a:p>
            <a:pPr>
              <a:lnSpc>
                <a:spcPts val="3200"/>
              </a:lnSpc>
              <a:spcBef>
                <a:spcPts val="24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9FE6FF"/>
                </a:solidFill>
              </a:rPr>
              <a:t>SELO SOEMARDJAN, </a:t>
            </a:r>
          </a:p>
          <a:p>
            <a:pPr>
              <a:lnSpc>
                <a:spcPts val="3200"/>
              </a:lnSpc>
              <a:spcBef>
                <a:spcPts val="1200"/>
              </a:spcBef>
              <a:buClr>
                <a:srgbClr val="FFFF00"/>
              </a:buClr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	</a:t>
            </a:r>
            <a:r>
              <a:rPr lang="en-US" sz="2800" b="1" i="1" dirty="0" err="1" smtClean="0">
                <a:solidFill>
                  <a:srgbClr val="FFFF00"/>
                </a:solidFill>
              </a:rPr>
              <a:t>Kebud</a:t>
            </a:r>
            <a:r>
              <a:rPr lang="en-US" sz="2800" b="1" dirty="0" smtClean="0">
                <a:solidFill>
                  <a:srgbClr val="FFFFFF"/>
                </a:solidFill>
              </a:rPr>
              <a:t>: </a:t>
            </a:r>
            <a:r>
              <a:rPr lang="en-US" sz="2800" b="1" dirty="0" err="1" smtClean="0">
                <a:solidFill>
                  <a:srgbClr val="FFFFFF"/>
                </a:solidFill>
              </a:rPr>
              <a:t>semua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hasil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cipta</a:t>
            </a:r>
            <a:r>
              <a:rPr lang="en-US" sz="2800" b="1" dirty="0" smtClean="0">
                <a:solidFill>
                  <a:srgbClr val="FFFFFF"/>
                </a:solidFill>
              </a:rPr>
              <a:t>, rasa, </a:t>
            </a:r>
            <a:r>
              <a:rPr lang="en-US" sz="2800" b="1" dirty="0" err="1" smtClean="0">
                <a:solidFill>
                  <a:srgbClr val="FFFFFF"/>
                </a:solidFill>
              </a:rPr>
              <a:t>dan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karsa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manusia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ts val="3600"/>
              </a:lnSpc>
              <a:spcBef>
                <a:spcPts val="1800"/>
              </a:spcBef>
              <a:buClr>
                <a:srgbClr val="FFFF00"/>
              </a:buClr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b="1" spc="-300" dirty="0" smtClean="0">
                <a:solidFill>
                  <a:srgbClr val="FFFF00"/>
                </a:solidFill>
              </a:rPr>
              <a:t>KOMPONEN KEBUDAYAAN</a:t>
            </a:r>
            <a:endParaRPr lang="en-US" b="1" spc="-3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6388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en-US" sz="3600" b="1" dirty="0" err="1" smtClean="0">
                <a:solidFill>
                  <a:srgbClr val="9FE6FF"/>
                </a:solidFill>
              </a:rPr>
              <a:t>Kebud</a:t>
            </a:r>
            <a:r>
              <a:rPr lang="en-US" sz="3600" b="1" dirty="0" smtClean="0">
                <a:solidFill>
                  <a:srgbClr val="9FE6FF"/>
                </a:solidFill>
              </a:rPr>
              <a:t> Material</a:t>
            </a:r>
            <a:r>
              <a:rPr lang="id-ID" sz="3600" b="1" dirty="0" smtClean="0">
                <a:solidFill>
                  <a:srgbClr val="9FE6FF"/>
                </a:solidFill>
              </a:rPr>
              <a:t>:</a:t>
            </a:r>
            <a:endParaRPr lang="en-US" sz="3600" b="1" dirty="0" smtClean="0">
              <a:solidFill>
                <a:srgbClr val="9FE6FF"/>
              </a:solidFill>
            </a:endParaRPr>
          </a:p>
          <a:p>
            <a:pPr>
              <a:lnSpc>
                <a:spcPts val="32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id-ID" dirty="0" smtClean="0"/>
              <a:t>K</a:t>
            </a:r>
            <a:r>
              <a:rPr lang="en-US" dirty="0" err="1" smtClean="0">
                <a:solidFill>
                  <a:srgbClr val="FFFFFF"/>
                </a:solidFill>
              </a:rPr>
              <a:t>ebud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berisi</a:t>
            </a:r>
            <a:r>
              <a:rPr lang="en-US" dirty="0" smtClean="0">
                <a:solidFill>
                  <a:srgbClr val="FFFFFF"/>
                </a:solidFill>
              </a:rPr>
              <a:t> hasil2 </a:t>
            </a:r>
            <a:r>
              <a:rPr lang="en-US" dirty="0" err="1" smtClean="0">
                <a:solidFill>
                  <a:srgbClr val="FFFFFF"/>
                </a:solidFill>
              </a:rPr>
              <a:t>teknologi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manusia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dari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sederhana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id-ID" dirty="0" smtClean="0">
                <a:solidFill>
                  <a:srgbClr val="FFFFFF"/>
                </a:solidFill>
              </a:rPr>
              <a:t>s.d.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canggih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ts val="32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err="1" smtClean="0">
                <a:solidFill>
                  <a:srgbClr val="FFFF00"/>
                </a:solidFill>
              </a:rPr>
              <a:t>Fungsinya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rgbClr val="9FE6FF"/>
                </a:solidFill>
              </a:rPr>
              <a:t>(1) </a:t>
            </a:r>
            <a:r>
              <a:rPr lang="en-US" dirty="0" err="1" smtClean="0">
                <a:solidFill>
                  <a:srgbClr val="9FE6FF"/>
                </a:solidFill>
              </a:rPr>
              <a:t>untuk</a:t>
            </a:r>
            <a:r>
              <a:rPr lang="en-US" dirty="0" smtClean="0">
                <a:solidFill>
                  <a:srgbClr val="9FE6FF"/>
                </a:solidFill>
              </a:rPr>
              <a:t> </a:t>
            </a:r>
            <a:r>
              <a:rPr lang="en-US" dirty="0" err="1" smtClean="0">
                <a:solidFill>
                  <a:srgbClr val="9FE6FF"/>
                </a:solidFill>
              </a:rPr>
              <a:t>melindungi</a:t>
            </a:r>
            <a:r>
              <a:rPr lang="en-US" dirty="0" smtClean="0">
                <a:solidFill>
                  <a:srgbClr val="9FE6FF"/>
                </a:solidFill>
              </a:rPr>
              <a:t> </a:t>
            </a:r>
            <a:r>
              <a:rPr lang="en-US" dirty="0" err="1" smtClean="0">
                <a:solidFill>
                  <a:srgbClr val="9FE6FF"/>
                </a:solidFill>
              </a:rPr>
              <a:t>manusia</a:t>
            </a:r>
            <a:r>
              <a:rPr lang="en-US" dirty="0" smtClean="0">
                <a:solidFill>
                  <a:srgbClr val="9FE6FF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(2) </a:t>
            </a:r>
            <a:r>
              <a:rPr lang="en-US" dirty="0" err="1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membantu</a:t>
            </a:r>
            <a:r>
              <a:rPr lang="en-US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utk</a:t>
            </a:r>
            <a:r>
              <a:rPr lang="en-US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hidup</a:t>
            </a:r>
            <a:r>
              <a:rPr lang="en-US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manusia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dan</a:t>
            </a:r>
            <a:r>
              <a:rPr lang="en-US" dirty="0" smtClean="0">
                <a:solidFill>
                  <a:srgbClr val="FFFFFF"/>
                </a:solidFill>
              </a:rPr>
              <a:t> (3) </a:t>
            </a:r>
            <a:r>
              <a:rPr lang="en-US" dirty="0" err="1" smtClean="0">
                <a:solidFill>
                  <a:srgbClr val="FFFFFF"/>
                </a:solidFill>
              </a:rPr>
              <a:t>mengubah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alam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600" b="1" dirty="0" err="1" smtClean="0">
                <a:solidFill>
                  <a:srgbClr val="9FE6FF"/>
                </a:solidFill>
              </a:rPr>
              <a:t>Kebud</a:t>
            </a:r>
            <a:r>
              <a:rPr lang="en-US" sz="3600" b="1" dirty="0" smtClean="0">
                <a:solidFill>
                  <a:srgbClr val="9FE6FF"/>
                </a:solidFill>
              </a:rPr>
              <a:t> Non-Material</a:t>
            </a:r>
            <a:r>
              <a:rPr lang="id-ID" sz="3600" b="1" dirty="0" smtClean="0">
                <a:solidFill>
                  <a:srgbClr val="9FE6FF"/>
                </a:solidFill>
              </a:rPr>
              <a:t>:</a:t>
            </a:r>
            <a:endParaRPr lang="en-US" sz="3600" b="1" dirty="0" smtClean="0">
              <a:solidFill>
                <a:srgbClr val="9FE6FF"/>
              </a:solidFill>
            </a:endParaRPr>
          </a:p>
          <a:p>
            <a:pPr>
              <a:lnSpc>
                <a:spcPts val="32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err="1" smtClean="0">
                <a:solidFill>
                  <a:srgbClr val="FFFF00"/>
                </a:solidFill>
              </a:rPr>
              <a:t>Merup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hasil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milik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manusia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berupa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penget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kepercy</a:t>
            </a:r>
            <a:r>
              <a:rPr lang="en-US" dirty="0" smtClean="0">
                <a:solidFill>
                  <a:srgbClr val="FFFF00"/>
                </a:solidFill>
              </a:rPr>
              <a:t>, nilai2, </a:t>
            </a:r>
            <a:r>
              <a:rPr lang="en-US" dirty="0" err="1" smtClean="0">
                <a:solidFill>
                  <a:srgbClr val="FFFF00"/>
                </a:solidFill>
              </a:rPr>
              <a:t>norma</a:t>
            </a:r>
            <a:r>
              <a:rPr lang="id-ID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 t</a:t>
            </a:r>
            <a:r>
              <a:rPr lang="id-ID" dirty="0" smtClean="0">
                <a:solidFill>
                  <a:srgbClr val="FFFF00"/>
                </a:solidFill>
              </a:rPr>
              <a:t>entang cara </a:t>
            </a:r>
            <a:r>
              <a:rPr lang="en-US" dirty="0" err="1" smtClean="0">
                <a:solidFill>
                  <a:srgbClr val="FFFF00"/>
                </a:solidFill>
              </a:rPr>
              <a:t>manusia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berinteraksi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memecahkan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masalah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5516563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buNone/>
            </a:pPr>
            <a:r>
              <a:rPr lang="id-ID" b="1" dirty="0" smtClean="0">
                <a:solidFill>
                  <a:srgbClr val="FFFF00"/>
                </a:solidFill>
              </a:rPr>
              <a:t>	  </a:t>
            </a:r>
            <a:r>
              <a:rPr lang="en-US" b="1" dirty="0" err="1" smtClean="0">
                <a:solidFill>
                  <a:srgbClr val="FFFF00"/>
                </a:solidFill>
              </a:rPr>
              <a:t>Kebudayaan</a:t>
            </a:r>
            <a:r>
              <a:rPr lang="en-US" b="1" dirty="0" smtClean="0">
                <a:solidFill>
                  <a:srgbClr val="FFFF00"/>
                </a:solidFill>
              </a:rPr>
              <a:t> Non-Material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dibagi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>
              <a:lnSpc>
                <a:spcPts val="33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9FE6FF"/>
                </a:solidFill>
              </a:rPr>
              <a:t>Kebudayaan</a:t>
            </a:r>
            <a:r>
              <a:rPr lang="en-US" sz="3200" b="1" dirty="0" smtClean="0">
                <a:solidFill>
                  <a:srgbClr val="9FE6FF"/>
                </a:solidFill>
              </a:rPr>
              <a:t> </a:t>
            </a:r>
            <a:r>
              <a:rPr lang="en-US" sz="3200" b="1" dirty="0" err="1" smtClean="0">
                <a:solidFill>
                  <a:srgbClr val="9FE6FF"/>
                </a:solidFill>
              </a:rPr>
              <a:t>Normatif</a:t>
            </a:r>
            <a:r>
              <a:rPr lang="en-US" sz="3200" dirty="0" smtClean="0">
                <a:solidFill>
                  <a:srgbClr val="FFFFFF"/>
                </a:solidFill>
              </a:rPr>
              <a:t>: </a:t>
            </a:r>
            <a:r>
              <a:rPr lang="id-ID" sz="3200" dirty="0" smtClean="0">
                <a:solidFill>
                  <a:srgbClr val="FFFFFF"/>
                </a:solidFill>
              </a:rPr>
              <a:t>K</a:t>
            </a:r>
            <a:r>
              <a:rPr lang="en-US" sz="3200" dirty="0" err="1" smtClean="0">
                <a:solidFill>
                  <a:srgbClr val="FFFFFF"/>
                </a:solidFill>
              </a:rPr>
              <a:t>ebudayaan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yg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terdiri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dari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aturan</a:t>
            </a:r>
            <a:r>
              <a:rPr lang="id-ID" sz="2400" dirty="0" smtClean="0">
                <a:solidFill>
                  <a:srgbClr val="FFFFFF"/>
                </a:solidFill>
              </a:rPr>
              <a:t>2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utk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melakukan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sesuatu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</a:p>
          <a:p>
            <a:pPr lvl="1">
              <a:lnSpc>
                <a:spcPts val="3300"/>
              </a:lnSpc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	</a:t>
            </a:r>
            <a:r>
              <a:rPr lang="en-US" sz="3200" i="1" dirty="0" smtClean="0">
                <a:solidFill>
                  <a:srgbClr val="FFFF00"/>
                </a:solidFill>
              </a:rPr>
              <a:t>Norma</a:t>
            </a:r>
            <a:r>
              <a:rPr lang="en-US" sz="3200" dirty="0" smtClean="0">
                <a:solidFill>
                  <a:srgbClr val="FFFFFF"/>
                </a:solidFill>
              </a:rPr>
              <a:t>: </a:t>
            </a:r>
            <a:r>
              <a:rPr lang="en-US" sz="3200" dirty="0" err="1" smtClean="0">
                <a:solidFill>
                  <a:srgbClr val="FFFFFF"/>
                </a:solidFill>
              </a:rPr>
              <a:t>aturan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yg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telah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disepakati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sbg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id-ID" sz="3200" dirty="0" smtClean="0">
                <a:solidFill>
                  <a:srgbClr val="FFFFFF"/>
                </a:solidFill>
              </a:rPr>
              <a:t>pedoman </a:t>
            </a:r>
            <a:r>
              <a:rPr lang="en-US" sz="3200" dirty="0" err="1" smtClean="0">
                <a:solidFill>
                  <a:srgbClr val="FFFFFF"/>
                </a:solidFill>
              </a:rPr>
              <a:t>tingkah</a:t>
            </a:r>
            <a:r>
              <a:rPr lang="en-US" sz="3200" dirty="0" smtClean="0">
                <a:solidFill>
                  <a:srgbClr val="FFFFFF"/>
                </a:solidFill>
              </a:rPr>
              <a:t> l</a:t>
            </a:r>
            <a:r>
              <a:rPr lang="id-ID" sz="3200" dirty="0" smtClean="0">
                <a:solidFill>
                  <a:srgbClr val="FFFFFF"/>
                </a:solidFill>
              </a:rPr>
              <a:t>a</a:t>
            </a:r>
            <a:r>
              <a:rPr lang="en-US" sz="3200" dirty="0" smtClean="0">
                <a:solidFill>
                  <a:srgbClr val="FFFFFF"/>
                </a:solidFill>
              </a:rPr>
              <a:t>k</a:t>
            </a:r>
            <a:r>
              <a:rPr lang="id-ID" sz="3200" dirty="0" smtClean="0">
                <a:solidFill>
                  <a:srgbClr val="FFFFFF"/>
                </a:solidFill>
              </a:rPr>
              <a:t>u dlm masy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</a:p>
          <a:p>
            <a:pPr lvl="1">
              <a:lnSpc>
                <a:spcPts val="3300"/>
              </a:lnSpc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	</a:t>
            </a:r>
            <a:r>
              <a:rPr lang="en-US" sz="3200" i="1" dirty="0" smtClean="0">
                <a:solidFill>
                  <a:srgbClr val="FFFF00"/>
                </a:solidFill>
              </a:rPr>
              <a:t>Mores/ </a:t>
            </a:r>
            <a:r>
              <a:rPr lang="en-US" sz="3200" i="1" dirty="0" err="1" smtClean="0">
                <a:solidFill>
                  <a:srgbClr val="FFFF00"/>
                </a:solidFill>
              </a:rPr>
              <a:t>Adat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</a:rPr>
              <a:t>istiadat</a:t>
            </a:r>
            <a:r>
              <a:rPr lang="id-ID" sz="3200" dirty="0" smtClean="0">
                <a:sym typeface="Wingdings" pitchFamily="2" charset="2"/>
              </a:rPr>
              <a:t> TL. kebiasan masy</a:t>
            </a:r>
            <a:r>
              <a:rPr lang="id-ID" sz="3200" i="1" dirty="0" smtClean="0">
                <a:solidFill>
                  <a:srgbClr val="FFFF00"/>
                </a:solidFill>
                <a:sym typeface="Wingdings" pitchFamily="2" charset="2"/>
              </a:rPr>
              <a:t>.</a:t>
            </a:r>
            <a:endParaRPr lang="en-US" sz="3200" i="1" dirty="0" smtClean="0">
              <a:solidFill>
                <a:srgbClr val="FFFF00"/>
              </a:solidFill>
            </a:endParaRPr>
          </a:p>
          <a:p>
            <a:pPr lvl="1">
              <a:lnSpc>
                <a:spcPts val="3300"/>
              </a:lnSpc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	</a:t>
            </a:r>
            <a:r>
              <a:rPr lang="en-US" sz="3200" i="1" dirty="0" smtClean="0">
                <a:solidFill>
                  <a:srgbClr val="FFFF00"/>
                </a:solidFill>
              </a:rPr>
              <a:t>Folkways</a:t>
            </a:r>
            <a:r>
              <a:rPr lang="en-US" sz="3200" dirty="0" smtClean="0">
                <a:solidFill>
                  <a:srgbClr val="FFFFFF"/>
                </a:solidFill>
              </a:rPr>
              <a:t>: </a:t>
            </a:r>
            <a:r>
              <a:rPr lang="id-ID" sz="3200" dirty="0" smtClean="0">
                <a:solidFill>
                  <a:srgbClr val="FFFFFF"/>
                </a:solidFill>
              </a:rPr>
              <a:t>TL k</a:t>
            </a:r>
            <a:r>
              <a:rPr lang="en-US" sz="3200" dirty="0" err="1" smtClean="0">
                <a:solidFill>
                  <a:srgbClr val="FFFFFF"/>
                </a:solidFill>
              </a:rPr>
              <a:t>ebiasaan</a:t>
            </a:r>
            <a:r>
              <a:rPr lang="en-US" sz="3200" dirty="0" smtClean="0">
                <a:solidFill>
                  <a:srgbClr val="FFFFFF"/>
                </a:solidFill>
              </a:rPr>
              <a:t> sub </a:t>
            </a:r>
            <a:r>
              <a:rPr lang="id-ID" sz="3200" dirty="0" smtClean="0">
                <a:solidFill>
                  <a:srgbClr val="FFFFFF"/>
                </a:solidFill>
              </a:rPr>
              <a:t>kelomp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</a:p>
          <a:p>
            <a:pPr lvl="1">
              <a:lnSpc>
                <a:spcPts val="33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9FE6FF"/>
                </a:solidFill>
              </a:rPr>
              <a:t>Kebudayaan</a:t>
            </a:r>
            <a:r>
              <a:rPr lang="en-US" sz="3200" b="1" dirty="0" smtClean="0">
                <a:solidFill>
                  <a:srgbClr val="9FE6FF"/>
                </a:solidFill>
              </a:rPr>
              <a:t> </a:t>
            </a:r>
            <a:r>
              <a:rPr lang="en-US" sz="3200" b="1" dirty="0" err="1" smtClean="0">
                <a:solidFill>
                  <a:srgbClr val="9FE6FF"/>
                </a:solidFill>
              </a:rPr>
              <a:t>Kognitif</a:t>
            </a:r>
            <a:r>
              <a:rPr lang="en-US" sz="3200" b="1" dirty="0" smtClean="0">
                <a:solidFill>
                  <a:srgbClr val="9FE6FF"/>
                </a:solidFill>
              </a:rPr>
              <a:t>/ </a:t>
            </a:r>
            <a:r>
              <a:rPr lang="en-US" sz="3200" b="1" dirty="0" err="1" smtClean="0">
                <a:solidFill>
                  <a:srgbClr val="9FE6FF"/>
                </a:solidFill>
              </a:rPr>
              <a:t>Filsafati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id-ID" sz="3200" dirty="0" smtClean="0">
                <a:solidFill>
                  <a:srgbClr val="FFFF00"/>
                </a:solidFill>
              </a:rPr>
              <a:t>K</a:t>
            </a:r>
            <a:r>
              <a:rPr lang="en-US" sz="3200" dirty="0" err="1" smtClean="0">
                <a:solidFill>
                  <a:srgbClr val="FFFF00"/>
                </a:solidFill>
              </a:rPr>
              <a:t>ebudayaan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yg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dipikirkan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dipahami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dan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dihayati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oleh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anggota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masy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905000"/>
            <a:ext cx="2209800" cy="2438400"/>
          </a:xfrm>
          <a:prstGeom prst="roundRect">
            <a:avLst>
              <a:gd name="adj" fmla="val 11891"/>
            </a:avLst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KEBU-DA-YAAN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609600"/>
            <a:ext cx="2362200" cy="1752600"/>
          </a:xfrm>
          <a:prstGeom prst="roundRect">
            <a:avLst>
              <a:gd name="adj" fmla="val 11891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 smtClean="0">
                <a:solidFill>
                  <a:srgbClr val="100787"/>
                </a:solidFill>
              </a:rPr>
              <a:t>KEBUDAYAAN MATERIAL</a:t>
            </a:r>
            <a:endParaRPr lang="en-US" sz="1200" b="1" dirty="0">
              <a:solidFill>
                <a:srgbClr val="100787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3429000"/>
            <a:ext cx="2362200" cy="1905000"/>
          </a:xfrm>
          <a:prstGeom prst="roundRect">
            <a:avLst>
              <a:gd name="adj" fmla="val 11891"/>
            </a:avLst>
          </a:prstGeom>
          <a:solidFill>
            <a:srgbClr val="3CE27F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 smtClean="0">
                <a:solidFill>
                  <a:srgbClr val="030018"/>
                </a:solidFill>
              </a:rPr>
              <a:t>KEBUDAYAAN NON-MATERIAL</a:t>
            </a:r>
            <a:endParaRPr lang="en-US" sz="1200" b="1" dirty="0">
              <a:solidFill>
                <a:srgbClr val="030018"/>
              </a:solidFill>
            </a:endParaRPr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 flipV="1">
            <a:off x="2438400" y="1485900"/>
            <a:ext cx="762000" cy="1638300"/>
          </a:xfrm>
          <a:prstGeom prst="straightConnector1">
            <a:avLst/>
          </a:prstGeom>
          <a:ln w="571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2438400" y="3124200"/>
            <a:ext cx="762000" cy="1257300"/>
          </a:xfrm>
          <a:prstGeom prst="straightConnector1">
            <a:avLst/>
          </a:prstGeom>
          <a:ln w="571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324600" y="2362200"/>
            <a:ext cx="2362200" cy="1752600"/>
          </a:xfrm>
          <a:prstGeom prst="roundRect">
            <a:avLst>
              <a:gd name="adj" fmla="val 11891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 smtClean="0">
                <a:solidFill>
                  <a:srgbClr val="030018"/>
                </a:solidFill>
              </a:rPr>
              <a:t>KEBUDAYAAN NORMATIF</a:t>
            </a:r>
            <a:endParaRPr lang="en-US" sz="1200" b="1" dirty="0">
              <a:solidFill>
                <a:srgbClr val="030018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4600" y="4495800"/>
            <a:ext cx="2362200" cy="1752600"/>
          </a:xfrm>
          <a:prstGeom prst="roundRect">
            <a:avLst>
              <a:gd name="adj" fmla="val 11891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 smtClean="0">
                <a:solidFill>
                  <a:srgbClr val="100787"/>
                </a:solidFill>
              </a:rPr>
              <a:t>KEBUDAYAAN KOGNITIF</a:t>
            </a:r>
            <a:endParaRPr lang="en-US" sz="1200" b="1" dirty="0">
              <a:solidFill>
                <a:srgbClr val="100787"/>
              </a:solidFill>
            </a:endParaRPr>
          </a:p>
        </p:txBody>
      </p:sp>
      <p:cxnSp>
        <p:nvCxnSpPr>
          <p:cNvPr id="17" name="Straight Arrow Connector 16"/>
          <p:cNvCxnSpPr>
            <a:stCxn id="7" idx="3"/>
            <a:endCxn id="14" idx="1"/>
          </p:cNvCxnSpPr>
          <p:nvPr/>
        </p:nvCxnSpPr>
        <p:spPr>
          <a:xfrm flipV="1">
            <a:off x="5562600" y="3238500"/>
            <a:ext cx="762000" cy="1143000"/>
          </a:xfrm>
          <a:prstGeom prst="straightConnector1">
            <a:avLst/>
          </a:prstGeom>
          <a:ln w="571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15" idx="1"/>
          </p:cNvCxnSpPr>
          <p:nvPr/>
        </p:nvCxnSpPr>
        <p:spPr>
          <a:xfrm>
            <a:off x="5562600" y="4381500"/>
            <a:ext cx="762000" cy="990600"/>
          </a:xfrm>
          <a:prstGeom prst="straightConnector1">
            <a:avLst/>
          </a:prstGeom>
          <a:ln w="571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1295400"/>
            <a:ext cx="6400800" cy="5105400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2057400"/>
            <a:ext cx="4419600" cy="3581400"/>
          </a:xfrm>
          <a:prstGeom prst="ellips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2819400"/>
            <a:ext cx="312420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150" dirty="0" smtClean="0">
                <a:solidFill>
                  <a:schemeClr val="bg2">
                    <a:lumMod val="75000"/>
                  </a:schemeClr>
                </a:solidFill>
              </a:rPr>
              <a:t>SISTEM NILAI BUDAYA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609600"/>
            <a:ext cx="8001000" cy="70104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83108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BAGAN KERANGKA KEBUDAYAAN UNIVERSAL</a:t>
            </a:r>
          </a:p>
        </p:txBody>
      </p:sp>
      <p:sp>
        <p:nvSpPr>
          <p:cNvPr id="11" name="Rectangle 10"/>
          <p:cNvSpPr/>
          <p:nvPr/>
        </p:nvSpPr>
        <p:spPr>
          <a:xfrm rot="175205">
            <a:off x="1398567" y="2518054"/>
            <a:ext cx="6324600" cy="80772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563980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600" dirty="0" smtClean="0">
                <a:solidFill>
                  <a:srgbClr val="002060"/>
                </a:solidFill>
              </a:rPr>
              <a:t>SISTEM SOSIAL </a:t>
            </a: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562600" cy="4419600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1186103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en-US" sz="3600" b="1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Rounded MT Bold" pitchFamily="34" charset="0"/>
              </a:rPr>
              <a:t>KEBUDAYAAN MATERIAL</a:t>
            </a:r>
            <a:endParaRPr lang="en-US" b="1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3201194" y="2667000"/>
            <a:ext cx="2743200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7"/>
          </p:cNvCxnSpPr>
          <p:nvPr/>
        </p:nvCxnSpPr>
        <p:spPr>
          <a:xfrm flipV="1">
            <a:off x="4572000" y="2043068"/>
            <a:ext cx="2339224" cy="199632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286000" y="2133600"/>
            <a:ext cx="2286000" cy="189780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4038600"/>
            <a:ext cx="3200400" cy="45720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524000" y="4038600"/>
            <a:ext cx="3048000" cy="45720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819400" y="4343400"/>
            <a:ext cx="2057400" cy="144780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191000" y="4419600"/>
            <a:ext cx="2133600" cy="137160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rot="20343974">
            <a:off x="1900526" y="1250527"/>
            <a:ext cx="3513520" cy="190719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98411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PENGETAHUAN</a:t>
            </a:r>
          </a:p>
        </p:txBody>
      </p:sp>
      <p:sp>
        <p:nvSpPr>
          <p:cNvPr id="40" name="Rectangle 39"/>
          <p:cNvSpPr/>
          <p:nvPr/>
        </p:nvSpPr>
        <p:spPr>
          <a:xfrm rot="1086351">
            <a:off x="3634857" y="1262588"/>
            <a:ext cx="3933619" cy="190719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98411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SISTEM RELIGI</a:t>
            </a:r>
          </a:p>
        </p:txBody>
      </p:sp>
      <p:sp>
        <p:nvSpPr>
          <p:cNvPr id="41" name="Rectangle 40"/>
          <p:cNvSpPr/>
          <p:nvPr/>
        </p:nvSpPr>
        <p:spPr>
          <a:xfrm rot="4078229">
            <a:off x="4233703" y="1988319"/>
            <a:ext cx="4126692" cy="341415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38453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srgbClr val="3CE27F"/>
                </a:solidFill>
                <a:latin typeface="Arial" pitchFamily="34" charset="0"/>
                <a:cs typeface="Arial" pitchFamily="34" charset="0"/>
              </a:rPr>
              <a:t>KESENIAN</a:t>
            </a:r>
          </a:p>
        </p:txBody>
      </p:sp>
      <p:sp>
        <p:nvSpPr>
          <p:cNvPr id="42" name="Rectangle 41"/>
          <p:cNvSpPr/>
          <p:nvPr/>
        </p:nvSpPr>
        <p:spPr>
          <a:xfrm rot="17484973">
            <a:off x="752691" y="2316007"/>
            <a:ext cx="3558521" cy="224301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98909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ORGANISASI SOSIAL</a:t>
            </a:r>
          </a:p>
        </p:txBody>
      </p:sp>
      <p:sp>
        <p:nvSpPr>
          <p:cNvPr id="43" name="WordArt 2"/>
          <p:cNvSpPr>
            <a:spLocks noChangeArrowheads="1" noChangeShapeType="1" noTextEdit="1"/>
          </p:cNvSpPr>
          <p:nvPr/>
        </p:nvSpPr>
        <p:spPr bwMode="auto">
          <a:xfrm rot="2728161">
            <a:off x="1019275" y="4450824"/>
            <a:ext cx="2780358" cy="1393629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1455165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en-US" sz="3200" b="1" kern="10" spc="6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Arial Rounded MT Bold" pitchFamily="34" charset="0"/>
              </a:rPr>
              <a:t>EKONOMI</a:t>
            </a:r>
            <a:endParaRPr lang="en-US" sz="1600" b="1" kern="10" spc="6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5" name="WordArt 2"/>
          <p:cNvSpPr>
            <a:spLocks noChangeArrowheads="1" noChangeShapeType="1" noTextEdit="1"/>
          </p:cNvSpPr>
          <p:nvPr/>
        </p:nvSpPr>
        <p:spPr bwMode="auto">
          <a:xfrm>
            <a:off x="3124200" y="5562600"/>
            <a:ext cx="3048000" cy="1143000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1400633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en-US" sz="2800" b="1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Rounded MT Bold" pitchFamily="34" charset="0"/>
              </a:rPr>
              <a:t>TEKNOLOGI</a:t>
            </a:r>
            <a:endParaRPr lang="en-US" sz="2800" b="1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9" name="WordArt 2"/>
          <p:cNvSpPr>
            <a:spLocks noChangeArrowheads="1" noChangeShapeType="1" noTextEdit="1"/>
          </p:cNvSpPr>
          <p:nvPr/>
        </p:nvSpPr>
        <p:spPr bwMode="auto">
          <a:xfrm rot="19101534">
            <a:off x="5155974" y="4750479"/>
            <a:ext cx="3200400" cy="1219200"/>
          </a:xfrm>
          <a:prstGeom prst="rect">
            <a:avLst/>
          </a:prstGeom>
          <a:effectLst>
            <a:softEdge rad="12700"/>
          </a:effectLst>
        </p:spPr>
        <p:txBody>
          <a:bodyPr wrap="none" fromWordArt="1">
            <a:prstTxWarp prst="textArchDown">
              <a:avLst>
                <a:gd name="adj" fmla="val 193650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Rounded MT Bold" pitchFamily="34" charset="0"/>
              </a:rPr>
              <a:t>BAHASA</a:t>
            </a:r>
            <a:endParaRPr 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9" grpId="0"/>
      <p:bldP spid="11" grpId="0"/>
      <p:bldP spid="1026" grpId="0"/>
      <p:bldP spid="39" grpId="0"/>
      <p:bldP spid="40" grpId="0"/>
      <p:bldP spid="41" grpId="0"/>
      <p:bldP spid="42" grpId="0"/>
      <p:bldP spid="43" grpId="0"/>
      <p:bldP spid="45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spc="-150" dirty="0" smtClean="0">
                <a:solidFill>
                  <a:srgbClr val="FFFF00"/>
                </a:solidFill>
              </a:rPr>
              <a:t>NILAI BUDAYA &amp; ORIENTASI NILAI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5626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b="1" dirty="0" err="1" smtClean="0">
                <a:solidFill>
                  <a:srgbClr val="9FE6FF"/>
                </a:solidFill>
              </a:rPr>
              <a:t>Nilai</a:t>
            </a:r>
            <a:r>
              <a:rPr lang="en-US" b="1" dirty="0" smtClean="0">
                <a:solidFill>
                  <a:srgbClr val="9FE6FF"/>
                </a:solidFill>
              </a:rPr>
              <a:t> </a:t>
            </a:r>
            <a:r>
              <a:rPr lang="en-US" b="1" dirty="0" err="1" smtClean="0">
                <a:solidFill>
                  <a:srgbClr val="9FE6FF"/>
                </a:solidFill>
              </a:rPr>
              <a:t>Budaya</a:t>
            </a:r>
            <a:r>
              <a:rPr lang="en-US" b="1" dirty="0" smtClean="0">
                <a:solidFill>
                  <a:srgbClr val="9FE6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dirty="0" err="1" smtClean="0">
                <a:solidFill>
                  <a:srgbClr val="FFFFFF"/>
                </a:solidFill>
              </a:rPr>
              <a:t>konsep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id-ID" dirty="0" smtClean="0">
                <a:solidFill>
                  <a:srgbClr val="FFFFFF"/>
                </a:solidFill>
              </a:rPr>
              <a:t>ttg hal yg diinginkan </a:t>
            </a:r>
            <a:r>
              <a:rPr lang="en-US" dirty="0" smtClean="0">
                <a:solidFill>
                  <a:srgbClr val="FFFFFF"/>
                </a:solidFill>
              </a:rPr>
              <a:t>or</a:t>
            </a:r>
            <a:r>
              <a:rPr lang="id-ID" dirty="0" smtClean="0">
                <a:solidFill>
                  <a:srgbClr val="FFFFFF"/>
                </a:solidFill>
              </a:rPr>
              <a:t>an</a:t>
            </a:r>
            <a:r>
              <a:rPr lang="en-US" dirty="0" smtClean="0">
                <a:solidFill>
                  <a:srgbClr val="FFFFFF"/>
                </a:solidFill>
              </a:rPr>
              <a:t>g/</a:t>
            </a:r>
            <a:r>
              <a:rPr lang="id-ID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kelompok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mempengaruhi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pilihan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cara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alat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tujuan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perbuatan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i="1" dirty="0" smtClean="0">
                <a:solidFill>
                  <a:srgbClr val="FFFFFF"/>
                </a:solidFill>
              </a:rPr>
              <a:t>(Clyde </a:t>
            </a:r>
            <a:r>
              <a:rPr lang="en-US" i="1" dirty="0" err="1" smtClean="0">
                <a:solidFill>
                  <a:srgbClr val="FFFFFF"/>
                </a:solidFill>
              </a:rPr>
              <a:t>Kluckhohn</a:t>
            </a:r>
            <a:r>
              <a:rPr lang="en-US" i="1" dirty="0" smtClean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b="1" dirty="0" err="1" smtClean="0">
                <a:solidFill>
                  <a:srgbClr val="9FE6FF"/>
                </a:solidFill>
              </a:rPr>
              <a:t>Orientasi</a:t>
            </a:r>
            <a:r>
              <a:rPr lang="en-US" b="1" dirty="0" smtClean="0">
                <a:solidFill>
                  <a:srgbClr val="9FE6FF"/>
                </a:solidFill>
              </a:rPr>
              <a:t>  </a:t>
            </a:r>
            <a:r>
              <a:rPr lang="en-US" b="1" dirty="0" err="1" smtClean="0">
                <a:solidFill>
                  <a:srgbClr val="9FE6FF"/>
                </a:solidFill>
              </a:rPr>
              <a:t>Nilai</a:t>
            </a:r>
            <a:r>
              <a:rPr lang="en-US" b="1" dirty="0" smtClean="0">
                <a:solidFill>
                  <a:srgbClr val="9FE6FF"/>
                </a:solidFill>
              </a:rPr>
              <a:t> </a:t>
            </a:r>
            <a:r>
              <a:rPr lang="en-US" b="1" dirty="0" err="1" smtClean="0">
                <a:solidFill>
                  <a:srgbClr val="9FE6FF"/>
                </a:solidFill>
              </a:rPr>
              <a:t>Budaya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dirty="0" err="1" smtClean="0">
                <a:solidFill>
                  <a:srgbClr val="FFFF5D"/>
                </a:solidFill>
              </a:rPr>
              <a:t>Konsep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umum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yg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terorganisasi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yg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mempengaruhi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prilaku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berkaitan</a:t>
            </a:r>
            <a:r>
              <a:rPr lang="en-US" dirty="0" smtClean="0">
                <a:solidFill>
                  <a:srgbClr val="FFFF5D"/>
                </a:solidFill>
              </a:rPr>
              <a:t> dg </a:t>
            </a:r>
            <a:r>
              <a:rPr lang="en-US" dirty="0" err="1" smtClean="0">
                <a:solidFill>
                  <a:srgbClr val="FFFF5D"/>
                </a:solidFill>
              </a:rPr>
              <a:t>alam</a:t>
            </a:r>
            <a:r>
              <a:rPr lang="en-US" dirty="0" smtClean="0">
                <a:solidFill>
                  <a:srgbClr val="FFFF5D"/>
                </a:solidFill>
              </a:rPr>
              <a:t>, </a:t>
            </a:r>
            <a:r>
              <a:rPr lang="en-US" dirty="0" err="1" smtClean="0">
                <a:solidFill>
                  <a:srgbClr val="FFFF5D"/>
                </a:solidFill>
              </a:rPr>
              <a:t>kedudukan</a:t>
            </a:r>
            <a:r>
              <a:rPr lang="en-US" dirty="0" smtClean="0">
                <a:solidFill>
                  <a:srgbClr val="FFFF5D"/>
                </a:solidFill>
              </a:rPr>
              <a:t> man </a:t>
            </a:r>
            <a:r>
              <a:rPr lang="en-US" dirty="0" err="1" smtClean="0">
                <a:solidFill>
                  <a:srgbClr val="FFFF5D"/>
                </a:solidFill>
              </a:rPr>
              <a:t>dlm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alam</a:t>
            </a:r>
            <a:r>
              <a:rPr lang="en-US" dirty="0" smtClean="0">
                <a:solidFill>
                  <a:srgbClr val="FFFF5D"/>
                </a:solidFill>
              </a:rPr>
              <a:t>, hub man dg man, </a:t>
            </a:r>
            <a:r>
              <a:rPr lang="en-US" dirty="0" err="1" smtClean="0">
                <a:solidFill>
                  <a:srgbClr val="FFFF5D"/>
                </a:solidFill>
              </a:rPr>
              <a:t>dan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hal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yg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diinginkan</a:t>
            </a:r>
            <a:r>
              <a:rPr lang="en-US" dirty="0" smtClean="0">
                <a:solidFill>
                  <a:srgbClr val="FFFF5D"/>
                </a:solidFill>
              </a:rPr>
              <a:t>/</a:t>
            </a:r>
            <a:r>
              <a:rPr lang="en-US" dirty="0" err="1" smtClean="0">
                <a:solidFill>
                  <a:srgbClr val="FFFF5D"/>
                </a:solidFill>
              </a:rPr>
              <a:t>tak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diinginkan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kaitannya</a:t>
            </a:r>
            <a:r>
              <a:rPr lang="en-US" dirty="0" smtClean="0">
                <a:solidFill>
                  <a:srgbClr val="FFFF5D"/>
                </a:solidFill>
              </a:rPr>
              <a:t> dg hub </a:t>
            </a:r>
            <a:r>
              <a:rPr lang="en-US" dirty="0" err="1" smtClean="0">
                <a:solidFill>
                  <a:srgbClr val="FFFF5D"/>
                </a:solidFill>
              </a:rPr>
              <a:t>antar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sesama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dan</a:t>
            </a:r>
            <a:r>
              <a:rPr lang="en-US" dirty="0" smtClean="0">
                <a:solidFill>
                  <a:srgbClr val="FFFF5D"/>
                </a:solidFill>
              </a:rPr>
              <a:t> </a:t>
            </a:r>
            <a:r>
              <a:rPr lang="en-US" dirty="0" err="1" smtClean="0">
                <a:solidFill>
                  <a:srgbClr val="FFFF5D"/>
                </a:solidFill>
              </a:rPr>
              <a:t>lingkungan</a:t>
            </a:r>
            <a:r>
              <a:rPr lang="en-US" dirty="0" smtClean="0">
                <a:solidFill>
                  <a:srgbClr val="FFFF5D"/>
                </a:solidFill>
              </a:rPr>
              <a:t>. </a:t>
            </a:r>
            <a:r>
              <a:rPr lang="en-US" i="1" dirty="0" smtClean="0">
                <a:solidFill>
                  <a:srgbClr val="FFFF5D"/>
                </a:solidFill>
              </a:rPr>
              <a:t>(Clyde </a:t>
            </a:r>
            <a:r>
              <a:rPr lang="en-US" i="1" dirty="0" err="1" smtClean="0">
                <a:solidFill>
                  <a:srgbClr val="FFFF5D"/>
                </a:solidFill>
              </a:rPr>
              <a:t>Kluckhohn</a:t>
            </a:r>
            <a:r>
              <a:rPr lang="en-US" i="1" dirty="0" smtClean="0">
                <a:solidFill>
                  <a:srgbClr val="FFFF5D"/>
                </a:solidFill>
              </a:rPr>
              <a:t>)</a:t>
            </a:r>
            <a:endParaRPr lang="en-US" i="1" dirty="0">
              <a:solidFill>
                <a:srgbClr val="FFFF5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1143000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en-US" sz="3600" b="1" spc="-150" dirty="0" smtClean="0">
                <a:solidFill>
                  <a:srgbClr val="FFFF00"/>
                </a:solidFill>
              </a:rPr>
              <a:t>5 MASALAH DASAR HIDUP YG </a:t>
            </a:r>
            <a:r>
              <a:rPr lang="en-US" sz="3600" b="1" spc="-300" dirty="0" smtClean="0">
                <a:solidFill>
                  <a:srgbClr val="FFFF00"/>
                </a:solidFill>
              </a:rPr>
              <a:t>MENENTUKAN ORIENTASI NILAI BUDAYA</a:t>
            </a:r>
            <a:r>
              <a:rPr lang="en-US" sz="3600" b="1" spc="-150" dirty="0" smtClean="0">
                <a:solidFill>
                  <a:srgbClr val="FFFF00"/>
                </a:solidFill>
              </a:rPr>
              <a:t/>
            </a:r>
            <a:br>
              <a:rPr lang="en-US" sz="3600" b="1" spc="-150" dirty="0" smtClean="0">
                <a:solidFill>
                  <a:srgbClr val="FFFF00"/>
                </a:solidFill>
              </a:rPr>
            </a:br>
            <a:r>
              <a:rPr lang="en-US" sz="3600" b="1" spc="-1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3600" b="1" spc="-15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Menurut</a:t>
            </a:r>
            <a:r>
              <a:rPr lang="en-US" sz="3600" b="1" spc="-1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spc="-15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Kluckhohn</a:t>
            </a:r>
            <a:r>
              <a:rPr lang="en-US" sz="3600" b="1" spc="-1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lang="en-US" sz="3600" b="1" spc="-15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133600"/>
            <a:ext cx="4876800" cy="4724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9FE6FF"/>
                </a:solidFill>
              </a:rPr>
              <a:t>HAKEKAT HIDUP</a:t>
            </a:r>
            <a:r>
              <a:rPr lang="id-ID" sz="2800" b="1" dirty="0" smtClean="0">
                <a:solidFill>
                  <a:srgbClr val="9FE6FF"/>
                </a:solidFill>
              </a:rPr>
              <a:t>?</a:t>
            </a:r>
            <a:endParaRPr lang="en-US" sz="2800" b="1" dirty="0" smtClean="0">
              <a:solidFill>
                <a:srgbClr val="9FE6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HAKEKAT KARYA/ KERJA</a:t>
            </a:r>
            <a:r>
              <a:rPr lang="id-ID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HAKEKAT WAKTU</a:t>
            </a:r>
            <a:r>
              <a:rPr lang="id-ID" sz="2800" b="1" dirty="0" smtClean="0">
                <a:solidFill>
                  <a:srgbClr val="FFC000"/>
                </a:solidFill>
              </a:rPr>
              <a:t>?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HAKEKAT HUB MANUSIA DG ALAM</a:t>
            </a:r>
            <a:r>
              <a:rPr lang="id-ID" sz="28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?</a:t>
            </a:r>
            <a:endParaRPr lang="en-US" sz="28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9FE8F7"/>
                </a:solidFill>
              </a:rPr>
              <a:t>HAKEKAT HUB MANUSIA DG MANUSIA LAIN</a:t>
            </a:r>
            <a:r>
              <a:rPr lang="id-ID" sz="2800" b="1" dirty="0" smtClean="0">
                <a:solidFill>
                  <a:srgbClr val="9FE8F7"/>
                </a:solidFill>
              </a:rPr>
              <a:t>?</a:t>
            </a:r>
            <a:endParaRPr lang="en-US" sz="2800" b="1" dirty="0">
              <a:solidFill>
                <a:srgbClr val="9FE8F7"/>
              </a:solidFill>
            </a:endParaRPr>
          </a:p>
        </p:txBody>
      </p:sp>
      <p:pic>
        <p:nvPicPr>
          <p:cNvPr id="3074" name="Picture 2" descr="t05484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374315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622508"/>
          <a:ext cx="8534400" cy="562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057400"/>
                <a:gridCol w="1981200"/>
                <a:gridCol w="2667000"/>
              </a:tblGrid>
              <a:tr h="824553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2800" spc="-300" dirty="0" smtClean="0">
                          <a:solidFill>
                            <a:srgbClr val="002060"/>
                          </a:solidFill>
                        </a:rPr>
                        <a:t>MASALAH DASAR</a:t>
                      </a:r>
                      <a:endParaRPr lang="en-US" sz="2800" spc="-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ORIENTASI NILAI BUDAYA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5645">
                <a:tc vMerge="1">
                  <a:txBody>
                    <a:bodyPr/>
                    <a:lstStyle/>
                    <a:p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-15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Masa</a:t>
                      </a:r>
                      <a:r>
                        <a:rPr lang="en-US" sz="3200" b="1" spc="-1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spc="-15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Lalu</a:t>
                      </a:r>
                      <a:endParaRPr lang="en-US" sz="3200" b="1" spc="-1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-15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Masa</a:t>
                      </a:r>
                      <a:r>
                        <a:rPr lang="en-US" sz="3200" b="1" spc="-1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spc="-15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Kini</a:t>
                      </a:r>
                      <a:endParaRPr lang="en-US" sz="3200" b="1" spc="-1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-15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Masa</a:t>
                      </a:r>
                      <a:r>
                        <a:rPr lang="en-US" sz="3200" b="1" spc="-1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spc="-15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Depan</a:t>
                      </a:r>
                      <a:endParaRPr lang="en-US" sz="3200" b="1" spc="-1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Hakekat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Hidup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Hidup</a:t>
                      </a:r>
                      <a:r>
                        <a:rPr lang="en-US" sz="28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itu</a:t>
                      </a:r>
                      <a:r>
                        <a:rPr lang="en-US" sz="28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buruk</a:t>
                      </a:r>
                      <a:endParaRPr lang="en-US" sz="28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Hidup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itu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baik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Hidup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itu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buruk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tp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wajib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usaha</a:t>
                      </a:r>
                      <a:endParaRPr lang="en-US" sz="2800" dirty="0">
                        <a:solidFill>
                          <a:srgbClr val="00321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120629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Hakekat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Kerja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Kerja</a:t>
                      </a:r>
                      <a:r>
                        <a:rPr lang="en-US" sz="2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hidup</a:t>
                      </a:r>
                      <a:endParaRPr lang="en-US" sz="28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Kerja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utk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kedudukan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Kerja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utk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menambah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karya</a:t>
                      </a:r>
                      <a:endParaRPr lang="en-US" sz="2800" dirty="0">
                        <a:solidFill>
                          <a:srgbClr val="00321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  <a:tr h="120629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Hakekat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Waktu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2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masa</a:t>
                      </a:r>
                      <a:r>
                        <a:rPr lang="en-US" sz="2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lampau</a:t>
                      </a:r>
                      <a:endParaRPr lang="en-US" sz="28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masa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kini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masa</a:t>
                      </a:r>
                      <a:r>
                        <a:rPr lang="en-US" sz="2800" dirty="0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3217"/>
                          </a:solidFill>
                          <a:latin typeface="Arial" pitchFamily="34" charset="0"/>
                          <a:cs typeface="Arial" pitchFamily="34" charset="0"/>
                        </a:rPr>
                        <a:t>depan</a:t>
                      </a:r>
                      <a:endParaRPr lang="en-US" sz="2800" dirty="0">
                        <a:solidFill>
                          <a:srgbClr val="00321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822962"/>
          <a:ext cx="8534400" cy="527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057400"/>
                <a:gridCol w="1981200"/>
                <a:gridCol w="2667000"/>
              </a:tblGrid>
              <a:tr h="824553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2800" spc="-3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MASALAH DASAR</a:t>
                      </a:r>
                      <a:endParaRPr lang="en-US" sz="2800" spc="-3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ORIENTASI NILAI BUDAYA</a:t>
                      </a:r>
                      <a:endParaRPr lang="en-US" sz="3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5645">
                <a:tc vMerge="1">
                  <a:txBody>
                    <a:bodyPr/>
                    <a:lstStyle/>
                    <a:p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-1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Masa</a:t>
                      </a:r>
                      <a:r>
                        <a:rPr lang="en-US" sz="3200" b="1" spc="-1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spc="-1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Lalu</a:t>
                      </a:r>
                      <a:endParaRPr lang="en-US" sz="3200" b="1" spc="-15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-1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Masa</a:t>
                      </a:r>
                      <a:r>
                        <a:rPr lang="en-US" sz="3200" b="1" spc="-1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spc="-1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Kini</a:t>
                      </a:r>
                      <a:endParaRPr lang="en-US" sz="3200" b="1" spc="-15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-1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Masa</a:t>
                      </a:r>
                      <a:r>
                        <a:rPr lang="en-US" sz="3200" b="1" spc="-1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spc="-15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Depan</a:t>
                      </a:r>
                      <a:endParaRPr lang="en-US" sz="3200" b="1" spc="-15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Hakekat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 hub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dg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Alam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Tunduk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kpd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alam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yg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dahsyat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Menyela-raskan</a:t>
                      </a:r>
                      <a:r>
                        <a:rPr lang="en-U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dg </a:t>
                      </a:r>
                      <a:r>
                        <a:rPr lang="en-US" sz="2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alam</a:t>
                      </a:r>
                      <a:endParaRPr lang="en-US" sz="2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Berhasrat</a:t>
                      </a:r>
                      <a:r>
                        <a:rPr lang="en-US" sz="2800" dirty="0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menguasai</a:t>
                      </a:r>
                      <a:r>
                        <a:rPr lang="en-US" sz="2800" dirty="0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alam</a:t>
                      </a:r>
                      <a:endParaRPr lang="en-US" sz="2800" dirty="0">
                        <a:solidFill>
                          <a:srgbClr val="005C2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120629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Hakekat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 hub dg man lain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Hub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kolateral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ketergantungan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dg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sesama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Hub </a:t>
                      </a:r>
                      <a:r>
                        <a:rPr lang="en-US" sz="2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vertikal</a:t>
                      </a:r>
                      <a:r>
                        <a:rPr lang="en-U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ketergantungan</a:t>
                      </a:r>
                      <a:r>
                        <a:rPr lang="en-U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kpd</a:t>
                      </a:r>
                      <a:r>
                        <a:rPr lang="en-U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atasan</a:t>
                      </a:r>
                      <a:endParaRPr lang="en-US" sz="2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Individualsime</a:t>
                      </a:r>
                      <a:r>
                        <a:rPr lang="en-US" sz="2800" dirty="0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menilai</a:t>
                      </a:r>
                      <a:r>
                        <a:rPr lang="en-US" sz="2800" dirty="0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tinggi</a:t>
                      </a:r>
                      <a:r>
                        <a:rPr lang="en-US" sz="2800" baseline="0" dirty="0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usaha</a:t>
                      </a:r>
                      <a:r>
                        <a:rPr lang="en-US" sz="2800" baseline="0" dirty="0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 dg </a:t>
                      </a:r>
                      <a:r>
                        <a:rPr lang="en-US" sz="2800" baseline="0" dirty="0" err="1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kekuatan</a:t>
                      </a:r>
                      <a:r>
                        <a:rPr lang="en-US" sz="2800" baseline="0" dirty="0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5C2A"/>
                          </a:solidFill>
                          <a:latin typeface="Arial" pitchFamily="34" charset="0"/>
                          <a:cs typeface="Arial" pitchFamily="34" charset="0"/>
                        </a:rPr>
                        <a:t>sendiri</a:t>
                      </a:r>
                      <a:endParaRPr lang="en-US" sz="2800" dirty="0">
                        <a:solidFill>
                          <a:srgbClr val="005C2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209800"/>
            <a:ext cx="4495800" cy="434340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id-ID" dirty="0" smtClean="0"/>
              <a:t>Mempelajari </a:t>
            </a:r>
            <a:r>
              <a:rPr lang="fi-FI" dirty="0" smtClean="0"/>
              <a:t>pend suatu bangsa</a:t>
            </a:r>
            <a:r>
              <a:rPr lang="id-ID" dirty="0" smtClean="0"/>
              <a:t>,</a:t>
            </a:r>
            <a:r>
              <a:rPr lang="fi-FI" dirty="0" smtClean="0"/>
              <a:t> sama artinya </a:t>
            </a:r>
            <a:r>
              <a:rPr lang="id-ID" dirty="0" smtClean="0"/>
              <a:t>mempelajari </a:t>
            </a:r>
            <a:r>
              <a:rPr lang="fi-FI" dirty="0" smtClean="0"/>
              <a:t>bangsa </a:t>
            </a:r>
            <a:r>
              <a:rPr lang="id-ID" dirty="0" smtClean="0"/>
              <a:t>tsb dg</a:t>
            </a:r>
            <a:r>
              <a:rPr lang="fi-FI" dirty="0" smtClean="0"/>
              <a:t> kebudayaannya.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fi-FI" dirty="0" smtClean="0">
                <a:solidFill>
                  <a:srgbClr val="9FE8F7"/>
                </a:solidFill>
              </a:rPr>
              <a:t>Masing2 bangsa memiliki corak sejarah, keadaan masy, dan budaya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4572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PENDIDIKAN KOMPARATIF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SBG STUDI ANTAR BANGSA &amp; BUDAYA</a:t>
            </a:r>
            <a:endParaRPr kumimoji="0" lang="en-US" sz="4000" b="1" i="0" u="none" strike="noStrike" kern="0" cap="none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8" name="Picture 5" descr="anak SD Aceh"/>
          <p:cNvPicPr>
            <a:picLocks noChangeAspect="1" noChangeArrowheads="1"/>
          </p:cNvPicPr>
          <p:nvPr/>
        </p:nvPicPr>
        <p:blipFill>
          <a:blip r:embed="rId3"/>
          <a:srcRect l="6141" r="6356"/>
          <a:stretch>
            <a:fillRect/>
          </a:stretch>
        </p:blipFill>
        <p:spPr>
          <a:xfrm>
            <a:off x="228600" y="2286000"/>
            <a:ext cx="4114800" cy="3733800"/>
          </a:xfrm>
          <a:prstGeom prst="rect">
            <a:avLst/>
          </a:prstGeo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arif_rohman@uny.ac.id</a:t>
            </a:r>
            <a:endParaRPr lang="en-US" sz="16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533400"/>
            <a:ext cx="5791200" cy="6019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9FE6FF"/>
                </a:solidFill>
              </a:rPr>
              <a:t>KERBER &amp; SMITH, </a:t>
            </a:r>
            <a:r>
              <a:rPr lang="en-US" b="1" dirty="0" err="1" smtClean="0">
                <a:solidFill>
                  <a:srgbClr val="9FE6FF"/>
                </a:solidFill>
              </a:rPr>
              <a:t>Fungsi</a:t>
            </a:r>
            <a:r>
              <a:rPr lang="en-US" b="1" dirty="0" smtClean="0">
                <a:solidFill>
                  <a:srgbClr val="9FE6FF"/>
                </a:solidFill>
              </a:rPr>
              <a:t> </a:t>
            </a:r>
            <a:r>
              <a:rPr lang="en-US" b="1" dirty="0" err="1" smtClean="0">
                <a:solidFill>
                  <a:srgbClr val="9FE6FF"/>
                </a:solidFill>
              </a:rPr>
              <a:t>Utama</a:t>
            </a:r>
            <a:r>
              <a:rPr lang="en-US" b="1" dirty="0" smtClean="0">
                <a:solidFill>
                  <a:srgbClr val="9FE6FF"/>
                </a:solidFill>
              </a:rPr>
              <a:t> </a:t>
            </a:r>
            <a:r>
              <a:rPr lang="en-US" b="1" dirty="0" err="1" smtClean="0">
                <a:solidFill>
                  <a:srgbClr val="9FE6FF"/>
                </a:solidFill>
              </a:rPr>
              <a:t>Kebudayaan</a:t>
            </a:r>
            <a:r>
              <a:rPr lang="en-US" b="1" dirty="0" smtClean="0">
                <a:solidFill>
                  <a:srgbClr val="9FE6FF"/>
                </a:solidFill>
              </a:rPr>
              <a:t>:</a:t>
            </a:r>
          </a:p>
          <a:p>
            <a:pPr marL="1200150" lvl="1" indent="-742950">
              <a:lnSpc>
                <a:spcPts val="3300"/>
              </a:lnSpc>
              <a:spcBef>
                <a:spcPts val="18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FF00"/>
                </a:solidFill>
              </a:rPr>
              <a:t>Penjamin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kelangsungan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hidup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biologis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dari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kelompok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sosial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</a:p>
          <a:p>
            <a:pPr marL="1200150" lvl="1" indent="-742950">
              <a:lnSpc>
                <a:spcPts val="3300"/>
              </a:lnSpc>
              <a:spcBef>
                <a:spcPts val="18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92D050"/>
                </a:solidFill>
              </a:rPr>
              <a:t>Pengembangan</a:t>
            </a:r>
            <a:r>
              <a:rPr lang="en-US" sz="3200" b="1" dirty="0" smtClean="0">
                <a:solidFill>
                  <a:srgbClr val="92D050"/>
                </a:solidFill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</a:rPr>
              <a:t>kehidupan</a:t>
            </a:r>
            <a:r>
              <a:rPr lang="en-US" sz="3200" b="1" dirty="0" smtClean="0">
                <a:solidFill>
                  <a:srgbClr val="92D050"/>
                </a:solidFill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</a:rPr>
              <a:t>ekonomi</a:t>
            </a:r>
            <a:endParaRPr lang="en-US" sz="3200" b="1" dirty="0" smtClean="0">
              <a:solidFill>
                <a:srgbClr val="92D050"/>
              </a:solidFill>
            </a:endParaRPr>
          </a:p>
          <a:p>
            <a:pPr marL="1200150" lvl="1" indent="-742950">
              <a:lnSpc>
                <a:spcPts val="3300"/>
              </a:lnSpc>
              <a:spcBef>
                <a:spcPts val="18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3200" b="1" dirty="0" smtClean="0">
                <a:solidFill>
                  <a:srgbClr val="FFFFFF"/>
                </a:solidFill>
              </a:rPr>
              <a:t>Cara </a:t>
            </a:r>
            <a:r>
              <a:rPr lang="en-US" sz="3200" b="1" dirty="0" err="1" smtClean="0">
                <a:solidFill>
                  <a:srgbClr val="FFFFFF"/>
                </a:solidFill>
              </a:rPr>
              <a:t>mendidik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generasi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baru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menjadi</a:t>
            </a:r>
            <a:r>
              <a:rPr lang="en-US" sz="3200" b="1" dirty="0" smtClean="0">
                <a:solidFill>
                  <a:srgbClr val="FFFFFF"/>
                </a:solidFill>
              </a:rPr>
              <a:t> or</a:t>
            </a:r>
            <a:r>
              <a:rPr lang="id-ID" sz="3200" b="1" dirty="0" smtClean="0">
                <a:solidFill>
                  <a:srgbClr val="FFFFFF"/>
                </a:solidFill>
              </a:rPr>
              <a:t>an</a:t>
            </a:r>
            <a:r>
              <a:rPr lang="en-US" sz="3200" b="1" dirty="0" smtClean="0">
                <a:solidFill>
                  <a:srgbClr val="FFFFFF"/>
                </a:solidFill>
              </a:rPr>
              <a:t>g </a:t>
            </a:r>
            <a:r>
              <a:rPr lang="en-US" sz="3200" b="1" dirty="0" err="1" smtClean="0">
                <a:solidFill>
                  <a:srgbClr val="FFFFFF"/>
                </a:solidFill>
              </a:rPr>
              <a:t>dewasa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yg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berbudaya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098" name="Picture 2" descr="000a4f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25908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00069f0d"/>
          <p:cNvPicPr>
            <a:picLocks noChangeAspect="1" noChangeArrowheads="1"/>
          </p:cNvPicPr>
          <p:nvPr/>
        </p:nvPicPr>
        <p:blipFill>
          <a:blip r:embed="rId4"/>
          <a:srcRect b="34483"/>
          <a:stretch>
            <a:fillRect/>
          </a:stretch>
        </p:blipFill>
        <p:spPr bwMode="auto">
          <a:xfrm>
            <a:off x="714542" y="3505200"/>
            <a:ext cx="263825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447800"/>
            <a:ext cx="4267200" cy="4114800"/>
          </a:xfrm>
        </p:spPr>
        <p:txBody>
          <a:bodyPr>
            <a:noAutofit/>
          </a:bodyPr>
          <a:lstStyle/>
          <a:p>
            <a:pPr marL="514350" indent="-514350">
              <a:lnSpc>
                <a:spcPts val="3300"/>
              </a:lnSpc>
              <a:spcBef>
                <a:spcPts val="1200"/>
              </a:spcBef>
              <a:buClr>
                <a:srgbClr val="FFFF00"/>
              </a:buClr>
              <a:buFont typeface="+mj-lt"/>
              <a:buAutoNum type="arabicPeriod" startAt="4"/>
            </a:pPr>
            <a:r>
              <a:rPr lang="en-US" b="1" dirty="0" err="1" smtClean="0">
                <a:solidFill>
                  <a:srgbClr val="FFFFFF"/>
                </a:solidFill>
              </a:rPr>
              <a:t>Menanggulangi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hal</a:t>
            </a:r>
            <a:r>
              <a:rPr lang="id-ID" b="1" dirty="0" smtClean="0">
                <a:solidFill>
                  <a:srgbClr val="FFFFFF"/>
                </a:solidFill>
              </a:rPr>
              <a:t>2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yg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berhubungan</a:t>
            </a:r>
            <a:r>
              <a:rPr lang="en-US" b="1" dirty="0" smtClean="0">
                <a:solidFill>
                  <a:srgbClr val="FFFFFF"/>
                </a:solidFill>
              </a:rPr>
              <a:t> dg </a:t>
            </a:r>
            <a:r>
              <a:rPr lang="en-US" b="1" dirty="0" err="1" smtClean="0">
                <a:solidFill>
                  <a:srgbClr val="FFFFFF"/>
                </a:solidFill>
              </a:rPr>
              <a:t>kekuatan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gaib</a:t>
            </a:r>
            <a:r>
              <a:rPr lang="en-US" b="1" dirty="0" smtClean="0">
                <a:solidFill>
                  <a:srgbClr val="FFFFFF"/>
                </a:solidFill>
              </a:rPr>
              <a:t>.</a:t>
            </a:r>
          </a:p>
          <a:p>
            <a:pPr marL="514350" indent="-514350">
              <a:lnSpc>
                <a:spcPts val="3300"/>
              </a:lnSpc>
              <a:spcBef>
                <a:spcPts val="1200"/>
              </a:spcBef>
              <a:buClr>
                <a:srgbClr val="FFFF00"/>
              </a:buClr>
              <a:buFont typeface="+mj-lt"/>
              <a:buAutoNum type="arabicPeriod" startAt="4"/>
            </a:pPr>
            <a:r>
              <a:rPr lang="id-ID" b="1" dirty="0" smtClean="0">
                <a:solidFill>
                  <a:srgbClr val="3CE27F"/>
                </a:solidFill>
              </a:rPr>
              <a:t>M</a:t>
            </a:r>
            <a:r>
              <a:rPr lang="en-US" b="1" dirty="0" smtClean="0">
                <a:solidFill>
                  <a:srgbClr val="3CE27F"/>
                </a:solidFill>
              </a:rPr>
              <a:t>e</a:t>
            </a:r>
            <a:r>
              <a:rPr lang="id-ID" b="1" dirty="0" smtClean="0">
                <a:solidFill>
                  <a:srgbClr val="3CE27F"/>
                </a:solidFill>
              </a:rPr>
              <a:t>lindungi </a:t>
            </a:r>
            <a:r>
              <a:rPr lang="en-US" b="1" dirty="0" err="1" smtClean="0">
                <a:solidFill>
                  <a:srgbClr val="3CE27F"/>
                </a:solidFill>
              </a:rPr>
              <a:t>kesejahteraan</a:t>
            </a:r>
            <a:r>
              <a:rPr lang="en-US" b="1" dirty="0" smtClean="0">
                <a:solidFill>
                  <a:srgbClr val="3CE27F"/>
                </a:solidFill>
              </a:rPr>
              <a:t> </a:t>
            </a:r>
            <a:r>
              <a:rPr lang="en-US" b="1" dirty="0" err="1" smtClean="0">
                <a:solidFill>
                  <a:srgbClr val="3CE27F"/>
                </a:solidFill>
              </a:rPr>
              <a:t>indiv</a:t>
            </a:r>
            <a:r>
              <a:rPr lang="en-US" b="1" dirty="0" smtClean="0">
                <a:solidFill>
                  <a:srgbClr val="3CE27F"/>
                </a:solidFill>
              </a:rPr>
              <a:t> </a:t>
            </a:r>
            <a:r>
              <a:rPr lang="en-US" b="1" dirty="0" err="1" smtClean="0">
                <a:solidFill>
                  <a:srgbClr val="3CE27F"/>
                </a:solidFill>
              </a:rPr>
              <a:t>dan</a:t>
            </a:r>
            <a:r>
              <a:rPr lang="en-US" b="1" dirty="0" smtClean="0">
                <a:solidFill>
                  <a:srgbClr val="3CE27F"/>
                </a:solidFill>
              </a:rPr>
              <a:t> </a:t>
            </a:r>
            <a:r>
              <a:rPr lang="en-US" b="1" dirty="0" err="1" smtClean="0">
                <a:solidFill>
                  <a:srgbClr val="3CE27F"/>
                </a:solidFill>
              </a:rPr>
              <a:t>kelomp</a:t>
            </a:r>
            <a:r>
              <a:rPr lang="en-US" b="1" dirty="0" smtClean="0">
                <a:solidFill>
                  <a:srgbClr val="3CE27F"/>
                </a:solidFill>
              </a:rPr>
              <a:t>).</a:t>
            </a:r>
          </a:p>
          <a:p>
            <a:pPr marL="514350" indent="-514350">
              <a:lnSpc>
                <a:spcPts val="3300"/>
              </a:lnSpc>
              <a:spcBef>
                <a:spcPts val="1200"/>
              </a:spcBef>
              <a:buClr>
                <a:srgbClr val="FFFF00"/>
              </a:buClr>
              <a:buFont typeface="+mj-lt"/>
              <a:buAutoNum type="arabicPeriod" startAt="4"/>
            </a:pPr>
            <a:r>
              <a:rPr lang="en-US" b="1" dirty="0" err="1" smtClean="0">
                <a:solidFill>
                  <a:srgbClr val="FFFF00"/>
                </a:solidFill>
              </a:rPr>
              <a:t>Rekreasi</a:t>
            </a:r>
            <a:r>
              <a:rPr lang="en-US" b="1" dirty="0" smtClean="0">
                <a:solidFill>
                  <a:srgbClr val="FFFF00"/>
                </a:solidFill>
              </a:rPr>
              <a:t> .</a:t>
            </a:r>
          </a:p>
        </p:txBody>
      </p:sp>
      <p:pic>
        <p:nvPicPr>
          <p:cNvPr id="4098" name="Picture 2" descr="000a4f4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886" y="1600200"/>
            <a:ext cx="348251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524000"/>
            <a:ext cx="4724400" cy="4953000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FFFFFF"/>
                </a:solidFill>
              </a:rPr>
              <a:t>B</a:t>
            </a:r>
            <a:r>
              <a:rPr lang="en-US" b="1" dirty="0" err="1" smtClean="0">
                <a:solidFill>
                  <a:srgbClr val="FFFFFF"/>
                </a:solidFill>
              </a:rPr>
              <a:t>udaya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selalu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bersinggungan</a:t>
            </a:r>
            <a:r>
              <a:rPr lang="en-US" b="1" dirty="0" smtClean="0">
                <a:solidFill>
                  <a:srgbClr val="FFFFFF"/>
                </a:solidFill>
              </a:rPr>
              <a:t> dg </a:t>
            </a:r>
            <a:r>
              <a:rPr lang="en-US" b="1" dirty="0" err="1" smtClean="0">
                <a:solidFill>
                  <a:srgbClr val="FFFFFF"/>
                </a:solidFill>
              </a:rPr>
              <a:t>budaya</a:t>
            </a:r>
            <a:r>
              <a:rPr lang="en-US" b="1" dirty="0" smtClean="0">
                <a:solidFill>
                  <a:srgbClr val="FFFFFF"/>
                </a:solidFill>
              </a:rPr>
              <a:t> lain.</a:t>
            </a:r>
          </a:p>
          <a:p>
            <a:pPr>
              <a:lnSpc>
                <a:spcPts val="3300"/>
              </a:lnSpc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Interaksi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budaya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menimbulkan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proses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perubahan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budaya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lnSpc>
                <a:spcPts val="3300"/>
              </a:lnSpc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FFFF00"/>
                </a:solidFill>
              </a:rPr>
              <a:t>Wujud p</a:t>
            </a:r>
            <a:r>
              <a:rPr lang="en-US" b="1" dirty="0" smtClean="0">
                <a:solidFill>
                  <a:srgbClr val="FFFF00"/>
                </a:solidFill>
              </a:rPr>
              <a:t>roses </a:t>
            </a:r>
            <a:r>
              <a:rPr lang="en-US" b="1" dirty="0" err="1" smtClean="0">
                <a:solidFill>
                  <a:srgbClr val="FFFF00"/>
                </a:solidFill>
              </a:rPr>
              <a:t>perub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budaya</a:t>
            </a:r>
            <a:r>
              <a:rPr lang="en-US" b="1" dirty="0" smtClean="0">
                <a:solidFill>
                  <a:srgbClr val="FFFFFF"/>
                </a:solidFill>
              </a:rPr>
              <a:t>: </a:t>
            </a:r>
            <a:r>
              <a:rPr lang="en-US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Difusi</a:t>
            </a:r>
            <a:r>
              <a:rPr lang="en-US" b="1" dirty="0" smtClean="0">
                <a:solidFill>
                  <a:srgbClr val="FFFFFF"/>
                </a:solidFill>
              </a:rPr>
              <a:t> , </a:t>
            </a:r>
            <a:r>
              <a:rPr lang="en-US" b="1" dirty="0" err="1" smtClean="0">
                <a:solidFill>
                  <a:srgbClr val="FFFFFF"/>
                </a:solidFill>
              </a:rPr>
              <a:t>akulturasi</a:t>
            </a:r>
            <a:r>
              <a:rPr lang="en-US" b="1" dirty="0" smtClean="0">
                <a:solidFill>
                  <a:srgbClr val="FFFFFF"/>
                </a:solidFill>
              </a:rPr>
              <a:t>, </a:t>
            </a:r>
            <a:r>
              <a:rPr lang="en-US" b="1" dirty="0" err="1" smtClean="0">
                <a:solidFill>
                  <a:srgbClr val="3CE27F"/>
                </a:solidFill>
              </a:rPr>
              <a:t>asimilasi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inovasi</a:t>
            </a:r>
            <a:r>
              <a:rPr lang="en-US" b="1" dirty="0" smtClean="0">
                <a:solidFill>
                  <a:srgbClr val="FFFFFF"/>
                </a:solidFill>
              </a:rPr>
              <a:t>.</a:t>
            </a:r>
            <a:endParaRPr lang="en-US" sz="3600" b="1" dirty="0" smtClean="0">
              <a:solidFill>
                <a:srgbClr val="FFFFFF"/>
              </a:solidFill>
            </a:endParaRPr>
          </a:p>
          <a:p>
            <a:pPr>
              <a:lnSpc>
                <a:spcPts val="3300"/>
              </a:lnSpc>
              <a:spcBef>
                <a:spcPts val="1200"/>
              </a:spcBef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INTERAKSI BUDAYA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t04942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828800"/>
            <a:ext cx="4000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spc="-150" dirty="0" smtClean="0">
                <a:solidFill>
                  <a:srgbClr val="FFFF00"/>
                </a:solidFill>
              </a:rPr>
              <a:t>CIRI NEGARA BERKEMBANG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410200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3600" dirty="0" smtClean="0"/>
              <a:t>Don Adams &amp; </a:t>
            </a:r>
            <a:r>
              <a:rPr lang="en-US" sz="3600" dirty="0" err="1" smtClean="0"/>
              <a:t>Byork</a:t>
            </a:r>
            <a:r>
              <a:rPr lang="en-US" sz="3600" dirty="0" smtClean="0"/>
              <a:t>: </a:t>
            </a:r>
          </a:p>
          <a:p>
            <a:pPr>
              <a:lnSpc>
                <a:spcPts val="3900"/>
              </a:lnSpc>
              <a:spcBef>
                <a:spcPts val="0"/>
              </a:spcBef>
              <a:buNone/>
            </a:pPr>
            <a:r>
              <a:rPr lang="en-US" sz="3600" dirty="0" err="1" smtClean="0"/>
              <a:t>ciri-ciri</a:t>
            </a:r>
            <a:r>
              <a:rPr lang="en-US" sz="3600" dirty="0" smtClean="0"/>
              <a:t> </a:t>
            </a:r>
            <a:r>
              <a:rPr lang="en-US" sz="3600" dirty="0" err="1" smtClean="0"/>
              <a:t>negara</a:t>
            </a:r>
            <a:r>
              <a:rPr lang="en-US" sz="3600" dirty="0" smtClean="0"/>
              <a:t> </a:t>
            </a:r>
            <a:r>
              <a:rPr lang="en-US" sz="3600" dirty="0" err="1" smtClean="0"/>
              <a:t>berkembang</a:t>
            </a:r>
            <a:r>
              <a:rPr lang="en-US" sz="3600" dirty="0" smtClean="0"/>
              <a:t>:</a:t>
            </a:r>
          </a:p>
          <a:p>
            <a:pPr>
              <a:lnSpc>
                <a:spcPts val="3900"/>
              </a:lnSpc>
              <a:spcBef>
                <a:spcPts val="1200"/>
              </a:spcBef>
            </a:pPr>
            <a:r>
              <a:rPr lang="en-US" sz="3600" i="1" dirty="0" smtClean="0"/>
              <a:t>Tingkat </a:t>
            </a:r>
            <a:r>
              <a:rPr lang="en-US" sz="3600" i="1" dirty="0" err="1" smtClean="0"/>
              <a:t>kelahiran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kematian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yg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tinggi</a:t>
            </a:r>
            <a:endParaRPr lang="en-US" sz="3600" i="1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i="1" dirty="0" err="1" smtClean="0"/>
              <a:t>Kondisi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sanitasi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lingkungan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pemeliharaan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kesehatan</a:t>
            </a:r>
            <a:r>
              <a:rPr lang="en-US" sz="3600" i="1" dirty="0" smtClean="0"/>
              <a:t> yang </a:t>
            </a:r>
            <a:r>
              <a:rPr lang="en-US" sz="3600" i="1" dirty="0" err="1" smtClean="0"/>
              <a:t>buruk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i="1" dirty="0" err="1" smtClean="0"/>
              <a:t>Kondisi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perumahan</a:t>
            </a:r>
            <a:r>
              <a:rPr lang="en-US" sz="3600" i="1" dirty="0" smtClean="0"/>
              <a:t> yang </a:t>
            </a:r>
            <a:r>
              <a:rPr lang="en-US" sz="3600" i="1" dirty="0" err="1" smtClean="0"/>
              <a:t>buruk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i="1" dirty="0" err="1" smtClean="0"/>
              <a:t>Banyak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penduduk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bekerja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sektor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pertanian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400800"/>
          </a:xfrm>
        </p:spPr>
        <p:txBody>
          <a:bodyPr>
            <a:noAutofit/>
          </a:bodyPr>
          <a:lstStyle/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Pendapatan</a:t>
            </a:r>
            <a:r>
              <a:rPr lang="en-US" sz="3600" dirty="0" smtClean="0"/>
              <a:t> </a:t>
            </a:r>
            <a:r>
              <a:rPr lang="en-US" sz="3600" dirty="0" err="1" smtClean="0"/>
              <a:t>perkapita</a:t>
            </a:r>
            <a:r>
              <a:rPr lang="en-US" sz="3600" dirty="0" smtClean="0"/>
              <a:t> </a:t>
            </a:r>
            <a:r>
              <a:rPr lang="en-US" sz="3600" dirty="0" err="1" smtClean="0"/>
              <a:t>rendah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Rendahnya</a:t>
            </a:r>
            <a:r>
              <a:rPr lang="en-US" sz="3600" dirty="0" smtClean="0"/>
              <a:t> </a:t>
            </a:r>
            <a:r>
              <a:rPr lang="en-US" sz="3600" dirty="0" err="1" smtClean="0"/>
              <a:t>konsumsi</a:t>
            </a:r>
            <a:r>
              <a:rPr lang="en-US" sz="3600" dirty="0" smtClean="0"/>
              <a:t> </a:t>
            </a:r>
            <a:r>
              <a:rPr lang="en-US" sz="3600" dirty="0" err="1" smtClean="0"/>
              <a:t>makanan</a:t>
            </a:r>
            <a:r>
              <a:rPr lang="en-US" sz="3600" dirty="0" smtClean="0"/>
              <a:t> </a:t>
            </a:r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Rendahnya</a:t>
            </a:r>
            <a:r>
              <a:rPr lang="en-US" sz="3600" dirty="0" smtClean="0"/>
              <a:t> </a:t>
            </a:r>
            <a:r>
              <a:rPr lang="en-US" sz="3600" dirty="0" err="1" smtClean="0"/>
              <a:t>angka</a:t>
            </a:r>
            <a:r>
              <a:rPr lang="en-US" sz="3600" dirty="0" smtClean="0"/>
              <a:t> </a:t>
            </a:r>
            <a:r>
              <a:rPr lang="en-US" sz="3600" dirty="0" err="1" smtClean="0"/>
              <a:t>melek</a:t>
            </a:r>
            <a:r>
              <a:rPr lang="en-US" sz="3600" dirty="0" smtClean="0"/>
              <a:t> </a:t>
            </a:r>
            <a:r>
              <a:rPr lang="en-US" sz="3600" dirty="0" err="1" smtClean="0"/>
              <a:t>huruf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jumlah</a:t>
            </a:r>
            <a:r>
              <a:rPr lang="en-US" sz="3600" dirty="0" smtClean="0"/>
              <a:t> </a:t>
            </a:r>
            <a:r>
              <a:rPr lang="en-US" sz="3600" dirty="0" err="1" smtClean="0"/>
              <a:t>siswa</a:t>
            </a:r>
            <a:r>
              <a:rPr lang="en-US" sz="3600" dirty="0" smtClean="0"/>
              <a:t> </a:t>
            </a:r>
            <a:r>
              <a:rPr lang="en-US" sz="3600" dirty="0" err="1" smtClean="0"/>
              <a:t>bersekolah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Kondisi</a:t>
            </a:r>
            <a:r>
              <a:rPr lang="en-US" sz="3600" dirty="0" smtClean="0"/>
              <a:t> </a:t>
            </a:r>
            <a:r>
              <a:rPr lang="en-US" sz="3600" dirty="0" err="1" smtClean="0"/>
              <a:t>kesatuan</a:t>
            </a:r>
            <a:r>
              <a:rPr lang="en-US" sz="3600" dirty="0" smtClean="0"/>
              <a:t> </a:t>
            </a:r>
            <a:r>
              <a:rPr lang="en-US" sz="3600" dirty="0" err="1" smtClean="0"/>
              <a:t>nasional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rendah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merata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Tradisi</a:t>
            </a:r>
            <a:r>
              <a:rPr lang="en-US" sz="3600" dirty="0" smtClean="0"/>
              <a:t> </a:t>
            </a:r>
            <a:r>
              <a:rPr lang="en-US" sz="3600" dirty="0" err="1" smtClean="0"/>
              <a:t>menentukan</a:t>
            </a:r>
            <a:r>
              <a:rPr lang="en-US" sz="3600" dirty="0" smtClean="0"/>
              <a:t> </a:t>
            </a:r>
            <a:r>
              <a:rPr lang="en-US" sz="3600" dirty="0" err="1" smtClean="0"/>
              <a:t>perilaku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stratifikasi</a:t>
            </a:r>
            <a:r>
              <a:rPr lang="en-US" sz="3600" dirty="0" smtClean="0"/>
              <a:t> </a:t>
            </a:r>
            <a:r>
              <a:rPr lang="en-US" sz="3600" dirty="0" err="1" smtClean="0"/>
              <a:t>sosial</a:t>
            </a:r>
            <a:r>
              <a:rPr lang="en-US" sz="3600" dirty="0" smtClean="0"/>
              <a:t> </a:t>
            </a:r>
            <a:r>
              <a:rPr lang="en-US" sz="3600" dirty="0" err="1" smtClean="0"/>
              <a:t>berdasarkan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keturunan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Kurangnya</a:t>
            </a:r>
            <a:r>
              <a:rPr lang="en-US" sz="3600" dirty="0" smtClean="0"/>
              <a:t> </a:t>
            </a:r>
            <a:r>
              <a:rPr lang="en-US" sz="3600" dirty="0" err="1" smtClean="0"/>
              <a:t>kesetaraan</a:t>
            </a:r>
            <a:r>
              <a:rPr lang="en-US" sz="3600" dirty="0" smtClean="0"/>
              <a:t> gender</a:t>
            </a:r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Rendahnya</a:t>
            </a:r>
            <a:r>
              <a:rPr lang="en-US" sz="3600" dirty="0" smtClean="0"/>
              <a:t> </a:t>
            </a:r>
            <a:r>
              <a:rPr lang="en-US" sz="3600" dirty="0" err="1" smtClean="0"/>
              <a:t>tingkat</a:t>
            </a:r>
            <a:r>
              <a:rPr lang="en-US" sz="3600" dirty="0" smtClean="0"/>
              <a:t> </a:t>
            </a:r>
            <a:r>
              <a:rPr lang="en-US" sz="3600" dirty="0" err="1" smtClean="0"/>
              <a:t>teknologi</a:t>
            </a:r>
            <a:r>
              <a:rPr lang="en-US" sz="3600" dirty="0" smtClean="0"/>
              <a:t> </a:t>
            </a:r>
            <a:r>
              <a:rPr lang="en-US" sz="3600" dirty="0" err="1" smtClean="0"/>
              <a:t>komunikasi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transportasi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791200"/>
          </a:xfrm>
        </p:spPr>
        <p:txBody>
          <a:bodyPr>
            <a:noAutofit/>
          </a:bodyPr>
          <a:lstStyle/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Banyaknya</a:t>
            </a:r>
            <a:r>
              <a:rPr lang="en-US" sz="3600" dirty="0" smtClean="0"/>
              <a:t> </a:t>
            </a:r>
            <a:r>
              <a:rPr lang="en-US" sz="3600" dirty="0" err="1" smtClean="0"/>
              <a:t>penggunaan</a:t>
            </a:r>
            <a:r>
              <a:rPr lang="en-US" sz="3600" dirty="0" smtClean="0"/>
              <a:t> </a:t>
            </a:r>
            <a:r>
              <a:rPr lang="en-US" sz="3600" dirty="0" err="1" smtClean="0"/>
              <a:t>tenaga</a:t>
            </a:r>
            <a:r>
              <a:rPr lang="en-US" sz="3600" dirty="0" smtClean="0"/>
              <a:t> </a:t>
            </a:r>
            <a:r>
              <a:rPr lang="en-US" sz="3600" dirty="0" err="1" smtClean="0"/>
              <a:t>kerja</a:t>
            </a:r>
            <a:r>
              <a:rPr lang="en-US" sz="3600" dirty="0" smtClean="0"/>
              <a:t> </a:t>
            </a:r>
            <a:r>
              <a:rPr lang="en-US" sz="3600" dirty="0" err="1" smtClean="0"/>
              <a:t>kanak-kanak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Ekspor</a:t>
            </a:r>
            <a:r>
              <a:rPr lang="en-US" sz="3600" dirty="0" smtClean="0"/>
              <a:t>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banyak</a:t>
            </a:r>
            <a:r>
              <a:rPr lang="en-US" sz="3600" dirty="0" smtClean="0"/>
              <a:t> </a:t>
            </a:r>
            <a:r>
              <a:rPr lang="en-US" sz="3600" dirty="0" err="1" smtClean="0"/>
              <a:t>berupa</a:t>
            </a:r>
            <a:r>
              <a:rPr lang="en-US" sz="3600" dirty="0" smtClean="0"/>
              <a:t> </a:t>
            </a:r>
            <a:r>
              <a:rPr lang="en-US" sz="3600" dirty="0" err="1" smtClean="0"/>
              <a:t>barang</a:t>
            </a:r>
            <a:r>
              <a:rPr lang="en-US" sz="3600" dirty="0" smtClean="0"/>
              <a:t> </a:t>
            </a:r>
            <a:r>
              <a:rPr lang="en-US" sz="3600" dirty="0" err="1" smtClean="0"/>
              <a:t>mentah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smtClean="0"/>
              <a:t>Tabungan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investasi</a:t>
            </a:r>
            <a:r>
              <a:rPr lang="en-US" sz="3600" dirty="0" smtClean="0"/>
              <a:t> </a:t>
            </a:r>
            <a:r>
              <a:rPr lang="en-US" sz="3600" dirty="0" err="1" smtClean="0"/>
              <a:t>masih</a:t>
            </a:r>
            <a:r>
              <a:rPr lang="en-US" sz="3600" dirty="0" smtClean="0"/>
              <a:t> </a:t>
            </a:r>
            <a:r>
              <a:rPr lang="en-US" sz="3600" dirty="0" err="1" smtClean="0"/>
              <a:t>rendah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smtClean="0"/>
              <a:t>Cara </a:t>
            </a:r>
            <a:r>
              <a:rPr lang="en-US" sz="3600" dirty="0" err="1" smtClean="0"/>
              <a:t>pendayagunaan</a:t>
            </a:r>
            <a:r>
              <a:rPr lang="en-US" sz="3600" dirty="0" smtClean="0"/>
              <a:t> </a:t>
            </a:r>
            <a:r>
              <a:rPr lang="en-US" sz="3600" dirty="0" err="1" smtClean="0"/>
              <a:t>tanah</a:t>
            </a:r>
            <a:r>
              <a:rPr lang="en-US" sz="3600" dirty="0" smtClean="0"/>
              <a:t> </a:t>
            </a:r>
            <a:r>
              <a:rPr lang="en-US" sz="3600" dirty="0" err="1" smtClean="0"/>
              <a:t>pertanian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memperhatikan</a:t>
            </a:r>
            <a:r>
              <a:rPr lang="en-US" sz="3600" dirty="0" smtClean="0"/>
              <a:t> </a:t>
            </a:r>
            <a:r>
              <a:rPr lang="en-US" sz="3600" dirty="0" err="1" smtClean="0"/>
              <a:t>perawatan</a:t>
            </a:r>
            <a:r>
              <a:rPr lang="en-US" sz="3600" dirty="0" smtClean="0"/>
              <a:t> </a:t>
            </a:r>
            <a:r>
              <a:rPr lang="en-US" sz="3600" dirty="0" err="1" smtClean="0"/>
              <a:t>tanah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mengakibatkan</a:t>
            </a:r>
            <a:r>
              <a:rPr lang="en-US" sz="3600" dirty="0" smtClean="0"/>
              <a:t> </a:t>
            </a:r>
            <a:r>
              <a:rPr lang="en-US" sz="3600" dirty="0" err="1" smtClean="0"/>
              <a:t>kesuburannya</a:t>
            </a:r>
            <a:r>
              <a:rPr lang="en-US" sz="3600" dirty="0" smtClean="0"/>
              <a:t> </a:t>
            </a:r>
            <a:r>
              <a:rPr lang="en-US" sz="3600" dirty="0" err="1" smtClean="0"/>
              <a:t>merosot</a:t>
            </a:r>
            <a:r>
              <a:rPr lang="en-US" sz="3600" dirty="0" smtClean="0"/>
              <a:t>.</a:t>
            </a:r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Militer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kaum</a:t>
            </a:r>
            <a:r>
              <a:rPr lang="en-US" sz="3600" dirty="0" smtClean="0"/>
              <a:t> </a:t>
            </a:r>
            <a:r>
              <a:rPr lang="en-US" sz="3600" dirty="0" err="1" smtClean="0"/>
              <a:t>feodal</a:t>
            </a:r>
            <a:r>
              <a:rPr lang="en-US" sz="3600" dirty="0" smtClean="0"/>
              <a:t> </a:t>
            </a:r>
            <a:r>
              <a:rPr lang="en-US" sz="3600" dirty="0" err="1" smtClean="0"/>
              <a:t>mendominasi</a:t>
            </a:r>
            <a:r>
              <a:rPr lang="en-US" sz="3600" dirty="0" smtClean="0"/>
              <a:t> </a:t>
            </a:r>
            <a:r>
              <a:rPr lang="en-US" sz="3600" dirty="0" err="1" smtClean="0"/>
              <a:t>pemerintahan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400800"/>
          </a:xfrm>
        </p:spPr>
        <p:txBody>
          <a:bodyPr>
            <a:noAutofit/>
          </a:bodyPr>
          <a:lstStyle/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Kekayaan</a:t>
            </a:r>
            <a:r>
              <a:rPr lang="en-US" sz="3600" dirty="0" smtClean="0"/>
              <a:t> </a:t>
            </a:r>
            <a:r>
              <a:rPr lang="en-US" sz="3600" dirty="0" err="1" smtClean="0"/>
              <a:t>banyak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tangan</a:t>
            </a:r>
            <a:r>
              <a:rPr lang="en-US" sz="3600" dirty="0" smtClean="0"/>
              <a:t> </a:t>
            </a:r>
            <a:r>
              <a:rPr lang="en-US" sz="3600" dirty="0" err="1" smtClean="0"/>
              <a:t>sekelompok</a:t>
            </a:r>
            <a:r>
              <a:rPr lang="en-US" sz="3600" dirty="0" smtClean="0"/>
              <a:t> </a:t>
            </a:r>
            <a:r>
              <a:rPr lang="en-US" sz="3600" dirty="0" err="1" smtClean="0"/>
              <a:t>kecil</a:t>
            </a:r>
            <a:r>
              <a:rPr lang="en-US" sz="3600" dirty="0" smtClean="0"/>
              <a:t> </a:t>
            </a:r>
            <a:r>
              <a:rPr lang="en-US" sz="3600" dirty="0" err="1" smtClean="0"/>
              <a:t>orang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kelas</a:t>
            </a:r>
            <a:r>
              <a:rPr lang="en-US" sz="3600" dirty="0" smtClean="0"/>
              <a:t> </a:t>
            </a:r>
            <a:r>
              <a:rPr lang="en-US" sz="3600" dirty="0" err="1" smtClean="0"/>
              <a:t>menengah</a:t>
            </a:r>
            <a:r>
              <a:rPr lang="en-US" sz="3600" dirty="0" smtClean="0"/>
              <a:t> </a:t>
            </a:r>
            <a:r>
              <a:rPr lang="en-US" sz="3600" dirty="0" err="1" smtClean="0"/>
              <a:t>sangat</a:t>
            </a:r>
            <a:r>
              <a:rPr lang="en-US" sz="3600" dirty="0" smtClean="0"/>
              <a:t> </a:t>
            </a:r>
            <a:r>
              <a:rPr lang="en-US" sz="3600" dirty="0" err="1" smtClean="0"/>
              <a:t>sedikit</a:t>
            </a:r>
            <a:r>
              <a:rPr lang="en-US" sz="3600" dirty="0" smtClean="0"/>
              <a:t>.</a:t>
            </a:r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Fasilitas</a:t>
            </a:r>
            <a:r>
              <a:rPr lang="en-US" sz="3600" dirty="0" smtClean="0"/>
              <a:t> </a:t>
            </a:r>
            <a:r>
              <a:rPr lang="en-US" sz="3600" dirty="0" err="1" smtClean="0"/>
              <a:t>kredit</a:t>
            </a:r>
            <a:r>
              <a:rPr lang="en-US" sz="3600" dirty="0" smtClean="0"/>
              <a:t> </a:t>
            </a:r>
            <a:r>
              <a:rPr lang="en-US" sz="3600" dirty="0" err="1" smtClean="0"/>
              <a:t>buruk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bunga</a:t>
            </a:r>
            <a:r>
              <a:rPr lang="en-US" sz="3600" dirty="0" smtClean="0"/>
              <a:t> </a:t>
            </a:r>
            <a:r>
              <a:rPr lang="en-US" sz="3600" dirty="0" err="1" smtClean="0"/>
              <a:t>pinjaman</a:t>
            </a:r>
            <a:r>
              <a:rPr lang="en-US" sz="3600" dirty="0" smtClean="0"/>
              <a:t> </a:t>
            </a:r>
            <a:r>
              <a:rPr lang="en-US" sz="3600" dirty="0" err="1" smtClean="0"/>
              <a:t>tinggi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Layanan</a:t>
            </a:r>
            <a:r>
              <a:rPr lang="en-US" sz="3600" dirty="0" smtClean="0"/>
              <a:t> </a:t>
            </a:r>
            <a:r>
              <a:rPr lang="en-US" sz="3600" dirty="0" err="1" smtClean="0"/>
              <a:t>jasa</a:t>
            </a:r>
            <a:r>
              <a:rPr lang="en-US" sz="3600" dirty="0" smtClean="0"/>
              <a:t> </a:t>
            </a:r>
            <a:r>
              <a:rPr lang="en-US" sz="3600" dirty="0" err="1" smtClean="0"/>
              <a:t>langka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smtClean="0"/>
              <a:t>Tanah </a:t>
            </a:r>
            <a:r>
              <a:rPr lang="en-US" sz="3600" dirty="0" err="1" smtClean="0"/>
              <a:t>pertanian</a:t>
            </a:r>
            <a:r>
              <a:rPr lang="en-US" sz="3600" dirty="0" smtClean="0"/>
              <a:t> </a:t>
            </a:r>
            <a:r>
              <a:rPr lang="en-US" sz="3600" dirty="0" err="1" smtClean="0"/>
              <a:t>produktif</a:t>
            </a:r>
            <a:r>
              <a:rPr lang="en-US" sz="3600" dirty="0" smtClean="0"/>
              <a:t> </a:t>
            </a:r>
            <a:r>
              <a:rPr lang="en-US" sz="3600" dirty="0" err="1" smtClean="0"/>
              <a:t>terpetak-petak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ukuran</a:t>
            </a:r>
            <a:r>
              <a:rPr lang="en-US" sz="3600" dirty="0" smtClean="0"/>
              <a:t> </a:t>
            </a:r>
            <a:r>
              <a:rPr lang="en-US" sz="3600" dirty="0" err="1" smtClean="0"/>
              <a:t>kecil</a:t>
            </a:r>
            <a:endParaRPr lang="en-US" sz="3600" dirty="0" smtClean="0"/>
          </a:p>
          <a:p>
            <a:pPr lvl="0"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Kekayaan</a:t>
            </a:r>
            <a:r>
              <a:rPr lang="en-US" sz="3600" dirty="0" smtClean="0"/>
              <a:t> </a:t>
            </a:r>
            <a:r>
              <a:rPr lang="en-US" sz="3600" dirty="0" err="1" smtClean="0"/>
              <a:t>berpusat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kota-kota</a:t>
            </a:r>
            <a:r>
              <a:rPr lang="en-US" sz="3600" dirty="0" smtClean="0"/>
              <a:t> </a:t>
            </a:r>
            <a:r>
              <a:rPr lang="en-US" sz="3600" dirty="0" err="1" smtClean="0"/>
              <a:t>besar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disimpian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luar</a:t>
            </a:r>
            <a:r>
              <a:rPr lang="en-US" sz="3600" dirty="0" smtClean="0"/>
              <a:t> </a:t>
            </a:r>
            <a:r>
              <a:rPr lang="en-US" sz="3600" dirty="0" err="1" smtClean="0"/>
              <a:t>negeri</a:t>
            </a:r>
            <a:endParaRPr lang="en-US" sz="3600" dirty="0" smtClean="0"/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en-US" sz="3600" dirty="0" err="1" smtClean="0"/>
              <a:t>Loyalitas</a:t>
            </a:r>
            <a:r>
              <a:rPr lang="en-US" sz="3600" dirty="0" smtClean="0"/>
              <a:t> </a:t>
            </a:r>
            <a:r>
              <a:rPr lang="en-US" sz="3600" dirty="0" err="1" smtClean="0"/>
              <a:t>sosial</a:t>
            </a:r>
            <a:r>
              <a:rPr lang="en-US" sz="3600" dirty="0" smtClean="0"/>
              <a:t> </a:t>
            </a:r>
            <a:r>
              <a:rPr lang="en-US" sz="3600" dirty="0" err="1" smtClean="0"/>
              <a:t>berpusat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kekerabatan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kedaerahan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9FE8F7"/>
                </a:solidFill>
              </a:rPr>
              <a:t>Bangsa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i="1" dirty="0" smtClean="0">
                <a:solidFill>
                  <a:srgbClr val="9FE8F7"/>
                </a:solidFill>
              </a:rPr>
              <a:t>(nation)</a:t>
            </a:r>
            <a:r>
              <a:rPr lang="id-ID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id-ID" dirty="0" smtClean="0"/>
              <a:t>indiv dlm </a:t>
            </a:r>
            <a:r>
              <a:rPr lang="en-US" dirty="0" err="1" smtClean="0"/>
              <a:t>masy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kesamaan2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id-ID" dirty="0" smtClean="0">
                <a:solidFill>
                  <a:srgbClr val="FFFF00"/>
                </a:solidFill>
              </a:rPr>
              <a:t>B</a:t>
            </a:r>
            <a:r>
              <a:rPr lang="en-US" dirty="0" err="1" smtClean="0">
                <a:solidFill>
                  <a:srgbClr val="FFFF00"/>
                </a:solidFill>
              </a:rPr>
              <a:t>angsa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dpt </a:t>
            </a:r>
            <a:r>
              <a:rPr lang="en-US" dirty="0" err="1" smtClean="0">
                <a:solidFill>
                  <a:srgbClr val="FFFF00"/>
                </a:solidFill>
              </a:rPr>
              <a:t>terdiri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dari </a:t>
            </a:r>
            <a:r>
              <a:rPr lang="en-US" dirty="0" err="1" smtClean="0">
                <a:solidFill>
                  <a:srgbClr val="FFFF00"/>
                </a:solidFill>
              </a:rPr>
              <a:t>satu</a:t>
            </a:r>
            <a:r>
              <a:rPr lang="id-ID" dirty="0" smtClean="0">
                <a:solidFill>
                  <a:srgbClr val="FFFF00"/>
                </a:solidFill>
              </a:rPr>
              <a:t>/</a:t>
            </a:r>
            <a:r>
              <a:rPr lang="en-US" dirty="0" smtClean="0">
                <a:solidFill>
                  <a:srgbClr val="FFFF00"/>
                </a:solidFill>
              </a:rPr>
              <a:t> b</a:t>
            </a:r>
            <a:r>
              <a:rPr lang="id-ID" dirty="0" smtClean="0">
                <a:solidFill>
                  <a:srgbClr val="FFFF00"/>
                </a:solidFill>
              </a:rPr>
              <a:t>y</a:t>
            </a:r>
            <a:r>
              <a:rPr lang="en-US" dirty="0" smtClean="0">
                <a:solidFill>
                  <a:srgbClr val="FFFF00"/>
                </a:solidFill>
              </a:rPr>
              <a:t>k </a:t>
            </a:r>
            <a:r>
              <a:rPr lang="en-US" dirty="0" err="1" smtClean="0">
                <a:solidFill>
                  <a:srgbClr val="FFFF00"/>
                </a:solidFill>
              </a:rPr>
              <a:t>suku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(ethnic) </a:t>
            </a:r>
          </a:p>
          <a:p>
            <a:pPr>
              <a:lnSpc>
                <a:spcPts val="3100"/>
              </a:lnSpc>
              <a:spcBef>
                <a:spcPts val="0"/>
              </a:spcBef>
              <a:buNone/>
            </a:pPr>
            <a:r>
              <a:rPr lang="id-ID" dirty="0" smtClean="0"/>
              <a:t>	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err="1" smtClean="0"/>
              <a:t>Bangsa</a:t>
            </a:r>
            <a:r>
              <a:rPr lang="en-US" dirty="0" smtClean="0"/>
              <a:t> Indonesia </a:t>
            </a:r>
            <a:r>
              <a:rPr lang="id-ID" dirty="0" smtClean="0"/>
              <a:t>terdiri dari </a:t>
            </a:r>
            <a:r>
              <a:rPr lang="en-US" dirty="0" smtClean="0"/>
              <a:t>b</a:t>
            </a:r>
            <a:r>
              <a:rPr lang="id-ID" dirty="0" smtClean="0"/>
              <a:t>yk </a:t>
            </a:r>
            <a:r>
              <a:rPr lang="en-US" dirty="0" err="1" smtClean="0"/>
              <a:t>suku</a:t>
            </a:r>
            <a:r>
              <a:rPr lang="id-ID" dirty="0" smtClean="0"/>
              <a:t>. </a:t>
            </a:r>
            <a:endParaRPr lang="en-US" dirty="0" smtClean="0"/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id-ID" i="1" dirty="0" smtClean="0">
                <a:solidFill>
                  <a:srgbClr val="9FE8F7"/>
                </a:solidFill>
              </a:rPr>
              <a:t>Ethnic</a:t>
            </a:r>
            <a:r>
              <a:rPr lang="id-ID" dirty="0" smtClean="0">
                <a:solidFill>
                  <a:srgbClr val="9FE8F7"/>
                </a:solidFill>
              </a:rPr>
              <a:t>: </a:t>
            </a:r>
            <a:r>
              <a:rPr lang="id-ID" dirty="0" smtClean="0">
                <a:solidFill>
                  <a:srgbClr val="FFFF00"/>
                </a:solidFill>
              </a:rPr>
              <a:t>Kelomp masy yg memiliki kesamaan ciri-ciri kultural tertentu. 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id-ID" i="1" dirty="0" smtClean="0">
                <a:solidFill>
                  <a:srgbClr val="9FE8F7"/>
                </a:solidFill>
              </a:rPr>
              <a:t>R</a:t>
            </a:r>
            <a:r>
              <a:rPr lang="en-US" i="1" dirty="0" smtClean="0">
                <a:solidFill>
                  <a:srgbClr val="9FE8F7"/>
                </a:solidFill>
              </a:rPr>
              <a:t>ace</a:t>
            </a:r>
            <a:r>
              <a:rPr lang="en-US" dirty="0" smtClean="0"/>
              <a:t>: </a:t>
            </a:r>
            <a:r>
              <a:rPr lang="en-US" dirty="0" err="1" smtClean="0"/>
              <a:t>kelomp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id-ID" dirty="0" smtClean="0"/>
              <a:t>.</a:t>
            </a:r>
          </a:p>
          <a:p>
            <a:pPr>
              <a:lnSpc>
                <a:spcPts val="3100"/>
              </a:lnSpc>
              <a:spcBef>
                <a:spcPts val="1800"/>
              </a:spcBef>
              <a:buNone/>
            </a:pPr>
            <a:r>
              <a:rPr lang="id-ID" dirty="0" smtClean="0"/>
              <a:t>	</a:t>
            </a:r>
            <a:r>
              <a:rPr lang="en-US" dirty="0" smtClean="0"/>
              <a:t> ex: </a:t>
            </a:r>
            <a:r>
              <a:rPr lang="en-US" dirty="0" err="1" smtClean="0">
                <a:solidFill>
                  <a:srgbClr val="9FE8F7"/>
                </a:solidFill>
              </a:rPr>
              <a:t>warna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kulit</a:t>
            </a:r>
            <a:r>
              <a:rPr lang="en-US" dirty="0" smtClean="0">
                <a:solidFill>
                  <a:srgbClr val="9FE8F7"/>
                </a:solidFill>
              </a:rPr>
              <a:t>, </a:t>
            </a:r>
            <a:r>
              <a:rPr lang="en-US" dirty="0" err="1" smtClean="0">
                <a:solidFill>
                  <a:srgbClr val="9FE8F7"/>
                </a:solidFill>
              </a:rPr>
              <a:t>bentuk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wajah</a:t>
            </a:r>
            <a:r>
              <a:rPr lang="en-US" dirty="0" smtClean="0">
                <a:solidFill>
                  <a:srgbClr val="9FE8F7"/>
                </a:solidFill>
              </a:rPr>
              <a:t>, </a:t>
            </a:r>
            <a:r>
              <a:rPr lang="en-US" dirty="0" err="1" smtClean="0">
                <a:solidFill>
                  <a:srgbClr val="9FE8F7"/>
                </a:solidFill>
              </a:rPr>
              <a:t>hidung</a:t>
            </a:r>
            <a:r>
              <a:rPr lang="en-US" dirty="0" smtClean="0">
                <a:solidFill>
                  <a:srgbClr val="9FE8F7"/>
                </a:solidFill>
              </a:rPr>
              <a:t>, </a:t>
            </a:r>
            <a:r>
              <a:rPr lang="en-US" dirty="0" err="1" smtClean="0">
                <a:solidFill>
                  <a:srgbClr val="9FE8F7"/>
                </a:solidFill>
              </a:rPr>
              <a:t>mata</a:t>
            </a:r>
            <a:r>
              <a:rPr lang="en-US" dirty="0" smtClean="0">
                <a:solidFill>
                  <a:srgbClr val="9FE8F7"/>
                </a:solidFill>
              </a:rPr>
              <a:t>, </a:t>
            </a:r>
            <a:r>
              <a:rPr lang="en-US" dirty="0" err="1" smtClean="0">
                <a:solidFill>
                  <a:srgbClr val="9FE8F7"/>
                </a:solidFill>
              </a:rPr>
              <a:t>bentuk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dan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warna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rambut</a:t>
            </a:r>
            <a:r>
              <a:rPr lang="en-US" dirty="0" smtClean="0">
                <a:solidFill>
                  <a:srgbClr val="9FE8F7"/>
                </a:solidFill>
              </a:rPr>
              <a:t>, </a:t>
            </a:r>
            <a:r>
              <a:rPr lang="en-US" dirty="0" err="1" smtClean="0">
                <a:solidFill>
                  <a:srgbClr val="9FE8F7"/>
                </a:solidFill>
              </a:rPr>
              <a:t>serta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perawakan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tubuh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arif_rohman@uny.ac.id</a:t>
            </a:r>
            <a:endParaRPr lang="en-US" sz="16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457200"/>
            <a:ext cx="5943600" cy="6019800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2400"/>
              </a:spcBef>
            </a:pPr>
            <a:r>
              <a:rPr lang="en-US" sz="3100" dirty="0" smtClean="0">
                <a:solidFill>
                  <a:srgbClr val="FFFF00"/>
                </a:solidFill>
              </a:rPr>
              <a:t>Ben Anderson: </a:t>
            </a:r>
            <a:endParaRPr lang="id-ID" sz="3100" dirty="0" smtClean="0">
              <a:solidFill>
                <a:srgbClr val="FFFF00"/>
              </a:solidFill>
            </a:endParaRP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id-ID" sz="3100" dirty="0" smtClean="0"/>
              <a:t>	</a:t>
            </a:r>
            <a:r>
              <a:rPr lang="en-US" sz="3100" i="1" dirty="0" err="1" smtClean="0">
                <a:solidFill>
                  <a:srgbClr val="9FE8F7"/>
                </a:solidFill>
              </a:rPr>
              <a:t>Bangsa</a:t>
            </a:r>
            <a:r>
              <a:rPr lang="id-ID" sz="3100" i="1" dirty="0" smtClean="0">
                <a:solidFill>
                  <a:srgbClr val="9FE8F7"/>
                </a:solidFill>
              </a:rPr>
              <a:t>:</a:t>
            </a:r>
            <a:r>
              <a:rPr lang="en-US" sz="3100" dirty="0" smtClean="0"/>
              <a:t> </a:t>
            </a:r>
            <a:r>
              <a:rPr lang="en-US" sz="3100" dirty="0" err="1" smtClean="0"/>
              <a:t>komunitas</a:t>
            </a:r>
            <a:r>
              <a:rPr lang="en-US" sz="3100" dirty="0" smtClean="0"/>
              <a:t> </a:t>
            </a:r>
            <a:r>
              <a:rPr lang="en-US" sz="3100" dirty="0" err="1" smtClean="0"/>
              <a:t>politik</a:t>
            </a:r>
            <a:r>
              <a:rPr lang="en-US" sz="3100" dirty="0" smtClean="0"/>
              <a:t> </a:t>
            </a:r>
            <a:r>
              <a:rPr lang="en-US" sz="3100" dirty="0" err="1" smtClean="0"/>
              <a:t>yg</a:t>
            </a:r>
            <a:r>
              <a:rPr lang="en-US" sz="3100" dirty="0" smtClean="0"/>
              <a:t> </a:t>
            </a:r>
            <a:r>
              <a:rPr lang="en-US" sz="3100" dirty="0" err="1" smtClean="0"/>
              <a:t>dibayangkan</a:t>
            </a:r>
            <a:r>
              <a:rPr lang="en-US" sz="3100" dirty="0" smtClean="0"/>
              <a:t> </a:t>
            </a:r>
            <a:r>
              <a:rPr lang="en-US" sz="3100" i="1" dirty="0" smtClean="0"/>
              <a:t>(imagined political community)</a:t>
            </a:r>
            <a:r>
              <a:rPr lang="en-US" sz="3100" dirty="0" smtClean="0"/>
              <a:t> </a:t>
            </a:r>
            <a:r>
              <a:rPr lang="en-US" sz="3100" dirty="0" err="1" smtClean="0"/>
              <a:t>dlm</a:t>
            </a:r>
            <a:r>
              <a:rPr lang="en-US" sz="3100" dirty="0" smtClean="0"/>
              <a:t> </a:t>
            </a:r>
            <a:r>
              <a:rPr lang="en-US" sz="3100" dirty="0" err="1" smtClean="0"/>
              <a:t>wilayah</a:t>
            </a:r>
            <a:r>
              <a:rPr lang="en-US" sz="3100" dirty="0" smtClean="0"/>
              <a:t> </a:t>
            </a:r>
            <a:r>
              <a:rPr lang="en-US" sz="3100" dirty="0" err="1" smtClean="0"/>
              <a:t>yg</a:t>
            </a:r>
            <a:r>
              <a:rPr lang="en-US" sz="3100" dirty="0" smtClean="0"/>
              <a:t> </a:t>
            </a:r>
            <a:r>
              <a:rPr lang="en-US" sz="3100" dirty="0" err="1" smtClean="0"/>
              <a:t>jelas</a:t>
            </a:r>
            <a:r>
              <a:rPr lang="en-US" sz="3100" dirty="0" smtClean="0"/>
              <a:t> </a:t>
            </a:r>
            <a:r>
              <a:rPr lang="en-US" sz="3100" dirty="0" err="1" smtClean="0"/>
              <a:t>batasnya</a:t>
            </a:r>
            <a:r>
              <a:rPr lang="en-US" sz="3100" dirty="0" smtClean="0"/>
              <a:t> &amp; </a:t>
            </a:r>
            <a:r>
              <a:rPr lang="en-US" sz="3100" dirty="0" err="1" smtClean="0"/>
              <a:t>berdaulat</a:t>
            </a:r>
            <a:r>
              <a:rPr lang="en-US" sz="3100" dirty="0" smtClean="0"/>
              <a:t>. </a:t>
            </a:r>
            <a:endParaRPr lang="id-ID" sz="3100" dirty="0" smtClean="0"/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id-ID" sz="2800" b="1" dirty="0" smtClean="0">
                <a:solidFill>
                  <a:srgbClr val="9FE8F7"/>
                </a:solidFill>
              </a:rPr>
              <a:t>Kemunculan negara</a:t>
            </a:r>
            <a:r>
              <a:rPr lang="id-ID" sz="3100" dirty="0" smtClean="0"/>
              <a:t>: Bermula dari kelompok, menjadi suku, kampung, desa, kota, kerajaan, kekaisaran/ negara.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id-ID" sz="3100" dirty="0" smtClean="0">
                <a:solidFill>
                  <a:srgbClr val="9FE8F7"/>
                </a:solidFill>
              </a:rPr>
              <a:t>Kategori Kelomp</a:t>
            </a:r>
            <a:r>
              <a:rPr lang="id-ID" sz="3100" dirty="0" smtClean="0"/>
              <a:t>: </a:t>
            </a:r>
          </a:p>
          <a:p>
            <a:pPr>
              <a:lnSpc>
                <a:spcPts val="3200"/>
              </a:lnSpc>
              <a:spcBef>
                <a:spcPts val="0"/>
              </a:spcBef>
              <a:buNone/>
            </a:pPr>
            <a:r>
              <a:rPr lang="id-ID" sz="3100" dirty="0" smtClean="0"/>
              <a:t>	jenis kelamin, keluarga, ras, etnik, agama, profesi, dll.</a:t>
            </a:r>
          </a:p>
        </p:txBody>
      </p:sp>
      <p:pic>
        <p:nvPicPr>
          <p:cNvPr id="1026" name="Picture 2" descr="Balkans"/>
          <p:cNvPicPr>
            <a:picLocks noChangeAspect="1" noChangeArrowheads="1"/>
          </p:cNvPicPr>
          <p:nvPr/>
        </p:nvPicPr>
        <p:blipFill>
          <a:blip r:embed="rId3"/>
          <a:srcRect l="15988"/>
          <a:stretch>
            <a:fillRect/>
          </a:stretch>
        </p:blipFill>
        <p:spPr bwMode="auto">
          <a:xfrm>
            <a:off x="273629" y="609600"/>
            <a:ext cx="2545772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ttp://www.heritage.gov.my/kekkwa/upload/link_fail/budibahasa/masyarakat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28600" y="3088105"/>
            <a:ext cx="2667000" cy="32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arif_rohman@uny.ac.id</a:t>
            </a:r>
            <a:endParaRPr lang="en-US" sz="16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95312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id-ID" sz="4800" b="1" dirty="0" smtClean="0">
                <a:solidFill>
                  <a:srgbClr val="FFFF00"/>
                </a:solidFill>
              </a:rPr>
              <a:t>SYARAT </a:t>
            </a:r>
            <a:r>
              <a:rPr lang="en-US" sz="4800" b="1" dirty="0" smtClean="0">
                <a:solidFill>
                  <a:srgbClr val="FFFF00"/>
                </a:solidFill>
              </a:rPr>
              <a:t>NEGARA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7" y="1447800"/>
            <a:ext cx="8469313" cy="205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id-ID" sz="2800" b="1" i="1" dirty="0" smtClean="0">
                <a:solidFill>
                  <a:srgbClr val="9FE8F7"/>
                </a:solidFill>
              </a:rPr>
              <a:t>SECARA</a:t>
            </a:r>
            <a:r>
              <a:rPr lang="en-US" sz="2800" b="1" i="1" dirty="0" smtClean="0">
                <a:solidFill>
                  <a:srgbClr val="9FE8F7"/>
                </a:solidFill>
              </a:rPr>
              <a:t> KONSTITUTIF : </a:t>
            </a:r>
          </a:p>
          <a:p>
            <a:pPr eaLnBrk="1" hangingPunct="1">
              <a:spcBef>
                <a:spcPts val="0"/>
              </a:spcBef>
              <a:buClr>
                <a:srgbClr val="FFFF00"/>
              </a:buClr>
              <a:buSzPct val="115000"/>
              <a:buFont typeface="Wingdings" pitchFamily="2" charset="2"/>
              <a:buChar char="§"/>
            </a:pPr>
            <a:r>
              <a:rPr lang="en-US" sz="2800" b="1" dirty="0" smtClean="0"/>
              <a:t>ADANYA WILAYAH </a:t>
            </a:r>
            <a:r>
              <a:rPr lang="id-ID" sz="2800" b="1" dirty="0" smtClean="0"/>
              <a:t>dg</a:t>
            </a:r>
            <a:r>
              <a:rPr lang="en-US" sz="2800" b="1" dirty="0" smtClean="0"/>
              <a:t> BATAS </a:t>
            </a:r>
            <a:r>
              <a:rPr lang="id-ID" sz="2800" b="1" dirty="0" smtClean="0"/>
              <a:t>yg</a:t>
            </a:r>
            <a:r>
              <a:rPr lang="en-US" sz="2800" b="1" dirty="0" smtClean="0"/>
              <a:t> JELAS</a:t>
            </a:r>
          </a:p>
          <a:p>
            <a:pPr eaLnBrk="1" hangingPunct="1">
              <a:spcBef>
                <a:spcPts val="0"/>
              </a:spcBef>
              <a:buClr>
                <a:srgbClr val="FFFF00"/>
              </a:buClr>
              <a:buSzPct val="115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PENDUDUK/ RAKYAT</a:t>
            </a:r>
          </a:p>
          <a:p>
            <a:pPr eaLnBrk="1" hangingPunct="1">
              <a:spcBef>
                <a:spcPts val="0"/>
              </a:spcBef>
              <a:buClr>
                <a:srgbClr val="FFFF00"/>
              </a:buClr>
              <a:buSzPct val="115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CCFF99"/>
                </a:solidFill>
              </a:rPr>
              <a:t>PEMERINTAHAN YG BERDAULAT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34290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id-ID" sz="2800" b="1" i="1" kern="0" dirty="0" smtClean="0">
                <a:solidFill>
                  <a:srgbClr val="9FE8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SECARA</a:t>
            </a:r>
            <a:r>
              <a:rPr kumimoji="0" lang="id-ID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9FE8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DEKLARATIF: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ADANYA TUJUAN NEGARA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KONSTITUSI/ UU DASAR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PENGAKUAN NEGARA LAIN: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DE JURE </a:t>
            </a:r>
            <a:r>
              <a:rPr kumimoji="0" lang="id-ID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dan/atau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DE FACTO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DITERIMA </a:t>
            </a:r>
            <a:r>
              <a:rPr kumimoji="0" lang="id-ID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oleh</a:t>
            </a:r>
            <a:r>
              <a:rPr kumimoji="0" lang="id-ID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PBB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arif_rohman@uny.ac.id</a:t>
            </a:r>
            <a:endParaRPr lang="en-US" sz="1600" b="1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2268537"/>
            <a:ext cx="8126412" cy="3979863"/>
          </a:xfrm>
        </p:spPr>
        <p:txBody>
          <a:bodyPr/>
          <a:lstStyle/>
          <a:p>
            <a:pPr eaLnBrk="1" hangingPunct="1">
              <a:lnSpc>
                <a:spcPts val="33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b="1" dirty="0" smtClean="0"/>
              <a:t>P</a:t>
            </a:r>
            <a:r>
              <a:rPr lang="id-ID" sz="4000" b="1" dirty="0" smtClean="0"/>
              <a:t>rimordial</a:t>
            </a:r>
            <a:endParaRPr lang="en-US" sz="4000" b="1" dirty="0" smtClean="0"/>
          </a:p>
          <a:p>
            <a:pPr eaLnBrk="1" hangingPunct="1">
              <a:lnSpc>
                <a:spcPts val="33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</a:t>
            </a:r>
            <a:r>
              <a:rPr lang="id-ID" sz="4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akral</a:t>
            </a:r>
            <a:endParaRPr lang="en-US" sz="40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FFFF00"/>
                </a:solidFill>
              </a:rPr>
              <a:t>T</a:t>
            </a:r>
            <a:r>
              <a:rPr lang="id-ID" sz="4000" b="1" dirty="0" smtClean="0">
                <a:solidFill>
                  <a:srgbClr val="FFFF00"/>
                </a:solidFill>
              </a:rPr>
              <a:t>okoh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b="1" dirty="0" smtClean="0"/>
              <a:t>S</a:t>
            </a:r>
            <a:r>
              <a:rPr lang="id-ID" sz="4000" b="1" dirty="0" smtClean="0"/>
              <a:t>ejarah</a:t>
            </a:r>
            <a:endParaRPr lang="en-US" sz="4000" b="1" dirty="0" smtClean="0"/>
          </a:p>
          <a:p>
            <a:pPr eaLnBrk="1" hangingPunct="1">
              <a:lnSpc>
                <a:spcPts val="33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FFFF00"/>
                </a:solidFill>
              </a:rPr>
              <a:t>B</a:t>
            </a:r>
            <a:r>
              <a:rPr lang="id-ID" sz="4000" b="1" dirty="0" smtClean="0">
                <a:solidFill>
                  <a:srgbClr val="FFFF00"/>
                </a:solidFill>
              </a:rPr>
              <a:t>hineka </a:t>
            </a:r>
            <a:r>
              <a:rPr lang="en-US" sz="4000" b="1" dirty="0" smtClean="0">
                <a:solidFill>
                  <a:srgbClr val="FFFF00"/>
                </a:solidFill>
              </a:rPr>
              <a:t>T</a:t>
            </a:r>
            <a:r>
              <a:rPr lang="id-ID" sz="4000" b="1" dirty="0" smtClean="0">
                <a:solidFill>
                  <a:srgbClr val="FFFF00"/>
                </a:solidFill>
              </a:rPr>
              <a:t>unggal </a:t>
            </a:r>
            <a:r>
              <a:rPr lang="en-US" sz="4000" b="1" dirty="0" smtClean="0">
                <a:solidFill>
                  <a:srgbClr val="FFFF00"/>
                </a:solidFill>
              </a:rPr>
              <a:t>I</a:t>
            </a:r>
            <a:r>
              <a:rPr lang="id-ID" sz="4000" b="1" dirty="0" smtClean="0">
                <a:solidFill>
                  <a:srgbClr val="FFFF00"/>
                </a:solidFill>
              </a:rPr>
              <a:t>ka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9FE8F7"/>
                </a:solidFill>
              </a:rPr>
              <a:t>P</a:t>
            </a:r>
            <a:r>
              <a:rPr lang="id-ID" sz="4000" b="1" dirty="0" smtClean="0">
                <a:solidFill>
                  <a:srgbClr val="9FE8F7"/>
                </a:solidFill>
              </a:rPr>
              <a:t>erkembangan </a:t>
            </a:r>
            <a:r>
              <a:rPr lang="en-US" sz="4000" b="1" dirty="0" smtClean="0">
                <a:solidFill>
                  <a:srgbClr val="9FE8F7"/>
                </a:solidFill>
              </a:rPr>
              <a:t>E</a:t>
            </a:r>
            <a:r>
              <a:rPr lang="id-ID" sz="4000" b="1" dirty="0" smtClean="0">
                <a:solidFill>
                  <a:srgbClr val="9FE8F7"/>
                </a:solidFill>
              </a:rPr>
              <a:t>konomi</a:t>
            </a:r>
            <a:endParaRPr lang="en-US" sz="4000" b="1" dirty="0" smtClean="0">
              <a:solidFill>
                <a:srgbClr val="9FE8F7"/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K</a:t>
            </a:r>
            <a:r>
              <a:rPr lang="id-ID" sz="4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elembagaan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524000"/>
          </a:xfrm>
        </p:spPr>
        <p:txBody>
          <a:bodyPr/>
          <a:lstStyle/>
          <a:p>
            <a:pPr eaLnBrk="1" hangingPunct="1">
              <a:lnSpc>
                <a:spcPts val="3800"/>
              </a:lnSpc>
              <a:defRPr/>
            </a:pPr>
            <a:r>
              <a:rPr lang="en-US" sz="4000" b="1" spc="-150" dirty="0" smtClean="0">
                <a:solidFill>
                  <a:srgbClr val="FFFF00"/>
                </a:solidFill>
              </a:rPr>
              <a:t>FAKTOR-FAKTOR  PEMBENTUK IDENTITAS  KOLEKTIF </a:t>
            </a:r>
            <a:endParaRPr lang="en-US" b="1" spc="-150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533400"/>
            <a:ext cx="8643937" cy="5943600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FAKTOR PRIMORDIAL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ts val="27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	FAKTOR KLASIK KEDAERAHAN</a:t>
            </a:r>
            <a:r>
              <a:rPr lang="id-ID" sz="2400" b="1" dirty="0" smtClean="0"/>
              <a:t>.</a:t>
            </a:r>
            <a:r>
              <a:rPr lang="en-US" sz="2400" b="1" dirty="0" smtClean="0"/>
              <a:t> </a:t>
            </a:r>
            <a:r>
              <a:rPr lang="id-ID" sz="2400" b="1" dirty="0" smtClean="0"/>
              <a:t>Ex</a:t>
            </a:r>
            <a:r>
              <a:rPr lang="en-US" sz="2400" b="1" dirty="0" smtClean="0"/>
              <a:t>: IKATAN KEKERABATAN, KESAMAAN KESUKUAN, BAHASA, </a:t>
            </a:r>
            <a:r>
              <a:rPr lang="id-ID" sz="2400" b="1" dirty="0" smtClean="0"/>
              <a:t>&amp; </a:t>
            </a:r>
            <a:r>
              <a:rPr lang="en-US" sz="2400" b="1" dirty="0" smtClean="0"/>
              <a:t>ADAT ISTIADAT.</a:t>
            </a:r>
          </a:p>
          <a:p>
            <a:pPr>
              <a:lnSpc>
                <a:spcPts val="26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FAKTOR SAKRAL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	FAKTOR SESUATU Y</a:t>
            </a:r>
            <a:r>
              <a:rPr lang="id-ID" sz="2400" b="1" dirty="0" smtClean="0"/>
              <a:t>G</a:t>
            </a:r>
            <a:r>
              <a:rPr lang="en-US" sz="2400" b="1" dirty="0" smtClean="0"/>
              <a:t> DIANGGAP SUCI</a:t>
            </a:r>
            <a:r>
              <a:rPr lang="id-ID" sz="2400" b="1" dirty="0" smtClean="0"/>
              <a:t>.</a:t>
            </a:r>
            <a:r>
              <a:rPr lang="en-US" sz="2400" b="1" dirty="0" smtClean="0"/>
              <a:t> </a:t>
            </a:r>
            <a:r>
              <a:rPr lang="id-ID" sz="2400" b="1" dirty="0" smtClean="0"/>
              <a:t>Ex: </a:t>
            </a:r>
            <a:r>
              <a:rPr lang="en-US" sz="2400" b="1" dirty="0" smtClean="0"/>
              <a:t>AGAMA/ IDEOLOGI</a:t>
            </a:r>
            <a:endParaRPr lang="id-ID" sz="2400" b="1" dirty="0" smtClean="0"/>
          </a:p>
          <a:p>
            <a:pPr>
              <a:lnSpc>
                <a:spcPts val="26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FAKTOR TOKOH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	KEPEMIMPINAN TOKOH YG DISEGANI DAN DIHORMATI SEC LUAS MENJADI FA</a:t>
            </a:r>
            <a:r>
              <a:rPr lang="id-ID" sz="2400" b="1" dirty="0" smtClean="0"/>
              <a:t>K</a:t>
            </a:r>
            <a:r>
              <a:rPr lang="en-US" sz="2400" b="1" dirty="0" smtClean="0"/>
              <a:t>TOR PEMERSATU BANGSA.</a:t>
            </a:r>
          </a:p>
          <a:p>
            <a:pPr>
              <a:lnSpc>
                <a:spcPts val="26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FAKTOR SEJARAH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	PERSEPSI YG SAMA TTG ASAL USUL (NENEK MOYANG) </a:t>
            </a:r>
            <a:r>
              <a:rPr lang="id-ID" sz="2400" b="1" dirty="0" smtClean="0"/>
              <a:t>atau </a:t>
            </a:r>
            <a:r>
              <a:rPr lang="en-US" sz="2400" b="1" dirty="0" smtClean="0"/>
              <a:t>PENGLAMAN MASA LALU,  DAPAT ME</a:t>
            </a:r>
            <a:r>
              <a:rPr lang="id-ID" sz="2400" b="1" dirty="0" smtClean="0"/>
              <a:t>MBENTUK </a:t>
            </a:r>
            <a:r>
              <a:rPr lang="en-US" sz="2400" b="1" dirty="0" smtClean="0"/>
              <a:t>SOLIDARITAS</a:t>
            </a:r>
            <a:r>
              <a:rPr lang="id-ID" sz="2400" b="1" dirty="0" smtClean="0"/>
              <a:t>.</a:t>
            </a:r>
            <a:endParaRPr lang="en-US" sz="24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538163"/>
            <a:ext cx="8540750" cy="5786437"/>
          </a:xfrm>
        </p:spPr>
        <p:txBody>
          <a:bodyPr/>
          <a:lstStyle/>
          <a:p>
            <a:pPr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FAKTOR BHINNEKA TUNGGAL IKA</a:t>
            </a:r>
          </a:p>
          <a:p>
            <a:pPr eaLnBrk="1" hangingPunct="1">
              <a:lnSpc>
                <a:spcPts val="27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	PRINSIP </a:t>
            </a:r>
            <a:r>
              <a:rPr lang="en-US" sz="2400" b="1" i="1" dirty="0" smtClean="0"/>
              <a:t>UNITY IN DIVERSITY</a:t>
            </a:r>
            <a:r>
              <a:rPr lang="en-US" sz="2400" b="1" dirty="0" smtClean="0"/>
              <a:t> </a:t>
            </a:r>
            <a:r>
              <a:rPr lang="id-ID" sz="2400" b="1" dirty="0" smtClean="0"/>
              <a:t>sbg </a:t>
            </a:r>
            <a:r>
              <a:rPr lang="en-US" sz="2400" b="1" dirty="0" smtClean="0"/>
              <a:t>IDENTITAS PEMBENTUK BANGSA. </a:t>
            </a:r>
          </a:p>
          <a:p>
            <a:pPr eaLnBrk="1" hangingPunct="1">
              <a:lnSpc>
                <a:spcPts val="27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	</a:t>
            </a:r>
            <a:r>
              <a:rPr lang="id-ID" sz="2400" b="1" dirty="0" smtClean="0">
                <a:solidFill>
                  <a:srgbClr val="9FE8F7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9FE8F7"/>
                </a:solidFill>
              </a:rPr>
              <a:t>WARGA MEMILIKI LOYALITAS GANDA </a:t>
            </a:r>
            <a:r>
              <a:rPr lang="en-US" sz="2400" b="1" i="1" dirty="0" smtClean="0">
                <a:solidFill>
                  <a:srgbClr val="9FE8F7"/>
                </a:solidFill>
              </a:rPr>
              <a:t>(MULTI LOYALITY), </a:t>
            </a:r>
            <a:endParaRPr lang="id-ID" sz="2400" b="1" i="1" dirty="0" smtClean="0">
              <a:solidFill>
                <a:srgbClr val="9FE8F7"/>
              </a:solidFill>
            </a:endParaRPr>
          </a:p>
          <a:p>
            <a:pPr>
              <a:lnSpc>
                <a:spcPts val="2700"/>
              </a:lnSpc>
              <a:spcBef>
                <a:spcPts val="20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FAKTOR PERKEMBANGAN EKONOMI</a:t>
            </a:r>
          </a:p>
          <a:p>
            <a:pPr eaLnBrk="1" hangingPunct="1">
              <a:lnSpc>
                <a:spcPts val="27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	KEMAJUAN EKONOMI </a:t>
            </a:r>
            <a:r>
              <a:rPr lang="id-ID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SPESIALISASI PEKERJAAN &amp; PROFESI</a:t>
            </a:r>
            <a:r>
              <a:rPr lang="id-ID" sz="2400" b="1" dirty="0" smtClean="0"/>
              <a:t> </a:t>
            </a:r>
            <a:r>
              <a:rPr lang="id-ID" sz="2400" b="1" dirty="0" smtClean="0">
                <a:sym typeface="Wingdings" pitchFamily="2" charset="2"/>
              </a:rPr>
              <a:t>SALING KETERGANTUNGAN</a:t>
            </a:r>
            <a:r>
              <a:rPr lang="en-US" sz="2400" b="1" dirty="0" smtClean="0"/>
              <a:t>. 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9FE8F7"/>
                </a:solidFill>
              </a:rPr>
              <a:t>SEMAKIN KUAT SALING KETERGANTUNGAN, </a:t>
            </a:r>
            <a:r>
              <a:rPr lang="id-ID" sz="2400" b="1" dirty="0" smtClean="0">
                <a:solidFill>
                  <a:srgbClr val="9FE8F7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9FE8F7"/>
                </a:solidFill>
              </a:rPr>
              <a:t>SEMAKIN BESAR SOLIDARITAS.</a:t>
            </a:r>
          </a:p>
          <a:p>
            <a:pPr>
              <a:lnSpc>
                <a:spcPts val="27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FAKTOR KELEMBAGAAN</a:t>
            </a:r>
          </a:p>
          <a:p>
            <a:pPr eaLnBrk="1" hangingPunct="1">
              <a:lnSpc>
                <a:spcPts val="27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	LEMBAGA PEMERINTAH &amp; POLITIK</a:t>
            </a:r>
            <a:r>
              <a:rPr lang="id-ID" sz="2400" b="1" dirty="0" smtClean="0"/>
              <a:t> (</a:t>
            </a:r>
            <a:r>
              <a:rPr lang="en-US" sz="2400" b="1" dirty="0" smtClean="0"/>
              <a:t>BIROKRASI, TNI, PARPOL</a:t>
            </a:r>
            <a:r>
              <a:rPr lang="id-ID" sz="2400" b="1" dirty="0" smtClean="0"/>
              <a:t>)</a:t>
            </a:r>
            <a:r>
              <a:rPr lang="en-US" sz="2400" b="1" dirty="0" smtClean="0"/>
              <a:t> BERPERAN </a:t>
            </a:r>
            <a:r>
              <a:rPr lang="id-ID" sz="2400" b="1" dirty="0" smtClean="0"/>
              <a:t>MENYATUKAN </a:t>
            </a:r>
            <a:r>
              <a:rPr lang="en-US" sz="2400" b="1" dirty="0" smtClean="0"/>
              <a:t>BANGSA.</a:t>
            </a:r>
          </a:p>
          <a:p>
            <a:pPr eaLnBrk="1" hangingPunct="1">
              <a:lnSpc>
                <a:spcPts val="27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	</a:t>
            </a:r>
            <a:r>
              <a:rPr lang="id-ID" sz="2400" b="1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9FE8F7"/>
                </a:solidFill>
              </a:rPr>
              <a:t>BIROKRASI</a:t>
            </a:r>
            <a:r>
              <a:rPr lang="id-ID" sz="2400" b="1" dirty="0" smtClean="0">
                <a:solidFill>
                  <a:srgbClr val="9FE8F7"/>
                </a:solidFill>
              </a:rPr>
              <a:t> BERPERAN</a:t>
            </a:r>
            <a:r>
              <a:rPr lang="en-US" sz="2400" b="1" dirty="0" smtClean="0">
                <a:solidFill>
                  <a:srgbClr val="9FE8F7"/>
                </a:solidFill>
              </a:rPr>
              <a:t>  ME</a:t>
            </a:r>
            <a:r>
              <a:rPr lang="id-ID" sz="2400" b="1" dirty="0" smtClean="0">
                <a:solidFill>
                  <a:srgbClr val="9FE8F7"/>
                </a:solidFill>
              </a:rPr>
              <a:t>NYATU</a:t>
            </a:r>
            <a:r>
              <a:rPr lang="en-US" sz="2400" b="1" dirty="0" smtClean="0">
                <a:solidFill>
                  <a:srgbClr val="9FE8F7"/>
                </a:solidFill>
              </a:rPr>
              <a:t>KAN </a:t>
            </a:r>
            <a:r>
              <a:rPr lang="id-ID" sz="2400" b="1" dirty="0" smtClean="0">
                <a:solidFill>
                  <a:srgbClr val="9FE8F7"/>
                </a:solidFill>
              </a:rPr>
              <a:t>ANEKA </a:t>
            </a:r>
            <a:r>
              <a:rPr lang="en-US" sz="2400" b="1" dirty="0" smtClean="0">
                <a:solidFill>
                  <a:srgbClr val="9FE8F7"/>
                </a:solidFill>
              </a:rPr>
              <a:t>KEPENTINGAN DLM PEMERINTAH DG </a:t>
            </a:r>
            <a:r>
              <a:rPr lang="id-ID" sz="2400" b="1" dirty="0" smtClean="0">
                <a:solidFill>
                  <a:srgbClr val="9FE8F7"/>
                </a:solidFill>
              </a:rPr>
              <a:t>WARGA</a:t>
            </a:r>
            <a:r>
              <a:rPr lang="en-US" sz="2400" b="1" dirty="0" smtClean="0">
                <a:solidFill>
                  <a:srgbClr val="9FE8F7"/>
                </a:solidFill>
              </a:rPr>
              <a:t>.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  <a:buFontTx/>
              <a:buNone/>
            </a:pPr>
            <a:endParaRPr lang="en-US" sz="2400" b="1" i="1" dirty="0" smtClean="0">
              <a:solidFill>
                <a:srgbClr val="FFFFAF"/>
              </a:solidFill>
            </a:endParaRPr>
          </a:p>
          <a:p>
            <a:pPr eaLnBrk="1" hangingPunct="1">
              <a:lnSpc>
                <a:spcPts val="2700"/>
              </a:lnSpc>
              <a:spcBef>
                <a:spcPts val="1800"/>
              </a:spcBef>
              <a:buFontTx/>
              <a:buNone/>
            </a:pPr>
            <a:r>
              <a:rPr lang="en-US" sz="2400" b="1" i="1" dirty="0" smtClean="0">
                <a:solidFill>
                  <a:srgbClr val="FFFFAF"/>
                </a:solidFill>
              </a:rPr>
              <a:t>	</a:t>
            </a:r>
            <a:endParaRPr lang="en-US" sz="2400" b="1" dirty="0" smtClean="0">
              <a:solidFill>
                <a:srgbClr val="9FE8F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0236306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1295400"/>
            <a:ext cx="2667000" cy="3962399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6400" y="381000"/>
            <a:ext cx="6039000" cy="6030600"/>
          </a:xfrm>
        </p:spPr>
        <p:txBody>
          <a:bodyPr>
            <a:noAutofit/>
          </a:bodyPr>
          <a:lstStyle/>
          <a:p>
            <a:pPr marL="609600" indent="-609600" algn="l">
              <a:lnSpc>
                <a:spcPct val="90000"/>
              </a:lnSpc>
              <a:buClr>
                <a:srgbClr val="FFC000"/>
              </a:buClr>
              <a:buBlip>
                <a:blip r:embed="rId4"/>
              </a:buBlip>
              <a:defRPr/>
            </a:pPr>
            <a:r>
              <a:rPr lang="en-US" sz="3000" b="1" dirty="0" smtClean="0">
                <a:solidFill>
                  <a:srgbClr val="9FE8F7"/>
                </a:solidFill>
                <a:latin typeface="Arial" pitchFamily="34" charset="0"/>
              </a:rPr>
              <a:t>MM </a:t>
            </a:r>
            <a:r>
              <a:rPr lang="en-US" sz="3000" b="1" dirty="0" err="1" smtClean="0">
                <a:solidFill>
                  <a:srgbClr val="9FE8F7"/>
                </a:solidFill>
                <a:latin typeface="Arial" pitchFamily="34" charset="0"/>
              </a:rPr>
              <a:t>Djojodigoeno</a:t>
            </a:r>
            <a:r>
              <a:rPr lang="id-ID" sz="3000" b="1" dirty="0" smtClean="0">
                <a:solidFill>
                  <a:srgbClr val="9FE8F7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Kebudayaan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: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hasil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cipta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, rasa,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dan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karsa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manusia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</a:p>
          <a:p>
            <a:pPr marL="609600" indent="-609600" algn="l">
              <a:lnSpc>
                <a:spcPct val="90000"/>
              </a:lnSpc>
              <a:buClr>
                <a:srgbClr val="FFC000"/>
              </a:buClr>
              <a:buNone/>
              <a:defRPr/>
            </a:pPr>
            <a:r>
              <a:rPr lang="id-ID" sz="3000" dirty="0" smtClean="0">
                <a:solidFill>
                  <a:srgbClr val="FFFF00"/>
                </a:solidFill>
                <a:latin typeface="Arial" pitchFamily="34" charset="0"/>
              </a:rPr>
              <a:t>	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</a:rPr>
              <a:t>Culture </a:t>
            </a:r>
            <a:r>
              <a:rPr lang="id-ID" sz="3000" dirty="0" smtClean="0">
                <a:solidFill>
                  <a:srgbClr val="FFFF00"/>
                </a:solidFill>
                <a:latin typeface="Arial" pitchFamily="34" charset="0"/>
              </a:rPr>
              <a:t>(Inggris)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</a:rPr>
              <a:t>berasal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</a:rPr>
              <a:t>dari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</a:rPr>
              <a:t>kata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</a:rPr>
              <a:t>Colere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</a:rPr>
              <a:t> (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</a:rPr>
              <a:t>latin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</a:rPr>
              <a:t>)=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</a:rPr>
              <a:t>mengolah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</a:rPr>
              <a:t>mengerjakan</a:t>
            </a:r>
            <a:endParaRPr lang="en-US" sz="3000" dirty="0" smtClean="0">
              <a:solidFill>
                <a:srgbClr val="FFFF00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90000"/>
              </a:lnSpc>
              <a:buClr>
                <a:srgbClr val="FFC000"/>
              </a:buClr>
              <a:buNone/>
              <a:defRPr/>
            </a:pPr>
            <a:r>
              <a:rPr lang="id-ID" sz="3000" dirty="0" smtClean="0">
                <a:solidFill>
                  <a:srgbClr val="FFFFFF"/>
                </a:solidFill>
                <a:latin typeface="Arial" pitchFamily="34" charset="0"/>
              </a:rPr>
              <a:t>	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Segala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daya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upaya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manusia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utk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mengolah</a:t>
            </a:r>
            <a:r>
              <a:rPr lang="id-ID" sz="3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Arial" pitchFamily="34" charset="0"/>
              </a:rPr>
              <a:t>alam</a:t>
            </a:r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</a:rPr>
              <a:t>)</a:t>
            </a:r>
            <a:r>
              <a:rPr lang="id-ID" sz="30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</a:p>
          <a:p>
            <a:pPr marL="609600" indent="-609600" algn="l">
              <a:lnSpc>
                <a:spcPct val="90000"/>
              </a:lnSpc>
              <a:spcBef>
                <a:spcPts val="1800"/>
              </a:spcBef>
              <a:buClr>
                <a:srgbClr val="FFC000"/>
              </a:buClr>
              <a:buBlip>
                <a:blip r:embed="rId4"/>
              </a:buBlip>
              <a:defRPr/>
            </a:pPr>
            <a:r>
              <a:rPr lang="en-US" sz="3000" b="1" kern="1200" dirty="0" smtClean="0">
                <a:solidFill>
                  <a:srgbClr val="D4F5FC"/>
                </a:solidFill>
                <a:effectLst/>
                <a:latin typeface="Arial" pitchFamily="34" charset="0"/>
              </a:rPr>
              <a:t>P</a:t>
            </a:r>
            <a:r>
              <a:rPr lang="id-ID" sz="3000" b="1" kern="1200" dirty="0" smtClean="0">
                <a:solidFill>
                  <a:srgbClr val="D4F5FC"/>
                </a:solidFill>
                <a:effectLst/>
                <a:latin typeface="Arial" pitchFamily="34" charset="0"/>
              </a:rPr>
              <a:t>eradaban</a:t>
            </a:r>
            <a:r>
              <a:rPr lang="en-US" sz="3000" b="1" kern="1200" dirty="0" smtClean="0">
                <a:solidFill>
                  <a:srgbClr val="D4F5FC"/>
                </a:solidFill>
                <a:effectLst/>
                <a:latin typeface="Arial" pitchFamily="34" charset="0"/>
              </a:rPr>
              <a:t> (C</a:t>
            </a:r>
            <a:r>
              <a:rPr lang="id-ID" sz="3000" b="1" kern="1200" smtClean="0">
                <a:solidFill>
                  <a:srgbClr val="D4F5FC"/>
                </a:solidFill>
                <a:effectLst/>
                <a:latin typeface="Arial" pitchFamily="34" charset="0"/>
              </a:rPr>
              <a:t>ivilization</a:t>
            </a:r>
            <a:r>
              <a:rPr lang="en-US" sz="3000" b="1" kern="1200" dirty="0" smtClean="0">
                <a:solidFill>
                  <a:srgbClr val="D4F5FC"/>
                </a:solidFill>
                <a:effectLst/>
                <a:latin typeface="Arial" pitchFamily="34" charset="0"/>
              </a:rPr>
              <a:t>)</a:t>
            </a:r>
            <a:r>
              <a:rPr lang="en-US" sz="3000" b="1" dirty="0" smtClean="0">
                <a:solidFill>
                  <a:srgbClr val="D4F5FC"/>
                </a:solidFill>
                <a:latin typeface="Arial" pitchFamily="34" charset="0"/>
              </a:rPr>
              <a:t>:</a:t>
            </a:r>
            <a:r>
              <a:rPr lang="en-US" sz="3000" dirty="0" smtClean="0">
                <a:solidFill>
                  <a:srgbClr val="D4F5FC"/>
                </a:solidFill>
                <a:latin typeface="Arial" pitchFamily="34" charset="0"/>
              </a:rPr>
              <a:t> </a:t>
            </a:r>
            <a:endParaRPr lang="id-ID" sz="3000" dirty="0" smtClean="0">
              <a:solidFill>
                <a:srgbClr val="D4F5FC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90000"/>
              </a:lnSpc>
              <a:buClr>
                <a:srgbClr val="FFC000"/>
              </a:buClr>
              <a:buNone/>
              <a:defRPr/>
            </a:pPr>
            <a:r>
              <a:rPr lang="id-ID" sz="3000" kern="1200" dirty="0" smtClean="0">
                <a:solidFill>
                  <a:srgbClr val="D4F5FC"/>
                </a:solidFill>
                <a:effectLst/>
                <a:latin typeface="Arial" pitchFamily="34" charset="0"/>
              </a:rPr>
              <a:t>	</a:t>
            </a:r>
            <a:r>
              <a:rPr lang="en-US" sz="3000" kern="1200" dirty="0" err="1" smtClean="0">
                <a:effectLst/>
                <a:latin typeface="Arial" pitchFamily="34" charset="0"/>
              </a:rPr>
              <a:t>Merup</a:t>
            </a:r>
            <a:r>
              <a:rPr lang="en-US" sz="3000" kern="1200" dirty="0" smtClean="0">
                <a:effectLst/>
                <a:latin typeface="Arial" pitchFamily="34" charset="0"/>
              </a:rPr>
              <a:t> </a:t>
            </a:r>
            <a:r>
              <a:rPr lang="en-US" sz="3000" kern="1200" dirty="0" err="1" smtClean="0">
                <a:effectLst/>
                <a:latin typeface="Arial" pitchFamily="34" charset="0"/>
              </a:rPr>
              <a:t>bagian</a:t>
            </a:r>
            <a:r>
              <a:rPr lang="en-US" sz="3000" kern="1200" dirty="0" smtClean="0">
                <a:effectLst/>
                <a:latin typeface="Arial" pitchFamily="34" charset="0"/>
              </a:rPr>
              <a:t> </a:t>
            </a:r>
            <a:r>
              <a:rPr lang="en-US" sz="3000" kern="1200" dirty="0" err="1" smtClean="0">
                <a:effectLst/>
                <a:latin typeface="Arial" pitchFamily="34" charset="0"/>
              </a:rPr>
              <a:t>dari</a:t>
            </a:r>
            <a:r>
              <a:rPr lang="en-US" sz="3000" kern="1200" dirty="0" smtClean="0">
                <a:effectLst/>
                <a:latin typeface="Arial" pitchFamily="34" charset="0"/>
              </a:rPr>
              <a:t> </a:t>
            </a:r>
            <a:r>
              <a:rPr lang="en-US" sz="3000" kern="1200" dirty="0" err="1" smtClean="0">
                <a:effectLst/>
                <a:latin typeface="Arial" pitchFamily="34" charset="0"/>
              </a:rPr>
              <a:t>unsur</a:t>
            </a:r>
            <a:r>
              <a:rPr lang="en-US" sz="3000" kern="1200" dirty="0" smtClean="0">
                <a:effectLst/>
                <a:latin typeface="Arial" pitchFamily="34" charset="0"/>
              </a:rPr>
              <a:t> </a:t>
            </a:r>
            <a:r>
              <a:rPr lang="en-US" sz="3000" kern="1200" dirty="0" err="1" smtClean="0">
                <a:effectLst/>
                <a:latin typeface="Arial" pitchFamily="34" charset="0"/>
              </a:rPr>
              <a:t>kebudayaan</a:t>
            </a:r>
            <a:r>
              <a:rPr lang="en-US" sz="3000" kern="1200" dirty="0" smtClean="0">
                <a:effectLst/>
                <a:latin typeface="Arial" pitchFamily="34" charset="0"/>
              </a:rPr>
              <a:t> </a:t>
            </a:r>
            <a:r>
              <a:rPr lang="en-US" sz="3000" kern="1200" dirty="0" err="1" smtClean="0">
                <a:effectLst/>
                <a:latin typeface="Arial" pitchFamily="34" charset="0"/>
              </a:rPr>
              <a:t>yg</a:t>
            </a:r>
            <a:r>
              <a:rPr lang="en-US" sz="3000" kern="1200" dirty="0" smtClean="0">
                <a:effectLst/>
                <a:latin typeface="Arial" pitchFamily="34" charset="0"/>
              </a:rPr>
              <a:t> </a:t>
            </a:r>
            <a:r>
              <a:rPr lang="en-US" sz="3000" kern="1200" dirty="0" err="1" smtClean="0">
                <a:effectLst/>
                <a:latin typeface="Arial" pitchFamily="34" charset="0"/>
              </a:rPr>
              <a:t>halus,maju</a:t>
            </a:r>
            <a:r>
              <a:rPr lang="en-US" sz="3000" kern="1200" dirty="0" smtClean="0">
                <a:effectLst/>
                <a:latin typeface="Arial" pitchFamily="34" charset="0"/>
              </a:rPr>
              <a:t>, </a:t>
            </a:r>
            <a:r>
              <a:rPr lang="en-US" sz="3000" kern="1200" dirty="0" err="1" smtClean="0">
                <a:effectLst/>
                <a:latin typeface="Arial" pitchFamily="34" charset="0"/>
              </a:rPr>
              <a:t>dan</a:t>
            </a:r>
            <a:r>
              <a:rPr lang="en-US" sz="3000" kern="1200" dirty="0" smtClean="0">
                <a:effectLst/>
                <a:latin typeface="Arial" pitchFamily="34" charset="0"/>
              </a:rPr>
              <a:t> </a:t>
            </a:r>
            <a:r>
              <a:rPr lang="en-US" sz="3000" kern="1200" dirty="0" err="1" smtClean="0">
                <a:effectLst/>
                <a:latin typeface="Arial" pitchFamily="34" charset="0"/>
              </a:rPr>
              <a:t>indah</a:t>
            </a:r>
            <a:r>
              <a:rPr lang="en-US" sz="3000" kern="1200" dirty="0" smtClean="0">
                <a:effectLst/>
                <a:latin typeface="Arial" pitchFamily="34" charset="0"/>
              </a:rPr>
              <a:t>. Ex: </a:t>
            </a:r>
            <a:r>
              <a:rPr lang="en-US" sz="3000" kern="1200" dirty="0" err="1" smtClean="0">
                <a:effectLst/>
                <a:latin typeface="Arial" pitchFamily="34" charset="0"/>
              </a:rPr>
              <a:t>kesenian</a:t>
            </a:r>
            <a:r>
              <a:rPr lang="en-US" sz="3000" kern="1200" dirty="0" smtClean="0">
                <a:effectLst/>
                <a:latin typeface="Arial" pitchFamily="34" charset="0"/>
              </a:rPr>
              <a:t>, </a:t>
            </a:r>
            <a:r>
              <a:rPr lang="en-US" sz="3000" kern="1200" dirty="0" err="1" smtClean="0">
                <a:effectLst/>
                <a:latin typeface="Arial" pitchFamily="34" charset="0"/>
              </a:rPr>
              <a:t>iptek</a:t>
            </a:r>
            <a:r>
              <a:rPr lang="en-US" sz="3000" kern="1200" dirty="0" smtClean="0">
                <a:effectLst/>
                <a:latin typeface="Arial" pitchFamily="34" charset="0"/>
              </a:rPr>
              <a:t>, </a:t>
            </a:r>
            <a:r>
              <a:rPr lang="en-US" sz="3000" kern="1200" dirty="0" err="1" smtClean="0">
                <a:effectLst/>
                <a:latin typeface="Arial" pitchFamily="34" charset="0"/>
              </a:rPr>
              <a:t>sopan</a:t>
            </a:r>
            <a:r>
              <a:rPr lang="en-US" sz="3000" kern="1200" dirty="0" smtClean="0">
                <a:effectLst/>
                <a:latin typeface="Arial" pitchFamily="34" charset="0"/>
              </a:rPr>
              <a:t> </a:t>
            </a:r>
            <a:r>
              <a:rPr lang="en-US" sz="3000" kern="1200" dirty="0" err="1" smtClean="0">
                <a:effectLst/>
                <a:latin typeface="Arial" pitchFamily="34" charset="0"/>
              </a:rPr>
              <a:t>santun</a:t>
            </a:r>
            <a:r>
              <a:rPr lang="en-US" sz="3000" kern="1200" dirty="0" smtClean="0">
                <a:effectLst/>
                <a:latin typeface="Arial" pitchFamily="34" charset="0"/>
              </a:rPr>
              <a:t> </a:t>
            </a:r>
            <a:r>
              <a:rPr lang="en-US" sz="3000" kern="1200" dirty="0" err="1" smtClean="0">
                <a:effectLst/>
                <a:latin typeface="Arial" pitchFamily="34" charset="0"/>
              </a:rPr>
              <a:t>pergaulan</a:t>
            </a:r>
            <a:r>
              <a:rPr lang="en-US" sz="3000" dirty="0" smtClean="0">
                <a:latin typeface="Arial" pitchFamily="34" charset="0"/>
              </a:rPr>
              <a:t>.</a:t>
            </a:r>
            <a:endParaRPr lang="en-US" sz="3000" kern="1200" dirty="0" smtClean="0">
              <a:effectLst/>
              <a:latin typeface="Arial" pitchFamily="34" charset="0"/>
            </a:endParaRPr>
          </a:p>
          <a:p>
            <a:pPr marL="609600" indent="-609600" algn="l">
              <a:lnSpc>
                <a:spcPct val="90000"/>
              </a:lnSpc>
              <a:buClr>
                <a:srgbClr val="FFC000"/>
              </a:buClr>
              <a:buBlip>
                <a:blip r:embed="rId4"/>
              </a:buBlip>
              <a:defRPr/>
            </a:pPr>
            <a:endParaRPr lang="en-US" sz="30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2743200" cy="914400"/>
          </a:xfrm>
        </p:spPr>
        <p:txBody>
          <a:bodyPr>
            <a:normAutofit/>
          </a:bodyPr>
          <a:lstStyle/>
          <a:p>
            <a:pPr algn="l">
              <a:lnSpc>
                <a:spcPts val="4300"/>
              </a:lnSpc>
            </a:pPr>
            <a:r>
              <a:rPr lang="en-US" sz="3200" b="1" spc="-300" dirty="0" smtClean="0">
                <a:solidFill>
                  <a:srgbClr val="FFFF00"/>
                </a:solidFill>
              </a:rPr>
              <a:t>KEBUDAYAAN</a:t>
            </a:r>
            <a:endParaRPr lang="en-US" sz="2400" b="1" spc="-300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Beam">
  <a:themeElements>
    <a:clrScheme name="Beam 8">
      <a:dk1>
        <a:srgbClr val="881700"/>
      </a:dk1>
      <a:lt1>
        <a:srgbClr val="FAF9E6"/>
      </a:lt1>
      <a:dk2>
        <a:srgbClr val="990000"/>
      </a:dk2>
      <a:lt2>
        <a:srgbClr val="EADC78"/>
      </a:lt2>
      <a:accent1>
        <a:srgbClr val="FF6600"/>
      </a:accent1>
      <a:accent2>
        <a:srgbClr val="B86D52"/>
      </a:accent2>
      <a:accent3>
        <a:srgbClr val="CAAAAA"/>
      </a:accent3>
      <a:accent4>
        <a:srgbClr val="D6D5C4"/>
      </a:accent4>
      <a:accent5>
        <a:srgbClr val="FFB8AA"/>
      </a:accent5>
      <a:accent6>
        <a:srgbClr val="A66249"/>
      </a:accent6>
      <a:hlink>
        <a:srgbClr val="D78D15"/>
      </a:hlink>
      <a:folHlink>
        <a:srgbClr val="C6B37E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3573</TotalTime>
  <Words>646</Words>
  <Application>Microsoft PowerPoint</Application>
  <PresentationFormat>On-screen Show (4:3)</PresentationFormat>
  <Paragraphs>228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Beam</vt:lpstr>
      <vt:lpstr>Sebagai Studi</vt:lpstr>
      <vt:lpstr>Slide 2</vt:lpstr>
      <vt:lpstr>Slide 3</vt:lpstr>
      <vt:lpstr>Slide 4</vt:lpstr>
      <vt:lpstr>SYARAT NEGARA</vt:lpstr>
      <vt:lpstr>FAKTOR-FAKTOR  PEMBENTUK IDENTITAS  KOLEKTIF </vt:lpstr>
      <vt:lpstr>Slide 7</vt:lpstr>
      <vt:lpstr>Slide 8</vt:lpstr>
      <vt:lpstr>KEBUDAYAAN</vt:lpstr>
      <vt:lpstr>Slide 10</vt:lpstr>
      <vt:lpstr>Slide 11</vt:lpstr>
      <vt:lpstr>KOMPONEN KEBUDAYAAN</vt:lpstr>
      <vt:lpstr>Slide 13</vt:lpstr>
      <vt:lpstr>Slide 14</vt:lpstr>
      <vt:lpstr>Slide 15</vt:lpstr>
      <vt:lpstr>NILAI BUDAYA &amp; ORIENTASI NILAI</vt:lpstr>
      <vt:lpstr>5 MASALAH DASAR HIDUP YG MENENTUKAN ORIENTASI NILAI BUDAYA (Menurut Kluckhohn)</vt:lpstr>
      <vt:lpstr>Slide 18</vt:lpstr>
      <vt:lpstr>Slide 19</vt:lpstr>
      <vt:lpstr>Slide 20</vt:lpstr>
      <vt:lpstr>Slide 21</vt:lpstr>
      <vt:lpstr>INTERAKSI BUDAYA</vt:lpstr>
      <vt:lpstr>CIRI NEGARA BERKEMBANG</vt:lpstr>
      <vt:lpstr>Slide 24</vt:lpstr>
      <vt:lpstr>Slide 25</vt:lpstr>
      <vt:lpstr>Slide 26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Menjadi Pembelajar Sepanjang Hayat</dc:title>
  <dc:creator>fkip</dc:creator>
  <cp:lastModifiedBy>Arief</cp:lastModifiedBy>
  <cp:revision>460</cp:revision>
  <dcterms:created xsi:type="dcterms:W3CDTF">2004-04-14T02:27:04Z</dcterms:created>
  <dcterms:modified xsi:type="dcterms:W3CDTF">2014-07-24T09:51:16Z</dcterms:modified>
</cp:coreProperties>
</file>