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386" r:id="rId2"/>
    <p:sldId id="461" r:id="rId3"/>
    <p:sldId id="391" r:id="rId4"/>
    <p:sldId id="436" r:id="rId5"/>
    <p:sldId id="450" r:id="rId6"/>
    <p:sldId id="451" r:id="rId7"/>
    <p:sldId id="452" r:id="rId8"/>
    <p:sldId id="454" r:id="rId9"/>
    <p:sldId id="455" r:id="rId10"/>
    <p:sldId id="453" r:id="rId11"/>
    <p:sldId id="457" r:id="rId12"/>
    <p:sldId id="459" r:id="rId13"/>
    <p:sldId id="460" r:id="rId14"/>
    <p:sldId id="437" r:id="rId15"/>
    <p:sldId id="438" r:id="rId16"/>
    <p:sldId id="456" r:id="rId17"/>
    <p:sldId id="439" r:id="rId18"/>
    <p:sldId id="440" r:id="rId19"/>
    <p:sldId id="441" r:id="rId20"/>
    <p:sldId id="442" r:id="rId21"/>
    <p:sldId id="443" r:id="rId22"/>
    <p:sldId id="444" r:id="rId23"/>
    <p:sldId id="446" r:id="rId24"/>
  </p:sldIdLst>
  <p:sldSz cx="9144000" cy="6858000" type="screen4x3"/>
  <p:notesSz cx="6815138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f Rohman" initials="A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DF7"/>
    <a:srgbClr val="F2FD63"/>
    <a:srgbClr val="9FE8F7"/>
    <a:srgbClr val="D3B5E9"/>
    <a:srgbClr val="9DE3B3"/>
    <a:srgbClr val="0EBED0"/>
    <a:srgbClr val="F9FC7C"/>
    <a:srgbClr val="A7B804"/>
    <a:srgbClr val="A2BC08"/>
    <a:srgbClr val="E7F6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95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12A5A-A183-40E6-8CB2-421FC2A2BD2B}" type="doc">
      <dgm:prSet loTypeId="urn:microsoft.com/office/officeart/2005/8/layout/matrix2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546A7-92F9-4F7F-AA49-20FF8514EC8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+mn-lt"/>
            </a:rPr>
            <a:t>Pembentukan</a:t>
          </a:r>
          <a:r>
            <a:rPr lang="en-US" sz="3200" b="1" dirty="0" smtClean="0">
              <a:solidFill>
                <a:schemeClr val="tx1"/>
              </a:solidFill>
              <a:latin typeface="+mn-lt"/>
            </a:rPr>
            <a:t> Negara</a:t>
          </a:r>
        </a:p>
      </dgm:t>
    </dgm:pt>
    <dgm:pt modelId="{1336237B-7F2B-40B2-9F0B-B6E089957551}" type="parTrans" cxnId="{898894E4-958D-4ABA-ACDB-9E844D3982A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37ABF140-24CE-4FFF-A44D-A5CEA15DBA76}" type="sibTrans" cxnId="{898894E4-958D-4ABA-ACDB-9E844D3982A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01329583-59BD-4377-84DE-46BACA360E88}">
      <dgm:prSet phldrT="[Text]" phldr="1"/>
      <dgm:spPr/>
      <dgm:t>
        <a:bodyPr/>
        <a:lstStyle/>
        <a:p>
          <a:endParaRPr lang="en-US" sz="3200" b="1" dirty="0">
            <a:solidFill>
              <a:schemeClr val="tx1"/>
            </a:solidFill>
            <a:latin typeface="+mn-lt"/>
          </a:endParaRPr>
        </a:p>
      </dgm:t>
    </dgm:pt>
    <dgm:pt modelId="{8BE6B230-F58D-4046-B0BB-9D403CB68993}" type="parTrans" cxnId="{FB07798B-FF06-46A9-B467-A01D33166A2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C8D9E9F0-F904-44CA-80A2-9CB00B58B934}" type="sibTrans" cxnId="{FB07798B-FF06-46A9-B467-A01D33166A2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3C094185-AF61-4C96-80CE-01A05FA3C73A}">
      <dgm:prSet phldrT="[Text]" phldr="1"/>
      <dgm:spPr/>
      <dgm:t>
        <a:bodyPr/>
        <a:lstStyle/>
        <a:p>
          <a:endParaRPr lang="en-US" sz="3200" b="1" dirty="0">
            <a:solidFill>
              <a:schemeClr val="tx1"/>
            </a:solidFill>
            <a:latin typeface="+mn-lt"/>
          </a:endParaRPr>
        </a:p>
      </dgm:t>
    </dgm:pt>
    <dgm:pt modelId="{CE1CE122-D56B-4B6F-A321-7CBADF2EEF04}" type="parTrans" cxnId="{23FC6D00-EB9F-499A-8D32-8D1A0D538359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895B195C-2885-4993-B660-210AC4D7BB56}" type="sibTrans" cxnId="{23FC6D00-EB9F-499A-8D32-8D1A0D538359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2B52973D-F4F0-49B5-A6E8-DCC872EC9D61}">
      <dgm:prSet phldrT="[Text]" phldr="1"/>
      <dgm:spPr/>
      <dgm:t>
        <a:bodyPr/>
        <a:lstStyle/>
        <a:p>
          <a:endParaRPr lang="en-US" sz="3200" b="1" dirty="0">
            <a:solidFill>
              <a:schemeClr val="tx1"/>
            </a:solidFill>
            <a:latin typeface="+mn-lt"/>
          </a:endParaRPr>
        </a:p>
      </dgm:t>
    </dgm:pt>
    <dgm:pt modelId="{948A94D3-BD3B-42D6-9BF3-080EF80288EA}" type="parTrans" cxnId="{E21F9BA4-8574-46D9-905C-299C5161D89A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6B5C7383-338B-4384-956A-FFBEDD16B776}" type="sibTrans" cxnId="{E21F9BA4-8574-46D9-905C-299C5161D89A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50458905-EF85-4BE1-BD2A-A4D7FA96DE4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err="1" smtClean="0">
              <a:solidFill>
                <a:schemeClr val="tx1"/>
              </a:solidFill>
              <a:latin typeface="+mn-lt"/>
            </a:rPr>
            <a:t>Dasar</a:t>
          </a:r>
          <a:endParaRPr lang="en-US" sz="3200" b="1" dirty="0" smtClean="0">
            <a:solidFill>
              <a:schemeClr val="tx1"/>
            </a:solidFill>
            <a:latin typeface="+mn-lt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err="1" smtClean="0">
              <a:solidFill>
                <a:schemeClr val="tx1"/>
              </a:solidFill>
              <a:latin typeface="+mn-lt"/>
            </a:rPr>
            <a:t>Kekuasaan</a:t>
          </a:r>
          <a:endParaRPr lang="en-US" sz="3200" b="1" dirty="0" smtClean="0">
            <a:solidFill>
              <a:schemeClr val="tx1"/>
            </a:solidFill>
            <a:latin typeface="+mn-lt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smtClean="0">
              <a:solidFill>
                <a:schemeClr val="tx1"/>
              </a:solidFill>
              <a:latin typeface="+mn-lt"/>
            </a:rPr>
            <a:t>Negara</a:t>
          </a:r>
        </a:p>
      </dgm:t>
    </dgm:pt>
    <dgm:pt modelId="{2429B205-AB9A-414E-B5F3-6693E6B164C2}" type="parTrans" cxnId="{EC84F726-7AD8-4553-92DD-F91CCF1D5D5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D69F9553-748F-44BC-ACA2-D8578E05B0BF}" type="sibTrans" cxnId="{EC84F726-7AD8-4553-92DD-F91CCF1D5D5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A0687864-C76F-4D35-AB4B-625D470F2153}">
      <dgm:prSet/>
      <dgm:spPr/>
      <dgm:t>
        <a:bodyPr/>
        <a:lstStyle/>
        <a:p>
          <a:endParaRPr lang="en-US" sz="3200" b="1" dirty="0">
            <a:solidFill>
              <a:schemeClr val="tx1"/>
            </a:solidFill>
            <a:latin typeface="+mn-lt"/>
          </a:endParaRPr>
        </a:p>
      </dgm:t>
    </dgm:pt>
    <dgm:pt modelId="{F5E80166-713F-42B9-8876-0A16983A5DDB}" type="parTrans" cxnId="{AC470EA5-11DC-4273-9476-43C2ECFB9221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E7852977-D429-4704-8F6A-D52FA63B089B}" type="sibTrans" cxnId="{AC470EA5-11DC-4273-9476-43C2ECFB9221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C66E1FC8-A117-4513-9EB8-880468DC0FC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err="1" smtClean="0">
              <a:solidFill>
                <a:schemeClr val="tx1"/>
              </a:solidFill>
              <a:latin typeface="+mn-lt"/>
            </a:rPr>
            <a:t>Susunan</a:t>
          </a:r>
          <a:r>
            <a:rPr lang="en-US" sz="3200" b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+mn-lt"/>
            </a:rPr>
            <a:t>Kekuasaan</a:t>
          </a:r>
          <a:r>
            <a:rPr lang="en-US" sz="3200" b="1" dirty="0" smtClean="0">
              <a:solidFill>
                <a:schemeClr val="tx1"/>
              </a:solidFill>
              <a:latin typeface="+mn-lt"/>
            </a:rPr>
            <a:t> Negara</a:t>
          </a:r>
        </a:p>
      </dgm:t>
    </dgm:pt>
    <dgm:pt modelId="{5247979E-0AC9-4B49-B2B9-862555AC0990}" type="parTrans" cxnId="{7B0CBD99-61C3-4CE6-A810-9C9678713F4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1F000F62-A842-4EDD-A08C-006CAB57B257}" type="sibTrans" cxnId="{7B0CBD99-61C3-4CE6-A810-9C9678713F4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362DF9B6-227B-4BE9-A721-E7FD33C32EF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+mn-lt"/>
            </a:rPr>
            <a:t>Kontrol</a:t>
          </a:r>
          <a:r>
            <a:rPr lang="en-US" sz="3200" b="1" dirty="0" smtClean="0">
              <a:solidFill>
                <a:schemeClr val="tx1"/>
              </a:solidFill>
              <a:latin typeface="+mn-lt"/>
            </a:rPr>
            <a:t>  Rakyat </a:t>
          </a:r>
          <a:r>
            <a:rPr lang="en-US" sz="3200" b="1" dirty="0" err="1" smtClean="0">
              <a:solidFill>
                <a:schemeClr val="tx1"/>
              </a:solidFill>
              <a:latin typeface="+mn-lt"/>
            </a:rPr>
            <a:t>atas</a:t>
          </a:r>
          <a:r>
            <a:rPr lang="en-US" sz="3200" b="1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+mn-lt"/>
            </a:rPr>
            <a:t>Kekuasaan</a:t>
          </a:r>
          <a:r>
            <a:rPr lang="en-US" sz="3200" b="1" dirty="0" smtClean="0">
              <a:solidFill>
                <a:schemeClr val="tx1"/>
              </a:solidFill>
              <a:latin typeface="+mn-lt"/>
            </a:rPr>
            <a:t> Negara</a:t>
          </a:r>
          <a:endParaRPr lang="en-US" sz="3200" b="1" dirty="0">
            <a:solidFill>
              <a:schemeClr val="tx1"/>
            </a:solidFill>
            <a:latin typeface="+mn-lt"/>
          </a:endParaRPr>
        </a:p>
      </dgm:t>
    </dgm:pt>
    <dgm:pt modelId="{3267CAAA-6F93-42F9-92A4-D5792B3136B3}" type="parTrans" cxnId="{51B109D1-7DDB-4D1A-8FA1-1AF3A739D22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A560C73A-2033-4D26-8AA2-48B09388EAF7}" type="sibTrans" cxnId="{51B109D1-7DDB-4D1A-8FA1-1AF3A739D222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+mn-lt"/>
          </a:endParaRPr>
        </a:p>
      </dgm:t>
    </dgm:pt>
    <dgm:pt modelId="{E3115C41-48D7-4CF5-B6D5-26F62439F27F}" type="pres">
      <dgm:prSet presAssocID="{64E12A5A-A183-40E6-8CB2-421FC2A2BD2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768BE1-FA03-47A7-8C65-E3BC3DC572F6}" type="pres">
      <dgm:prSet presAssocID="{64E12A5A-A183-40E6-8CB2-421FC2A2BD2B}" presName="axisShape" presStyleLbl="bgShp" presStyleIdx="0" presStyleCnt="1"/>
      <dgm:spPr/>
    </dgm:pt>
    <dgm:pt modelId="{02F6B9C9-F75C-4F02-B4ED-1181078461DF}" type="pres">
      <dgm:prSet presAssocID="{64E12A5A-A183-40E6-8CB2-421FC2A2BD2B}" presName="rect1" presStyleLbl="node1" presStyleIdx="0" presStyleCnt="4" custScaleX="159165" custLinFactNeighborX="-30000" custLinFactNeighborY="-2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D1584-3A43-4D1D-B232-AF4FC5F81477}" type="pres">
      <dgm:prSet presAssocID="{64E12A5A-A183-40E6-8CB2-421FC2A2BD2B}" presName="rect2" presStyleLbl="node1" presStyleIdx="1" presStyleCnt="4" custScaleX="164411" custLinFactNeighborX="31776" custLinFactNeighborY="-21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749C8-3C51-4AC4-91FF-05F1BB48DE6C}" type="pres">
      <dgm:prSet presAssocID="{64E12A5A-A183-40E6-8CB2-421FC2A2BD2B}" presName="rect3" presStyleLbl="node1" presStyleIdx="2" presStyleCnt="4" custScaleX="160584" custLinFactNeighborX="-30648" custLinFactNeighborY="1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D9189-BD78-4FEA-BDFA-4319A97B71E3}" type="pres">
      <dgm:prSet presAssocID="{64E12A5A-A183-40E6-8CB2-421FC2A2BD2B}" presName="rect4" presStyleLbl="node1" presStyleIdx="3" presStyleCnt="4" custScaleX="166667" custScaleY="100003" custLinFactNeighborX="33714" custLinFactNeighborY="10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07798B-FF06-46A9-B467-A01D33166A25}" srcId="{64E12A5A-A183-40E6-8CB2-421FC2A2BD2B}" destId="{01329583-59BD-4377-84DE-46BACA360E88}" srcOrd="5" destOrd="0" parTransId="{8BE6B230-F58D-4046-B0BB-9D403CB68993}" sibTransId="{C8D9E9F0-F904-44CA-80A2-9CB00B58B934}"/>
    <dgm:cxn modelId="{898894E4-958D-4ABA-ACDB-9E844D3982A2}" srcId="{64E12A5A-A183-40E6-8CB2-421FC2A2BD2B}" destId="{1BC546A7-92F9-4F7F-AA49-20FF8514EC80}" srcOrd="0" destOrd="0" parTransId="{1336237B-7F2B-40B2-9F0B-B6E089957551}" sibTransId="{37ABF140-24CE-4FFF-A44D-A5CEA15DBA76}"/>
    <dgm:cxn modelId="{8E55ED7E-9470-4ABC-A6BD-9D7B68411467}" type="presOf" srcId="{362DF9B6-227B-4BE9-A721-E7FD33C32EFB}" destId="{983D9189-BD78-4FEA-BDFA-4319A97B71E3}" srcOrd="0" destOrd="0" presId="urn:microsoft.com/office/officeart/2005/8/layout/matrix2"/>
    <dgm:cxn modelId="{7B0CBD99-61C3-4CE6-A810-9C9678713F42}" srcId="{64E12A5A-A183-40E6-8CB2-421FC2A2BD2B}" destId="{C66E1FC8-A117-4513-9EB8-880468DC0FCA}" srcOrd="2" destOrd="0" parTransId="{5247979E-0AC9-4B49-B2B9-862555AC0990}" sibTransId="{1F000F62-A842-4EDD-A08C-006CAB57B257}"/>
    <dgm:cxn modelId="{67741212-FB68-4209-813B-E5E14FE0DC96}" type="presOf" srcId="{C66E1FC8-A117-4513-9EB8-880468DC0FCA}" destId="{2AF749C8-3C51-4AC4-91FF-05F1BB48DE6C}" srcOrd="0" destOrd="0" presId="urn:microsoft.com/office/officeart/2005/8/layout/matrix2"/>
    <dgm:cxn modelId="{08F6D265-30F6-4F2A-9B2B-8FE63EF7BC0D}" type="presOf" srcId="{64E12A5A-A183-40E6-8CB2-421FC2A2BD2B}" destId="{E3115C41-48D7-4CF5-B6D5-26F62439F27F}" srcOrd="0" destOrd="0" presId="urn:microsoft.com/office/officeart/2005/8/layout/matrix2"/>
    <dgm:cxn modelId="{EC84F726-7AD8-4553-92DD-F91CCF1D5D55}" srcId="{64E12A5A-A183-40E6-8CB2-421FC2A2BD2B}" destId="{50458905-EF85-4BE1-BD2A-A4D7FA96DE40}" srcOrd="1" destOrd="0" parTransId="{2429B205-AB9A-414E-B5F3-6693E6B164C2}" sibTransId="{D69F9553-748F-44BC-ACA2-D8578E05B0BF}"/>
    <dgm:cxn modelId="{51B109D1-7DDB-4D1A-8FA1-1AF3A739D222}" srcId="{64E12A5A-A183-40E6-8CB2-421FC2A2BD2B}" destId="{362DF9B6-227B-4BE9-A721-E7FD33C32EFB}" srcOrd="3" destOrd="0" parTransId="{3267CAAA-6F93-42F9-92A4-D5792B3136B3}" sibTransId="{A560C73A-2033-4D26-8AA2-48B09388EAF7}"/>
    <dgm:cxn modelId="{AC470EA5-11DC-4273-9476-43C2ECFB9221}" srcId="{64E12A5A-A183-40E6-8CB2-421FC2A2BD2B}" destId="{A0687864-C76F-4D35-AB4B-625D470F2153}" srcOrd="4" destOrd="0" parTransId="{F5E80166-713F-42B9-8876-0A16983A5DDB}" sibTransId="{E7852977-D429-4704-8F6A-D52FA63B089B}"/>
    <dgm:cxn modelId="{29C3F5EE-21F5-4719-B613-B03B5A6FEB1F}" type="presOf" srcId="{50458905-EF85-4BE1-BD2A-A4D7FA96DE40}" destId="{020D1584-3A43-4D1D-B232-AF4FC5F81477}" srcOrd="0" destOrd="0" presId="urn:microsoft.com/office/officeart/2005/8/layout/matrix2"/>
    <dgm:cxn modelId="{E21F9BA4-8574-46D9-905C-299C5161D89A}" srcId="{64E12A5A-A183-40E6-8CB2-421FC2A2BD2B}" destId="{2B52973D-F4F0-49B5-A6E8-DCC872EC9D61}" srcOrd="7" destOrd="0" parTransId="{948A94D3-BD3B-42D6-9BF3-080EF80288EA}" sibTransId="{6B5C7383-338B-4384-956A-FFBEDD16B776}"/>
    <dgm:cxn modelId="{B2057A74-4DEB-43A0-AED3-6857BC19A8AB}" type="presOf" srcId="{1BC546A7-92F9-4F7F-AA49-20FF8514EC80}" destId="{02F6B9C9-F75C-4F02-B4ED-1181078461DF}" srcOrd="0" destOrd="0" presId="urn:microsoft.com/office/officeart/2005/8/layout/matrix2"/>
    <dgm:cxn modelId="{23FC6D00-EB9F-499A-8D32-8D1A0D538359}" srcId="{64E12A5A-A183-40E6-8CB2-421FC2A2BD2B}" destId="{3C094185-AF61-4C96-80CE-01A05FA3C73A}" srcOrd="6" destOrd="0" parTransId="{CE1CE122-D56B-4B6F-A321-7CBADF2EEF04}" sibTransId="{895B195C-2885-4993-B660-210AC4D7BB56}"/>
    <dgm:cxn modelId="{8B311133-F799-458A-AA3A-0B5C7A914A4D}" type="presParOf" srcId="{E3115C41-48D7-4CF5-B6D5-26F62439F27F}" destId="{61768BE1-FA03-47A7-8C65-E3BC3DC572F6}" srcOrd="0" destOrd="0" presId="urn:microsoft.com/office/officeart/2005/8/layout/matrix2"/>
    <dgm:cxn modelId="{8A3D181A-656E-4AC3-9FA3-893BFAB62A97}" type="presParOf" srcId="{E3115C41-48D7-4CF5-B6D5-26F62439F27F}" destId="{02F6B9C9-F75C-4F02-B4ED-1181078461DF}" srcOrd="1" destOrd="0" presId="urn:microsoft.com/office/officeart/2005/8/layout/matrix2"/>
    <dgm:cxn modelId="{DBA9E9F0-F87E-474B-94A1-7ACECAFD5455}" type="presParOf" srcId="{E3115C41-48D7-4CF5-B6D5-26F62439F27F}" destId="{020D1584-3A43-4D1D-B232-AF4FC5F81477}" srcOrd="2" destOrd="0" presId="urn:microsoft.com/office/officeart/2005/8/layout/matrix2"/>
    <dgm:cxn modelId="{94B297C6-06BE-4D15-8783-1FBD2346C028}" type="presParOf" srcId="{E3115C41-48D7-4CF5-B6D5-26F62439F27F}" destId="{2AF749C8-3C51-4AC4-91FF-05F1BB48DE6C}" srcOrd="3" destOrd="0" presId="urn:microsoft.com/office/officeart/2005/8/layout/matrix2"/>
    <dgm:cxn modelId="{1FDF189D-5AF9-4445-AD65-70CF58DADEF6}" type="presParOf" srcId="{E3115C41-48D7-4CF5-B6D5-26F62439F27F}" destId="{983D9189-BD78-4FEA-BDFA-4319A97B71E3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3226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335" y="0"/>
            <a:ext cx="2953226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3226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335" y="9443662"/>
            <a:ext cx="2953226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27E1EC-DA45-48C8-BCFB-3F9523C1AF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F6B1-BFCD-4FE1-B064-435EB2E5F2C8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3E0FD-80B6-4965-9DAB-A10E7C9AA2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6890C-6CD4-4B9F-B340-E84D59CFDC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3E0FD-80B6-4965-9DAB-A10E7C9AA2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6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47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7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7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47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47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1147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8E4C4F-9A14-496B-82CD-96C6A99CC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06D4-EF08-4E6C-A9D1-6EEB697E5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59332-1929-44FA-BD09-1C321DAD4A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E135441-655C-4C1D-A585-F70D785ED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1F1F5B-30AE-4DE2-AA69-27A6EC4AB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528D5-8FD3-4E0D-9171-947245F11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201AB-CCDA-468F-9274-2E6C8082C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FC43B-0841-49EB-A1FB-8C0022F1A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2DD8-5AAB-4C1F-82DF-FC69F8BF8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CF7F1-F417-4248-9FBE-B9B123E6F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4A1B0-9F08-4EFC-AD27-30B36D9B9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55CA-7C15-4180-B9FB-BDD12EFB4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D54F9-BF76-4C03-ABA3-D07AFAAE9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DB1A-C534-49FD-B6B0-4177691F3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3001C"/>
            </a:gs>
            <a:gs pos="100000">
              <a:srgbClr val="03001C"/>
            </a:gs>
            <a:gs pos="34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6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37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7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7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7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37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arif_rohman@uny.ac.id</a:t>
            </a:r>
            <a:endParaRPr lang="en-US"/>
          </a:p>
        </p:txBody>
      </p:sp>
      <p:sp>
        <p:nvSpPr>
          <p:cNvPr id="1137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59D5315-D56B-49F9-BAE0-6D3A76A498E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spd="slow"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828800"/>
            <a:ext cx="82296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600" kern="0" spc="600" smtClean="0">
                <a:solidFill>
                  <a:srgbClr val="C2F5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  <a:ea typeface="+mj-ea"/>
                <a:cs typeface="+mj-cs"/>
              </a:rPr>
              <a:t>Kuliah-4</a:t>
            </a:r>
            <a:endParaRPr kumimoji="0" lang="en-US" sz="11500" u="none" strike="noStrike" kern="0" cap="none" spc="600" normalizeH="0" noProof="0" dirty="0">
              <a:ln>
                <a:noFill/>
              </a:ln>
              <a:solidFill>
                <a:srgbClr val="C2F5F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458200" cy="3124200"/>
          </a:xfrm>
        </p:spPr>
        <p:txBody>
          <a:bodyPr/>
          <a:lstStyle/>
          <a:p>
            <a:r>
              <a:rPr lang="en-US" sz="6000" b="1" spc="-150" dirty="0" smtClean="0">
                <a:solidFill>
                  <a:srgbClr val="FFFF00"/>
                </a:solidFill>
              </a:rPr>
              <a:t>PROSES, CIRI, &amp; MACAM DEMOKRASI</a:t>
            </a:r>
            <a:endParaRPr lang="en-US" sz="3600" b="1" spc="-15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" presetClass="emph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  <p:bldP spid="5" grpId="4"/>
      <p:bldP spid="2" grpId="0"/>
      <p:bldP spid="2" grpId="2"/>
      <p:bldP spid="2" grpId="3"/>
      <p:bldP spid="2" grpId="4"/>
      <p:bldP spid="2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2FD63"/>
                </a:solidFill>
              </a:rPr>
              <a:t>KASUS AFRIKA SELATAN</a:t>
            </a:r>
            <a:endParaRPr lang="id-ID" sz="4000" b="1" dirty="0">
              <a:solidFill>
                <a:srgbClr val="F2FD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0475"/>
            <a:ext cx="8610600" cy="4835525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en-US" sz="3010" dirty="0" err="1" smtClean="0"/>
              <a:t>Kasus</a:t>
            </a:r>
            <a:r>
              <a:rPr lang="en-US" sz="3010" dirty="0" smtClean="0"/>
              <a:t> </a:t>
            </a:r>
            <a:r>
              <a:rPr lang="en-US" sz="3010" dirty="0" err="1" smtClean="0"/>
              <a:t>di</a:t>
            </a:r>
            <a:r>
              <a:rPr lang="en-US" sz="3010" dirty="0" smtClean="0"/>
              <a:t> </a:t>
            </a:r>
            <a:r>
              <a:rPr lang="en-US" sz="3010" dirty="0" err="1" smtClean="0"/>
              <a:t>Afrika</a:t>
            </a:r>
            <a:r>
              <a:rPr lang="en-US" sz="3010" dirty="0" smtClean="0"/>
              <a:t> Selatan </a:t>
            </a:r>
            <a:r>
              <a:rPr lang="en-US" sz="3010" dirty="0" err="1" smtClean="0"/>
              <a:t>yg</a:t>
            </a:r>
            <a:r>
              <a:rPr lang="en-US" sz="3010" dirty="0" smtClean="0"/>
              <a:t> </a:t>
            </a:r>
            <a:r>
              <a:rPr lang="en-US" sz="3010" dirty="0" err="1" smtClean="0"/>
              <a:t>menyerupai</a:t>
            </a:r>
            <a:r>
              <a:rPr lang="en-US" sz="3010" dirty="0" smtClean="0"/>
              <a:t> </a:t>
            </a:r>
            <a:r>
              <a:rPr lang="en-US" sz="3010" dirty="0" err="1" smtClean="0"/>
              <a:t>Eropa</a:t>
            </a:r>
            <a:r>
              <a:rPr lang="en-US" sz="3010" dirty="0" smtClean="0"/>
              <a:t> </a:t>
            </a:r>
            <a:r>
              <a:rPr lang="en-US" sz="3010" dirty="0" err="1" smtClean="0"/>
              <a:t>abad</a:t>
            </a:r>
            <a:r>
              <a:rPr lang="en-US" sz="3010" dirty="0" smtClean="0"/>
              <a:t> ke-19, </a:t>
            </a:r>
            <a:r>
              <a:rPr lang="en-US" sz="3010" dirty="0" err="1" smtClean="0"/>
              <a:t>adl</a:t>
            </a:r>
            <a:r>
              <a:rPr lang="en-US" sz="3010" dirty="0" smtClean="0"/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bercirikan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adanya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perluasan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hak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pilih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dan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pembentukan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organisasi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pemerintahan</a:t>
            </a:r>
            <a:r>
              <a:rPr lang="en-US" sz="3010" dirty="0" smtClean="0">
                <a:solidFill>
                  <a:srgbClr val="F2FD63"/>
                </a:solidFill>
              </a:rPr>
              <a:t> dg </a:t>
            </a:r>
            <a:r>
              <a:rPr lang="en-US" sz="3010" dirty="0" err="1" smtClean="0">
                <a:solidFill>
                  <a:srgbClr val="F2FD63"/>
                </a:solidFill>
              </a:rPr>
              <a:t>cakupan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luas</a:t>
            </a:r>
            <a:r>
              <a:rPr lang="en-US" sz="3010" dirty="0" smtClean="0"/>
              <a:t>. 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en-US" sz="3010" dirty="0" err="1" smtClean="0">
                <a:solidFill>
                  <a:srgbClr val="8DEDF7"/>
                </a:solidFill>
              </a:rPr>
              <a:t>Ada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pembatasan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partisipasi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dlm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skala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terbatas</a:t>
            </a:r>
            <a:r>
              <a:rPr lang="en-US" sz="3010" dirty="0" smtClean="0">
                <a:solidFill>
                  <a:srgbClr val="8DEDF7"/>
                </a:solidFill>
              </a:rPr>
              <a:t>, </a:t>
            </a:r>
            <a:r>
              <a:rPr lang="en-US" sz="3010" dirty="0" err="1" smtClean="0">
                <a:solidFill>
                  <a:srgbClr val="8DEDF7"/>
                </a:solidFill>
              </a:rPr>
              <a:t>namun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hanya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karena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alasan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ekonomi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dan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bukan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alasan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politik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rasial</a:t>
            </a:r>
            <a:r>
              <a:rPr lang="en-US" sz="3010" dirty="0" smtClean="0">
                <a:solidFill>
                  <a:srgbClr val="8DEDF7"/>
                </a:solidFill>
              </a:rPr>
              <a:t>. 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en-US" sz="3010" dirty="0" err="1" smtClean="0"/>
              <a:t>Kompetisi</a:t>
            </a:r>
            <a:r>
              <a:rPr lang="en-US" sz="3010" dirty="0" smtClean="0"/>
              <a:t> </a:t>
            </a:r>
            <a:r>
              <a:rPr lang="en-US" sz="3010" dirty="0" err="1" smtClean="0"/>
              <a:t>di</a:t>
            </a:r>
            <a:r>
              <a:rPr lang="en-US" sz="3010" dirty="0" smtClean="0"/>
              <a:t> </a:t>
            </a:r>
            <a:r>
              <a:rPr lang="en-US" sz="3010" dirty="0" err="1" smtClean="0"/>
              <a:t>dalam</a:t>
            </a:r>
            <a:r>
              <a:rPr lang="en-US" sz="3010" dirty="0" smtClean="0"/>
              <a:t> </a:t>
            </a:r>
            <a:r>
              <a:rPr lang="en-US" sz="3010" dirty="0" err="1" smtClean="0"/>
              <a:t>oligarkhi</a:t>
            </a:r>
            <a:r>
              <a:rPr lang="en-US" sz="3010" dirty="0" smtClean="0"/>
              <a:t>, </a:t>
            </a:r>
            <a:r>
              <a:rPr lang="en-US" sz="3010" dirty="0" err="1" smtClean="0"/>
              <a:t>juga</a:t>
            </a:r>
            <a:r>
              <a:rPr lang="en-US" sz="3010" dirty="0" smtClean="0"/>
              <a:t> </a:t>
            </a:r>
            <a:r>
              <a:rPr lang="en-US" sz="3010" dirty="0" err="1" smtClean="0"/>
              <a:t>dpt</a:t>
            </a:r>
            <a:r>
              <a:rPr lang="en-US" sz="3010" dirty="0" smtClean="0"/>
              <a:t> </a:t>
            </a:r>
            <a:r>
              <a:rPr lang="en-US" sz="3010" dirty="0" err="1" smtClean="0"/>
              <a:t>mendukung</a:t>
            </a:r>
            <a:r>
              <a:rPr lang="en-US" sz="3010" dirty="0" smtClean="0"/>
              <a:t> </a:t>
            </a:r>
            <a:r>
              <a:rPr lang="en-US" sz="3010" dirty="0" err="1" smtClean="0"/>
              <a:t>keberhasilan</a:t>
            </a:r>
            <a:r>
              <a:rPr lang="en-US" sz="3010" dirty="0" smtClean="0"/>
              <a:t> </a:t>
            </a:r>
            <a:r>
              <a:rPr lang="en-US" sz="3010" dirty="0" err="1" smtClean="0"/>
              <a:t>demokratisasi</a:t>
            </a:r>
            <a:r>
              <a:rPr lang="en-US" sz="3010" dirty="0" smtClean="0"/>
              <a:t>.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en-US" sz="3010" dirty="0" err="1" smtClean="0">
                <a:solidFill>
                  <a:srgbClr val="8DEDF7"/>
                </a:solidFill>
              </a:rPr>
              <a:t>Pembatasan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oligarkhi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secara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rasial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menimbulkan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masalah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bagi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demokratisasi</a:t>
            </a:r>
            <a:r>
              <a:rPr lang="en-US" sz="3010" dirty="0" smtClean="0">
                <a:solidFill>
                  <a:srgbClr val="8DEDF7"/>
                </a:solidFill>
              </a:rPr>
              <a:t>.</a:t>
            </a:r>
            <a:endParaRPr lang="id-ID" sz="3010" dirty="0" smtClean="0">
              <a:solidFill>
                <a:srgbClr val="8DEDF7"/>
              </a:solidFill>
            </a:endParaRPr>
          </a:p>
          <a:p>
            <a:pPr>
              <a:lnSpc>
                <a:spcPts val="3000"/>
              </a:lnSpc>
              <a:spcBef>
                <a:spcPts val="1800"/>
              </a:spcBef>
              <a:buNone/>
            </a:pPr>
            <a:endParaRPr lang="id-ID" sz="301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213"/>
            <a:ext cx="8229600" cy="63658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PROSES DEMOKRATISASI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486400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en-US" sz="3000" dirty="0" err="1" smtClean="0"/>
              <a:t>Proses</a:t>
            </a:r>
            <a:r>
              <a:rPr lang="en-US" sz="3000" dirty="0" smtClean="0"/>
              <a:t> </a:t>
            </a:r>
            <a:r>
              <a:rPr lang="en-US" sz="3000" dirty="0" err="1" smtClean="0"/>
              <a:t>demokratisasi</a:t>
            </a:r>
            <a:r>
              <a:rPr lang="en-US" sz="3000" dirty="0" smtClean="0"/>
              <a:t> </a:t>
            </a:r>
            <a:r>
              <a:rPr lang="en-US" sz="3000" dirty="0" err="1" smtClean="0"/>
              <a:t>dpt</a:t>
            </a:r>
            <a:r>
              <a:rPr lang="en-US" sz="3000" dirty="0" smtClean="0"/>
              <a:t> </a:t>
            </a:r>
            <a:r>
              <a:rPr lang="en-US" sz="3000" dirty="0" err="1" smtClean="0"/>
              <a:t>dikelompokkan</a:t>
            </a:r>
            <a:r>
              <a:rPr lang="en-US" sz="3000" dirty="0" smtClean="0"/>
              <a:t> </a:t>
            </a:r>
            <a:r>
              <a:rPr lang="en-US" sz="3000" dirty="0" err="1" smtClean="0"/>
              <a:t>jadi</a:t>
            </a:r>
            <a:r>
              <a:rPr lang="en-US" sz="3000" dirty="0" smtClean="0"/>
              <a:t> 3 </a:t>
            </a:r>
            <a:r>
              <a:rPr lang="en-US" sz="3000" dirty="0" err="1" smtClean="0"/>
              <a:t>tipe</a:t>
            </a:r>
            <a:r>
              <a:rPr lang="en-US" sz="3000" dirty="0" smtClean="0"/>
              <a:t> : (1) </a:t>
            </a:r>
            <a:r>
              <a:rPr lang="en-US" sz="3000" dirty="0" err="1" smtClean="0"/>
              <a:t>pergeseran</a:t>
            </a:r>
            <a:r>
              <a:rPr lang="en-US" sz="3000" dirty="0" smtClean="0"/>
              <a:t> </a:t>
            </a:r>
            <a:r>
              <a:rPr lang="en-US" sz="3000" i="1" dirty="0" smtClean="0"/>
              <a:t>(transformation)</a:t>
            </a:r>
            <a:r>
              <a:rPr lang="en-US" sz="3000" dirty="0" smtClean="0"/>
              <a:t>, (2) </a:t>
            </a:r>
            <a:r>
              <a:rPr lang="en-US" sz="3000" dirty="0" err="1" smtClean="0"/>
              <a:t>pergantian</a:t>
            </a:r>
            <a:r>
              <a:rPr lang="en-US" sz="3000" dirty="0" smtClean="0"/>
              <a:t> </a:t>
            </a:r>
            <a:r>
              <a:rPr lang="en-US" sz="3000" i="1" dirty="0" smtClean="0"/>
              <a:t>(replacement)</a:t>
            </a:r>
            <a:r>
              <a:rPr lang="en-US" sz="3000" dirty="0" smtClean="0"/>
              <a:t>, (3) </a:t>
            </a:r>
            <a:r>
              <a:rPr lang="en-US" sz="3000" dirty="0" err="1" smtClean="0"/>
              <a:t>pencangkokan</a:t>
            </a:r>
            <a:r>
              <a:rPr lang="en-US" sz="3000" dirty="0" smtClean="0"/>
              <a:t> </a:t>
            </a:r>
            <a:r>
              <a:rPr lang="en-US" sz="3000" i="1" dirty="0" smtClean="0"/>
              <a:t>(</a:t>
            </a:r>
            <a:r>
              <a:rPr lang="en-US" sz="3000" i="1" dirty="0" err="1" smtClean="0"/>
              <a:t>transplacement</a:t>
            </a:r>
            <a:r>
              <a:rPr lang="en-US" sz="3000" i="1" dirty="0" smtClean="0"/>
              <a:t>)</a:t>
            </a:r>
            <a:r>
              <a:rPr lang="en-US" sz="3000" dirty="0" smtClean="0"/>
              <a:t>.  </a:t>
            </a: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en-US" sz="3000" spc="-70" dirty="0" err="1" smtClean="0">
                <a:solidFill>
                  <a:srgbClr val="8DEDF7"/>
                </a:solidFill>
              </a:rPr>
              <a:t>Proses</a:t>
            </a:r>
            <a:r>
              <a:rPr lang="en-US" sz="3000" spc="-70" dirty="0" smtClean="0">
                <a:solidFill>
                  <a:srgbClr val="8DEDF7"/>
                </a:solidFill>
              </a:rPr>
              <a:t> </a:t>
            </a:r>
            <a:r>
              <a:rPr lang="en-US" sz="3000" i="1" spc="-70" dirty="0" smtClean="0">
                <a:solidFill>
                  <a:srgbClr val="F2FD63"/>
                </a:solidFill>
              </a:rPr>
              <a:t>transformation, </a:t>
            </a:r>
            <a:r>
              <a:rPr lang="en-US" sz="3000" spc="-70" dirty="0" err="1" smtClean="0">
                <a:solidFill>
                  <a:srgbClr val="8DEDF7"/>
                </a:solidFill>
              </a:rPr>
              <a:t>terjd</a:t>
            </a:r>
            <a:r>
              <a:rPr lang="en-US" sz="3000" spc="-70" dirty="0" smtClean="0">
                <a:solidFill>
                  <a:srgbClr val="8DEDF7"/>
                </a:solidFill>
              </a:rPr>
              <a:t> </a:t>
            </a:r>
            <a:r>
              <a:rPr lang="en-US" sz="3000" spc="-70" dirty="0" err="1" smtClean="0">
                <a:solidFill>
                  <a:srgbClr val="8DEDF7"/>
                </a:solidFill>
              </a:rPr>
              <a:t>ketika</a:t>
            </a:r>
            <a:r>
              <a:rPr lang="en-US" sz="3000" spc="-70" dirty="0" smtClean="0">
                <a:solidFill>
                  <a:srgbClr val="8DEDF7"/>
                </a:solidFill>
              </a:rPr>
              <a:t> </a:t>
            </a:r>
            <a:r>
              <a:rPr lang="en-US" sz="3000" spc="-70" dirty="0" err="1" smtClean="0">
                <a:solidFill>
                  <a:srgbClr val="8DEDF7"/>
                </a:solidFill>
              </a:rPr>
              <a:t>elit</a:t>
            </a:r>
            <a:r>
              <a:rPr lang="en-US" sz="3000" spc="-70" dirty="0" smtClean="0">
                <a:solidFill>
                  <a:srgbClr val="8DEDF7"/>
                </a:solidFill>
              </a:rPr>
              <a:t> </a:t>
            </a:r>
            <a:r>
              <a:rPr lang="en-US" sz="3000" spc="-70" dirty="0" err="1" smtClean="0">
                <a:solidFill>
                  <a:srgbClr val="8DEDF7"/>
                </a:solidFill>
              </a:rPr>
              <a:t>berkuasa</a:t>
            </a:r>
            <a:r>
              <a:rPr lang="en-US" sz="3000" spc="-70" dirty="0" smtClean="0">
                <a:solidFill>
                  <a:srgbClr val="8DEDF7"/>
                </a:solidFill>
              </a:rPr>
              <a:t> </a:t>
            </a:r>
            <a:r>
              <a:rPr lang="en-US" sz="3000" spc="-70" dirty="0" err="1" smtClean="0">
                <a:solidFill>
                  <a:srgbClr val="8DEDF7"/>
                </a:solidFill>
              </a:rPr>
              <a:t>mempelopori</a:t>
            </a:r>
            <a:r>
              <a:rPr lang="en-US" sz="3000" spc="-70" dirty="0" smtClean="0">
                <a:solidFill>
                  <a:srgbClr val="8DEDF7"/>
                </a:solidFill>
              </a:rPr>
              <a:t> </a:t>
            </a:r>
            <a:r>
              <a:rPr lang="en-US" sz="3000" spc="-70" dirty="0" err="1" smtClean="0">
                <a:solidFill>
                  <a:srgbClr val="8DEDF7"/>
                </a:solidFill>
              </a:rPr>
              <a:t>proses</a:t>
            </a:r>
            <a:r>
              <a:rPr lang="en-US" sz="3000" spc="-70" dirty="0" smtClean="0">
                <a:solidFill>
                  <a:srgbClr val="8DEDF7"/>
                </a:solidFill>
              </a:rPr>
              <a:t> </a:t>
            </a:r>
            <a:r>
              <a:rPr lang="en-US" sz="3000" spc="-70" dirty="0" err="1" smtClean="0">
                <a:solidFill>
                  <a:srgbClr val="8DEDF7"/>
                </a:solidFill>
              </a:rPr>
              <a:t>perwujudan</a:t>
            </a:r>
            <a:r>
              <a:rPr lang="en-US" sz="3000" spc="-70" dirty="0" smtClean="0">
                <a:solidFill>
                  <a:srgbClr val="8DEDF7"/>
                </a:solidFill>
              </a:rPr>
              <a:t> </a:t>
            </a:r>
            <a:r>
              <a:rPr lang="en-US" sz="3000" spc="-70" dirty="0" err="1" smtClean="0">
                <a:solidFill>
                  <a:srgbClr val="8DEDF7"/>
                </a:solidFill>
              </a:rPr>
              <a:t>demokrasi</a:t>
            </a:r>
            <a:r>
              <a:rPr lang="en-US" sz="3000" spc="-70" dirty="0" smtClean="0">
                <a:solidFill>
                  <a:srgbClr val="8DEDF7"/>
                </a:solidFill>
              </a:rPr>
              <a:t>.</a:t>
            </a:r>
          </a:p>
          <a:p>
            <a:pPr>
              <a:lnSpc>
                <a:spcPts val="3100"/>
              </a:lnSpc>
              <a:spcBef>
                <a:spcPts val="1800"/>
              </a:spcBef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	 </a:t>
            </a:r>
            <a:r>
              <a:rPr lang="en-US" sz="3000" dirty="0" smtClean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sz="3000" dirty="0" err="1" smtClean="0">
                <a:solidFill>
                  <a:srgbClr val="FFFF00"/>
                </a:solidFill>
              </a:rPr>
              <a:t>Elitnya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sendiri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yg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memulai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dlm</a:t>
            </a:r>
            <a:r>
              <a:rPr lang="en-US" sz="3000" dirty="0" smtClean="0">
                <a:solidFill>
                  <a:srgbClr val="FFFF00"/>
                </a:solidFill>
              </a:rPr>
              <a:t> 	</a:t>
            </a:r>
            <a:r>
              <a:rPr lang="en-US" sz="3000" dirty="0" err="1" smtClean="0">
                <a:solidFill>
                  <a:srgbClr val="FFFF00"/>
                </a:solidFill>
              </a:rPr>
              <a:t>mengadopsi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penerapan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demokrasi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  <a:r>
              <a:rPr lang="en-US" sz="3000" i="1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en-US" sz="3000" dirty="0" err="1" smtClean="0"/>
              <a:t>Proses</a:t>
            </a:r>
            <a:r>
              <a:rPr lang="en-US" sz="3000" i="1" dirty="0" smtClean="0"/>
              <a:t> </a:t>
            </a:r>
            <a:r>
              <a:rPr lang="en-US" sz="3000" i="1" dirty="0" smtClean="0">
                <a:solidFill>
                  <a:srgbClr val="8DEDF7"/>
                </a:solidFill>
              </a:rPr>
              <a:t>replacement</a:t>
            </a:r>
            <a:r>
              <a:rPr lang="en-US" sz="3000" i="1" dirty="0" smtClean="0"/>
              <a:t> , </a:t>
            </a:r>
            <a:r>
              <a:rPr lang="en-US" sz="3000" dirty="0" err="1" smtClean="0"/>
              <a:t>terjd</a:t>
            </a:r>
            <a:r>
              <a:rPr lang="en-US" sz="3000" dirty="0" smtClean="0"/>
              <a:t> </a:t>
            </a:r>
            <a:r>
              <a:rPr lang="en-US" sz="3000" dirty="0" err="1" smtClean="0"/>
              <a:t>ketika</a:t>
            </a:r>
            <a:r>
              <a:rPr lang="en-US" sz="3000" dirty="0" smtClean="0"/>
              <a:t> </a:t>
            </a:r>
            <a:r>
              <a:rPr lang="en-US" sz="3000" dirty="0" err="1" smtClean="0"/>
              <a:t>kelompok</a:t>
            </a:r>
            <a:r>
              <a:rPr lang="en-US" sz="3000" dirty="0" smtClean="0"/>
              <a:t> </a:t>
            </a:r>
            <a:r>
              <a:rPr lang="en-US" sz="3000" dirty="0" err="1" smtClean="0"/>
              <a:t>oposisi</a:t>
            </a:r>
            <a:r>
              <a:rPr lang="en-US" sz="3000" dirty="0" smtClean="0"/>
              <a:t> </a:t>
            </a:r>
            <a:r>
              <a:rPr lang="en-US" sz="3000" dirty="0" err="1" smtClean="0"/>
              <a:t>mempelopori</a:t>
            </a:r>
            <a:r>
              <a:rPr lang="en-US" sz="3000" dirty="0" smtClean="0"/>
              <a:t> </a:t>
            </a:r>
            <a:r>
              <a:rPr lang="en-US" sz="3000" dirty="0" err="1" smtClean="0"/>
              <a:t>proses</a:t>
            </a:r>
            <a:r>
              <a:rPr lang="en-US" sz="3000" dirty="0" smtClean="0"/>
              <a:t> </a:t>
            </a:r>
            <a:r>
              <a:rPr lang="en-US" sz="3000" dirty="0" err="1" smtClean="0"/>
              <a:t>demokrasi</a:t>
            </a:r>
            <a:r>
              <a:rPr lang="en-US" sz="3000" dirty="0" smtClean="0"/>
              <a:t>,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rezim</a:t>
            </a:r>
            <a:r>
              <a:rPr lang="en-US" sz="3000" dirty="0" smtClean="0"/>
              <a:t> </a:t>
            </a:r>
            <a:r>
              <a:rPr lang="en-US" sz="3000" dirty="0" err="1" smtClean="0"/>
              <a:t>otoriter</a:t>
            </a:r>
            <a:r>
              <a:rPr lang="en-US" sz="3000" dirty="0" smtClean="0"/>
              <a:t> </a:t>
            </a:r>
            <a:r>
              <a:rPr lang="en-US" sz="3000" dirty="0" err="1" smtClean="0"/>
              <a:t>digulingkan</a:t>
            </a:r>
            <a:r>
              <a:rPr lang="en-US" sz="3000" dirty="0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3658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PROSES DEMOKRATISASI</a:t>
            </a:r>
            <a:endParaRPr lang="id-ID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638800" cy="5029200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1800"/>
              </a:spcBef>
              <a:buNone/>
            </a:pPr>
            <a:r>
              <a:rPr lang="en-US" sz="2800" dirty="0" smtClean="0"/>
              <a:t>	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O</a:t>
            </a:r>
            <a:r>
              <a:rPr lang="en-US" sz="2800" dirty="0" err="1" smtClean="0"/>
              <a:t>posisi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berinisiatif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  	</a:t>
            </a:r>
            <a:r>
              <a:rPr lang="en-US" sz="2800" dirty="0" err="1" smtClean="0"/>
              <a:t>menggantikan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menum</a:t>
            </a:r>
            <a:r>
              <a:rPr lang="en-US" sz="2800" dirty="0" smtClean="0"/>
              <a:t>-	</a:t>
            </a:r>
            <a:r>
              <a:rPr lang="en-US" sz="2800" dirty="0" err="1" smtClean="0"/>
              <a:t>bangkan</a:t>
            </a:r>
            <a:r>
              <a:rPr lang="en-US" sz="2800" dirty="0" smtClean="0"/>
              <a:t> </a:t>
            </a:r>
            <a:r>
              <a:rPr lang="en-US" sz="2800" dirty="0" err="1" smtClean="0"/>
              <a:t>rezim</a:t>
            </a:r>
            <a:r>
              <a:rPr lang="en-US" sz="2800" dirty="0" smtClean="0"/>
              <a:t> lama.</a:t>
            </a: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en-US" sz="2800" dirty="0" err="1" smtClean="0">
                <a:solidFill>
                  <a:srgbClr val="FFFF00"/>
                </a:solidFill>
              </a:rPr>
              <a:t>Proses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8DEDF7"/>
                </a:solidFill>
              </a:rPr>
              <a:t>transplacement</a:t>
            </a:r>
            <a:r>
              <a:rPr lang="en-US" sz="2800" i="1" dirty="0" smtClean="0">
                <a:solidFill>
                  <a:srgbClr val="8DEDF7"/>
                </a:solidFill>
              </a:rPr>
              <a:t>,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terjd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ketika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demokratisasi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dilakukan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bersama-sama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antara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i="1" dirty="0" smtClean="0">
                <a:solidFill>
                  <a:srgbClr val="FFFF00"/>
                </a:solidFill>
              </a:rPr>
              <a:t>the ruling group</a:t>
            </a:r>
            <a:r>
              <a:rPr lang="en-US" sz="2800" dirty="0" smtClean="0">
                <a:solidFill>
                  <a:srgbClr val="FFFF00"/>
                </a:solidFill>
              </a:rPr>
              <a:t> dg </a:t>
            </a:r>
            <a:r>
              <a:rPr lang="en-US" sz="2800" i="1" dirty="0" smtClean="0">
                <a:solidFill>
                  <a:srgbClr val="FFFF00"/>
                </a:solidFill>
              </a:rPr>
              <a:t>the opposition group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id-ID" sz="2800" dirty="0" smtClean="0">
              <a:solidFill>
                <a:srgbClr val="FFFF00"/>
              </a:solidFill>
            </a:endParaRP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en-US" sz="2800" dirty="0" err="1" smtClean="0">
                <a:solidFill>
                  <a:srgbClr val="8DEDF7"/>
                </a:solidFill>
              </a:rPr>
              <a:t>Proses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transisi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demokrasi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merup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proses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politik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yg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kompleks</a:t>
            </a:r>
            <a:r>
              <a:rPr lang="en-US" sz="2800" dirty="0" smtClean="0">
                <a:solidFill>
                  <a:srgbClr val="8DEDF7"/>
                </a:solidFill>
              </a:rPr>
              <a:t>, </a:t>
            </a:r>
            <a:r>
              <a:rPr lang="en-US" sz="2800" dirty="0" err="1" smtClean="0">
                <a:solidFill>
                  <a:srgbClr val="8DEDF7"/>
                </a:solidFill>
              </a:rPr>
              <a:t>melibatkan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byk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kelompok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pejuang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utk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memperoleh</a:t>
            </a:r>
            <a:r>
              <a:rPr lang="en-US" sz="2800" dirty="0" smtClean="0">
                <a:solidFill>
                  <a:srgbClr val="8DEDF7"/>
                </a:solidFill>
              </a:rPr>
              <a:t> </a:t>
            </a:r>
            <a:r>
              <a:rPr lang="en-US" sz="2800" dirty="0" err="1" smtClean="0">
                <a:solidFill>
                  <a:srgbClr val="8DEDF7"/>
                </a:solidFill>
              </a:rPr>
              <a:t>kekuasaan</a:t>
            </a:r>
            <a:r>
              <a:rPr lang="en-US" sz="2800" dirty="0" smtClean="0">
                <a:solidFill>
                  <a:srgbClr val="8DEDF7"/>
                </a:solidFill>
              </a:rPr>
              <a:t>. </a:t>
            </a:r>
          </a:p>
        </p:txBody>
      </p:sp>
      <p:pic>
        <p:nvPicPr>
          <p:cNvPr id="1028" name="Picture 4" descr="D:\FOTO_AND_VIDEO\OUTBOUND\DSCN1720.jpg"/>
          <p:cNvPicPr>
            <a:picLocks noChangeAspect="1" noChangeArrowheads="1"/>
          </p:cNvPicPr>
          <p:nvPr/>
        </p:nvPicPr>
        <p:blipFill>
          <a:blip r:embed="rId3" cstate="print"/>
          <a:srcRect l="32096" r="12563"/>
          <a:stretch>
            <a:fillRect/>
          </a:stretch>
        </p:blipFill>
        <p:spPr bwMode="auto">
          <a:xfrm>
            <a:off x="5715001" y="1288104"/>
            <a:ext cx="3200399" cy="511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658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PENDUKUNG DEMOKRATISASI</a:t>
            </a:r>
            <a:endParaRPr lang="id-ID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172200" cy="5486400"/>
          </a:xfrm>
          <a:ln>
            <a:noFill/>
          </a:ln>
        </p:spPr>
        <p:txBody>
          <a:bodyPr/>
          <a:lstStyle/>
          <a:p>
            <a:pPr>
              <a:lnSpc>
                <a:spcPts val="3100"/>
              </a:lnSpc>
              <a:spcBef>
                <a:spcPts val="0"/>
              </a:spcBef>
              <a:buNone/>
            </a:pPr>
            <a:r>
              <a:rPr lang="en-US" sz="2950" dirty="0" smtClean="0">
                <a:solidFill>
                  <a:srgbClr val="8DEDF7"/>
                </a:solidFill>
              </a:rPr>
              <a:t>	</a:t>
            </a:r>
            <a:r>
              <a:rPr lang="en-US" sz="2950" dirty="0" err="1" smtClean="0">
                <a:solidFill>
                  <a:srgbClr val="8DEDF7"/>
                </a:solidFill>
              </a:rPr>
              <a:t>Perspektif</a:t>
            </a:r>
            <a:r>
              <a:rPr lang="en-US" sz="2950" dirty="0" smtClean="0">
                <a:solidFill>
                  <a:srgbClr val="8DEDF7"/>
                </a:solidFill>
              </a:rPr>
              <a:t> </a:t>
            </a:r>
            <a:r>
              <a:rPr lang="en-US" sz="2950" dirty="0" err="1" smtClean="0">
                <a:solidFill>
                  <a:srgbClr val="8DEDF7"/>
                </a:solidFill>
              </a:rPr>
              <a:t>sikap</a:t>
            </a:r>
            <a:r>
              <a:rPr lang="en-US" sz="2950" dirty="0" smtClean="0">
                <a:solidFill>
                  <a:srgbClr val="8DEDF7"/>
                </a:solidFill>
              </a:rPr>
              <a:t>, </a:t>
            </a:r>
            <a:r>
              <a:rPr lang="en-US" sz="2950" dirty="0" err="1" smtClean="0">
                <a:solidFill>
                  <a:srgbClr val="8DEDF7"/>
                </a:solidFill>
              </a:rPr>
              <a:t>demokratisasi</a:t>
            </a:r>
            <a:r>
              <a:rPr lang="en-US" sz="2950" dirty="0" smtClean="0">
                <a:solidFill>
                  <a:srgbClr val="8DEDF7"/>
                </a:solidFill>
              </a:rPr>
              <a:t> </a:t>
            </a:r>
            <a:r>
              <a:rPr lang="en-US" sz="2950" dirty="0" err="1" smtClean="0">
                <a:solidFill>
                  <a:srgbClr val="8DEDF7"/>
                </a:solidFill>
              </a:rPr>
              <a:t>didukung</a:t>
            </a:r>
            <a:r>
              <a:rPr lang="en-US" sz="2950" dirty="0" smtClean="0">
                <a:solidFill>
                  <a:srgbClr val="8DEDF7"/>
                </a:solidFill>
              </a:rPr>
              <a:t> </a:t>
            </a:r>
            <a:r>
              <a:rPr lang="en-US" sz="2950" dirty="0" err="1" smtClean="0">
                <a:solidFill>
                  <a:srgbClr val="8DEDF7"/>
                </a:solidFill>
              </a:rPr>
              <a:t>oleh</a:t>
            </a:r>
            <a:r>
              <a:rPr lang="en-US" sz="2950" dirty="0" smtClean="0">
                <a:solidFill>
                  <a:srgbClr val="8DEDF7"/>
                </a:solidFill>
              </a:rPr>
              <a:t>: </a:t>
            </a:r>
          </a:p>
          <a:p>
            <a:pPr lvl="1">
              <a:lnSpc>
                <a:spcPts val="3100"/>
              </a:lnSpc>
              <a:spcBef>
                <a:spcPts val="0"/>
              </a:spcBef>
            </a:pPr>
            <a:r>
              <a:rPr lang="en-US" sz="2950" dirty="0" err="1" smtClean="0"/>
              <a:t>Kelompok</a:t>
            </a:r>
            <a:r>
              <a:rPr lang="en-US" sz="2950" dirty="0" smtClean="0"/>
              <a:t> </a:t>
            </a:r>
            <a:r>
              <a:rPr lang="en-US" sz="2950" dirty="0" err="1" smtClean="0"/>
              <a:t>konservatif</a:t>
            </a:r>
            <a:r>
              <a:rPr lang="en-US" sz="2950" dirty="0" smtClean="0"/>
              <a:t> </a:t>
            </a:r>
            <a:r>
              <a:rPr lang="en-US" sz="2950" i="1" dirty="0" smtClean="0"/>
              <a:t>(conservative groups)</a:t>
            </a:r>
            <a:r>
              <a:rPr lang="en-US" sz="2950" dirty="0" smtClean="0"/>
              <a:t>, </a:t>
            </a:r>
          </a:p>
          <a:p>
            <a:pPr lvl="1">
              <a:lnSpc>
                <a:spcPts val="3100"/>
              </a:lnSpc>
              <a:spcBef>
                <a:spcPts val="0"/>
              </a:spcBef>
            </a:pPr>
            <a:r>
              <a:rPr lang="en-US" sz="2950" dirty="0" err="1" smtClean="0">
                <a:solidFill>
                  <a:srgbClr val="8DEDF7"/>
                </a:solidFill>
              </a:rPr>
              <a:t>Pembaharu</a:t>
            </a:r>
            <a:r>
              <a:rPr lang="en-US" sz="2950" dirty="0" smtClean="0">
                <a:solidFill>
                  <a:srgbClr val="8DEDF7"/>
                </a:solidFill>
              </a:rPr>
              <a:t> liberal </a:t>
            </a:r>
            <a:r>
              <a:rPr lang="en-US" sz="2950" i="1" dirty="0" smtClean="0">
                <a:solidFill>
                  <a:srgbClr val="8DEDF7"/>
                </a:solidFill>
              </a:rPr>
              <a:t>(liberal reformer</a:t>
            </a:r>
            <a:r>
              <a:rPr lang="en-US" sz="2950" i="1" dirty="0" smtClean="0"/>
              <a:t>)</a:t>
            </a:r>
            <a:r>
              <a:rPr lang="en-US" sz="2950" dirty="0" smtClean="0"/>
              <a:t>, </a:t>
            </a:r>
          </a:p>
          <a:p>
            <a:pPr lvl="1">
              <a:lnSpc>
                <a:spcPts val="3100"/>
              </a:lnSpc>
              <a:spcBef>
                <a:spcPts val="0"/>
              </a:spcBef>
            </a:pPr>
            <a:r>
              <a:rPr lang="en-US" sz="2950" dirty="0" err="1" smtClean="0"/>
              <a:t>pembaharu</a:t>
            </a:r>
            <a:r>
              <a:rPr lang="en-US" sz="2950" dirty="0" smtClean="0"/>
              <a:t> </a:t>
            </a:r>
            <a:r>
              <a:rPr lang="en-US" sz="2950" dirty="0" err="1" smtClean="0"/>
              <a:t>demokratis</a:t>
            </a:r>
            <a:r>
              <a:rPr lang="en-US" sz="2950" dirty="0" smtClean="0"/>
              <a:t> </a:t>
            </a:r>
            <a:r>
              <a:rPr lang="en-US" sz="2950" i="1" dirty="0" smtClean="0"/>
              <a:t>(democratic reformer)</a:t>
            </a:r>
            <a:r>
              <a:rPr lang="en-US" sz="2950" dirty="0" smtClean="0"/>
              <a:t>, </a:t>
            </a:r>
          </a:p>
          <a:p>
            <a:pPr lvl="1">
              <a:lnSpc>
                <a:spcPts val="3100"/>
              </a:lnSpc>
              <a:spcBef>
                <a:spcPts val="0"/>
              </a:spcBef>
            </a:pPr>
            <a:r>
              <a:rPr lang="en-US" sz="2950" dirty="0" err="1" smtClean="0">
                <a:solidFill>
                  <a:srgbClr val="FFFF00"/>
                </a:solidFill>
              </a:rPr>
              <a:t>kelompok</a:t>
            </a:r>
            <a:r>
              <a:rPr lang="en-US" sz="2950" dirty="0" smtClean="0">
                <a:solidFill>
                  <a:srgbClr val="FFFF00"/>
                </a:solidFill>
              </a:rPr>
              <a:t> </a:t>
            </a:r>
            <a:r>
              <a:rPr lang="en-US" sz="2950" dirty="0" err="1" smtClean="0">
                <a:solidFill>
                  <a:srgbClr val="FFFF00"/>
                </a:solidFill>
              </a:rPr>
              <a:t>moderat</a:t>
            </a:r>
            <a:r>
              <a:rPr lang="en-US" sz="2950" dirty="0" smtClean="0">
                <a:solidFill>
                  <a:srgbClr val="FFFF00"/>
                </a:solidFill>
              </a:rPr>
              <a:t> </a:t>
            </a:r>
            <a:r>
              <a:rPr lang="en-US" sz="2950" dirty="0" err="1" smtClean="0">
                <a:solidFill>
                  <a:srgbClr val="FFFF00"/>
                </a:solidFill>
              </a:rPr>
              <a:t>demokratis</a:t>
            </a:r>
            <a:r>
              <a:rPr lang="en-US" sz="2950" dirty="0" smtClean="0">
                <a:solidFill>
                  <a:srgbClr val="FFFF00"/>
                </a:solidFill>
              </a:rPr>
              <a:t> </a:t>
            </a:r>
            <a:r>
              <a:rPr lang="en-US" sz="2950" i="1" dirty="0" smtClean="0">
                <a:solidFill>
                  <a:srgbClr val="FFFF00"/>
                </a:solidFill>
              </a:rPr>
              <a:t>(democratic moderate group)</a:t>
            </a:r>
            <a:r>
              <a:rPr lang="en-US" sz="2950" dirty="0" smtClean="0">
                <a:solidFill>
                  <a:srgbClr val="FFFF00"/>
                </a:solidFill>
              </a:rPr>
              <a:t>, </a:t>
            </a:r>
            <a:r>
              <a:rPr lang="en-US" sz="2950" dirty="0" err="1" smtClean="0">
                <a:solidFill>
                  <a:srgbClr val="FFFF00"/>
                </a:solidFill>
              </a:rPr>
              <a:t>serta</a:t>
            </a:r>
            <a:r>
              <a:rPr lang="en-US" sz="2950" dirty="0" smtClean="0">
                <a:solidFill>
                  <a:srgbClr val="FFFF00"/>
                </a:solidFill>
              </a:rPr>
              <a:t> </a:t>
            </a:r>
          </a:p>
          <a:p>
            <a:pPr lvl="1">
              <a:lnSpc>
                <a:spcPts val="3100"/>
              </a:lnSpc>
              <a:spcBef>
                <a:spcPts val="0"/>
              </a:spcBef>
            </a:pPr>
            <a:r>
              <a:rPr lang="en-US" sz="2950" dirty="0" err="1" smtClean="0">
                <a:solidFill>
                  <a:srgbClr val="8DEDF7"/>
                </a:solidFill>
              </a:rPr>
              <a:t>ekstrimis</a:t>
            </a:r>
            <a:r>
              <a:rPr lang="en-US" sz="2950" dirty="0" smtClean="0">
                <a:solidFill>
                  <a:srgbClr val="8DEDF7"/>
                </a:solidFill>
              </a:rPr>
              <a:t> </a:t>
            </a:r>
            <a:r>
              <a:rPr lang="en-US" sz="2950" dirty="0" err="1" smtClean="0">
                <a:solidFill>
                  <a:srgbClr val="8DEDF7"/>
                </a:solidFill>
              </a:rPr>
              <a:t>revolusioner</a:t>
            </a:r>
            <a:r>
              <a:rPr lang="en-US" sz="2950" dirty="0" smtClean="0">
                <a:solidFill>
                  <a:srgbClr val="8DEDF7"/>
                </a:solidFill>
              </a:rPr>
              <a:t> </a:t>
            </a:r>
            <a:r>
              <a:rPr lang="en-US" sz="2950" i="1" dirty="0" smtClean="0">
                <a:solidFill>
                  <a:srgbClr val="8DEDF7"/>
                </a:solidFill>
              </a:rPr>
              <a:t>(extremist </a:t>
            </a:r>
            <a:r>
              <a:rPr lang="en-US" sz="2950" i="1" dirty="0" err="1" smtClean="0">
                <a:solidFill>
                  <a:srgbClr val="8DEDF7"/>
                </a:solidFill>
              </a:rPr>
              <a:t>revolusionary</a:t>
            </a:r>
            <a:r>
              <a:rPr lang="en-US" sz="2950" i="1" dirty="0" smtClean="0">
                <a:solidFill>
                  <a:srgbClr val="8DEDF7"/>
                </a:solidFill>
              </a:rPr>
              <a:t>)</a:t>
            </a:r>
            <a:r>
              <a:rPr lang="en-US" sz="2950" dirty="0" smtClean="0">
                <a:solidFill>
                  <a:srgbClr val="8DEDF7"/>
                </a:solidFill>
              </a:rPr>
              <a:t> </a:t>
            </a:r>
            <a:r>
              <a:rPr lang="en-US" sz="2950" dirty="0" err="1" smtClean="0">
                <a:solidFill>
                  <a:srgbClr val="8DEDF7"/>
                </a:solidFill>
              </a:rPr>
              <a:t>di</a:t>
            </a:r>
            <a:r>
              <a:rPr lang="en-US" sz="2950" dirty="0" smtClean="0">
                <a:solidFill>
                  <a:srgbClr val="8DEDF7"/>
                </a:solidFill>
              </a:rPr>
              <a:t> </a:t>
            </a:r>
            <a:r>
              <a:rPr lang="en-US" sz="2950" dirty="0" err="1" smtClean="0">
                <a:solidFill>
                  <a:srgbClr val="8DEDF7"/>
                </a:solidFill>
              </a:rPr>
              <a:t>pihak</a:t>
            </a:r>
            <a:r>
              <a:rPr lang="en-US" sz="2950" dirty="0" smtClean="0">
                <a:solidFill>
                  <a:srgbClr val="8DEDF7"/>
                </a:solidFill>
              </a:rPr>
              <a:t> </a:t>
            </a:r>
            <a:r>
              <a:rPr lang="en-US" sz="2950" dirty="0" err="1" smtClean="0">
                <a:solidFill>
                  <a:srgbClr val="8DEDF7"/>
                </a:solidFill>
              </a:rPr>
              <a:t>oposisi</a:t>
            </a:r>
            <a:r>
              <a:rPr lang="en-US" sz="2950" dirty="0" smtClean="0">
                <a:solidFill>
                  <a:srgbClr val="8DEDF7"/>
                </a:solidFill>
              </a:rPr>
              <a:t>,</a:t>
            </a:r>
            <a:endParaRPr lang="id-ID" sz="2950" dirty="0" smtClean="0">
              <a:solidFill>
                <a:srgbClr val="8DEDF7"/>
              </a:solidFill>
            </a:endParaRPr>
          </a:p>
        </p:txBody>
      </p:sp>
      <p:pic>
        <p:nvPicPr>
          <p:cNvPr id="2050" name="Picture 2" descr="D:\FOTO_AND_VIDEO\Mbah Marijan\images marijan1.jpg"/>
          <p:cNvPicPr>
            <a:picLocks noChangeAspect="1" noChangeArrowheads="1"/>
          </p:cNvPicPr>
          <p:nvPr/>
        </p:nvPicPr>
        <p:blipFill>
          <a:blip r:embed="rId3"/>
          <a:srcRect r="8763"/>
          <a:stretch>
            <a:fillRect/>
          </a:stretch>
        </p:blipFill>
        <p:spPr bwMode="auto">
          <a:xfrm>
            <a:off x="5943600" y="1905000"/>
            <a:ext cx="2917753" cy="44196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762001"/>
          </a:xfrm>
        </p:spPr>
        <p:txBody>
          <a:bodyPr/>
          <a:lstStyle/>
          <a:p>
            <a:pPr algn="l"/>
            <a:r>
              <a:rPr lang="en-US" sz="4000" b="1" dirty="0" smtClean="0"/>
              <a:t>CIRI-CIRI NEGARA DEMOKRASI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534400" cy="51054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None/>
            </a:pPr>
            <a:r>
              <a:rPr lang="en-US" sz="2400" dirty="0" err="1" smtClean="0">
                <a:solidFill>
                  <a:srgbClr val="8DEDF7"/>
                </a:solidFill>
              </a:rPr>
              <a:t>Ada</a:t>
            </a:r>
            <a:r>
              <a:rPr lang="en-US" sz="2400" dirty="0" smtClean="0">
                <a:solidFill>
                  <a:srgbClr val="8DEDF7"/>
                </a:solidFill>
              </a:rPr>
              <a:t> 11 </a:t>
            </a:r>
            <a:r>
              <a:rPr lang="en-US" sz="2400" dirty="0" err="1" smtClean="0">
                <a:solidFill>
                  <a:srgbClr val="8DEDF7"/>
                </a:solidFill>
              </a:rPr>
              <a:t>prinsip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yg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menjadi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ciri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negara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demokrasi</a:t>
            </a:r>
            <a:r>
              <a:rPr lang="en-US" sz="2400" dirty="0" smtClean="0">
                <a:solidFill>
                  <a:srgbClr val="8DEDF7"/>
                </a:solidFill>
              </a:rPr>
              <a:t>:</a:t>
            </a:r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/>
              <a:t>Kedaulatan</a:t>
            </a:r>
            <a:r>
              <a:rPr lang="en-US" sz="2400" dirty="0" smtClean="0"/>
              <a:t> </a:t>
            </a:r>
            <a:r>
              <a:rPr lang="en-US" sz="2400" dirty="0" err="1" smtClean="0"/>
              <a:t>rakyat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>
                <a:solidFill>
                  <a:srgbClr val="F2FD63"/>
                </a:solidFill>
              </a:rPr>
              <a:t>Pemerintahan</a:t>
            </a:r>
            <a:r>
              <a:rPr lang="en-US" sz="2400" dirty="0" smtClean="0">
                <a:solidFill>
                  <a:srgbClr val="F2FD63"/>
                </a:solidFill>
              </a:rPr>
              <a:t> </a:t>
            </a:r>
            <a:r>
              <a:rPr lang="en-US" sz="2400" dirty="0" err="1" smtClean="0">
                <a:solidFill>
                  <a:srgbClr val="F2FD63"/>
                </a:solidFill>
              </a:rPr>
              <a:t>berdasar</a:t>
            </a:r>
            <a:r>
              <a:rPr lang="en-US" sz="2400" dirty="0" smtClean="0">
                <a:solidFill>
                  <a:srgbClr val="F2FD63"/>
                </a:solidFill>
              </a:rPr>
              <a:t> </a:t>
            </a:r>
            <a:r>
              <a:rPr lang="en-US" sz="2400" dirty="0" err="1" smtClean="0">
                <a:solidFill>
                  <a:srgbClr val="F2FD63"/>
                </a:solidFill>
              </a:rPr>
              <a:t>perestujuan</a:t>
            </a:r>
            <a:r>
              <a:rPr lang="en-US" sz="2400" dirty="0" smtClean="0">
                <a:solidFill>
                  <a:srgbClr val="F2FD63"/>
                </a:solidFill>
              </a:rPr>
              <a:t> </a:t>
            </a:r>
            <a:r>
              <a:rPr lang="en-US" sz="2400" dirty="0" err="1" smtClean="0">
                <a:solidFill>
                  <a:srgbClr val="F2FD63"/>
                </a:solidFill>
              </a:rPr>
              <a:t>yg</a:t>
            </a:r>
            <a:r>
              <a:rPr lang="en-US" sz="2400" dirty="0" smtClean="0">
                <a:solidFill>
                  <a:srgbClr val="F2FD63"/>
                </a:solidFill>
              </a:rPr>
              <a:t> </a:t>
            </a:r>
            <a:r>
              <a:rPr lang="en-US" sz="2400" dirty="0" err="1" smtClean="0">
                <a:solidFill>
                  <a:srgbClr val="F2FD63"/>
                </a:solidFill>
              </a:rPr>
              <a:t>diperintah</a:t>
            </a:r>
            <a:r>
              <a:rPr lang="en-US" sz="2400" dirty="0" smtClean="0">
                <a:solidFill>
                  <a:srgbClr val="F2FD63"/>
                </a:solidFill>
              </a:rPr>
              <a:t>.</a:t>
            </a:r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>
                <a:solidFill>
                  <a:srgbClr val="8DEDF7"/>
                </a:solidFill>
              </a:rPr>
              <a:t>Kekuasaan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mayoritas</a:t>
            </a:r>
            <a:endParaRPr lang="en-US" sz="2400" dirty="0" smtClean="0">
              <a:solidFill>
                <a:srgbClr val="8DEDF7"/>
              </a:solidFill>
            </a:endParaRPr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/>
              <a:t>Hak-hak</a:t>
            </a:r>
            <a:r>
              <a:rPr lang="en-US" sz="2400" dirty="0" smtClean="0"/>
              <a:t> </a:t>
            </a:r>
            <a:r>
              <a:rPr lang="en-US" sz="2400" dirty="0" err="1" smtClean="0"/>
              <a:t>minoritas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>
                <a:solidFill>
                  <a:srgbClr val="F2FD63"/>
                </a:solidFill>
              </a:rPr>
              <a:t>Jaminan</a:t>
            </a:r>
            <a:r>
              <a:rPr lang="en-US" sz="2400" dirty="0" smtClean="0">
                <a:solidFill>
                  <a:srgbClr val="F2FD63"/>
                </a:solidFill>
              </a:rPr>
              <a:t> HAM</a:t>
            </a:r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>
                <a:solidFill>
                  <a:srgbClr val="8DEDF7"/>
                </a:solidFill>
              </a:rPr>
              <a:t>Pemilu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yg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bebas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dan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jujur</a:t>
            </a:r>
            <a:endParaRPr lang="en-US" sz="2400" dirty="0" smtClean="0">
              <a:solidFill>
                <a:srgbClr val="8DEDF7"/>
              </a:solidFill>
            </a:endParaRPr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>
                <a:solidFill>
                  <a:srgbClr val="F2FD63"/>
                </a:solidFill>
              </a:rPr>
              <a:t>Proses</a:t>
            </a:r>
            <a:r>
              <a:rPr lang="en-US" sz="2400" dirty="0" smtClean="0">
                <a:solidFill>
                  <a:srgbClr val="F2FD63"/>
                </a:solidFill>
              </a:rPr>
              <a:t> </a:t>
            </a:r>
            <a:r>
              <a:rPr lang="en-US" sz="2400" dirty="0" err="1" smtClean="0">
                <a:solidFill>
                  <a:srgbClr val="F2FD63"/>
                </a:solidFill>
              </a:rPr>
              <a:t>hukum</a:t>
            </a:r>
            <a:r>
              <a:rPr lang="en-US" sz="2400" dirty="0" smtClean="0">
                <a:solidFill>
                  <a:srgbClr val="F2FD63"/>
                </a:solidFill>
              </a:rPr>
              <a:t> </a:t>
            </a:r>
            <a:r>
              <a:rPr lang="en-US" sz="2400" dirty="0" err="1" smtClean="0">
                <a:solidFill>
                  <a:srgbClr val="F2FD63"/>
                </a:solidFill>
              </a:rPr>
              <a:t>yg</a:t>
            </a:r>
            <a:r>
              <a:rPr lang="en-US" sz="2400" dirty="0" smtClean="0">
                <a:solidFill>
                  <a:srgbClr val="F2FD63"/>
                </a:solidFill>
              </a:rPr>
              <a:t> </a:t>
            </a:r>
            <a:r>
              <a:rPr lang="en-US" sz="2400" dirty="0" err="1" smtClean="0">
                <a:solidFill>
                  <a:srgbClr val="F2FD63"/>
                </a:solidFill>
              </a:rPr>
              <a:t>wajar</a:t>
            </a:r>
            <a:endParaRPr lang="en-US" sz="2400" dirty="0" smtClean="0">
              <a:solidFill>
                <a:srgbClr val="F2FD63"/>
              </a:solidFill>
            </a:endParaRPr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>
                <a:solidFill>
                  <a:srgbClr val="8DEDF7"/>
                </a:solidFill>
              </a:rPr>
              <a:t>Pembatasan</a:t>
            </a:r>
            <a:r>
              <a:rPr lang="en-US" sz="2400" dirty="0" smtClean="0">
                <a:solidFill>
                  <a:srgbClr val="8DEDF7"/>
                </a:solidFill>
              </a:rPr>
              <a:t> </a:t>
            </a:r>
            <a:r>
              <a:rPr lang="en-US" sz="2400" dirty="0" err="1" smtClean="0">
                <a:solidFill>
                  <a:srgbClr val="8DEDF7"/>
                </a:solidFill>
              </a:rPr>
              <a:t>pemerintahan</a:t>
            </a:r>
            <a:r>
              <a:rPr lang="en-US" sz="2400" dirty="0" smtClean="0">
                <a:solidFill>
                  <a:srgbClr val="8DEDF7"/>
                </a:solidFill>
              </a:rPr>
              <a:t> sec </a:t>
            </a:r>
            <a:r>
              <a:rPr lang="en-US" sz="2400" dirty="0" err="1" smtClean="0">
                <a:solidFill>
                  <a:srgbClr val="8DEDF7"/>
                </a:solidFill>
              </a:rPr>
              <a:t>konstitusional</a:t>
            </a:r>
            <a:endParaRPr lang="en-US" sz="2400" dirty="0" smtClean="0">
              <a:solidFill>
                <a:srgbClr val="8DEDF7"/>
              </a:solidFill>
            </a:endParaRPr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/>
              <a:t>Pluralisme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r>
              <a:rPr lang="en-US" sz="2400" dirty="0" smtClean="0"/>
              <a:t>,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, &amp; </a:t>
            </a:r>
            <a:r>
              <a:rPr lang="en-US" sz="2400" dirty="0" err="1" smtClean="0"/>
              <a:t>politik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buClr>
                <a:srgbClr val="F2FD63"/>
              </a:buClr>
              <a:buSzPct val="97000"/>
              <a:buFont typeface="+mj-lt"/>
              <a:buAutoNum type="arabicPeriod"/>
            </a:pPr>
            <a:r>
              <a:rPr lang="en-US" sz="2400" dirty="0" err="1" smtClean="0">
                <a:solidFill>
                  <a:srgbClr val="F2FD63"/>
                </a:solidFill>
              </a:rPr>
              <a:t>Adanya</a:t>
            </a:r>
            <a:r>
              <a:rPr lang="en-US" sz="2400" dirty="0" smtClean="0">
                <a:solidFill>
                  <a:srgbClr val="F2FD63"/>
                </a:solidFill>
              </a:rPr>
              <a:t> </a:t>
            </a:r>
            <a:r>
              <a:rPr lang="en-US" sz="2400" dirty="0" err="1" smtClean="0">
                <a:solidFill>
                  <a:srgbClr val="F2FD63"/>
                </a:solidFill>
              </a:rPr>
              <a:t>nilai</a:t>
            </a:r>
            <a:r>
              <a:rPr lang="en-US" sz="2400" dirty="0" smtClean="0">
                <a:solidFill>
                  <a:srgbClr val="F2FD63"/>
                </a:solidFill>
              </a:rPr>
              <a:t> </a:t>
            </a:r>
            <a:r>
              <a:rPr lang="en-US" sz="2400" dirty="0" err="1" smtClean="0">
                <a:solidFill>
                  <a:srgbClr val="F2FD63"/>
                </a:solidFill>
              </a:rPr>
              <a:t>toleransi</a:t>
            </a:r>
            <a:r>
              <a:rPr lang="en-US" sz="2400" dirty="0" smtClean="0">
                <a:solidFill>
                  <a:srgbClr val="F2FD63"/>
                </a:solidFill>
              </a:rPr>
              <a:t>, </a:t>
            </a:r>
            <a:r>
              <a:rPr lang="en-US" sz="2400" dirty="0" err="1" smtClean="0">
                <a:solidFill>
                  <a:srgbClr val="F2FD63"/>
                </a:solidFill>
              </a:rPr>
              <a:t>pragmatisme</a:t>
            </a:r>
            <a:r>
              <a:rPr lang="en-US" sz="2400" dirty="0" smtClean="0">
                <a:solidFill>
                  <a:srgbClr val="F2FD63"/>
                </a:solidFill>
              </a:rPr>
              <a:t>, </a:t>
            </a:r>
            <a:r>
              <a:rPr lang="en-US" sz="2400" dirty="0" err="1" smtClean="0">
                <a:solidFill>
                  <a:srgbClr val="F2FD63"/>
                </a:solidFill>
              </a:rPr>
              <a:t>kerjasama</a:t>
            </a:r>
            <a:r>
              <a:rPr lang="en-US" sz="2400" dirty="0" smtClean="0">
                <a:solidFill>
                  <a:srgbClr val="F2FD63"/>
                </a:solidFill>
              </a:rPr>
              <a:t>, </a:t>
            </a:r>
            <a:r>
              <a:rPr lang="en-US" sz="2400" dirty="0" err="1" smtClean="0">
                <a:solidFill>
                  <a:srgbClr val="F2FD63"/>
                </a:solidFill>
              </a:rPr>
              <a:t>dan</a:t>
            </a:r>
            <a:r>
              <a:rPr lang="en-US" sz="2400" dirty="0" smtClean="0">
                <a:solidFill>
                  <a:srgbClr val="F2FD63"/>
                </a:solidFill>
              </a:rPr>
              <a:t> </a:t>
            </a:r>
            <a:r>
              <a:rPr lang="en-US" sz="2400" dirty="0" err="1" smtClean="0">
                <a:solidFill>
                  <a:srgbClr val="F2FD63"/>
                </a:solidFill>
              </a:rPr>
              <a:t>mufakat</a:t>
            </a:r>
            <a:r>
              <a:rPr lang="en-US" sz="2400" dirty="0" smtClean="0">
                <a:solidFill>
                  <a:srgbClr val="F2FD63"/>
                </a:solidFill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4876800" cy="5867400"/>
          </a:xfrm>
        </p:spPr>
        <p:txBody>
          <a:bodyPr/>
          <a:lstStyle/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fi-FI" sz="2800" dirty="0" smtClean="0"/>
              <a:t>Demokrasi memuat </a:t>
            </a:r>
            <a:r>
              <a:rPr lang="fi-FI" sz="2800" i="1" dirty="0" smtClean="0">
                <a:solidFill>
                  <a:srgbClr val="9FE8F7"/>
                </a:solidFill>
              </a:rPr>
              <a:t>individual</a:t>
            </a:r>
            <a:r>
              <a:rPr lang="fi-FI" sz="2800" dirty="0" smtClean="0">
                <a:solidFill>
                  <a:srgbClr val="9FE8F7"/>
                </a:solidFill>
              </a:rPr>
              <a:t> </a:t>
            </a:r>
            <a:r>
              <a:rPr lang="fi-FI" sz="2800" i="1" dirty="0" smtClean="0">
                <a:solidFill>
                  <a:srgbClr val="9FE8F7"/>
                </a:solidFill>
              </a:rPr>
              <a:t>autonomy</a:t>
            </a:r>
            <a:r>
              <a:rPr lang="fi-FI" sz="2800" dirty="0" smtClean="0">
                <a:solidFill>
                  <a:srgbClr val="9FE8F7"/>
                </a:solidFill>
              </a:rPr>
              <a:t> </a:t>
            </a:r>
            <a:r>
              <a:rPr lang="fi-FI" sz="2800" dirty="0" smtClean="0"/>
              <a:t>dan </a:t>
            </a:r>
            <a:r>
              <a:rPr lang="fi-FI" sz="2800" i="1" dirty="0" smtClean="0">
                <a:solidFill>
                  <a:srgbClr val="9FE8F7"/>
                </a:solidFill>
              </a:rPr>
              <a:t>human dignity</a:t>
            </a:r>
            <a:r>
              <a:rPr lang="fi-FI" sz="2800" dirty="0" smtClean="0">
                <a:solidFill>
                  <a:srgbClr val="9FE8F7"/>
                </a:solidFill>
              </a:rPr>
              <a:t>. </a:t>
            </a:r>
          </a:p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fi-FI" sz="2800" dirty="0" smtClean="0"/>
              <a:t>2 hal tsb yg memunculkan konsep </a:t>
            </a:r>
            <a:r>
              <a:rPr lang="fi-FI" sz="2800" i="1" dirty="0" smtClean="0">
                <a:solidFill>
                  <a:srgbClr val="9FE8F7"/>
                </a:solidFill>
              </a:rPr>
              <a:t>liberty</a:t>
            </a:r>
            <a:r>
              <a:rPr lang="fi-FI" sz="2800" dirty="0" smtClean="0"/>
              <a:t> dan </a:t>
            </a:r>
            <a:r>
              <a:rPr lang="fi-FI" sz="2800" i="1" dirty="0" smtClean="0">
                <a:solidFill>
                  <a:srgbClr val="9FE8F7"/>
                </a:solidFill>
              </a:rPr>
              <a:t>equality</a:t>
            </a:r>
            <a:r>
              <a:rPr lang="fi-FI" sz="2800" dirty="0" smtClean="0">
                <a:solidFill>
                  <a:srgbClr val="9FE8F7"/>
                </a:solidFill>
              </a:rPr>
              <a:t> </a:t>
            </a:r>
            <a:r>
              <a:rPr lang="fi-FI" sz="2800" dirty="0" smtClean="0"/>
              <a:t>sbg pilar kembar dari demokrasi. </a:t>
            </a:r>
          </a:p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fi-FI" sz="2800" dirty="0" smtClean="0"/>
              <a:t>Dg </a:t>
            </a:r>
            <a:r>
              <a:rPr lang="fi-FI" sz="2800" b="1" i="1" dirty="0" smtClean="0">
                <a:solidFill>
                  <a:srgbClr val="F2FD63"/>
                </a:solidFill>
              </a:rPr>
              <a:t>L</a:t>
            </a:r>
            <a:r>
              <a:rPr lang="fi-FI" b="1" i="1" dirty="0" smtClean="0">
                <a:solidFill>
                  <a:srgbClr val="F2FD63"/>
                </a:solidFill>
              </a:rPr>
              <a:t>iberty</a:t>
            </a:r>
            <a:r>
              <a:rPr lang="fi-FI" sz="2800" b="1" i="1" dirty="0" smtClean="0"/>
              <a:t>,</a:t>
            </a:r>
            <a:r>
              <a:rPr lang="fi-FI" sz="2800" dirty="0" smtClean="0"/>
              <a:t> individu memiliki kebebasan dlm banyak hal. </a:t>
            </a:r>
          </a:p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fi-FI" sz="2800" i="1" dirty="0" smtClean="0">
                <a:solidFill>
                  <a:srgbClr val="8DEDF7"/>
                </a:solidFill>
              </a:rPr>
              <a:t>Liberty</a:t>
            </a:r>
            <a:r>
              <a:rPr lang="fi-FI" sz="2800" dirty="0" smtClean="0">
                <a:solidFill>
                  <a:srgbClr val="8DEDF7"/>
                </a:solidFill>
              </a:rPr>
              <a:t> </a:t>
            </a:r>
            <a:r>
              <a:rPr lang="fi-FI" sz="2800" dirty="0" smtClean="0">
                <a:solidFill>
                  <a:srgbClr val="F2FD63"/>
                </a:solidFill>
              </a:rPr>
              <a:t>menekankan kekuatan sekaligus kewenangan utk menentukan dirinya sendiri. </a:t>
            </a:r>
          </a:p>
        </p:txBody>
      </p:sp>
      <p:pic>
        <p:nvPicPr>
          <p:cNvPr id="1027" name="Picture 3" descr="D:\FOTO_AND_VIDEO\OUTBOUND\DSCN1629.jpg"/>
          <p:cNvPicPr>
            <a:picLocks noChangeAspect="1" noChangeArrowheads="1"/>
          </p:cNvPicPr>
          <p:nvPr/>
        </p:nvPicPr>
        <p:blipFill>
          <a:blip r:embed="rId3" cstate="print"/>
          <a:srcRect l="40206" t="14054" b="8624"/>
          <a:stretch>
            <a:fillRect/>
          </a:stretch>
        </p:blipFill>
        <p:spPr bwMode="auto">
          <a:xfrm>
            <a:off x="5029200" y="533400"/>
            <a:ext cx="3850105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4038600" cy="5105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i-FI" sz="3100" b="1" i="1" dirty="0" smtClean="0">
                <a:solidFill>
                  <a:srgbClr val="F2FD63"/>
                </a:solidFill>
              </a:rPr>
              <a:t>Equality, </a:t>
            </a:r>
            <a:r>
              <a:rPr lang="fi-FI" sz="3100" b="1" dirty="0" smtClean="0">
                <a:solidFill>
                  <a:srgbClr val="F2FD63"/>
                </a:solidFill>
              </a:rPr>
              <a:t> </a:t>
            </a:r>
            <a:r>
              <a:rPr lang="fi-FI" sz="3100" dirty="0" smtClean="0"/>
              <a:t>setiap individu mempunai hak dan kedudukan sama di depan hukum. </a:t>
            </a:r>
          </a:p>
          <a:p>
            <a:pPr>
              <a:spcBef>
                <a:spcPts val="1200"/>
              </a:spcBef>
            </a:pPr>
            <a:r>
              <a:rPr lang="fi-FI" sz="3100" dirty="0" smtClean="0"/>
              <a:t>Konsep ini penting untuk mewujudkan </a:t>
            </a:r>
            <a:r>
              <a:rPr lang="fi-FI" sz="3100" i="1" dirty="0" smtClean="0"/>
              <a:t>individual achievment</a:t>
            </a:r>
            <a:r>
              <a:rPr lang="fi-FI" sz="3100" dirty="0" smtClean="0"/>
              <a:t> yang dapat mereka diraih </a:t>
            </a:r>
            <a:endParaRPr lang="id-ID" sz="3100" dirty="0"/>
          </a:p>
        </p:txBody>
      </p:sp>
      <p:pic>
        <p:nvPicPr>
          <p:cNvPr id="2050" name="Picture 2" descr="D:\FOTO_AND_VIDEO\OUTBOUND\DSCN1618.jpg"/>
          <p:cNvPicPr>
            <a:picLocks noChangeAspect="1" noChangeArrowheads="1"/>
          </p:cNvPicPr>
          <p:nvPr/>
        </p:nvPicPr>
        <p:blipFill>
          <a:blip r:embed="rId3"/>
          <a:srcRect l="7681" t="12025" r="55697"/>
          <a:stretch>
            <a:fillRect/>
          </a:stretch>
        </p:blipFill>
        <p:spPr bwMode="auto">
          <a:xfrm>
            <a:off x="4905463" y="381000"/>
            <a:ext cx="3705137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6413"/>
            <a:ext cx="8229600" cy="78898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NILAI-NILAI DEMOKRASI (1)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524000"/>
            <a:ext cx="5334000" cy="4953000"/>
          </a:xfrm>
        </p:spPr>
        <p:txBody>
          <a:bodyPr/>
          <a:lstStyle/>
          <a:p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 </a:t>
            </a:r>
            <a:r>
              <a:rPr lang="en-US" dirty="0" err="1" smtClean="0"/>
              <a:t>kebebasan</a:t>
            </a:r>
            <a:r>
              <a:rPr lang="en-US" dirty="0" smtClean="0"/>
              <a:t>, </a:t>
            </a:r>
            <a:r>
              <a:rPr lang="en-US" dirty="0" err="1" smtClean="0"/>
              <a:t>kesamaan</a:t>
            </a:r>
            <a:r>
              <a:rPr lang="en-US" dirty="0" smtClean="0"/>
              <a:t>, </a:t>
            </a:r>
            <a:r>
              <a:rPr lang="en-US" dirty="0" err="1" smtClean="0"/>
              <a:t>kebersamaan</a:t>
            </a:r>
            <a:r>
              <a:rPr lang="en-US" dirty="0" smtClean="0"/>
              <a:t>, </a:t>
            </a:r>
            <a:r>
              <a:rPr lang="en-US" dirty="0" err="1" smtClean="0"/>
              <a:t>keadilan</a:t>
            </a:r>
            <a:r>
              <a:rPr lang="en-US" dirty="0" smtClean="0"/>
              <a:t>, </a:t>
            </a: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, &amp; </a:t>
            </a:r>
            <a:r>
              <a:rPr lang="en-US" dirty="0" err="1" smtClean="0"/>
              <a:t>kepastian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. </a:t>
            </a:r>
          </a:p>
          <a:p>
            <a:r>
              <a:rPr lang="en-US" dirty="0" err="1" smtClean="0">
                <a:solidFill>
                  <a:srgbClr val="8DEDF7"/>
                </a:solidFill>
              </a:rPr>
              <a:t>Nilai-nilai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demokrasi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dalam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revelosi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Perancis</a:t>
            </a:r>
            <a:r>
              <a:rPr lang="en-US" dirty="0" smtClean="0">
                <a:solidFill>
                  <a:srgbClr val="8DEDF7"/>
                </a:solidFill>
              </a:rPr>
              <a:t>: </a:t>
            </a:r>
            <a:r>
              <a:rPr lang="en-US" b="1" i="1" dirty="0" err="1" smtClean="0">
                <a:solidFill>
                  <a:srgbClr val="8DEDF7"/>
                </a:solidFill>
              </a:rPr>
              <a:t>Libertế</a:t>
            </a:r>
            <a:r>
              <a:rPr lang="en-US" dirty="0" smtClean="0">
                <a:solidFill>
                  <a:srgbClr val="8DEDF7"/>
                </a:solidFill>
              </a:rPr>
              <a:t>, </a:t>
            </a:r>
            <a:r>
              <a:rPr lang="en-US" b="1" i="1" dirty="0" err="1" smtClean="0">
                <a:solidFill>
                  <a:srgbClr val="8DEDF7"/>
                </a:solidFill>
              </a:rPr>
              <a:t>Egalitế</a:t>
            </a:r>
            <a:r>
              <a:rPr lang="en-US" dirty="0" smtClean="0">
                <a:solidFill>
                  <a:srgbClr val="8DEDF7"/>
                </a:solidFill>
              </a:rPr>
              <a:t>, </a:t>
            </a:r>
            <a:r>
              <a:rPr lang="en-US" dirty="0" err="1" smtClean="0">
                <a:solidFill>
                  <a:srgbClr val="8DEDF7"/>
                </a:solidFill>
              </a:rPr>
              <a:t>dan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b="1" i="1" dirty="0" err="1" smtClean="0">
                <a:solidFill>
                  <a:srgbClr val="8DEDF7"/>
                </a:solidFill>
              </a:rPr>
              <a:t>Fraternitế</a:t>
            </a:r>
            <a:r>
              <a:rPr lang="en-US" dirty="0" smtClean="0">
                <a:solidFill>
                  <a:srgbClr val="8DEDF7"/>
                </a:solidFill>
              </a:rPr>
              <a:t>,</a:t>
            </a:r>
            <a:endParaRPr lang="en-US" b="1" dirty="0" smtClean="0">
              <a:solidFill>
                <a:srgbClr val="8DEDF7"/>
              </a:solidFill>
            </a:endParaRPr>
          </a:p>
        </p:txBody>
      </p:sp>
      <p:pic>
        <p:nvPicPr>
          <p:cNvPr id="5" name="Picture 2" descr="E:\FOTO\Aksi\DSCN0322.jpg"/>
          <p:cNvPicPr>
            <a:picLocks noChangeAspect="1" noChangeArrowheads="1"/>
          </p:cNvPicPr>
          <p:nvPr/>
        </p:nvPicPr>
        <p:blipFill>
          <a:blip r:embed="rId3"/>
          <a:srcRect r="20000"/>
          <a:stretch>
            <a:fillRect/>
          </a:stretch>
        </p:blipFill>
        <p:spPr bwMode="auto">
          <a:xfrm>
            <a:off x="304800" y="1828800"/>
            <a:ext cx="3352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6413"/>
            <a:ext cx="8229600" cy="78898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NILAI-NILAI DEMOKRASI (2)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447800"/>
            <a:ext cx="4953000" cy="518160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dipercaya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ber-bangsa</a:t>
            </a:r>
            <a:r>
              <a:rPr lang="en-US" dirty="0" smtClean="0"/>
              <a:t> </a:t>
            </a:r>
            <a:r>
              <a:rPr lang="en-US" dirty="0" err="1" smtClean="0"/>
              <a:t>bernegara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pPr>
              <a:spcBef>
                <a:spcPts val="3000"/>
              </a:spcBef>
            </a:pPr>
            <a:r>
              <a:rPr lang="en-US" dirty="0" err="1" smtClean="0">
                <a:solidFill>
                  <a:srgbClr val="8DEDF7"/>
                </a:solidFill>
              </a:rPr>
              <a:t>Ideologi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demokrasi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membawa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semangat</a:t>
            </a:r>
            <a:r>
              <a:rPr lang="en-US" dirty="0" smtClean="0">
                <a:solidFill>
                  <a:srgbClr val="8DEDF7"/>
                </a:solidFill>
              </a:rPr>
              <a:t> egalitarian </a:t>
            </a:r>
            <a:r>
              <a:rPr lang="en-US" dirty="0" err="1" smtClean="0">
                <a:solidFill>
                  <a:srgbClr val="8DEDF7"/>
                </a:solidFill>
              </a:rPr>
              <a:t>dibandingkan</a:t>
            </a:r>
            <a:r>
              <a:rPr lang="en-US" dirty="0" smtClean="0">
                <a:solidFill>
                  <a:srgbClr val="8DEDF7"/>
                </a:solidFill>
              </a:rPr>
              <a:t> dg </a:t>
            </a:r>
            <a:r>
              <a:rPr lang="en-US" dirty="0" err="1" smtClean="0">
                <a:solidFill>
                  <a:srgbClr val="8DEDF7"/>
                </a:solidFill>
              </a:rPr>
              <a:t>ideologi</a:t>
            </a:r>
            <a:r>
              <a:rPr lang="en-US" dirty="0" smtClean="0">
                <a:solidFill>
                  <a:srgbClr val="8DEDF7"/>
                </a:solidFill>
              </a:rPr>
              <a:t> non-</a:t>
            </a:r>
            <a:r>
              <a:rPr lang="en-US" dirty="0" err="1" smtClean="0">
                <a:solidFill>
                  <a:srgbClr val="8DEDF7"/>
                </a:solidFill>
              </a:rPr>
              <a:t>demokrasi</a:t>
            </a:r>
            <a:r>
              <a:rPr lang="en-US" dirty="0" smtClean="0">
                <a:solidFill>
                  <a:srgbClr val="8DEDF7"/>
                </a:solidFill>
              </a:rPr>
              <a:t>. </a:t>
            </a:r>
            <a:endParaRPr lang="en-US" b="1" dirty="0" smtClean="0">
              <a:solidFill>
                <a:srgbClr val="8DEDF7"/>
              </a:solidFill>
            </a:endParaRPr>
          </a:p>
        </p:txBody>
      </p:sp>
      <p:pic>
        <p:nvPicPr>
          <p:cNvPr id="5" name="Picture 2" descr="E:\FOTO\Aksi\DSCN0322.jpg"/>
          <p:cNvPicPr>
            <a:picLocks noChangeAspect="1" noChangeArrowheads="1"/>
          </p:cNvPicPr>
          <p:nvPr/>
        </p:nvPicPr>
        <p:blipFill>
          <a:blip r:embed="rId3" cstate="print"/>
          <a:srcRect l="14286" r="5714"/>
          <a:stretch>
            <a:fillRect/>
          </a:stretch>
        </p:blipFill>
        <p:spPr bwMode="auto">
          <a:xfrm>
            <a:off x="292359" y="1600200"/>
            <a:ext cx="3315823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tumbuhnya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otokrat</a:t>
            </a:r>
            <a:r>
              <a:rPr lang="en-US" dirty="0" smtClean="0"/>
              <a:t> yang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manusiawi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rgbClr val="8DEDF7"/>
                </a:solidFill>
              </a:rPr>
              <a:t>Menjamin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bagi</a:t>
            </a:r>
            <a:r>
              <a:rPr lang="en-US" dirty="0" smtClean="0">
                <a:solidFill>
                  <a:srgbClr val="8DEDF7"/>
                </a:solidFill>
              </a:rPr>
              <a:t> WN dg </a:t>
            </a:r>
            <a:r>
              <a:rPr lang="en-US" dirty="0" err="1" smtClean="0">
                <a:solidFill>
                  <a:srgbClr val="8DEDF7"/>
                </a:solidFill>
              </a:rPr>
              <a:t>sejumlah</a:t>
            </a:r>
            <a:r>
              <a:rPr lang="en-US" dirty="0" smtClean="0">
                <a:solidFill>
                  <a:srgbClr val="8DEDF7"/>
                </a:solidFill>
              </a:rPr>
              <a:t> HAM, </a:t>
            </a:r>
            <a:r>
              <a:rPr lang="en-US" dirty="0" err="1" smtClean="0">
                <a:solidFill>
                  <a:srgbClr val="8DEDF7"/>
                </a:solidFill>
              </a:rPr>
              <a:t>yg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tak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diberikan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oleh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sistem</a:t>
            </a:r>
            <a:r>
              <a:rPr lang="en-US" dirty="0" smtClean="0">
                <a:solidFill>
                  <a:srgbClr val="8DEDF7"/>
                </a:solidFill>
              </a:rPr>
              <a:t> lain.</a:t>
            </a:r>
          </a:p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Menjamin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kebebasan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pribadi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luas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bagi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WN.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1371600"/>
          </a:xfrm>
        </p:spPr>
        <p:txBody>
          <a:bodyPr/>
          <a:lstStyle/>
          <a:p>
            <a:pPr>
              <a:lnSpc>
                <a:spcPts val="4300"/>
              </a:lnSpc>
            </a:pPr>
            <a:r>
              <a:rPr lang="en-US" sz="3600" b="1" cap="all" dirty="0" err="1" smtClean="0">
                <a:solidFill>
                  <a:srgbClr val="F2FD63"/>
                </a:solidFill>
              </a:rPr>
              <a:t>nilai</a:t>
            </a:r>
            <a:r>
              <a:rPr lang="en-US" sz="3600" b="1" cap="all" dirty="0" smtClean="0">
                <a:solidFill>
                  <a:srgbClr val="F2FD63"/>
                </a:solidFill>
              </a:rPr>
              <a:t> </a:t>
            </a:r>
            <a:r>
              <a:rPr lang="en-US" sz="3600" b="1" cap="all" dirty="0" err="1" smtClean="0">
                <a:solidFill>
                  <a:srgbClr val="F2FD63"/>
                </a:solidFill>
              </a:rPr>
              <a:t>positif</a:t>
            </a:r>
            <a:r>
              <a:rPr lang="en-US" sz="3600" b="1" cap="all" dirty="0" smtClean="0">
                <a:solidFill>
                  <a:srgbClr val="F2FD63"/>
                </a:solidFill>
              </a:rPr>
              <a:t> </a:t>
            </a:r>
            <a:r>
              <a:rPr lang="en-US" sz="3600" b="1" cap="all" dirty="0" err="1" smtClean="0">
                <a:solidFill>
                  <a:srgbClr val="F2FD63"/>
                </a:solidFill>
              </a:rPr>
              <a:t>dari</a:t>
            </a:r>
            <a:r>
              <a:rPr lang="en-US" sz="3600" b="1" cap="all" dirty="0" smtClean="0">
                <a:solidFill>
                  <a:srgbClr val="F2FD63"/>
                </a:solidFill>
              </a:rPr>
              <a:t> </a:t>
            </a:r>
            <a:r>
              <a:rPr lang="en-US" sz="3600" b="1" cap="all" dirty="0" err="1" smtClean="0">
                <a:solidFill>
                  <a:srgbClr val="F2FD63"/>
                </a:solidFill>
              </a:rPr>
              <a:t>demokrasi</a:t>
            </a:r>
            <a:r>
              <a:rPr lang="en-US" sz="3600" b="1" cap="all" dirty="0" smtClean="0">
                <a:solidFill>
                  <a:srgbClr val="F2FD63"/>
                </a:solidFill>
              </a:rPr>
              <a:t/>
            </a:r>
            <a:br>
              <a:rPr lang="en-US" sz="3600" b="1" cap="all" dirty="0" smtClean="0">
                <a:solidFill>
                  <a:srgbClr val="F2FD63"/>
                </a:solidFill>
              </a:rPr>
            </a:br>
            <a:r>
              <a:rPr lang="en-US" sz="3600" b="1" cap="all" dirty="0" smtClean="0">
                <a:solidFill>
                  <a:srgbClr val="F2FD63"/>
                </a:solidFill>
              </a:rPr>
              <a:t>(R</a:t>
            </a:r>
            <a:r>
              <a:rPr lang="en-US" sz="3600" b="1" dirty="0" smtClean="0">
                <a:solidFill>
                  <a:srgbClr val="F2FD63"/>
                </a:solidFill>
              </a:rPr>
              <a:t>obert A. Dahl)</a:t>
            </a:r>
            <a:r>
              <a:rPr lang="en-US" sz="3600" b="1" cap="all" dirty="0" smtClean="0">
                <a:solidFill>
                  <a:srgbClr val="F2FD63"/>
                </a:solidFill>
              </a:rPr>
              <a:t> :</a:t>
            </a:r>
            <a:endParaRPr lang="en-US" sz="3600" b="1" cap="all" dirty="0">
              <a:solidFill>
                <a:srgbClr val="F2FD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5187"/>
          </a:xfrm>
        </p:spPr>
        <p:txBody>
          <a:bodyPr/>
          <a:lstStyle/>
          <a:p>
            <a:r>
              <a:rPr lang="en-US" sz="4000" b="1" dirty="0" smtClean="0"/>
              <a:t>GELOMBANG DEMOKRATISASI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334000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dirty="0" smtClean="0"/>
              <a:t>G</a:t>
            </a:r>
            <a:r>
              <a:rPr lang="id-ID" dirty="0" smtClean="0"/>
              <a:t>el</a:t>
            </a:r>
            <a:r>
              <a:rPr lang="en-US" dirty="0" err="1" smtClean="0"/>
              <a:t>omba</a:t>
            </a:r>
            <a:r>
              <a:rPr lang="id-ID" dirty="0" smtClean="0"/>
              <a:t>dem</a:t>
            </a:r>
            <a:r>
              <a:rPr lang="en-US" dirty="0" smtClean="0"/>
              <a:t>: </a:t>
            </a:r>
            <a:r>
              <a:rPr lang="id-ID" dirty="0" smtClean="0"/>
              <a:t>sekelompok transisi dari rezim-rezim nondemokratis ke rezim-rezim demokratis</a:t>
            </a:r>
            <a:r>
              <a:rPr lang="en-US" dirty="0" smtClean="0"/>
              <a:t>,</a:t>
            </a:r>
            <a:r>
              <a:rPr lang="id-ID" dirty="0" smtClean="0"/>
              <a:t> terjadi d</a:t>
            </a:r>
            <a:r>
              <a:rPr lang="en-US" dirty="0" smtClean="0"/>
              <a:t>lm </a:t>
            </a:r>
            <a:r>
              <a:rPr lang="id-ID" dirty="0" smtClean="0"/>
              <a:t>kurun waktu tertentu d</a:t>
            </a:r>
            <a:r>
              <a:rPr lang="en-US" dirty="0" smtClean="0"/>
              <a:t>g </a:t>
            </a:r>
            <a:r>
              <a:rPr lang="id-ID" dirty="0" smtClean="0"/>
              <a:t>jumlah banyak</a:t>
            </a:r>
            <a:r>
              <a:rPr lang="en-US" dirty="0" smtClean="0"/>
              <a:t>.</a:t>
            </a: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F2FD63"/>
                </a:solidFill>
              </a:rPr>
              <a:t>Secara</a:t>
            </a:r>
            <a:r>
              <a:rPr lang="en-US" dirty="0" smtClean="0">
                <a:solidFill>
                  <a:srgbClr val="F2FD63"/>
                </a:solidFill>
              </a:rPr>
              <a:t> </a:t>
            </a:r>
            <a:r>
              <a:rPr lang="en-US" dirty="0" err="1" smtClean="0">
                <a:solidFill>
                  <a:srgbClr val="F2FD63"/>
                </a:solidFill>
              </a:rPr>
              <a:t>periodik</a:t>
            </a:r>
            <a:r>
              <a:rPr lang="en-US" dirty="0" smtClean="0">
                <a:solidFill>
                  <a:srgbClr val="F2FD63"/>
                </a:solidFill>
              </a:rPr>
              <a:t>, </a:t>
            </a:r>
            <a:r>
              <a:rPr lang="en-US" dirty="0" err="1" smtClean="0">
                <a:solidFill>
                  <a:srgbClr val="F2FD63"/>
                </a:solidFill>
              </a:rPr>
              <a:t>proses</a:t>
            </a:r>
            <a:r>
              <a:rPr lang="en-US" dirty="0" smtClean="0">
                <a:solidFill>
                  <a:srgbClr val="F2FD63"/>
                </a:solidFill>
              </a:rPr>
              <a:t> </a:t>
            </a:r>
            <a:r>
              <a:rPr lang="en-US" dirty="0" err="1" smtClean="0">
                <a:solidFill>
                  <a:srgbClr val="F2FD63"/>
                </a:solidFill>
              </a:rPr>
              <a:t>demokratisasi</a:t>
            </a:r>
            <a:r>
              <a:rPr lang="en-US" dirty="0" smtClean="0">
                <a:solidFill>
                  <a:srgbClr val="F2FD63"/>
                </a:solidFill>
              </a:rPr>
              <a:t> global </a:t>
            </a:r>
            <a:r>
              <a:rPr lang="en-US" dirty="0" err="1" smtClean="0">
                <a:solidFill>
                  <a:srgbClr val="F2FD63"/>
                </a:solidFill>
              </a:rPr>
              <a:t>mengalami</a:t>
            </a:r>
            <a:r>
              <a:rPr lang="en-US" dirty="0" smtClean="0">
                <a:solidFill>
                  <a:srgbClr val="F2FD63"/>
                </a:solidFill>
              </a:rPr>
              <a:t> 3 </a:t>
            </a:r>
            <a:r>
              <a:rPr lang="en-US" dirty="0" err="1" smtClean="0">
                <a:solidFill>
                  <a:srgbClr val="F2FD63"/>
                </a:solidFill>
              </a:rPr>
              <a:t>gelombang</a:t>
            </a:r>
            <a:r>
              <a:rPr lang="en-US" dirty="0" smtClean="0">
                <a:solidFill>
                  <a:srgbClr val="F2FD63"/>
                </a:solidFill>
              </a:rPr>
              <a:t>, </a:t>
            </a:r>
            <a:r>
              <a:rPr lang="en-US" dirty="0" err="1" smtClean="0">
                <a:solidFill>
                  <a:srgbClr val="F2FD63"/>
                </a:solidFill>
              </a:rPr>
              <a:t>yaitu</a:t>
            </a:r>
            <a:r>
              <a:rPr lang="en-US" dirty="0" smtClean="0">
                <a:solidFill>
                  <a:srgbClr val="F2FD63"/>
                </a:solidFill>
              </a:rPr>
              <a:t>: </a:t>
            </a:r>
          </a:p>
          <a:p>
            <a:pPr lvl="1">
              <a:lnSpc>
                <a:spcPts val="33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id-ID" sz="3200" i="1" dirty="0" smtClean="0"/>
              <a:t>Gelombang</a:t>
            </a:r>
            <a:r>
              <a:rPr lang="en-US" sz="3200" i="1" dirty="0" smtClean="0"/>
              <a:t>-1</a:t>
            </a:r>
            <a:r>
              <a:rPr lang="en-US" sz="3200" dirty="0" smtClean="0"/>
              <a:t> (</a:t>
            </a:r>
            <a:r>
              <a:rPr lang="en-US" sz="3200" dirty="0" err="1" smtClean="0"/>
              <a:t>tahun</a:t>
            </a:r>
            <a:r>
              <a:rPr lang="en-US" sz="3200" dirty="0" smtClean="0"/>
              <a:t> </a:t>
            </a:r>
            <a:r>
              <a:rPr lang="id-ID" sz="3200" dirty="0" smtClean="0"/>
              <a:t>1828-1926</a:t>
            </a:r>
            <a:r>
              <a:rPr lang="en-US" sz="3200" dirty="0" smtClean="0"/>
              <a:t>),</a:t>
            </a:r>
          </a:p>
          <a:p>
            <a:pPr lvl="1">
              <a:lnSpc>
                <a:spcPts val="33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i="1" dirty="0" err="1" smtClean="0">
                <a:solidFill>
                  <a:srgbClr val="8DEDF7"/>
                </a:solidFill>
              </a:rPr>
              <a:t>Gelombang</a:t>
            </a:r>
            <a:r>
              <a:rPr lang="en-US" sz="3200" i="1" dirty="0" smtClean="0">
                <a:solidFill>
                  <a:srgbClr val="8DEDF7"/>
                </a:solidFill>
              </a:rPr>
              <a:t> balik-1</a:t>
            </a:r>
            <a:r>
              <a:rPr lang="en-US" sz="3200" dirty="0" smtClean="0">
                <a:solidFill>
                  <a:srgbClr val="8DEDF7"/>
                </a:solidFill>
              </a:rPr>
              <a:t> (</a:t>
            </a:r>
            <a:r>
              <a:rPr lang="id-ID" sz="3200" dirty="0" smtClean="0">
                <a:solidFill>
                  <a:srgbClr val="8DEDF7"/>
                </a:solidFill>
              </a:rPr>
              <a:t>1922-1942</a:t>
            </a:r>
            <a:r>
              <a:rPr lang="en-US" sz="3200" dirty="0" smtClean="0">
                <a:solidFill>
                  <a:srgbClr val="8DEDF7"/>
                </a:solidFill>
              </a:rPr>
              <a:t>), </a:t>
            </a:r>
          </a:p>
          <a:p>
            <a:pPr lvl="1">
              <a:lnSpc>
                <a:spcPts val="33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d-ID" sz="3200" i="1" dirty="0" smtClean="0">
                <a:solidFill>
                  <a:srgbClr val="F2FD63"/>
                </a:solidFill>
              </a:rPr>
              <a:t>Gelombang</a:t>
            </a:r>
            <a:r>
              <a:rPr lang="en-US" sz="3200" i="1" dirty="0" smtClean="0">
                <a:solidFill>
                  <a:srgbClr val="F2FD63"/>
                </a:solidFill>
              </a:rPr>
              <a:t>-2</a:t>
            </a:r>
            <a:r>
              <a:rPr lang="en-US" sz="3200" dirty="0" smtClean="0">
                <a:solidFill>
                  <a:srgbClr val="F2FD63"/>
                </a:solidFill>
              </a:rPr>
              <a:t> (</a:t>
            </a:r>
            <a:r>
              <a:rPr lang="id-ID" sz="3200" dirty="0" smtClean="0">
                <a:solidFill>
                  <a:srgbClr val="F2FD63"/>
                </a:solidFill>
              </a:rPr>
              <a:t>1943-1962</a:t>
            </a:r>
            <a:r>
              <a:rPr lang="en-US" sz="3200" dirty="0" smtClean="0">
                <a:solidFill>
                  <a:srgbClr val="F2FD63"/>
                </a:solidFill>
              </a:rPr>
              <a:t>), </a:t>
            </a:r>
          </a:p>
          <a:p>
            <a:pPr lvl="1">
              <a:lnSpc>
                <a:spcPts val="33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3200" i="1" dirty="0" smtClean="0">
                <a:solidFill>
                  <a:srgbClr val="8DEDF7"/>
                </a:solidFill>
              </a:rPr>
              <a:t>G</a:t>
            </a:r>
            <a:r>
              <a:rPr lang="id-ID" sz="3200" i="1" dirty="0" smtClean="0">
                <a:solidFill>
                  <a:srgbClr val="8DEDF7"/>
                </a:solidFill>
              </a:rPr>
              <a:t>elombang balik</a:t>
            </a:r>
            <a:r>
              <a:rPr lang="en-US" sz="3200" i="1" dirty="0" smtClean="0">
                <a:solidFill>
                  <a:srgbClr val="8DEDF7"/>
                </a:solidFill>
              </a:rPr>
              <a:t>-2</a:t>
            </a:r>
            <a:r>
              <a:rPr lang="en-US" sz="3200" dirty="0" smtClean="0">
                <a:solidFill>
                  <a:srgbClr val="8DEDF7"/>
                </a:solidFill>
              </a:rPr>
              <a:t> (</a:t>
            </a:r>
            <a:r>
              <a:rPr lang="id-ID" sz="3200" dirty="0" smtClean="0">
                <a:solidFill>
                  <a:srgbClr val="8DEDF7"/>
                </a:solidFill>
              </a:rPr>
              <a:t>1958-1975</a:t>
            </a:r>
            <a:r>
              <a:rPr lang="en-US" sz="3200" dirty="0" smtClean="0">
                <a:solidFill>
                  <a:srgbClr val="8DEDF7"/>
                </a:solidFill>
              </a:rPr>
              <a:t>), </a:t>
            </a:r>
            <a:r>
              <a:rPr lang="en-US" sz="3200" dirty="0" err="1" smtClean="0">
                <a:solidFill>
                  <a:srgbClr val="8DEDF7"/>
                </a:solidFill>
              </a:rPr>
              <a:t>dan</a:t>
            </a:r>
            <a:r>
              <a:rPr lang="en-US" sz="3200" dirty="0" smtClean="0">
                <a:solidFill>
                  <a:srgbClr val="8DEDF7"/>
                </a:solidFill>
              </a:rPr>
              <a:t> </a:t>
            </a:r>
          </a:p>
          <a:p>
            <a:pPr lvl="1">
              <a:lnSpc>
                <a:spcPts val="33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id-ID" sz="3200" i="1" dirty="0" smtClean="0"/>
              <a:t>Gelombang</a:t>
            </a:r>
            <a:r>
              <a:rPr lang="en-US" sz="3200" i="1" dirty="0" smtClean="0"/>
              <a:t>-3 </a:t>
            </a:r>
            <a:r>
              <a:rPr lang="en-US" sz="3200" dirty="0" smtClean="0"/>
              <a:t>(1974-sekarang).</a:t>
            </a:r>
          </a:p>
          <a:p>
            <a:pPr>
              <a:lnSpc>
                <a:spcPts val="33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OTO\BRITISH_COUNCIL\british_Pag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3581400" cy="262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FOTO\BRITISH_COUNCIL\british_Page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73449"/>
            <a:ext cx="3581400" cy="299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91000" y="609600"/>
            <a:ext cx="449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38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Memberikan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kebebasan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setiap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indiv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menentukan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nasib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sendiri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ts val="38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lang="en-US" sz="28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Memberi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kesempatan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besar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utk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menjalankan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tanggung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jawab</a:t>
            </a:r>
            <a:r>
              <a:rPr lang="en-US" sz="28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moral</a:t>
            </a:r>
            <a:r>
              <a:rPr lang="en-US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ts val="3800"/>
              </a:lnSpc>
              <a:spcBef>
                <a:spcPts val="12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Membantu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meningkatkan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politik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tinggi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\BRITISH_COUNCIL\british_Page_1.jpg"/>
          <p:cNvPicPr>
            <a:picLocks noChangeAspect="1" noChangeArrowheads="1"/>
          </p:cNvPicPr>
          <p:nvPr/>
        </p:nvPicPr>
        <p:blipFill>
          <a:blip r:embed="rId3"/>
          <a:srcRect l="1756" r="10461"/>
          <a:stretch>
            <a:fillRect/>
          </a:stretch>
        </p:blipFill>
        <p:spPr bwMode="auto">
          <a:xfrm>
            <a:off x="304800" y="609600"/>
            <a:ext cx="3575824" cy="2819400"/>
          </a:xfrm>
          <a:prstGeom prst="rect">
            <a:avLst/>
          </a:prstGeom>
          <a:noFill/>
        </p:spPr>
      </p:pic>
      <p:pic>
        <p:nvPicPr>
          <p:cNvPr id="1027" name="Picture 3" descr="E:\FOTO\BRITISH_COUNCIL\british_Page_3.jpg"/>
          <p:cNvPicPr>
            <a:picLocks noChangeAspect="1" noChangeArrowheads="1"/>
          </p:cNvPicPr>
          <p:nvPr/>
        </p:nvPicPr>
        <p:blipFill>
          <a:blip r:embed="rId4"/>
          <a:srcRect r="6960"/>
          <a:stretch>
            <a:fillRect/>
          </a:stretch>
        </p:blipFill>
        <p:spPr bwMode="auto">
          <a:xfrm>
            <a:off x="304800" y="3597275"/>
            <a:ext cx="3581400" cy="2651125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67200" y="533400"/>
            <a:ext cx="4648200" cy="5943600"/>
          </a:xfrm>
        </p:spPr>
        <p:txBody>
          <a:bodyPr/>
          <a:lstStyle/>
          <a:p>
            <a:pPr>
              <a:lnSpc>
                <a:spcPts val="41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F2FD63"/>
                </a:solidFill>
              </a:rPr>
              <a:t>Realitasnya</a:t>
            </a:r>
            <a:r>
              <a:rPr lang="en-US" dirty="0" smtClean="0">
                <a:solidFill>
                  <a:srgbClr val="F2FD63"/>
                </a:solidFill>
              </a:rPr>
              <a:t> </a:t>
            </a:r>
            <a:r>
              <a:rPr lang="en-US" dirty="0" err="1" smtClean="0">
                <a:solidFill>
                  <a:srgbClr val="F2FD63"/>
                </a:solidFill>
              </a:rPr>
              <a:t>negara-negara</a:t>
            </a:r>
            <a:r>
              <a:rPr lang="en-US" dirty="0" smtClean="0">
                <a:solidFill>
                  <a:srgbClr val="F2FD63"/>
                </a:solidFill>
              </a:rPr>
              <a:t> </a:t>
            </a:r>
            <a:r>
              <a:rPr lang="en-US" dirty="0" err="1" smtClean="0">
                <a:solidFill>
                  <a:srgbClr val="F2FD63"/>
                </a:solidFill>
              </a:rPr>
              <a:t>demokrasi</a:t>
            </a:r>
            <a:r>
              <a:rPr lang="en-US" dirty="0" smtClean="0">
                <a:solidFill>
                  <a:srgbClr val="F2FD63"/>
                </a:solidFill>
              </a:rPr>
              <a:t> modern </a:t>
            </a:r>
            <a:r>
              <a:rPr lang="en-US" dirty="0" err="1" smtClean="0">
                <a:solidFill>
                  <a:srgbClr val="F2FD63"/>
                </a:solidFill>
              </a:rPr>
              <a:t>tak</a:t>
            </a:r>
            <a:r>
              <a:rPr lang="en-US" dirty="0" smtClean="0">
                <a:solidFill>
                  <a:srgbClr val="F2FD63"/>
                </a:solidFill>
              </a:rPr>
              <a:t> </a:t>
            </a:r>
            <a:r>
              <a:rPr lang="en-US" dirty="0" err="1" smtClean="0">
                <a:solidFill>
                  <a:srgbClr val="F2FD63"/>
                </a:solidFill>
              </a:rPr>
              <a:t>berperang</a:t>
            </a:r>
            <a:r>
              <a:rPr lang="en-US" dirty="0" smtClean="0">
                <a:solidFill>
                  <a:srgbClr val="F2FD63"/>
                </a:solidFill>
              </a:rPr>
              <a:t> </a:t>
            </a:r>
            <a:r>
              <a:rPr lang="en-US" dirty="0" err="1" smtClean="0">
                <a:solidFill>
                  <a:srgbClr val="F2FD63"/>
                </a:solidFill>
              </a:rPr>
              <a:t>satu</a:t>
            </a:r>
            <a:r>
              <a:rPr lang="en-US" dirty="0" smtClean="0">
                <a:solidFill>
                  <a:srgbClr val="F2FD63"/>
                </a:solidFill>
              </a:rPr>
              <a:t> </a:t>
            </a:r>
            <a:r>
              <a:rPr lang="en-US" dirty="0" err="1" smtClean="0">
                <a:solidFill>
                  <a:srgbClr val="F2FD63"/>
                </a:solidFill>
              </a:rPr>
              <a:t>sama</a:t>
            </a:r>
            <a:r>
              <a:rPr lang="en-US" dirty="0" smtClean="0">
                <a:solidFill>
                  <a:srgbClr val="F2FD63"/>
                </a:solidFill>
              </a:rPr>
              <a:t> lain.</a:t>
            </a:r>
          </a:p>
          <a:p>
            <a:pPr>
              <a:lnSpc>
                <a:spcPts val="4100"/>
              </a:lnSpc>
              <a:spcBef>
                <a:spcPts val="1200"/>
              </a:spcBef>
            </a:pPr>
            <a:r>
              <a:rPr lang="en-US" dirty="0" smtClean="0"/>
              <a:t>Negara-</a:t>
            </a:r>
            <a:r>
              <a:rPr lang="en-US" dirty="0" err="1" smtClean="0"/>
              <a:t>negara</a:t>
            </a:r>
            <a:r>
              <a:rPr lang="en-US" dirty="0" smtClean="0"/>
              <a:t> dg </a:t>
            </a:r>
            <a:r>
              <a:rPr lang="en-US" dirty="0" err="1" smtClean="0"/>
              <a:t>pemerintahan</a:t>
            </a:r>
            <a:r>
              <a:rPr lang="en-US" dirty="0" smtClean="0"/>
              <a:t> </a:t>
            </a:r>
            <a:r>
              <a:rPr lang="en-US" dirty="0" err="1" smtClean="0"/>
              <a:t>demokratis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makmur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demokratis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2613"/>
            <a:ext cx="8686800" cy="1474787"/>
          </a:xfrm>
        </p:spPr>
        <p:txBody>
          <a:bodyPr>
            <a:noAutofit/>
          </a:bodyPr>
          <a:lstStyle/>
          <a:p>
            <a:pPr algn="ctr"/>
            <a:r>
              <a:rPr lang="en-US" b="1" cap="all" dirty="0" smtClean="0">
                <a:latin typeface="+mn-lt"/>
              </a:rPr>
              <a:t>4 BIDANG PENTING </a:t>
            </a:r>
            <a:br>
              <a:rPr lang="en-US" b="1" cap="all" dirty="0" smtClean="0">
                <a:latin typeface="+mn-lt"/>
              </a:rPr>
            </a:br>
            <a:r>
              <a:rPr lang="en-US" b="1" cap="all" dirty="0" smtClean="0">
                <a:latin typeface="+mn-lt"/>
              </a:rPr>
              <a:t>DALAM </a:t>
            </a:r>
            <a:r>
              <a:rPr lang="en-US" b="1" cap="all" dirty="0" err="1" smtClean="0">
                <a:latin typeface="+mn-lt"/>
              </a:rPr>
              <a:t>Demokrasi</a:t>
            </a:r>
            <a:r>
              <a:rPr lang="en-US" b="1" cap="all" dirty="0" smtClean="0">
                <a:latin typeface="+mn-lt"/>
              </a:rPr>
              <a:t/>
            </a:r>
            <a:br>
              <a:rPr lang="en-US" b="1" cap="all" dirty="0" smtClean="0">
                <a:latin typeface="+mn-lt"/>
              </a:rPr>
            </a:br>
            <a:endParaRPr lang="en-US" b="1" cap="all" dirty="0">
              <a:latin typeface="+mn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381000" y="1622425"/>
          <a:ext cx="8229600" cy="500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>
    <p:wheel spokes="2"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953000" cy="5181600"/>
          </a:xfrm>
        </p:spPr>
        <p:txBody>
          <a:bodyPr/>
          <a:lstStyle/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menganut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.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r>
              <a:rPr lang="en-US" dirty="0" err="1" smtClean="0"/>
              <a:t>Penelitian</a:t>
            </a:r>
            <a:r>
              <a:rPr lang="en-US" dirty="0" smtClean="0"/>
              <a:t> Amos J. </a:t>
            </a:r>
            <a:r>
              <a:rPr lang="en-US" dirty="0" err="1" smtClean="0"/>
              <a:t>Peaslee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83 UUD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diperbadingkan</a:t>
            </a:r>
            <a:r>
              <a:rPr lang="en-US" dirty="0" smtClean="0"/>
              <a:t>, </a:t>
            </a:r>
            <a:r>
              <a:rPr lang="en-US" dirty="0" err="1" smtClean="0"/>
              <a:t>tedapat</a:t>
            </a:r>
            <a:r>
              <a:rPr lang="en-US" dirty="0" smtClean="0"/>
              <a:t> 74 </a:t>
            </a:r>
            <a:r>
              <a:rPr lang="en-US" dirty="0" err="1" smtClean="0"/>
              <a:t>negara</a:t>
            </a:r>
            <a:r>
              <a:rPr lang="en-US" dirty="0" smtClean="0"/>
              <a:t> yang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menganut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.</a:t>
            </a:r>
          </a:p>
          <a:p>
            <a:pPr>
              <a:lnSpc>
                <a:spcPts val="3800"/>
              </a:lnSpc>
              <a:spcBef>
                <a:spcPts val="1200"/>
              </a:spcBef>
            </a:pPr>
            <a:endParaRPr lang="en-US" dirty="0" smtClean="0"/>
          </a:p>
        </p:txBody>
      </p:sp>
      <p:pic>
        <p:nvPicPr>
          <p:cNvPr id="3074" name="Picture 2" descr="E:\FOTO\RUPA-RUPA\39772049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869" y="568569"/>
            <a:ext cx="3317132" cy="2555631"/>
          </a:xfrm>
          <a:prstGeom prst="rect">
            <a:avLst/>
          </a:prstGeom>
          <a:noFill/>
        </p:spPr>
      </p:pic>
      <p:pic>
        <p:nvPicPr>
          <p:cNvPr id="3075" name="Picture 3" descr="E:\FOTO\RUPA-RUPA\39745159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3429000"/>
            <a:ext cx="3352799" cy="276312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28601"/>
            <a:ext cx="4572000" cy="1371599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sz="3200" b="1" dirty="0" smtClean="0">
                <a:solidFill>
                  <a:srgbClr val="F2FD63"/>
                </a:solidFill>
              </a:rPr>
              <a:t>NEGARA PENGANUT DEMOKRASI</a:t>
            </a:r>
            <a:endParaRPr lang="en-US" sz="3200" b="1" dirty="0">
              <a:solidFill>
                <a:srgbClr val="F2FD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762001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PROSES DEMOKRASI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724400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 smtClean="0"/>
              <a:t>Sec </a:t>
            </a:r>
            <a:r>
              <a:rPr lang="en-US" dirty="0" err="1" smtClean="0"/>
              <a:t>historis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demokratis</a:t>
            </a:r>
            <a:r>
              <a:rPr lang="en-US" dirty="0" smtClean="0"/>
              <a:t> era gelombang-1 </a:t>
            </a:r>
            <a:r>
              <a:rPr lang="en-US" dirty="0" err="1" smtClean="0"/>
              <a:t>demokratisasi</a:t>
            </a:r>
            <a:r>
              <a:rPr lang="en-US" dirty="0" smtClean="0"/>
              <a:t> global </a:t>
            </a:r>
            <a:r>
              <a:rPr lang="en-US" dirty="0" err="1" smtClean="0"/>
              <a:t>bermula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8DEDF7"/>
                </a:solidFill>
              </a:rPr>
              <a:t>monarki</a:t>
            </a:r>
            <a:r>
              <a:rPr lang="en-US" i="1" dirty="0" smtClean="0">
                <a:solidFill>
                  <a:srgbClr val="8DEDF7"/>
                </a:solidFill>
              </a:rPr>
              <a:t> </a:t>
            </a:r>
            <a:r>
              <a:rPr lang="en-US" i="1" dirty="0" err="1" smtClean="0">
                <a:solidFill>
                  <a:srgbClr val="8DEDF7"/>
                </a:solidFill>
              </a:rPr>
              <a:t>absolut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8DEDF7"/>
                </a:solidFill>
              </a:rPr>
              <a:t>aristokrasi</a:t>
            </a:r>
            <a:r>
              <a:rPr lang="en-US" i="1" dirty="0" smtClean="0">
                <a:solidFill>
                  <a:srgbClr val="8DEDF7"/>
                </a:solidFill>
              </a:rPr>
              <a:t> </a:t>
            </a:r>
            <a:r>
              <a:rPr lang="en-US" i="1" dirty="0" err="1" smtClean="0">
                <a:solidFill>
                  <a:srgbClr val="8DEDF7"/>
                </a:solidFill>
              </a:rPr>
              <a:t>feodal</a:t>
            </a:r>
            <a:r>
              <a:rPr lang="en-US" dirty="0" smtClean="0"/>
              <a:t>. 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FFFF00"/>
                </a:solidFill>
              </a:rPr>
              <a:t>Era gelombang-2, </a:t>
            </a:r>
            <a:r>
              <a:rPr lang="en-US" dirty="0" err="1" smtClean="0">
                <a:solidFill>
                  <a:srgbClr val="FFFF00"/>
                </a:solidFill>
              </a:rPr>
              <a:t>umumnya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negara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8DEDF7"/>
                </a:solidFill>
              </a:rPr>
              <a:t>fasis</a:t>
            </a:r>
            <a:r>
              <a:rPr lang="en-US" dirty="0" smtClean="0">
                <a:solidFill>
                  <a:srgbClr val="8DEDF7"/>
                </a:solidFill>
              </a:rPr>
              <a:t>, </a:t>
            </a:r>
            <a:r>
              <a:rPr lang="en-US" i="1" dirty="0" err="1" smtClean="0">
                <a:solidFill>
                  <a:srgbClr val="8DEDF7"/>
                </a:solidFill>
              </a:rPr>
              <a:t>bekas</a:t>
            </a:r>
            <a:r>
              <a:rPr lang="en-US" i="1" dirty="0" smtClean="0">
                <a:solidFill>
                  <a:srgbClr val="8DEDF7"/>
                </a:solidFill>
              </a:rPr>
              <a:t> </a:t>
            </a:r>
            <a:r>
              <a:rPr lang="en-US" i="1" dirty="0" err="1" smtClean="0">
                <a:solidFill>
                  <a:srgbClr val="8DEDF7"/>
                </a:solidFill>
              </a:rPr>
              <a:t>jajahan</a:t>
            </a:r>
            <a:r>
              <a:rPr lang="en-US" i="1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8DEDF7"/>
                </a:solidFill>
              </a:rPr>
              <a:t>kediktatoran</a:t>
            </a:r>
            <a:r>
              <a:rPr lang="en-US" i="1" dirty="0" smtClean="0">
                <a:solidFill>
                  <a:srgbClr val="8DEDF7"/>
                </a:solidFill>
              </a:rPr>
              <a:t> </a:t>
            </a:r>
            <a:r>
              <a:rPr lang="en-US" i="1" dirty="0" err="1" smtClean="0">
                <a:solidFill>
                  <a:srgbClr val="8DEDF7"/>
                </a:solidFill>
              </a:rPr>
              <a:t>perorangan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8DEDF7"/>
                </a:solidFill>
              </a:rPr>
              <a:t>Era gelombang-3, </a:t>
            </a:r>
            <a:r>
              <a:rPr lang="en-US" dirty="0" err="1" smtClean="0">
                <a:solidFill>
                  <a:srgbClr val="8DEDF7"/>
                </a:solidFill>
              </a:rPr>
              <a:t>umumnya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bermula</a:t>
            </a:r>
            <a:r>
              <a:rPr lang="en-US" dirty="0" smtClean="0">
                <a:solidFill>
                  <a:srgbClr val="8DEDF7"/>
                </a:solidFill>
              </a:rPr>
              <a:t> </a:t>
            </a:r>
            <a:r>
              <a:rPr lang="en-US" dirty="0" err="1" smtClean="0">
                <a:solidFill>
                  <a:srgbClr val="8DEDF7"/>
                </a:solidFill>
              </a:rPr>
              <a:t>dari</a:t>
            </a:r>
            <a:r>
              <a:rPr lang="en-US" dirty="0" smtClean="0">
                <a:solidFill>
                  <a:srgbClr val="8DEDF7"/>
                </a:solidFill>
              </a:rPr>
              <a:t>: (1) </a:t>
            </a:r>
            <a:r>
              <a:rPr lang="en-US" dirty="0" err="1" smtClean="0"/>
              <a:t>rezim</a:t>
            </a:r>
            <a:r>
              <a:rPr lang="en-US" dirty="0" smtClean="0"/>
              <a:t> </a:t>
            </a:r>
            <a:r>
              <a:rPr lang="en-US" dirty="0" err="1" smtClean="0"/>
              <a:t>partai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>
                <a:solidFill>
                  <a:srgbClr val="8DEDF7"/>
                </a:solidFill>
              </a:rPr>
              <a:t>, (2) </a:t>
            </a:r>
            <a:r>
              <a:rPr lang="en-US" dirty="0" err="1" smtClean="0"/>
              <a:t>rezim</a:t>
            </a:r>
            <a:r>
              <a:rPr lang="en-US" dirty="0" smtClean="0"/>
              <a:t> </a:t>
            </a:r>
            <a:r>
              <a:rPr lang="en-US" dirty="0" err="1" smtClean="0"/>
              <a:t>militer</a:t>
            </a:r>
            <a:r>
              <a:rPr lang="en-US" dirty="0" smtClean="0">
                <a:solidFill>
                  <a:srgbClr val="8DEDF7"/>
                </a:solidFill>
              </a:rPr>
              <a:t>,</a:t>
            </a:r>
            <a:r>
              <a:rPr lang="en-US" i="1" dirty="0" smtClean="0">
                <a:solidFill>
                  <a:srgbClr val="8DEDF7"/>
                </a:solidFill>
              </a:rPr>
              <a:t> </a:t>
            </a:r>
            <a:r>
              <a:rPr lang="en-US" dirty="0" smtClean="0">
                <a:solidFill>
                  <a:srgbClr val="8DEDF7"/>
                </a:solidFill>
              </a:rPr>
              <a:t>(3) </a:t>
            </a:r>
            <a:r>
              <a:rPr lang="en-US" dirty="0" err="1" smtClean="0"/>
              <a:t>rezim</a:t>
            </a:r>
            <a:r>
              <a:rPr lang="en-US" dirty="0" smtClean="0"/>
              <a:t> </a:t>
            </a:r>
            <a:r>
              <a:rPr lang="en-US" dirty="0" err="1" smtClean="0"/>
              <a:t>kediktatoran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REZIM PARTAI TUNGGAL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00" dirty="0" err="1" smtClean="0"/>
              <a:t>Sistem</a:t>
            </a:r>
            <a:r>
              <a:rPr lang="en-US" sz="3000" dirty="0" smtClean="0"/>
              <a:t> </a:t>
            </a:r>
            <a:r>
              <a:rPr lang="en-US" sz="3000" dirty="0" err="1" smtClean="0"/>
              <a:t>partai</a:t>
            </a:r>
            <a:r>
              <a:rPr lang="en-US" sz="3000" dirty="0" smtClean="0"/>
              <a:t> </a:t>
            </a:r>
            <a:r>
              <a:rPr lang="en-US" sz="3000" dirty="0" err="1" smtClean="0"/>
              <a:t>tunggal</a:t>
            </a:r>
            <a:r>
              <a:rPr lang="en-US" sz="3000" dirty="0" smtClean="0"/>
              <a:t> </a:t>
            </a:r>
            <a:r>
              <a:rPr lang="en-US" sz="3000" dirty="0" err="1" smtClean="0"/>
              <a:t>lahir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revolusi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pemaksaan</a:t>
            </a:r>
            <a:r>
              <a:rPr lang="en-US" sz="3000" dirty="0" smtClean="0"/>
              <a:t> </a:t>
            </a:r>
            <a:r>
              <a:rPr lang="en-US" sz="3000" dirty="0" err="1" smtClean="0"/>
              <a:t>bekas</a:t>
            </a:r>
            <a:r>
              <a:rPr lang="en-US" sz="3000" dirty="0" smtClean="0"/>
              <a:t> </a:t>
            </a:r>
            <a:r>
              <a:rPr lang="en-US" sz="3000" dirty="0" err="1" smtClean="0"/>
              <a:t>negara</a:t>
            </a:r>
            <a:r>
              <a:rPr lang="en-US" sz="3000" dirty="0" smtClean="0"/>
              <a:t> Soviet. 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00" dirty="0" err="1" smtClean="0">
                <a:solidFill>
                  <a:srgbClr val="8DEDF7"/>
                </a:solidFill>
              </a:rPr>
              <a:t>Partai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tunggal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umumnya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dianut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oleh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negara-negara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berideologi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komunis</a:t>
            </a:r>
            <a:endParaRPr lang="en-US" sz="3000" dirty="0" smtClean="0">
              <a:solidFill>
                <a:srgbClr val="8DEDF7"/>
              </a:solidFill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00" dirty="0" err="1" smtClean="0"/>
              <a:t>Kehidupan</a:t>
            </a:r>
            <a:r>
              <a:rPr lang="en-US" sz="3000" dirty="0" smtClean="0"/>
              <a:t> </a:t>
            </a:r>
            <a:r>
              <a:rPr lang="en-US" sz="3000" dirty="0" err="1" smtClean="0"/>
              <a:t>dlm</a:t>
            </a:r>
            <a:r>
              <a:rPr lang="en-US" sz="3000" dirty="0" smtClean="0"/>
              <a:t> </a:t>
            </a:r>
            <a:r>
              <a:rPr lang="en-US" sz="3000" dirty="0" err="1" smtClean="0"/>
              <a:t>sistem</a:t>
            </a:r>
            <a:r>
              <a:rPr lang="en-US" sz="3000" dirty="0" smtClean="0"/>
              <a:t> </a:t>
            </a:r>
            <a:r>
              <a:rPr lang="en-US" sz="3000" dirty="0" err="1" smtClean="0"/>
              <a:t>tsb</a:t>
            </a:r>
            <a:r>
              <a:rPr lang="en-US" sz="3000" dirty="0" smtClean="0"/>
              <a:t>, </a:t>
            </a:r>
            <a:r>
              <a:rPr lang="en-US" sz="3000" dirty="0" err="1" smtClean="0"/>
              <a:t>parpol</a:t>
            </a:r>
            <a:r>
              <a:rPr lang="en-US" sz="3000" dirty="0" smtClean="0"/>
              <a:t> </a:t>
            </a:r>
            <a:r>
              <a:rPr lang="en-US" sz="3000" dirty="0" err="1" smtClean="0"/>
              <a:t>sbg</a:t>
            </a:r>
            <a:r>
              <a:rPr lang="en-US" sz="3000" dirty="0" smtClean="0"/>
              <a:t> </a:t>
            </a:r>
            <a:r>
              <a:rPr lang="en-US" sz="3000" dirty="0" err="1" smtClean="0"/>
              <a:t>pengendali</a:t>
            </a:r>
            <a:r>
              <a:rPr lang="en-US" sz="3000" dirty="0" smtClean="0"/>
              <a:t> </a:t>
            </a:r>
            <a:r>
              <a:rPr lang="en-US" sz="3000" dirty="0" err="1" smtClean="0"/>
              <a:t>kekuasaan</a:t>
            </a:r>
            <a:r>
              <a:rPr lang="en-US" sz="3000" dirty="0" smtClean="0"/>
              <a:t>, 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00" dirty="0" err="1" smtClean="0">
                <a:solidFill>
                  <a:srgbClr val="F2FD63"/>
                </a:solidFill>
              </a:rPr>
              <a:t>Akses</a:t>
            </a:r>
            <a:r>
              <a:rPr lang="en-US" sz="3000" dirty="0" smtClean="0">
                <a:solidFill>
                  <a:srgbClr val="F2FD63"/>
                </a:solidFill>
              </a:rPr>
              <a:t> pd </a:t>
            </a:r>
            <a:r>
              <a:rPr lang="en-US" sz="3000" dirty="0" err="1" smtClean="0">
                <a:solidFill>
                  <a:srgbClr val="F2FD63"/>
                </a:solidFill>
              </a:rPr>
              <a:t>kekuasaan</a:t>
            </a:r>
            <a:r>
              <a:rPr lang="en-US" sz="3000" dirty="0" smtClean="0">
                <a:solidFill>
                  <a:srgbClr val="F2FD63"/>
                </a:solidFill>
              </a:rPr>
              <a:t> </a:t>
            </a:r>
            <a:r>
              <a:rPr lang="en-US" sz="3000" dirty="0" err="1" smtClean="0">
                <a:solidFill>
                  <a:srgbClr val="F2FD63"/>
                </a:solidFill>
              </a:rPr>
              <a:t>diperoleh</a:t>
            </a:r>
            <a:r>
              <a:rPr lang="en-US" sz="3000" dirty="0" smtClean="0">
                <a:solidFill>
                  <a:srgbClr val="F2FD63"/>
                </a:solidFill>
              </a:rPr>
              <a:t> </a:t>
            </a:r>
            <a:r>
              <a:rPr lang="en-US" sz="3000" dirty="0" err="1" smtClean="0">
                <a:solidFill>
                  <a:srgbClr val="F2FD63"/>
                </a:solidFill>
              </a:rPr>
              <a:t>melalui</a:t>
            </a:r>
            <a:r>
              <a:rPr lang="en-US" sz="3000" dirty="0" smtClean="0">
                <a:solidFill>
                  <a:srgbClr val="F2FD63"/>
                </a:solidFill>
              </a:rPr>
              <a:t> </a:t>
            </a:r>
            <a:r>
              <a:rPr lang="en-US" sz="3000" dirty="0" err="1" smtClean="0">
                <a:solidFill>
                  <a:srgbClr val="F2FD63"/>
                </a:solidFill>
              </a:rPr>
              <a:t>partai</a:t>
            </a:r>
            <a:r>
              <a:rPr lang="en-US" sz="3000" dirty="0" smtClean="0">
                <a:solidFill>
                  <a:srgbClr val="F2FD63"/>
                </a:solidFill>
              </a:rPr>
              <a:t>.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00" dirty="0" err="1" smtClean="0">
                <a:solidFill>
                  <a:srgbClr val="8DEDF7"/>
                </a:solidFill>
              </a:rPr>
              <a:t>Partai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membenarkan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tindakan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kekuasaan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berdasar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ideologi</a:t>
            </a:r>
            <a:r>
              <a:rPr lang="en-US" sz="3000" dirty="0" smtClean="0">
                <a:solidFill>
                  <a:srgbClr val="8DEDF7"/>
                </a:solidFill>
              </a:rPr>
              <a:t> </a:t>
            </a:r>
            <a:r>
              <a:rPr lang="en-US" sz="3000" dirty="0" err="1" smtClean="0">
                <a:solidFill>
                  <a:srgbClr val="8DEDF7"/>
                </a:solidFill>
              </a:rPr>
              <a:t>komunis</a:t>
            </a:r>
            <a:r>
              <a:rPr lang="en-US" sz="3000" dirty="0" smtClean="0">
                <a:solidFill>
                  <a:srgbClr val="8DEDF7"/>
                </a:solidFill>
              </a:rPr>
              <a:t>. </a:t>
            </a:r>
            <a:endParaRPr lang="id-ID" sz="3000" dirty="0" smtClean="0">
              <a:solidFill>
                <a:srgbClr val="8DEDF7"/>
              </a:solidFill>
            </a:endParaRPr>
          </a:p>
          <a:p>
            <a:pPr>
              <a:lnSpc>
                <a:spcPts val="3200"/>
              </a:lnSpc>
              <a:spcBef>
                <a:spcPts val="1800"/>
              </a:spcBef>
            </a:pPr>
            <a:endParaRPr 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2FD63"/>
                </a:solidFill>
              </a:rPr>
              <a:t>REZIM MILITER</a:t>
            </a:r>
            <a:endParaRPr lang="id-ID" b="1" dirty="0">
              <a:solidFill>
                <a:srgbClr val="F2FD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638800" cy="5368925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100" dirty="0" err="1" smtClean="0">
                <a:solidFill>
                  <a:srgbClr val="8DEDF7"/>
                </a:solidFill>
              </a:rPr>
              <a:t>Rezim</a:t>
            </a:r>
            <a:r>
              <a:rPr lang="en-US" sz="3100" dirty="0" smtClean="0">
                <a:solidFill>
                  <a:srgbClr val="8DEDF7"/>
                </a:solidFill>
              </a:rPr>
              <a:t> </a:t>
            </a:r>
            <a:r>
              <a:rPr lang="en-US" sz="3100" dirty="0" err="1" smtClean="0">
                <a:solidFill>
                  <a:srgbClr val="8DEDF7"/>
                </a:solidFill>
              </a:rPr>
              <a:t>militer</a:t>
            </a:r>
            <a:r>
              <a:rPr lang="en-US" sz="3100" dirty="0" smtClean="0">
                <a:solidFill>
                  <a:srgbClr val="8DEDF7"/>
                </a:solidFill>
              </a:rPr>
              <a:t> </a:t>
            </a:r>
            <a:r>
              <a:rPr lang="en-US" sz="3100" dirty="0" err="1" smtClean="0">
                <a:solidFill>
                  <a:srgbClr val="8DEDF7"/>
                </a:solidFill>
              </a:rPr>
              <a:t>umumnya</a:t>
            </a:r>
            <a:r>
              <a:rPr lang="en-US" sz="3100" dirty="0" smtClean="0">
                <a:solidFill>
                  <a:srgbClr val="8DEDF7"/>
                </a:solidFill>
              </a:rPr>
              <a:t> </a:t>
            </a:r>
            <a:r>
              <a:rPr lang="en-US" sz="3100" dirty="0" err="1" smtClean="0">
                <a:solidFill>
                  <a:srgbClr val="8DEDF7"/>
                </a:solidFill>
              </a:rPr>
              <a:t>diciptakan</a:t>
            </a:r>
            <a:r>
              <a:rPr lang="en-US" sz="3100" dirty="0" smtClean="0">
                <a:solidFill>
                  <a:srgbClr val="8DEDF7"/>
                </a:solidFill>
              </a:rPr>
              <a:t> </a:t>
            </a:r>
            <a:r>
              <a:rPr lang="en-US" sz="3100" dirty="0" err="1" smtClean="0">
                <a:solidFill>
                  <a:srgbClr val="8DEDF7"/>
                </a:solidFill>
              </a:rPr>
              <a:t>melalui</a:t>
            </a:r>
            <a:r>
              <a:rPr lang="en-US" sz="3100" dirty="0" smtClean="0">
                <a:solidFill>
                  <a:srgbClr val="8DEDF7"/>
                </a:solidFill>
              </a:rPr>
              <a:t> </a:t>
            </a:r>
            <a:r>
              <a:rPr lang="en-US" sz="3100" dirty="0" err="1" smtClean="0">
                <a:solidFill>
                  <a:srgbClr val="8DEDF7"/>
                </a:solidFill>
              </a:rPr>
              <a:t>perebutan</a:t>
            </a:r>
            <a:r>
              <a:rPr lang="en-US" sz="3100" dirty="0" smtClean="0">
                <a:solidFill>
                  <a:srgbClr val="8DEDF7"/>
                </a:solidFill>
              </a:rPr>
              <a:t> </a:t>
            </a:r>
            <a:r>
              <a:rPr lang="en-US" sz="3100" dirty="0" err="1" smtClean="0">
                <a:solidFill>
                  <a:srgbClr val="8DEDF7"/>
                </a:solidFill>
              </a:rPr>
              <a:t>kekuasaan</a:t>
            </a:r>
            <a:r>
              <a:rPr lang="en-US" sz="3100" dirty="0" smtClean="0">
                <a:solidFill>
                  <a:srgbClr val="8DEDF7"/>
                </a:solidFill>
              </a:rPr>
              <a:t> </a:t>
            </a:r>
            <a:r>
              <a:rPr lang="en-US" sz="3100" dirty="0" err="1" smtClean="0">
                <a:solidFill>
                  <a:srgbClr val="8DEDF7"/>
                </a:solidFill>
              </a:rPr>
              <a:t>yg</a:t>
            </a:r>
            <a:r>
              <a:rPr lang="en-US" sz="3100" dirty="0" smtClean="0">
                <a:solidFill>
                  <a:srgbClr val="8DEDF7"/>
                </a:solidFill>
              </a:rPr>
              <a:t> </a:t>
            </a:r>
            <a:r>
              <a:rPr lang="en-US" sz="3100" dirty="0" err="1" smtClean="0">
                <a:solidFill>
                  <a:srgbClr val="8DEDF7"/>
                </a:solidFill>
              </a:rPr>
              <a:t>disebut</a:t>
            </a:r>
            <a:r>
              <a:rPr lang="en-US" sz="3100" dirty="0" smtClean="0">
                <a:solidFill>
                  <a:srgbClr val="8DEDF7"/>
                </a:solidFill>
              </a:rPr>
              <a:t> </a:t>
            </a:r>
            <a:r>
              <a:rPr lang="en-US" sz="3100" i="1" dirty="0" smtClean="0">
                <a:solidFill>
                  <a:srgbClr val="8DEDF7"/>
                </a:solidFill>
              </a:rPr>
              <a:t>‘</a:t>
            </a:r>
            <a:r>
              <a:rPr lang="en-US" sz="3100" i="1" dirty="0" err="1" smtClean="0">
                <a:solidFill>
                  <a:srgbClr val="8DEDF7"/>
                </a:solidFill>
              </a:rPr>
              <a:t>kudeta</a:t>
            </a:r>
            <a:r>
              <a:rPr lang="en-US" sz="3100" i="1" dirty="0" smtClean="0">
                <a:solidFill>
                  <a:srgbClr val="8DEDF7"/>
                </a:solidFill>
              </a:rPr>
              <a:t>’. 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100" dirty="0" err="1" smtClean="0"/>
              <a:t>Kudeta</a:t>
            </a:r>
            <a:r>
              <a:rPr lang="en-US" sz="3100" dirty="0" smtClean="0"/>
              <a:t> </a:t>
            </a:r>
            <a:r>
              <a:rPr lang="en-US" sz="3100" dirty="0" err="1" smtClean="0"/>
              <a:t>diikuti</a:t>
            </a:r>
            <a:r>
              <a:rPr lang="en-US" sz="3100" dirty="0" smtClean="0"/>
              <a:t> dg </a:t>
            </a:r>
            <a:r>
              <a:rPr lang="en-US" sz="3100" dirty="0" err="1" smtClean="0"/>
              <a:t>penggantian</a:t>
            </a:r>
            <a:r>
              <a:rPr lang="en-US" sz="3100" dirty="0" smtClean="0"/>
              <a:t> </a:t>
            </a:r>
            <a:r>
              <a:rPr lang="en-US" sz="3100" dirty="0" err="1" smtClean="0"/>
              <a:t>pemerintahan</a:t>
            </a:r>
            <a:r>
              <a:rPr lang="en-US" sz="3100" dirty="0" smtClean="0"/>
              <a:t> </a:t>
            </a:r>
            <a:r>
              <a:rPr lang="en-US" sz="3100" dirty="0" err="1" smtClean="0"/>
              <a:t>menjadi</a:t>
            </a:r>
            <a:r>
              <a:rPr lang="en-US" sz="3100" dirty="0" smtClean="0"/>
              <a:t> </a:t>
            </a:r>
            <a:r>
              <a:rPr lang="en-US" sz="3100" dirty="0" err="1" smtClean="0"/>
              <a:t>pemerintahan</a:t>
            </a:r>
            <a:r>
              <a:rPr lang="en-US" sz="3100" dirty="0" smtClean="0"/>
              <a:t> </a:t>
            </a:r>
            <a:r>
              <a:rPr lang="en-US" sz="3100" dirty="0" err="1" smtClean="0"/>
              <a:t>militer</a:t>
            </a:r>
            <a:r>
              <a:rPr lang="en-US" sz="3100" dirty="0" smtClean="0"/>
              <a:t>.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100" dirty="0" smtClean="0">
                <a:solidFill>
                  <a:srgbClr val="F2FD63"/>
                </a:solidFill>
              </a:rPr>
              <a:t>Para </a:t>
            </a:r>
            <a:r>
              <a:rPr lang="en-US" sz="3100" dirty="0" err="1" smtClean="0">
                <a:solidFill>
                  <a:srgbClr val="F2FD63"/>
                </a:solidFill>
              </a:rPr>
              <a:t>pemimpin</a:t>
            </a:r>
            <a:r>
              <a:rPr lang="en-US" sz="3100" dirty="0" smtClean="0">
                <a:solidFill>
                  <a:srgbClr val="F2FD63"/>
                </a:solidFill>
              </a:rPr>
              <a:t> </a:t>
            </a:r>
            <a:r>
              <a:rPr lang="en-US" sz="3100" dirty="0" err="1" smtClean="0">
                <a:solidFill>
                  <a:srgbClr val="F2FD63"/>
                </a:solidFill>
              </a:rPr>
              <a:t>militer</a:t>
            </a:r>
            <a:r>
              <a:rPr lang="en-US" sz="3100" dirty="0" smtClean="0">
                <a:solidFill>
                  <a:srgbClr val="F2FD63"/>
                </a:solidFill>
              </a:rPr>
              <a:t> </a:t>
            </a:r>
            <a:r>
              <a:rPr lang="en-US" sz="3100" dirty="0" err="1" smtClean="0">
                <a:solidFill>
                  <a:srgbClr val="F2FD63"/>
                </a:solidFill>
              </a:rPr>
              <a:t>menjalankan</a:t>
            </a:r>
            <a:r>
              <a:rPr lang="en-US" sz="3100" dirty="0" smtClean="0">
                <a:solidFill>
                  <a:srgbClr val="F2FD63"/>
                </a:solidFill>
              </a:rPr>
              <a:t> </a:t>
            </a:r>
            <a:r>
              <a:rPr lang="en-US" sz="3100" dirty="0" err="1" smtClean="0">
                <a:solidFill>
                  <a:srgbClr val="F2FD63"/>
                </a:solidFill>
              </a:rPr>
              <a:t>kekuasaan</a:t>
            </a:r>
            <a:r>
              <a:rPr lang="en-US" sz="3100" dirty="0" smtClean="0">
                <a:solidFill>
                  <a:srgbClr val="F2FD63"/>
                </a:solidFill>
              </a:rPr>
              <a:t> </a:t>
            </a:r>
            <a:r>
              <a:rPr lang="en-US" sz="3100" dirty="0" err="1" smtClean="0">
                <a:solidFill>
                  <a:srgbClr val="F2FD63"/>
                </a:solidFill>
              </a:rPr>
              <a:t>dibantu</a:t>
            </a:r>
            <a:r>
              <a:rPr lang="en-US" sz="3100" dirty="0" smtClean="0">
                <a:solidFill>
                  <a:srgbClr val="F2FD63"/>
                </a:solidFill>
              </a:rPr>
              <a:t> </a:t>
            </a:r>
            <a:r>
              <a:rPr lang="en-US" sz="3100" dirty="0" err="1" smtClean="0">
                <a:solidFill>
                  <a:srgbClr val="F2FD63"/>
                </a:solidFill>
              </a:rPr>
              <a:t>koleganya</a:t>
            </a:r>
            <a:r>
              <a:rPr lang="en-US" sz="3100" dirty="0" smtClean="0">
                <a:solidFill>
                  <a:srgbClr val="F2FD63"/>
                </a:solidFill>
              </a:rPr>
              <a:t> </a:t>
            </a:r>
            <a:r>
              <a:rPr lang="en-US" sz="3100" dirty="0" err="1" smtClean="0">
                <a:solidFill>
                  <a:srgbClr val="F2FD63"/>
                </a:solidFill>
              </a:rPr>
              <a:t>sbg</a:t>
            </a:r>
            <a:r>
              <a:rPr lang="en-US" sz="3100" dirty="0" smtClean="0">
                <a:solidFill>
                  <a:srgbClr val="F2FD63"/>
                </a:solidFill>
              </a:rPr>
              <a:t> </a:t>
            </a:r>
            <a:r>
              <a:rPr lang="en-US" sz="3100" dirty="0" err="1" smtClean="0">
                <a:solidFill>
                  <a:srgbClr val="F2FD63"/>
                </a:solidFill>
              </a:rPr>
              <a:t>suatu</a:t>
            </a:r>
            <a:r>
              <a:rPr lang="en-US" sz="3100" dirty="0" smtClean="0">
                <a:solidFill>
                  <a:srgbClr val="F2FD63"/>
                </a:solidFill>
              </a:rPr>
              <a:t> junta. </a:t>
            </a:r>
          </a:p>
        </p:txBody>
      </p:sp>
      <p:pic>
        <p:nvPicPr>
          <p:cNvPr id="1026" name="Picture 2" descr="D:\PRESENTASI_(1)\FOTO PAK KENTARA\photo_83bb8b3d5ec139d43e78cfab15163401[1].jp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 flipH="1">
            <a:off x="5803900" y="1174750"/>
            <a:ext cx="3111500" cy="53022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2FD63"/>
                </a:solidFill>
              </a:rPr>
              <a:t>REZIM MILITER</a:t>
            </a:r>
            <a:endParaRPr lang="id-ID" b="1" dirty="0">
              <a:solidFill>
                <a:srgbClr val="F2FD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724400" cy="4835525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70" dirty="0" err="1" smtClean="0"/>
              <a:t>Rezim</a:t>
            </a:r>
            <a:r>
              <a:rPr lang="en-US" sz="3070" dirty="0" smtClean="0"/>
              <a:t> </a:t>
            </a:r>
            <a:r>
              <a:rPr lang="en-US" sz="3070" dirty="0" err="1" smtClean="0"/>
              <a:t>militer</a:t>
            </a:r>
            <a:r>
              <a:rPr lang="en-US" sz="3070" dirty="0" smtClean="0"/>
              <a:t> </a:t>
            </a:r>
            <a:r>
              <a:rPr lang="en-US" sz="3070" dirty="0" err="1" smtClean="0"/>
              <a:t>dpt</a:t>
            </a:r>
            <a:r>
              <a:rPr lang="en-US" sz="3070" dirty="0" smtClean="0"/>
              <a:t> pula </a:t>
            </a:r>
            <a:r>
              <a:rPr lang="en-US" sz="3070" dirty="0" err="1" smtClean="0"/>
              <a:t>menjalankan</a:t>
            </a:r>
            <a:r>
              <a:rPr lang="en-US" sz="3070" dirty="0" smtClean="0"/>
              <a:t> </a:t>
            </a:r>
            <a:r>
              <a:rPr lang="en-US" sz="3070" dirty="0" err="1" smtClean="0"/>
              <a:t>kekuasaan</a:t>
            </a:r>
            <a:r>
              <a:rPr lang="en-US" sz="3070" dirty="0" smtClean="0"/>
              <a:t> </a:t>
            </a:r>
            <a:r>
              <a:rPr lang="en-US" sz="3070" dirty="0" err="1" smtClean="0"/>
              <a:t>secara</a:t>
            </a:r>
            <a:r>
              <a:rPr lang="en-US" sz="3070" dirty="0" smtClean="0"/>
              <a:t> </a:t>
            </a:r>
            <a:r>
              <a:rPr lang="en-US" sz="3070" dirty="0" err="1" smtClean="0"/>
              <a:t>bergiliran</a:t>
            </a:r>
            <a:r>
              <a:rPr lang="en-US" sz="3070" dirty="0" smtClean="0"/>
              <a:t> dg </a:t>
            </a:r>
            <a:r>
              <a:rPr lang="en-US" sz="3070" dirty="0" err="1" smtClean="0"/>
              <a:t>merotasi</a:t>
            </a:r>
            <a:r>
              <a:rPr lang="en-US" sz="3070" dirty="0" smtClean="0"/>
              <a:t> </a:t>
            </a:r>
            <a:r>
              <a:rPr lang="en-US" sz="3070" dirty="0" err="1" smtClean="0"/>
              <a:t>posisi</a:t>
            </a:r>
            <a:r>
              <a:rPr lang="en-US" sz="3070" dirty="0" smtClean="0"/>
              <a:t> </a:t>
            </a:r>
            <a:r>
              <a:rPr lang="en-US" sz="3070" dirty="0" err="1" smtClean="0"/>
              <a:t>pucuk</a:t>
            </a:r>
            <a:r>
              <a:rPr lang="en-US" sz="3070" dirty="0" smtClean="0"/>
              <a:t> </a:t>
            </a:r>
            <a:r>
              <a:rPr lang="en-US" sz="3070" dirty="0" err="1" smtClean="0"/>
              <a:t>pemerintahan</a:t>
            </a:r>
            <a:r>
              <a:rPr lang="en-US" sz="3070" dirty="0" smtClean="0"/>
              <a:t> </a:t>
            </a:r>
            <a:r>
              <a:rPr lang="en-US" sz="3070" dirty="0" err="1" smtClean="0"/>
              <a:t>di</a:t>
            </a:r>
            <a:r>
              <a:rPr lang="en-US" sz="3070" dirty="0" smtClean="0"/>
              <a:t> </a:t>
            </a:r>
            <a:r>
              <a:rPr lang="en-US" sz="3070" dirty="0" err="1" smtClean="0"/>
              <a:t>antara</a:t>
            </a:r>
            <a:r>
              <a:rPr lang="en-US" sz="3070" dirty="0" smtClean="0"/>
              <a:t> </a:t>
            </a:r>
            <a:r>
              <a:rPr lang="en-US" sz="3070" dirty="0" err="1" smtClean="0"/>
              <a:t>elitnya</a:t>
            </a:r>
            <a:r>
              <a:rPr lang="en-US" sz="3070" dirty="0" smtClean="0"/>
              <a:t>. 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70" dirty="0" err="1" smtClean="0">
                <a:solidFill>
                  <a:srgbClr val="8DEDF7"/>
                </a:solidFill>
              </a:rPr>
              <a:t>Praktek</a:t>
            </a:r>
            <a:r>
              <a:rPr lang="en-US" sz="3070" dirty="0" smtClean="0">
                <a:solidFill>
                  <a:srgbClr val="8DEDF7"/>
                </a:solidFill>
              </a:rPr>
              <a:t> </a:t>
            </a:r>
            <a:r>
              <a:rPr lang="en-US" sz="3070" dirty="0" err="1" smtClean="0">
                <a:solidFill>
                  <a:srgbClr val="8DEDF7"/>
                </a:solidFill>
              </a:rPr>
              <a:t>kekuasaan</a:t>
            </a:r>
            <a:r>
              <a:rPr lang="en-US" sz="3070" dirty="0" smtClean="0">
                <a:solidFill>
                  <a:srgbClr val="8DEDF7"/>
                </a:solidFill>
              </a:rPr>
              <a:t> </a:t>
            </a:r>
            <a:r>
              <a:rPr lang="en-US" sz="3070" dirty="0" err="1" smtClean="0">
                <a:solidFill>
                  <a:srgbClr val="8DEDF7"/>
                </a:solidFill>
              </a:rPr>
              <a:t>melalui</a:t>
            </a:r>
            <a:r>
              <a:rPr lang="en-US" sz="3070" dirty="0" smtClean="0">
                <a:solidFill>
                  <a:srgbClr val="8DEDF7"/>
                </a:solidFill>
              </a:rPr>
              <a:t> </a:t>
            </a:r>
            <a:r>
              <a:rPr lang="en-US" sz="3070" dirty="0" err="1" smtClean="0">
                <a:solidFill>
                  <a:srgbClr val="8DEDF7"/>
                </a:solidFill>
              </a:rPr>
              <a:t>rezim</a:t>
            </a:r>
            <a:r>
              <a:rPr lang="en-US" sz="3070" dirty="0" smtClean="0">
                <a:solidFill>
                  <a:srgbClr val="8DEDF7"/>
                </a:solidFill>
              </a:rPr>
              <a:t> </a:t>
            </a:r>
            <a:r>
              <a:rPr lang="en-US" sz="3070" dirty="0" err="1" smtClean="0">
                <a:solidFill>
                  <a:srgbClr val="8DEDF7"/>
                </a:solidFill>
              </a:rPr>
              <a:t>militer</a:t>
            </a:r>
            <a:r>
              <a:rPr lang="en-US" sz="3070" dirty="0" smtClean="0">
                <a:solidFill>
                  <a:srgbClr val="8DEDF7"/>
                </a:solidFill>
              </a:rPr>
              <a:t> </a:t>
            </a:r>
            <a:r>
              <a:rPr lang="en-US" sz="3070" dirty="0" err="1" smtClean="0">
                <a:solidFill>
                  <a:srgbClr val="8DEDF7"/>
                </a:solidFill>
              </a:rPr>
              <a:t>byk</a:t>
            </a:r>
            <a:r>
              <a:rPr lang="en-US" sz="3070" dirty="0" smtClean="0">
                <a:solidFill>
                  <a:srgbClr val="8DEDF7"/>
                </a:solidFill>
              </a:rPr>
              <a:t> </a:t>
            </a:r>
            <a:r>
              <a:rPr lang="en-US" sz="3070" dirty="0" err="1" smtClean="0">
                <a:solidFill>
                  <a:srgbClr val="8DEDF7"/>
                </a:solidFill>
              </a:rPr>
              <a:t>terjadi</a:t>
            </a:r>
            <a:r>
              <a:rPr lang="en-US" sz="3070" dirty="0" smtClean="0">
                <a:solidFill>
                  <a:srgbClr val="8DEDF7"/>
                </a:solidFill>
              </a:rPr>
              <a:t> </a:t>
            </a:r>
            <a:r>
              <a:rPr lang="en-US" sz="3070" dirty="0" err="1" smtClean="0">
                <a:solidFill>
                  <a:srgbClr val="8DEDF7"/>
                </a:solidFill>
              </a:rPr>
              <a:t>di</a:t>
            </a:r>
            <a:r>
              <a:rPr lang="en-US" sz="3070" dirty="0" smtClean="0">
                <a:solidFill>
                  <a:srgbClr val="8DEDF7"/>
                </a:solidFill>
              </a:rPr>
              <a:t> </a:t>
            </a:r>
            <a:r>
              <a:rPr lang="en-US" sz="3070" dirty="0" err="1" smtClean="0">
                <a:solidFill>
                  <a:srgbClr val="8DEDF7"/>
                </a:solidFill>
              </a:rPr>
              <a:t>Amerika</a:t>
            </a:r>
            <a:r>
              <a:rPr lang="en-US" sz="3070" dirty="0" smtClean="0">
                <a:solidFill>
                  <a:srgbClr val="8DEDF7"/>
                </a:solidFill>
              </a:rPr>
              <a:t> Latin </a:t>
            </a:r>
            <a:r>
              <a:rPr lang="en-US" sz="3070" dirty="0" err="1" smtClean="0">
                <a:solidFill>
                  <a:srgbClr val="8DEDF7"/>
                </a:solidFill>
              </a:rPr>
              <a:t>dan</a:t>
            </a:r>
            <a:r>
              <a:rPr lang="en-US" sz="3070" dirty="0" smtClean="0">
                <a:solidFill>
                  <a:srgbClr val="8DEDF7"/>
                </a:solidFill>
              </a:rPr>
              <a:t> </a:t>
            </a:r>
            <a:r>
              <a:rPr lang="en-US" sz="3070" dirty="0" err="1" smtClean="0">
                <a:solidFill>
                  <a:srgbClr val="8DEDF7"/>
                </a:solidFill>
              </a:rPr>
              <a:t>Afrika</a:t>
            </a:r>
            <a:r>
              <a:rPr lang="en-US" sz="3070" dirty="0" smtClean="0">
                <a:solidFill>
                  <a:srgbClr val="8DEDF7"/>
                </a:solidFill>
              </a:rPr>
              <a:t> Tengah. </a:t>
            </a:r>
            <a:endParaRPr lang="id-ID" sz="3070" dirty="0" smtClean="0">
              <a:solidFill>
                <a:srgbClr val="8DEDF7"/>
              </a:solidFill>
            </a:endParaRPr>
          </a:p>
          <a:p>
            <a:pPr>
              <a:lnSpc>
                <a:spcPts val="3200"/>
              </a:lnSpc>
              <a:spcBef>
                <a:spcPts val="1800"/>
              </a:spcBef>
              <a:buNone/>
            </a:pPr>
            <a:endParaRPr lang="id-ID" sz="3070" dirty="0"/>
          </a:p>
        </p:txBody>
      </p:sp>
      <p:pic>
        <p:nvPicPr>
          <p:cNvPr id="2054" name="Picture 6" descr="D:\PRESENTASI_(1)\FOTO PAK KENTARA\photo_1f9b01af60caa5089db2a71f30c22320[1].jpg"/>
          <p:cNvPicPr>
            <a:picLocks noChangeAspect="1" noChangeArrowheads="1"/>
          </p:cNvPicPr>
          <p:nvPr/>
        </p:nvPicPr>
        <p:blipFill>
          <a:blip r:embed="rId3"/>
          <a:srcRect l="4245" r="45683"/>
          <a:stretch>
            <a:fillRect/>
          </a:stretch>
        </p:blipFill>
        <p:spPr bwMode="auto">
          <a:xfrm>
            <a:off x="5181600" y="1486117"/>
            <a:ext cx="3657600" cy="4908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2FD63"/>
                </a:solidFill>
              </a:rPr>
              <a:t>DIKTATOR PERORANGAN</a:t>
            </a:r>
            <a:endParaRPr lang="id-ID" b="1" dirty="0">
              <a:solidFill>
                <a:srgbClr val="F2FD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5275"/>
            <a:ext cx="8610600" cy="4835525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10" dirty="0" err="1" smtClean="0"/>
              <a:t>Kediktatoran</a:t>
            </a:r>
            <a:r>
              <a:rPr lang="en-US" sz="3010" dirty="0" smtClean="0"/>
              <a:t> </a:t>
            </a:r>
            <a:r>
              <a:rPr lang="en-US" sz="3010" dirty="0" err="1" smtClean="0"/>
              <a:t>perorangan</a:t>
            </a:r>
            <a:r>
              <a:rPr lang="en-US" sz="3010" dirty="0" smtClean="0"/>
              <a:t> </a:t>
            </a:r>
            <a:r>
              <a:rPr lang="en-US" sz="3010" i="1" dirty="0" smtClean="0"/>
              <a:t>(individual dictatorship)</a:t>
            </a:r>
            <a:r>
              <a:rPr lang="en-US" sz="3010" dirty="0" smtClean="0"/>
              <a:t> </a:t>
            </a:r>
            <a:r>
              <a:rPr lang="en-US" sz="3010" dirty="0" err="1" smtClean="0"/>
              <a:t>merupakan</a:t>
            </a:r>
            <a:r>
              <a:rPr lang="en-US" sz="3010" dirty="0" smtClean="0"/>
              <a:t> </a:t>
            </a:r>
            <a:r>
              <a:rPr lang="en-US" sz="3010" dirty="0" err="1" smtClean="0"/>
              <a:t>kelompok</a:t>
            </a:r>
            <a:r>
              <a:rPr lang="en-US" sz="3010" dirty="0" smtClean="0"/>
              <a:t> </a:t>
            </a:r>
            <a:r>
              <a:rPr lang="en-US" sz="3010" dirty="0" err="1" smtClean="0"/>
              <a:t>ketiga</a:t>
            </a:r>
            <a:r>
              <a:rPr lang="en-US" sz="3010" dirty="0" smtClean="0"/>
              <a:t> </a:t>
            </a:r>
            <a:r>
              <a:rPr lang="en-US" sz="3010" dirty="0" err="1" smtClean="0"/>
              <a:t>dari</a:t>
            </a:r>
            <a:r>
              <a:rPr lang="en-US" sz="3010" dirty="0" smtClean="0"/>
              <a:t> </a:t>
            </a:r>
            <a:r>
              <a:rPr lang="en-US" sz="3010" dirty="0" err="1" smtClean="0"/>
              <a:t>sistem</a:t>
            </a:r>
            <a:r>
              <a:rPr lang="en-US" sz="3010" dirty="0" smtClean="0"/>
              <a:t> non-</a:t>
            </a:r>
            <a:r>
              <a:rPr lang="en-US" sz="3010" dirty="0" err="1" smtClean="0"/>
              <a:t>demokratis</a:t>
            </a:r>
            <a:r>
              <a:rPr lang="en-US" sz="3010" dirty="0" smtClean="0"/>
              <a:t>. 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10" dirty="0" err="1" smtClean="0">
                <a:solidFill>
                  <a:srgbClr val="8DEDF7"/>
                </a:solidFill>
              </a:rPr>
              <a:t>Ciri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khas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rezim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ini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a.l</a:t>
            </a:r>
            <a:r>
              <a:rPr lang="en-US" sz="3010" dirty="0" smtClean="0">
                <a:solidFill>
                  <a:srgbClr val="8DEDF7"/>
                </a:solidFill>
              </a:rPr>
              <a:t>. sang </a:t>
            </a:r>
            <a:r>
              <a:rPr lang="en-US" sz="3010" dirty="0" err="1" smtClean="0">
                <a:solidFill>
                  <a:srgbClr val="8DEDF7"/>
                </a:solidFill>
              </a:rPr>
              <a:t>pemimpin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sbg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sumber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wewenang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i="1" dirty="0" smtClean="0">
                <a:solidFill>
                  <a:srgbClr val="8DEDF7"/>
                </a:solidFill>
              </a:rPr>
              <a:t>(authority)</a:t>
            </a:r>
            <a:r>
              <a:rPr lang="en-US" sz="3010" dirty="0" smtClean="0">
                <a:solidFill>
                  <a:srgbClr val="8DEDF7"/>
                </a:solidFill>
              </a:rPr>
              <a:t>. 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10" dirty="0" err="1" smtClean="0"/>
              <a:t>Kekuasaan</a:t>
            </a:r>
            <a:r>
              <a:rPr lang="en-US" sz="3010" dirty="0" smtClean="0"/>
              <a:t> </a:t>
            </a:r>
            <a:r>
              <a:rPr lang="en-US" sz="3010" dirty="0" err="1" smtClean="0"/>
              <a:t>bergantung</a:t>
            </a:r>
            <a:r>
              <a:rPr lang="en-US" sz="3010" dirty="0" smtClean="0"/>
              <a:t> pd </a:t>
            </a:r>
            <a:r>
              <a:rPr lang="en-US" sz="3010" dirty="0" err="1" smtClean="0"/>
              <a:t>akses</a:t>
            </a:r>
            <a:r>
              <a:rPr lang="en-US" sz="3010" dirty="0" smtClean="0"/>
              <a:t> </a:t>
            </a:r>
            <a:r>
              <a:rPr lang="en-US" sz="3010" dirty="0" err="1" smtClean="0"/>
              <a:t>relasi</a:t>
            </a:r>
            <a:r>
              <a:rPr lang="en-US" sz="3010" dirty="0" smtClean="0"/>
              <a:t> </a:t>
            </a:r>
            <a:r>
              <a:rPr lang="en-US" sz="3010" dirty="0" err="1" smtClean="0"/>
              <a:t>ke</a:t>
            </a:r>
            <a:r>
              <a:rPr lang="en-US" sz="3010" dirty="0" smtClean="0"/>
              <a:t> </a:t>
            </a:r>
            <a:r>
              <a:rPr lang="en-US" sz="3010" dirty="0" err="1" smtClean="0"/>
              <a:t>arah</a:t>
            </a:r>
            <a:r>
              <a:rPr lang="en-US" sz="3010" dirty="0" smtClean="0"/>
              <a:t> sang </a:t>
            </a:r>
            <a:r>
              <a:rPr lang="en-US" sz="3010" dirty="0" err="1" smtClean="0"/>
              <a:t>pemimpin</a:t>
            </a:r>
            <a:r>
              <a:rPr lang="en-US" sz="3010" dirty="0" smtClean="0"/>
              <a:t>. </a:t>
            </a:r>
          </a:p>
          <a:p>
            <a:pPr>
              <a:lnSpc>
                <a:spcPts val="3200"/>
              </a:lnSpc>
              <a:spcBef>
                <a:spcPts val="1800"/>
              </a:spcBef>
            </a:pPr>
            <a:r>
              <a:rPr lang="en-US" sz="3010" dirty="0" err="1" smtClean="0">
                <a:solidFill>
                  <a:srgbClr val="F2FD63"/>
                </a:solidFill>
              </a:rPr>
              <a:t>Kedekatan</a:t>
            </a:r>
            <a:r>
              <a:rPr lang="en-US" sz="3010" dirty="0" smtClean="0">
                <a:solidFill>
                  <a:srgbClr val="F2FD63"/>
                </a:solidFill>
              </a:rPr>
              <a:t>, </a:t>
            </a:r>
            <a:r>
              <a:rPr lang="en-US" sz="3010" dirty="0" err="1" smtClean="0">
                <a:solidFill>
                  <a:srgbClr val="F2FD63"/>
                </a:solidFill>
              </a:rPr>
              <a:t>ketergantungan</a:t>
            </a:r>
            <a:r>
              <a:rPr lang="en-US" sz="3010" dirty="0" smtClean="0">
                <a:solidFill>
                  <a:srgbClr val="F2FD63"/>
                </a:solidFill>
              </a:rPr>
              <a:t>, &amp; </a:t>
            </a:r>
            <a:r>
              <a:rPr lang="en-US" sz="3010" dirty="0" err="1" smtClean="0">
                <a:solidFill>
                  <a:srgbClr val="F2FD63"/>
                </a:solidFill>
              </a:rPr>
              <a:t>dukungan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dari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pemimpin</a:t>
            </a:r>
            <a:r>
              <a:rPr lang="en-US" sz="3010" dirty="0" smtClean="0">
                <a:solidFill>
                  <a:srgbClr val="F2FD63"/>
                </a:solidFill>
              </a:rPr>
              <a:t>, </a:t>
            </a:r>
            <a:r>
              <a:rPr lang="en-US" sz="3010" dirty="0" err="1" smtClean="0">
                <a:solidFill>
                  <a:srgbClr val="F2FD63"/>
                </a:solidFill>
              </a:rPr>
              <a:t>menjadi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sumber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legitimasi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F2FD63"/>
                </a:solidFill>
              </a:rPr>
              <a:t>kekuasaan</a:t>
            </a:r>
            <a:r>
              <a:rPr lang="en-US" sz="3010" dirty="0" smtClean="0">
                <a:solidFill>
                  <a:srgbClr val="F2FD63"/>
                </a:solidFill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2FD63"/>
                </a:solidFill>
              </a:rPr>
              <a:t>DIKTATOR PERORANGAN</a:t>
            </a:r>
            <a:endParaRPr lang="id-ID" b="1" dirty="0">
              <a:solidFill>
                <a:srgbClr val="F2FD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495800" cy="483552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010" dirty="0" err="1" smtClean="0"/>
              <a:t>Kediktatoran</a:t>
            </a:r>
            <a:r>
              <a:rPr lang="en-US" sz="3010" dirty="0" smtClean="0"/>
              <a:t> </a:t>
            </a:r>
            <a:r>
              <a:rPr lang="en-US" sz="3010" dirty="0" err="1" smtClean="0"/>
              <a:t>perorangan</a:t>
            </a:r>
            <a:r>
              <a:rPr lang="en-US" sz="3010" dirty="0" smtClean="0"/>
              <a:t> </a:t>
            </a:r>
            <a:r>
              <a:rPr lang="en-US" sz="3010" dirty="0" err="1" smtClean="0"/>
              <a:t>ditandai</a:t>
            </a:r>
            <a:r>
              <a:rPr lang="en-US" sz="3010" dirty="0" smtClean="0"/>
              <a:t> </a:t>
            </a:r>
            <a:r>
              <a:rPr lang="en-US" sz="3010" dirty="0" err="1" smtClean="0"/>
              <a:t>adanya</a:t>
            </a:r>
            <a:r>
              <a:rPr lang="en-US" sz="3010" dirty="0" smtClean="0"/>
              <a:t> </a:t>
            </a:r>
            <a:r>
              <a:rPr lang="en-US" sz="3010" dirty="0" err="1" smtClean="0"/>
              <a:t>pola</a:t>
            </a:r>
            <a:r>
              <a:rPr lang="en-US" sz="3010" dirty="0" smtClean="0"/>
              <a:t> </a:t>
            </a:r>
            <a:r>
              <a:rPr lang="en-US" sz="3010" dirty="0" err="1" smtClean="0"/>
              <a:t>kekuasaan</a:t>
            </a:r>
            <a:r>
              <a:rPr lang="en-US" sz="3010" dirty="0" smtClean="0"/>
              <a:t> </a:t>
            </a:r>
            <a:r>
              <a:rPr lang="en-US" sz="3010" dirty="0" err="1" smtClean="0"/>
              <a:t>dlm</a:t>
            </a:r>
            <a:r>
              <a:rPr lang="en-US" sz="3010" dirty="0" smtClean="0"/>
              <a:t> </a:t>
            </a:r>
            <a:r>
              <a:rPr lang="en-US" sz="3010" dirty="0" err="1" smtClean="0"/>
              <a:t>mengangkat</a:t>
            </a:r>
            <a:r>
              <a:rPr lang="en-US" sz="3010" dirty="0" smtClean="0"/>
              <a:t> </a:t>
            </a:r>
            <a:r>
              <a:rPr lang="en-US" sz="3010" dirty="0" err="1" smtClean="0"/>
              <a:t>pejabat</a:t>
            </a:r>
            <a:r>
              <a:rPr lang="en-US" sz="3010" dirty="0" smtClean="0"/>
              <a:t> </a:t>
            </a:r>
            <a:r>
              <a:rPr lang="en-US" sz="3010" dirty="0" err="1" smtClean="0"/>
              <a:t>yg</a:t>
            </a:r>
            <a:r>
              <a:rPr lang="en-US" sz="3010" dirty="0" smtClean="0"/>
              <a:t> </a:t>
            </a:r>
            <a:r>
              <a:rPr lang="en-US" sz="3010" dirty="0" err="1" smtClean="0"/>
              <a:t>dilakukan</a:t>
            </a:r>
            <a:r>
              <a:rPr lang="en-US" sz="301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3010" dirty="0" err="1" smtClean="0"/>
              <a:t>Polanya</a:t>
            </a:r>
            <a:r>
              <a:rPr lang="en-US" sz="3010" dirty="0" smtClean="0"/>
              <a:t> </a:t>
            </a:r>
            <a:r>
              <a:rPr lang="en-US" sz="3010" dirty="0" err="1" smtClean="0"/>
              <a:t>melalui</a:t>
            </a:r>
            <a:r>
              <a:rPr lang="en-US" sz="3010" dirty="0" smtClean="0"/>
              <a:t> </a:t>
            </a:r>
            <a:r>
              <a:rPr lang="en-US" sz="3010" dirty="0" err="1" smtClean="0"/>
              <a:t>hubungan</a:t>
            </a:r>
            <a:r>
              <a:rPr lang="en-US" sz="3010" dirty="0" smtClean="0"/>
              <a:t> </a:t>
            </a:r>
            <a:r>
              <a:rPr lang="en-US" sz="3010" i="1" dirty="0" smtClean="0"/>
              <a:t>patronage</a:t>
            </a:r>
            <a:r>
              <a:rPr lang="en-US" sz="3010" dirty="0" smtClean="0"/>
              <a:t>, </a:t>
            </a:r>
            <a:r>
              <a:rPr lang="en-US" sz="3010" i="1" dirty="0" err="1" smtClean="0"/>
              <a:t>nepotisme</a:t>
            </a:r>
            <a:r>
              <a:rPr lang="en-US" sz="3010" dirty="0" smtClean="0"/>
              <a:t>, </a:t>
            </a:r>
            <a:r>
              <a:rPr lang="en-US" sz="3010" i="1" dirty="0" err="1" smtClean="0"/>
              <a:t>kolusi</a:t>
            </a:r>
            <a:r>
              <a:rPr lang="en-US" sz="3010" dirty="0" smtClean="0"/>
              <a:t>, </a:t>
            </a:r>
            <a:r>
              <a:rPr lang="en-US" sz="3010" dirty="0" err="1" smtClean="0"/>
              <a:t>dan</a:t>
            </a:r>
            <a:r>
              <a:rPr lang="en-US" sz="3010" dirty="0" smtClean="0"/>
              <a:t> </a:t>
            </a:r>
            <a:r>
              <a:rPr lang="en-US" sz="3010" i="1" dirty="0" err="1" smtClean="0"/>
              <a:t>korupsi</a:t>
            </a:r>
            <a:r>
              <a:rPr lang="en-US" sz="3010" dirty="0" smtClean="0"/>
              <a:t>.</a:t>
            </a:r>
            <a:endParaRPr lang="id-ID" sz="3010" dirty="0" smtClean="0"/>
          </a:p>
        </p:txBody>
      </p:sp>
      <p:pic>
        <p:nvPicPr>
          <p:cNvPr id="2051" name="Picture 3" descr="t04769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099" y="1762125"/>
            <a:ext cx="3655877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2FD63"/>
                </a:solidFill>
              </a:rPr>
              <a:t>KOMPETISI &amp; PRATISIPASI</a:t>
            </a:r>
            <a:endParaRPr lang="id-ID" sz="4000" b="1" dirty="0">
              <a:solidFill>
                <a:srgbClr val="F2FD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89075"/>
            <a:ext cx="5791200" cy="491172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010" dirty="0" smtClean="0"/>
              <a:t>2 </a:t>
            </a:r>
            <a:r>
              <a:rPr lang="en-US" sz="3010" dirty="0" err="1" smtClean="0"/>
              <a:t>nilai</a:t>
            </a:r>
            <a:r>
              <a:rPr lang="en-US" sz="3010" dirty="0" smtClean="0"/>
              <a:t> </a:t>
            </a:r>
            <a:r>
              <a:rPr lang="en-US" sz="3010" dirty="0" err="1" smtClean="0"/>
              <a:t>demokrasi</a:t>
            </a:r>
            <a:r>
              <a:rPr lang="en-US" sz="3010" dirty="0" smtClean="0"/>
              <a:t> </a:t>
            </a:r>
            <a:r>
              <a:rPr lang="en-US" sz="3010" dirty="0" err="1" smtClean="0"/>
              <a:t>yg</a:t>
            </a:r>
            <a:r>
              <a:rPr lang="en-US" sz="3010" dirty="0" smtClean="0"/>
              <a:t> </a:t>
            </a:r>
            <a:r>
              <a:rPr lang="en-US" sz="3010" dirty="0" err="1" smtClean="0"/>
              <a:t>ditolak</a:t>
            </a:r>
            <a:r>
              <a:rPr lang="en-US" sz="3010" dirty="0" smtClean="0"/>
              <a:t> </a:t>
            </a:r>
            <a:r>
              <a:rPr lang="en-US" sz="3010" dirty="0" err="1" smtClean="0"/>
              <a:t>rezim</a:t>
            </a:r>
            <a:r>
              <a:rPr lang="en-US" sz="3010" dirty="0" smtClean="0"/>
              <a:t> </a:t>
            </a:r>
            <a:r>
              <a:rPr lang="en-US" sz="3010" dirty="0" err="1" smtClean="0"/>
              <a:t>partai</a:t>
            </a:r>
            <a:r>
              <a:rPr lang="en-US" sz="3010" dirty="0" smtClean="0"/>
              <a:t> </a:t>
            </a:r>
            <a:r>
              <a:rPr lang="en-US" sz="3010" dirty="0" err="1" smtClean="0"/>
              <a:t>tunggal</a:t>
            </a:r>
            <a:r>
              <a:rPr lang="en-US" sz="3010" dirty="0" smtClean="0"/>
              <a:t>, </a:t>
            </a:r>
            <a:r>
              <a:rPr lang="en-US" sz="3010" dirty="0" err="1" smtClean="0"/>
              <a:t>militer</a:t>
            </a:r>
            <a:r>
              <a:rPr lang="en-US" sz="3010" dirty="0" smtClean="0"/>
              <a:t>, </a:t>
            </a:r>
            <a:r>
              <a:rPr lang="en-US" sz="3010" dirty="0" err="1" smtClean="0"/>
              <a:t>dan</a:t>
            </a:r>
            <a:r>
              <a:rPr lang="en-US" sz="3010" dirty="0" smtClean="0"/>
              <a:t> </a:t>
            </a:r>
            <a:r>
              <a:rPr lang="en-US" sz="3010" dirty="0" err="1" smtClean="0"/>
              <a:t>diktator</a:t>
            </a:r>
            <a:r>
              <a:rPr lang="en-US" sz="3010" dirty="0" smtClean="0"/>
              <a:t> </a:t>
            </a:r>
            <a:r>
              <a:rPr lang="en-US" sz="3010" dirty="0" err="1" smtClean="0"/>
              <a:t>perorangan</a:t>
            </a:r>
            <a:r>
              <a:rPr lang="en-US" sz="3010" dirty="0" smtClean="0"/>
              <a:t> </a:t>
            </a:r>
            <a:r>
              <a:rPr lang="en-US" sz="3010" dirty="0" err="1" smtClean="0"/>
              <a:t>adl</a:t>
            </a:r>
            <a:r>
              <a:rPr lang="en-US" sz="3010" dirty="0" smtClean="0"/>
              <a:t>: </a:t>
            </a:r>
            <a:r>
              <a:rPr lang="en-US" sz="3010" i="1" dirty="0" err="1" smtClean="0">
                <a:solidFill>
                  <a:srgbClr val="F2FD63"/>
                </a:solidFill>
              </a:rPr>
              <a:t>kompetisi</a:t>
            </a:r>
            <a:r>
              <a:rPr lang="en-US" sz="3010" dirty="0" smtClean="0">
                <a:solidFill>
                  <a:srgbClr val="F2FD63"/>
                </a:solidFill>
              </a:rPr>
              <a:t> &amp;</a:t>
            </a:r>
            <a:r>
              <a:rPr lang="en-US" sz="3010" dirty="0" smtClean="0"/>
              <a:t> </a:t>
            </a:r>
            <a:r>
              <a:rPr lang="en-US" sz="3010" i="1" dirty="0" err="1" smtClean="0">
                <a:solidFill>
                  <a:srgbClr val="F2FD63"/>
                </a:solidFill>
              </a:rPr>
              <a:t>partisipasi</a:t>
            </a:r>
            <a:r>
              <a:rPr lang="en-US" sz="3010" dirty="0" smtClean="0"/>
              <a:t>. </a:t>
            </a:r>
          </a:p>
          <a:p>
            <a:pPr>
              <a:spcBef>
                <a:spcPts val="1800"/>
              </a:spcBef>
            </a:pPr>
            <a:r>
              <a:rPr lang="en-US" sz="3010" dirty="0" err="1" smtClean="0">
                <a:solidFill>
                  <a:srgbClr val="8DEDF7"/>
                </a:solidFill>
              </a:rPr>
              <a:t>pengalaman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historis</a:t>
            </a:r>
            <a:r>
              <a:rPr lang="en-US" sz="3010" dirty="0" smtClean="0">
                <a:solidFill>
                  <a:srgbClr val="8DEDF7"/>
                </a:solidFill>
              </a:rPr>
              <a:t>, </a:t>
            </a:r>
            <a:r>
              <a:rPr lang="en-US" sz="3010" dirty="0" err="1" smtClean="0">
                <a:solidFill>
                  <a:srgbClr val="8DEDF7"/>
                </a:solidFill>
              </a:rPr>
              <a:t>demokratisasi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dpt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berlangsung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lebih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mudah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ketika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i="1" dirty="0" err="1" smtClean="0">
                <a:solidFill>
                  <a:srgbClr val="F2FD63"/>
                </a:solidFill>
              </a:rPr>
              <a:t>kompetisi</a:t>
            </a:r>
            <a:r>
              <a:rPr lang="en-US" sz="3010" dirty="0" smtClean="0">
                <a:solidFill>
                  <a:srgbClr val="F2FD63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dibuka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lebar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sebelum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dirty="0" err="1" smtClean="0">
                <a:solidFill>
                  <a:srgbClr val="8DEDF7"/>
                </a:solidFill>
              </a:rPr>
              <a:t>dibukanya</a:t>
            </a:r>
            <a:r>
              <a:rPr lang="en-US" sz="3010" dirty="0" smtClean="0">
                <a:solidFill>
                  <a:srgbClr val="8DEDF7"/>
                </a:solidFill>
              </a:rPr>
              <a:t> </a:t>
            </a:r>
            <a:r>
              <a:rPr lang="en-US" sz="3010" i="1" dirty="0" err="1" smtClean="0">
                <a:solidFill>
                  <a:srgbClr val="F2FD63"/>
                </a:solidFill>
              </a:rPr>
              <a:t>partisipasi</a:t>
            </a:r>
            <a:r>
              <a:rPr lang="en-US" sz="3010" dirty="0" smtClean="0">
                <a:solidFill>
                  <a:srgbClr val="F2FD63"/>
                </a:solidFill>
              </a:rPr>
              <a:t>. </a:t>
            </a:r>
          </a:p>
          <a:p>
            <a:pPr>
              <a:spcBef>
                <a:spcPts val="1800"/>
              </a:spcBef>
            </a:pPr>
            <a:endParaRPr lang="en-US" sz="3010" dirty="0" smtClean="0">
              <a:solidFill>
                <a:srgbClr val="8DEDF7"/>
              </a:solidFill>
            </a:endParaRPr>
          </a:p>
          <a:p>
            <a:pPr>
              <a:spcBef>
                <a:spcPts val="1800"/>
              </a:spcBef>
              <a:buNone/>
            </a:pPr>
            <a:endParaRPr lang="id-ID" sz="3010" dirty="0"/>
          </a:p>
        </p:txBody>
      </p:sp>
      <p:pic>
        <p:nvPicPr>
          <p:cNvPr id="4" name="Picture 2" descr="E:\wekwekwekwekwek\my_Image\SBY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22778"/>
            <a:ext cx="3048000" cy="4549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arif_rohman@uny.ac.id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8">
      <a:dk1>
        <a:srgbClr val="881700"/>
      </a:dk1>
      <a:lt1>
        <a:srgbClr val="FAF9E6"/>
      </a:lt1>
      <a:dk2>
        <a:srgbClr val="990000"/>
      </a:dk2>
      <a:lt2>
        <a:srgbClr val="EADC78"/>
      </a:lt2>
      <a:accent1>
        <a:srgbClr val="FF6600"/>
      </a:accent1>
      <a:accent2>
        <a:srgbClr val="B86D52"/>
      </a:accent2>
      <a:accent3>
        <a:srgbClr val="CAAAAA"/>
      </a:accent3>
      <a:accent4>
        <a:srgbClr val="D6D5C4"/>
      </a:accent4>
      <a:accent5>
        <a:srgbClr val="FFB8AA"/>
      </a:accent5>
      <a:accent6>
        <a:srgbClr val="A66249"/>
      </a:accent6>
      <a:hlink>
        <a:srgbClr val="D78D15"/>
      </a:hlink>
      <a:folHlink>
        <a:srgbClr val="C6B37E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3848</TotalTime>
  <Words>865</Words>
  <Application>Microsoft PowerPoint</Application>
  <PresentationFormat>On-screen Show (4:3)</PresentationFormat>
  <Paragraphs>149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Beam</vt:lpstr>
      <vt:lpstr>PROSES, CIRI, &amp; MACAM DEMOKRASI</vt:lpstr>
      <vt:lpstr>GELOMBANG DEMOKRATISASI</vt:lpstr>
      <vt:lpstr>PROSES DEMOKRASI</vt:lpstr>
      <vt:lpstr>REZIM PARTAI TUNGGAL</vt:lpstr>
      <vt:lpstr>REZIM MILITER</vt:lpstr>
      <vt:lpstr>REZIM MILITER</vt:lpstr>
      <vt:lpstr>DIKTATOR PERORANGAN</vt:lpstr>
      <vt:lpstr>DIKTATOR PERORANGAN</vt:lpstr>
      <vt:lpstr>KOMPETISI &amp; PRATISIPASI</vt:lpstr>
      <vt:lpstr>KASUS AFRIKA SELATAN</vt:lpstr>
      <vt:lpstr>PROSES DEMOKRATISASI</vt:lpstr>
      <vt:lpstr>PROSES DEMOKRATISASI</vt:lpstr>
      <vt:lpstr>PENDUKUNG DEMOKRATISASI</vt:lpstr>
      <vt:lpstr>CIRI-CIRI NEGARA DEMOKRASI</vt:lpstr>
      <vt:lpstr>Slide 15</vt:lpstr>
      <vt:lpstr>Slide 16</vt:lpstr>
      <vt:lpstr>NILAI-NILAI DEMOKRASI (1)</vt:lpstr>
      <vt:lpstr>NILAI-NILAI DEMOKRASI (2)</vt:lpstr>
      <vt:lpstr>nilai positif dari demokrasi (Robert A. Dahl) :</vt:lpstr>
      <vt:lpstr>Slide 20</vt:lpstr>
      <vt:lpstr>Slide 21</vt:lpstr>
      <vt:lpstr>4 BIDANG PENTING  DALAM Demokrasi </vt:lpstr>
      <vt:lpstr>NEGARA PENGANUT DEMOKRASI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Menjadi Pembelajar Sepanjang Hayat</dc:title>
  <dc:creator>fkip</dc:creator>
  <cp:lastModifiedBy>Arief</cp:lastModifiedBy>
  <cp:revision>461</cp:revision>
  <dcterms:created xsi:type="dcterms:W3CDTF">2004-04-14T02:27:04Z</dcterms:created>
  <dcterms:modified xsi:type="dcterms:W3CDTF">2014-07-24T10:07:35Z</dcterms:modified>
</cp:coreProperties>
</file>