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6"/>
  </p:notesMasterIdLst>
  <p:handoutMasterIdLst>
    <p:handoutMasterId r:id="rId37"/>
  </p:handoutMasterIdLst>
  <p:sldIdLst>
    <p:sldId id="386" r:id="rId2"/>
    <p:sldId id="425" r:id="rId3"/>
    <p:sldId id="404" r:id="rId4"/>
    <p:sldId id="433" r:id="rId5"/>
    <p:sldId id="427" r:id="rId6"/>
    <p:sldId id="428" r:id="rId7"/>
    <p:sldId id="429" r:id="rId8"/>
    <p:sldId id="431" r:id="rId9"/>
    <p:sldId id="432" r:id="rId10"/>
    <p:sldId id="430" r:id="rId11"/>
    <p:sldId id="426" r:id="rId12"/>
    <p:sldId id="405" r:id="rId13"/>
    <p:sldId id="406" r:id="rId14"/>
    <p:sldId id="407" r:id="rId15"/>
    <p:sldId id="408" r:id="rId16"/>
    <p:sldId id="377" r:id="rId17"/>
    <p:sldId id="410" r:id="rId18"/>
    <p:sldId id="409" r:id="rId19"/>
    <p:sldId id="411" r:id="rId20"/>
    <p:sldId id="373" r:id="rId21"/>
    <p:sldId id="401" r:id="rId22"/>
    <p:sldId id="412" r:id="rId23"/>
    <p:sldId id="413" r:id="rId24"/>
    <p:sldId id="414" r:id="rId25"/>
    <p:sldId id="415" r:id="rId26"/>
    <p:sldId id="416" r:id="rId27"/>
    <p:sldId id="417" r:id="rId28"/>
    <p:sldId id="419" r:id="rId29"/>
    <p:sldId id="418" r:id="rId30"/>
    <p:sldId id="420" r:id="rId31"/>
    <p:sldId id="421" r:id="rId32"/>
    <p:sldId id="422" r:id="rId33"/>
    <p:sldId id="423" r:id="rId34"/>
    <p:sldId id="424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if Rohman" initials="AR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325"/>
    <a:srgbClr val="9FE8F7"/>
    <a:srgbClr val="BEF0FA"/>
    <a:srgbClr val="000000"/>
    <a:srgbClr val="0EBED0"/>
    <a:srgbClr val="C5D905"/>
    <a:srgbClr val="A2AE06"/>
    <a:srgbClr val="7E8B03"/>
    <a:srgbClr val="B2C404"/>
    <a:srgbClr val="D6E60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195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727E1EC-DA45-48C8-BCFB-3F9523C1AFD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2F6B1-BFCD-4FE1-B064-435EB2E5F2C8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3E0FD-80B6-4965-9DAB-A10E7C9AA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1469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9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9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9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9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69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9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9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9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1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472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1472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2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473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473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473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473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11473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88E4C4F-9A14-496B-82CD-96C6A99CC7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206D4-EF08-4E6C-A9D1-6EEB697E54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59332-1929-44FA-BD09-1C321DAD4A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E135441-655C-4C1D-A585-F70D785EDA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E1F1F5B-30AE-4DE2-AA69-27A6EC4AB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93528D5-8FD3-4E0D-9171-947245F114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201AB-CCDA-468F-9274-2E6C8082CE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FC43B-0841-49EB-A1FB-8C0022F1AA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D2DD8-5AAB-4C1F-82DF-FC69F8BF8E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CF7F1-F417-4248-9FBE-B9B123E6F2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4A1B0-9F08-4EFC-AD27-30B36D9B9A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555CA-7C15-4180-B9FB-BDD12EFB4F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D54F9-BF76-4C03-ABA3-D07AFAAE94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DB1A-C534-49FD-B6B0-4177691F39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03001C"/>
            </a:gs>
            <a:gs pos="100000">
              <a:srgbClr val="03001C"/>
            </a:gs>
            <a:gs pos="3400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1366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6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6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67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68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0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0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0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70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1370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0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370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370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370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1370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11371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59D5315-D56B-49F9-BAE0-6D3A76A498E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ransition spd="slow">
    <p:zoom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www.lukman-edy.web.id/gallery/album/11/1/45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www.lukman-edy.web.id/gallery/album/11/1/45" TargetMode="Externa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://www.lukman-edy.web.id/gallery/album/11/1/45" TargetMode="Externa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://www.lukman-edy.web.id/gallery/album/11/1/45" TargetMode="Externa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hyperlink" Target="http://www.lukman-edy.web.id/gallery/album/11/1/45" TargetMode="Externa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hyperlink" Target="http://www.lukman-edy.web.id/gallery/album/11/1/45" TargetMode="Externa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609600"/>
            <a:ext cx="8458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spc="1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rte" pitchFamily="66" charset="0"/>
                <a:ea typeface="+mj-ea"/>
                <a:cs typeface="+mj-cs"/>
              </a:rPr>
              <a:t>Keterkaitan</a:t>
            </a:r>
            <a:endParaRPr lang="en-US" sz="4800" kern="0" spc="1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orte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spc="-150" dirty="0" smtClean="0">
                <a:solidFill>
                  <a:srgbClr val="BEF0F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  <a:ea typeface="+mj-ea"/>
                <a:cs typeface="+mj-cs"/>
              </a:rPr>
              <a:t>PEND INTERNASIONAL,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spc="-15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  <a:ea typeface="+mj-ea"/>
                <a:cs typeface="+mj-cs"/>
              </a:rPr>
              <a:t>PEND GLOBAL, &amp;</a:t>
            </a:r>
            <a:endParaRPr kumimoji="0" lang="en-US" sz="4000" b="1" i="0" u="none" strike="noStrike" kern="0" cap="none" spc="-150" normalizeH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50292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spc="-15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  <a:ea typeface="+mj-ea"/>
                <a:cs typeface="+mj-cs"/>
              </a:rPr>
              <a:t>PENDIDIKAN KOMPARATIF</a:t>
            </a:r>
            <a:endParaRPr kumimoji="0" lang="en-US" sz="4400" b="1" i="0" u="none" strike="noStrike" kern="0" cap="none" spc="-150" normalizeH="0" noProof="0" dirty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 smtClean="0"/>
              <a:t>arif_rohman@uny.ac.id</a:t>
            </a:r>
            <a:endParaRPr lang="en-US" sz="1600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mph" presetSubtype="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" presetClass="emph" presetSubtype="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25" calcmode="lin" valueType="num">
                                      <p:cBhvr override="childStyl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4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3"/>
      <p:bldP spid="5" grpId="4"/>
      <p:bldP spid="5" grpId="5"/>
      <p:bldP spid="4" grpId="0"/>
      <p:bldP spid="4" grpId="1"/>
      <p:bldP spid="4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53400" cy="5791200"/>
          </a:xfrm>
        </p:spPr>
        <p:txBody>
          <a:bodyPr/>
          <a:lstStyle/>
          <a:p>
            <a:r>
              <a:rPr lang="en-US" sz="3600" dirty="0" err="1" smtClean="0"/>
              <a:t>Sekutu</a:t>
            </a:r>
            <a:r>
              <a:rPr lang="en-US" sz="3600" dirty="0" smtClean="0"/>
              <a:t> </a:t>
            </a:r>
            <a:r>
              <a:rPr lang="en-US" sz="3600" dirty="0" err="1" smtClean="0"/>
              <a:t>meliputi</a:t>
            </a:r>
            <a:r>
              <a:rPr lang="en-US" sz="3600" dirty="0" smtClean="0"/>
              <a:t>: </a:t>
            </a:r>
            <a:r>
              <a:rPr lang="en-US" sz="3600" dirty="0" err="1" smtClean="0"/>
              <a:t>Inggris</a:t>
            </a:r>
            <a:r>
              <a:rPr lang="en-US" sz="3600" dirty="0" smtClean="0"/>
              <a:t>, </a:t>
            </a:r>
            <a:r>
              <a:rPr lang="en-US" sz="3600" dirty="0" err="1" smtClean="0"/>
              <a:t>Perancis</a:t>
            </a:r>
            <a:r>
              <a:rPr lang="en-US" sz="3600" dirty="0" smtClean="0"/>
              <a:t>, </a:t>
            </a:r>
            <a:r>
              <a:rPr lang="en-US" sz="3600" dirty="0" err="1" smtClean="0"/>
              <a:t>Belgia</a:t>
            </a:r>
            <a:r>
              <a:rPr lang="en-US" sz="3600" dirty="0" smtClean="0"/>
              <a:t>, Serbia, Montenegro,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Rusia</a:t>
            </a:r>
            <a:r>
              <a:rPr lang="en-US" sz="3600" dirty="0" smtClean="0"/>
              <a:t>; </a:t>
            </a:r>
            <a:r>
              <a:rPr lang="en-US" sz="3600" dirty="0" err="1" smtClean="0"/>
              <a:t>Poros</a:t>
            </a:r>
            <a:r>
              <a:rPr lang="en-US" sz="3600" dirty="0" smtClean="0"/>
              <a:t>  </a:t>
            </a:r>
            <a:r>
              <a:rPr lang="en-US" sz="3600" dirty="0" err="1" smtClean="0"/>
              <a:t>meliputi</a:t>
            </a:r>
            <a:r>
              <a:rPr lang="en-US" sz="3600" dirty="0" smtClean="0"/>
              <a:t> </a:t>
            </a:r>
            <a:r>
              <a:rPr lang="en-US" sz="3600" dirty="0" err="1" smtClean="0"/>
              <a:t>Jerman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 Austria-</a:t>
            </a:r>
            <a:r>
              <a:rPr lang="en-US" sz="3600" dirty="0" err="1" smtClean="0"/>
              <a:t>Hongaria</a:t>
            </a:r>
            <a:r>
              <a:rPr lang="en-US" sz="3600" dirty="0" smtClean="0"/>
              <a:t>.</a:t>
            </a:r>
          </a:p>
          <a:p>
            <a:r>
              <a:rPr lang="en-US" sz="3600" dirty="0" err="1" smtClean="0">
                <a:solidFill>
                  <a:srgbClr val="EEF325"/>
                </a:solidFill>
              </a:rPr>
              <a:t>Belakangan</a:t>
            </a:r>
            <a:r>
              <a:rPr lang="en-US" sz="3600" dirty="0" smtClean="0">
                <a:solidFill>
                  <a:srgbClr val="EEF325"/>
                </a:solidFill>
              </a:rPr>
              <a:t> </a:t>
            </a:r>
            <a:r>
              <a:rPr lang="en-US" sz="3600" dirty="0" err="1" smtClean="0">
                <a:solidFill>
                  <a:srgbClr val="EEF325"/>
                </a:solidFill>
              </a:rPr>
              <a:t>bergabung</a:t>
            </a:r>
            <a:r>
              <a:rPr lang="en-US" sz="3600" dirty="0" smtClean="0">
                <a:solidFill>
                  <a:srgbClr val="EEF325"/>
                </a:solidFill>
              </a:rPr>
              <a:t>: </a:t>
            </a:r>
            <a:r>
              <a:rPr lang="en-US" sz="3600" dirty="0" err="1" smtClean="0">
                <a:solidFill>
                  <a:srgbClr val="EEF325"/>
                </a:solidFill>
              </a:rPr>
              <a:t>Jepang</a:t>
            </a:r>
            <a:r>
              <a:rPr lang="en-US" sz="3600" dirty="0" smtClean="0">
                <a:solidFill>
                  <a:srgbClr val="EEF325"/>
                </a:solidFill>
              </a:rPr>
              <a:t> &amp; AS </a:t>
            </a:r>
            <a:r>
              <a:rPr lang="en-US" sz="3600" dirty="0" err="1" smtClean="0">
                <a:solidFill>
                  <a:srgbClr val="EEF325"/>
                </a:solidFill>
              </a:rPr>
              <a:t>ke</a:t>
            </a:r>
            <a:r>
              <a:rPr lang="en-US" sz="3600" dirty="0" smtClean="0">
                <a:solidFill>
                  <a:srgbClr val="EEF325"/>
                </a:solidFill>
              </a:rPr>
              <a:t> </a:t>
            </a:r>
            <a:r>
              <a:rPr lang="en-US" sz="3600" dirty="0" err="1" smtClean="0">
                <a:solidFill>
                  <a:srgbClr val="EEF325"/>
                </a:solidFill>
              </a:rPr>
              <a:t>sekutu</a:t>
            </a:r>
            <a:r>
              <a:rPr lang="en-US" sz="3600" dirty="0" smtClean="0">
                <a:solidFill>
                  <a:srgbClr val="EEF325"/>
                </a:solidFill>
              </a:rPr>
              <a:t>, </a:t>
            </a:r>
            <a:r>
              <a:rPr lang="en-US" sz="3600" dirty="0" err="1" smtClean="0">
                <a:solidFill>
                  <a:srgbClr val="EEF325"/>
                </a:solidFill>
              </a:rPr>
              <a:t>sementara</a:t>
            </a:r>
            <a:r>
              <a:rPr lang="en-US" sz="3600" dirty="0" smtClean="0">
                <a:solidFill>
                  <a:srgbClr val="EEF325"/>
                </a:solidFill>
              </a:rPr>
              <a:t> </a:t>
            </a:r>
            <a:r>
              <a:rPr lang="en-US" sz="3600" dirty="0" err="1" smtClean="0">
                <a:solidFill>
                  <a:srgbClr val="EEF325"/>
                </a:solidFill>
              </a:rPr>
              <a:t>Turki</a:t>
            </a:r>
            <a:r>
              <a:rPr lang="en-US" sz="3600" dirty="0" smtClean="0">
                <a:solidFill>
                  <a:srgbClr val="EEF325"/>
                </a:solidFill>
              </a:rPr>
              <a:t> </a:t>
            </a:r>
            <a:r>
              <a:rPr lang="en-US" sz="3600" dirty="0" err="1" smtClean="0">
                <a:solidFill>
                  <a:srgbClr val="EEF325"/>
                </a:solidFill>
              </a:rPr>
              <a:t>dan</a:t>
            </a:r>
            <a:r>
              <a:rPr lang="en-US" sz="3600" dirty="0" smtClean="0">
                <a:solidFill>
                  <a:srgbClr val="EEF325"/>
                </a:solidFill>
              </a:rPr>
              <a:t> Bulgaria </a:t>
            </a:r>
            <a:r>
              <a:rPr lang="en-US" sz="3600" dirty="0" err="1" smtClean="0">
                <a:solidFill>
                  <a:srgbClr val="EEF325"/>
                </a:solidFill>
              </a:rPr>
              <a:t>ke</a:t>
            </a:r>
            <a:r>
              <a:rPr lang="en-US" sz="3600" dirty="0" smtClean="0">
                <a:solidFill>
                  <a:srgbClr val="EEF325"/>
                </a:solidFill>
              </a:rPr>
              <a:t> </a:t>
            </a:r>
            <a:r>
              <a:rPr lang="en-US" sz="3600" dirty="0" err="1" smtClean="0">
                <a:solidFill>
                  <a:srgbClr val="EEF325"/>
                </a:solidFill>
              </a:rPr>
              <a:t>sentral</a:t>
            </a:r>
            <a:r>
              <a:rPr lang="en-US" sz="3600" dirty="0" smtClean="0">
                <a:solidFill>
                  <a:srgbClr val="EEF325"/>
                </a:solidFill>
              </a:rPr>
              <a:t>.</a:t>
            </a:r>
          </a:p>
          <a:p>
            <a:r>
              <a:rPr lang="en-US" sz="3600" dirty="0" smtClean="0"/>
              <a:t>Total </a:t>
            </a:r>
            <a:r>
              <a:rPr lang="en-US" sz="3600" dirty="0" err="1" smtClean="0"/>
              <a:t>negara</a:t>
            </a:r>
            <a:r>
              <a:rPr lang="en-US" sz="3600" dirty="0" smtClean="0"/>
              <a:t> </a:t>
            </a:r>
            <a:r>
              <a:rPr lang="en-US" sz="3600" dirty="0" err="1" smtClean="0"/>
              <a:t>yg</a:t>
            </a:r>
            <a:r>
              <a:rPr lang="en-US" sz="3600" dirty="0" smtClean="0"/>
              <a:t> </a:t>
            </a:r>
            <a:r>
              <a:rPr lang="en-US" sz="3600" dirty="0" err="1" smtClean="0"/>
              <a:t>terlibat</a:t>
            </a:r>
            <a:r>
              <a:rPr lang="en-US" sz="3600" dirty="0" smtClean="0"/>
              <a:t> </a:t>
            </a:r>
            <a:r>
              <a:rPr lang="en-US" sz="3600" dirty="0" err="1" smtClean="0"/>
              <a:t>dlm</a:t>
            </a:r>
            <a:r>
              <a:rPr lang="en-US" sz="3600" dirty="0" smtClean="0"/>
              <a:t> PD-1 </a:t>
            </a:r>
            <a:r>
              <a:rPr lang="en-US" sz="3600" dirty="0" err="1" smtClean="0"/>
              <a:t>berjumlah</a:t>
            </a:r>
            <a:r>
              <a:rPr lang="en-US" sz="3600" dirty="0" smtClean="0"/>
              <a:t> 32 </a:t>
            </a:r>
            <a:r>
              <a:rPr lang="en-US" sz="3600" dirty="0" err="1" smtClean="0"/>
              <a:t>negara</a:t>
            </a:r>
            <a:endParaRPr lang="en-US" sz="3600" dirty="0" smtClean="0"/>
          </a:p>
          <a:p>
            <a:endParaRPr lang="en-US" sz="3600" dirty="0" smtClean="0"/>
          </a:p>
          <a:p>
            <a:pPr>
              <a:buNone/>
            </a:pP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5344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PENDIDIKAN INTERNASIONAL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399"/>
            <a:ext cx="8534400" cy="5105401"/>
          </a:xfrm>
        </p:spPr>
        <p:txBody>
          <a:bodyPr/>
          <a:lstStyle/>
          <a:p>
            <a:r>
              <a:rPr lang="en-US" b="1" dirty="0" err="1" smtClean="0">
                <a:solidFill>
                  <a:srgbClr val="BEF0FA"/>
                </a:solidFill>
              </a:rPr>
              <a:t>Pendidikan</a:t>
            </a:r>
            <a:r>
              <a:rPr lang="en-US" b="1" dirty="0" smtClean="0">
                <a:solidFill>
                  <a:srgbClr val="BEF0FA"/>
                </a:solidFill>
              </a:rPr>
              <a:t> </a:t>
            </a:r>
            <a:r>
              <a:rPr lang="en-US" b="1" dirty="0" err="1" smtClean="0">
                <a:solidFill>
                  <a:srgbClr val="BEF0FA"/>
                </a:solidFill>
              </a:rPr>
              <a:t>internasional</a:t>
            </a:r>
            <a:r>
              <a:rPr lang="en-US" b="1" dirty="0" smtClean="0">
                <a:solidFill>
                  <a:srgbClr val="BEF0FA"/>
                </a:solidFill>
              </a:rPr>
              <a:t>: </a:t>
            </a:r>
            <a:r>
              <a:rPr lang="en-US" b="1" dirty="0" err="1" smtClean="0">
                <a:solidFill>
                  <a:srgbClr val="BEF0FA"/>
                </a:solidFill>
              </a:rPr>
              <a:t>usaha</a:t>
            </a:r>
            <a:r>
              <a:rPr lang="en-US" b="1" dirty="0" smtClean="0">
                <a:solidFill>
                  <a:srgbClr val="BEF0FA"/>
                </a:solidFill>
              </a:rPr>
              <a:t> </a:t>
            </a:r>
            <a:r>
              <a:rPr lang="en-US" b="1" dirty="0" err="1" smtClean="0">
                <a:solidFill>
                  <a:srgbClr val="BEF0FA"/>
                </a:solidFill>
              </a:rPr>
              <a:t>dlm</a:t>
            </a:r>
            <a:r>
              <a:rPr lang="en-US" b="1" dirty="0" smtClean="0">
                <a:solidFill>
                  <a:srgbClr val="BEF0FA"/>
                </a:solidFill>
              </a:rPr>
              <a:t> forum </a:t>
            </a:r>
            <a:r>
              <a:rPr lang="en-US" b="1" dirty="0" err="1" smtClean="0">
                <a:solidFill>
                  <a:srgbClr val="BEF0FA"/>
                </a:solidFill>
              </a:rPr>
              <a:t>internasional</a:t>
            </a:r>
            <a:r>
              <a:rPr lang="en-US" b="1" dirty="0" smtClean="0">
                <a:solidFill>
                  <a:srgbClr val="BEF0FA"/>
                </a:solidFill>
              </a:rPr>
              <a:t> </a:t>
            </a:r>
            <a:r>
              <a:rPr lang="en-US" b="1" dirty="0" err="1" smtClean="0">
                <a:solidFill>
                  <a:srgbClr val="BEF0FA"/>
                </a:solidFill>
              </a:rPr>
              <a:t>utk</a:t>
            </a:r>
            <a:r>
              <a:rPr lang="en-US" b="1" dirty="0" smtClean="0">
                <a:solidFill>
                  <a:srgbClr val="BEF0FA"/>
                </a:solidFill>
              </a:rPr>
              <a:t> </a:t>
            </a:r>
            <a:r>
              <a:rPr lang="en-US" b="1" dirty="0" err="1" smtClean="0">
                <a:solidFill>
                  <a:srgbClr val="BEF0FA"/>
                </a:solidFill>
              </a:rPr>
              <a:t>mewujudkan</a:t>
            </a:r>
            <a:r>
              <a:rPr lang="en-US" b="1" dirty="0" smtClean="0">
                <a:solidFill>
                  <a:srgbClr val="BEF0FA"/>
                </a:solidFill>
              </a:rPr>
              <a:t> </a:t>
            </a:r>
            <a:r>
              <a:rPr lang="en-US" b="1" dirty="0" err="1" smtClean="0">
                <a:solidFill>
                  <a:srgbClr val="BEF0FA"/>
                </a:solidFill>
              </a:rPr>
              <a:t>harmoni</a:t>
            </a:r>
            <a:r>
              <a:rPr lang="en-US" b="1" dirty="0" smtClean="0">
                <a:solidFill>
                  <a:srgbClr val="BEF0FA"/>
                </a:solidFill>
              </a:rPr>
              <a:t> </a:t>
            </a:r>
            <a:r>
              <a:rPr lang="en-US" b="1" dirty="0" err="1" smtClean="0">
                <a:solidFill>
                  <a:srgbClr val="BEF0FA"/>
                </a:solidFill>
              </a:rPr>
              <a:t>dan</a:t>
            </a:r>
            <a:r>
              <a:rPr lang="en-US" b="1" dirty="0" smtClean="0">
                <a:solidFill>
                  <a:srgbClr val="BEF0FA"/>
                </a:solidFill>
              </a:rPr>
              <a:t> </a:t>
            </a:r>
            <a:r>
              <a:rPr lang="en-US" b="1" dirty="0" err="1" smtClean="0">
                <a:solidFill>
                  <a:srgbClr val="BEF0FA"/>
                </a:solidFill>
              </a:rPr>
              <a:t>perdamaian</a:t>
            </a:r>
            <a:r>
              <a:rPr lang="en-US" b="1" dirty="0" smtClean="0">
                <a:solidFill>
                  <a:srgbClr val="BEF0FA"/>
                </a:solidFill>
              </a:rPr>
              <a:t> </a:t>
            </a:r>
            <a:r>
              <a:rPr lang="en-US" b="1" dirty="0" err="1" smtClean="0">
                <a:solidFill>
                  <a:srgbClr val="BEF0FA"/>
                </a:solidFill>
              </a:rPr>
              <a:t>dunia</a:t>
            </a:r>
            <a:r>
              <a:rPr lang="en-US" b="1" dirty="0" smtClean="0">
                <a:solidFill>
                  <a:srgbClr val="BEF0FA"/>
                </a:solidFill>
              </a:rPr>
              <a:t> </a:t>
            </a:r>
            <a:r>
              <a:rPr lang="en-US" b="1" dirty="0" err="1" smtClean="0">
                <a:solidFill>
                  <a:srgbClr val="BEF0FA"/>
                </a:solidFill>
              </a:rPr>
              <a:t>melalui</a:t>
            </a:r>
            <a:r>
              <a:rPr lang="en-US" b="1" dirty="0" smtClean="0">
                <a:solidFill>
                  <a:srgbClr val="BEF0FA"/>
                </a:solidFill>
              </a:rPr>
              <a:t> </a:t>
            </a:r>
            <a:r>
              <a:rPr lang="en-US" b="1" dirty="0" err="1" smtClean="0">
                <a:solidFill>
                  <a:srgbClr val="BEF0FA"/>
                </a:solidFill>
              </a:rPr>
              <a:t>pendidikan</a:t>
            </a:r>
            <a:r>
              <a:rPr lang="en-US" b="1" dirty="0" smtClean="0">
                <a:solidFill>
                  <a:srgbClr val="BEF0FA"/>
                </a:solidFill>
              </a:rPr>
              <a:t>. </a:t>
            </a:r>
          </a:p>
          <a:p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mewujudkan</a:t>
            </a:r>
            <a:r>
              <a:rPr lang="en-US" b="1" dirty="0" smtClean="0"/>
              <a:t> </a:t>
            </a:r>
            <a:r>
              <a:rPr lang="en-US" b="1" dirty="0" err="1" smtClean="0"/>
              <a:t>cita-cita</a:t>
            </a:r>
            <a:r>
              <a:rPr lang="en-US" b="1" dirty="0" smtClean="0"/>
              <a:t>, </a:t>
            </a:r>
            <a:r>
              <a:rPr lang="en-US" b="1" dirty="0" err="1" smtClean="0"/>
              <a:t>dimunculkan</a:t>
            </a:r>
            <a:r>
              <a:rPr lang="en-US" b="1" dirty="0" smtClean="0"/>
              <a:t> lembaga</a:t>
            </a:r>
            <a:r>
              <a:rPr lang="en-US" sz="4400" b="1" baseline="10000" dirty="0" smtClean="0"/>
              <a:t>2</a:t>
            </a:r>
            <a:r>
              <a:rPr lang="en-US" b="1" dirty="0" smtClean="0"/>
              <a:t> </a:t>
            </a:r>
            <a:r>
              <a:rPr lang="en-US" b="1" dirty="0" err="1" smtClean="0"/>
              <a:t>sbg</a:t>
            </a:r>
            <a:r>
              <a:rPr lang="en-US" b="1" dirty="0" smtClean="0"/>
              <a:t> </a:t>
            </a:r>
            <a:r>
              <a:rPr lang="en-US" b="1" dirty="0" err="1" smtClean="0"/>
              <a:t>lembaga</a:t>
            </a:r>
            <a:r>
              <a:rPr lang="en-US" b="1" dirty="0" smtClean="0"/>
              <a:t> </a:t>
            </a:r>
            <a:r>
              <a:rPr lang="en-US" b="1" dirty="0" err="1" smtClean="0"/>
              <a:t>pendidikan</a:t>
            </a:r>
            <a:r>
              <a:rPr lang="en-US" b="1" dirty="0" smtClean="0"/>
              <a:t> </a:t>
            </a:r>
            <a:r>
              <a:rPr lang="en-US" b="1" dirty="0" err="1" smtClean="0"/>
              <a:t>internasional</a:t>
            </a:r>
            <a:r>
              <a:rPr lang="en-US" b="1" dirty="0" smtClean="0"/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813"/>
            <a:ext cx="8534400" cy="1143000"/>
          </a:xfrm>
        </p:spPr>
        <p:txBody>
          <a:bodyPr/>
          <a:lstStyle/>
          <a:p>
            <a:r>
              <a:rPr lang="en-US" sz="4000" b="1" dirty="0" smtClean="0"/>
              <a:t>KRITERIA PENDIDIKAN INTERNASIONAL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76400"/>
            <a:ext cx="5257800" cy="22860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Kategori</a:t>
            </a:r>
            <a:r>
              <a:rPr lang="en-US" b="1" dirty="0" smtClean="0"/>
              <a:t> </a:t>
            </a:r>
            <a:r>
              <a:rPr lang="en-US" b="1" dirty="0" err="1" smtClean="0"/>
              <a:t>internasional</a:t>
            </a:r>
            <a:r>
              <a:rPr lang="en-US" b="1" dirty="0" smtClean="0"/>
              <a:t> pd </a:t>
            </a:r>
            <a:r>
              <a:rPr lang="en-US" b="1" dirty="0" err="1" smtClean="0"/>
              <a:t>lembaga</a:t>
            </a:r>
            <a:r>
              <a:rPr lang="en-US" b="1" dirty="0" smtClean="0"/>
              <a:t> </a:t>
            </a:r>
            <a:r>
              <a:rPr lang="en-US" b="1" dirty="0" err="1" smtClean="0"/>
              <a:t>pendidikan</a:t>
            </a:r>
            <a:r>
              <a:rPr lang="en-US" b="1" dirty="0" smtClean="0"/>
              <a:t> </a:t>
            </a:r>
            <a:r>
              <a:rPr lang="en-US" b="1" dirty="0" err="1" smtClean="0"/>
              <a:t>Internasional</a:t>
            </a:r>
            <a:r>
              <a:rPr lang="en-US" b="1" dirty="0" smtClean="0"/>
              <a:t>, </a:t>
            </a:r>
            <a:r>
              <a:rPr lang="en-US" b="1" dirty="0" err="1" smtClean="0"/>
              <a:t>terletak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038600" y="3886200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EF3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Pendidik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EF3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&amp;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EF3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tenaga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EF3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EF3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kependidikannya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EF3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siswanya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yg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berasal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beberapa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negara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lang="en-US" sz="2800" b="1" kern="0" dirty="0" err="1" smtClean="0">
                <a:solidFill>
                  <a:srgbClr val="EEF3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Kurikulumnya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EEF325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1" descr="309903806_0f90c6697e_m"/>
          <p:cNvPicPr>
            <a:picLocks noChangeAspect="1" noChangeArrowheads="1"/>
          </p:cNvPicPr>
          <p:nvPr/>
        </p:nvPicPr>
        <p:blipFill>
          <a:blip r:embed="rId4"/>
          <a:srcRect l="8421"/>
          <a:stretch>
            <a:fillRect/>
          </a:stretch>
        </p:blipFill>
        <p:spPr bwMode="auto">
          <a:xfrm>
            <a:off x="533400" y="1648144"/>
            <a:ext cx="2719579" cy="246665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31" descr="309903806_0f90c6697e_m"/>
          <p:cNvPicPr>
            <a:picLocks noChangeAspect="1" noChangeArrowheads="1"/>
          </p:cNvPicPr>
          <p:nvPr/>
        </p:nvPicPr>
        <p:blipFill>
          <a:blip r:embed="rId5"/>
          <a:srcRect l="6250" r="10417"/>
          <a:stretch>
            <a:fillRect/>
          </a:stretch>
        </p:blipFill>
        <p:spPr bwMode="auto">
          <a:xfrm>
            <a:off x="838200" y="3771902"/>
            <a:ext cx="3048000" cy="28574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457200"/>
            <a:ext cx="9144000" cy="1143000"/>
          </a:xfrm>
        </p:spPr>
        <p:txBody>
          <a:bodyPr/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fi-FI" b="1" spc="-150" dirty="0" smtClean="0">
                <a:solidFill>
                  <a:srgbClr val="FFFF00"/>
                </a:solidFill>
              </a:rPr>
              <a:t>ARTI PEND. INTERNASIONAL</a:t>
            </a:r>
            <a:endParaRPr lang="en-US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65275"/>
            <a:ext cx="8534400" cy="49879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Carter V. Good,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arti</a:t>
            </a:r>
            <a:r>
              <a:rPr lang="en-US" dirty="0" smtClean="0"/>
              <a:t>:</a:t>
            </a:r>
          </a:p>
          <a:p>
            <a:r>
              <a:rPr lang="en-US" i="1" dirty="0" smtClean="0">
                <a:solidFill>
                  <a:srgbClr val="BEF0FA"/>
                </a:solidFill>
              </a:rPr>
              <a:t>Pend. </a:t>
            </a:r>
            <a:r>
              <a:rPr lang="en-US" i="1" dirty="0" err="1" smtClean="0">
                <a:solidFill>
                  <a:srgbClr val="BEF0FA"/>
                </a:solidFill>
              </a:rPr>
              <a:t>Internasional</a:t>
            </a:r>
            <a:r>
              <a:rPr lang="en-US" i="1" dirty="0" smtClean="0">
                <a:solidFill>
                  <a:srgbClr val="BEF0FA"/>
                </a:solidFill>
              </a:rPr>
              <a:t> </a:t>
            </a:r>
            <a:r>
              <a:rPr lang="en-US" dirty="0" smtClean="0">
                <a:solidFill>
                  <a:srgbClr val="BEF0FA"/>
                </a:solidFill>
              </a:rPr>
              <a:t>: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ttg</a:t>
            </a:r>
            <a:r>
              <a:rPr lang="en-US" dirty="0" smtClean="0"/>
              <a:t> kekuatan</a:t>
            </a:r>
            <a:r>
              <a:rPr lang="en-US" sz="4400" baseline="10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, </a:t>
            </a:r>
            <a:r>
              <a:rPr lang="en-US" dirty="0" err="1" smtClean="0"/>
              <a:t>sosial</a:t>
            </a:r>
            <a:r>
              <a:rPr lang="en-US" dirty="0" smtClean="0"/>
              <a:t>, </a:t>
            </a:r>
            <a:r>
              <a:rPr lang="en-US" dirty="0" err="1" smtClean="0"/>
              <a:t>politik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hub </a:t>
            </a:r>
            <a:r>
              <a:rPr lang="en-US" dirty="0" err="1" smtClean="0"/>
              <a:t>internasional</a:t>
            </a:r>
            <a:r>
              <a:rPr lang="en-US" dirty="0" smtClean="0"/>
              <a:t>. </a:t>
            </a:r>
          </a:p>
          <a:p>
            <a:r>
              <a:rPr lang="en-US" i="1" dirty="0" smtClean="0">
                <a:solidFill>
                  <a:srgbClr val="BEF0FA"/>
                </a:solidFill>
              </a:rPr>
              <a:t>Pend. </a:t>
            </a:r>
            <a:r>
              <a:rPr lang="en-US" i="1" dirty="0" err="1" smtClean="0">
                <a:solidFill>
                  <a:srgbClr val="BEF0FA"/>
                </a:solidFill>
              </a:rPr>
              <a:t>internasional</a:t>
            </a:r>
            <a:r>
              <a:rPr lang="en-US" dirty="0" smtClean="0">
                <a:solidFill>
                  <a:srgbClr val="BEF0FA"/>
                </a:solidFill>
              </a:rPr>
              <a:t> : </a:t>
            </a:r>
            <a:r>
              <a:rPr lang="en-US" dirty="0" smtClean="0"/>
              <a:t>program </a:t>
            </a:r>
            <a:r>
              <a:rPr lang="en-US" dirty="0" err="1" smtClean="0"/>
              <a:t>internasional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meningk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dg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tukar</a:t>
            </a:r>
            <a:r>
              <a:rPr lang="en-US" dirty="0" smtClean="0"/>
              <a:t> </a:t>
            </a:r>
            <a:r>
              <a:rPr lang="en-US" dirty="0" err="1" smtClean="0"/>
              <a:t>menukar</a:t>
            </a:r>
            <a:r>
              <a:rPr lang="en-US" dirty="0" smtClean="0"/>
              <a:t> </a:t>
            </a:r>
            <a:r>
              <a:rPr lang="en-US" dirty="0" err="1" smtClean="0"/>
              <a:t>sarana</a:t>
            </a:r>
            <a:r>
              <a:rPr lang="en-US" dirty="0" smtClean="0"/>
              <a:t>, </a:t>
            </a:r>
            <a:r>
              <a:rPr lang="en-US" dirty="0" err="1" smtClean="0"/>
              <a:t>teknik</a:t>
            </a:r>
            <a:r>
              <a:rPr lang="en-US" dirty="0" smtClean="0"/>
              <a:t> &amp;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pend</a:t>
            </a:r>
            <a:r>
              <a:rPr lang="en-US" dirty="0" smtClean="0"/>
              <a:t>, </a:t>
            </a:r>
            <a:r>
              <a:rPr lang="en-US" dirty="0" err="1" smtClean="0"/>
              <a:t>pelajar</a:t>
            </a:r>
            <a:r>
              <a:rPr lang="en-US" dirty="0" smtClean="0"/>
              <a:t>, guru/</a:t>
            </a:r>
            <a:r>
              <a:rPr lang="en-US" dirty="0" err="1" smtClean="0"/>
              <a:t>dosen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.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fi-FI" b="1" spc="-150" dirty="0" smtClean="0">
                <a:solidFill>
                  <a:srgbClr val="FFFF00"/>
                </a:solidFill>
              </a:rPr>
              <a:t>ARTI PEND. INTERNASIONAL</a:t>
            </a:r>
            <a:endParaRPr lang="en-US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219200"/>
            <a:ext cx="5943600" cy="5562600"/>
          </a:xfrm>
        </p:spPr>
        <p:txBody>
          <a:bodyPr/>
          <a:lstStyle/>
          <a:p>
            <a:r>
              <a:rPr lang="en-US" i="1" dirty="0" smtClean="0">
                <a:solidFill>
                  <a:srgbClr val="BEF0FA"/>
                </a:solidFill>
              </a:rPr>
              <a:t>Arti-1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BEF0FA"/>
                </a:solidFill>
              </a:rPr>
              <a:t>menekankan</a:t>
            </a:r>
            <a:r>
              <a:rPr lang="en-US" i="1" dirty="0" smtClean="0">
                <a:solidFill>
                  <a:srgbClr val="BEF0FA"/>
                </a:solidFill>
              </a:rPr>
              <a:t>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pend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dinamika</a:t>
            </a:r>
            <a:r>
              <a:rPr lang="en-US" dirty="0" smtClean="0"/>
              <a:t> hub </a:t>
            </a:r>
            <a:r>
              <a:rPr lang="en-US" dirty="0" err="1" smtClean="0"/>
              <a:t>internasional</a:t>
            </a:r>
            <a:r>
              <a:rPr lang="en-US" dirty="0" smtClean="0"/>
              <a:t>, </a:t>
            </a:r>
          </a:p>
          <a:p>
            <a:r>
              <a:rPr lang="en-US" i="1" dirty="0" smtClean="0">
                <a:solidFill>
                  <a:srgbClr val="BEF0FA"/>
                </a:solidFill>
              </a:rPr>
              <a:t>Arti-2 </a:t>
            </a:r>
            <a:r>
              <a:rPr lang="en-US" i="1" dirty="0" err="1" smtClean="0">
                <a:solidFill>
                  <a:srgbClr val="BEF0FA"/>
                </a:solidFill>
              </a:rPr>
              <a:t>menekankan</a:t>
            </a:r>
            <a:r>
              <a:rPr lang="en-US" i="1" dirty="0" smtClean="0">
                <a:solidFill>
                  <a:srgbClr val="BEF0FA"/>
                </a:solidFill>
              </a:rPr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program </a:t>
            </a:r>
            <a:r>
              <a:rPr lang="en-US" dirty="0" err="1" smtClean="0"/>
              <a:t>internasional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pend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rangka</a:t>
            </a:r>
            <a:r>
              <a:rPr lang="en-US" dirty="0" smtClean="0"/>
              <a:t> </a:t>
            </a:r>
            <a:r>
              <a:rPr lang="en-US" dirty="0" err="1" smtClean="0"/>
              <a:t>menjalin</a:t>
            </a:r>
            <a:r>
              <a:rPr lang="en-US" dirty="0" smtClean="0"/>
              <a:t> hub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5" name="Picture 12" descr="C:\Documents and Settings\Arif Rohman\Local Settings\Temporary Internet Files\06a3d.bmp"/>
          <p:cNvPicPr>
            <a:picLocks noChangeAspect="1" noChangeArrowheads="1"/>
          </p:cNvPicPr>
          <p:nvPr/>
        </p:nvPicPr>
        <p:blipFill>
          <a:blip r:embed="rId3"/>
          <a:srcRect t="5714" b="11429"/>
          <a:stretch>
            <a:fillRect/>
          </a:stretch>
        </p:blipFill>
        <p:spPr bwMode="auto">
          <a:xfrm>
            <a:off x="228600" y="3200400"/>
            <a:ext cx="2819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381000"/>
            <a:ext cx="5181600" cy="5943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rgbClr val="FFFF00"/>
                </a:solidFill>
              </a:rPr>
              <a:t>Imam </a:t>
            </a:r>
            <a:r>
              <a:rPr lang="en-US" b="1" dirty="0" err="1" smtClean="0">
                <a:solidFill>
                  <a:srgbClr val="FFFF00"/>
                </a:solidFill>
              </a:rPr>
              <a:t>Barnadib</a:t>
            </a:r>
            <a:r>
              <a:rPr lang="en-US" b="1" dirty="0" smtClean="0">
                <a:solidFill>
                  <a:srgbClr val="FFFF00"/>
                </a:solidFill>
              </a:rPr>
              <a:t>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>
                <a:solidFill>
                  <a:srgbClr val="9FE8F7"/>
                </a:solidFill>
              </a:rPr>
              <a:t>Pend inter</a:t>
            </a:r>
            <a:r>
              <a:rPr lang="en-US" dirty="0" smtClean="0">
                <a:solidFill>
                  <a:srgbClr val="9FE8F7"/>
                </a:solidFill>
              </a:rPr>
              <a:t> :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menjadikan</a:t>
            </a:r>
            <a:r>
              <a:rPr lang="en-US" dirty="0" smtClean="0"/>
              <a:t> </a:t>
            </a:r>
            <a:r>
              <a:rPr lang="en-US" dirty="0" err="1" smtClean="0"/>
              <a:t>pend</a:t>
            </a:r>
            <a:r>
              <a:rPr lang="en-US" dirty="0" smtClean="0"/>
              <a:t> </a:t>
            </a:r>
            <a:r>
              <a:rPr lang="en-US" dirty="0" err="1" smtClean="0"/>
              <a:t>sbg</a:t>
            </a:r>
            <a:r>
              <a:rPr lang="en-US" dirty="0" smtClean="0"/>
              <a:t>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memelihara</a:t>
            </a:r>
            <a:r>
              <a:rPr lang="en-US" dirty="0" smtClean="0"/>
              <a:t> </a:t>
            </a:r>
            <a:r>
              <a:rPr lang="en-US" dirty="0" err="1" smtClean="0"/>
              <a:t>perdamaian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meningk</a:t>
            </a:r>
            <a:r>
              <a:rPr lang="en-US" dirty="0" smtClean="0"/>
              <a:t> </a:t>
            </a:r>
            <a:r>
              <a:rPr lang="en-US" dirty="0" err="1" smtClean="0"/>
              <a:t>kemantapan</a:t>
            </a:r>
            <a:r>
              <a:rPr lang="en-US" dirty="0" smtClean="0"/>
              <a:t> </a:t>
            </a:r>
            <a:r>
              <a:rPr lang="en-US" dirty="0" err="1" smtClean="0"/>
              <a:t>pergaulan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err="1" smtClean="0">
                <a:solidFill>
                  <a:srgbClr val="FFFF00"/>
                </a:solidFill>
              </a:rPr>
              <a:t>Suryati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Sidharto</a:t>
            </a:r>
            <a:r>
              <a:rPr lang="en-US" b="1" dirty="0" smtClean="0">
                <a:solidFill>
                  <a:srgbClr val="FFFF00"/>
                </a:solidFill>
              </a:rPr>
              <a:t>: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	</a:t>
            </a:r>
            <a:r>
              <a:rPr lang="en-US" b="1" i="1" dirty="0" smtClean="0">
                <a:solidFill>
                  <a:srgbClr val="9FE8F7"/>
                </a:solidFill>
              </a:rPr>
              <a:t>Pend Inter: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4" name="Picture 31" descr="309903806_0f90c6697e_m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6399" y="742948"/>
            <a:ext cx="3479801" cy="260985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31" descr="309903806_0f90c6697e_m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06400" y="3581400"/>
            <a:ext cx="3556000" cy="2667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057400"/>
            <a:ext cx="5257800" cy="4572000"/>
          </a:xfrm>
        </p:spPr>
        <p:txBody>
          <a:bodyPr/>
          <a:lstStyle/>
          <a:p>
            <a:pPr>
              <a:lnSpc>
                <a:spcPts val="3100"/>
              </a:lnSpc>
              <a:spcBef>
                <a:spcPts val="600"/>
              </a:spcBef>
            </a:pPr>
            <a:r>
              <a:rPr lang="en-US" dirty="0" smtClean="0"/>
              <a:t>Abad </a:t>
            </a:r>
            <a:r>
              <a:rPr lang="en-US" dirty="0" err="1" smtClean="0"/>
              <a:t>pertengahan</a:t>
            </a:r>
            <a:r>
              <a:rPr lang="en-US" dirty="0" smtClean="0"/>
              <a:t> (±13M),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munculnya</a:t>
            </a:r>
            <a:r>
              <a:rPr lang="en-US" dirty="0" smtClean="0"/>
              <a:t> </a:t>
            </a:r>
            <a:r>
              <a:rPr lang="en-US" i="1" dirty="0" smtClean="0"/>
              <a:t>renaissance</a:t>
            </a:r>
            <a:r>
              <a:rPr lang="en-US" dirty="0" smtClean="0"/>
              <a:t>.</a:t>
            </a:r>
          </a:p>
          <a:p>
            <a:pPr>
              <a:lnSpc>
                <a:spcPts val="3100"/>
              </a:lnSpc>
              <a:spcBef>
                <a:spcPts val="1800"/>
              </a:spcBef>
            </a:pP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penasehat</a:t>
            </a:r>
            <a:r>
              <a:rPr lang="en-US" dirty="0" smtClean="0"/>
              <a:t> raja </a:t>
            </a:r>
            <a:r>
              <a:rPr lang="en-US" dirty="0" err="1" smtClean="0"/>
              <a:t>Prancis</a:t>
            </a:r>
            <a:r>
              <a:rPr lang="en-US" dirty="0" smtClean="0"/>
              <a:t> </a:t>
            </a:r>
            <a:r>
              <a:rPr lang="en-US" dirty="0" err="1" smtClean="0"/>
              <a:t>Philp</a:t>
            </a:r>
            <a:r>
              <a:rPr lang="en-US" dirty="0" smtClean="0"/>
              <a:t> IV, </a:t>
            </a:r>
            <a:r>
              <a:rPr lang="en-US" dirty="0" err="1" smtClean="0"/>
              <a:t>Piere</a:t>
            </a:r>
            <a:r>
              <a:rPr lang="en-US" dirty="0" smtClean="0"/>
              <a:t> Du Bois (1250-1321) </a:t>
            </a:r>
            <a:r>
              <a:rPr lang="en-US" dirty="0" err="1" smtClean="0"/>
              <a:t>mengusulkan</a:t>
            </a:r>
            <a:r>
              <a:rPr lang="en-US" dirty="0" smtClean="0"/>
              <a:t> </a:t>
            </a:r>
            <a:r>
              <a:rPr lang="en-US" dirty="0" err="1" smtClean="0"/>
              <a:t>supaya</a:t>
            </a:r>
            <a:r>
              <a:rPr lang="en-US" dirty="0" smtClean="0"/>
              <a:t> </a:t>
            </a:r>
            <a:r>
              <a:rPr lang="en-US" dirty="0" err="1" smtClean="0"/>
              <a:t>diadakannya</a:t>
            </a:r>
            <a:r>
              <a:rPr lang="en-US" dirty="0" smtClean="0"/>
              <a:t> </a:t>
            </a:r>
            <a:r>
              <a:rPr lang="en-US" i="1" dirty="0" smtClean="0"/>
              <a:t>‘</a:t>
            </a:r>
            <a:r>
              <a:rPr lang="en-US" i="1" dirty="0" err="1" smtClean="0"/>
              <a:t>sekolah</a:t>
            </a:r>
            <a:r>
              <a:rPr lang="en-US" i="1" dirty="0" smtClean="0"/>
              <a:t> </a:t>
            </a:r>
            <a:r>
              <a:rPr lang="en-US" i="1" dirty="0" err="1" smtClean="0"/>
              <a:t>internasional</a:t>
            </a:r>
            <a:r>
              <a:rPr lang="en-US" i="1" dirty="0" smtClean="0"/>
              <a:t>’</a:t>
            </a:r>
            <a:r>
              <a:rPr lang="en-US" dirty="0" smtClean="0"/>
              <a:t>. </a:t>
            </a:r>
          </a:p>
        </p:txBody>
      </p:sp>
      <p:pic>
        <p:nvPicPr>
          <p:cNvPr id="5" name="Picture 31" descr="309903806_0f90c6697e_m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0763" y="2209801"/>
            <a:ext cx="3214437" cy="381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76200" y="609600"/>
            <a:ext cx="9144000" cy="1143000"/>
          </a:xfrm>
        </p:spPr>
        <p:txBody>
          <a:bodyPr/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fi-FI" sz="3600" b="1" spc="-150" dirty="0" smtClean="0">
                <a:solidFill>
                  <a:srgbClr val="FFFF00"/>
                </a:solidFill>
              </a:rPr>
              <a:t>AWAL MUNCULNYA </a:t>
            </a:r>
            <a:br>
              <a:rPr lang="fi-FI" sz="3600" b="1" spc="-150" dirty="0" smtClean="0">
                <a:solidFill>
                  <a:srgbClr val="FFFF00"/>
                </a:solidFill>
              </a:rPr>
            </a:br>
            <a:r>
              <a:rPr lang="fi-FI" sz="3600" b="1" spc="-150" dirty="0" smtClean="0">
                <a:solidFill>
                  <a:srgbClr val="FFFF00"/>
                </a:solidFill>
              </a:rPr>
              <a:t>PEND  INTERNASIONAL DI EROPA</a:t>
            </a:r>
            <a:endParaRPr lang="en-US" sz="3600" spc="-15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57200"/>
            <a:ext cx="5486400" cy="5943600"/>
          </a:xfrm>
        </p:spPr>
        <p:txBody>
          <a:bodyPr/>
          <a:lstStyle/>
          <a:p>
            <a:pPr>
              <a:lnSpc>
                <a:spcPts val="3100"/>
              </a:lnSpc>
              <a:spcBef>
                <a:spcPts val="1200"/>
              </a:spcBef>
            </a:pPr>
            <a:r>
              <a:rPr lang="en-US" dirty="0" err="1" smtClean="0"/>
              <a:t>Sekolah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bertugas</a:t>
            </a:r>
            <a:r>
              <a:rPr lang="en-US" dirty="0" smtClean="0"/>
              <a:t>:</a:t>
            </a:r>
          </a:p>
          <a:p>
            <a:pPr lvl="1">
              <a:lnSpc>
                <a:spcPts val="31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rgbClr val="EEF325"/>
                </a:solidFill>
              </a:rPr>
              <a:t>Menanamkan</a:t>
            </a:r>
            <a:r>
              <a:rPr lang="en-US" sz="3200" dirty="0" smtClean="0">
                <a:solidFill>
                  <a:srgbClr val="EEF325"/>
                </a:solidFill>
              </a:rPr>
              <a:t> rasa </a:t>
            </a:r>
            <a:r>
              <a:rPr lang="en-US" sz="3200" dirty="0" err="1" smtClean="0">
                <a:solidFill>
                  <a:srgbClr val="EEF325"/>
                </a:solidFill>
              </a:rPr>
              <a:t>saling</a:t>
            </a:r>
            <a:r>
              <a:rPr lang="en-US" sz="3200" dirty="0" smtClean="0">
                <a:solidFill>
                  <a:srgbClr val="EEF325"/>
                </a:solidFill>
              </a:rPr>
              <a:t> </a:t>
            </a:r>
            <a:r>
              <a:rPr lang="en-US" sz="3200" dirty="0" err="1" smtClean="0">
                <a:solidFill>
                  <a:srgbClr val="EEF325"/>
                </a:solidFill>
              </a:rPr>
              <a:t>mengerti</a:t>
            </a:r>
            <a:r>
              <a:rPr lang="en-US" sz="3200" dirty="0" smtClean="0">
                <a:solidFill>
                  <a:srgbClr val="EEF325"/>
                </a:solidFill>
              </a:rPr>
              <a:t> </a:t>
            </a:r>
            <a:r>
              <a:rPr lang="en-US" sz="3200" dirty="0" err="1" smtClean="0">
                <a:solidFill>
                  <a:srgbClr val="EEF325"/>
                </a:solidFill>
              </a:rPr>
              <a:t>antar</a:t>
            </a:r>
            <a:r>
              <a:rPr lang="en-US" sz="3200" dirty="0" smtClean="0">
                <a:solidFill>
                  <a:srgbClr val="EEF325"/>
                </a:solidFill>
              </a:rPr>
              <a:t> </a:t>
            </a:r>
            <a:r>
              <a:rPr lang="en-US" sz="3200" dirty="0" err="1" smtClean="0">
                <a:solidFill>
                  <a:srgbClr val="EEF325"/>
                </a:solidFill>
              </a:rPr>
              <a:t>bangsa</a:t>
            </a:r>
            <a:r>
              <a:rPr lang="en-US" sz="3200" dirty="0" smtClean="0">
                <a:solidFill>
                  <a:srgbClr val="EEF325"/>
                </a:solidFill>
              </a:rPr>
              <a:t>,</a:t>
            </a:r>
          </a:p>
          <a:p>
            <a:pPr lvl="1">
              <a:lnSpc>
                <a:spcPts val="31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rgbClr val="BEF0FA"/>
                </a:solidFill>
              </a:rPr>
              <a:t>Menumbuhkan</a:t>
            </a:r>
            <a:r>
              <a:rPr lang="en-US" sz="3200" dirty="0" smtClean="0">
                <a:solidFill>
                  <a:srgbClr val="BEF0FA"/>
                </a:solidFill>
              </a:rPr>
              <a:t> </a:t>
            </a:r>
            <a:r>
              <a:rPr lang="en-US" sz="3200" dirty="0" err="1" smtClean="0">
                <a:solidFill>
                  <a:srgbClr val="BEF0FA"/>
                </a:solidFill>
              </a:rPr>
              <a:t>kerjasama</a:t>
            </a:r>
            <a:r>
              <a:rPr lang="en-US" sz="3200" dirty="0" smtClean="0">
                <a:solidFill>
                  <a:srgbClr val="BEF0FA"/>
                </a:solidFill>
              </a:rPr>
              <a:t> </a:t>
            </a:r>
            <a:r>
              <a:rPr lang="en-US" sz="3200" dirty="0" err="1" smtClean="0">
                <a:solidFill>
                  <a:srgbClr val="BEF0FA"/>
                </a:solidFill>
              </a:rPr>
              <a:t>antar</a:t>
            </a:r>
            <a:r>
              <a:rPr lang="en-US" sz="3200" dirty="0" smtClean="0">
                <a:solidFill>
                  <a:srgbClr val="BEF0FA"/>
                </a:solidFill>
              </a:rPr>
              <a:t> </a:t>
            </a:r>
            <a:r>
              <a:rPr lang="en-US" sz="3200" dirty="0" err="1" smtClean="0">
                <a:solidFill>
                  <a:srgbClr val="BEF0FA"/>
                </a:solidFill>
              </a:rPr>
              <a:t>bangsa</a:t>
            </a:r>
            <a:r>
              <a:rPr lang="en-US" sz="3200" dirty="0" smtClean="0">
                <a:solidFill>
                  <a:srgbClr val="BEF0FA"/>
                </a:solidFill>
              </a:rPr>
              <a:t>,</a:t>
            </a:r>
          </a:p>
          <a:p>
            <a:pPr>
              <a:lnSpc>
                <a:spcPts val="3100"/>
              </a:lnSpc>
              <a:spcBef>
                <a:spcPts val="1200"/>
              </a:spcBef>
            </a:pPr>
            <a:r>
              <a:rPr lang="en-US" dirty="0" err="1" smtClean="0">
                <a:solidFill>
                  <a:srgbClr val="EEF325"/>
                </a:solidFill>
              </a:rPr>
              <a:t>Biaya</a:t>
            </a:r>
            <a:r>
              <a:rPr lang="en-US" dirty="0" smtClean="0">
                <a:solidFill>
                  <a:srgbClr val="EEF325"/>
                </a:solidFill>
              </a:rPr>
              <a:t> </a:t>
            </a:r>
            <a:r>
              <a:rPr lang="en-US" dirty="0" err="1" smtClean="0">
                <a:solidFill>
                  <a:srgbClr val="EEF325"/>
                </a:solidFill>
              </a:rPr>
              <a:t>penyelenggaraan</a:t>
            </a:r>
            <a:r>
              <a:rPr lang="en-US" dirty="0" smtClean="0">
                <a:solidFill>
                  <a:srgbClr val="EEF325"/>
                </a:solidFill>
              </a:rPr>
              <a:t> </a:t>
            </a:r>
            <a:r>
              <a:rPr lang="en-US" dirty="0" err="1" smtClean="0">
                <a:solidFill>
                  <a:srgbClr val="EEF325"/>
                </a:solidFill>
              </a:rPr>
              <a:t>sekolah</a:t>
            </a:r>
            <a:r>
              <a:rPr lang="en-US" dirty="0" smtClean="0">
                <a:solidFill>
                  <a:srgbClr val="EEF325"/>
                </a:solidFill>
              </a:rPr>
              <a:t> </a:t>
            </a:r>
            <a:r>
              <a:rPr lang="en-US" dirty="0" err="1" smtClean="0">
                <a:solidFill>
                  <a:srgbClr val="EEF325"/>
                </a:solidFill>
              </a:rPr>
              <a:t>ini</a:t>
            </a:r>
            <a:r>
              <a:rPr lang="en-US" dirty="0" smtClean="0">
                <a:solidFill>
                  <a:srgbClr val="EEF325"/>
                </a:solidFill>
              </a:rPr>
              <a:t> </a:t>
            </a:r>
            <a:r>
              <a:rPr lang="en-US" dirty="0" err="1" smtClean="0">
                <a:solidFill>
                  <a:srgbClr val="EEF325"/>
                </a:solidFill>
              </a:rPr>
              <a:t>diambilkan</a:t>
            </a:r>
            <a:r>
              <a:rPr lang="en-US" dirty="0" smtClean="0">
                <a:solidFill>
                  <a:srgbClr val="EEF325"/>
                </a:solidFill>
              </a:rPr>
              <a:t> </a:t>
            </a:r>
            <a:r>
              <a:rPr lang="en-US" dirty="0" err="1" smtClean="0">
                <a:solidFill>
                  <a:srgbClr val="EEF325"/>
                </a:solidFill>
              </a:rPr>
              <a:t>dari</a:t>
            </a:r>
            <a:r>
              <a:rPr lang="en-US" dirty="0" smtClean="0">
                <a:solidFill>
                  <a:srgbClr val="EEF325"/>
                </a:solidFill>
              </a:rPr>
              <a:t> </a:t>
            </a:r>
            <a:r>
              <a:rPr lang="en-US" dirty="0" err="1" smtClean="0">
                <a:solidFill>
                  <a:srgbClr val="EEF325"/>
                </a:solidFill>
              </a:rPr>
              <a:t>anggaran</a:t>
            </a:r>
            <a:r>
              <a:rPr lang="en-US" dirty="0" smtClean="0">
                <a:solidFill>
                  <a:srgbClr val="EEF325"/>
                </a:solidFill>
              </a:rPr>
              <a:t> </a:t>
            </a:r>
            <a:r>
              <a:rPr lang="en-US" dirty="0" err="1" smtClean="0">
                <a:solidFill>
                  <a:srgbClr val="EEF325"/>
                </a:solidFill>
              </a:rPr>
              <a:t>perang</a:t>
            </a:r>
            <a:r>
              <a:rPr lang="en-US" dirty="0" smtClean="0">
                <a:solidFill>
                  <a:srgbClr val="EEF325"/>
                </a:solidFill>
              </a:rPr>
              <a:t>. </a:t>
            </a:r>
          </a:p>
          <a:p>
            <a:pPr>
              <a:lnSpc>
                <a:spcPts val="3100"/>
              </a:lnSpc>
              <a:spcBef>
                <a:spcPts val="1200"/>
              </a:spcBef>
            </a:pPr>
            <a:r>
              <a:rPr lang="en-US" dirty="0" err="1" smtClean="0"/>
              <a:t>Cita-cita</a:t>
            </a:r>
            <a:r>
              <a:rPr lang="en-US" dirty="0" smtClean="0"/>
              <a:t> </a:t>
            </a:r>
            <a:r>
              <a:rPr lang="en-US" dirty="0" err="1" smtClean="0"/>
              <a:t>Piere</a:t>
            </a:r>
            <a:r>
              <a:rPr lang="en-US" dirty="0" smtClean="0"/>
              <a:t> Du Bois 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yang </a:t>
            </a:r>
            <a:r>
              <a:rPr lang="en-US" dirty="0" err="1" smtClean="0"/>
              <a:t>berjudul</a:t>
            </a:r>
            <a:r>
              <a:rPr lang="en-US" dirty="0" smtClean="0"/>
              <a:t> </a:t>
            </a:r>
            <a:r>
              <a:rPr lang="en-US" i="1" dirty="0" smtClean="0"/>
              <a:t>‘</a:t>
            </a:r>
            <a:r>
              <a:rPr lang="en-US" i="1" dirty="0" err="1" smtClean="0"/>
              <a:t>Penemuan</a:t>
            </a:r>
            <a:r>
              <a:rPr lang="en-US" i="1" dirty="0" smtClean="0"/>
              <a:t> </a:t>
            </a:r>
            <a:r>
              <a:rPr lang="en-US" i="1" dirty="0" err="1" smtClean="0"/>
              <a:t>Kembali</a:t>
            </a:r>
            <a:r>
              <a:rPr lang="en-US" i="1" dirty="0" smtClean="0"/>
              <a:t> Tanah </a:t>
            </a:r>
            <a:r>
              <a:rPr lang="en-US" i="1" dirty="0" err="1" smtClean="0"/>
              <a:t>Suci</a:t>
            </a:r>
            <a:r>
              <a:rPr lang="en-US" i="1" dirty="0" smtClean="0"/>
              <a:t>’</a:t>
            </a:r>
            <a:r>
              <a:rPr lang="en-US" dirty="0" smtClean="0"/>
              <a:t>.</a:t>
            </a:r>
          </a:p>
        </p:txBody>
      </p:sp>
      <p:pic>
        <p:nvPicPr>
          <p:cNvPr id="3074" name="Picture 2" descr="E:\FOTO\ARTIS_CANTIK\76600[1]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8600" y="3657600"/>
            <a:ext cx="3094486" cy="2743200"/>
          </a:xfrm>
          <a:prstGeom prst="rect">
            <a:avLst/>
          </a:prstGeom>
          <a:noFill/>
        </p:spPr>
      </p:pic>
      <p:pic>
        <p:nvPicPr>
          <p:cNvPr id="8" name="Picture 31" descr="309903806_0f90c6697e_m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28600" y="609600"/>
            <a:ext cx="3044953" cy="281939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/>
          <a:lstStyle/>
          <a:p>
            <a:pPr>
              <a:lnSpc>
                <a:spcPts val="3100"/>
              </a:lnSpc>
              <a:spcBef>
                <a:spcPts val="1200"/>
              </a:spcBef>
            </a:pPr>
            <a:r>
              <a:rPr lang="en-US" dirty="0" err="1" smtClean="0"/>
              <a:t>Cita-cita</a:t>
            </a:r>
            <a:r>
              <a:rPr lang="en-US" dirty="0" smtClean="0"/>
              <a:t> </a:t>
            </a:r>
            <a:r>
              <a:rPr lang="en-US" dirty="0" err="1" smtClean="0"/>
              <a:t>Piere</a:t>
            </a:r>
            <a:r>
              <a:rPr lang="en-US" dirty="0" smtClean="0"/>
              <a:t> Du Bois </a:t>
            </a:r>
            <a:r>
              <a:rPr lang="en-US" dirty="0" err="1" smtClean="0"/>
              <a:t>diteruskan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pendidik</a:t>
            </a:r>
            <a:r>
              <a:rPr lang="en-US" dirty="0" smtClean="0"/>
              <a:t>, Johann Amos Comenius (1592-1670 M).</a:t>
            </a:r>
          </a:p>
          <a:p>
            <a:pPr>
              <a:lnSpc>
                <a:spcPts val="3100"/>
              </a:lnSpc>
              <a:spcBef>
                <a:spcPts val="1200"/>
              </a:spcBef>
            </a:pPr>
            <a:r>
              <a:rPr lang="en-US" dirty="0" err="1" smtClean="0"/>
              <a:t>Gagasan</a:t>
            </a:r>
            <a:r>
              <a:rPr lang="en-US" dirty="0" smtClean="0"/>
              <a:t> Comenius: </a:t>
            </a:r>
            <a:r>
              <a:rPr lang="en-US" dirty="0" err="1" smtClean="0"/>
              <a:t>mendirikan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 </a:t>
            </a:r>
            <a:r>
              <a:rPr lang="en-US" dirty="0" err="1" smtClean="0"/>
              <a:t>bernama</a:t>
            </a:r>
            <a:r>
              <a:rPr lang="en-US" dirty="0" smtClean="0"/>
              <a:t> </a:t>
            </a:r>
            <a:r>
              <a:rPr lang="en-US" i="1" dirty="0" smtClean="0"/>
              <a:t>“Pan-Sophia”</a:t>
            </a:r>
            <a:r>
              <a:rPr lang="en-US" dirty="0" smtClean="0"/>
              <a:t>.</a:t>
            </a:r>
          </a:p>
          <a:p>
            <a:pPr>
              <a:lnSpc>
                <a:spcPts val="3100"/>
              </a:lnSpc>
              <a:spcBef>
                <a:spcPts val="1200"/>
              </a:spcBef>
            </a:pPr>
            <a:r>
              <a:rPr lang="en-US" dirty="0" err="1" smtClean="0"/>
              <a:t>Sekolah</a:t>
            </a:r>
            <a:r>
              <a:rPr lang="en-US" dirty="0" smtClean="0"/>
              <a:t> </a:t>
            </a:r>
            <a:r>
              <a:rPr lang="en-US" dirty="0" err="1" smtClean="0"/>
              <a:t>tsb</a:t>
            </a:r>
            <a:r>
              <a:rPr lang="en-US" dirty="0" smtClean="0"/>
              <a:t> </a:t>
            </a:r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 smtClean="0"/>
              <a:t>dpt</a:t>
            </a:r>
            <a:r>
              <a:rPr lang="en-US" dirty="0" smtClean="0"/>
              <a:t> </a:t>
            </a:r>
            <a:r>
              <a:rPr lang="en-US" dirty="0" err="1" smtClean="0"/>
              <a:t>menyelenggarakan</a:t>
            </a:r>
            <a:r>
              <a:rPr lang="en-US" dirty="0" smtClean="0"/>
              <a:t> PBM </a:t>
            </a:r>
            <a:r>
              <a:rPr lang="en-US" dirty="0" err="1" smtClean="0"/>
              <a:t>bermacam-macam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, 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terwujudnya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kebajikan</a:t>
            </a:r>
            <a:r>
              <a:rPr lang="en-US" dirty="0" smtClean="0"/>
              <a:t>, </a:t>
            </a:r>
          </a:p>
          <a:p>
            <a:pPr>
              <a:lnSpc>
                <a:spcPts val="3100"/>
              </a:lnSpc>
              <a:spcBef>
                <a:spcPts val="1200"/>
              </a:spcBef>
            </a:pPr>
            <a:r>
              <a:rPr lang="en-US" dirty="0" smtClean="0"/>
              <a:t>Para </a:t>
            </a:r>
            <a:r>
              <a:rPr lang="en-US" dirty="0" err="1" smtClean="0"/>
              <a:t>sarjana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 smtClean="0"/>
              <a:t> </a:t>
            </a:r>
            <a:r>
              <a:rPr lang="en-US" dirty="0" err="1" smtClean="0"/>
              <a:t>tsb</a:t>
            </a:r>
            <a:r>
              <a:rPr lang="en-US" dirty="0" smtClean="0"/>
              <a:t> </a:t>
            </a:r>
            <a:r>
              <a:rPr lang="en-US" dirty="0" err="1" smtClean="0"/>
              <a:t>dpt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perdamaian</a:t>
            </a:r>
            <a:r>
              <a:rPr lang="en-US" dirty="0" smtClean="0"/>
              <a:t> </a:t>
            </a:r>
            <a:r>
              <a:rPr lang="en-US" dirty="0" err="1" smtClean="0"/>
              <a:t>abadi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universal.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304800"/>
            <a:ext cx="5486400" cy="6172200"/>
          </a:xfrm>
        </p:spPr>
        <p:txBody>
          <a:bodyPr/>
          <a:lstStyle/>
          <a:p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filosuf</a:t>
            </a:r>
            <a:r>
              <a:rPr lang="en-US" dirty="0" smtClean="0"/>
              <a:t> &amp; </a:t>
            </a:r>
            <a:r>
              <a:rPr lang="en-US" dirty="0" err="1" smtClean="0"/>
              <a:t>pakar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, Francis Bacon yang </a:t>
            </a:r>
            <a:r>
              <a:rPr lang="en-US" dirty="0" err="1" smtClean="0"/>
              <a:t>dikenal</a:t>
            </a:r>
            <a:r>
              <a:rPr lang="en-US" dirty="0" smtClean="0"/>
              <a:t> Lord Bacon (1561-1626 M):</a:t>
            </a:r>
          </a:p>
          <a:p>
            <a:r>
              <a:rPr lang="en-US" dirty="0" err="1" smtClean="0"/>
              <a:t>Menulis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i="1" dirty="0" err="1" smtClean="0"/>
              <a:t>’The</a:t>
            </a:r>
            <a:r>
              <a:rPr lang="en-US" i="1" dirty="0" smtClean="0"/>
              <a:t> New Atlantic’</a:t>
            </a:r>
            <a:r>
              <a:rPr lang="en-US" dirty="0" smtClean="0"/>
              <a:t> </a:t>
            </a:r>
          </a:p>
          <a:p>
            <a:r>
              <a:rPr lang="en-US" dirty="0" smtClean="0"/>
              <a:t>Di </a:t>
            </a:r>
            <a:r>
              <a:rPr lang="en-US" dirty="0" err="1" smtClean="0"/>
              <a:t>dalamnya</a:t>
            </a:r>
            <a:r>
              <a:rPr lang="en-US" dirty="0" smtClean="0"/>
              <a:t>,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usul</a:t>
            </a:r>
            <a:r>
              <a:rPr lang="en-US" dirty="0" smtClean="0"/>
              <a:t> </a:t>
            </a:r>
            <a:r>
              <a:rPr lang="en-US" dirty="0" err="1" smtClean="0"/>
              <a:t>perlunya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sarjana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lain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penyelidikan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4" name="Picture 31" descr="309903806_0f90c6697e_m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57509" y="640512"/>
            <a:ext cx="2338091" cy="2864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31" descr="309903806_0f90c6697e_m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33400" y="3772830"/>
            <a:ext cx="2362200" cy="261681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</a:rPr>
              <a:t>Cita-Cita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Mewujudkan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Perdamaian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Dunia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30725"/>
          </a:xfrm>
        </p:spPr>
        <p:txBody>
          <a:bodyPr/>
          <a:lstStyle/>
          <a:p>
            <a:r>
              <a:rPr lang="en-US" dirty="0" err="1" smtClean="0"/>
              <a:t>Dewasa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3 </a:t>
            </a:r>
            <a:r>
              <a:rPr lang="en-US" dirty="0" err="1" smtClean="0"/>
              <a:t>disiplin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berorientasi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terwujudnya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perdamaian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dunia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i="1" dirty="0" smtClean="0">
                <a:solidFill>
                  <a:srgbClr val="FFFF00"/>
                </a:solidFill>
              </a:rPr>
              <a:t>(world peace)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</a:p>
          <a:p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urutan</a:t>
            </a:r>
            <a:r>
              <a:rPr lang="en-US" dirty="0" smtClean="0"/>
              <a:t> </a:t>
            </a:r>
            <a:r>
              <a:rPr lang="en-US" dirty="0" err="1" smtClean="0"/>
              <a:t>lahirnya</a:t>
            </a:r>
            <a:r>
              <a:rPr lang="en-US" dirty="0" smtClean="0"/>
              <a:t>: (1)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, (2)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komparatif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(3) </a:t>
            </a:r>
            <a:r>
              <a:rPr lang="en-US" dirty="0" err="1" smtClean="0"/>
              <a:t>pendidikan</a:t>
            </a:r>
            <a:r>
              <a:rPr lang="en-US" dirty="0" smtClean="0"/>
              <a:t> global.</a:t>
            </a:r>
          </a:p>
          <a:p>
            <a:r>
              <a:rPr lang="en-US" dirty="0" err="1" smtClean="0"/>
              <a:t>Ketiganya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singgung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kesamaan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orientasi</a:t>
            </a:r>
            <a:r>
              <a:rPr lang="en-US" dirty="0" smtClean="0">
                <a:solidFill>
                  <a:srgbClr val="FFFF00"/>
                </a:solidFill>
              </a:rPr>
              <a:t> (</a:t>
            </a:r>
            <a:r>
              <a:rPr lang="en-US" dirty="0" err="1" smtClean="0"/>
              <a:t>terwujudnya</a:t>
            </a:r>
            <a:r>
              <a:rPr lang="en-US" dirty="0" smtClean="0"/>
              <a:t> </a:t>
            </a:r>
            <a:r>
              <a:rPr lang="en-US" dirty="0" err="1" smtClean="0"/>
              <a:t>perdamaian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),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smtClean="0"/>
              <a:t>arif_rohman@uny.ac.id</a:t>
            </a:r>
            <a:endParaRPr lang="en-US" sz="1600" b="1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381000"/>
            <a:ext cx="5181600" cy="609600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FFFF00"/>
              </a:buClr>
              <a:buSzPct val="101000"/>
              <a:buFont typeface="Wingdings" pitchFamily="2" charset="2"/>
              <a:buChar char="§"/>
            </a:pPr>
            <a:r>
              <a:rPr lang="en-US" dirty="0" err="1" smtClean="0"/>
              <a:t>Penyelidikan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bermanfaat</a:t>
            </a:r>
            <a:r>
              <a:rPr lang="en-US" dirty="0" smtClean="0"/>
              <a:t> </a:t>
            </a:r>
            <a:r>
              <a:rPr lang="en-US" dirty="0" err="1" smtClean="0"/>
              <a:t>bg</a:t>
            </a:r>
            <a:r>
              <a:rPr lang="en-US" dirty="0" smtClean="0"/>
              <a:t> </a:t>
            </a:r>
            <a:r>
              <a:rPr lang="en-US" dirty="0" err="1" smtClean="0"/>
              <a:t>peningk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,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terjalin</a:t>
            </a:r>
            <a:r>
              <a:rPr lang="en-US" dirty="0" smtClean="0"/>
              <a:t> </a:t>
            </a:r>
            <a:r>
              <a:rPr lang="en-US" dirty="0" err="1" smtClean="0"/>
              <a:t>pergaulan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mantap</a:t>
            </a:r>
            <a:r>
              <a:rPr lang="en-US" dirty="0" smtClean="0"/>
              <a:t>. </a:t>
            </a:r>
          </a:p>
          <a:p>
            <a:pPr>
              <a:spcBef>
                <a:spcPts val="1200"/>
              </a:spcBef>
              <a:buClr>
                <a:srgbClr val="FFFF00"/>
              </a:buClr>
              <a:buSzPct val="101000"/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FFFF00"/>
                </a:solidFill>
              </a:rPr>
              <a:t>Kesemuanya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itu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harus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dinaungi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dalam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sebuah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lembaga</a:t>
            </a:r>
            <a:r>
              <a:rPr lang="en-US" dirty="0" smtClean="0">
                <a:solidFill>
                  <a:srgbClr val="FFFF00"/>
                </a:solidFill>
              </a:rPr>
              <a:t> yang </a:t>
            </a:r>
            <a:r>
              <a:rPr lang="en-US" dirty="0" err="1" smtClean="0">
                <a:solidFill>
                  <a:srgbClr val="FFFF00"/>
                </a:solidFill>
              </a:rPr>
              <a:t>ia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bernama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i="1" dirty="0" smtClean="0">
                <a:solidFill>
                  <a:srgbClr val="FFFF00"/>
                </a:solidFill>
              </a:rPr>
              <a:t>‘The Solomon’s House’.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>
              <a:spcBef>
                <a:spcPts val="1200"/>
              </a:spcBef>
              <a:buNone/>
            </a:pPr>
            <a:endParaRPr lang="fi-FI" b="1" dirty="0" smtClean="0"/>
          </a:p>
        </p:txBody>
      </p:sp>
      <p:pic>
        <p:nvPicPr>
          <p:cNvPr id="4" name="Picture 31" descr="309903806_0f90c6697e_m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3874" y="381000"/>
            <a:ext cx="2925126" cy="297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l="9823" r="17485"/>
          <a:stretch>
            <a:fillRect/>
          </a:stretch>
        </p:blipFill>
        <p:spPr bwMode="auto">
          <a:xfrm>
            <a:off x="533400" y="3581400"/>
            <a:ext cx="289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124200" y="457200"/>
            <a:ext cx="5715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ts val="3300"/>
              </a:lnSpc>
              <a:spcBef>
                <a:spcPts val="600"/>
              </a:spcBef>
              <a:buClr>
                <a:schemeClr val="hlink"/>
              </a:buClr>
              <a:buSzPct val="90000"/>
              <a:buBlip>
                <a:blip r:embed="rId3"/>
              </a:buBlip>
              <a:defRPr/>
            </a:pPr>
            <a:r>
              <a:rPr lang="en-US" sz="3200" dirty="0" err="1" smtClean="0"/>
              <a:t>Semua</a:t>
            </a:r>
            <a:r>
              <a:rPr lang="en-US" sz="3200" dirty="0" smtClean="0"/>
              <a:t> </a:t>
            </a:r>
            <a:r>
              <a:rPr lang="en-US" sz="3200" dirty="0" err="1" smtClean="0"/>
              <a:t>di</a:t>
            </a:r>
            <a:r>
              <a:rPr lang="en-US" sz="3200" dirty="0" smtClean="0"/>
              <a:t> </a:t>
            </a:r>
            <a:r>
              <a:rPr lang="en-US" sz="3200" dirty="0" err="1" smtClean="0"/>
              <a:t>atas</a:t>
            </a:r>
            <a:r>
              <a:rPr lang="en-US" sz="3200" dirty="0" smtClean="0"/>
              <a:t> </a:t>
            </a:r>
            <a:r>
              <a:rPr lang="en-US" sz="3200" dirty="0" err="1" smtClean="0"/>
              <a:t>sebatas</a:t>
            </a:r>
            <a:r>
              <a:rPr lang="en-US" sz="3200" dirty="0" smtClean="0"/>
              <a:t> </a:t>
            </a:r>
            <a:r>
              <a:rPr lang="en-US" sz="3200" dirty="0" err="1" smtClean="0"/>
              <a:t>cita-cita</a:t>
            </a:r>
            <a:endParaRPr lang="en-US" sz="3200" dirty="0" smtClean="0"/>
          </a:p>
          <a:p>
            <a:pPr marL="342900" indent="-342900" eaLnBrk="1" hangingPunct="1">
              <a:lnSpc>
                <a:spcPts val="3300"/>
              </a:lnSpc>
              <a:spcBef>
                <a:spcPts val="600"/>
              </a:spcBef>
              <a:buClr>
                <a:schemeClr val="hlink"/>
              </a:buClr>
              <a:buSzPct val="90000"/>
              <a:buBlip>
                <a:blip r:embed="rId3"/>
              </a:buBlip>
              <a:defRPr/>
            </a:pPr>
            <a:r>
              <a:rPr lang="en-US" sz="3200" dirty="0" err="1" smtClean="0">
                <a:solidFill>
                  <a:srgbClr val="FFFF00"/>
                </a:solidFill>
              </a:rPr>
              <a:t>Tahun</a:t>
            </a:r>
            <a:r>
              <a:rPr lang="en-US" sz="3200" dirty="0" smtClean="0">
                <a:solidFill>
                  <a:srgbClr val="FFFF00"/>
                </a:solidFill>
              </a:rPr>
              <a:t> 1817 Antoine </a:t>
            </a:r>
            <a:r>
              <a:rPr lang="en-US" sz="3200" dirty="0" err="1" smtClean="0">
                <a:solidFill>
                  <a:srgbClr val="FFFF00"/>
                </a:solidFill>
              </a:rPr>
              <a:t>Julien</a:t>
            </a:r>
            <a:r>
              <a:rPr lang="en-US" sz="3200" dirty="0" smtClean="0">
                <a:solidFill>
                  <a:srgbClr val="FFFF00"/>
                </a:solidFill>
              </a:rPr>
              <a:t> de Paris, </a:t>
            </a:r>
            <a:r>
              <a:rPr lang="en-US" sz="3200" dirty="0" err="1" smtClean="0">
                <a:solidFill>
                  <a:srgbClr val="FFFF00"/>
                </a:solidFill>
              </a:rPr>
              <a:t>mengusulkan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ke</a:t>
            </a:r>
            <a:r>
              <a:rPr lang="en-US" sz="3200" dirty="0" smtClean="0">
                <a:solidFill>
                  <a:srgbClr val="FFFF00"/>
                </a:solidFill>
              </a:rPr>
              <a:t> raja </a:t>
            </a:r>
            <a:r>
              <a:rPr lang="en-US" sz="3200" dirty="0" err="1" smtClean="0">
                <a:solidFill>
                  <a:srgbClr val="FFFF00"/>
                </a:solidFill>
              </a:rPr>
              <a:t>Prancis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supaya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dibentuk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komisi</a:t>
            </a:r>
            <a:r>
              <a:rPr lang="en-US" sz="3200" dirty="0" smtClean="0">
                <a:solidFill>
                  <a:srgbClr val="FFFF00"/>
                </a:solidFill>
              </a:rPr>
              <a:t> dg </a:t>
            </a:r>
            <a:r>
              <a:rPr lang="en-US" sz="3200" dirty="0" err="1" smtClean="0">
                <a:solidFill>
                  <a:srgbClr val="FFFF00"/>
                </a:solidFill>
              </a:rPr>
              <a:t>jangkauan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kerja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bersifat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internasional</a:t>
            </a:r>
            <a:r>
              <a:rPr lang="en-US" sz="3200" dirty="0" smtClean="0">
                <a:solidFill>
                  <a:srgbClr val="FFFF00"/>
                </a:solidFill>
              </a:rPr>
              <a:t>.</a:t>
            </a:r>
          </a:p>
          <a:p>
            <a:pPr marL="342900" indent="-342900" eaLnBrk="1" hangingPunct="1">
              <a:lnSpc>
                <a:spcPts val="3300"/>
              </a:lnSpc>
              <a:spcBef>
                <a:spcPts val="600"/>
              </a:spcBef>
              <a:buClr>
                <a:schemeClr val="hlink"/>
              </a:buClr>
              <a:buSzPct val="90000"/>
              <a:buBlip>
                <a:blip r:embed="rId3"/>
              </a:buBlip>
              <a:defRPr/>
            </a:pPr>
            <a:r>
              <a:rPr lang="en-US" sz="3200" dirty="0" smtClean="0"/>
              <a:t>2 </a:t>
            </a:r>
            <a:r>
              <a:rPr lang="en-US" sz="3200" dirty="0" err="1" smtClean="0"/>
              <a:t>tugas</a:t>
            </a:r>
            <a:r>
              <a:rPr lang="en-US" sz="3200" dirty="0" smtClean="0"/>
              <a:t> </a:t>
            </a:r>
            <a:r>
              <a:rPr lang="en-US" sz="3200" dirty="0" err="1" smtClean="0"/>
              <a:t>komisi</a:t>
            </a:r>
            <a:r>
              <a:rPr lang="en-US" sz="3200" dirty="0" smtClean="0"/>
              <a:t>: (1) </a:t>
            </a:r>
            <a:r>
              <a:rPr lang="en-US" sz="3200" dirty="0" err="1" smtClean="0"/>
              <a:t>mengumpulkan</a:t>
            </a:r>
            <a:r>
              <a:rPr lang="en-US" sz="3200" dirty="0" smtClean="0"/>
              <a:t> data </a:t>
            </a:r>
            <a:r>
              <a:rPr lang="en-US" sz="3200" dirty="0" err="1" smtClean="0"/>
              <a:t>pend</a:t>
            </a:r>
            <a:r>
              <a:rPr lang="en-US" sz="3200" dirty="0" smtClean="0"/>
              <a:t> </a:t>
            </a:r>
            <a:r>
              <a:rPr lang="en-US" sz="3200" dirty="0" err="1" smtClean="0"/>
              <a:t>di</a:t>
            </a:r>
            <a:r>
              <a:rPr lang="en-US" sz="3200" dirty="0" smtClean="0"/>
              <a:t> </a:t>
            </a:r>
            <a:r>
              <a:rPr lang="en-US" sz="3200" dirty="0" err="1" smtClean="0"/>
              <a:t>berbagai</a:t>
            </a:r>
            <a:r>
              <a:rPr lang="en-US" sz="3200" dirty="0" smtClean="0"/>
              <a:t> </a:t>
            </a:r>
            <a:r>
              <a:rPr lang="en-US" sz="3200" dirty="0" err="1" smtClean="0"/>
              <a:t>negara</a:t>
            </a:r>
            <a:r>
              <a:rPr lang="en-US" sz="3200" dirty="0" smtClean="0"/>
              <a:t>, (2) </a:t>
            </a:r>
            <a:r>
              <a:rPr lang="en-US" sz="3200" dirty="0" err="1" smtClean="0"/>
              <a:t>memberi</a:t>
            </a:r>
            <a:r>
              <a:rPr lang="en-US" sz="3200" dirty="0" smtClean="0"/>
              <a:t> </a:t>
            </a:r>
            <a:r>
              <a:rPr lang="en-US" sz="3200" dirty="0" err="1" smtClean="0"/>
              <a:t>penerangan</a:t>
            </a:r>
            <a:r>
              <a:rPr lang="en-US" sz="3200" dirty="0" smtClean="0"/>
              <a:t> </a:t>
            </a:r>
            <a:r>
              <a:rPr lang="en-US" sz="3200" dirty="0" err="1" smtClean="0"/>
              <a:t>pendidikan</a:t>
            </a:r>
            <a:r>
              <a:rPr lang="en-US" sz="3200" dirty="0" smtClean="0"/>
              <a:t> </a:t>
            </a:r>
            <a:r>
              <a:rPr lang="en-US" sz="3200" dirty="0" err="1" smtClean="0"/>
              <a:t>kpd</a:t>
            </a:r>
            <a:r>
              <a:rPr lang="en-US" sz="3200" dirty="0" smtClean="0"/>
              <a:t> </a:t>
            </a:r>
            <a:r>
              <a:rPr lang="en-US" sz="3200" dirty="0" err="1" smtClean="0"/>
              <a:t>negaera-negara</a:t>
            </a:r>
            <a:r>
              <a:rPr lang="en-US" sz="3200" dirty="0" smtClean="0"/>
              <a:t> </a:t>
            </a:r>
            <a:r>
              <a:rPr lang="en-US" sz="3200" dirty="0" err="1" smtClean="0"/>
              <a:t>di</a:t>
            </a:r>
            <a:r>
              <a:rPr lang="en-US" sz="3200" dirty="0" smtClean="0"/>
              <a:t> </a:t>
            </a:r>
            <a:r>
              <a:rPr lang="en-US" sz="3200" dirty="0" err="1" smtClean="0"/>
              <a:t>Eropa</a:t>
            </a:r>
            <a:r>
              <a:rPr lang="en-US" sz="3200" dirty="0" smtClean="0"/>
              <a:t>. </a:t>
            </a:r>
          </a:p>
        </p:txBody>
      </p:sp>
      <p:pic>
        <p:nvPicPr>
          <p:cNvPr id="1027" name="Picture 7" descr="http://www.lukman-edy.web.id/images.php/gambar/gallery/photo/thumb/45/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840162"/>
            <a:ext cx="281940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C:\Documents and Settings\Arif Rohman\Local Settings\Temporary Internet Files\06a3d.bmp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28600" y="838200"/>
            <a:ext cx="28194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267200" y="990600"/>
            <a:ext cx="4572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ts val="0"/>
              </a:spcBef>
              <a:buClr>
                <a:schemeClr val="hlink"/>
              </a:buClr>
              <a:buSzPct val="90000"/>
              <a:buBlip>
                <a:blip r:embed="rId3"/>
              </a:buBlip>
              <a:defRPr/>
            </a:pPr>
            <a:r>
              <a:rPr lang="en-US" sz="3200" dirty="0" err="1" smtClean="0"/>
              <a:t>Usulan</a:t>
            </a:r>
            <a:r>
              <a:rPr lang="en-US" sz="3200" dirty="0" smtClean="0"/>
              <a:t> </a:t>
            </a:r>
            <a:r>
              <a:rPr lang="en-US" sz="3200" dirty="0" err="1" smtClean="0"/>
              <a:t>ini</a:t>
            </a:r>
            <a:r>
              <a:rPr lang="en-US" sz="3200" dirty="0" smtClean="0"/>
              <a:t> </a:t>
            </a:r>
            <a:r>
              <a:rPr lang="en-US" sz="3200" dirty="0" err="1" smtClean="0"/>
              <a:t>di</a:t>
            </a:r>
            <a:r>
              <a:rPr lang="en-US" sz="3200" dirty="0" smtClean="0"/>
              <a:t> </a:t>
            </a:r>
            <a:r>
              <a:rPr lang="en-US" sz="3200" dirty="0" err="1" smtClean="0"/>
              <a:t>setujui</a:t>
            </a:r>
            <a:r>
              <a:rPr lang="en-US" sz="3200" dirty="0" smtClean="0"/>
              <a:t> </a:t>
            </a:r>
            <a:r>
              <a:rPr lang="en-US" sz="3200" dirty="0" err="1" smtClean="0"/>
              <a:t>oleh</a:t>
            </a:r>
            <a:r>
              <a:rPr lang="en-US" sz="3200" dirty="0" smtClean="0"/>
              <a:t> raja, </a:t>
            </a:r>
          </a:p>
          <a:p>
            <a:pPr marL="342900" indent="-342900" eaLnBrk="1" hangingPunct="1">
              <a:spcBef>
                <a:spcPts val="0"/>
              </a:spcBef>
              <a:buClr>
                <a:schemeClr val="hlink"/>
              </a:buClr>
              <a:buSzPct val="90000"/>
              <a:buBlip>
                <a:blip r:embed="rId3"/>
              </a:buBlip>
              <a:defRPr/>
            </a:pPr>
            <a:r>
              <a:rPr lang="en-US" sz="3200" dirty="0" err="1" smtClean="0"/>
              <a:t>Mulailah</a:t>
            </a:r>
            <a:r>
              <a:rPr lang="en-US" sz="3200" dirty="0" smtClean="0"/>
              <a:t> </a:t>
            </a:r>
            <a:r>
              <a:rPr lang="en-US" sz="3200" dirty="0" err="1" smtClean="0"/>
              <a:t>ada</a:t>
            </a:r>
            <a:r>
              <a:rPr lang="en-US" sz="3200" dirty="0" smtClean="0"/>
              <a:t> </a:t>
            </a:r>
            <a:r>
              <a:rPr lang="en-US" sz="3200" dirty="0" err="1" smtClean="0"/>
              <a:t>upaya</a:t>
            </a:r>
            <a:r>
              <a:rPr lang="en-US" sz="3200" dirty="0" smtClean="0"/>
              <a:t> </a:t>
            </a:r>
            <a:r>
              <a:rPr lang="en-US" sz="3200" dirty="0" err="1" smtClean="0"/>
              <a:t>pencarian</a:t>
            </a:r>
            <a:r>
              <a:rPr lang="en-US" sz="3200" dirty="0" smtClean="0"/>
              <a:t> data-data </a:t>
            </a:r>
            <a:r>
              <a:rPr lang="en-US" sz="3200" dirty="0" err="1" smtClean="0"/>
              <a:t>pendidikan</a:t>
            </a:r>
            <a:r>
              <a:rPr lang="en-US" sz="3200" dirty="0" smtClean="0"/>
              <a:t> </a:t>
            </a:r>
            <a:r>
              <a:rPr lang="en-US" sz="3200" dirty="0" err="1" smtClean="0"/>
              <a:t>di</a:t>
            </a:r>
            <a:r>
              <a:rPr lang="en-US" sz="3200" dirty="0" smtClean="0"/>
              <a:t> </a:t>
            </a:r>
            <a:r>
              <a:rPr lang="en-US" sz="3200" dirty="0" err="1" smtClean="0"/>
              <a:t>beberapa</a:t>
            </a:r>
            <a:r>
              <a:rPr lang="en-US" sz="3200" dirty="0" smtClean="0"/>
              <a:t> </a:t>
            </a:r>
            <a:r>
              <a:rPr lang="en-US" sz="3200" dirty="0" err="1" smtClean="0"/>
              <a:t>negara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dua</a:t>
            </a:r>
            <a:r>
              <a:rPr lang="en-US" sz="3200" dirty="0" smtClean="0"/>
              <a:t> </a:t>
            </a:r>
            <a:r>
              <a:rPr lang="en-US" sz="3200" dirty="0" err="1" smtClean="0"/>
              <a:t>metode</a:t>
            </a:r>
            <a:r>
              <a:rPr lang="en-US" sz="3200" dirty="0" smtClean="0"/>
              <a:t>: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wawancara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angket</a:t>
            </a:r>
            <a:r>
              <a:rPr lang="en-US" sz="3200" dirty="0" smtClean="0"/>
              <a:t>.</a:t>
            </a:r>
          </a:p>
        </p:txBody>
      </p:sp>
      <p:pic>
        <p:nvPicPr>
          <p:cNvPr id="5" name="Picture 12" descr="C:\Documents and Settings\Arif Rohman\Local Settings\Temporary Internet Files\06a3d.bmp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81000" y="457200"/>
            <a:ext cx="2590800" cy="231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 descr="http://www.lukman-edy.web.id/images.php/gambar/gallery/photo/thumb/45/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231213" y="2057400"/>
            <a:ext cx="1959787" cy="26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http://www.lukman-edy.web.id/images.php/gambar/gallery/photo/thumb/45/">
            <a:hlinkClick r:id="rId5"/>
          </p:cNvPr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04800" y="4381605"/>
            <a:ext cx="2667000" cy="217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267200" y="990600"/>
            <a:ext cx="4572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ts val="0"/>
              </a:spcBef>
              <a:buClr>
                <a:schemeClr val="hlink"/>
              </a:buClr>
              <a:buSzPct val="90000"/>
              <a:buBlip>
                <a:blip r:embed="rId3"/>
              </a:buBlip>
              <a:defRPr/>
            </a:pPr>
            <a:r>
              <a:rPr lang="en-US" sz="3200" dirty="0" smtClean="0"/>
              <a:t>Dg </a:t>
            </a:r>
            <a:r>
              <a:rPr lang="en-US" sz="3200" dirty="0" err="1" smtClean="0"/>
              <a:t>dimulainya</a:t>
            </a:r>
            <a:r>
              <a:rPr lang="en-US" sz="3200" dirty="0" smtClean="0"/>
              <a:t> </a:t>
            </a:r>
            <a:r>
              <a:rPr lang="en-US" sz="3200" dirty="0" err="1" smtClean="0"/>
              <a:t>usaha</a:t>
            </a:r>
            <a:r>
              <a:rPr lang="en-US" sz="3200" dirty="0" smtClean="0"/>
              <a:t> </a:t>
            </a:r>
            <a:r>
              <a:rPr lang="en-US" sz="3200" dirty="0" err="1" smtClean="0"/>
              <a:t>pencarian</a:t>
            </a:r>
            <a:r>
              <a:rPr lang="en-US" sz="3200" dirty="0" smtClean="0"/>
              <a:t> data dg </a:t>
            </a:r>
            <a:r>
              <a:rPr lang="en-US" sz="3200" dirty="0" err="1" smtClean="0"/>
              <a:t>dua</a:t>
            </a:r>
            <a:r>
              <a:rPr lang="en-US" sz="3200" dirty="0" smtClean="0"/>
              <a:t> </a:t>
            </a:r>
            <a:r>
              <a:rPr lang="en-US" sz="3200" dirty="0" err="1" smtClean="0"/>
              <a:t>metode</a:t>
            </a:r>
            <a:r>
              <a:rPr lang="en-US" sz="3200" dirty="0" smtClean="0"/>
              <a:t> </a:t>
            </a:r>
            <a:r>
              <a:rPr lang="en-US" sz="3200" dirty="0" err="1" smtClean="0"/>
              <a:t>yg</a:t>
            </a:r>
            <a:r>
              <a:rPr lang="en-US" sz="3200" dirty="0" smtClean="0"/>
              <a:t> </a:t>
            </a:r>
            <a:r>
              <a:rPr lang="en-US" sz="3200" dirty="0" err="1" smtClean="0"/>
              <a:t>dilakukan</a:t>
            </a:r>
            <a:r>
              <a:rPr lang="en-US" sz="3200" dirty="0" smtClean="0"/>
              <a:t> Antoine </a:t>
            </a:r>
            <a:r>
              <a:rPr lang="en-US" sz="3200" dirty="0" err="1" smtClean="0"/>
              <a:t>Julien</a:t>
            </a:r>
            <a:r>
              <a:rPr lang="en-US" sz="3200" dirty="0" smtClean="0"/>
              <a:t> de Paris </a:t>
            </a:r>
            <a:r>
              <a:rPr lang="en-US" sz="3200" dirty="0" err="1" smtClean="0"/>
              <a:t>tsb</a:t>
            </a:r>
            <a:r>
              <a:rPr lang="en-US" sz="3200" dirty="0" smtClean="0"/>
              <a:t>, </a:t>
            </a:r>
          </a:p>
          <a:p>
            <a:pPr marL="342900" indent="-342900" eaLnBrk="1" hangingPunct="1">
              <a:spcBef>
                <a:spcPts val="1800"/>
              </a:spcBef>
              <a:buClr>
                <a:schemeClr val="hlink"/>
              </a:buClr>
              <a:buSzPct val="90000"/>
              <a:buBlip>
                <a:blip r:embed="rId3"/>
              </a:buBlip>
              <a:defRPr/>
            </a:pPr>
            <a:r>
              <a:rPr lang="en-US" sz="3200" dirty="0" err="1" smtClean="0">
                <a:solidFill>
                  <a:srgbClr val="FFFF00"/>
                </a:solidFill>
              </a:rPr>
              <a:t>Maka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disepakati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bahwa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dialah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sbg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perintis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pengemb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ilmu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pend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komparatif</a:t>
            </a:r>
            <a:r>
              <a:rPr lang="en-US" sz="3200" dirty="0" smtClean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5" name="Picture 12" descr="C:\Documents and Settings\Arif Rohman\Local Settings\Temporary Internet Files\06a3d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600" y="641435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 descr="http://www.lukman-edy.web.id/images.php/gambar/gallery/photo/thumb/45/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752600" y="2484299"/>
            <a:ext cx="2438401" cy="218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http://www.lukman-edy.web.id/images.php/gambar/gallery/photo/thumb/45/">
            <a:hlinkClick r:id="rId5"/>
          </p:cNvPr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57200" y="4185851"/>
            <a:ext cx="2209800" cy="236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533400" y="609600"/>
            <a:ext cx="830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ts val="3200"/>
              </a:lnSpc>
              <a:spcBef>
                <a:spcPts val="1200"/>
              </a:spcBef>
              <a:buClr>
                <a:schemeClr val="hlink"/>
              </a:buClr>
              <a:buSzPct val="90000"/>
              <a:buBlip>
                <a:blip r:embed="rId3"/>
              </a:buBlip>
              <a:defRPr/>
            </a:pPr>
            <a:r>
              <a:rPr lang="en-US" sz="3200" dirty="0" err="1" smtClean="0"/>
              <a:t>Hasil</a:t>
            </a:r>
            <a:r>
              <a:rPr lang="en-US" sz="3200" dirty="0" smtClean="0"/>
              <a:t> </a:t>
            </a:r>
            <a:r>
              <a:rPr lang="en-US" sz="3200" dirty="0" err="1" smtClean="0"/>
              <a:t>lebih</a:t>
            </a:r>
            <a:r>
              <a:rPr lang="en-US" sz="3200" dirty="0" smtClean="0"/>
              <a:t> </a:t>
            </a:r>
            <a:r>
              <a:rPr lang="en-US" sz="3200" dirty="0" err="1" smtClean="0"/>
              <a:t>nyata</a:t>
            </a:r>
            <a:r>
              <a:rPr lang="en-US" sz="3200" dirty="0" smtClean="0"/>
              <a:t> </a:t>
            </a:r>
            <a:r>
              <a:rPr lang="en-US" sz="3200" dirty="0" err="1" smtClean="0"/>
              <a:t>lagi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sejak</a:t>
            </a:r>
            <a:r>
              <a:rPr lang="en-US" sz="3200" dirty="0" smtClean="0"/>
              <a:t> </a:t>
            </a:r>
            <a:r>
              <a:rPr lang="en-US" sz="3200" dirty="0" err="1" smtClean="0"/>
              <a:t>memasuki</a:t>
            </a:r>
            <a:r>
              <a:rPr lang="en-US" sz="3200" dirty="0" smtClean="0"/>
              <a:t> </a:t>
            </a:r>
            <a:r>
              <a:rPr lang="en-US" sz="3200" dirty="0" err="1" smtClean="0"/>
              <a:t>abad</a:t>
            </a:r>
            <a:r>
              <a:rPr lang="en-US" sz="3200" dirty="0" smtClean="0"/>
              <a:t> </a:t>
            </a:r>
            <a:r>
              <a:rPr lang="en-US" sz="3200" dirty="0" err="1" smtClean="0"/>
              <a:t>ke</a:t>
            </a:r>
            <a:r>
              <a:rPr lang="en-US" sz="3200" dirty="0" smtClean="0"/>
              <a:t> 20, </a:t>
            </a:r>
            <a:r>
              <a:rPr lang="en-US" sz="3200" dirty="0" err="1" smtClean="0"/>
              <a:t>upaya-upaya</a:t>
            </a:r>
            <a:r>
              <a:rPr lang="en-US" sz="3200" dirty="0" smtClean="0"/>
              <a:t> </a:t>
            </a:r>
            <a:r>
              <a:rPr lang="en-US" sz="3200" dirty="0" err="1" smtClean="0"/>
              <a:t>sebelumnya</a:t>
            </a:r>
            <a:r>
              <a:rPr lang="en-US" sz="3200" dirty="0" smtClean="0"/>
              <a:t> </a:t>
            </a:r>
            <a:r>
              <a:rPr lang="en-US" sz="3200" dirty="0" err="1" smtClean="0"/>
              <a:t>telah</a:t>
            </a:r>
            <a:r>
              <a:rPr lang="en-US" sz="3200" dirty="0" smtClean="0"/>
              <a:t> </a:t>
            </a:r>
            <a:r>
              <a:rPr lang="en-US" sz="3200" dirty="0" err="1" smtClean="0"/>
              <a:t>menghasilkan</a:t>
            </a:r>
            <a:r>
              <a:rPr lang="en-US" sz="3200" dirty="0" smtClean="0"/>
              <a:t> </a:t>
            </a:r>
            <a:r>
              <a:rPr lang="en-US" sz="3200" dirty="0" err="1" smtClean="0"/>
              <a:t>yg</a:t>
            </a:r>
            <a:r>
              <a:rPr lang="en-US" sz="3200" dirty="0" smtClean="0"/>
              <a:t> </a:t>
            </a:r>
            <a:r>
              <a:rPr lang="en-US" sz="3200" dirty="0" err="1" smtClean="0"/>
              <a:t>lebih</a:t>
            </a:r>
            <a:r>
              <a:rPr lang="en-US" sz="3200" dirty="0" smtClean="0"/>
              <a:t> </a:t>
            </a:r>
            <a:r>
              <a:rPr lang="en-US" sz="3200" dirty="0" err="1" smtClean="0"/>
              <a:t>kongkrit</a:t>
            </a:r>
            <a:r>
              <a:rPr lang="en-US" sz="3200" dirty="0" smtClean="0"/>
              <a:t>. </a:t>
            </a:r>
          </a:p>
          <a:p>
            <a:pPr marL="342900" indent="-342900" eaLnBrk="1" hangingPunct="1">
              <a:lnSpc>
                <a:spcPts val="3200"/>
              </a:lnSpc>
              <a:spcBef>
                <a:spcPts val="1200"/>
              </a:spcBef>
              <a:buClr>
                <a:schemeClr val="hlink"/>
              </a:buClr>
              <a:buSzPct val="90000"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Fannie Fern Andrews </a:t>
            </a:r>
            <a:r>
              <a:rPr lang="en-US" sz="3200" dirty="0" err="1" smtClean="0">
                <a:solidFill>
                  <a:srgbClr val="FFFF00"/>
                </a:solidFill>
              </a:rPr>
              <a:t>yg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dikenal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sbg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perintis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pend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internasional</a:t>
            </a:r>
            <a:r>
              <a:rPr lang="en-US" sz="3200" dirty="0" smtClean="0">
                <a:solidFill>
                  <a:srgbClr val="FFFF00"/>
                </a:solidFill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</a:rPr>
              <a:t>mengusulkan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ke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presiden</a:t>
            </a:r>
            <a:r>
              <a:rPr lang="en-US" sz="3200" dirty="0" smtClean="0">
                <a:solidFill>
                  <a:srgbClr val="FFFF00"/>
                </a:solidFill>
              </a:rPr>
              <a:t> USA, William Taft, </a:t>
            </a:r>
            <a:r>
              <a:rPr lang="en-US" sz="3200" dirty="0" err="1" smtClean="0">
                <a:solidFill>
                  <a:srgbClr val="FFFF00"/>
                </a:solidFill>
              </a:rPr>
              <a:t>utk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mempertemukan</a:t>
            </a:r>
            <a:r>
              <a:rPr lang="en-US" sz="3200" dirty="0" smtClean="0">
                <a:solidFill>
                  <a:srgbClr val="FFFF00"/>
                </a:solidFill>
              </a:rPr>
              <a:t> pemimpin</a:t>
            </a:r>
            <a:r>
              <a:rPr lang="en-US" sz="4400" baseline="10000" dirty="0" smtClean="0">
                <a:solidFill>
                  <a:srgbClr val="FFFF00"/>
                </a:solidFill>
              </a:rPr>
              <a:t>2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bangsa</a:t>
            </a:r>
            <a:r>
              <a:rPr lang="en-US" sz="3200" dirty="0" smtClean="0">
                <a:solidFill>
                  <a:srgbClr val="FFFF00"/>
                </a:solidFill>
              </a:rPr>
              <a:t> dg </a:t>
            </a:r>
            <a:r>
              <a:rPr lang="en-US" sz="3200" dirty="0" err="1" smtClean="0">
                <a:solidFill>
                  <a:srgbClr val="FFFF00"/>
                </a:solidFill>
              </a:rPr>
              <a:t>maksud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meningk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kerjasama</a:t>
            </a:r>
            <a:r>
              <a:rPr lang="en-US" sz="3200" dirty="0" smtClean="0"/>
              <a:t>. </a:t>
            </a:r>
          </a:p>
          <a:p>
            <a:pPr marL="342900" indent="-342900" eaLnBrk="1" hangingPunct="1">
              <a:lnSpc>
                <a:spcPts val="3200"/>
              </a:lnSpc>
              <a:spcBef>
                <a:spcPts val="1200"/>
              </a:spcBef>
              <a:buClr>
                <a:schemeClr val="hlink"/>
              </a:buClr>
              <a:buSzPct val="90000"/>
              <a:buBlip>
                <a:blip r:embed="rId3"/>
              </a:buBlip>
              <a:defRPr/>
            </a:pPr>
            <a:r>
              <a:rPr lang="en-US" sz="3200" dirty="0" err="1" smtClean="0"/>
              <a:t>Usulan</a:t>
            </a:r>
            <a:r>
              <a:rPr lang="en-US" sz="3200" dirty="0" smtClean="0"/>
              <a:t> Andrews </a:t>
            </a:r>
            <a:r>
              <a:rPr lang="en-US" sz="3200" dirty="0" err="1" smtClean="0"/>
              <a:t>disetujui</a:t>
            </a:r>
            <a:r>
              <a:rPr lang="en-US" sz="3200" dirty="0" smtClean="0"/>
              <a:t> </a:t>
            </a:r>
            <a:r>
              <a:rPr lang="en-US" sz="3200" dirty="0" err="1" smtClean="0"/>
              <a:t>Presiden</a:t>
            </a:r>
            <a:r>
              <a:rPr lang="en-US" sz="3200" dirty="0" smtClean="0"/>
              <a:t> Taft,</a:t>
            </a:r>
          </a:p>
          <a:p>
            <a:pPr marL="342900" indent="-342900" eaLnBrk="1" hangingPunct="1">
              <a:lnSpc>
                <a:spcPts val="3200"/>
              </a:lnSpc>
              <a:spcBef>
                <a:spcPts val="1200"/>
              </a:spcBef>
              <a:buClr>
                <a:schemeClr val="hlink"/>
              </a:buClr>
              <a:buSzPct val="90000"/>
              <a:buBlip>
                <a:blip r:embed="rId3"/>
              </a:buBlip>
              <a:defRPr/>
            </a:pPr>
            <a:r>
              <a:rPr lang="en-US" sz="3200" dirty="0" err="1" smtClean="0">
                <a:solidFill>
                  <a:srgbClr val="9FE8F7"/>
                </a:solidFill>
              </a:rPr>
              <a:t>Selanjutnya</a:t>
            </a:r>
            <a:r>
              <a:rPr lang="en-US" sz="3200" dirty="0" smtClean="0">
                <a:solidFill>
                  <a:srgbClr val="9FE8F7"/>
                </a:solidFill>
              </a:rPr>
              <a:t> </a:t>
            </a:r>
            <a:r>
              <a:rPr lang="en-US" sz="3200" dirty="0" err="1" smtClean="0">
                <a:solidFill>
                  <a:srgbClr val="9FE8F7"/>
                </a:solidFill>
              </a:rPr>
              <a:t>sejak</a:t>
            </a:r>
            <a:r>
              <a:rPr lang="en-US" sz="3200" dirty="0" smtClean="0">
                <a:solidFill>
                  <a:srgbClr val="9FE8F7"/>
                </a:solidFill>
              </a:rPr>
              <a:t> </a:t>
            </a:r>
            <a:r>
              <a:rPr lang="en-US" sz="3200" dirty="0" err="1" smtClean="0">
                <a:solidFill>
                  <a:srgbClr val="9FE8F7"/>
                </a:solidFill>
              </a:rPr>
              <a:t>th</a:t>
            </a:r>
            <a:r>
              <a:rPr lang="en-US" sz="3200" dirty="0" smtClean="0">
                <a:solidFill>
                  <a:srgbClr val="9FE8F7"/>
                </a:solidFill>
              </a:rPr>
              <a:t> 1912 </a:t>
            </a:r>
            <a:r>
              <a:rPr lang="en-US" sz="3200" dirty="0" err="1" smtClean="0">
                <a:solidFill>
                  <a:srgbClr val="9FE8F7"/>
                </a:solidFill>
              </a:rPr>
              <a:t>mulai</a:t>
            </a:r>
            <a:r>
              <a:rPr lang="en-US" sz="3200" dirty="0" smtClean="0">
                <a:solidFill>
                  <a:srgbClr val="9FE8F7"/>
                </a:solidFill>
              </a:rPr>
              <a:t> </a:t>
            </a:r>
            <a:r>
              <a:rPr lang="en-US" sz="3200" dirty="0" err="1" smtClean="0">
                <a:solidFill>
                  <a:srgbClr val="9FE8F7"/>
                </a:solidFill>
              </a:rPr>
              <a:t>dirintis</a:t>
            </a:r>
            <a:r>
              <a:rPr lang="en-US" sz="3200" dirty="0" smtClean="0">
                <a:solidFill>
                  <a:srgbClr val="9FE8F7"/>
                </a:solidFill>
              </a:rPr>
              <a:t> </a:t>
            </a:r>
            <a:r>
              <a:rPr lang="en-US" sz="3200" dirty="0" err="1" smtClean="0">
                <a:solidFill>
                  <a:srgbClr val="9FE8F7"/>
                </a:solidFill>
              </a:rPr>
              <a:t>pelaks</a:t>
            </a:r>
            <a:r>
              <a:rPr lang="en-US" sz="3200" i="1" dirty="0" err="1" smtClean="0">
                <a:solidFill>
                  <a:srgbClr val="9FE8F7"/>
                </a:solidFill>
              </a:rPr>
              <a:t>‘Konferensi</a:t>
            </a:r>
            <a:r>
              <a:rPr lang="en-US" sz="3200" i="1" dirty="0" smtClean="0">
                <a:solidFill>
                  <a:srgbClr val="9FE8F7"/>
                </a:solidFill>
              </a:rPr>
              <a:t> </a:t>
            </a:r>
            <a:r>
              <a:rPr lang="en-US" sz="3200" i="1" dirty="0" err="1" smtClean="0">
                <a:solidFill>
                  <a:srgbClr val="9FE8F7"/>
                </a:solidFill>
              </a:rPr>
              <a:t>Internasional</a:t>
            </a:r>
            <a:r>
              <a:rPr lang="en-US" sz="3200" i="1" dirty="0" smtClean="0">
                <a:solidFill>
                  <a:srgbClr val="9FE8F7"/>
                </a:solidFill>
              </a:rPr>
              <a:t>’‘</a:t>
            </a:r>
            <a:r>
              <a:rPr lang="en-US" sz="3200" dirty="0" smtClean="0">
                <a:solidFill>
                  <a:srgbClr val="9FE8F7"/>
                </a:solidFill>
              </a:rPr>
              <a:t> </a:t>
            </a:r>
            <a:r>
              <a:rPr lang="en-US" sz="3200" dirty="0" err="1" smtClean="0">
                <a:solidFill>
                  <a:srgbClr val="9FE8F7"/>
                </a:solidFill>
              </a:rPr>
              <a:t>di</a:t>
            </a:r>
            <a:r>
              <a:rPr lang="en-US" sz="3200" dirty="0" smtClean="0">
                <a:solidFill>
                  <a:srgbClr val="9FE8F7"/>
                </a:solidFill>
              </a:rPr>
              <a:t> Den Hag.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962400" y="685800"/>
            <a:ext cx="4800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ts val="3300"/>
              </a:lnSpc>
              <a:spcBef>
                <a:spcPts val="1800"/>
              </a:spcBef>
              <a:buClr>
                <a:schemeClr val="hlink"/>
              </a:buClr>
              <a:buSzPct val="90000"/>
              <a:buBlip>
                <a:blip r:embed="rId3"/>
              </a:buBlip>
              <a:defRPr/>
            </a:pPr>
            <a:r>
              <a:rPr lang="en-US" sz="3200" dirty="0" err="1" smtClean="0"/>
              <a:t>Th</a:t>
            </a:r>
            <a:r>
              <a:rPr lang="en-US" sz="3200" dirty="0" smtClean="0"/>
              <a:t> 1914 </a:t>
            </a:r>
            <a:r>
              <a:rPr lang="en-US" sz="3200" dirty="0" err="1" smtClean="0"/>
              <a:t>disepakati</a:t>
            </a:r>
            <a:r>
              <a:rPr lang="en-US" sz="3200" dirty="0" smtClean="0"/>
              <a:t> </a:t>
            </a:r>
            <a:r>
              <a:rPr lang="en-US" sz="3200" dirty="0" err="1" smtClean="0"/>
              <a:t>berdirinya</a:t>
            </a:r>
            <a:r>
              <a:rPr lang="en-US" sz="3200" dirty="0" smtClean="0"/>
              <a:t>  </a:t>
            </a:r>
            <a:r>
              <a:rPr lang="en-US" sz="3200" i="1" dirty="0" smtClean="0"/>
              <a:t>‘International Bureau of Education’ </a:t>
            </a:r>
            <a:r>
              <a:rPr lang="en-US" sz="3200" dirty="0" smtClean="0"/>
              <a:t> </a:t>
            </a:r>
            <a:r>
              <a:rPr lang="en-US" sz="3200" dirty="0" err="1" smtClean="0"/>
              <a:t>yg</a:t>
            </a:r>
            <a:r>
              <a:rPr lang="en-US" sz="3200" dirty="0" smtClean="0"/>
              <a:t> </a:t>
            </a:r>
            <a:r>
              <a:rPr lang="en-US" sz="3200" dirty="0" err="1" smtClean="0"/>
              <a:t>bernaung</a:t>
            </a:r>
            <a:r>
              <a:rPr lang="en-US" sz="3200" dirty="0" smtClean="0"/>
              <a:t> </a:t>
            </a:r>
            <a:r>
              <a:rPr lang="en-US" sz="3200" dirty="0" err="1" smtClean="0"/>
              <a:t>di</a:t>
            </a:r>
            <a:r>
              <a:rPr lang="en-US" sz="3200" dirty="0" smtClean="0"/>
              <a:t> </a:t>
            </a:r>
            <a:r>
              <a:rPr lang="en-US" sz="3200" dirty="0" err="1" smtClean="0"/>
              <a:t>bawah</a:t>
            </a:r>
            <a:r>
              <a:rPr lang="en-US" sz="3200" dirty="0" smtClean="0"/>
              <a:t> </a:t>
            </a:r>
            <a:r>
              <a:rPr lang="en-US" sz="3200" i="1" dirty="0" smtClean="0"/>
              <a:t>League of Nations</a:t>
            </a:r>
            <a:r>
              <a:rPr lang="en-US" sz="3200" dirty="0" smtClean="0"/>
              <a:t> (LBB)</a:t>
            </a:r>
          </a:p>
          <a:p>
            <a:pPr marL="342900" indent="-342900" eaLnBrk="1" hangingPunct="1">
              <a:lnSpc>
                <a:spcPts val="3300"/>
              </a:lnSpc>
              <a:spcBef>
                <a:spcPts val="1800"/>
              </a:spcBef>
              <a:buClr>
                <a:schemeClr val="hlink"/>
              </a:buClr>
              <a:buSzPct val="90000"/>
              <a:buBlip>
                <a:blip r:embed="rId3"/>
              </a:buBlip>
              <a:defRPr/>
            </a:pPr>
            <a:r>
              <a:rPr lang="en-US" sz="3200" dirty="0" err="1" smtClean="0"/>
              <a:t>Namun</a:t>
            </a:r>
            <a:r>
              <a:rPr lang="en-US" sz="3200" dirty="0" smtClean="0"/>
              <a:t> biro </a:t>
            </a:r>
            <a:r>
              <a:rPr lang="en-US" sz="3200" dirty="0" err="1" smtClean="0"/>
              <a:t>internasional</a:t>
            </a:r>
            <a:r>
              <a:rPr lang="en-US" sz="3200" dirty="0" smtClean="0"/>
              <a:t> </a:t>
            </a:r>
            <a:r>
              <a:rPr lang="en-US" sz="3200" dirty="0" err="1" smtClean="0"/>
              <a:t>pend</a:t>
            </a:r>
            <a:r>
              <a:rPr lang="en-US" sz="3200" dirty="0" smtClean="0"/>
              <a:t> </a:t>
            </a:r>
            <a:r>
              <a:rPr lang="en-US" sz="3200" dirty="0" err="1" smtClean="0"/>
              <a:t>ini</a:t>
            </a:r>
            <a:r>
              <a:rPr lang="en-US" sz="3200" dirty="0" smtClean="0"/>
              <a:t> </a:t>
            </a:r>
            <a:r>
              <a:rPr lang="en-US" sz="3200" dirty="0" err="1" smtClean="0"/>
              <a:t>baru</a:t>
            </a:r>
            <a:r>
              <a:rPr lang="en-US" sz="3200" dirty="0" smtClean="0"/>
              <a:t> </a:t>
            </a:r>
            <a:r>
              <a:rPr lang="en-US" sz="3200" dirty="0" err="1" smtClean="0"/>
              <a:t>terwujud</a:t>
            </a:r>
            <a:r>
              <a:rPr lang="en-US" sz="3200" dirty="0" smtClean="0"/>
              <a:t> </a:t>
            </a:r>
            <a:r>
              <a:rPr lang="en-US" sz="3200" dirty="0" err="1" smtClean="0"/>
              <a:t>th</a:t>
            </a:r>
            <a:r>
              <a:rPr lang="en-US" sz="3200" dirty="0" smtClean="0"/>
              <a:t> 1925, </a:t>
            </a:r>
          </a:p>
          <a:p>
            <a:pPr marL="342900" indent="-342900" eaLnBrk="1" hangingPunct="1">
              <a:lnSpc>
                <a:spcPts val="3300"/>
              </a:lnSpc>
              <a:spcBef>
                <a:spcPts val="1800"/>
              </a:spcBef>
              <a:buClr>
                <a:schemeClr val="hlink"/>
              </a:buClr>
              <a:buSzPct val="90000"/>
              <a:buBlip>
                <a:blip r:embed="rId3"/>
              </a:buBlip>
              <a:defRPr/>
            </a:pPr>
            <a:r>
              <a:rPr lang="en-US" sz="3200" dirty="0" smtClean="0"/>
              <a:t>Biro </a:t>
            </a:r>
            <a:r>
              <a:rPr lang="en-US" sz="3200" dirty="0" err="1" smtClean="0"/>
              <a:t>ini</a:t>
            </a:r>
            <a:r>
              <a:rPr lang="en-US" sz="3200" dirty="0" smtClean="0"/>
              <a:t> </a:t>
            </a:r>
            <a:r>
              <a:rPr lang="en-US" sz="3200" dirty="0" err="1" smtClean="0"/>
              <a:t>berkantor</a:t>
            </a:r>
            <a:r>
              <a:rPr lang="en-US" sz="3200" dirty="0" smtClean="0"/>
              <a:t> </a:t>
            </a:r>
            <a:r>
              <a:rPr lang="en-US" sz="3200" dirty="0" err="1" smtClean="0"/>
              <a:t>di</a:t>
            </a:r>
            <a:r>
              <a:rPr lang="en-US" sz="3200" dirty="0" smtClean="0"/>
              <a:t> </a:t>
            </a:r>
            <a:r>
              <a:rPr lang="en-US" sz="3200" dirty="0" err="1" smtClean="0"/>
              <a:t>Jenewa</a:t>
            </a:r>
            <a:r>
              <a:rPr lang="en-US" sz="3200" dirty="0" smtClean="0"/>
              <a:t> (Swiss). </a:t>
            </a:r>
          </a:p>
        </p:txBody>
      </p:sp>
      <p:pic>
        <p:nvPicPr>
          <p:cNvPr id="5" name="Picture 12" descr="C:\Documents and Settings\Arif Rohman\Local Settings\Temporary Internet Files\06a3d.bmp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04800" y="62865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 descr="http://www.lukman-edy.web.id/images.php/gambar/gallery/photo/thumb/45/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04800" y="3429000"/>
            <a:ext cx="3429000" cy="301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505200" y="457200"/>
            <a:ext cx="5257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ts val="3400"/>
              </a:lnSpc>
              <a:spcBef>
                <a:spcPts val="1200"/>
              </a:spcBef>
              <a:spcAft>
                <a:spcPts val="600"/>
              </a:spcAft>
              <a:buClr>
                <a:schemeClr val="hlink"/>
              </a:buClr>
              <a:buSzPct val="90000"/>
              <a:defRPr/>
            </a:pPr>
            <a:r>
              <a:rPr lang="en-US" sz="3200" dirty="0" err="1" smtClean="0"/>
              <a:t>Kegiatan</a:t>
            </a:r>
            <a:r>
              <a:rPr lang="en-US" sz="3200" dirty="0" smtClean="0"/>
              <a:t> Biro </a:t>
            </a:r>
            <a:r>
              <a:rPr lang="en-US" sz="3200" dirty="0" err="1" smtClean="0"/>
              <a:t>ini</a:t>
            </a:r>
            <a:r>
              <a:rPr lang="en-US" sz="3200" dirty="0" smtClean="0"/>
              <a:t> </a:t>
            </a:r>
            <a:r>
              <a:rPr lang="en-US" sz="3200" dirty="0" err="1" smtClean="0"/>
              <a:t>meliputi</a:t>
            </a:r>
            <a:r>
              <a:rPr lang="en-US" sz="3200" dirty="0" smtClean="0"/>
              <a:t>:</a:t>
            </a:r>
          </a:p>
          <a:p>
            <a:pPr marL="342900" indent="-342900" eaLnBrk="1" hangingPunct="1">
              <a:lnSpc>
                <a:spcPts val="3400"/>
              </a:lnSpc>
              <a:spcBef>
                <a:spcPts val="1200"/>
              </a:spcBef>
              <a:spcAft>
                <a:spcPts val="600"/>
              </a:spcAft>
              <a:buClr>
                <a:schemeClr val="hlink"/>
              </a:buClr>
              <a:buSzPct val="90000"/>
              <a:buBlip>
                <a:blip r:embed="rId3"/>
              </a:buBlip>
              <a:defRPr/>
            </a:pPr>
            <a:r>
              <a:rPr lang="en-US" sz="3200" dirty="0" err="1" smtClean="0"/>
              <a:t>Pengadaan</a:t>
            </a:r>
            <a:r>
              <a:rPr lang="en-US" sz="3200" dirty="0" smtClean="0"/>
              <a:t> </a:t>
            </a:r>
            <a:r>
              <a:rPr lang="en-US" sz="3200" dirty="0" err="1" smtClean="0"/>
              <a:t>berbagai</a:t>
            </a:r>
            <a:r>
              <a:rPr lang="en-US" sz="3200" dirty="0" smtClean="0"/>
              <a:t> </a:t>
            </a:r>
            <a:r>
              <a:rPr lang="en-US" sz="3200" dirty="0" err="1" smtClean="0"/>
              <a:t>konperensi</a:t>
            </a:r>
            <a:r>
              <a:rPr lang="en-US" sz="3200" dirty="0" smtClean="0"/>
              <a:t> </a:t>
            </a:r>
            <a:r>
              <a:rPr lang="en-US" sz="3200" dirty="0" err="1" smtClean="0"/>
              <a:t>internasional</a:t>
            </a:r>
            <a:r>
              <a:rPr lang="en-US" sz="3200" dirty="0" smtClean="0"/>
              <a:t>.</a:t>
            </a:r>
          </a:p>
          <a:p>
            <a:pPr marL="342900" indent="-342900" eaLnBrk="1" hangingPunct="1">
              <a:lnSpc>
                <a:spcPts val="3400"/>
              </a:lnSpc>
              <a:spcBef>
                <a:spcPts val="1200"/>
              </a:spcBef>
              <a:spcAft>
                <a:spcPts val="600"/>
              </a:spcAft>
              <a:buClr>
                <a:schemeClr val="hlink"/>
              </a:buClr>
              <a:buSzPct val="90000"/>
              <a:buBlip>
                <a:blip r:embed="rId3"/>
              </a:buBlip>
              <a:defRPr/>
            </a:pPr>
            <a:r>
              <a:rPr lang="en-US" sz="3200" dirty="0" err="1" smtClean="0"/>
              <a:t>Penerbitan</a:t>
            </a:r>
            <a:r>
              <a:rPr lang="en-US" sz="3200" dirty="0" smtClean="0"/>
              <a:t> </a:t>
            </a:r>
            <a:r>
              <a:rPr lang="en-US" sz="3200" dirty="0" err="1" smtClean="0"/>
              <a:t>buku-buku</a:t>
            </a:r>
            <a:r>
              <a:rPr lang="en-US" sz="3200" dirty="0" smtClean="0"/>
              <a:t> </a:t>
            </a:r>
            <a:r>
              <a:rPr lang="en-US" sz="3200" dirty="0" err="1" smtClean="0"/>
              <a:t>tahunan</a:t>
            </a:r>
            <a:r>
              <a:rPr lang="en-US" sz="3200" dirty="0" smtClean="0"/>
              <a:t> </a:t>
            </a:r>
            <a:r>
              <a:rPr lang="en-US" sz="3200" dirty="0" err="1" smtClean="0"/>
              <a:t>pendidikan</a:t>
            </a:r>
            <a:r>
              <a:rPr lang="en-US" sz="3200" dirty="0" smtClean="0"/>
              <a:t> </a:t>
            </a:r>
            <a:r>
              <a:rPr lang="en-US" sz="3200" dirty="0" err="1" smtClean="0"/>
              <a:t>khususnya</a:t>
            </a:r>
            <a:r>
              <a:rPr lang="en-US" sz="3200" dirty="0" smtClean="0"/>
              <a:t> </a:t>
            </a:r>
            <a:r>
              <a:rPr lang="en-US" sz="3200" dirty="0" err="1" smtClean="0"/>
              <a:t>pendidikan</a:t>
            </a:r>
            <a:r>
              <a:rPr lang="en-US" sz="3200" dirty="0" smtClean="0"/>
              <a:t> </a:t>
            </a:r>
            <a:r>
              <a:rPr lang="en-US" sz="3200" dirty="0" err="1" smtClean="0"/>
              <a:t>perbandingan</a:t>
            </a:r>
            <a:r>
              <a:rPr lang="en-US" sz="3200" dirty="0" smtClean="0"/>
              <a:t>,</a:t>
            </a:r>
          </a:p>
          <a:p>
            <a:pPr marL="342900" indent="-342900" eaLnBrk="1" hangingPunct="1">
              <a:lnSpc>
                <a:spcPts val="3400"/>
              </a:lnSpc>
              <a:spcBef>
                <a:spcPts val="1200"/>
              </a:spcBef>
              <a:spcAft>
                <a:spcPts val="600"/>
              </a:spcAft>
              <a:buClr>
                <a:schemeClr val="hlink"/>
              </a:buClr>
              <a:buSzPct val="90000"/>
              <a:buBlip>
                <a:blip r:embed="rId3"/>
              </a:buBlip>
              <a:defRPr/>
            </a:pPr>
            <a:r>
              <a:rPr lang="en-US" sz="3200" dirty="0" err="1" smtClean="0"/>
              <a:t>Penerbitan</a:t>
            </a:r>
            <a:r>
              <a:rPr lang="en-US" sz="3200" dirty="0" smtClean="0"/>
              <a:t> </a:t>
            </a:r>
            <a:r>
              <a:rPr lang="en-US" sz="3200" dirty="0" err="1" smtClean="0"/>
              <a:t>majalah</a:t>
            </a:r>
            <a:r>
              <a:rPr lang="en-US" sz="3200" dirty="0" smtClean="0"/>
              <a:t> </a:t>
            </a:r>
            <a:r>
              <a:rPr lang="en-US" sz="3200" dirty="0" err="1" smtClean="0"/>
              <a:t>triwulanan</a:t>
            </a:r>
            <a:r>
              <a:rPr lang="en-US" sz="3200" dirty="0" smtClean="0"/>
              <a:t>,</a:t>
            </a:r>
          </a:p>
          <a:p>
            <a:pPr marL="342900" indent="-342900" eaLnBrk="1" hangingPunct="1">
              <a:lnSpc>
                <a:spcPts val="3400"/>
              </a:lnSpc>
              <a:spcBef>
                <a:spcPts val="1200"/>
              </a:spcBef>
              <a:spcAft>
                <a:spcPts val="600"/>
              </a:spcAft>
              <a:buClr>
                <a:schemeClr val="hlink"/>
              </a:buClr>
              <a:buSzPct val="90000"/>
              <a:buBlip>
                <a:blip r:embed="rId3"/>
              </a:buBlip>
              <a:defRPr/>
            </a:pPr>
            <a:r>
              <a:rPr lang="en-US" sz="3200" dirty="0" err="1" smtClean="0"/>
              <a:t>Membentuk</a:t>
            </a:r>
            <a:r>
              <a:rPr lang="en-US" sz="3200" dirty="0" smtClean="0"/>
              <a:t> </a:t>
            </a:r>
            <a:r>
              <a:rPr lang="en-US" sz="3200" dirty="0" err="1" smtClean="0"/>
              <a:t>perpustakaan</a:t>
            </a:r>
            <a:r>
              <a:rPr lang="en-US" sz="3200" dirty="0" smtClean="0"/>
              <a:t>.</a:t>
            </a:r>
          </a:p>
          <a:p>
            <a:pPr marL="342900" indent="-342900" eaLnBrk="1" hangingPunct="1">
              <a:spcBef>
                <a:spcPts val="0"/>
              </a:spcBef>
              <a:buClr>
                <a:srgbClr val="FFFF00"/>
              </a:buClr>
              <a:buSzPct val="106000"/>
              <a:buFont typeface="Wingdings" pitchFamily="2" charset="2"/>
              <a:buChar char="§"/>
              <a:defRPr/>
            </a:pPr>
            <a:endParaRPr lang="en-US" sz="3200" dirty="0" smtClean="0"/>
          </a:p>
        </p:txBody>
      </p:sp>
      <p:pic>
        <p:nvPicPr>
          <p:cNvPr id="5" name="Picture 12" descr="C:\Documents and Settings\Arif Rohman\Local Settings\Temporary Internet Files\06a3d.bmp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28600" y="821176"/>
            <a:ext cx="2942239" cy="260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 descr="http://www.lukman-edy.web.id/images.php/gambar/gallery/photo/thumb/45/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28600" y="3730334"/>
            <a:ext cx="2971799" cy="216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581400" y="381000"/>
            <a:ext cx="5257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90000"/>
              <a:buBlip>
                <a:blip r:embed="rId3"/>
              </a:buBlip>
              <a:defRPr/>
            </a:pPr>
            <a:r>
              <a:rPr lang="en-US" sz="3200" dirty="0" err="1" smtClean="0"/>
              <a:t>Kelanjutan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adanya</a:t>
            </a:r>
            <a:r>
              <a:rPr lang="en-US" sz="3200" dirty="0" smtClean="0"/>
              <a:t> </a:t>
            </a:r>
            <a:r>
              <a:rPr lang="en-US" sz="3200" i="1" dirty="0" err="1" smtClean="0"/>
              <a:t>Internasional</a:t>
            </a:r>
            <a:r>
              <a:rPr lang="en-US" sz="3200" i="1" dirty="0" smtClean="0"/>
              <a:t> Bureau of Education</a:t>
            </a:r>
            <a:r>
              <a:rPr lang="en-US" sz="3200" dirty="0" smtClean="0"/>
              <a:t>, </a:t>
            </a:r>
          </a:p>
          <a:p>
            <a:pPr marL="342900" indent="-342900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90000"/>
              <a:defRPr/>
            </a:pPr>
            <a:r>
              <a:rPr lang="en-US" sz="3200" dirty="0" smtClean="0"/>
              <a:t>	</a:t>
            </a:r>
          </a:p>
          <a:p>
            <a:pPr marL="342900" indent="-342900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90000"/>
              <a:defRPr/>
            </a:pPr>
            <a:endParaRPr lang="en-US" sz="3200" dirty="0" smtClean="0"/>
          </a:p>
          <a:p>
            <a:pPr marL="342900" indent="-342900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90000"/>
              <a:defRPr/>
            </a:pPr>
            <a:r>
              <a:rPr lang="en-US" sz="3200" dirty="0" smtClean="0"/>
              <a:t>	</a:t>
            </a:r>
            <a:r>
              <a:rPr lang="en-US" sz="3200" dirty="0" err="1" smtClean="0">
                <a:solidFill>
                  <a:srgbClr val="FFFF00"/>
                </a:solidFill>
              </a:rPr>
              <a:t>Selanjutnya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th</a:t>
            </a:r>
            <a:r>
              <a:rPr lang="en-US" sz="3200" dirty="0" smtClean="0">
                <a:solidFill>
                  <a:srgbClr val="FFFF00"/>
                </a:solidFill>
              </a:rPr>
              <a:t> 1926 </a:t>
            </a:r>
            <a:r>
              <a:rPr lang="en-US" sz="3200" dirty="0" err="1" smtClean="0">
                <a:solidFill>
                  <a:srgbClr val="FFFF00"/>
                </a:solidFill>
              </a:rPr>
              <a:t>dibentuk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komisi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kerjasama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intelektual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internasional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disebut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i="1" dirty="0" smtClean="0">
                <a:solidFill>
                  <a:srgbClr val="9FE8F7"/>
                </a:solidFill>
              </a:rPr>
              <a:t>’</a:t>
            </a:r>
            <a:r>
              <a:rPr lang="en-US" sz="3200" i="1" dirty="0" err="1" smtClean="0">
                <a:solidFill>
                  <a:srgbClr val="9FE8F7"/>
                </a:solidFill>
              </a:rPr>
              <a:t>Comission</a:t>
            </a:r>
            <a:r>
              <a:rPr lang="en-US" sz="3200" i="1" dirty="0" smtClean="0">
                <a:solidFill>
                  <a:srgbClr val="9FE8F7"/>
                </a:solidFill>
              </a:rPr>
              <a:t> on Intellectual Cooperation’</a:t>
            </a:r>
            <a:r>
              <a:rPr lang="en-US" sz="3200" dirty="0" smtClean="0">
                <a:solidFill>
                  <a:srgbClr val="9FE8F7"/>
                </a:solidFill>
              </a:rPr>
              <a:t>  </a:t>
            </a:r>
            <a:r>
              <a:rPr lang="en-US" sz="3200" dirty="0" err="1" smtClean="0">
                <a:solidFill>
                  <a:srgbClr val="FFFF00"/>
                </a:solidFill>
              </a:rPr>
              <a:t>di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tingkat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pusat</a:t>
            </a:r>
            <a:r>
              <a:rPr lang="en-US" sz="3200" dirty="0" smtClean="0">
                <a:solidFill>
                  <a:srgbClr val="FFFF00"/>
                </a:solidFill>
              </a:rPr>
              <a:t>.</a:t>
            </a:r>
          </a:p>
          <a:p>
            <a:pPr marL="342900" indent="-342900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90000"/>
              <a:buBlip>
                <a:blip r:embed="rId3"/>
              </a:buBlip>
              <a:defRPr/>
            </a:pPr>
            <a:r>
              <a:rPr lang="en-US" sz="3200" dirty="0" smtClean="0"/>
              <a:t>Di </a:t>
            </a:r>
            <a:r>
              <a:rPr lang="en-US" sz="3200" dirty="0" err="1" smtClean="0"/>
              <a:t>setiap</a:t>
            </a:r>
            <a:r>
              <a:rPr lang="en-US" sz="3200" dirty="0" smtClean="0"/>
              <a:t> </a:t>
            </a:r>
            <a:r>
              <a:rPr lang="en-US" sz="3200" dirty="0" err="1" smtClean="0"/>
              <a:t>negara</a:t>
            </a:r>
            <a:r>
              <a:rPr lang="en-US" sz="3200" dirty="0" smtClean="0"/>
              <a:t> </a:t>
            </a:r>
            <a:r>
              <a:rPr lang="en-US" sz="3200" dirty="0" err="1" smtClean="0"/>
              <a:t>dibentuk</a:t>
            </a:r>
            <a:r>
              <a:rPr lang="en-US" sz="3200" dirty="0" smtClean="0"/>
              <a:t> </a:t>
            </a:r>
            <a:r>
              <a:rPr lang="en-US" sz="3200" i="1" dirty="0" smtClean="0">
                <a:solidFill>
                  <a:srgbClr val="9FE8F7"/>
                </a:solidFill>
              </a:rPr>
              <a:t>national </a:t>
            </a:r>
            <a:r>
              <a:rPr lang="en-US" sz="3200" i="1" dirty="0" err="1" smtClean="0">
                <a:solidFill>
                  <a:srgbClr val="9FE8F7"/>
                </a:solidFill>
              </a:rPr>
              <a:t>comission</a:t>
            </a:r>
            <a:r>
              <a:rPr lang="en-US" sz="3200" dirty="0" smtClean="0"/>
              <a:t>. </a:t>
            </a:r>
          </a:p>
        </p:txBody>
      </p:sp>
      <p:pic>
        <p:nvPicPr>
          <p:cNvPr id="5" name="Picture 12" descr="C:\Documents and Settings\Arif Rohman\Local Settings\Temporary Internet Files\06a3d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04799" y="821176"/>
            <a:ext cx="3276601" cy="521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 bwMode="auto">
          <a:xfrm>
            <a:off x="5715000" y="1676400"/>
            <a:ext cx="914400" cy="1066800"/>
          </a:xfrm>
          <a:prstGeom prst="downArrow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200400" y="304800"/>
            <a:ext cx="5791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90000"/>
              <a:buBlip>
                <a:blip r:embed="rId3"/>
              </a:buBlip>
              <a:defRPr/>
            </a:pPr>
            <a:r>
              <a:rPr lang="en-US" sz="3200" dirty="0" smtClean="0"/>
              <a:t>USA </a:t>
            </a:r>
            <a:r>
              <a:rPr lang="en-US" sz="3200" dirty="0" err="1" smtClean="0"/>
              <a:t>membentuk</a:t>
            </a:r>
            <a:r>
              <a:rPr lang="en-US" sz="3200" dirty="0" smtClean="0"/>
              <a:t> </a:t>
            </a:r>
            <a:r>
              <a:rPr lang="en-US" sz="3200" dirty="0" err="1" smtClean="0"/>
              <a:t>Devisi</a:t>
            </a:r>
            <a:r>
              <a:rPr lang="en-US" sz="3200" dirty="0" smtClean="0"/>
              <a:t> </a:t>
            </a:r>
            <a:r>
              <a:rPr lang="en-US" sz="3200" dirty="0" err="1" smtClean="0"/>
              <a:t>hubungan</a:t>
            </a:r>
            <a:r>
              <a:rPr lang="en-US" sz="3200" dirty="0" smtClean="0"/>
              <a:t> </a:t>
            </a:r>
            <a:r>
              <a:rPr lang="en-US" sz="3200" dirty="0" err="1" smtClean="0"/>
              <a:t>kebudayaan</a:t>
            </a:r>
            <a:r>
              <a:rPr lang="en-US" sz="3200" dirty="0" smtClean="0"/>
              <a:t> </a:t>
            </a:r>
            <a:r>
              <a:rPr lang="en-US" sz="3200" i="1" dirty="0" smtClean="0"/>
              <a:t>(</a:t>
            </a:r>
            <a:r>
              <a:rPr lang="en-US" sz="3200" i="1" dirty="0" err="1" smtClean="0"/>
              <a:t>Devision</a:t>
            </a:r>
            <a:r>
              <a:rPr lang="en-US" sz="3200" i="1" dirty="0" smtClean="0"/>
              <a:t> of Cultural Relations)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Deplunya</a:t>
            </a:r>
            <a:r>
              <a:rPr lang="en-US" sz="3200" dirty="0" smtClean="0"/>
              <a:t> </a:t>
            </a:r>
            <a:r>
              <a:rPr lang="en-US" sz="3200" dirty="0" err="1" smtClean="0"/>
              <a:t>th</a:t>
            </a:r>
            <a:r>
              <a:rPr lang="en-US" sz="3200" dirty="0" smtClean="0"/>
              <a:t> 1939. </a:t>
            </a:r>
          </a:p>
          <a:p>
            <a:pPr marL="342900" indent="-342900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90000"/>
              <a:buBlip>
                <a:blip r:embed="rId3"/>
              </a:buBlip>
              <a:defRPr/>
            </a:pPr>
            <a:r>
              <a:rPr lang="en-US" sz="3200" dirty="0" err="1" smtClean="0">
                <a:solidFill>
                  <a:srgbClr val="9FE8F7"/>
                </a:solidFill>
              </a:rPr>
              <a:t>Prancis</a:t>
            </a:r>
            <a:r>
              <a:rPr lang="en-US" sz="3200" dirty="0" smtClean="0">
                <a:solidFill>
                  <a:srgbClr val="9FE8F7"/>
                </a:solidFill>
              </a:rPr>
              <a:t> </a:t>
            </a:r>
            <a:r>
              <a:rPr lang="en-US" sz="3200" dirty="0" err="1" smtClean="0">
                <a:solidFill>
                  <a:srgbClr val="9FE8F7"/>
                </a:solidFill>
              </a:rPr>
              <a:t>membentuk</a:t>
            </a:r>
            <a:r>
              <a:rPr lang="en-US" sz="3200" dirty="0" smtClean="0">
                <a:solidFill>
                  <a:srgbClr val="9FE8F7"/>
                </a:solidFill>
              </a:rPr>
              <a:t> </a:t>
            </a:r>
            <a:r>
              <a:rPr lang="en-US" sz="3200" i="1" dirty="0" smtClean="0">
                <a:solidFill>
                  <a:srgbClr val="9FE8F7"/>
                </a:solidFill>
              </a:rPr>
              <a:t>“</a:t>
            </a:r>
            <a:r>
              <a:rPr lang="en-US" sz="3200" i="1" dirty="0" err="1" smtClean="0">
                <a:solidFill>
                  <a:srgbClr val="9FE8F7"/>
                </a:solidFill>
              </a:rPr>
              <a:t>Ouvres</a:t>
            </a:r>
            <a:r>
              <a:rPr lang="en-US" sz="3200" i="1" dirty="0" smtClean="0">
                <a:solidFill>
                  <a:srgbClr val="9FE8F7"/>
                </a:solidFill>
              </a:rPr>
              <a:t> </a:t>
            </a:r>
            <a:r>
              <a:rPr lang="en-US" sz="3200" i="1" dirty="0" err="1" smtClean="0">
                <a:solidFill>
                  <a:srgbClr val="9FE8F7"/>
                </a:solidFill>
              </a:rPr>
              <a:t>Francaise</a:t>
            </a:r>
            <a:r>
              <a:rPr lang="en-US" sz="3200" i="1" dirty="0" smtClean="0">
                <a:solidFill>
                  <a:srgbClr val="9FE8F7"/>
                </a:solidFill>
              </a:rPr>
              <a:t> </a:t>
            </a:r>
            <a:r>
              <a:rPr lang="en-US" sz="3200" i="1" dirty="0" err="1" smtClean="0">
                <a:solidFill>
                  <a:srgbClr val="9FE8F7"/>
                </a:solidFill>
              </a:rPr>
              <a:t>al’Egrange</a:t>
            </a:r>
            <a:r>
              <a:rPr lang="en-US" sz="3200" i="1" dirty="0" smtClean="0">
                <a:solidFill>
                  <a:srgbClr val="9FE8F7"/>
                </a:solidFill>
              </a:rPr>
              <a:t>”</a:t>
            </a:r>
            <a:r>
              <a:rPr lang="en-US" sz="3200" dirty="0" smtClean="0">
                <a:solidFill>
                  <a:srgbClr val="9FE8F7"/>
                </a:solidFill>
              </a:rPr>
              <a:t>. </a:t>
            </a:r>
          </a:p>
          <a:p>
            <a:pPr marL="342900" indent="-342900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90000"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Inggris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membentuk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lembaga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serupa</a:t>
            </a:r>
            <a:r>
              <a:rPr lang="en-US" sz="3200" dirty="0" smtClean="0">
                <a:solidFill>
                  <a:srgbClr val="FFFF00"/>
                </a:solidFill>
              </a:rPr>
              <a:t>: </a:t>
            </a:r>
            <a:r>
              <a:rPr lang="en-US" sz="3200" i="1" dirty="0" smtClean="0">
                <a:solidFill>
                  <a:srgbClr val="FFFF00"/>
                </a:solidFill>
              </a:rPr>
              <a:t>“The British Council”</a:t>
            </a:r>
            <a:r>
              <a:rPr lang="en-US" sz="3200" dirty="0" smtClean="0">
                <a:solidFill>
                  <a:srgbClr val="FFFF00"/>
                </a:solidFill>
              </a:rPr>
              <a:t>  </a:t>
            </a:r>
            <a:r>
              <a:rPr lang="en-US" sz="3200" dirty="0" err="1" smtClean="0">
                <a:solidFill>
                  <a:srgbClr val="FFFF00"/>
                </a:solidFill>
              </a:rPr>
              <a:t>th</a:t>
            </a:r>
            <a:r>
              <a:rPr lang="en-US" sz="3200" dirty="0" smtClean="0">
                <a:solidFill>
                  <a:srgbClr val="FFFF00"/>
                </a:solidFill>
              </a:rPr>
              <a:t> 1934</a:t>
            </a:r>
            <a:r>
              <a:rPr lang="en-US" sz="3200" dirty="0" smtClean="0"/>
              <a:t>.</a:t>
            </a:r>
          </a:p>
          <a:p>
            <a:pPr marL="342900" indent="-342900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90000"/>
              <a:buBlip>
                <a:blip r:embed="rId3"/>
              </a:buBlip>
              <a:defRPr/>
            </a:pPr>
            <a:r>
              <a:rPr lang="en-US" sz="3200" dirty="0" err="1" smtClean="0"/>
              <a:t>Jerman</a:t>
            </a:r>
            <a:r>
              <a:rPr lang="en-US" sz="3200" dirty="0" smtClean="0"/>
              <a:t> Barat (</a:t>
            </a:r>
            <a:r>
              <a:rPr lang="en-US" sz="3200" dirty="0" err="1" smtClean="0"/>
              <a:t>sekarang</a:t>
            </a:r>
            <a:r>
              <a:rPr lang="en-US" sz="3200" dirty="0" smtClean="0"/>
              <a:t> </a:t>
            </a:r>
            <a:r>
              <a:rPr lang="en-US" sz="3200" dirty="0" err="1" smtClean="0"/>
              <a:t>Jerman</a:t>
            </a:r>
            <a:r>
              <a:rPr lang="en-US" sz="3200" dirty="0" smtClean="0"/>
              <a:t>) </a:t>
            </a:r>
            <a:r>
              <a:rPr lang="en-US" sz="3200" dirty="0" err="1" smtClean="0"/>
              <a:t>membentuk</a:t>
            </a:r>
            <a:r>
              <a:rPr lang="en-US" sz="3200" dirty="0" smtClean="0"/>
              <a:t> </a:t>
            </a:r>
            <a:r>
              <a:rPr lang="en-US" sz="3200" dirty="0" err="1" smtClean="0"/>
              <a:t>banyak</a:t>
            </a:r>
            <a:r>
              <a:rPr lang="en-US" sz="3200" dirty="0" smtClean="0"/>
              <a:t> </a:t>
            </a:r>
            <a:r>
              <a:rPr lang="en-US" sz="3200" dirty="0" err="1" smtClean="0"/>
              <a:t>sekolah</a:t>
            </a:r>
            <a:r>
              <a:rPr lang="en-US" sz="3200" dirty="0" smtClean="0"/>
              <a:t> </a:t>
            </a:r>
            <a:r>
              <a:rPr lang="en-US" sz="3200" dirty="0" err="1" smtClean="0"/>
              <a:t>Jerman</a:t>
            </a:r>
            <a:r>
              <a:rPr lang="en-US" sz="3200" dirty="0" smtClean="0"/>
              <a:t> </a:t>
            </a:r>
            <a:r>
              <a:rPr lang="en-US" sz="3200" dirty="0" err="1" smtClean="0"/>
              <a:t>di</a:t>
            </a:r>
            <a:r>
              <a:rPr lang="en-US" sz="3200" dirty="0" smtClean="0"/>
              <a:t> </a:t>
            </a:r>
            <a:r>
              <a:rPr lang="en-US" sz="3200" dirty="0" err="1" smtClean="0"/>
              <a:t>luar</a:t>
            </a:r>
            <a:r>
              <a:rPr lang="en-US" sz="3200" dirty="0" smtClean="0"/>
              <a:t> </a:t>
            </a:r>
            <a:r>
              <a:rPr lang="en-US" sz="3200" dirty="0" err="1" smtClean="0"/>
              <a:t>negeri</a:t>
            </a:r>
            <a:r>
              <a:rPr lang="en-US" sz="3200" dirty="0" smtClean="0"/>
              <a:t> </a:t>
            </a:r>
            <a:r>
              <a:rPr lang="en-US" sz="3200" dirty="0" err="1" smtClean="0"/>
              <a:t>yg</a:t>
            </a:r>
            <a:r>
              <a:rPr lang="en-US" sz="3200" dirty="0" smtClean="0"/>
              <a:t> </a:t>
            </a:r>
            <a:r>
              <a:rPr lang="en-US" sz="3200" dirty="0" err="1" smtClean="0"/>
              <a:t>bernama</a:t>
            </a:r>
            <a:r>
              <a:rPr lang="en-US" sz="3200" dirty="0" smtClean="0"/>
              <a:t> </a:t>
            </a:r>
            <a:r>
              <a:rPr lang="en-US" sz="3200" i="1" dirty="0" smtClean="0"/>
              <a:t>“</a:t>
            </a:r>
            <a:r>
              <a:rPr lang="en-US" sz="3200" i="1" dirty="0" err="1" smtClean="0"/>
              <a:t>Auslandsschule</a:t>
            </a:r>
            <a:r>
              <a:rPr lang="en-US" sz="3200" i="1" dirty="0" smtClean="0"/>
              <a:t>”</a:t>
            </a:r>
            <a:r>
              <a:rPr lang="en-US" sz="3200" dirty="0" smtClean="0"/>
              <a:t>.</a:t>
            </a:r>
          </a:p>
          <a:p>
            <a:pPr marL="342900" indent="-342900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90000"/>
              <a:buBlip>
                <a:blip r:embed="rId3"/>
              </a:buBlip>
              <a:defRPr/>
            </a:pPr>
            <a:endParaRPr lang="en-US" sz="3200" dirty="0" smtClean="0"/>
          </a:p>
        </p:txBody>
      </p:sp>
      <p:pic>
        <p:nvPicPr>
          <p:cNvPr id="1026" name="Picture 2" descr="t054514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609600"/>
            <a:ext cx="298904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 descr="t029422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733800"/>
            <a:ext cx="29718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581400" y="533400"/>
            <a:ext cx="533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ts val="3600"/>
              </a:lnSpc>
              <a:spcBef>
                <a:spcPts val="1200"/>
              </a:spcBef>
              <a:spcAft>
                <a:spcPts val="600"/>
              </a:spcAft>
              <a:buClr>
                <a:schemeClr val="hlink"/>
              </a:buClr>
              <a:buSzPct val="90000"/>
              <a:buBlip>
                <a:blip r:embed="rId3"/>
              </a:buBlip>
              <a:defRPr/>
            </a:pPr>
            <a:r>
              <a:rPr lang="en-US" sz="3200" dirty="0" err="1" smtClean="0"/>
              <a:t>Th</a:t>
            </a:r>
            <a:r>
              <a:rPr lang="en-US" sz="3200" dirty="0" smtClean="0"/>
              <a:t> 1922 </a:t>
            </a:r>
            <a:r>
              <a:rPr lang="en-US" sz="3200" dirty="0" err="1" smtClean="0"/>
              <a:t>di</a:t>
            </a:r>
            <a:r>
              <a:rPr lang="en-US" sz="3200" dirty="0" smtClean="0"/>
              <a:t> San </a:t>
            </a:r>
            <a:r>
              <a:rPr lang="en-US" sz="3200" dirty="0" err="1" smtClean="0"/>
              <a:t>Fransisco</a:t>
            </a:r>
            <a:r>
              <a:rPr lang="en-US" sz="3200" dirty="0" smtClean="0"/>
              <a:t> USA </a:t>
            </a:r>
            <a:r>
              <a:rPr lang="en-US" sz="3200" dirty="0" err="1" smtClean="0"/>
              <a:t>diadakan</a:t>
            </a:r>
            <a:r>
              <a:rPr lang="en-US" sz="3200" dirty="0" smtClean="0"/>
              <a:t> </a:t>
            </a:r>
            <a:r>
              <a:rPr lang="en-US" sz="3200" dirty="0" err="1" smtClean="0"/>
              <a:t>pertemuan</a:t>
            </a:r>
            <a:r>
              <a:rPr lang="en-US" sz="3200" dirty="0" smtClean="0"/>
              <a:t> </a:t>
            </a:r>
            <a:r>
              <a:rPr lang="en-US" sz="3200" dirty="0" err="1" smtClean="0"/>
              <a:t>yg</a:t>
            </a:r>
            <a:r>
              <a:rPr lang="en-US" sz="3200" dirty="0" smtClean="0"/>
              <a:t> </a:t>
            </a:r>
            <a:r>
              <a:rPr lang="en-US" sz="3200" dirty="0" err="1" smtClean="0"/>
              <a:t>dihadiri</a:t>
            </a:r>
            <a:r>
              <a:rPr lang="en-US" sz="3200" dirty="0" smtClean="0"/>
              <a:t> ± 600 </a:t>
            </a:r>
            <a:r>
              <a:rPr lang="en-US" sz="3200" dirty="0" err="1" smtClean="0"/>
              <a:t>pendidik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60 </a:t>
            </a:r>
            <a:r>
              <a:rPr lang="en-US" sz="3200" dirty="0" err="1" smtClean="0"/>
              <a:t>negara</a:t>
            </a:r>
            <a:r>
              <a:rPr lang="en-US" sz="3200" dirty="0" smtClean="0"/>
              <a:t> </a:t>
            </a:r>
            <a:r>
              <a:rPr lang="en-US" sz="3200" dirty="0" err="1" smtClean="0"/>
              <a:t>atas</a:t>
            </a:r>
            <a:r>
              <a:rPr lang="en-US" sz="3200" dirty="0" smtClean="0"/>
              <a:t> </a:t>
            </a:r>
            <a:r>
              <a:rPr lang="en-US" sz="3200" dirty="0" err="1" smtClean="0"/>
              <a:t>undangan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i="1" dirty="0" smtClean="0"/>
              <a:t>National Education Association</a:t>
            </a:r>
            <a:r>
              <a:rPr lang="en-US" sz="3200" dirty="0" smtClean="0"/>
              <a:t>. </a:t>
            </a:r>
          </a:p>
          <a:p>
            <a:pPr marL="342900" indent="-342900" eaLnBrk="1" hangingPunct="1">
              <a:lnSpc>
                <a:spcPts val="3600"/>
              </a:lnSpc>
              <a:spcBef>
                <a:spcPts val="1200"/>
              </a:spcBef>
              <a:spcAft>
                <a:spcPts val="600"/>
              </a:spcAft>
              <a:buClr>
                <a:schemeClr val="hlink"/>
              </a:buClr>
              <a:buSzPct val="90000"/>
              <a:buBlip>
                <a:blip r:embed="rId3"/>
              </a:buBlip>
              <a:defRPr/>
            </a:pPr>
            <a:r>
              <a:rPr lang="en-US" sz="3200" dirty="0" err="1" smtClean="0">
                <a:solidFill>
                  <a:srgbClr val="FFFF00"/>
                </a:solidFill>
              </a:rPr>
              <a:t>Menghasilkan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kesepakatan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membentuk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Federasi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Asosiasi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Pendidikan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Internasional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yg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bernama</a:t>
            </a:r>
            <a:r>
              <a:rPr lang="en-US" sz="3200" dirty="0" smtClean="0">
                <a:solidFill>
                  <a:srgbClr val="FFFF00"/>
                </a:solidFill>
              </a:rPr>
              <a:t> ‘</a:t>
            </a:r>
            <a:r>
              <a:rPr lang="en-US" sz="3200" i="1" dirty="0" smtClean="0">
                <a:solidFill>
                  <a:srgbClr val="FFFF00"/>
                </a:solidFill>
              </a:rPr>
              <a:t>World Federation of Educational Associations’</a:t>
            </a:r>
            <a:r>
              <a:rPr lang="en-US" sz="3200" dirty="0" smtClean="0">
                <a:solidFill>
                  <a:srgbClr val="FFFF00"/>
                </a:solidFill>
              </a:rPr>
              <a:t>.</a:t>
            </a:r>
          </a:p>
          <a:p>
            <a:pPr marL="342900" indent="-342900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90000"/>
              <a:buBlip>
                <a:blip r:embed="rId3"/>
              </a:buBlip>
              <a:defRPr/>
            </a:pPr>
            <a:endParaRPr lang="en-US" sz="3200" dirty="0" smtClean="0"/>
          </a:p>
        </p:txBody>
      </p:sp>
      <p:pic>
        <p:nvPicPr>
          <p:cNvPr id="5" name="Picture 12" descr="C:\Documents and Settings\Arif Rohman\Local Settings\Temporary Internet Files\06a3d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600" y="838200"/>
            <a:ext cx="341046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86800" cy="60960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Pend </a:t>
            </a:r>
            <a:r>
              <a:rPr lang="en-US" sz="2800" dirty="0" err="1" smtClean="0">
                <a:solidFill>
                  <a:srgbClr val="FFFF00"/>
                </a:solidFill>
              </a:rPr>
              <a:t>internasional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lahir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sbg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refleksi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dari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keprihatinan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para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ahli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atas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situasi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dunia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yg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diwarnai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aneka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konflik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antar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bangsa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</a:p>
          <a:p>
            <a:pPr>
              <a:spcBef>
                <a:spcPts val="1800"/>
              </a:spcBef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	</a:t>
            </a:r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9FE8F7"/>
                </a:solidFill>
              </a:rPr>
              <a:t>Mereka</a:t>
            </a:r>
            <a:r>
              <a:rPr lang="en-US" dirty="0" smtClean="0">
                <a:solidFill>
                  <a:srgbClr val="9FE8F7"/>
                </a:solidFill>
              </a:rPr>
              <a:t> </a:t>
            </a:r>
            <a:r>
              <a:rPr lang="en-US" dirty="0" err="1" smtClean="0">
                <a:solidFill>
                  <a:srgbClr val="9FE8F7"/>
                </a:solidFill>
              </a:rPr>
              <a:t>ingin</a:t>
            </a:r>
            <a:r>
              <a:rPr lang="en-US" dirty="0" smtClean="0">
                <a:solidFill>
                  <a:srgbClr val="9FE8F7"/>
                </a:solidFill>
              </a:rPr>
              <a:t> </a:t>
            </a:r>
            <a:r>
              <a:rPr lang="en-US" dirty="0" err="1" smtClean="0">
                <a:solidFill>
                  <a:srgbClr val="9FE8F7"/>
                </a:solidFill>
              </a:rPr>
              <a:t>adanya</a:t>
            </a:r>
            <a:r>
              <a:rPr lang="en-US" dirty="0" smtClean="0">
                <a:solidFill>
                  <a:srgbClr val="9FE8F7"/>
                </a:solidFill>
              </a:rPr>
              <a:t> </a:t>
            </a:r>
            <a:r>
              <a:rPr lang="en-US" dirty="0" err="1" smtClean="0">
                <a:solidFill>
                  <a:srgbClr val="9FE8F7"/>
                </a:solidFill>
              </a:rPr>
              <a:t>pergaulan</a:t>
            </a:r>
            <a:r>
              <a:rPr lang="en-US" dirty="0" smtClean="0">
                <a:solidFill>
                  <a:srgbClr val="9FE8F7"/>
                </a:solidFill>
              </a:rPr>
              <a:t> </a:t>
            </a:r>
            <a:r>
              <a:rPr lang="en-US" dirty="0" err="1" smtClean="0">
                <a:solidFill>
                  <a:srgbClr val="9FE8F7"/>
                </a:solidFill>
              </a:rPr>
              <a:t>dunia</a:t>
            </a:r>
            <a:r>
              <a:rPr lang="en-US" dirty="0" smtClean="0">
                <a:solidFill>
                  <a:srgbClr val="9FE8F7"/>
                </a:solidFill>
              </a:rPr>
              <a:t> </a:t>
            </a:r>
            <a:r>
              <a:rPr lang="en-US" dirty="0" err="1" smtClean="0">
                <a:solidFill>
                  <a:srgbClr val="9FE8F7"/>
                </a:solidFill>
              </a:rPr>
              <a:t>yg</a:t>
            </a:r>
            <a:r>
              <a:rPr lang="en-US" dirty="0" smtClean="0">
                <a:solidFill>
                  <a:srgbClr val="9FE8F7"/>
                </a:solidFill>
              </a:rPr>
              <a:t> </a:t>
            </a:r>
            <a:r>
              <a:rPr lang="en-US" dirty="0" err="1" smtClean="0">
                <a:solidFill>
                  <a:srgbClr val="9FE8F7"/>
                </a:solidFill>
              </a:rPr>
              <a:t>harmonis</a:t>
            </a:r>
            <a:r>
              <a:rPr lang="en-US" sz="2800" dirty="0" smtClean="0">
                <a:solidFill>
                  <a:srgbClr val="FFFF00"/>
                </a:solidFill>
              </a:rPr>
              <a:t>. 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Pend </a:t>
            </a:r>
            <a:r>
              <a:rPr lang="en-US" sz="2800" dirty="0" err="1" smtClean="0"/>
              <a:t>komparatif</a:t>
            </a:r>
            <a:r>
              <a:rPr lang="en-US" sz="2800" dirty="0" smtClean="0"/>
              <a:t> </a:t>
            </a:r>
            <a:r>
              <a:rPr lang="en-US" sz="2800" dirty="0" err="1" smtClean="0"/>
              <a:t>lahir</a:t>
            </a:r>
            <a:r>
              <a:rPr lang="en-US" sz="2800" dirty="0" smtClean="0"/>
              <a:t> </a:t>
            </a:r>
            <a:r>
              <a:rPr lang="en-US" sz="2800" dirty="0" err="1" smtClean="0"/>
              <a:t>sbg</a:t>
            </a:r>
            <a:r>
              <a:rPr lang="en-US" sz="2800" dirty="0" smtClean="0"/>
              <a:t> </a:t>
            </a:r>
            <a:r>
              <a:rPr lang="en-US" sz="2800" dirty="0" err="1" smtClean="0"/>
              <a:t>upaya</a:t>
            </a:r>
            <a:r>
              <a:rPr lang="en-US" sz="2800" dirty="0" smtClean="0"/>
              <a:t> </a:t>
            </a:r>
            <a:r>
              <a:rPr lang="en-US" sz="2800" dirty="0" err="1" smtClean="0"/>
              <a:t>sistematis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ahli</a:t>
            </a:r>
            <a:r>
              <a:rPr lang="en-US" sz="2800" dirty="0" smtClean="0"/>
              <a:t> </a:t>
            </a:r>
            <a:r>
              <a:rPr lang="en-US" sz="2800" dirty="0" err="1" smtClean="0"/>
              <a:t>mempelajari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pend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luar</a:t>
            </a:r>
            <a:r>
              <a:rPr lang="en-US" sz="2800" dirty="0" smtClean="0"/>
              <a:t> </a:t>
            </a:r>
            <a:r>
              <a:rPr lang="en-US" sz="2800" dirty="0" err="1" smtClean="0"/>
              <a:t>batas</a:t>
            </a:r>
            <a:r>
              <a:rPr lang="en-US" sz="2800" dirty="0" smtClean="0"/>
              <a:t> </a:t>
            </a:r>
            <a:r>
              <a:rPr lang="en-US" sz="2800" dirty="0" err="1" smtClean="0"/>
              <a:t>negeri</a:t>
            </a:r>
            <a:r>
              <a:rPr lang="en-US" sz="2800" dirty="0" smtClean="0"/>
              <a:t>  </a:t>
            </a:r>
            <a:r>
              <a:rPr lang="en-US" sz="2800" dirty="0" err="1" smtClean="0"/>
              <a:t>sendiri</a:t>
            </a:r>
            <a:r>
              <a:rPr lang="en-US" sz="2800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Pend global </a:t>
            </a:r>
            <a:r>
              <a:rPr lang="en-US" sz="2800" dirty="0" err="1" smtClean="0">
                <a:solidFill>
                  <a:srgbClr val="FFFF00"/>
                </a:solidFill>
              </a:rPr>
              <a:t>lahir</a:t>
            </a:r>
            <a:r>
              <a:rPr lang="en-US" sz="2800" dirty="0" smtClean="0">
                <a:solidFill>
                  <a:srgbClr val="FFFF00"/>
                </a:solidFill>
              </a:rPr>
              <a:t> dg </a:t>
            </a:r>
            <a:r>
              <a:rPr lang="en-US" sz="2800" dirty="0" err="1" smtClean="0">
                <a:solidFill>
                  <a:srgbClr val="FFFF00"/>
                </a:solidFill>
              </a:rPr>
              <a:t>tujuan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menumbuhkan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kesadaran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warga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bangsa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di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tiap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negara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menyadari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pentingnya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menjaga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kehidupan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kolektif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secara</a:t>
            </a:r>
            <a:r>
              <a:rPr lang="en-US" sz="2800" dirty="0" smtClean="0">
                <a:solidFill>
                  <a:srgbClr val="FFFF00"/>
                </a:solidFill>
              </a:rPr>
              <a:t> global.</a:t>
            </a:r>
            <a:r>
              <a:rPr lang="en-US" sz="2800" dirty="0" smtClean="0"/>
              <a:t> </a:t>
            </a:r>
          </a:p>
          <a:p>
            <a:pPr>
              <a:spcBef>
                <a:spcPts val="1800"/>
              </a:spcBef>
              <a:buNone/>
            </a:pP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 smtClean="0"/>
              <a:t>arif_rohman@uny.ac.id</a:t>
            </a:r>
            <a:endParaRPr lang="en-US" sz="1600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124200" y="533400"/>
            <a:ext cx="5791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ts val="3600"/>
              </a:lnSpc>
              <a:spcBef>
                <a:spcPts val="1200"/>
              </a:spcBef>
              <a:spcAft>
                <a:spcPts val="600"/>
              </a:spcAft>
              <a:buClr>
                <a:schemeClr val="hlink"/>
              </a:buClr>
              <a:buSzPct val="90000"/>
              <a:buBlip>
                <a:blip r:embed="rId3"/>
              </a:buBlip>
              <a:defRPr/>
            </a:pPr>
            <a:r>
              <a:rPr lang="en-US" sz="3200" dirty="0" smtClean="0"/>
              <a:t>India </a:t>
            </a:r>
            <a:r>
              <a:rPr lang="en-US" sz="3200" dirty="0" err="1" smtClean="0"/>
              <a:t>th</a:t>
            </a:r>
            <a:r>
              <a:rPr lang="en-US" sz="3200" dirty="0" smtClean="0"/>
              <a:t> 600 SM-250 M </a:t>
            </a:r>
            <a:r>
              <a:rPr lang="en-US" sz="3200" dirty="0" err="1" smtClean="0"/>
              <a:t>telah</a:t>
            </a:r>
            <a:r>
              <a:rPr lang="en-US" sz="3200" dirty="0" smtClean="0"/>
              <a:t> </a:t>
            </a:r>
            <a:r>
              <a:rPr lang="en-US" sz="3200" dirty="0" err="1" smtClean="0"/>
              <a:t>ada</a:t>
            </a:r>
            <a:r>
              <a:rPr lang="en-US" sz="3200" dirty="0" smtClean="0"/>
              <a:t> </a:t>
            </a:r>
            <a:r>
              <a:rPr lang="en-US" sz="3200" i="1" dirty="0" err="1" smtClean="0"/>
              <a:t>Universitas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Takshila</a:t>
            </a:r>
            <a:r>
              <a:rPr lang="en-US" sz="3200" i="1" dirty="0" smtClean="0"/>
              <a:t>.</a:t>
            </a:r>
            <a:r>
              <a:rPr lang="en-US" sz="3200" dirty="0" smtClean="0"/>
              <a:t> </a:t>
            </a:r>
            <a:r>
              <a:rPr lang="en-US" sz="3200" dirty="0" err="1" smtClean="0"/>
              <a:t>Th</a:t>
            </a:r>
            <a:r>
              <a:rPr lang="en-US" sz="3200" dirty="0" smtClean="0"/>
              <a:t> 450 M </a:t>
            </a:r>
            <a:r>
              <a:rPr lang="en-US" sz="3200" dirty="0" err="1" smtClean="0"/>
              <a:t>s.d</a:t>
            </a:r>
            <a:r>
              <a:rPr lang="en-US" sz="3200" dirty="0" smtClean="0"/>
              <a:t>. </a:t>
            </a:r>
            <a:r>
              <a:rPr lang="en-US" sz="3200" dirty="0" err="1" smtClean="0"/>
              <a:t>akhir</a:t>
            </a:r>
            <a:r>
              <a:rPr lang="en-US" sz="3200" dirty="0" smtClean="0"/>
              <a:t> </a:t>
            </a:r>
            <a:r>
              <a:rPr lang="en-US" sz="3200" dirty="0" err="1" smtClean="0"/>
              <a:t>abad</a:t>
            </a:r>
            <a:r>
              <a:rPr lang="en-US" sz="3200" dirty="0" smtClean="0"/>
              <a:t> XII </a:t>
            </a:r>
            <a:r>
              <a:rPr lang="en-US" sz="3200" dirty="0" err="1" smtClean="0"/>
              <a:t>ada</a:t>
            </a:r>
            <a:r>
              <a:rPr lang="en-US" sz="3200" dirty="0" smtClean="0"/>
              <a:t> </a:t>
            </a:r>
            <a:r>
              <a:rPr lang="en-US" sz="3200" i="1" dirty="0" err="1" smtClean="0"/>
              <a:t>Universitas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Nalanda</a:t>
            </a:r>
            <a:r>
              <a:rPr lang="en-US" sz="3200" i="1" dirty="0" smtClean="0"/>
              <a:t>.</a:t>
            </a:r>
            <a:r>
              <a:rPr lang="en-US" sz="3200" dirty="0" smtClean="0"/>
              <a:t> </a:t>
            </a:r>
            <a:r>
              <a:rPr lang="en-US" sz="3200" dirty="0" err="1" smtClean="0"/>
              <a:t>Keduanya</a:t>
            </a:r>
            <a:r>
              <a:rPr lang="en-US" sz="3200" dirty="0" smtClean="0"/>
              <a:t> </a:t>
            </a:r>
            <a:r>
              <a:rPr lang="en-US" sz="3200" dirty="0" err="1" smtClean="0"/>
              <a:t>mengkaji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mengajarkan</a:t>
            </a:r>
            <a:r>
              <a:rPr lang="en-US" sz="3200" dirty="0" smtClean="0"/>
              <a:t> </a:t>
            </a:r>
            <a:r>
              <a:rPr lang="en-US" sz="3200" dirty="0" err="1" smtClean="0"/>
              <a:t>ilmu</a:t>
            </a:r>
            <a:r>
              <a:rPr lang="en-US" sz="3200" dirty="0" smtClean="0"/>
              <a:t> </a:t>
            </a:r>
            <a:r>
              <a:rPr lang="en-US" sz="3200" dirty="0" err="1" smtClean="0"/>
              <a:t>Paramasastra</a:t>
            </a:r>
            <a:r>
              <a:rPr lang="en-US" sz="3200" dirty="0" smtClean="0"/>
              <a:t>, </a:t>
            </a:r>
            <a:r>
              <a:rPr lang="en-US" sz="3200" dirty="0" err="1" smtClean="0"/>
              <a:t>Sansekerta</a:t>
            </a:r>
            <a:r>
              <a:rPr lang="en-US" sz="3200" dirty="0" smtClean="0"/>
              <a:t>,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Bahasa</a:t>
            </a:r>
            <a:r>
              <a:rPr lang="en-US" sz="3200" dirty="0" smtClean="0"/>
              <a:t> Persia. </a:t>
            </a:r>
          </a:p>
          <a:p>
            <a:pPr marL="342900" indent="-342900" eaLnBrk="1" hangingPunct="1">
              <a:lnSpc>
                <a:spcPts val="3600"/>
              </a:lnSpc>
              <a:spcBef>
                <a:spcPts val="1200"/>
              </a:spcBef>
              <a:spcAft>
                <a:spcPts val="600"/>
              </a:spcAft>
              <a:buClr>
                <a:schemeClr val="hlink"/>
              </a:buClr>
              <a:buSzPct val="90000"/>
              <a:buBlip>
                <a:blip r:embed="rId3"/>
              </a:buBlip>
              <a:defRPr/>
            </a:pPr>
            <a:r>
              <a:rPr lang="en-US" sz="3200" dirty="0" err="1" smtClean="0">
                <a:solidFill>
                  <a:srgbClr val="FFFF00"/>
                </a:solidFill>
              </a:rPr>
              <a:t>Kedua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universitas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tsb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banyak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dikunjungi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para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mahasiswa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dan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pengajar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dari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negara</a:t>
            </a:r>
            <a:r>
              <a:rPr lang="en-US" sz="3200" dirty="0" smtClean="0">
                <a:solidFill>
                  <a:srgbClr val="FFFF00"/>
                </a:solidFill>
              </a:rPr>
              <a:t> lain </a:t>
            </a:r>
            <a:r>
              <a:rPr lang="en-US" sz="3200" dirty="0" err="1" smtClean="0">
                <a:solidFill>
                  <a:srgbClr val="FFFF00"/>
                </a:solidFill>
              </a:rPr>
              <a:t>di</a:t>
            </a:r>
            <a:r>
              <a:rPr lang="en-US" sz="3200" dirty="0" smtClean="0">
                <a:solidFill>
                  <a:srgbClr val="FFFF00"/>
                </a:solidFill>
              </a:rPr>
              <a:t> Asia. </a:t>
            </a:r>
          </a:p>
        </p:txBody>
      </p:sp>
      <p:pic>
        <p:nvPicPr>
          <p:cNvPr id="5" name="Picture 12" descr="C:\Documents and Settings\Arif Rohman\Local Settings\Temporary Internet Files\06a3d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04799" y="685800"/>
            <a:ext cx="2684319" cy="25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 descr="http://www.lukman-edy.web.id/images.php/gambar/gallery/photo/thumb/45/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65360" y="3528188"/>
            <a:ext cx="2706439" cy="249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124200" y="533400"/>
            <a:ext cx="5791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90000"/>
              <a:buBlip>
                <a:blip r:embed="rId3"/>
              </a:buBlip>
              <a:defRPr/>
            </a:pPr>
            <a:r>
              <a:rPr lang="en-US" sz="3200" dirty="0" err="1" smtClean="0"/>
              <a:t>Bhagdad</a:t>
            </a:r>
            <a:r>
              <a:rPr lang="en-US" sz="3200" dirty="0" smtClean="0"/>
              <a:t>, </a:t>
            </a:r>
            <a:r>
              <a:rPr lang="en-US" sz="3200" dirty="0" err="1" smtClean="0"/>
              <a:t>Irak</a:t>
            </a:r>
            <a:r>
              <a:rPr lang="en-US" sz="3200" dirty="0" smtClean="0"/>
              <a:t>, </a:t>
            </a:r>
            <a:r>
              <a:rPr lang="en-US" sz="3200" dirty="0" err="1" smtClean="0"/>
              <a:t>th</a:t>
            </a:r>
            <a:r>
              <a:rPr lang="en-US" sz="3200" dirty="0" smtClean="0"/>
              <a:t> 830 M </a:t>
            </a:r>
            <a:r>
              <a:rPr lang="en-US" sz="3200" dirty="0" err="1" smtClean="0"/>
              <a:t>telah</a:t>
            </a:r>
            <a:r>
              <a:rPr lang="en-US" sz="3200" dirty="0" smtClean="0"/>
              <a:t> </a:t>
            </a:r>
            <a:r>
              <a:rPr lang="en-US" sz="3200" dirty="0" err="1" smtClean="0"/>
              <a:t>ada</a:t>
            </a:r>
            <a:r>
              <a:rPr lang="en-US" sz="3200" dirty="0" smtClean="0"/>
              <a:t> </a:t>
            </a:r>
            <a:r>
              <a:rPr lang="en-US" sz="3200" dirty="0" err="1" smtClean="0"/>
              <a:t>universitas</a:t>
            </a:r>
            <a:r>
              <a:rPr lang="en-US" sz="3200" dirty="0" smtClean="0"/>
              <a:t> </a:t>
            </a:r>
            <a:r>
              <a:rPr lang="en-US" sz="3200" i="1" dirty="0" smtClean="0"/>
              <a:t>‘</a:t>
            </a:r>
            <a:r>
              <a:rPr lang="en-US" sz="3200" i="1" dirty="0" err="1" smtClean="0"/>
              <a:t>Baitul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Hikmah</a:t>
            </a:r>
            <a:r>
              <a:rPr lang="en-US" sz="3200" i="1" dirty="0" smtClean="0"/>
              <a:t>’</a:t>
            </a:r>
            <a:r>
              <a:rPr lang="en-US" sz="3200" dirty="0" smtClean="0"/>
              <a:t> </a:t>
            </a:r>
            <a:r>
              <a:rPr lang="en-US" sz="3200" dirty="0" err="1" smtClean="0"/>
              <a:t>yg</a:t>
            </a:r>
            <a:r>
              <a:rPr lang="en-US" sz="3200" dirty="0" smtClean="0"/>
              <a:t> </a:t>
            </a:r>
            <a:r>
              <a:rPr lang="en-US" sz="3200" dirty="0" err="1" smtClean="0"/>
              <a:t>didirikan</a:t>
            </a:r>
            <a:r>
              <a:rPr lang="en-US" sz="3200" dirty="0" smtClean="0"/>
              <a:t> </a:t>
            </a:r>
            <a:r>
              <a:rPr lang="en-US" sz="3200" dirty="0" err="1" smtClean="0"/>
              <a:t>oleh</a:t>
            </a:r>
            <a:r>
              <a:rPr lang="en-US" sz="3200" dirty="0" smtClean="0"/>
              <a:t> </a:t>
            </a:r>
            <a:r>
              <a:rPr lang="en-US" sz="3200" dirty="0" err="1" smtClean="0"/>
              <a:t>kholifah</a:t>
            </a:r>
            <a:r>
              <a:rPr lang="en-US" sz="3200" dirty="0" smtClean="0"/>
              <a:t> </a:t>
            </a:r>
            <a:r>
              <a:rPr lang="en-US" sz="3200" dirty="0" err="1" smtClean="0"/>
              <a:t>Bani</a:t>
            </a:r>
            <a:r>
              <a:rPr lang="en-US" sz="3200" dirty="0" smtClean="0"/>
              <a:t> </a:t>
            </a:r>
            <a:r>
              <a:rPr lang="en-US" sz="3200" dirty="0" err="1" smtClean="0"/>
              <a:t>Abasyiyah</a:t>
            </a:r>
            <a:r>
              <a:rPr lang="en-US" sz="3200" dirty="0" smtClean="0"/>
              <a:t> </a:t>
            </a:r>
            <a:r>
              <a:rPr lang="en-US" sz="3200" dirty="0" err="1" smtClean="0"/>
              <a:t>ke</a:t>
            </a:r>
            <a:r>
              <a:rPr lang="en-US" sz="3200" dirty="0" smtClean="0"/>
              <a:t> VIII, Al-</a:t>
            </a:r>
            <a:r>
              <a:rPr lang="en-US" sz="3200" dirty="0" err="1" smtClean="0"/>
              <a:t>Makmun</a:t>
            </a:r>
            <a:r>
              <a:rPr lang="en-US" sz="3200" dirty="0" smtClean="0"/>
              <a:t>. </a:t>
            </a:r>
          </a:p>
          <a:p>
            <a:pPr marL="342900" indent="-342900" eaLnBrk="1" hangingPunct="1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90000"/>
              <a:buBlip>
                <a:blip r:embed="rId3"/>
              </a:buBlip>
              <a:defRPr/>
            </a:pPr>
            <a:r>
              <a:rPr lang="en-US" sz="3200" dirty="0" err="1" smtClean="0">
                <a:solidFill>
                  <a:srgbClr val="FFFF00"/>
                </a:solidFill>
              </a:rPr>
              <a:t>Kegiatan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utama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Universiats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ini</a:t>
            </a:r>
            <a:r>
              <a:rPr lang="en-US" sz="3200" dirty="0" smtClean="0">
                <a:solidFill>
                  <a:srgbClr val="FFFF00"/>
                </a:solidFill>
              </a:rPr>
              <a:t>: </a:t>
            </a:r>
            <a:r>
              <a:rPr lang="en-US" sz="3200" dirty="0" err="1" smtClean="0">
                <a:solidFill>
                  <a:srgbClr val="FFFF00"/>
                </a:solidFill>
              </a:rPr>
              <a:t>melakukan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studi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dan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terjemah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karya-karya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klasik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Yunani</a:t>
            </a:r>
            <a:r>
              <a:rPr lang="en-US" sz="3200" dirty="0" smtClean="0">
                <a:solidFill>
                  <a:srgbClr val="FFFF00"/>
                </a:solidFill>
              </a:rPr>
              <a:t> (</a:t>
            </a:r>
            <a:r>
              <a:rPr lang="en-US" sz="3200" dirty="0" err="1" smtClean="0">
                <a:solidFill>
                  <a:srgbClr val="FFFF00"/>
                </a:solidFill>
              </a:rPr>
              <a:t>buku</a:t>
            </a:r>
            <a:r>
              <a:rPr lang="en-US" sz="3200" dirty="0" smtClean="0">
                <a:solidFill>
                  <a:srgbClr val="FFFF00"/>
                </a:solidFill>
              </a:rPr>
              <a:t> Plato, </a:t>
            </a:r>
            <a:r>
              <a:rPr lang="en-US" sz="3200" dirty="0" err="1" smtClean="0">
                <a:solidFill>
                  <a:srgbClr val="FFFF00"/>
                </a:solidFill>
              </a:rPr>
              <a:t>Aristoteles</a:t>
            </a:r>
            <a:r>
              <a:rPr lang="en-US" sz="3200" dirty="0" smtClean="0">
                <a:solidFill>
                  <a:srgbClr val="FFFF00"/>
                </a:solidFill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</a:rPr>
              <a:t>Pitagoras</a:t>
            </a:r>
            <a:r>
              <a:rPr lang="en-US" sz="3200" dirty="0" smtClean="0">
                <a:solidFill>
                  <a:srgbClr val="FFFF00"/>
                </a:solidFill>
              </a:rPr>
              <a:t>) </a:t>
            </a:r>
          </a:p>
          <a:p>
            <a:pPr marL="342900" indent="-342900" eaLnBrk="1" hangingPunct="1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90000"/>
              <a:buBlip>
                <a:blip r:embed="rId3"/>
              </a:buBlip>
              <a:defRPr/>
            </a:pPr>
            <a:r>
              <a:rPr lang="en-US" sz="3200" dirty="0" err="1" smtClean="0"/>
              <a:t>Juga</a:t>
            </a:r>
            <a:r>
              <a:rPr lang="en-US" sz="3200" dirty="0" smtClean="0"/>
              <a:t> </a:t>
            </a:r>
            <a:r>
              <a:rPr lang="en-US" sz="3200" dirty="0" err="1" smtClean="0"/>
              <a:t>pelayanan</a:t>
            </a:r>
            <a:r>
              <a:rPr lang="en-US" sz="3200" dirty="0" smtClean="0"/>
              <a:t> </a:t>
            </a:r>
            <a:r>
              <a:rPr lang="en-US" sz="3200" dirty="0" err="1" smtClean="0"/>
              <a:t>pengajaran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penyelidikan</a:t>
            </a:r>
            <a:r>
              <a:rPr lang="en-US" sz="3200" dirty="0" smtClean="0"/>
              <a:t> </a:t>
            </a:r>
            <a:r>
              <a:rPr lang="en-US" sz="3200" dirty="0" err="1" smtClean="0"/>
              <a:t>thd</a:t>
            </a:r>
            <a:r>
              <a:rPr lang="en-US" sz="3200" dirty="0" smtClean="0"/>
              <a:t> </a:t>
            </a:r>
            <a:r>
              <a:rPr lang="en-US" sz="3200" dirty="0" err="1" smtClean="0"/>
              <a:t>aneka</a:t>
            </a:r>
            <a:r>
              <a:rPr lang="en-US" sz="3200" dirty="0" smtClean="0"/>
              <a:t> </a:t>
            </a:r>
            <a:r>
              <a:rPr lang="en-US" sz="3200" dirty="0" err="1" smtClean="0"/>
              <a:t>ilmu</a:t>
            </a:r>
            <a:r>
              <a:rPr lang="en-US" sz="3200" dirty="0" smtClean="0"/>
              <a:t>.</a:t>
            </a:r>
          </a:p>
        </p:txBody>
      </p:sp>
      <p:pic>
        <p:nvPicPr>
          <p:cNvPr id="2050" name="Picture 2" descr="t00114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685800"/>
            <a:ext cx="298704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t001139a"/>
          <p:cNvPicPr>
            <a:picLocks noChangeAspect="1" noChangeArrowheads="1"/>
          </p:cNvPicPr>
          <p:nvPr/>
        </p:nvPicPr>
        <p:blipFill>
          <a:blip r:embed="rId5"/>
          <a:srcRect r="26882" b="14286"/>
          <a:stretch>
            <a:fillRect/>
          </a:stretch>
        </p:blipFill>
        <p:spPr bwMode="auto">
          <a:xfrm>
            <a:off x="152400" y="3657600"/>
            <a:ext cx="2971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124200" y="533400"/>
            <a:ext cx="5791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90000"/>
              <a:buBlip>
                <a:blip r:embed="rId3"/>
              </a:buBlip>
              <a:defRPr/>
            </a:pPr>
            <a:r>
              <a:rPr lang="en-US" sz="3200" dirty="0" smtClean="0"/>
              <a:t>Pend </a:t>
            </a:r>
            <a:r>
              <a:rPr lang="en-US" sz="3200" dirty="0" err="1" smtClean="0"/>
              <a:t>internasional</a:t>
            </a:r>
            <a:r>
              <a:rPr lang="en-US" sz="3200" dirty="0" smtClean="0"/>
              <a:t> </a:t>
            </a:r>
            <a:r>
              <a:rPr lang="en-US" sz="3200" dirty="0" err="1" smtClean="0"/>
              <a:t>di</a:t>
            </a:r>
            <a:r>
              <a:rPr lang="en-US" sz="3200" dirty="0" smtClean="0"/>
              <a:t> Asia </a:t>
            </a:r>
            <a:r>
              <a:rPr lang="en-US" sz="3200" dirty="0" err="1" smtClean="0"/>
              <a:t>tenggara</a:t>
            </a:r>
            <a:r>
              <a:rPr lang="en-US" sz="3200" dirty="0" smtClean="0"/>
              <a:t> </a:t>
            </a:r>
            <a:r>
              <a:rPr lang="en-US" sz="3200" dirty="0" err="1" smtClean="0"/>
              <a:t>diprakarsai</a:t>
            </a:r>
            <a:r>
              <a:rPr lang="en-US" sz="3200" dirty="0" smtClean="0"/>
              <a:t> ASEAN </a:t>
            </a:r>
            <a:r>
              <a:rPr lang="en-US" sz="3200" i="1" dirty="0" smtClean="0"/>
              <a:t>(Association of South-East Asian Nations)</a:t>
            </a:r>
            <a:r>
              <a:rPr lang="en-US" sz="3200" dirty="0" smtClean="0"/>
              <a:t> dg </a:t>
            </a:r>
            <a:r>
              <a:rPr lang="en-US" sz="3200" dirty="0" err="1" smtClean="0"/>
              <a:t>membentuk</a:t>
            </a:r>
            <a:r>
              <a:rPr lang="en-US" sz="3200" dirty="0" smtClean="0"/>
              <a:t> SEAMEO </a:t>
            </a:r>
            <a:r>
              <a:rPr lang="en-US" sz="3200" i="1" dirty="0" smtClean="0"/>
              <a:t>(South-East Asian Ministers of Education </a:t>
            </a:r>
            <a:r>
              <a:rPr lang="en-US" sz="3200" i="1" dirty="0" err="1" smtClean="0"/>
              <a:t>Organisation</a:t>
            </a:r>
            <a:r>
              <a:rPr lang="en-US" sz="3200" i="1" dirty="0" smtClean="0"/>
              <a:t>)</a:t>
            </a:r>
            <a:r>
              <a:rPr lang="en-US" sz="3200" dirty="0" smtClean="0"/>
              <a:t>.</a:t>
            </a:r>
          </a:p>
          <a:p>
            <a:pPr marL="342900" indent="-342900" eaLnBrk="1" hangingPunct="1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90000"/>
              <a:buBlip>
                <a:blip r:embed="rId3"/>
              </a:buBlip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ASEAN </a:t>
            </a:r>
            <a:r>
              <a:rPr lang="en-US" sz="3200" dirty="0" err="1" smtClean="0">
                <a:solidFill>
                  <a:srgbClr val="FFFF00"/>
                </a:solidFill>
              </a:rPr>
              <a:t>semakin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kokoh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dlm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menggalang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kerjasama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anggota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utk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peningkatan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kesejahteraan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berbagai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bidang</a:t>
            </a:r>
            <a:r>
              <a:rPr lang="en-US" sz="3200" dirty="0" smtClean="0">
                <a:solidFill>
                  <a:srgbClr val="FFFF00"/>
                </a:solidFill>
              </a:rPr>
              <a:t> (</a:t>
            </a:r>
            <a:r>
              <a:rPr lang="en-US" sz="3200" dirty="0" err="1" smtClean="0">
                <a:solidFill>
                  <a:srgbClr val="FFFF00"/>
                </a:solidFill>
              </a:rPr>
              <a:t>ekonomi</a:t>
            </a:r>
            <a:r>
              <a:rPr lang="en-US" sz="3200" dirty="0" smtClean="0">
                <a:solidFill>
                  <a:srgbClr val="FFFF00"/>
                </a:solidFill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</a:rPr>
              <a:t>sains</a:t>
            </a:r>
            <a:r>
              <a:rPr lang="en-US" sz="3200" dirty="0" smtClean="0">
                <a:solidFill>
                  <a:srgbClr val="FFFF00"/>
                </a:solidFill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</a:rPr>
              <a:t>teknologi</a:t>
            </a:r>
            <a:r>
              <a:rPr lang="en-US" sz="3200" dirty="0" smtClean="0">
                <a:solidFill>
                  <a:srgbClr val="FFFF00"/>
                </a:solidFill>
              </a:rPr>
              <a:t>, &amp; </a:t>
            </a:r>
            <a:r>
              <a:rPr lang="en-US" sz="3200" dirty="0" err="1" smtClean="0">
                <a:solidFill>
                  <a:srgbClr val="FFFF00"/>
                </a:solidFill>
              </a:rPr>
              <a:t>pendidikan</a:t>
            </a:r>
            <a:r>
              <a:rPr lang="en-US" sz="3200" dirty="0" smtClean="0">
                <a:solidFill>
                  <a:srgbClr val="FFFF00"/>
                </a:solidFill>
              </a:rPr>
              <a:t>).</a:t>
            </a:r>
          </a:p>
        </p:txBody>
      </p:sp>
      <p:pic>
        <p:nvPicPr>
          <p:cNvPr id="3074" name="Picture 2" descr="t028954a"/>
          <p:cNvPicPr>
            <a:picLocks noChangeAspect="1" noChangeArrowheads="1"/>
          </p:cNvPicPr>
          <p:nvPr/>
        </p:nvPicPr>
        <p:blipFill>
          <a:blip r:embed="rId4"/>
          <a:srcRect l="16830" t="11765" r="12482" b="5882"/>
          <a:stretch>
            <a:fillRect/>
          </a:stretch>
        </p:blipFill>
        <p:spPr bwMode="auto">
          <a:xfrm>
            <a:off x="152400" y="685800"/>
            <a:ext cx="2971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t628222a"/>
          <p:cNvPicPr>
            <a:picLocks noChangeAspect="1" noChangeArrowheads="1"/>
          </p:cNvPicPr>
          <p:nvPr/>
        </p:nvPicPr>
        <p:blipFill>
          <a:blip r:embed="rId5"/>
          <a:srcRect t="11111" r="45324" b="30918"/>
          <a:stretch>
            <a:fillRect/>
          </a:stretch>
        </p:blipFill>
        <p:spPr bwMode="auto">
          <a:xfrm>
            <a:off x="152400" y="3505200"/>
            <a:ext cx="2971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sz="3600" b="1" dirty="0" err="1" smtClean="0">
                <a:solidFill>
                  <a:srgbClr val="FFFF00"/>
                </a:solidFill>
              </a:rPr>
              <a:t>Ada</a:t>
            </a:r>
            <a:r>
              <a:rPr lang="en-US" sz="3600" b="1" dirty="0" smtClean="0">
                <a:solidFill>
                  <a:srgbClr val="FFFF00"/>
                </a:solidFill>
              </a:rPr>
              <a:t> 6 </a:t>
            </a:r>
            <a:r>
              <a:rPr lang="en-US" sz="3600" b="1" dirty="0" err="1" smtClean="0">
                <a:solidFill>
                  <a:srgbClr val="FFFF00"/>
                </a:solidFill>
              </a:rPr>
              <a:t>Pusat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Penelitian</a:t>
            </a:r>
            <a:r>
              <a:rPr lang="en-US" sz="3600" b="1" dirty="0" smtClean="0">
                <a:solidFill>
                  <a:srgbClr val="FFFF00"/>
                </a:solidFill>
              </a:rPr>
              <a:t> &amp; </a:t>
            </a:r>
            <a:r>
              <a:rPr lang="en-US" sz="3600" b="1" dirty="0" err="1" smtClean="0">
                <a:solidFill>
                  <a:srgbClr val="FFFF00"/>
                </a:solidFill>
              </a:rPr>
              <a:t>Latihan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Yg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Dikelola</a:t>
            </a:r>
            <a:r>
              <a:rPr lang="en-US" sz="3600" b="1" dirty="0" smtClean="0">
                <a:solidFill>
                  <a:srgbClr val="FFFF00"/>
                </a:solidFill>
              </a:rPr>
              <a:t> SEAMEO. 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22475"/>
            <a:ext cx="8305800" cy="4530725"/>
          </a:xfrm>
        </p:spPr>
        <p:txBody>
          <a:bodyPr/>
          <a:lstStyle/>
          <a:p>
            <a:pPr lvl="0">
              <a:lnSpc>
                <a:spcPts val="3400"/>
              </a:lnSpc>
              <a:spcBef>
                <a:spcPts val="1800"/>
              </a:spcBef>
            </a:pPr>
            <a:r>
              <a:rPr lang="en-US" dirty="0" smtClean="0">
                <a:solidFill>
                  <a:srgbClr val="BEF0FA"/>
                </a:solidFill>
              </a:rPr>
              <a:t>BIOTROP </a:t>
            </a:r>
            <a:r>
              <a:rPr lang="en-US" i="1" dirty="0" smtClean="0">
                <a:solidFill>
                  <a:srgbClr val="BEF0FA"/>
                </a:solidFill>
              </a:rPr>
              <a:t>(Tropical Biology)</a:t>
            </a:r>
            <a:r>
              <a:rPr lang="en-US" dirty="0" smtClean="0">
                <a:solidFill>
                  <a:srgbClr val="BEF0FA"/>
                </a:solidFill>
              </a:rPr>
              <a:t> </a:t>
            </a:r>
            <a:r>
              <a:rPr lang="en-US" dirty="0" err="1" smtClean="0"/>
              <a:t>berpusat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Bogor, Indonesia.</a:t>
            </a:r>
          </a:p>
          <a:p>
            <a:pPr lvl="0">
              <a:lnSpc>
                <a:spcPts val="3400"/>
              </a:lnSpc>
              <a:spcBef>
                <a:spcPts val="1800"/>
              </a:spcBef>
            </a:pPr>
            <a:r>
              <a:rPr lang="en-US" dirty="0" smtClean="0">
                <a:solidFill>
                  <a:srgbClr val="BEF0FA"/>
                </a:solidFill>
              </a:rPr>
              <a:t>CCB TROPMED </a:t>
            </a:r>
            <a:r>
              <a:rPr lang="en-US" i="1" dirty="0" smtClean="0">
                <a:solidFill>
                  <a:srgbClr val="BEF0FA"/>
                </a:solidFill>
              </a:rPr>
              <a:t>(Central Coordinating Board for Tropical Medicine</a:t>
            </a:r>
            <a:r>
              <a:rPr lang="en-US" i="1" dirty="0" smtClean="0"/>
              <a:t>)</a:t>
            </a:r>
            <a:r>
              <a:rPr lang="en-US" dirty="0" smtClean="0"/>
              <a:t> </a:t>
            </a:r>
            <a:r>
              <a:rPr lang="en-US" dirty="0" err="1" smtClean="0"/>
              <a:t>berpusat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Bangkok, Thailand.</a:t>
            </a:r>
          </a:p>
          <a:p>
            <a:pPr lvl="0">
              <a:lnSpc>
                <a:spcPts val="3400"/>
              </a:lnSpc>
              <a:spcBef>
                <a:spcPts val="1800"/>
              </a:spcBef>
            </a:pPr>
            <a:r>
              <a:rPr lang="en-US" dirty="0" smtClean="0">
                <a:solidFill>
                  <a:srgbClr val="BEF0FA"/>
                </a:solidFill>
              </a:rPr>
              <a:t>RECSAM </a:t>
            </a:r>
            <a:r>
              <a:rPr lang="en-US" i="1" dirty="0" smtClean="0">
                <a:solidFill>
                  <a:srgbClr val="BEF0FA"/>
                </a:solidFill>
              </a:rPr>
              <a:t>(Regional Centre for Science and Mathematics)</a:t>
            </a:r>
            <a:r>
              <a:rPr lang="en-US" dirty="0" smtClean="0">
                <a:solidFill>
                  <a:srgbClr val="BEF0FA"/>
                </a:solidFill>
              </a:rPr>
              <a:t> </a:t>
            </a:r>
            <a:r>
              <a:rPr lang="en-US" dirty="0" err="1" smtClean="0"/>
              <a:t>berpusat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Penang, Malaysia.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838200"/>
            <a:ext cx="5105400" cy="5486400"/>
          </a:xfrm>
        </p:spPr>
        <p:txBody>
          <a:bodyPr/>
          <a:lstStyle/>
          <a:p>
            <a:pPr lvl="0">
              <a:lnSpc>
                <a:spcPts val="3300"/>
              </a:lnSpc>
              <a:spcBef>
                <a:spcPts val="1800"/>
              </a:spcBef>
            </a:pPr>
            <a:r>
              <a:rPr lang="en-US" dirty="0" smtClean="0">
                <a:solidFill>
                  <a:srgbClr val="FFFF00"/>
                </a:solidFill>
              </a:rPr>
              <a:t>SEARCA </a:t>
            </a:r>
            <a:r>
              <a:rPr lang="en-US" i="1" dirty="0" smtClean="0">
                <a:solidFill>
                  <a:srgbClr val="FFFF00"/>
                </a:solidFill>
              </a:rPr>
              <a:t>(Southeast Asian Research Centre in Agriculture)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/>
              <a:t>berpusat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Los </a:t>
            </a:r>
            <a:r>
              <a:rPr lang="en-US" dirty="0" err="1" smtClean="0"/>
              <a:t>Banos</a:t>
            </a:r>
            <a:r>
              <a:rPr lang="en-US" dirty="0" smtClean="0"/>
              <a:t>, Filipina.</a:t>
            </a:r>
          </a:p>
          <a:p>
            <a:pPr lvl="0">
              <a:lnSpc>
                <a:spcPts val="3300"/>
              </a:lnSpc>
              <a:spcBef>
                <a:spcPts val="1800"/>
              </a:spcBef>
            </a:pPr>
            <a:r>
              <a:rPr lang="en-US" dirty="0" smtClean="0">
                <a:solidFill>
                  <a:srgbClr val="FFFF00"/>
                </a:solidFill>
              </a:rPr>
              <a:t>RELC </a:t>
            </a:r>
            <a:r>
              <a:rPr lang="en-US" i="1" dirty="0" smtClean="0">
                <a:solidFill>
                  <a:srgbClr val="FFFF00"/>
                </a:solidFill>
              </a:rPr>
              <a:t>(Regional English Language Centre)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/>
              <a:t>berpusat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Singapura</a:t>
            </a:r>
            <a:r>
              <a:rPr lang="en-US" dirty="0" smtClean="0"/>
              <a:t>.</a:t>
            </a:r>
          </a:p>
          <a:p>
            <a:pPr lvl="0">
              <a:lnSpc>
                <a:spcPts val="3300"/>
              </a:lnSpc>
              <a:spcBef>
                <a:spcPts val="1800"/>
              </a:spcBef>
            </a:pPr>
            <a:r>
              <a:rPr lang="en-US" dirty="0" smtClean="0">
                <a:solidFill>
                  <a:srgbClr val="FFFF00"/>
                </a:solidFill>
              </a:rPr>
              <a:t>INNOTECH </a:t>
            </a:r>
            <a:r>
              <a:rPr lang="en-US" i="1" dirty="0" smtClean="0">
                <a:solidFill>
                  <a:srgbClr val="FFFF00"/>
                </a:solidFill>
              </a:rPr>
              <a:t>(Innovation and Technology in Education)</a:t>
            </a:r>
            <a:r>
              <a:rPr lang="en-US" dirty="0" smtClean="0"/>
              <a:t> </a:t>
            </a:r>
            <a:r>
              <a:rPr lang="en-US" dirty="0" err="1" smtClean="0"/>
              <a:t>berpusat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Quezon City, Filipina.</a:t>
            </a:r>
          </a:p>
        </p:txBody>
      </p:sp>
      <p:pic>
        <p:nvPicPr>
          <p:cNvPr id="5" name="Picture 8" descr="riset"/>
          <p:cNvPicPr>
            <a:picLocks noChangeAspect="1" noChangeArrowheads="1"/>
          </p:cNvPicPr>
          <p:nvPr/>
        </p:nvPicPr>
        <p:blipFill>
          <a:blip r:embed="rId4"/>
          <a:srcRect l="2666" t="2761" r="5263" b="4689"/>
          <a:stretch>
            <a:fillRect/>
          </a:stretch>
        </p:blipFill>
        <p:spPr bwMode="auto">
          <a:xfrm>
            <a:off x="381000" y="457200"/>
            <a:ext cx="3066475" cy="2895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1000" y="3505201"/>
          <a:ext cx="3124200" cy="3048000"/>
        </p:xfrm>
        <a:graphic>
          <a:graphicData uri="http://schemas.openxmlformats.org/presentationml/2006/ole">
            <p:oleObj spid="_x0000_s1026" name="Bitmap Image" r:id="rId5" imgW="6638095" imgH="4439270" progId="PBrush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BAA </a:t>
            </a:r>
            <a:r>
              <a:rPr lang="en-US" dirty="0" err="1" smtClean="0"/>
              <a:t>BAA</a:t>
            </a:r>
            <a:r>
              <a:rPr lang="en-US" dirty="0" smtClean="0"/>
              <a:t> BLACKSHEEP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BAA </a:t>
            </a:r>
            <a:r>
              <a:rPr lang="en-US" dirty="0" err="1" smtClean="0"/>
              <a:t>BAA</a:t>
            </a:r>
            <a:r>
              <a:rPr lang="en-US" dirty="0" smtClean="0"/>
              <a:t> BLACKSHEEP HAVE YOU ANYWHOOL</a:t>
            </a:r>
          </a:p>
          <a:p>
            <a:pPr>
              <a:buNone/>
            </a:pPr>
            <a:r>
              <a:rPr lang="en-US" dirty="0" smtClean="0"/>
              <a:t>YES SIR YES SIR THREE BAGFULL</a:t>
            </a:r>
          </a:p>
          <a:p>
            <a:pPr>
              <a:buNone/>
            </a:pPr>
            <a:r>
              <a:rPr lang="en-US" dirty="0" smtClean="0"/>
              <a:t>ONE FOR THE MASTER ONE FOR THE DAME</a:t>
            </a:r>
          </a:p>
          <a:p>
            <a:pPr>
              <a:buNone/>
            </a:pPr>
            <a:r>
              <a:rPr lang="en-US" dirty="0" smtClean="0"/>
              <a:t>ONE FOR THE LITTLE BOY THAT LIFE IN THE LANE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60960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err="1" smtClean="0"/>
              <a:t>Potret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diwarnai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/ </a:t>
            </a:r>
            <a:r>
              <a:rPr lang="en-US" dirty="0" err="1" smtClean="0"/>
              <a:t>perang</a:t>
            </a:r>
            <a:r>
              <a:rPr lang="en-US" dirty="0" smtClean="0"/>
              <a:t>,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kusam</a:t>
            </a:r>
            <a:r>
              <a:rPr lang="en-US" dirty="0" smtClean="0"/>
              <a:t> hub </a:t>
            </a:r>
            <a:r>
              <a:rPr lang="en-US" dirty="0" err="1" smtClean="0"/>
              <a:t>antarbangsa</a:t>
            </a:r>
            <a:r>
              <a:rPr lang="en-US" dirty="0" smtClean="0"/>
              <a:t>. </a:t>
            </a:r>
          </a:p>
          <a:p>
            <a:pPr>
              <a:spcBef>
                <a:spcPts val="1800"/>
              </a:spcBef>
            </a:pPr>
            <a:r>
              <a:rPr lang="en-US" dirty="0" err="1" smtClean="0">
                <a:solidFill>
                  <a:srgbClr val="FFFF00"/>
                </a:solidFill>
              </a:rPr>
              <a:t>Persaingan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antar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bangsa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utk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menguasai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aset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strategis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dicapai</a:t>
            </a:r>
            <a:r>
              <a:rPr lang="en-US" dirty="0" smtClean="0">
                <a:solidFill>
                  <a:srgbClr val="FFFF00"/>
                </a:solidFill>
              </a:rPr>
              <a:t> dg </a:t>
            </a:r>
            <a:r>
              <a:rPr lang="en-US" dirty="0" err="1" smtClean="0">
                <a:solidFill>
                  <a:srgbClr val="FFFF00"/>
                </a:solidFill>
              </a:rPr>
              <a:t>aneka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cara</a:t>
            </a:r>
            <a:r>
              <a:rPr lang="en-US" dirty="0" smtClean="0">
                <a:solidFill>
                  <a:srgbClr val="FFFF00"/>
                </a:solidFill>
              </a:rPr>
              <a:t>: </a:t>
            </a:r>
            <a:r>
              <a:rPr lang="en-US" dirty="0" err="1" smtClean="0">
                <a:solidFill>
                  <a:srgbClr val="FFFF00"/>
                </a:solidFill>
              </a:rPr>
              <a:t>militer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politik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ideologi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</a:p>
          <a:p>
            <a:pPr>
              <a:spcBef>
                <a:spcPts val="1800"/>
              </a:spcBef>
            </a:pPr>
            <a:r>
              <a:rPr lang="en-US" dirty="0" err="1" smtClean="0"/>
              <a:t>Konflik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keinginan</a:t>
            </a:r>
            <a:r>
              <a:rPr lang="en-US" dirty="0" smtClean="0"/>
              <a:t> </a:t>
            </a:r>
            <a:r>
              <a:rPr lang="en-US" dirty="0" err="1" smtClean="0"/>
              <a:t>menguasai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melebihi</a:t>
            </a:r>
            <a:r>
              <a:rPr lang="en-US" dirty="0" smtClean="0"/>
              <a:t> </a:t>
            </a:r>
            <a:r>
              <a:rPr lang="en-US" dirty="0" err="1" smtClean="0"/>
              <a:t>kebutuhannya</a:t>
            </a:r>
            <a:r>
              <a:rPr lang="en-US" dirty="0" smtClean="0"/>
              <a:t>, </a:t>
            </a:r>
          </a:p>
          <a:p>
            <a:pPr>
              <a:spcBef>
                <a:spcPts val="1800"/>
              </a:spcBef>
            </a:pPr>
            <a:r>
              <a:rPr lang="en-US" dirty="0" err="1" smtClean="0">
                <a:solidFill>
                  <a:srgbClr val="FFFF00"/>
                </a:solidFill>
              </a:rPr>
              <a:t>Beberapa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bangsa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merasa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kurang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haknya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bahkan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merasa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dirampas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</a:p>
          <a:p>
            <a:pPr>
              <a:spcBef>
                <a:spcPts val="1800"/>
              </a:spcBef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8915400" cy="6096000"/>
          </a:xfrm>
        </p:spPr>
        <p:txBody>
          <a:bodyPr/>
          <a:lstStyle/>
          <a:p>
            <a:r>
              <a:rPr lang="en-US" sz="2800" dirty="0" err="1" smtClean="0"/>
              <a:t>Konflik</a:t>
            </a:r>
            <a:r>
              <a:rPr lang="en-US" sz="2800" dirty="0" smtClean="0"/>
              <a:t> </a:t>
            </a:r>
            <a:r>
              <a:rPr lang="en-US" sz="2800" dirty="0" err="1" smtClean="0"/>
              <a:t>kawasan</a:t>
            </a:r>
            <a:r>
              <a:rPr lang="en-US" sz="2800" dirty="0" smtClean="0"/>
              <a:t> Balkan </a:t>
            </a:r>
            <a:r>
              <a:rPr lang="en-US" sz="2800" dirty="0" err="1" smtClean="0"/>
              <a:t>menyebabkan</a:t>
            </a:r>
            <a:r>
              <a:rPr lang="en-US" sz="2800" dirty="0" smtClean="0"/>
              <a:t> </a:t>
            </a:r>
            <a:r>
              <a:rPr lang="en-US" sz="2800" dirty="0" err="1" smtClean="0"/>
              <a:t>perang</a:t>
            </a:r>
            <a:r>
              <a:rPr lang="en-US" sz="2800" dirty="0" smtClean="0"/>
              <a:t> </a:t>
            </a:r>
            <a:r>
              <a:rPr lang="en-US" sz="2800" dirty="0" err="1" smtClean="0"/>
              <a:t>dunia</a:t>
            </a:r>
            <a:r>
              <a:rPr lang="en-US" sz="2800" dirty="0" smtClean="0"/>
              <a:t>, </a:t>
            </a:r>
            <a:r>
              <a:rPr lang="en-US" sz="2800" dirty="0" err="1" smtClean="0"/>
              <a:t>koflik</a:t>
            </a:r>
            <a:r>
              <a:rPr lang="en-US" sz="2800" dirty="0" smtClean="0"/>
              <a:t> Arab-Israel </a:t>
            </a:r>
            <a:r>
              <a:rPr lang="en-US" sz="2800" dirty="0" err="1" smtClean="0"/>
              <a:t>menjadikan</a:t>
            </a:r>
            <a:r>
              <a:rPr lang="en-US" sz="2800" dirty="0" smtClean="0"/>
              <a:t> </a:t>
            </a:r>
            <a:r>
              <a:rPr lang="en-US" sz="2800" dirty="0" err="1" smtClean="0"/>
              <a:t>ketidakstabilan</a:t>
            </a:r>
            <a:r>
              <a:rPr lang="en-US" sz="2800" dirty="0" smtClean="0"/>
              <a:t> </a:t>
            </a:r>
            <a:r>
              <a:rPr lang="en-US" sz="2800" dirty="0" err="1" smtClean="0"/>
              <a:t>Timur</a:t>
            </a:r>
            <a:r>
              <a:rPr lang="en-US" sz="2800" dirty="0" smtClean="0"/>
              <a:t> Tengah, </a:t>
            </a:r>
            <a:r>
              <a:rPr lang="en-US" sz="2800" dirty="0" err="1" smtClean="0"/>
              <a:t>Konflik</a:t>
            </a:r>
            <a:r>
              <a:rPr lang="en-US" sz="2800" dirty="0" smtClean="0"/>
              <a:t> </a:t>
            </a:r>
            <a:r>
              <a:rPr lang="en-US" sz="2800" dirty="0" err="1" smtClean="0"/>
              <a:t>semenanjung</a:t>
            </a:r>
            <a:r>
              <a:rPr lang="en-US" sz="2800" dirty="0" smtClean="0"/>
              <a:t> Korea </a:t>
            </a:r>
            <a:r>
              <a:rPr lang="en-US" sz="2800" dirty="0" err="1" smtClean="0"/>
              <a:t>menjurus</a:t>
            </a:r>
            <a:r>
              <a:rPr lang="en-US" sz="2800" dirty="0" smtClean="0"/>
              <a:t> </a:t>
            </a:r>
            <a:r>
              <a:rPr lang="en-US" sz="2800" dirty="0" err="1" smtClean="0"/>
              <a:t>krisis</a:t>
            </a:r>
            <a:r>
              <a:rPr lang="en-US" sz="2800" dirty="0" smtClean="0"/>
              <a:t> Asia </a:t>
            </a:r>
            <a:r>
              <a:rPr lang="en-US" sz="2800" dirty="0" err="1" smtClean="0"/>
              <a:t>Timur</a:t>
            </a:r>
            <a:r>
              <a:rPr lang="en-US" sz="2800" dirty="0" smtClean="0"/>
              <a:t>, </a:t>
            </a:r>
            <a:r>
              <a:rPr lang="en-US" sz="2800" dirty="0" err="1" smtClean="0"/>
              <a:t>konflik</a:t>
            </a:r>
            <a:r>
              <a:rPr lang="en-US" sz="2800" dirty="0" smtClean="0"/>
              <a:t> India-Pakistan, &amp; </a:t>
            </a:r>
            <a:r>
              <a:rPr lang="en-US" sz="2800" dirty="0" err="1" smtClean="0"/>
              <a:t>aneka</a:t>
            </a:r>
            <a:r>
              <a:rPr lang="en-US" sz="2800" dirty="0" smtClean="0"/>
              <a:t> </a:t>
            </a:r>
            <a:r>
              <a:rPr lang="en-US" sz="2800" dirty="0" err="1" smtClean="0"/>
              <a:t>konflik</a:t>
            </a:r>
            <a:r>
              <a:rPr lang="en-US" sz="2800" dirty="0" smtClean="0"/>
              <a:t> </a:t>
            </a:r>
            <a:r>
              <a:rPr lang="en-US" sz="2800" dirty="0" err="1" smtClean="0"/>
              <a:t>kawasan</a:t>
            </a:r>
            <a:r>
              <a:rPr lang="en-US" sz="2800" dirty="0" smtClean="0"/>
              <a:t> </a:t>
            </a:r>
            <a:r>
              <a:rPr lang="en-US" sz="2800" dirty="0" err="1" smtClean="0"/>
              <a:t>Afrika</a:t>
            </a:r>
            <a:r>
              <a:rPr lang="en-US" sz="2800" dirty="0" smtClean="0"/>
              <a:t> Tengah.</a:t>
            </a:r>
          </a:p>
          <a:p>
            <a:r>
              <a:rPr lang="en-US" sz="2800" dirty="0" err="1" smtClean="0">
                <a:solidFill>
                  <a:srgbClr val="FFFF00"/>
                </a:solidFill>
              </a:rPr>
              <a:t>Sejarah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mencatat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telah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terjadi</a:t>
            </a:r>
            <a:r>
              <a:rPr lang="en-US" sz="2800" dirty="0" smtClean="0">
                <a:solidFill>
                  <a:srgbClr val="FFFF00"/>
                </a:solidFill>
              </a:rPr>
              <a:t> 2 kali </a:t>
            </a:r>
            <a:r>
              <a:rPr lang="en-US" sz="2800" dirty="0" err="1" smtClean="0">
                <a:solidFill>
                  <a:srgbClr val="FFFF00"/>
                </a:solidFill>
              </a:rPr>
              <a:t>perang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dunia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i="1" dirty="0" smtClean="0">
                <a:solidFill>
                  <a:srgbClr val="FFFF00"/>
                </a:solidFill>
              </a:rPr>
              <a:t>(world war)</a:t>
            </a:r>
            <a:r>
              <a:rPr lang="en-US" sz="2800" dirty="0" smtClean="0">
                <a:solidFill>
                  <a:srgbClr val="FFFF00"/>
                </a:solidFill>
              </a:rPr>
              <a:t> dg </a:t>
            </a:r>
            <a:r>
              <a:rPr lang="en-US" sz="2800" dirty="0" err="1" smtClean="0">
                <a:solidFill>
                  <a:srgbClr val="FFFF00"/>
                </a:solidFill>
              </a:rPr>
              <a:t>skala</a:t>
            </a:r>
            <a:r>
              <a:rPr lang="en-US" sz="2800" dirty="0" smtClean="0">
                <a:solidFill>
                  <a:srgbClr val="FFFF00"/>
                </a:solidFill>
              </a:rPr>
              <a:t> massif : </a:t>
            </a:r>
          </a:p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	</a:t>
            </a:r>
            <a:r>
              <a:rPr lang="en-US" sz="2800" dirty="0" smtClean="0"/>
              <a:t>       PD-1 (1914-1918) </a:t>
            </a:r>
          </a:p>
          <a:p>
            <a:pPr>
              <a:buNone/>
            </a:pPr>
            <a:r>
              <a:rPr lang="en-US" sz="2800" dirty="0" smtClean="0"/>
              <a:t>		 PD-2 (1939-1945), </a:t>
            </a:r>
          </a:p>
          <a:p>
            <a:r>
              <a:rPr lang="en-US" sz="2800" dirty="0" smtClean="0">
                <a:solidFill>
                  <a:srgbClr val="9FE8F7"/>
                </a:solidFill>
              </a:rPr>
              <a:t>Sec </a:t>
            </a:r>
            <a:r>
              <a:rPr lang="en-US" sz="2800" dirty="0" err="1" smtClean="0">
                <a:solidFill>
                  <a:srgbClr val="9FE8F7"/>
                </a:solidFill>
              </a:rPr>
              <a:t>sporadis</a:t>
            </a:r>
            <a:r>
              <a:rPr lang="en-US" sz="2800" dirty="0" smtClean="0">
                <a:solidFill>
                  <a:srgbClr val="9FE8F7"/>
                </a:solidFill>
              </a:rPr>
              <a:t> </a:t>
            </a:r>
            <a:r>
              <a:rPr lang="en-US" sz="2800" dirty="0" err="1" smtClean="0">
                <a:solidFill>
                  <a:srgbClr val="9FE8F7"/>
                </a:solidFill>
              </a:rPr>
              <a:t>jumlah</a:t>
            </a:r>
            <a:r>
              <a:rPr lang="en-US" sz="2800" dirty="0" smtClean="0">
                <a:solidFill>
                  <a:srgbClr val="9FE8F7"/>
                </a:solidFill>
              </a:rPr>
              <a:t> </a:t>
            </a:r>
            <a:r>
              <a:rPr lang="en-US" sz="2800" dirty="0" err="1" smtClean="0">
                <a:solidFill>
                  <a:srgbClr val="9FE8F7"/>
                </a:solidFill>
              </a:rPr>
              <a:t>perang</a:t>
            </a:r>
            <a:r>
              <a:rPr lang="en-US" sz="2800" dirty="0" smtClean="0">
                <a:solidFill>
                  <a:srgbClr val="9FE8F7"/>
                </a:solidFill>
              </a:rPr>
              <a:t> </a:t>
            </a:r>
            <a:r>
              <a:rPr lang="en-US" sz="2800" dirty="0" err="1" smtClean="0">
                <a:solidFill>
                  <a:srgbClr val="9FE8F7"/>
                </a:solidFill>
              </a:rPr>
              <a:t>di</a:t>
            </a:r>
            <a:r>
              <a:rPr lang="en-US" sz="2800" dirty="0" smtClean="0">
                <a:solidFill>
                  <a:srgbClr val="9FE8F7"/>
                </a:solidFill>
              </a:rPr>
              <a:t> planet </a:t>
            </a:r>
            <a:r>
              <a:rPr lang="en-US" sz="2800" dirty="0" err="1" smtClean="0">
                <a:solidFill>
                  <a:srgbClr val="9FE8F7"/>
                </a:solidFill>
              </a:rPr>
              <a:t>bumi</a:t>
            </a:r>
            <a:r>
              <a:rPr lang="en-US" sz="2800" dirty="0" smtClean="0">
                <a:solidFill>
                  <a:srgbClr val="9FE8F7"/>
                </a:solidFill>
              </a:rPr>
              <a:t> </a:t>
            </a:r>
            <a:r>
              <a:rPr lang="en-US" sz="2800" dirty="0" err="1" smtClean="0">
                <a:solidFill>
                  <a:srgbClr val="9FE8F7"/>
                </a:solidFill>
              </a:rPr>
              <a:t>ini</a:t>
            </a:r>
            <a:r>
              <a:rPr lang="en-US" sz="2800" dirty="0" smtClean="0">
                <a:solidFill>
                  <a:srgbClr val="9FE8F7"/>
                </a:solidFill>
              </a:rPr>
              <a:t> </a:t>
            </a:r>
            <a:r>
              <a:rPr lang="en-US" sz="2800" dirty="0" err="1" smtClean="0">
                <a:solidFill>
                  <a:srgbClr val="9FE8F7"/>
                </a:solidFill>
              </a:rPr>
              <a:t>tidak</a:t>
            </a:r>
            <a:r>
              <a:rPr lang="en-US" sz="2800" dirty="0" smtClean="0">
                <a:solidFill>
                  <a:srgbClr val="9FE8F7"/>
                </a:solidFill>
              </a:rPr>
              <a:t> </a:t>
            </a:r>
            <a:r>
              <a:rPr lang="en-US" sz="2800" dirty="0" err="1" smtClean="0">
                <a:solidFill>
                  <a:srgbClr val="9FE8F7"/>
                </a:solidFill>
              </a:rPr>
              <a:t>terhitung</a:t>
            </a:r>
            <a:r>
              <a:rPr lang="en-US" sz="2800" dirty="0" smtClean="0">
                <a:solidFill>
                  <a:srgbClr val="9FE8F7"/>
                </a:solidFill>
              </a:rPr>
              <a:t>.</a:t>
            </a:r>
          </a:p>
          <a:p>
            <a:r>
              <a:rPr lang="en-US" sz="2800" dirty="0" err="1" smtClean="0"/>
              <a:t>Sampai</a:t>
            </a:r>
            <a:r>
              <a:rPr lang="en-US" sz="2800" dirty="0" smtClean="0"/>
              <a:t> </a:t>
            </a:r>
            <a:r>
              <a:rPr lang="en-US" sz="2800" dirty="0" err="1" smtClean="0"/>
              <a:t>awal</a:t>
            </a:r>
            <a:r>
              <a:rPr lang="en-US" sz="2800" dirty="0" smtClean="0"/>
              <a:t> abad-21 </a:t>
            </a:r>
            <a:r>
              <a:rPr lang="en-US" sz="2800" dirty="0" err="1" smtClean="0"/>
              <a:t>dimensi</a:t>
            </a:r>
            <a:r>
              <a:rPr lang="en-US" sz="2800" dirty="0" smtClean="0"/>
              <a:t> </a:t>
            </a:r>
            <a:r>
              <a:rPr lang="en-US" sz="2800" dirty="0" err="1" smtClean="0"/>
              <a:t>perang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lagi</a:t>
            </a:r>
            <a:r>
              <a:rPr lang="en-US" sz="2800" dirty="0" smtClean="0"/>
              <a:t> </a:t>
            </a:r>
            <a:r>
              <a:rPr lang="en-US" sz="2800" dirty="0" err="1" smtClean="0"/>
              <a:t>fisik-militer</a:t>
            </a:r>
            <a:r>
              <a:rPr lang="en-US" sz="2800" dirty="0" smtClean="0"/>
              <a:t>, </a:t>
            </a:r>
            <a:r>
              <a:rPr lang="en-US" sz="2800" dirty="0" err="1" smtClean="0"/>
              <a:t>tetapi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luas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kompleks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077200" cy="609600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>
                <a:solidFill>
                  <a:srgbClr val="EEF325"/>
                </a:solidFill>
              </a:rPr>
              <a:t>PD-1 (</a:t>
            </a:r>
            <a:r>
              <a:rPr lang="en-US" dirty="0" err="1" smtClean="0">
                <a:solidFill>
                  <a:srgbClr val="EEF325"/>
                </a:solidFill>
              </a:rPr>
              <a:t>Agustus</a:t>
            </a:r>
            <a:r>
              <a:rPr lang="en-US" dirty="0" smtClean="0">
                <a:solidFill>
                  <a:srgbClr val="EEF325"/>
                </a:solidFill>
              </a:rPr>
              <a:t> 1914 </a:t>
            </a:r>
            <a:r>
              <a:rPr lang="en-US" dirty="0" err="1" smtClean="0">
                <a:solidFill>
                  <a:srgbClr val="EEF325"/>
                </a:solidFill>
              </a:rPr>
              <a:t>s.d</a:t>
            </a:r>
            <a:r>
              <a:rPr lang="en-US" dirty="0" smtClean="0">
                <a:solidFill>
                  <a:srgbClr val="EEF325"/>
                </a:solidFill>
              </a:rPr>
              <a:t> </a:t>
            </a:r>
            <a:r>
              <a:rPr lang="en-US" dirty="0" err="1" smtClean="0">
                <a:solidFill>
                  <a:srgbClr val="EEF325"/>
                </a:solidFill>
              </a:rPr>
              <a:t>Nopember</a:t>
            </a:r>
            <a:r>
              <a:rPr lang="en-US" dirty="0" smtClean="0">
                <a:solidFill>
                  <a:srgbClr val="EEF325"/>
                </a:solidFill>
              </a:rPr>
              <a:t> 1918.</a:t>
            </a:r>
          </a:p>
          <a:p>
            <a:pPr>
              <a:spcBef>
                <a:spcPts val="2400"/>
              </a:spcBef>
              <a:buNone/>
            </a:pPr>
            <a:r>
              <a:rPr lang="en-US" dirty="0" smtClean="0"/>
              <a:t>	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byk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Eropa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Amerika</a:t>
            </a:r>
            <a:r>
              <a:rPr lang="en-US" dirty="0" smtClean="0"/>
              <a:t> </a:t>
            </a:r>
            <a:r>
              <a:rPr lang="en-US" dirty="0" err="1" smtClean="0"/>
              <a:t>Serikat</a:t>
            </a:r>
            <a:r>
              <a:rPr lang="en-US" dirty="0" smtClean="0"/>
              <a:t>. </a:t>
            </a:r>
          </a:p>
          <a:p>
            <a:pPr>
              <a:spcBef>
                <a:spcPts val="2400"/>
              </a:spcBef>
            </a:pPr>
            <a:r>
              <a:rPr lang="en-US" dirty="0" err="1" smtClean="0">
                <a:solidFill>
                  <a:srgbClr val="9FE8F7"/>
                </a:solidFill>
              </a:rPr>
              <a:t>Kerugian</a:t>
            </a:r>
            <a:r>
              <a:rPr lang="en-US" dirty="0" smtClean="0">
                <a:solidFill>
                  <a:srgbClr val="9FE8F7"/>
                </a:solidFill>
              </a:rPr>
              <a:t> PD-1: </a:t>
            </a:r>
            <a:r>
              <a:rPr lang="en-US" dirty="0" err="1" smtClean="0">
                <a:solidFill>
                  <a:srgbClr val="9FE8F7"/>
                </a:solidFill>
              </a:rPr>
              <a:t>tak</a:t>
            </a:r>
            <a:r>
              <a:rPr lang="en-US" dirty="0" smtClean="0">
                <a:solidFill>
                  <a:srgbClr val="9FE8F7"/>
                </a:solidFill>
              </a:rPr>
              <a:t> </a:t>
            </a:r>
            <a:r>
              <a:rPr lang="en-US" dirty="0" err="1" smtClean="0">
                <a:solidFill>
                  <a:srgbClr val="9FE8F7"/>
                </a:solidFill>
              </a:rPr>
              <a:t>kurang</a:t>
            </a:r>
            <a:r>
              <a:rPr lang="en-US" dirty="0" smtClean="0">
                <a:solidFill>
                  <a:srgbClr val="9FE8F7"/>
                </a:solidFill>
              </a:rPr>
              <a:t> </a:t>
            </a:r>
            <a:r>
              <a:rPr lang="en-US" dirty="0" err="1" smtClean="0">
                <a:solidFill>
                  <a:srgbClr val="9FE8F7"/>
                </a:solidFill>
              </a:rPr>
              <a:t>dari</a:t>
            </a:r>
            <a:r>
              <a:rPr lang="en-US" dirty="0" smtClean="0">
                <a:solidFill>
                  <a:srgbClr val="9FE8F7"/>
                </a:solidFill>
              </a:rPr>
              <a:t> 65 </a:t>
            </a:r>
            <a:r>
              <a:rPr lang="en-US" dirty="0" err="1" smtClean="0">
                <a:solidFill>
                  <a:srgbClr val="9FE8F7"/>
                </a:solidFill>
              </a:rPr>
              <a:t>juta</a:t>
            </a:r>
            <a:r>
              <a:rPr lang="en-US" dirty="0" smtClean="0">
                <a:solidFill>
                  <a:srgbClr val="9FE8F7"/>
                </a:solidFill>
              </a:rPr>
              <a:t> </a:t>
            </a:r>
            <a:r>
              <a:rPr lang="en-US" dirty="0" err="1" smtClean="0">
                <a:solidFill>
                  <a:srgbClr val="9FE8F7"/>
                </a:solidFill>
              </a:rPr>
              <a:t>laki-laki</a:t>
            </a:r>
            <a:r>
              <a:rPr lang="en-US" dirty="0" smtClean="0">
                <a:solidFill>
                  <a:srgbClr val="9FE8F7"/>
                </a:solidFill>
              </a:rPr>
              <a:t> </a:t>
            </a:r>
            <a:r>
              <a:rPr lang="en-US" dirty="0" err="1" smtClean="0">
                <a:solidFill>
                  <a:srgbClr val="9FE8F7"/>
                </a:solidFill>
              </a:rPr>
              <a:t>ikut</a:t>
            </a:r>
            <a:r>
              <a:rPr lang="en-US" dirty="0" smtClean="0">
                <a:solidFill>
                  <a:srgbClr val="9FE8F7"/>
                </a:solidFill>
              </a:rPr>
              <a:t> </a:t>
            </a:r>
            <a:r>
              <a:rPr lang="en-US" dirty="0" err="1" smtClean="0">
                <a:solidFill>
                  <a:srgbClr val="9FE8F7"/>
                </a:solidFill>
              </a:rPr>
              <a:t>berperang</a:t>
            </a:r>
            <a:r>
              <a:rPr lang="en-US" dirty="0" smtClean="0">
                <a:solidFill>
                  <a:srgbClr val="9FE8F7"/>
                </a:solidFill>
              </a:rPr>
              <a:t>. 10 </a:t>
            </a:r>
            <a:r>
              <a:rPr lang="en-US" dirty="0" err="1" smtClean="0">
                <a:solidFill>
                  <a:srgbClr val="9FE8F7"/>
                </a:solidFill>
              </a:rPr>
              <a:t>juta</a:t>
            </a:r>
            <a:r>
              <a:rPr lang="en-US" dirty="0" smtClean="0">
                <a:solidFill>
                  <a:srgbClr val="9FE8F7"/>
                </a:solidFill>
              </a:rPr>
              <a:t> </a:t>
            </a:r>
            <a:r>
              <a:rPr lang="en-US" dirty="0" err="1" smtClean="0">
                <a:solidFill>
                  <a:srgbClr val="9FE8F7"/>
                </a:solidFill>
              </a:rPr>
              <a:t>lebih</a:t>
            </a:r>
            <a:r>
              <a:rPr lang="en-US" dirty="0" smtClean="0">
                <a:solidFill>
                  <a:srgbClr val="9FE8F7"/>
                </a:solidFill>
              </a:rPr>
              <a:t> </a:t>
            </a:r>
            <a:r>
              <a:rPr lang="en-US" dirty="0" err="1" smtClean="0">
                <a:solidFill>
                  <a:srgbClr val="9FE8F7"/>
                </a:solidFill>
              </a:rPr>
              <a:t>manusia</a:t>
            </a:r>
            <a:r>
              <a:rPr lang="en-US" dirty="0" smtClean="0">
                <a:solidFill>
                  <a:srgbClr val="9FE8F7"/>
                </a:solidFill>
              </a:rPr>
              <a:t> </a:t>
            </a:r>
            <a:r>
              <a:rPr lang="en-US" dirty="0" err="1" smtClean="0">
                <a:solidFill>
                  <a:srgbClr val="9FE8F7"/>
                </a:solidFill>
              </a:rPr>
              <a:t>terbunuh</a:t>
            </a:r>
            <a:r>
              <a:rPr lang="en-US" dirty="0" smtClean="0">
                <a:solidFill>
                  <a:srgbClr val="9FE8F7"/>
                </a:solidFill>
              </a:rPr>
              <a:t> </a:t>
            </a:r>
            <a:r>
              <a:rPr lang="en-US" dirty="0" err="1" smtClean="0">
                <a:solidFill>
                  <a:srgbClr val="9FE8F7"/>
                </a:solidFill>
              </a:rPr>
              <a:t>secara</a:t>
            </a:r>
            <a:r>
              <a:rPr lang="en-US" dirty="0" smtClean="0">
                <a:solidFill>
                  <a:srgbClr val="9FE8F7"/>
                </a:solidFill>
              </a:rPr>
              <a:t> </a:t>
            </a:r>
            <a:r>
              <a:rPr lang="en-US" dirty="0" err="1" smtClean="0">
                <a:solidFill>
                  <a:srgbClr val="9FE8F7"/>
                </a:solidFill>
              </a:rPr>
              <a:t>kejam</a:t>
            </a:r>
            <a:r>
              <a:rPr lang="en-US" dirty="0" smtClean="0">
                <a:solidFill>
                  <a:srgbClr val="9FE8F7"/>
                </a:solidFill>
              </a:rPr>
              <a:t>. 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PD-1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EEF325"/>
                </a:solidFill>
              </a:rPr>
              <a:t>kekuatan</a:t>
            </a:r>
            <a:r>
              <a:rPr lang="en-US" dirty="0" smtClean="0">
                <a:solidFill>
                  <a:srgbClr val="EEF325"/>
                </a:solidFill>
              </a:rPr>
              <a:t> </a:t>
            </a:r>
            <a:r>
              <a:rPr lang="en-US" dirty="0" err="1" smtClean="0">
                <a:solidFill>
                  <a:srgbClr val="EEF325"/>
                </a:solidFill>
              </a:rPr>
              <a:t>sekutu</a:t>
            </a:r>
            <a:r>
              <a:rPr lang="en-US" dirty="0" smtClean="0">
                <a:solidFill>
                  <a:srgbClr val="EEF325"/>
                </a:solidFill>
              </a:rPr>
              <a:t> </a:t>
            </a:r>
            <a:r>
              <a:rPr lang="en-US" i="1" dirty="0" smtClean="0">
                <a:solidFill>
                  <a:srgbClr val="EEF325"/>
                </a:solidFill>
              </a:rPr>
              <a:t>(allied powers)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EEF325"/>
                </a:solidFill>
              </a:rPr>
              <a:t>kekuatan</a:t>
            </a:r>
            <a:r>
              <a:rPr lang="en-US" dirty="0" smtClean="0">
                <a:solidFill>
                  <a:srgbClr val="EEF325"/>
                </a:solidFill>
              </a:rPr>
              <a:t> </a:t>
            </a:r>
            <a:r>
              <a:rPr lang="en-US" dirty="0" err="1" smtClean="0">
                <a:solidFill>
                  <a:srgbClr val="EEF325"/>
                </a:solidFill>
              </a:rPr>
              <a:t>poros</a:t>
            </a:r>
            <a:r>
              <a:rPr lang="en-US" dirty="0" smtClean="0">
                <a:solidFill>
                  <a:srgbClr val="EEF325"/>
                </a:solidFill>
              </a:rPr>
              <a:t> </a:t>
            </a:r>
            <a:r>
              <a:rPr lang="en-US" i="1" dirty="0" smtClean="0">
                <a:solidFill>
                  <a:srgbClr val="EEF325"/>
                </a:solidFill>
              </a:rPr>
              <a:t>(central powers).</a:t>
            </a:r>
            <a:r>
              <a:rPr lang="en-US" dirty="0" smtClean="0">
                <a:solidFill>
                  <a:srgbClr val="EEF325"/>
                </a:solidFill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DAMPAK PERANG DI JERMAN</a:t>
            </a:r>
            <a:endParaRPr lang="id-ID" b="1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880597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sz="3200" b="1" dirty="0" smtClean="0"/>
              <a:t>DAMPAK PERANG DI NAGASAKI JEPANG</a:t>
            </a:r>
            <a:endParaRPr lang="id-ID" sz="4800" b="1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990600"/>
            <a:ext cx="8839200" cy="578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8">
      <a:dk1>
        <a:srgbClr val="881700"/>
      </a:dk1>
      <a:lt1>
        <a:srgbClr val="FAF9E6"/>
      </a:lt1>
      <a:dk2>
        <a:srgbClr val="990000"/>
      </a:dk2>
      <a:lt2>
        <a:srgbClr val="EADC78"/>
      </a:lt2>
      <a:accent1>
        <a:srgbClr val="FF6600"/>
      </a:accent1>
      <a:accent2>
        <a:srgbClr val="B86D52"/>
      </a:accent2>
      <a:accent3>
        <a:srgbClr val="CAAAAA"/>
      </a:accent3>
      <a:accent4>
        <a:srgbClr val="D6D5C4"/>
      </a:accent4>
      <a:accent5>
        <a:srgbClr val="FFB8AA"/>
      </a:accent5>
      <a:accent6>
        <a:srgbClr val="A66249"/>
      </a:accent6>
      <a:hlink>
        <a:srgbClr val="D78D15"/>
      </a:hlink>
      <a:folHlink>
        <a:srgbClr val="C6B37E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3399</TotalTime>
  <Words>1275</Words>
  <Application>Microsoft PowerPoint</Application>
  <PresentationFormat>On-screen Show (4:3)</PresentationFormat>
  <Paragraphs>185</Paragraphs>
  <Slides>34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Beam</vt:lpstr>
      <vt:lpstr>Bitmap Image</vt:lpstr>
      <vt:lpstr>Slide 1</vt:lpstr>
      <vt:lpstr>Cita-Cita Mewujudkan Perdamaian Dunia </vt:lpstr>
      <vt:lpstr>Slide 3</vt:lpstr>
      <vt:lpstr>Slide 4</vt:lpstr>
      <vt:lpstr>Slide 5</vt:lpstr>
      <vt:lpstr>Slide 6</vt:lpstr>
      <vt:lpstr>Slide 7</vt:lpstr>
      <vt:lpstr>DAMPAK PERANG DI JERMAN</vt:lpstr>
      <vt:lpstr>DAMPAK PERANG DI NAGASAKI JEPANG</vt:lpstr>
      <vt:lpstr>Slide 10</vt:lpstr>
      <vt:lpstr>PENDIDIKAN INTERNASIONAL</vt:lpstr>
      <vt:lpstr>KRITERIA PENDIDIKAN INTERNASIONAL</vt:lpstr>
      <vt:lpstr>ARTI PEND. INTERNASIONAL</vt:lpstr>
      <vt:lpstr>ARTI PEND. INTERNASIONAL</vt:lpstr>
      <vt:lpstr>Slide 15</vt:lpstr>
      <vt:lpstr>AWAL MUNCULNYA  PEND  INTERNASIONAL DI EROPA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Ada 6 Pusat Penelitian &amp; Latihan Yg Dikelola SEAMEO. </vt:lpstr>
      <vt:lpstr>Slide 34</vt:lpstr>
    </vt:vector>
  </TitlesOfParts>
  <Company>intel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Menjadi Pembelajar Sepanjang Hayat</dc:title>
  <dc:creator>fkip</dc:creator>
  <cp:lastModifiedBy>Arief</cp:lastModifiedBy>
  <cp:revision>460</cp:revision>
  <dcterms:created xsi:type="dcterms:W3CDTF">2004-04-14T02:27:04Z</dcterms:created>
  <dcterms:modified xsi:type="dcterms:W3CDTF">2014-07-24T09:52:26Z</dcterms:modified>
</cp:coreProperties>
</file>