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5"/>
  </p:notesMasterIdLst>
  <p:handoutMasterIdLst>
    <p:handoutMasterId r:id="rId26"/>
  </p:handoutMasterIdLst>
  <p:sldIdLst>
    <p:sldId id="386" r:id="rId2"/>
    <p:sldId id="391" r:id="rId3"/>
    <p:sldId id="441" r:id="rId4"/>
    <p:sldId id="421" r:id="rId5"/>
    <p:sldId id="422" r:id="rId6"/>
    <p:sldId id="442" r:id="rId7"/>
    <p:sldId id="423" r:id="rId8"/>
    <p:sldId id="380" r:id="rId9"/>
    <p:sldId id="424" r:id="rId10"/>
    <p:sldId id="437" r:id="rId11"/>
    <p:sldId id="438" r:id="rId12"/>
    <p:sldId id="439" r:id="rId13"/>
    <p:sldId id="440" r:id="rId14"/>
    <p:sldId id="403" r:id="rId15"/>
    <p:sldId id="425" r:id="rId16"/>
    <p:sldId id="426" r:id="rId17"/>
    <p:sldId id="434" r:id="rId18"/>
    <p:sldId id="431" r:id="rId19"/>
    <p:sldId id="432" r:id="rId20"/>
    <p:sldId id="427" r:id="rId21"/>
    <p:sldId id="428" r:id="rId22"/>
    <p:sldId id="433" r:id="rId23"/>
    <p:sldId id="435" r:id="rId24"/>
  </p:sldIdLst>
  <p:sldSz cx="9144000" cy="6858000" type="screen4x3"/>
  <p:notesSz cx="6815138" cy="99425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rif Rohman" initials="AR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D63"/>
    <a:srgbClr val="8DEDF7"/>
    <a:srgbClr val="9FE8F7"/>
    <a:srgbClr val="D3B5E9"/>
    <a:srgbClr val="9DE3B3"/>
    <a:srgbClr val="0EBED0"/>
    <a:srgbClr val="F9FC7C"/>
    <a:srgbClr val="A7B804"/>
    <a:srgbClr val="A2BC08"/>
    <a:srgbClr val="E7F62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5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3226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0335" y="0"/>
            <a:ext cx="2953226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62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3662"/>
            <a:ext cx="2953226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62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0335" y="9443662"/>
            <a:ext cx="2953226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727E1EC-DA45-48C8-BCFB-3F9523C1AFD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F2F6B1-BFCD-4FE1-B064-435EB2E5F2C8}" type="datetimeFigureOut">
              <a:rPr lang="en-US" smtClean="0"/>
              <a:pPr/>
              <a:t>7/24/2014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3925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514" y="4722694"/>
            <a:ext cx="545211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60335" y="9443662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E3E0FD-80B6-4965-9DAB-A10E7C9AA2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3E0FD-80B6-4965-9DAB-A10E7C9AA2E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3E0FD-80B6-4965-9DAB-A10E7C9AA2E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3E0FD-80B6-4965-9DAB-A10E7C9AA2E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3E0FD-80B6-4965-9DAB-A10E7C9AA2E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3E0FD-80B6-4965-9DAB-A10E7C9AA2E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3E0FD-80B6-4965-9DAB-A10E7C9AA2E9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3E0FD-80B6-4965-9DAB-A10E7C9AA2E9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3E0FD-80B6-4965-9DAB-A10E7C9AA2E9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3E0FD-80B6-4965-9DAB-A10E7C9AA2E9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3E0FD-80B6-4965-9DAB-A10E7C9AA2E9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3E0FD-80B6-4965-9DAB-A10E7C9AA2E9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3E0FD-80B6-4965-9DAB-A10E7C9AA2E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3E0FD-80B6-4965-9DAB-A10E7C9AA2E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3E0FD-80B6-4965-9DAB-A10E7C9AA2E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3E0FD-80B6-4965-9DAB-A10E7C9AA2E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3E0FD-80B6-4965-9DAB-A10E7C9AA2E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3E0FD-80B6-4965-9DAB-A10E7C9AA2E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3E0FD-80B6-4965-9DAB-A10E7C9AA2E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3E0FD-80B6-4965-9DAB-A10E7C9AA2E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4690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114691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692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693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694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695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696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697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698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699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00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01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02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03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04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05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06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07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08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09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10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11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712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13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14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15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16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17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18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19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20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21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22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23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24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25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26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4727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14728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29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1473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473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4732" name="Rectangle 4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4733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arif_rohman@uny.ac.id</a:t>
            </a:r>
            <a:endParaRPr lang="en-US"/>
          </a:p>
        </p:txBody>
      </p:sp>
      <p:sp>
        <p:nvSpPr>
          <p:cNvPr id="114734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88E4C4F-9A14-496B-82CD-96C6A99CC7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arif_rohman@uny.ac.id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E206D4-EF08-4E6C-A9D1-6EEB697E54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arif_rohman@uny.ac.id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59332-1929-44FA-BD09-1C321DAD4A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arif_rohman@uny.ac.id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E135441-655C-4C1D-A585-F70D785EDA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arif_rohman@uny.ac.id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E1F1F5B-30AE-4DE2-AA69-27A6EC4AB4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arif_rohman@uny.ac.id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93528D5-8FD3-4E0D-9171-947245F114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arif_rohman@uny.ac.id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A201AB-CCDA-468F-9274-2E6C8082CE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arif_rohman@uny.ac.id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4FC43B-0841-49EB-A1FB-8C0022F1AA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arif_rohman@uny.ac.id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2D2DD8-5AAB-4C1F-82DF-FC69F8BF8E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arif_rohman@uny.ac.id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FCF7F1-F417-4248-9FBE-B9B123E6F2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arif_rohman@uny.ac.id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94A1B0-9F08-4EFC-AD27-30B36D9B9A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arif_rohman@uny.ac.id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2555CA-7C15-4180-B9FB-BDD12EFB4F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arif_rohman@uny.ac.id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FD54F9-BF76-4C03-ABA3-D07AFAAE94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arif_rohman@uny.ac.id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EDB1A-C534-49FD-B6B0-4177691F39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9000">
              <a:srgbClr val="03001C"/>
            </a:gs>
            <a:gs pos="100000">
              <a:srgbClr val="03001C"/>
            </a:gs>
            <a:gs pos="3400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66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11366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6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6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70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7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672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73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7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75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7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77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7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79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8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8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8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83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8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85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8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8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68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89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9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9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92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9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94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9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9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9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9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9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0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0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0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3703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1370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70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1370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370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370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1370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 smtClean="0"/>
              <a:t>arif_rohman@uny.ac.id</a:t>
            </a:r>
            <a:endParaRPr lang="en-US"/>
          </a:p>
        </p:txBody>
      </p:sp>
      <p:sp>
        <p:nvSpPr>
          <p:cNvPr id="11371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E59D5315-D56B-49F9-BAE0-6D3A76A498EE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</p:sldLayoutIdLst>
  <p:transition spd="slow">
    <p:zoom/>
  </p:transition>
  <p:timing>
    <p:tnLst>
      <p:par>
        <p:cTn id="1" dur="indefinite" restart="never" nodeType="tmRoot"/>
      </p:par>
    </p:tnLst>
  </p:timing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6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7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David_-_The_Death_of_Socrates.jp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57200" y="1828800"/>
            <a:ext cx="8229600" cy="78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600" kern="0" spc="600" dirty="0" err="1" smtClean="0">
                <a:solidFill>
                  <a:srgbClr val="C2F5F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ush Script MT" pitchFamily="66" charset="0"/>
                <a:ea typeface="+mj-ea"/>
                <a:cs typeface="+mj-cs"/>
              </a:rPr>
              <a:t>Kuliah</a:t>
            </a:r>
            <a:r>
              <a:rPr lang="en-US" sz="9600" kern="0" spc="600" dirty="0" smtClean="0">
                <a:solidFill>
                  <a:srgbClr val="C2F5F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ush Script MT" pitchFamily="66" charset="0"/>
                <a:ea typeface="+mj-ea"/>
                <a:cs typeface="+mj-cs"/>
              </a:rPr>
              <a:t> </a:t>
            </a:r>
            <a:r>
              <a:rPr lang="en-US" sz="9600" kern="0" spc="600" dirty="0" err="1" smtClean="0">
                <a:solidFill>
                  <a:srgbClr val="C2F5F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ush Script MT" pitchFamily="66" charset="0"/>
                <a:ea typeface="+mj-ea"/>
                <a:cs typeface="+mj-cs"/>
              </a:rPr>
              <a:t>ke</a:t>
            </a:r>
            <a:r>
              <a:rPr lang="en-US" sz="9600" kern="0" spc="600" dirty="0" smtClean="0">
                <a:solidFill>
                  <a:srgbClr val="C2F5F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ush Script MT" pitchFamily="66" charset="0"/>
                <a:ea typeface="+mj-ea"/>
                <a:cs typeface="+mj-cs"/>
              </a:rPr>
              <a:t>-</a:t>
            </a:r>
            <a:r>
              <a:rPr lang="id-ID" sz="9600" kern="0" spc="600" dirty="0" smtClean="0">
                <a:solidFill>
                  <a:srgbClr val="C2F5F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ush Script MT" pitchFamily="66" charset="0"/>
                <a:ea typeface="+mj-ea"/>
                <a:cs typeface="+mj-cs"/>
              </a:rPr>
              <a:t>4</a:t>
            </a:r>
            <a:endParaRPr kumimoji="0" lang="en-US" sz="11500" u="none" strike="noStrike" kern="0" cap="none" spc="600" normalizeH="0" noProof="0" dirty="0">
              <a:ln>
                <a:noFill/>
              </a:ln>
              <a:solidFill>
                <a:srgbClr val="C2F5F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Brush Script MT" pitchFamily="66" charset="0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0800"/>
            <a:ext cx="8458200" cy="3124200"/>
          </a:xfrm>
        </p:spPr>
        <p:txBody>
          <a:bodyPr/>
          <a:lstStyle/>
          <a:p>
            <a:r>
              <a:rPr lang="id-ID" sz="6000" b="1" spc="-150" dirty="0" smtClean="0">
                <a:solidFill>
                  <a:srgbClr val="FFFF00"/>
                </a:solidFill>
              </a:rPr>
              <a:t>VARIASI </a:t>
            </a:r>
            <a:r>
              <a:rPr lang="en-US" sz="6000" b="1" spc="-150" dirty="0" smtClean="0">
                <a:solidFill>
                  <a:srgbClr val="FFFF00"/>
                </a:solidFill>
              </a:rPr>
              <a:t>PE</a:t>
            </a:r>
            <a:r>
              <a:rPr lang="id-ID" sz="6000" b="1" spc="-150" dirty="0" smtClean="0">
                <a:solidFill>
                  <a:srgbClr val="FFFF00"/>
                </a:solidFill>
              </a:rPr>
              <a:t>MIKI</a:t>
            </a:r>
            <a:r>
              <a:rPr lang="en-US" sz="6000" b="1" spc="-150" dirty="0" smtClean="0">
                <a:solidFill>
                  <a:srgbClr val="FFFF00"/>
                </a:solidFill>
              </a:rPr>
              <a:t>RAN DEMOKRASI</a:t>
            </a:r>
            <a:endParaRPr lang="en-US" sz="3600" b="1" spc="-150" dirty="0">
              <a:solidFill>
                <a:srgbClr val="FFFF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arif_rohman@uny.ac.id</a:t>
            </a:r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to="0.2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" presetClass="emph" presetSubtype="2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4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to="0.25" calcmode="lin" valueType="num">
                                      <p:cBhvr override="childStyl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4" presetClass="emph" presetSubtype="2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4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8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2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8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8" presetClass="emph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3"/>
      <p:bldP spid="5" grpId="4"/>
      <p:bldP spid="2" grpId="0"/>
      <p:bldP spid="2" grpId="1"/>
      <p:bldP spid="2" grpId="2"/>
      <p:bldP spid="2" grpId="3"/>
      <p:bldP spid="2" grpId="4"/>
      <p:bldP spid="2" grpId="5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r>
              <a:rPr lang="id-ID" sz="5400" b="1" dirty="0" smtClean="0">
                <a:solidFill>
                  <a:srgbClr val="FFFF00"/>
                </a:solidFill>
              </a:rPr>
              <a:t>Apa Itu Adil/ Keadilan?</a:t>
            </a:r>
            <a:endParaRPr lang="id-ID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040"/>
            <a:ext cx="8382000" cy="5471160"/>
          </a:xfrm>
        </p:spPr>
        <p:txBody>
          <a:bodyPr>
            <a:normAutofit/>
          </a:bodyPr>
          <a:lstStyle/>
          <a:p>
            <a:pPr>
              <a:lnSpc>
                <a:spcPts val="3200"/>
              </a:lnSpc>
              <a:spcBef>
                <a:spcPts val="1200"/>
              </a:spcBef>
              <a:buClr>
                <a:srgbClr val="FFFF00"/>
              </a:buClr>
              <a:buSzPct val="106000"/>
            </a:pPr>
            <a:r>
              <a:rPr lang="id-ID" sz="3000" dirty="0" smtClean="0">
                <a:solidFill>
                  <a:srgbClr val="FFFFFF"/>
                </a:solidFill>
              </a:rPr>
              <a:t>Seimbangnya hak dan kewajiban sbg cerminan keadlian.</a:t>
            </a:r>
          </a:p>
          <a:p>
            <a:pPr>
              <a:lnSpc>
                <a:spcPts val="3200"/>
              </a:lnSpc>
              <a:spcBef>
                <a:spcPts val="1200"/>
              </a:spcBef>
              <a:buClr>
                <a:srgbClr val="FFFF00"/>
              </a:buClr>
              <a:buSzPct val="106000"/>
            </a:pPr>
            <a:r>
              <a:rPr lang="id-ID" sz="3000" b="1" dirty="0" smtClean="0">
                <a:solidFill>
                  <a:srgbClr val="61FFFF"/>
                </a:solidFill>
              </a:rPr>
              <a:t>Ciri-ciri adil: </a:t>
            </a:r>
          </a:p>
          <a:p>
            <a:pPr lvl="1">
              <a:lnSpc>
                <a:spcPts val="3200"/>
              </a:lnSpc>
              <a:spcBef>
                <a:spcPts val="600"/>
              </a:spcBef>
              <a:buClr>
                <a:srgbClr val="FFFF00"/>
              </a:buClr>
              <a:buSzPct val="106000"/>
            </a:pPr>
            <a:r>
              <a:rPr lang="id-ID" sz="3200" dirty="0" smtClean="0">
                <a:solidFill>
                  <a:srgbClr val="FFFF00"/>
                </a:solidFill>
              </a:rPr>
              <a:t>Tidak memihak </a:t>
            </a:r>
            <a:r>
              <a:rPr lang="id-ID" sz="3200" i="1" dirty="0" smtClean="0">
                <a:solidFill>
                  <a:srgbClr val="FFFF00"/>
                </a:solidFill>
              </a:rPr>
              <a:t>(impartial)</a:t>
            </a:r>
          </a:p>
          <a:p>
            <a:pPr lvl="1">
              <a:lnSpc>
                <a:spcPts val="3200"/>
              </a:lnSpc>
              <a:spcBef>
                <a:spcPts val="0"/>
              </a:spcBef>
              <a:buClr>
                <a:srgbClr val="FFFF00"/>
              </a:buClr>
              <a:buSzPct val="106000"/>
            </a:pPr>
            <a:r>
              <a:rPr lang="id-ID" sz="3200" dirty="0" smtClean="0">
                <a:solidFill>
                  <a:srgbClr val="FFFF00"/>
                </a:solidFill>
              </a:rPr>
              <a:t> </a:t>
            </a:r>
            <a:r>
              <a:rPr lang="id-ID" sz="3200" dirty="0" smtClean="0">
                <a:solidFill>
                  <a:srgbClr val="FFFFFF"/>
                </a:solidFill>
              </a:rPr>
              <a:t>Seimbang hak </a:t>
            </a:r>
            <a:r>
              <a:rPr lang="id-ID" sz="3200" i="1" dirty="0" smtClean="0">
                <a:solidFill>
                  <a:srgbClr val="FFFFFF"/>
                </a:solidFill>
              </a:rPr>
              <a:t>(equal)</a:t>
            </a:r>
          </a:p>
          <a:p>
            <a:pPr lvl="1">
              <a:lnSpc>
                <a:spcPts val="3200"/>
              </a:lnSpc>
              <a:spcBef>
                <a:spcPts val="0"/>
              </a:spcBef>
              <a:buClr>
                <a:srgbClr val="FFFF00"/>
              </a:buClr>
              <a:buSzPct val="106000"/>
            </a:pPr>
            <a:r>
              <a:rPr lang="id-ID" sz="3200" dirty="0" smtClean="0">
                <a:solidFill>
                  <a:srgbClr val="61FFFF"/>
                </a:solidFill>
              </a:rPr>
              <a:t>Berkaitan dengan hukum </a:t>
            </a:r>
            <a:r>
              <a:rPr lang="id-ID" sz="3200" i="1" dirty="0" smtClean="0">
                <a:solidFill>
                  <a:srgbClr val="61FFFF"/>
                </a:solidFill>
              </a:rPr>
              <a:t>(legal)</a:t>
            </a:r>
          </a:p>
          <a:p>
            <a:pPr lvl="1">
              <a:lnSpc>
                <a:spcPts val="3200"/>
              </a:lnSpc>
              <a:spcBef>
                <a:spcPts val="0"/>
              </a:spcBef>
              <a:buClr>
                <a:srgbClr val="FFFF00"/>
              </a:buClr>
              <a:buSzPct val="106000"/>
            </a:pPr>
            <a:r>
              <a:rPr lang="id-ID" sz="3200" dirty="0" smtClean="0">
                <a:solidFill>
                  <a:srgbClr val="FFFFFF"/>
                </a:solidFill>
              </a:rPr>
              <a:t>Sah dan diakui </a:t>
            </a:r>
            <a:r>
              <a:rPr lang="id-ID" sz="3200" i="1" dirty="0" smtClean="0">
                <a:solidFill>
                  <a:srgbClr val="FFFFFF"/>
                </a:solidFill>
              </a:rPr>
              <a:t>(law ful)</a:t>
            </a:r>
          </a:p>
          <a:p>
            <a:pPr lvl="1">
              <a:lnSpc>
                <a:spcPts val="3200"/>
              </a:lnSpc>
              <a:spcBef>
                <a:spcPts val="0"/>
              </a:spcBef>
              <a:buClr>
                <a:srgbClr val="FFFF00"/>
              </a:buClr>
              <a:buSzPct val="106000"/>
            </a:pPr>
            <a:r>
              <a:rPr lang="id-ID" sz="3200" dirty="0" smtClean="0">
                <a:solidFill>
                  <a:srgbClr val="FFFF00"/>
                </a:solidFill>
              </a:rPr>
              <a:t>Layak </a:t>
            </a:r>
            <a:r>
              <a:rPr lang="id-ID" sz="3200" i="1" dirty="0" smtClean="0">
                <a:solidFill>
                  <a:srgbClr val="FFFF00"/>
                </a:solidFill>
              </a:rPr>
              <a:t>(fair)</a:t>
            </a:r>
          </a:p>
          <a:p>
            <a:pPr lvl="1">
              <a:lnSpc>
                <a:spcPts val="3200"/>
              </a:lnSpc>
              <a:spcBef>
                <a:spcPts val="0"/>
              </a:spcBef>
              <a:buClr>
                <a:srgbClr val="FFFF00"/>
              </a:buClr>
              <a:buSzPct val="106000"/>
            </a:pPr>
            <a:r>
              <a:rPr lang="id-ID" sz="3200" dirty="0" smtClean="0">
                <a:solidFill>
                  <a:srgbClr val="61FFFF"/>
                </a:solidFill>
              </a:rPr>
              <a:t>Wajar secara moral </a:t>
            </a:r>
            <a:r>
              <a:rPr lang="id-ID" sz="3200" i="1" dirty="0" smtClean="0">
                <a:solidFill>
                  <a:srgbClr val="61FFFF"/>
                </a:solidFill>
              </a:rPr>
              <a:t>(equitable)</a:t>
            </a:r>
          </a:p>
          <a:p>
            <a:pPr lvl="1">
              <a:lnSpc>
                <a:spcPts val="3200"/>
              </a:lnSpc>
              <a:spcBef>
                <a:spcPts val="0"/>
              </a:spcBef>
              <a:buClr>
                <a:srgbClr val="FFFF00"/>
              </a:buClr>
              <a:buSzPct val="106000"/>
            </a:pPr>
            <a:r>
              <a:rPr lang="id-ID" sz="3200" dirty="0" smtClean="0">
                <a:solidFill>
                  <a:srgbClr val="FFFFFF"/>
                </a:solidFill>
              </a:rPr>
              <a:t>Benar secara moral </a:t>
            </a:r>
            <a:r>
              <a:rPr lang="id-ID" sz="3200" i="1" dirty="0" smtClean="0">
                <a:solidFill>
                  <a:srgbClr val="FFFFFF"/>
                </a:solidFill>
              </a:rPr>
              <a:t>(righteous)</a:t>
            </a:r>
          </a:p>
          <a:p>
            <a:pPr>
              <a:lnSpc>
                <a:spcPts val="3200"/>
              </a:lnSpc>
              <a:spcBef>
                <a:spcPts val="1200"/>
              </a:spcBef>
              <a:buClr>
                <a:srgbClr val="FFFF00"/>
              </a:buClr>
              <a:buSzPct val="106000"/>
            </a:pPr>
            <a:endParaRPr lang="id-ID" dirty="0">
              <a:solidFill>
                <a:srgbClr val="FFFF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arif_rohman@uny.ac.id</a:t>
            </a:r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508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id-ID" sz="3600" dirty="0" smtClean="0">
                <a:solidFill>
                  <a:srgbClr val="FFFF00"/>
                </a:solidFill>
                <a:latin typeface="Arial Black" pitchFamily="34" charset="0"/>
              </a:rPr>
              <a:t>TEORI KEADILAN ARISTOTELES</a:t>
            </a:r>
            <a:endParaRPr lang="id-ID" sz="3600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82000" cy="5105400"/>
          </a:xfrm>
        </p:spPr>
        <p:txBody>
          <a:bodyPr>
            <a:noAutofit/>
          </a:bodyPr>
          <a:lstStyle/>
          <a:p>
            <a:pPr>
              <a:buClr>
                <a:srgbClr val="FFFF00"/>
              </a:buClr>
              <a:buSzPct val="93000"/>
            </a:pPr>
            <a:r>
              <a:rPr lang="id-ID" b="1" i="1" dirty="0" smtClean="0">
                <a:solidFill>
                  <a:srgbClr val="61FFFF"/>
                </a:solidFill>
              </a:rPr>
              <a:t>Keadilan Komutatif (Comutative Justice)</a:t>
            </a:r>
            <a:endParaRPr lang="id-ID" b="1" dirty="0" smtClean="0">
              <a:solidFill>
                <a:srgbClr val="61FFFF"/>
              </a:solidFill>
            </a:endParaRPr>
          </a:p>
          <a:p>
            <a:pPr>
              <a:buClr>
                <a:srgbClr val="FFFF00"/>
              </a:buClr>
              <a:buSzPct val="93000"/>
              <a:buNone/>
            </a:pPr>
            <a:r>
              <a:rPr lang="id-ID" sz="2400" i="1" dirty="0" smtClean="0">
                <a:solidFill>
                  <a:srgbClr val="61FFFF"/>
                </a:solidFill>
              </a:rPr>
              <a:t>	</a:t>
            </a:r>
            <a:r>
              <a:rPr lang="id-ID" sz="2400" i="1" dirty="0" smtClean="0">
                <a:solidFill>
                  <a:srgbClr val="FFFFFF"/>
                </a:solidFill>
              </a:rPr>
              <a:t>K</a:t>
            </a:r>
            <a:r>
              <a:rPr lang="id-ID" sz="2400" dirty="0" smtClean="0">
                <a:solidFill>
                  <a:srgbClr val="FFFFFF"/>
                </a:solidFill>
              </a:rPr>
              <a:t>eadilan yg berhubungan dg persamaan yg diterima oleh setiap orang tanpa melihat jasa-jasanya. </a:t>
            </a:r>
            <a:r>
              <a:rPr lang="id-ID" sz="2400" b="1" i="1" dirty="0" smtClean="0">
                <a:solidFill>
                  <a:srgbClr val="FFFFFF"/>
                </a:solidFill>
              </a:rPr>
              <a:t>Asas persamaan </a:t>
            </a:r>
            <a:r>
              <a:rPr lang="id-ID" sz="2400" dirty="0" smtClean="0">
                <a:solidFill>
                  <a:srgbClr val="FFFFFF"/>
                </a:solidFill>
              </a:rPr>
              <a:t>sbg tekanan, tanpa membedakan tenaga dan kemampuan yg disumbangkannya.</a:t>
            </a:r>
          </a:p>
          <a:p>
            <a:pPr>
              <a:spcBef>
                <a:spcPts val="1800"/>
              </a:spcBef>
              <a:buClr>
                <a:srgbClr val="FFFF00"/>
              </a:buClr>
              <a:buSzPct val="93000"/>
            </a:pPr>
            <a:r>
              <a:rPr lang="id-ID" b="1" i="1" dirty="0" smtClean="0">
                <a:solidFill>
                  <a:srgbClr val="61FFFF"/>
                </a:solidFill>
              </a:rPr>
              <a:t>Keadilan Distributif (Distributive Justice)</a:t>
            </a:r>
            <a:endParaRPr lang="id-ID" b="1" dirty="0" smtClean="0">
              <a:solidFill>
                <a:srgbClr val="61FFFF"/>
              </a:solidFill>
            </a:endParaRPr>
          </a:p>
          <a:p>
            <a:pPr>
              <a:buClr>
                <a:srgbClr val="FFFF00"/>
              </a:buClr>
              <a:buSzPct val="93000"/>
              <a:buNone/>
            </a:pPr>
            <a:r>
              <a:rPr lang="id-ID" sz="2400" dirty="0" smtClean="0">
                <a:solidFill>
                  <a:srgbClr val="FFFFFF"/>
                </a:solidFill>
              </a:rPr>
              <a:t>	Keadilan yg berdasarkan jasa/ kemampuan yg telah disumbangkan masing-masing orang. </a:t>
            </a:r>
          </a:p>
          <a:p>
            <a:pPr>
              <a:buClr>
                <a:srgbClr val="FFFF00"/>
              </a:buClr>
              <a:buSzPct val="93000"/>
              <a:buNone/>
            </a:pPr>
            <a:r>
              <a:rPr lang="id-ID" sz="2400" dirty="0" smtClean="0">
                <a:solidFill>
                  <a:srgbClr val="FFFFFF"/>
                </a:solidFill>
              </a:rPr>
              <a:t>	</a:t>
            </a:r>
            <a:r>
              <a:rPr lang="id-ID" sz="2400" b="1" i="1" dirty="0" smtClean="0">
                <a:solidFill>
                  <a:srgbClr val="FFFFFF"/>
                </a:solidFill>
              </a:rPr>
              <a:t>Keseimbangan</a:t>
            </a:r>
            <a:r>
              <a:rPr lang="id-ID" sz="2400" b="1" dirty="0" smtClean="0">
                <a:solidFill>
                  <a:srgbClr val="FFFFFF"/>
                </a:solidFill>
              </a:rPr>
              <a:t> </a:t>
            </a:r>
            <a:r>
              <a:rPr lang="id-ID" sz="2400" dirty="0" smtClean="0">
                <a:solidFill>
                  <a:srgbClr val="FFFFFF"/>
                </a:solidFill>
              </a:rPr>
              <a:t>antara bagian yg diterima dg jasa yg diberikan sbg penekanan. </a:t>
            </a:r>
          </a:p>
          <a:p>
            <a:pPr>
              <a:buClr>
                <a:srgbClr val="FFFF00"/>
              </a:buClr>
              <a:buSzPct val="93000"/>
              <a:buNone/>
            </a:pPr>
            <a:r>
              <a:rPr lang="id-ID" sz="2400" dirty="0" smtClean="0">
                <a:solidFill>
                  <a:srgbClr val="FFFFFF"/>
                </a:solidFill>
              </a:rPr>
              <a:t>	</a:t>
            </a:r>
            <a:r>
              <a:rPr lang="id-ID" sz="2400" dirty="0" smtClean="0">
                <a:solidFill>
                  <a:srgbClr val="FFFFFF"/>
                </a:solidFill>
                <a:sym typeface="Wingdings" pitchFamily="2" charset="2"/>
              </a:rPr>
              <a:t>D</a:t>
            </a:r>
            <a:r>
              <a:rPr lang="id-ID" sz="2400" dirty="0" smtClean="0">
                <a:solidFill>
                  <a:srgbClr val="FFFFFF"/>
                </a:solidFill>
              </a:rPr>
              <a:t>istribusi hak yg seimbang </a:t>
            </a:r>
            <a:r>
              <a:rPr lang="id-ID" sz="2400" i="1" smtClean="0">
                <a:solidFill>
                  <a:srgbClr val="FFFFFF"/>
                </a:solidFill>
              </a:rPr>
              <a:t>(proportion</a:t>
            </a:r>
            <a:r>
              <a:rPr lang="id-ID" sz="2400" i="1" dirty="0" smtClean="0">
                <a:solidFill>
                  <a:srgbClr val="FFFFFF"/>
                </a:solidFill>
              </a:rPr>
              <a:t>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arif_rohman@uny.ac.id</a:t>
            </a:r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382000" cy="5257800"/>
          </a:xfrm>
        </p:spPr>
        <p:txBody>
          <a:bodyPr>
            <a:noAutofit/>
          </a:bodyPr>
          <a:lstStyle/>
          <a:p>
            <a:pPr>
              <a:lnSpc>
                <a:spcPts val="2700"/>
              </a:lnSpc>
              <a:spcBef>
                <a:spcPts val="1800"/>
              </a:spcBef>
              <a:buClr>
                <a:srgbClr val="FFFF00"/>
              </a:buClr>
              <a:buSzPct val="93000"/>
            </a:pPr>
            <a:r>
              <a:rPr lang="id-ID" b="1" i="1" dirty="0" smtClean="0">
                <a:solidFill>
                  <a:srgbClr val="61FFFF"/>
                </a:solidFill>
              </a:rPr>
              <a:t>Keadilan Kodrat Alam ( natural justice)</a:t>
            </a:r>
            <a:endParaRPr lang="id-ID" b="1" dirty="0" smtClean="0">
              <a:solidFill>
                <a:srgbClr val="61FFFF"/>
              </a:solidFill>
            </a:endParaRPr>
          </a:p>
          <a:p>
            <a:pPr>
              <a:lnSpc>
                <a:spcPts val="2700"/>
              </a:lnSpc>
              <a:spcBef>
                <a:spcPts val="1800"/>
              </a:spcBef>
              <a:buClr>
                <a:srgbClr val="FFFF00"/>
              </a:buClr>
              <a:buSzPct val="93000"/>
              <a:buNone/>
            </a:pPr>
            <a:r>
              <a:rPr lang="id-ID" sz="2400" dirty="0" smtClean="0">
                <a:solidFill>
                  <a:srgbClr val="FFFFFF"/>
                </a:solidFill>
              </a:rPr>
              <a:t>	keadilan yg bersumber hukum alam/hukum kodrat. </a:t>
            </a:r>
          </a:p>
          <a:p>
            <a:pPr>
              <a:lnSpc>
                <a:spcPts val="2700"/>
              </a:lnSpc>
              <a:spcBef>
                <a:spcPts val="1200"/>
              </a:spcBef>
              <a:buClr>
                <a:srgbClr val="FFFF00"/>
              </a:buClr>
              <a:buSzPct val="93000"/>
              <a:buNone/>
            </a:pPr>
            <a:r>
              <a:rPr lang="id-ID" sz="2400" dirty="0" smtClean="0">
                <a:solidFill>
                  <a:srgbClr val="FFFFFF"/>
                </a:solidFill>
              </a:rPr>
              <a:t>	Para ahli hukum Romawi </a:t>
            </a:r>
            <a:r>
              <a:rPr lang="id-ID" sz="2400" dirty="0" smtClean="0">
                <a:solidFill>
                  <a:srgbClr val="FFFFFF"/>
                </a:solidFill>
                <a:sym typeface="Wingdings" pitchFamily="2" charset="2"/>
              </a:rPr>
              <a:t>H</a:t>
            </a:r>
            <a:r>
              <a:rPr lang="id-ID" sz="2400" dirty="0" smtClean="0">
                <a:solidFill>
                  <a:srgbClr val="FFFFFF"/>
                </a:solidFill>
              </a:rPr>
              <a:t>ukum ditentukan akal sehat manusia. Bagaimana seharusnya kelakuannya yg patut dg sesama manusia secara nalar.</a:t>
            </a:r>
          </a:p>
          <a:p>
            <a:pPr>
              <a:lnSpc>
                <a:spcPts val="2700"/>
              </a:lnSpc>
              <a:spcBef>
                <a:spcPts val="1800"/>
              </a:spcBef>
              <a:buClr>
                <a:srgbClr val="FFFF00"/>
              </a:buClr>
              <a:buSzPct val="93000"/>
            </a:pPr>
            <a:r>
              <a:rPr lang="id-ID" b="1" i="1" dirty="0" smtClean="0">
                <a:solidFill>
                  <a:srgbClr val="61FFFF"/>
                </a:solidFill>
              </a:rPr>
              <a:t>Keadilan Konvensional</a:t>
            </a:r>
            <a:endParaRPr lang="id-ID" b="1" dirty="0" smtClean="0">
              <a:solidFill>
                <a:srgbClr val="61FFFF"/>
              </a:solidFill>
            </a:endParaRPr>
          </a:p>
          <a:p>
            <a:pPr>
              <a:lnSpc>
                <a:spcPts val="2700"/>
              </a:lnSpc>
              <a:spcBef>
                <a:spcPts val="1800"/>
              </a:spcBef>
              <a:buClr>
                <a:srgbClr val="FFFF00"/>
              </a:buClr>
              <a:buSzPct val="93000"/>
              <a:buNone/>
            </a:pPr>
            <a:r>
              <a:rPr lang="id-ID" sz="2400" dirty="0" smtClean="0">
                <a:solidFill>
                  <a:srgbClr val="FFFFFF"/>
                </a:solidFill>
              </a:rPr>
              <a:t>	Keadilan yg mengikat WN karena didekritkan melalui kekuasaan khusus. Keputusan/ aturan dari penguasa mengikat WN untuk mentaati. </a:t>
            </a:r>
          </a:p>
          <a:p>
            <a:pPr>
              <a:lnSpc>
                <a:spcPts val="2700"/>
              </a:lnSpc>
              <a:spcBef>
                <a:spcPts val="1200"/>
              </a:spcBef>
              <a:buClr>
                <a:srgbClr val="FFFF00"/>
              </a:buClr>
              <a:buSzPct val="93000"/>
              <a:buNone/>
            </a:pPr>
            <a:r>
              <a:rPr lang="id-ID" sz="2400" dirty="0" smtClean="0">
                <a:solidFill>
                  <a:srgbClr val="FFFFFF"/>
                </a:solidFill>
              </a:rPr>
              <a:t>	Tindakan WN dianggap adil, bila berdasarkan keputusan/ aturan yg berlaku dalam wilayah kekuasaan ttt.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arif_rohman@uny.ac.id</a:t>
            </a:r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4038600"/>
            <a:ext cx="4435188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609600"/>
            <a:ext cx="7239000" cy="3581400"/>
          </a:xfrm>
        </p:spPr>
        <p:txBody>
          <a:bodyPr>
            <a:noAutofit/>
          </a:bodyPr>
          <a:lstStyle/>
          <a:p>
            <a:pPr>
              <a:buClr>
                <a:srgbClr val="FFFF00"/>
              </a:buClr>
              <a:buSzPct val="93000"/>
            </a:pPr>
            <a:r>
              <a:rPr lang="id-ID" sz="3200" b="1" i="1" dirty="0" smtClean="0">
                <a:solidFill>
                  <a:srgbClr val="61FFFF"/>
                </a:solidFill>
              </a:rPr>
              <a:t>Keadilan Perbaikan (Remedial Justice)</a:t>
            </a:r>
            <a:endParaRPr lang="id-ID" sz="3200" b="1" dirty="0" smtClean="0">
              <a:solidFill>
                <a:srgbClr val="61FFFF"/>
              </a:solidFill>
            </a:endParaRPr>
          </a:p>
          <a:p>
            <a:pPr>
              <a:lnSpc>
                <a:spcPts val="3100"/>
              </a:lnSpc>
              <a:buClr>
                <a:srgbClr val="FFFF00"/>
              </a:buClr>
              <a:buSzPct val="93000"/>
              <a:buNone/>
            </a:pPr>
            <a:r>
              <a:rPr lang="id-ID" dirty="0" smtClean="0">
                <a:solidFill>
                  <a:srgbClr val="FFFFFF"/>
                </a:solidFill>
              </a:rPr>
              <a:t>	Keadilan yg arahnya untuk mengembalikan persamaan, dg memberi hukuman kpd pihak yg bersalah.</a:t>
            </a:r>
          </a:p>
          <a:p>
            <a:pPr>
              <a:lnSpc>
                <a:spcPts val="3100"/>
              </a:lnSpc>
              <a:buClr>
                <a:srgbClr val="FFFF00"/>
              </a:buClr>
              <a:buSzPct val="93000"/>
              <a:buNone/>
            </a:pPr>
            <a:r>
              <a:rPr lang="id-ID" dirty="0" smtClean="0">
                <a:solidFill>
                  <a:srgbClr val="FFFFFF"/>
                </a:solidFill>
              </a:rPr>
              <a:t>	</a:t>
            </a:r>
            <a:r>
              <a:rPr lang="id-ID" dirty="0" smtClean="0">
                <a:solidFill>
                  <a:srgbClr val="FFFF00"/>
                </a:solidFill>
              </a:rPr>
              <a:t>Keadilan ini khusus ditujukan kpd orang yg dirugikan dlm pengadilan.</a:t>
            </a:r>
          </a:p>
          <a:p>
            <a:pPr>
              <a:lnSpc>
                <a:spcPct val="120000"/>
              </a:lnSpc>
              <a:spcBef>
                <a:spcPts val="1200"/>
              </a:spcBef>
              <a:buClr>
                <a:srgbClr val="FFFF00"/>
              </a:buClr>
              <a:buSzPct val="93000"/>
            </a:pPr>
            <a:endParaRPr lang="id-ID" b="1" dirty="0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arif_rohman@uny.ac.id</a:t>
            </a:r>
            <a:endParaRPr lang="en-US"/>
          </a:p>
        </p:txBody>
      </p:sp>
    </p:spTree>
  </p:cSld>
  <p:clrMapOvr>
    <a:masterClrMapping/>
  </p:clrMapOvr>
  <p:transition spd="slow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30213"/>
            <a:ext cx="8686800" cy="788987"/>
          </a:xfrm>
        </p:spPr>
        <p:txBody>
          <a:bodyPr/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DEMOKRASI ABAD PERTENGAHAN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19400" y="1371600"/>
            <a:ext cx="6172200" cy="5181600"/>
          </a:xfrm>
        </p:spPr>
        <p:txBody>
          <a:bodyPr/>
          <a:lstStyle/>
          <a:p>
            <a:pPr>
              <a:lnSpc>
                <a:spcPts val="3000"/>
              </a:lnSpc>
              <a:spcBef>
                <a:spcPts val="1200"/>
              </a:spcBef>
            </a:pPr>
            <a:r>
              <a:rPr lang="en-US" dirty="0" smtClean="0"/>
              <a:t>Abad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id-ID" dirty="0" smtClean="0"/>
              <a:t>p</a:t>
            </a:r>
            <a:r>
              <a:rPr lang="en-US" dirty="0" err="1" smtClean="0"/>
              <a:t>raktek</a:t>
            </a:r>
            <a:r>
              <a:rPr lang="en-US" dirty="0" smtClean="0"/>
              <a:t> </a:t>
            </a:r>
            <a:r>
              <a:rPr lang="id-ID" dirty="0" smtClean="0"/>
              <a:t>demokrasi </a:t>
            </a:r>
            <a:r>
              <a:rPr lang="en-US" dirty="0" err="1" smtClean="0"/>
              <a:t>ditandai</a:t>
            </a:r>
            <a:r>
              <a:rPr lang="en-US" dirty="0" smtClean="0"/>
              <a:t> dg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id-ID" i="1" dirty="0" smtClean="0"/>
              <a:t>magna carta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1215 M.</a:t>
            </a:r>
          </a:p>
          <a:p>
            <a:pPr>
              <a:lnSpc>
                <a:spcPts val="3000"/>
              </a:lnSpc>
              <a:spcBef>
                <a:spcPts val="1200"/>
              </a:spcBef>
            </a:pPr>
            <a:r>
              <a:rPr lang="en-US" dirty="0" err="1" smtClean="0">
                <a:solidFill>
                  <a:srgbClr val="FFFF00"/>
                </a:solidFill>
              </a:rPr>
              <a:t>Merupakan</a:t>
            </a:r>
            <a:r>
              <a:rPr lang="id-ID" dirty="0" smtClean="0">
                <a:solidFill>
                  <a:srgbClr val="FFFF00"/>
                </a:solidFill>
              </a:rPr>
              <a:t> kontrak antara beberapa bangsawan dan raja Johan </a:t>
            </a:r>
            <a:r>
              <a:rPr lang="en-US" dirty="0" smtClean="0">
                <a:solidFill>
                  <a:srgbClr val="FFFF00"/>
                </a:solidFill>
              </a:rPr>
              <a:t>(I</a:t>
            </a:r>
            <a:r>
              <a:rPr lang="id-ID" dirty="0" smtClean="0">
                <a:solidFill>
                  <a:srgbClr val="FFFF00"/>
                </a:solidFill>
              </a:rPr>
              <a:t>nggris</a:t>
            </a:r>
            <a:r>
              <a:rPr lang="en-US" dirty="0" smtClean="0">
                <a:solidFill>
                  <a:srgbClr val="FFFF00"/>
                </a:solidFill>
              </a:rPr>
              <a:t>).</a:t>
            </a:r>
          </a:p>
          <a:p>
            <a:pPr>
              <a:lnSpc>
                <a:spcPts val="3000"/>
              </a:lnSpc>
              <a:spcBef>
                <a:spcPts val="1200"/>
              </a:spcBef>
            </a:pPr>
            <a:r>
              <a:rPr lang="en-US" dirty="0" smtClean="0"/>
              <a:t>P</a:t>
            </a:r>
            <a:r>
              <a:rPr lang="id-ID" dirty="0" smtClean="0"/>
              <a:t>ertama kali raja berkuasa mengikat diri </a:t>
            </a:r>
            <a:r>
              <a:rPr lang="en-US" dirty="0" smtClean="0"/>
              <a:t>dg </a:t>
            </a:r>
            <a:r>
              <a:rPr lang="id-ID" dirty="0" smtClean="0"/>
              <a:t>mengakui dan menjamin hak </a:t>
            </a:r>
            <a:r>
              <a:rPr lang="en-US" dirty="0" smtClean="0"/>
              <a:t>&amp; </a:t>
            </a:r>
            <a:r>
              <a:rPr lang="id-ID" i="1" dirty="0" smtClean="0"/>
              <a:t>previlages </a:t>
            </a:r>
            <a:r>
              <a:rPr lang="en-US" dirty="0" err="1" smtClean="0"/>
              <a:t>bawahan</a:t>
            </a:r>
            <a:r>
              <a:rPr lang="id-ID" dirty="0" smtClean="0"/>
              <a:t>nya s</a:t>
            </a:r>
            <a:r>
              <a:rPr lang="en-US" dirty="0" err="1" smtClean="0"/>
              <a:t>bg</a:t>
            </a:r>
            <a:r>
              <a:rPr lang="id-ID" dirty="0" smtClean="0"/>
              <a:t>  imbalan </a:t>
            </a:r>
            <a:r>
              <a:rPr lang="en-US" dirty="0" err="1" smtClean="0"/>
              <a:t>atas</a:t>
            </a:r>
            <a:r>
              <a:rPr lang="en-US" dirty="0" smtClean="0"/>
              <a:t> p</a:t>
            </a:r>
            <a:r>
              <a:rPr lang="id-ID" dirty="0" smtClean="0"/>
              <a:t>enyerahan dana u</a:t>
            </a:r>
            <a:r>
              <a:rPr lang="en-US" dirty="0" err="1" smtClean="0"/>
              <a:t>tk</a:t>
            </a:r>
            <a:r>
              <a:rPr lang="id-ID" dirty="0" smtClean="0"/>
              <a:t> keperluan perang d</a:t>
            </a:r>
            <a:r>
              <a:rPr lang="en-US" dirty="0" smtClean="0"/>
              <a:t>sb.</a:t>
            </a:r>
          </a:p>
        </p:txBody>
      </p:sp>
      <p:pic>
        <p:nvPicPr>
          <p:cNvPr id="5" name="Picture 2" descr="E:\FOTO\Aksi\DSCN0322.jpg"/>
          <p:cNvPicPr>
            <a:picLocks noChangeAspect="1" noChangeArrowheads="1"/>
          </p:cNvPicPr>
          <p:nvPr/>
        </p:nvPicPr>
        <p:blipFill>
          <a:blip r:embed="rId3"/>
          <a:srcRect l="11609" r="36978"/>
          <a:stretch>
            <a:fillRect/>
          </a:stretch>
        </p:blipFill>
        <p:spPr bwMode="auto">
          <a:xfrm>
            <a:off x="228600" y="1504515"/>
            <a:ext cx="2514600" cy="360088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arif_rohman@uny.ac.id</a:t>
            </a:r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64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6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6" grpId="0"/>
      <p:bldP spid="16486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788987"/>
          </a:xfrm>
        </p:spPr>
        <p:txBody>
          <a:bodyPr/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DEMOKRASI ABAD PERTENGAHAN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0" y="1219200"/>
            <a:ext cx="4953000" cy="5181600"/>
          </a:xfrm>
        </p:spPr>
        <p:txBody>
          <a:bodyPr/>
          <a:lstStyle/>
          <a:p>
            <a:r>
              <a:rPr lang="en-US" dirty="0" err="1" smtClean="0"/>
              <a:t>Perjanjian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i="1" dirty="0" smtClean="0"/>
              <a:t>(social contract ) </a:t>
            </a:r>
            <a:r>
              <a:rPr lang="en-US" dirty="0" err="1" smtClean="0"/>
              <a:t>lahir</a:t>
            </a:r>
            <a:r>
              <a:rPr lang="en-US" dirty="0" smtClean="0"/>
              <a:t> </a:t>
            </a:r>
            <a:r>
              <a:rPr lang="en-US" dirty="0" err="1" smtClean="0"/>
              <a:t>sbg</a:t>
            </a:r>
            <a:r>
              <a:rPr lang="en-US" dirty="0" smtClean="0"/>
              <a:t> </a:t>
            </a:r>
            <a:r>
              <a:rPr lang="en-US" dirty="0" err="1" smtClean="0"/>
              <a:t>pembatasan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inividu2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id-ID" dirty="0" smtClean="0"/>
              <a:t>mementingkan diri</a:t>
            </a:r>
            <a:r>
              <a:rPr lang="en-US" dirty="0" err="1" smtClean="0"/>
              <a:t>nya</a:t>
            </a:r>
            <a:r>
              <a:rPr lang="id-ID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berujung</a:t>
            </a:r>
            <a:r>
              <a:rPr lang="en-US" dirty="0" smtClean="0"/>
              <a:t> </a:t>
            </a:r>
            <a:r>
              <a:rPr lang="id-ID" dirty="0" smtClean="0"/>
              <a:t>konflik</a:t>
            </a:r>
            <a:r>
              <a:rPr lang="en-US" dirty="0" smtClean="0"/>
              <a:t>.</a:t>
            </a:r>
          </a:p>
          <a:p>
            <a:r>
              <a:rPr lang="en-US" dirty="0" err="1" smtClean="0">
                <a:solidFill>
                  <a:srgbClr val="8DEDF7"/>
                </a:solidFill>
              </a:rPr>
              <a:t>Konflik</a:t>
            </a:r>
            <a:r>
              <a:rPr lang="en-US" dirty="0" smtClean="0">
                <a:solidFill>
                  <a:srgbClr val="8DEDF7"/>
                </a:solidFill>
              </a:rPr>
              <a:t> </a:t>
            </a:r>
            <a:r>
              <a:rPr lang="en-US" dirty="0" err="1" smtClean="0">
                <a:solidFill>
                  <a:srgbClr val="8DEDF7"/>
                </a:solidFill>
              </a:rPr>
              <a:t>antar</a:t>
            </a:r>
            <a:r>
              <a:rPr lang="en-US" dirty="0" smtClean="0">
                <a:solidFill>
                  <a:srgbClr val="8DEDF7"/>
                </a:solidFill>
              </a:rPr>
              <a:t> </a:t>
            </a:r>
            <a:r>
              <a:rPr lang="en-US" dirty="0" err="1" smtClean="0">
                <a:solidFill>
                  <a:srgbClr val="8DEDF7"/>
                </a:solidFill>
              </a:rPr>
              <a:t>indiv</a:t>
            </a:r>
            <a:r>
              <a:rPr lang="id-ID" dirty="0" smtClean="0">
                <a:solidFill>
                  <a:srgbClr val="8DEDF7"/>
                </a:solidFill>
              </a:rPr>
              <a:t> </a:t>
            </a:r>
            <a:r>
              <a:rPr lang="en-US" dirty="0" smtClean="0">
                <a:solidFill>
                  <a:srgbClr val="8DEDF7"/>
                </a:solidFill>
              </a:rPr>
              <a:t>b</a:t>
            </a:r>
            <a:r>
              <a:rPr lang="id-ID" dirty="0" smtClean="0">
                <a:solidFill>
                  <a:srgbClr val="8DEDF7"/>
                </a:solidFill>
              </a:rPr>
              <a:t>erebut </a:t>
            </a:r>
            <a:r>
              <a:rPr lang="en-US" dirty="0" smtClean="0">
                <a:solidFill>
                  <a:srgbClr val="8DEDF7"/>
                </a:solidFill>
              </a:rPr>
              <a:t>3 </a:t>
            </a:r>
            <a:r>
              <a:rPr lang="en-US" dirty="0" err="1" smtClean="0">
                <a:solidFill>
                  <a:srgbClr val="8DEDF7"/>
                </a:solidFill>
              </a:rPr>
              <a:t>hal</a:t>
            </a:r>
            <a:r>
              <a:rPr lang="en-US" dirty="0" smtClean="0">
                <a:solidFill>
                  <a:srgbClr val="8DEDF7"/>
                </a:solidFill>
              </a:rPr>
              <a:t>: </a:t>
            </a:r>
            <a:r>
              <a:rPr lang="id-ID" i="1" dirty="0" smtClean="0">
                <a:solidFill>
                  <a:srgbClr val="8DEDF7"/>
                </a:solidFill>
              </a:rPr>
              <a:t>kekayaan</a:t>
            </a:r>
            <a:r>
              <a:rPr lang="id-ID" dirty="0" smtClean="0">
                <a:solidFill>
                  <a:srgbClr val="8DEDF7"/>
                </a:solidFill>
              </a:rPr>
              <a:t>, </a:t>
            </a:r>
            <a:r>
              <a:rPr lang="id-ID" i="1" dirty="0" smtClean="0">
                <a:solidFill>
                  <a:srgbClr val="8DEDF7"/>
                </a:solidFill>
              </a:rPr>
              <a:t>kemuliaan</a:t>
            </a:r>
            <a:r>
              <a:rPr lang="id-ID" dirty="0" smtClean="0">
                <a:solidFill>
                  <a:srgbClr val="8DEDF7"/>
                </a:solidFill>
              </a:rPr>
              <a:t>, dan </a:t>
            </a:r>
            <a:r>
              <a:rPr lang="id-ID" i="1" dirty="0" smtClean="0">
                <a:solidFill>
                  <a:srgbClr val="8DEDF7"/>
                </a:solidFill>
              </a:rPr>
              <a:t>reputasi</a:t>
            </a:r>
            <a:r>
              <a:rPr lang="id-ID" dirty="0" smtClean="0">
                <a:solidFill>
                  <a:srgbClr val="8DEDF7"/>
                </a:solidFill>
              </a:rPr>
              <a:t>. </a:t>
            </a:r>
            <a:endParaRPr lang="en-US" dirty="0" smtClean="0">
              <a:solidFill>
                <a:srgbClr val="8DEDF7"/>
              </a:solidFill>
            </a:endParaRPr>
          </a:p>
          <a:p>
            <a:endParaRPr lang="en-US" b="1" dirty="0" smtClean="0"/>
          </a:p>
        </p:txBody>
      </p:sp>
      <p:pic>
        <p:nvPicPr>
          <p:cNvPr id="31745" name="Picture 1" descr="E:\BUKU_MEMBEBASKAN_PENDIDIKAN\COVER_BUKU.jpg"/>
          <p:cNvPicPr>
            <a:picLocks noChangeAspect="1" noChangeArrowheads="1"/>
          </p:cNvPicPr>
          <p:nvPr/>
        </p:nvPicPr>
        <p:blipFill>
          <a:blip r:embed="rId3" cstate="print"/>
          <a:srcRect t="8350" b="9320"/>
          <a:stretch>
            <a:fillRect/>
          </a:stretch>
        </p:blipFill>
        <p:spPr bwMode="auto">
          <a:xfrm>
            <a:off x="304800" y="1352281"/>
            <a:ext cx="3290520" cy="481991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arif_rohman@uny.ac.id</a:t>
            </a:r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7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DEMOKRASI ABAD MODERN</a:t>
            </a:r>
            <a:endParaRPr lang="id-ID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84275"/>
            <a:ext cx="5029200" cy="5064125"/>
          </a:xfrm>
        </p:spPr>
        <p:txBody>
          <a:bodyPr/>
          <a:lstStyle/>
          <a:p>
            <a:pPr>
              <a:lnSpc>
                <a:spcPts val="3300"/>
              </a:lnSpc>
              <a:spcBef>
                <a:spcPts val="1800"/>
              </a:spcBef>
            </a:pPr>
            <a:r>
              <a:rPr lang="en-US" dirty="0" err="1" smtClean="0"/>
              <a:t>Praktek</a:t>
            </a:r>
            <a:r>
              <a:rPr lang="en-US" dirty="0" smtClean="0"/>
              <a:t> </a:t>
            </a:r>
            <a:r>
              <a:rPr lang="en-US" dirty="0" err="1" smtClean="0"/>
              <a:t>berdemokrasi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meluas</a:t>
            </a:r>
            <a:r>
              <a:rPr lang="en-US" dirty="0" smtClean="0"/>
              <a:t>.</a:t>
            </a:r>
          </a:p>
          <a:p>
            <a:pPr>
              <a:lnSpc>
                <a:spcPts val="3300"/>
              </a:lnSpc>
              <a:spcBef>
                <a:spcPts val="1800"/>
              </a:spcBef>
            </a:pPr>
            <a:r>
              <a:rPr lang="en-US" dirty="0" smtClean="0">
                <a:solidFill>
                  <a:srgbClr val="8DEDF7"/>
                </a:solidFill>
              </a:rPr>
              <a:t>P</a:t>
            </a:r>
            <a:r>
              <a:rPr lang="id-ID" dirty="0" smtClean="0">
                <a:solidFill>
                  <a:srgbClr val="8DEDF7"/>
                </a:solidFill>
              </a:rPr>
              <a:t>emikiran </a:t>
            </a:r>
            <a:r>
              <a:rPr lang="en-US" dirty="0" err="1" smtClean="0">
                <a:solidFill>
                  <a:srgbClr val="8DEDF7"/>
                </a:solidFill>
              </a:rPr>
              <a:t>demokrasi</a:t>
            </a:r>
            <a:r>
              <a:rPr lang="en-US" dirty="0" smtClean="0">
                <a:solidFill>
                  <a:srgbClr val="8DEDF7"/>
                </a:solidFill>
              </a:rPr>
              <a:t> </a:t>
            </a:r>
            <a:r>
              <a:rPr lang="en-US" dirty="0" err="1" smtClean="0">
                <a:solidFill>
                  <a:srgbClr val="8DEDF7"/>
                </a:solidFill>
              </a:rPr>
              <a:t>semakin</a:t>
            </a:r>
            <a:r>
              <a:rPr lang="en-US" dirty="0" smtClean="0">
                <a:solidFill>
                  <a:srgbClr val="8DEDF7"/>
                </a:solidFill>
              </a:rPr>
              <a:t> </a:t>
            </a:r>
            <a:r>
              <a:rPr lang="en-US" dirty="0" err="1" smtClean="0">
                <a:solidFill>
                  <a:srgbClr val="8DEDF7"/>
                </a:solidFill>
              </a:rPr>
              <a:t>menginspirasi</a:t>
            </a:r>
            <a:r>
              <a:rPr lang="en-US" dirty="0" smtClean="0">
                <a:solidFill>
                  <a:srgbClr val="8DEDF7"/>
                </a:solidFill>
              </a:rPr>
              <a:t> </a:t>
            </a:r>
            <a:r>
              <a:rPr lang="en-US" dirty="0" err="1" smtClean="0">
                <a:solidFill>
                  <a:srgbClr val="8DEDF7"/>
                </a:solidFill>
              </a:rPr>
              <a:t>byk</a:t>
            </a:r>
            <a:r>
              <a:rPr lang="en-US" dirty="0" smtClean="0">
                <a:solidFill>
                  <a:srgbClr val="8DEDF7"/>
                </a:solidFill>
              </a:rPr>
              <a:t> </a:t>
            </a:r>
            <a:r>
              <a:rPr lang="en-US" dirty="0" err="1" smtClean="0">
                <a:solidFill>
                  <a:srgbClr val="8DEDF7"/>
                </a:solidFill>
              </a:rPr>
              <a:t>negara</a:t>
            </a:r>
            <a:r>
              <a:rPr lang="en-US" dirty="0" smtClean="0">
                <a:solidFill>
                  <a:srgbClr val="8DEDF7"/>
                </a:solidFill>
              </a:rPr>
              <a:t>, </a:t>
            </a:r>
            <a:r>
              <a:rPr lang="en-US" dirty="0" smtClean="0">
                <a:solidFill>
                  <a:srgbClr val="8DEDF7"/>
                </a:solidFill>
                <a:sym typeface="Wingdings" pitchFamily="2" charset="2"/>
              </a:rPr>
              <a:t></a:t>
            </a:r>
            <a:r>
              <a:rPr lang="en-US" dirty="0" smtClean="0">
                <a:solidFill>
                  <a:srgbClr val="8DEDF7"/>
                </a:solidFill>
              </a:rPr>
              <a:t> R</a:t>
            </a:r>
            <a:r>
              <a:rPr lang="id-ID" dirty="0" smtClean="0">
                <a:solidFill>
                  <a:srgbClr val="8DEDF7"/>
                </a:solidFill>
              </a:rPr>
              <a:t>evolusi </a:t>
            </a:r>
            <a:r>
              <a:rPr lang="en-US" dirty="0" smtClean="0">
                <a:solidFill>
                  <a:srgbClr val="8DEDF7"/>
                </a:solidFill>
              </a:rPr>
              <a:t>P</a:t>
            </a:r>
            <a:r>
              <a:rPr lang="id-ID" dirty="0" smtClean="0">
                <a:solidFill>
                  <a:srgbClr val="8DEDF7"/>
                </a:solidFill>
              </a:rPr>
              <a:t>rancis dan </a:t>
            </a:r>
            <a:r>
              <a:rPr lang="en-US" dirty="0" smtClean="0">
                <a:solidFill>
                  <a:srgbClr val="8DEDF7"/>
                </a:solidFill>
              </a:rPr>
              <a:t>A</a:t>
            </a:r>
            <a:r>
              <a:rPr lang="id-ID" dirty="0" smtClean="0">
                <a:solidFill>
                  <a:srgbClr val="8DEDF7"/>
                </a:solidFill>
              </a:rPr>
              <a:t>merika</a:t>
            </a:r>
            <a:r>
              <a:rPr lang="en-US" dirty="0" smtClean="0">
                <a:solidFill>
                  <a:srgbClr val="8DEDF7"/>
                </a:solidFill>
              </a:rPr>
              <a:t>. </a:t>
            </a:r>
          </a:p>
          <a:p>
            <a:pPr>
              <a:lnSpc>
                <a:spcPts val="3300"/>
              </a:lnSpc>
              <a:spcBef>
                <a:spcPts val="1800"/>
              </a:spcBef>
            </a:pPr>
            <a:r>
              <a:rPr lang="en-US" dirty="0" smtClean="0"/>
              <a:t>Para </a:t>
            </a:r>
            <a:r>
              <a:rPr lang="en-US" dirty="0" err="1" smtClean="0"/>
              <a:t>ahli</a:t>
            </a:r>
            <a:r>
              <a:rPr lang="en-US" dirty="0" smtClean="0"/>
              <a:t> </a:t>
            </a:r>
            <a:r>
              <a:rPr lang="en-US" dirty="0" err="1" smtClean="0"/>
              <a:t>mengajarkan</a:t>
            </a:r>
            <a:r>
              <a:rPr lang="en-US" dirty="0" smtClean="0"/>
              <a:t>:</a:t>
            </a:r>
            <a:r>
              <a:rPr lang="id-ID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id-ID" dirty="0" smtClean="0"/>
              <a:t> mempunyai hak politik yg tidak boleh di</a:t>
            </a:r>
            <a:r>
              <a:rPr lang="en-US" dirty="0" err="1" smtClean="0"/>
              <a:t>rampas</a:t>
            </a:r>
            <a:r>
              <a:rPr lang="id-ID" dirty="0" smtClean="0"/>
              <a:t> oleh </a:t>
            </a:r>
            <a:r>
              <a:rPr lang="en-US" dirty="0" err="1" smtClean="0"/>
              <a:t>siapa</a:t>
            </a:r>
            <a:r>
              <a:rPr lang="en-US" dirty="0" smtClean="0"/>
              <a:t> pun. </a:t>
            </a:r>
          </a:p>
        </p:txBody>
      </p:sp>
      <p:pic>
        <p:nvPicPr>
          <p:cNvPr id="4" name="Picture 3" descr="james.gif"/>
          <p:cNvPicPr>
            <a:picLocks noChangeAspect="1"/>
          </p:cNvPicPr>
          <p:nvPr/>
        </p:nvPicPr>
        <p:blipFill>
          <a:blip r:embed="rId3"/>
          <a:srcRect l="6687" r="13477" b="14133"/>
          <a:stretch>
            <a:fillRect/>
          </a:stretch>
        </p:blipFill>
        <p:spPr>
          <a:xfrm flipH="1">
            <a:off x="5772150" y="1295400"/>
            <a:ext cx="2914650" cy="4800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arif_rohman@uny.ac.id</a:t>
            </a:r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DEMOKRASI ABAD MODERN</a:t>
            </a:r>
            <a:endParaRPr lang="id-ID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4038600" cy="5064125"/>
          </a:xfrm>
        </p:spPr>
        <p:txBody>
          <a:bodyPr/>
          <a:lstStyle/>
          <a:p>
            <a:pPr>
              <a:lnSpc>
                <a:spcPts val="3800"/>
              </a:lnSpc>
              <a:spcBef>
                <a:spcPts val="3000"/>
              </a:spcBef>
            </a:pPr>
            <a:r>
              <a:rPr lang="en-US" dirty="0" smtClean="0">
                <a:solidFill>
                  <a:srgbClr val="8DEDF7"/>
                </a:solidFill>
              </a:rPr>
              <a:t>H</a:t>
            </a:r>
            <a:r>
              <a:rPr lang="id-ID" dirty="0" smtClean="0">
                <a:solidFill>
                  <a:srgbClr val="8DEDF7"/>
                </a:solidFill>
              </a:rPr>
              <a:t>ak politik </a:t>
            </a:r>
            <a:r>
              <a:rPr lang="en-US" dirty="0" err="1" smtClean="0">
                <a:solidFill>
                  <a:srgbClr val="8DEDF7"/>
                </a:solidFill>
              </a:rPr>
              <a:t>individu</a:t>
            </a:r>
            <a:r>
              <a:rPr lang="en-US" dirty="0" smtClean="0">
                <a:solidFill>
                  <a:srgbClr val="8DEDF7"/>
                </a:solidFill>
              </a:rPr>
              <a:t> </a:t>
            </a:r>
            <a:r>
              <a:rPr lang="en-US" dirty="0" err="1" smtClean="0">
                <a:solidFill>
                  <a:srgbClr val="8DEDF7"/>
                </a:solidFill>
              </a:rPr>
              <a:t>antara</a:t>
            </a:r>
            <a:r>
              <a:rPr lang="en-US" dirty="0" smtClean="0">
                <a:solidFill>
                  <a:srgbClr val="8DEDF7"/>
                </a:solidFill>
              </a:rPr>
              <a:t> lain </a:t>
            </a:r>
            <a:r>
              <a:rPr lang="id-ID" dirty="0" smtClean="0">
                <a:solidFill>
                  <a:srgbClr val="8DEDF7"/>
                </a:solidFill>
              </a:rPr>
              <a:t>hak hidup</a:t>
            </a:r>
            <a:r>
              <a:rPr lang="en-US" dirty="0" smtClean="0">
                <a:solidFill>
                  <a:srgbClr val="8DEDF7"/>
                </a:solidFill>
              </a:rPr>
              <a:t> </a:t>
            </a:r>
            <a:r>
              <a:rPr lang="en-US" dirty="0" err="1" smtClean="0">
                <a:solidFill>
                  <a:srgbClr val="8DEDF7"/>
                </a:solidFill>
              </a:rPr>
              <a:t>dan</a:t>
            </a:r>
            <a:r>
              <a:rPr lang="id-ID" dirty="0" smtClean="0">
                <a:solidFill>
                  <a:srgbClr val="8DEDF7"/>
                </a:solidFill>
              </a:rPr>
              <a:t> hak milik</a:t>
            </a:r>
            <a:r>
              <a:rPr lang="en-US" dirty="0" smtClean="0">
                <a:solidFill>
                  <a:srgbClr val="8DEDF7"/>
                </a:solidFill>
              </a:rPr>
              <a:t>. </a:t>
            </a:r>
          </a:p>
          <a:p>
            <a:pPr>
              <a:lnSpc>
                <a:spcPts val="3800"/>
              </a:lnSpc>
              <a:spcBef>
                <a:spcPts val="3000"/>
              </a:spcBef>
            </a:pPr>
            <a:r>
              <a:rPr lang="en-US" dirty="0" smtClean="0"/>
              <a:t>M</a:t>
            </a:r>
            <a:r>
              <a:rPr lang="id-ID" dirty="0" smtClean="0"/>
              <a:t>anusia secara fitrah ad</a:t>
            </a:r>
            <a:r>
              <a:rPr lang="en-US" dirty="0" err="1" smtClean="0"/>
              <a:t>alah</a:t>
            </a:r>
            <a:r>
              <a:rPr lang="id-ID" dirty="0" smtClean="0"/>
              <a:t> bebas </a:t>
            </a:r>
            <a:r>
              <a:rPr lang="en-US" dirty="0" smtClean="0"/>
              <a:t>&amp; </a:t>
            </a:r>
            <a:r>
              <a:rPr lang="id-ID" dirty="0" smtClean="0"/>
              <a:t>sederajat </a:t>
            </a:r>
            <a:r>
              <a:rPr lang="id-ID" i="1" dirty="0" smtClean="0"/>
              <a:t>(perfectly free and equals)</a:t>
            </a:r>
            <a:r>
              <a:rPr lang="id-ID" dirty="0" smtClean="0"/>
              <a:t>. </a:t>
            </a:r>
            <a:endParaRPr lang="en-US" dirty="0" smtClean="0"/>
          </a:p>
        </p:txBody>
      </p:sp>
      <p:pic>
        <p:nvPicPr>
          <p:cNvPr id="4" name="Picture 3" descr="John_Dewey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1558" y="1371600"/>
            <a:ext cx="3609042" cy="490444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arif_rohman@uny.ac.id</a:t>
            </a:r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868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DEMOKRASI PASCA MODERN</a:t>
            </a:r>
            <a:endParaRPr lang="id-ID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70075"/>
            <a:ext cx="8686800" cy="5064125"/>
          </a:xfrm>
        </p:spPr>
        <p:txBody>
          <a:bodyPr/>
          <a:lstStyle/>
          <a:p>
            <a:pPr>
              <a:lnSpc>
                <a:spcPts val="3100"/>
              </a:lnSpc>
              <a:spcBef>
                <a:spcPts val="1800"/>
              </a:spcBef>
            </a:pPr>
            <a:r>
              <a:rPr lang="en-US" dirty="0" smtClean="0"/>
              <a:t>Era </a:t>
            </a:r>
            <a:r>
              <a:rPr lang="en-US" dirty="0" err="1" smtClean="0"/>
              <a:t>pasca</a:t>
            </a:r>
            <a:r>
              <a:rPr lang="en-US" dirty="0" smtClean="0"/>
              <a:t> modern, </a:t>
            </a:r>
            <a:r>
              <a:rPr lang="en-US" dirty="0" err="1" smtClean="0"/>
              <a:t>pemikiran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dikembangkan</a:t>
            </a:r>
            <a:r>
              <a:rPr lang="en-US" dirty="0" smtClean="0"/>
              <a:t> dg </a:t>
            </a:r>
            <a:r>
              <a:rPr lang="id-ID" dirty="0" smtClean="0"/>
              <a:t>membatasi kekusaan pemerintah</a:t>
            </a:r>
            <a:r>
              <a:rPr lang="en-US" dirty="0" smtClean="0"/>
              <a:t>an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id-ID" dirty="0" smtClean="0"/>
              <a:t>konstitusi. </a:t>
            </a:r>
            <a:endParaRPr lang="en-US" dirty="0" smtClean="0"/>
          </a:p>
          <a:p>
            <a:pPr>
              <a:lnSpc>
                <a:spcPts val="3100"/>
              </a:lnSpc>
              <a:spcBef>
                <a:spcPts val="1800"/>
              </a:spcBef>
            </a:pPr>
            <a:r>
              <a:rPr lang="id-ID" dirty="0" smtClean="0">
                <a:solidFill>
                  <a:srgbClr val="8DEDF7"/>
                </a:solidFill>
              </a:rPr>
              <a:t>Konstitusi menjamin hak politik </a:t>
            </a:r>
            <a:r>
              <a:rPr lang="en-US" dirty="0" smtClean="0">
                <a:solidFill>
                  <a:srgbClr val="8DEDF7"/>
                </a:solidFill>
              </a:rPr>
              <a:t>WN </a:t>
            </a:r>
            <a:r>
              <a:rPr lang="id-ID" dirty="0" smtClean="0">
                <a:solidFill>
                  <a:srgbClr val="8DEDF7"/>
                </a:solidFill>
              </a:rPr>
              <a:t>dan pembagian kekusaan eksekutif</a:t>
            </a:r>
            <a:r>
              <a:rPr lang="en-US" dirty="0" smtClean="0">
                <a:solidFill>
                  <a:srgbClr val="8DEDF7"/>
                </a:solidFill>
              </a:rPr>
              <a:t>,</a:t>
            </a:r>
            <a:r>
              <a:rPr lang="id-ID" dirty="0" smtClean="0">
                <a:solidFill>
                  <a:srgbClr val="8DEDF7"/>
                </a:solidFill>
              </a:rPr>
              <a:t> legislatif</a:t>
            </a:r>
            <a:r>
              <a:rPr lang="en-US" dirty="0" smtClean="0">
                <a:solidFill>
                  <a:srgbClr val="8DEDF7"/>
                </a:solidFill>
              </a:rPr>
              <a:t>,</a:t>
            </a:r>
            <a:r>
              <a:rPr lang="id-ID" dirty="0" smtClean="0">
                <a:solidFill>
                  <a:srgbClr val="8DEDF7"/>
                </a:solidFill>
              </a:rPr>
              <a:t> dan yudikatif. </a:t>
            </a:r>
            <a:endParaRPr lang="en-US" dirty="0" smtClean="0">
              <a:solidFill>
                <a:srgbClr val="8DEDF7"/>
              </a:solidFill>
            </a:endParaRPr>
          </a:p>
          <a:p>
            <a:pPr>
              <a:lnSpc>
                <a:spcPts val="3100"/>
              </a:lnSpc>
              <a:spcBef>
                <a:spcPts val="1800"/>
              </a:spcBef>
            </a:pPr>
            <a:r>
              <a:rPr lang="id-ID" dirty="0" smtClean="0"/>
              <a:t>Gagasan ini dinamakan </a:t>
            </a:r>
            <a:r>
              <a:rPr lang="en-US" dirty="0" smtClean="0"/>
              <a:t>k</a:t>
            </a:r>
            <a:r>
              <a:rPr lang="id-ID" dirty="0" smtClean="0"/>
              <a:t>onstitusionalisme (</a:t>
            </a:r>
            <a:r>
              <a:rPr lang="id-ID" i="1" dirty="0" smtClean="0"/>
              <a:t>constitusionalism</a:t>
            </a:r>
            <a:r>
              <a:rPr lang="id-ID" dirty="0" smtClean="0"/>
              <a:t>), sedang </a:t>
            </a:r>
            <a:r>
              <a:rPr lang="en-US" dirty="0" smtClean="0"/>
              <a:t>n</a:t>
            </a:r>
            <a:r>
              <a:rPr lang="id-ID" dirty="0" smtClean="0"/>
              <a:t>egara yg menganut gagasan ini disebut </a:t>
            </a:r>
            <a:r>
              <a:rPr lang="en-US" dirty="0" smtClean="0"/>
              <a:t>‘</a:t>
            </a:r>
            <a:r>
              <a:rPr lang="id-ID" i="1" dirty="0" smtClean="0"/>
              <a:t>constitutional state</a:t>
            </a:r>
            <a:r>
              <a:rPr lang="en-US" i="1" dirty="0" smtClean="0"/>
              <a:t>’</a:t>
            </a:r>
            <a:r>
              <a:rPr lang="id-ID" i="1" dirty="0" smtClean="0"/>
              <a:t>.</a:t>
            </a:r>
            <a:r>
              <a:rPr lang="id-ID" dirty="0" smtClean="0"/>
              <a:t> 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arif_rohman@uny.ac.id</a:t>
            </a:r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868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DEMOKRASI PASCA MODERN</a:t>
            </a:r>
            <a:endParaRPr lang="id-ID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93875"/>
            <a:ext cx="8686800" cy="4683125"/>
          </a:xfrm>
        </p:spPr>
        <p:txBody>
          <a:bodyPr/>
          <a:lstStyle/>
          <a:p>
            <a:pPr>
              <a:lnSpc>
                <a:spcPts val="3100"/>
              </a:lnSpc>
              <a:spcBef>
                <a:spcPts val="1800"/>
              </a:spcBef>
            </a:pPr>
            <a:r>
              <a:rPr lang="id-ID" dirty="0" smtClean="0">
                <a:solidFill>
                  <a:srgbClr val="8DEDF7"/>
                </a:solidFill>
              </a:rPr>
              <a:t>Gagasan perlunya pembatasan kekuasaan mendapatkan perumusan yuridis</a:t>
            </a:r>
            <a:r>
              <a:rPr lang="id-ID" dirty="0" smtClean="0"/>
              <a:t>. </a:t>
            </a:r>
            <a:endParaRPr lang="en-US" dirty="0" smtClean="0"/>
          </a:p>
          <a:p>
            <a:pPr>
              <a:lnSpc>
                <a:spcPts val="3100"/>
              </a:lnSpc>
              <a:spcBef>
                <a:spcPts val="1800"/>
              </a:spcBef>
              <a:buNone/>
            </a:pPr>
            <a:r>
              <a:rPr lang="en-US" dirty="0" smtClean="0"/>
              <a:t>	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id-ID" dirty="0" smtClean="0"/>
              <a:t>Ahli hukum Eropa Barat</a:t>
            </a:r>
            <a:r>
              <a:rPr lang="en-US" dirty="0" smtClean="0"/>
              <a:t>, Emmanuel Kant,</a:t>
            </a:r>
            <a:r>
              <a:rPr lang="id-ID" dirty="0" smtClean="0"/>
              <a:t> </a:t>
            </a:r>
            <a:r>
              <a:rPr lang="en-US" dirty="0" smtClean="0"/>
              <a:t>	</a:t>
            </a:r>
            <a:r>
              <a:rPr lang="id-ID" dirty="0" smtClean="0"/>
              <a:t>memakai istilah </a:t>
            </a:r>
            <a:r>
              <a:rPr lang="id-ID" i="1" dirty="0" smtClean="0"/>
              <a:t>Rechtsstaat</a:t>
            </a:r>
            <a:r>
              <a:rPr lang="id-ID" dirty="0" smtClean="0"/>
              <a:t>, </a:t>
            </a:r>
            <a:endParaRPr lang="en-US" dirty="0" smtClean="0"/>
          </a:p>
          <a:p>
            <a:pPr>
              <a:lnSpc>
                <a:spcPts val="3100"/>
              </a:lnSpc>
              <a:spcBef>
                <a:spcPts val="1800"/>
              </a:spcBef>
              <a:buNone/>
            </a:pPr>
            <a:r>
              <a:rPr lang="en-US" dirty="0" smtClean="0"/>
              <a:t>	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id-ID" dirty="0" smtClean="0"/>
              <a:t>A.V. Dicey memakai istilah </a:t>
            </a:r>
            <a:r>
              <a:rPr lang="id-ID" i="1" dirty="0" smtClean="0"/>
              <a:t>Rule of Law</a:t>
            </a:r>
            <a:r>
              <a:rPr lang="id-ID" dirty="0" smtClean="0"/>
              <a:t>. </a:t>
            </a:r>
            <a:endParaRPr lang="en-US" dirty="0" smtClean="0"/>
          </a:p>
          <a:p>
            <a:pPr>
              <a:lnSpc>
                <a:spcPts val="3100"/>
              </a:lnSpc>
              <a:spcBef>
                <a:spcPts val="1800"/>
              </a:spcBef>
            </a:pPr>
            <a:r>
              <a:rPr lang="en-US" dirty="0" smtClean="0">
                <a:solidFill>
                  <a:srgbClr val="FFFF00"/>
                </a:solidFill>
              </a:rPr>
              <a:t>P</a:t>
            </a:r>
            <a:r>
              <a:rPr lang="id-ID" dirty="0" smtClean="0">
                <a:solidFill>
                  <a:srgbClr val="FFFF00"/>
                </a:solidFill>
              </a:rPr>
              <a:t>emerintah dilarang campur tangan urusa</a:t>
            </a:r>
            <a:r>
              <a:rPr lang="en-US" dirty="0" smtClean="0">
                <a:solidFill>
                  <a:srgbClr val="FFFF00"/>
                </a:solidFill>
              </a:rPr>
              <a:t>n WN</a:t>
            </a:r>
            <a:r>
              <a:rPr lang="id-ID" dirty="0" smtClean="0">
                <a:solidFill>
                  <a:srgbClr val="FFFF00"/>
                </a:solidFill>
              </a:rPr>
              <a:t> b</a:t>
            </a:r>
            <a:r>
              <a:rPr lang="en-US" dirty="0" smtClean="0">
                <a:solidFill>
                  <a:srgbClr val="FFFF00"/>
                </a:solidFill>
              </a:rPr>
              <a:t>dg </a:t>
            </a:r>
            <a:r>
              <a:rPr lang="id-ID" dirty="0" smtClean="0">
                <a:solidFill>
                  <a:srgbClr val="FFFF00"/>
                </a:solidFill>
              </a:rPr>
              <a:t>sosial </a:t>
            </a:r>
            <a:r>
              <a:rPr lang="en-US" dirty="0" smtClean="0">
                <a:solidFill>
                  <a:srgbClr val="FFFF00"/>
                </a:solidFill>
              </a:rPr>
              <a:t>&amp; </a:t>
            </a:r>
            <a:r>
              <a:rPr lang="id-ID" dirty="0" smtClean="0">
                <a:solidFill>
                  <a:srgbClr val="FFFF00"/>
                </a:solidFill>
              </a:rPr>
              <a:t>ekonomi</a:t>
            </a:r>
            <a:r>
              <a:rPr lang="en-US" dirty="0" smtClean="0">
                <a:solidFill>
                  <a:srgbClr val="FFFF00"/>
                </a:solidFill>
              </a:rPr>
              <a:t>,</a:t>
            </a:r>
            <a:r>
              <a:rPr lang="id-ID" dirty="0" smtClean="0">
                <a:solidFill>
                  <a:srgbClr val="FFFF00"/>
                </a:solidFill>
              </a:rPr>
              <a:t> berubah menjadi gagasan pemerintah bertanggung jawab atas kesejahteraan rakyat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arif_rohman@uny.ac.id</a:t>
            </a:r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799"/>
            <a:ext cx="8229600" cy="762001"/>
          </a:xfrm>
        </p:spPr>
        <p:txBody>
          <a:bodyPr/>
          <a:lstStyle/>
          <a:p>
            <a:r>
              <a:rPr lang="id-ID" sz="3600" b="1" dirty="0" smtClean="0"/>
              <a:t>TIGA MODEL TEORI </a:t>
            </a:r>
            <a:r>
              <a:rPr lang="en-US" sz="3600" b="1" dirty="0" smtClean="0"/>
              <a:t>DEMOKRASI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0"/>
            <a:ext cx="4876800" cy="3886200"/>
          </a:xfrm>
        </p:spPr>
        <p:txBody>
          <a:bodyPr/>
          <a:lstStyle/>
          <a:p>
            <a:pPr>
              <a:lnSpc>
                <a:spcPts val="4600"/>
              </a:lnSpc>
              <a:spcBef>
                <a:spcPts val="1800"/>
              </a:spcBef>
            </a:pPr>
            <a:r>
              <a:rPr lang="id-ID" sz="4800" dirty="0" smtClean="0"/>
              <a:t>Individualisme Liberal</a:t>
            </a:r>
            <a:r>
              <a:rPr lang="it-IT" sz="4800" dirty="0" smtClean="0"/>
              <a:t>. </a:t>
            </a:r>
          </a:p>
          <a:p>
            <a:pPr>
              <a:lnSpc>
                <a:spcPts val="4600"/>
              </a:lnSpc>
              <a:spcBef>
                <a:spcPts val="1800"/>
              </a:spcBef>
            </a:pPr>
            <a:r>
              <a:rPr lang="id-ID" sz="4800" dirty="0" smtClean="0">
                <a:solidFill>
                  <a:srgbClr val="9FE8F7"/>
                </a:solidFill>
              </a:rPr>
              <a:t>Pluralisme</a:t>
            </a:r>
            <a:r>
              <a:rPr lang="it-IT" sz="4800" dirty="0" smtClean="0">
                <a:solidFill>
                  <a:srgbClr val="9FE8F7"/>
                </a:solidFill>
              </a:rPr>
              <a:t>. </a:t>
            </a:r>
          </a:p>
          <a:p>
            <a:pPr>
              <a:lnSpc>
                <a:spcPts val="4600"/>
              </a:lnSpc>
              <a:spcBef>
                <a:spcPts val="1800"/>
              </a:spcBef>
            </a:pPr>
            <a:r>
              <a:rPr lang="id-ID" sz="4800" dirty="0" smtClean="0"/>
              <a:t>Sosialisme Holistik</a:t>
            </a:r>
            <a:r>
              <a:rPr lang="en-US" sz="4800" dirty="0" smtClean="0"/>
              <a:t>.</a:t>
            </a:r>
          </a:p>
        </p:txBody>
      </p:sp>
      <p:pic>
        <p:nvPicPr>
          <p:cNvPr id="4" name="Picture 3" descr="http://upload.wikimedia.org/wikipedia/commons/thumb/8/8c/David_-_The_Death_of_Socrates.jpg/270px-David_-_The_Death_of_Socrates.jpg">
            <a:hlinkClick r:id="rId3"/>
          </p:cNvPr>
          <p:cNvPicPr/>
          <p:nvPr/>
        </p:nvPicPr>
        <p:blipFill>
          <a:blip r:embed="rId4"/>
          <a:srcRect l="34513" r="16814"/>
          <a:stretch>
            <a:fillRect/>
          </a:stretch>
        </p:blipFill>
        <p:spPr bwMode="auto">
          <a:xfrm>
            <a:off x="5486400" y="2438400"/>
            <a:ext cx="3200400" cy="3429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arif_rohman@uny.ac.id</a:t>
            </a:r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865187"/>
          </a:xfrm>
        </p:spPr>
        <p:txBody>
          <a:bodyPr/>
          <a:lstStyle/>
          <a:p>
            <a:r>
              <a:rPr lang="en-US" b="1" dirty="0" smtClean="0">
                <a:solidFill>
                  <a:srgbClr val="F2FD63"/>
                </a:solidFill>
              </a:rPr>
              <a:t>PACSA PERANG DUNIA II</a:t>
            </a:r>
            <a:endParaRPr lang="id-ID" b="1" dirty="0">
              <a:solidFill>
                <a:srgbClr val="F2FD6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31875"/>
            <a:ext cx="8610600" cy="6130925"/>
          </a:xfrm>
        </p:spPr>
        <p:txBody>
          <a:bodyPr/>
          <a:lstStyle/>
          <a:p>
            <a:pPr>
              <a:lnSpc>
                <a:spcPts val="3100"/>
              </a:lnSpc>
              <a:spcBef>
                <a:spcPts val="1200"/>
              </a:spcBef>
            </a:pPr>
            <a:r>
              <a:rPr lang="en-US" sz="3000" dirty="0" err="1" smtClean="0"/>
              <a:t>Badan</a:t>
            </a:r>
            <a:r>
              <a:rPr lang="en-US" sz="3000" dirty="0" smtClean="0"/>
              <a:t> </a:t>
            </a:r>
            <a:r>
              <a:rPr lang="en-US" sz="3000" dirty="0" err="1" smtClean="0"/>
              <a:t>dunia</a:t>
            </a:r>
            <a:r>
              <a:rPr lang="en-US" sz="3000" dirty="0" smtClean="0"/>
              <a:t> </a:t>
            </a:r>
            <a:r>
              <a:rPr lang="en-US" sz="3000" dirty="0" err="1" smtClean="0"/>
              <a:t>bernama</a:t>
            </a:r>
            <a:r>
              <a:rPr lang="en-US" sz="3000" dirty="0" smtClean="0"/>
              <a:t> </a:t>
            </a:r>
            <a:r>
              <a:rPr lang="id-ID" sz="3000" i="1" dirty="0" smtClean="0"/>
              <a:t>International Commission Of Jurists</a:t>
            </a:r>
            <a:r>
              <a:rPr lang="id-ID" sz="3000" dirty="0" smtClean="0"/>
              <a:t> </a:t>
            </a:r>
            <a:r>
              <a:rPr lang="en-US" sz="3000" i="1" dirty="0" smtClean="0"/>
              <a:t>(ICO) </a:t>
            </a:r>
            <a:r>
              <a:rPr lang="id-ID" sz="3000" dirty="0" smtClean="0"/>
              <a:t>t</a:t>
            </a:r>
            <a:r>
              <a:rPr lang="en-US" sz="3000" dirty="0" smtClean="0"/>
              <a:t>h</a:t>
            </a:r>
            <a:r>
              <a:rPr lang="id-ID" sz="3000" dirty="0" smtClean="0"/>
              <a:t>1965 </a:t>
            </a:r>
            <a:r>
              <a:rPr lang="en-US" sz="3000" dirty="0" err="1" smtClean="0"/>
              <a:t>merumuskan</a:t>
            </a:r>
            <a:r>
              <a:rPr lang="en-US" sz="3000" dirty="0" smtClean="0"/>
              <a:t> </a:t>
            </a:r>
            <a:r>
              <a:rPr lang="id-ID" sz="3000" dirty="0" smtClean="0"/>
              <a:t>konsep </a:t>
            </a:r>
            <a:r>
              <a:rPr lang="en-US" sz="3000" dirty="0" err="1" smtClean="0"/>
              <a:t>ttg</a:t>
            </a:r>
            <a:r>
              <a:rPr lang="en-US" sz="3000" dirty="0" smtClean="0"/>
              <a:t> </a:t>
            </a:r>
            <a:r>
              <a:rPr lang="id-ID" sz="3000" i="1" dirty="0" smtClean="0"/>
              <a:t>Rule Of Law</a:t>
            </a:r>
            <a:r>
              <a:rPr lang="en-US" sz="3000" dirty="0" smtClean="0"/>
              <a:t>. </a:t>
            </a:r>
          </a:p>
          <a:p>
            <a:pPr>
              <a:lnSpc>
                <a:spcPts val="3100"/>
              </a:lnSpc>
              <a:spcBef>
                <a:spcPts val="1200"/>
              </a:spcBef>
            </a:pPr>
            <a:r>
              <a:rPr lang="en-US" sz="3000" dirty="0" err="1" smtClean="0">
                <a:solidFill>
                  <a:srgbClr val="FFFF00"/>
                </a:solidFill>
              </a:rPr>
              <a:t>Konsep</a:t>
            </a:r>
            <a:r>
              <a:rPr lang="en-US" sz="3000" dirty="0" smtClean="0">
                <a:solidFill>
                  <a:srgbClr val="FFFF00"/>
                </a:solidFill>
              </a:rPr>
              <a:t> </a:t>
            </a:r>
            <a:r>
              <a:rPr lang="en-US" sz="3000" dirty="0" err="1" smtClean="0">
                <a:solidFill>
                  <a:srgbClr val="FFFF00"/>
                </a:solidFill>
              </a:rPr>
              <a:t>tsb</a:t>
            </a:r>
            <a:r>
              <a:rPr lang="en-US" sz="3000" dirty="0" smtClean="0">
                <a:solidFill>
                  <a:srgbClr val="FFFF00"/>
                </a:solidFill>
              </a:rPr>
              <a:t> </a:t>
            </a:r>
            <a:r>
              <a:rPr lang="en-US" sz="3000" dirty="0" err="1" smtClean="0">
                <a:solidFill>
                  <a:srgbClr val="FFFF00"/>
                </a:solidFill>
              </a:rPr>
              <a:t>mengutarakan</a:t>
            </a:r>
            <a:r>
              <a:rPr lang="en-US" sz="3000" dirty="0" smtClean="0">
                <a:solidFill>
                  <a:srgbClr val="FFFF00"/>
                </a:solidFill>
              </a:rPr>
              <a:t>: </a:t>
            </a:r>
            <a:r>
              <a:rPr lang="en-US" sz="3000" dirty="0" err="1" smtClean="0">
                <a:solidFill>
                  <a:srgbClr val="FFFF00"/>
                </a:solidFill>
              </a:rPr>
              <a:t>setiap</a:t>
            </a:r>
            <a:r>
              <a:rPr lang="en-US" sz="3000" dirty="0" smtClean="0">
                <a:solidFill>
                  <a:srgbClr val="FFFF00"/>
                </a:solidFill>
              </a:rPr>
              <a:t> WN </a:t>
            </a:r>
            <a:r>
              <a:rPr lang="id-ID" sz="3000" dirty="0" smtClean="0">
                <a:solidFill>
                  <a:srgbClr val="FFFF00"/>
                </a:solidFill>
              </a:rPr>
              <a:t>disamping </a:t>
            </a:r>
            <a:r>
              <a:rPr lang="en-US" sz="3000" dirty="0" err="1" smtClean="0">
                <a:solidFill>
                  <a:srgbClr val="FFFF00"/>
                </a:solidFill>
              </a:rPr>
              <a:t>memiliki</a:t>
            </a:r>
            <a:r>
              <a:rPr lang="en-US" sz="3000" dirty="0" smtClean="0">
                <a:solidFill>
                  <a:srgbClr val="FFFF00"/>
                </a:solidFill>
              </a:rPr>
              <a:t> </a:t>
            </a:r>
            <a:r>
              <a:rPr lang="id-ID" sz="3000" dirty="0" smtClean="0">
                <a:solidFill>
                  <a:srgbClr val="FFFF00"/>
                </a:solidFill>
              </a:rPr>
              <a:t>hak politik juga hak so</a:t>
            </a:r>
            <a:r>
              <a:rPr lang="en-US" sz="3000" dirty="0" smtClean="0">
                <a:solidFill>
                  <a:srgbClr val="FFFF00"/>
                </a:solidFill>
              </a:rPr>
              <a:t>s</a:t>
            </a:r>
            <a:r>
              <a:rPr lang="id-ID" sz="3000" dirty="0" smtClean="0">
                <a:solidFill>
                  <a:srgbClr val="FFFF00"/>
                </a:solidFill>
              </a:rPr>
              <a:t>ial dan ekonomi</a:t>
            </a:r>
            <a:r>
              <a:rPr lang="en-US" sz="3000" dirty="0" smtClean="0">
                <a:solidFill>
                  <a:srgbClr val="FFFF00"/>
                </a:solidFill>
              </a:rPr>
              <a:t>. </a:t>
            </a:r>
          </a:p>
          <a:p>
            <a:pPr>
              <a:lnSpc>
                <a:spcPts val="3100"/>
              </a:lnSpc>
              <a:spcBef>
                <a:spcPts val="1200"/>
              </a:spcBef>
            </a:pPr>
            <a:r>
              <a:rPr lang="en-US" sz="3000" dirty="0" smtClean="0"/>
              <a:t>K</a:t>
            </a:r>
            <a:r>
              <a:rPr lang="id-ID" sz="3000" dirty="0" smtClean="0"/>
              <a:t>onf</a:t>
            </a:r>
            <a:r>
              <a:rPr lang="en-US" sz="3000" dirty="0" smtClean="0"/>
              <a:t>e</a:t>
            </a:r>
            <a:r>
              <a:rPr lang="id-ID" sz="3000" dirty="0" smtClean="0"/>
              <a:t>rensi</a:t>
            </a:r>
            <a:r>
              <a:rPr lang="en-US" sz="3000" dirty="0" smtClean="0"/>
              <a:t> </a:t>
            </a:r>
            <a:r>
              <a:rPr lang="id-ID" sz="3000" dirty="0" smtClean="0"/>
              <a:t>di Bangkok </a:t>
            </a:r>
            <a:r>
              <a:rPr lang="en-US" sz="3000" dirty="0" smtClean="0"/>
              <a:t>ICO </a:t>
            </a:r>
            <a:r>
              <a:rPr lang="en-US" sz="3000" dirty="0" err="1" smtClean="0"/>
              <a:t>merumuskan</a:t>
            </a:r>
            <a:r>
              <a:rPr lang="en-US" sz="3000" dirty="0" smtClean="0"/>
              <a:t>: </a:t>
            </a:r>
            <a:r>
              <a:rPr lang="id-ID" sz="3000" dirty="0" smtClean="0"/>
              <a:t>s</a:t>
            </a:r>
            <a:r>
              <a:rPr lang="en-US" sz="3000" dirty="0" err="1" smtClean="0"/>
              <a:t>i</a:t>
            </a:r>
            <a:r>
              <a:rPr lang="id-ID" sz="3000" dirty="0" smtClean="0"/>
              <a:t>stem politik </a:t>
            </a:r>
            <a:r>
              <a:rPr lang="en-US" sz="3000" dirty="0" err="1" smtClean="0"/>
              <a:t>yg</a:t>
            </a:r>
            <a:r>
              <a:rPr lang="en-US" sz="3000" dirty="0" smtClean="0"/>
              <a:t> </a:t>
            </a:r>
            <a:r>
              <a:rPr lang="id-ID" sz="3000" dirty="0" smtClean="0"/>
              <a:t>demokra</a:t>
            </a:r>
            <a:r>
              <a:rPr lang="en-US" sz="3000" dirty="0" err="1" smtClean="0"/>
              <a:t>tis</a:t>
            </a:r>
            <a:r>
              <a:rPr lang="id-ID" sz="3000" dirty="0" smtClean="0"/>
              <a:t> ad</a:t>
            </a:r>
            <a:r>
              <a:rPr lang="en-US" sz="3000" dirty="0" smtClean="0"/>
              <a:t>l </a:t>
            </a:r>
            <a:r>
              <a:rPr lang="id-ID" sz="3000" dirty="0" smtClean="0"/>
              <a:t>bentuk pemerintahan dimana hak membuat keputusan politik di</a:t>
            </a:r>
            <a:r>
              <a:rPr lang="en-US" sz="3000" dirty="0" err="1" smtClean="0"/>
              <a:t>lakukan</a:t>
            </a:r>
            <a:r>
              <a:rPr lang="id-ID" sz="3000" dirty="0" smtClean="0"/>
              <a:t> oleh </a:t>
            </a:r>
            <a:r>
              <a:rPr lang="en-US" sz="3000" dirty="0" smtClean="0"/>
              <a:t>WN. </a:t>
            </a:r>
          </a:p>
          <a:p>
            <a:pPr>
              <a:lnSpc>
                <a:spcPts val="3100"/>
              </a:lnSpc>
              <a:spcBef>
                <a:spcPts val="1200"/>
              </a:spcBef>
            </a:pPr>
            <a:r>
              <a:rPr lang="en-US" sz="3000" dirty="0" err="1" smtClean="0">
                <a:solidFill>
                  <a:srgbClr val="8DEDF7"/>
                </a:solidFill>
              </a:rPr>
              <a:t>Pembuatan</a:t>
            </a:r>
            <a:r>
              <a:rPr lang="en-US" sz="3000" dirty="0" smtClean="0">
                <a:solidFill>
                  <a:srgbClr val="8DEDF7"/>
                </a:solidFill>
              </a:rPr>
              <a:t> </a:t>
            </a:r>
            <a:r>
              <a:rPr lang="en-US" sz="3000" dirty="0" err="1" smtClean="0">
                <a:solidFill>
                  <a:srgbClr val="8DEDF7"/>
                </a:solidFill>
              </a:rPr>
              <a:t>keputusan</a:t>
            </a:r>
            <a:r>
              <a:rPr lang="en-US" sz="3000" dirty="0" smtClean="0">
                <a:solidFill>
                  <a:srgbClr val="8DEDF7"/>
                </a:solidFill>
              </a:rPr>
              <a:t> </a:t>
            </a:r>
            <a:r>
              <a:rPr lang="en-US" sz="3000" dirty="0" err="1" smtClean="0">
                <a:solidFill>
                  <a:srgbClr val="8DEDF7"/>
                </a:solidFill>
              </a:rPr>
              <a:t>politik</a:t>
            </a:r>
            <a:r>
              <a:rPr lang="en-US" sz="3000" dirty="0" smtClean="0">
                <a:solidFill>
                  <a:srgbClr val="8DEDF7"/>
                </a:solidFill>
              </a:rPr>
              <a:t> </a:t>
            </a:r>
            <a:r>
              <a:rPr lang="en-US" sz="3000" dirty="0" err="1" smtClean="0">
                <a:solidFill>
                  <a:srgbClr val="8DEDF7"/>
                </a:solidFill>
              </a:rPr>
              <a:t>oleh</a:t>
            </a:r>
            <a:r>
              <a:rPr lang="en-US" sz="3000" dirty="0" smtClean="0">
                <a:solidFill>
                  <a:srgbClr val="8DEDF7"/>
                </a:solidFill>
              </a:rPr>
              <a:t> WN </a:t>
            </a:r>
            <a:r>
              <a:rPr lang="en-US" sz="3000" dirty="0" err="1" smtClean="0">
                <a:solidFill>
                  <a:srgbClr val="8DEDF7"/>
                </a:solidFill>
              </a:rPr>
              <a:t>dilakukan</a:t>
            </a:r>
            <a:r>
              <a:rPr lang="en-US" sz="3000" dirty="0" smtClean="0">
                <a:solidFill>
                  <a:srgbClr val="8DEDF7"/>
                </a:solidFill>
              </a:rPr>
              <a:t> </a:t>
            </a:r>
            <a:r>
              <a:rPr lang="id-ID" sz="3000" dirty="0" smtClean="0">
                <a:solidFill>
                  <a:srgbClr val="8DEDF7"/>
                </a:solidFill>
              </a:rPr>
              <a:t>melalui wakil</a:t>
            </a:r>
            <a:r>
              <a:rPr lang="en-US" sz="3000" dirty="0" smtClean="0">
                <a:solidFill>
                  <a:srgbClr val="8DEDF7"/>
                </a:solidFill>
              </a:rPr>
              <a:t>-</a:t>
            </a:r>
            <a:r>
              <a:rPr lang="en-US" sz="3000" dirty="0" err="1" smtClean="0">
                <a:solidFill>
                  <a:srgbClr val="8DEDF7"/>
                </a:solidFill>
              </a:rPr>
              <a:t>wakilnya</a:t>
            </a:r>
            <a:r>
              <a:rPr lang="en-US" sz="3000" dirty="0" smtClean="0">
                <a:solidFill>
                  <a:srgbClr val="8DEDF7"/>
                </a:solidFill>
              </a:rPr>
              <a:t> </a:t>
            </a:r>
            <a:r>
              <a:rPr lang="id-ID" sz="3000" dirty="0" smtClean="0">
                <a:solidFill>
                  <a:srgbClr val="8DEDF7"/>
                </a:solidFill>
              </a:rPr>
              <a:t>yg dipilih</a:t>
            </a:r>
            <a:r>
              <a:rPr lang="en-US" sz="3000" dirty="0" smtClean="0">
                <a:solidFill>
                  <a:srgbClr val="8DEDF7"/>
                </a:solidFill>
              </a:rPr>
              <a:t> </a:t>
            </a:r>
            <a:r>
              <a:rPr lang="en-US" sz="3000" dirty="0" err="1" smtClean="0">
                <a:solidFill>
                  <a:srgbClr val="8DEDF7"/>
                </a:solidFill>
              </a:rPr>
              <a:t>secara</a:t>
            </a:r>
            <a:r>
              <a:rPr lang="en-US" sz="3000" dirty="0" smtClean="0">
                <a:solidFill>
                  <a:srgbClr val="8DEDF7"/>
                </a:solidFill>
              </a:rPr>
              <a:t> </a:t>
            </a:r>
            <a:r>
              <a:rPr lang="en-US" sz="3000" dirty="0" err="1" smtClean="0">
                <a:solidFill>
                  <a:srgbClr val="8DEDF7"/>
                </a:solidFill>
              </a:rPr>
              <a:t>bebas</a:t>
            </a:r>
            <a:r>
              <a:rPr lang="en-US" sz="3000" dirty="0" smtClean="0">
                <a:solidFill>
                  <a:srgbClr val="8DEDF7"/>
                </a:solidFill>
              </a:rPr>
              <a:t> </a:t>
            </a:r>
            <a:r>
              <a:rPr lang="en-US" sz="3000" dirty="0" err="1" smtClean="0">
                <a:solidFill>
                  <a:srgbClr val="8DEDF7"/>
                </a:solidFill>
              </a:rPr>
              <a:t>dan</a:t>
            </a:r>
            <a:r>
              <a:rPr lang="en-US" sz="3000" dirty="0" smtClean="0">
                <a:solidFill>
                  <a:srgbClr val="8DEDF7"/>
                </a:solidFill>
              </a:rPr>
              <a:t> </a:t>
            </a:r>
            <a:r>
              <a:rPr lang="en-US" sz="3000" dirty="0" err="1" smtClean="0">
                <a:solidFill>
                  <a:srgbClr val="8DEDF7"/>
                </a:solidFill>
              </a:rPr>
              <a:t>adil</a:t>
            </a:r>
            <a:r>
              <a:rPr lang="en-US" sz="3000" dirty="0" smtClean="0">
                <a:solidFill>
                  <a:srgbClr val="8DEDF7"/>
                </a:solidFill>
              </a:rPr>
              <a:t> </a:t>
            </a:r>
            <a:r>
              <a:rPr lang="en-US" sz="3000" dirty="0" err="1" smtClean="0">
                <a:solidFill>
                  <a:srgbClr val="8DEDF7"/>
                </a:solidFill>
              </a:rPr>
              <a:t>dlm</a:t>
            </a:r>
            <a:r>
              <a:rPr lang="en-US" sz="3000" dirty="0" smtClean="0">
                <a:solidFill>
                  <a:srgbClr val="8DEDF7"/>
                </a:solidFill>
              </a:rPr>
              <a:t> </a:t>
            </a:r>
            <a:r>
              <a:rPr lang="en-US" sz="3000" dirty="0" err="1" smtClean="0">
                <a:solidFill>
                  <a:srgbClr val="8DEDF7"/>
                </a:solidFill>
              </a:rPr>
              <a:t>pemilu</a:t>
            </a:r>
            <a:r>
              <a:rPr lang="en-US" sz="3000" dirty="0" smtClean="0">
                <a:solidFill>
                  <a:srgbClr val="8DEDF7"/>
                </a:solidFill>
              </a:rPr>
              <a:t>.</a:t>
            </a:r>
            <a:endParaRPr lang="id-ID" sz="3000" dirty="0" smtClean="0">
              <a:solidFill>
                <a:srgbClr val="8DEDF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arif_rohman@uny.ac.id</a:t>
            </a:r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613"/>
            <a:ext cx="8229600" cy="712787"/>
          </a:xfrm>
        </p:spPr>
        <p:txBody>
          <a:bodyPr/>
          <a:lstStyle/>
          <a:p>
            <a:r>
              <a:rPr lang="en-US" b="1" dirty="0" smtClean="0">
                <a:solidFill>
                  <a:srgbClr val="F2FD63"/>
                </a:solidFill>
              </a:rPr>
              <a:t>ERA DEWASA INI</a:t>
            </a:r>
            <a:endParaRPr lang="id-ID" b="1" dirty="0">
              <a:solidFill>
                <a:srgbClr val="F2FD6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5181600" cy="5715000"/>
          </a:xfrm>
        </p:spPr>
        <p:txBody>
          <a:bodyPr/>
          <a:lstStyle/>
          <a:p>
            <a:pPr>
              <a:lnSpc>
                <a:spcPts val="3200"/>
              </a:lnSpc>
              <a:spcBef>
                <a:spcPts val="2400"/>
              </a:spcBef>
            </a:pPr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diterapkan</a:t>
            </a:r>
            <a:r>
              <a:rPr lang="en-US" dirty="0" smtClean="0"/>
              <a:t> </a:t>
            </a:r>
            <a:r>
              <a:rPr lang="en-US" dirty="0" err="1" smtClean="0"/>
              <a:t>hampir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. </a:t>
            </a:r>
          </a:p>
          <a:p>
            <a:pPr>
              <a:lnSpc>
                <a:spcPts val="3200"/>
              </a:lnSpc>
              <a:spcBef>
                <a:spcPts val="2400"/>
              </a:spcBef>
            </a:pPr>
            <a:r>
              <a:rPr lang="en-US" dirty="0" err="1" smtClean="0">
                <a:solidFill>
                  <a:srgbClr val="8DEDF7"/>
                </a:solidFill>
              </a:rPr>
              <a:t>Sudah</a:t>
            </a:r>
            <a:r>
              <a:rPr lang="en-US" dirty="0" smtClean="0">
                <a:solidFill>
                  <a:srgbClr val="8DEDF7"/>
                </a:solidFill>
              </a:rPr>
              <a:t> </a:t>
            </a:r>
            <a:r>
              <a:rPr lang="en-US" dirty="0" err="1" smtClean="0">
                <a:solidFill>
                  <a:srgbClr val="8DEDF7"/>
                </a:solidFill>
              </a:rPr>
              <a:t>demokrasi</a:t>
            </a:r>
            <a:r>
              <a:rPr lang="en-US" dirty="0" smtClean="0">
                <a:solidFill>
                  <a:srgbClr val="8DEDF7"/>
                </a:solidFill>
              </a:rPr>
              <a:t>/ </a:t>
            </a:r>
            <a:r>
              <a:rPr lang="en-US" dirty="0" err="1" smtClean="0">
                <a:solidFill>
                  <a:srgbClr val="8DEDF7"/>
                </a:solidFill>
              </a:rPr>
              <a:t>belum</a:t>
            </a:r>
            <a:r>
              <a:rPr lang="en-US" dirty="0" smtClean="0">
                <a:solidFill>
                  <a:srgbClr val="8DEDF7"/>
                </a:solidFill>
              </a:rPr>
              <a:t>, </a:t>
            </a:r>
            <a:r>
              <a:rPr lang="en-US" dirty="0" err="1" smtClean="0">
                <a:solidFill>
                  <a:srgbClr val="8DEDF7"/>
                </a:solidFill>
              </a:rPr>
              <a:t>dpt</a:t>
            </a:r>
            <a:r>
              <a:rPr lang="en-US" dirty="0" smtClean="0">
                <a:solidFill>
                  <a:srgbClr val="8DEDF7"/>
                </a:solidFill>
              </a:rPr>
              <a:t> </a:t>
            </a:r>
            <a:r>
              <a:rPr lang="en-US" dirty="0" err="1" smtClean="0">
                <a:solidFill>
                  <a:srgbClr val="8DEDF7"/>
                </a:solidFill>
              </a:rPr>
              <a:t>diperhatikan</a:t>
            </a:r>
            <a:r>
              <a:rPr lang="en-US" dirty="0" smtClean="0">
                <a:solidFill>
                  <a:srgbClr val="8DEDF7"/>
                </a:solidFill>
              </a:rPr>
              <a:t> </a:t>
            </a:r>
            <a:r>
              <a:rPr lang="en-US" dirty="0" err="1" smtClean="0">
                <a:solidFill>
                  <a:srgbClr val="8DEDF7"/>
                </a:solidFill>
              </a:rPr>
              <a:t>prinsip</a:t>
            </a:r>
            <a:r>
              <a:rPr lang="en-US" dirty="0" smtClean="0">
                <a:solidFill>
                  <a:srgbClr val="8DEDF7"/>
                </a:solidFill>
              </a:rPr>
              <a:t> </a:t>
            </a:r>
            <a:r>
              <a:rPr lang="en-US" dirty="0" err="1" smtClean="0">
                <a:solidFill>
                  <a:srgbClr val="8DEDF7"/>
                </a:solidFill>
              </a:rPr>
              <a:t>yg</a:t>
            </a:r>
            <a:r>
              <a:rPr lang="en-US" dirty="0" smtClean="0">
                <a:solidFill>
                  <a:srgbClr val="8DEDF7"/>
                </a:solidFill>
              </a:rPr>
              <a:t> </a:t>
            </a:r>
            <a:r>
              <a:rPr lang="en-US" dirty="0" err="1" smtClean="0">
                <a:solidFill>
                  <a:srgbClr val="8DEDF7"/>
                </a:solidFill>
              </a:rPr>
              <a:t>diterapkan</a:t>
            </a:r>
            <a:r>
              <a:rPr lang="en-US" dirty="0" smtClean="0">
                <a:solidFill>
                  <a:srgbClr val="8DEDF7"/>
                </a:solidFill>
              </a:rPr>
              <a:t> </a:t>
            </a:r>
            <a:r>
              <a:rPr lang="en-US" dirty="0" err="1" smtClean="0">
                <a:solidFill>
                  <a:srgbClr val="8DEDF7"/>
                </a:solidFill>
              </a:rPr>
              <a:t>dlm</a:t>
            </a:r>
            <a:r>
              <a:rPr lang="en-US" dirty="0" smtClean="0">
                <a:solidFill>
                  <a:srgbClr val="8DEDF7"/>
                </a:solidFill>
              </a:rPr>
              <a:t> </a:t>
            </a:r>
            <a:r>
              <a:rPr lang="en-US" dirty="0" err="1" smtClean="0">
                <a:solidFill>
                  <a:srgbClr val="8DEDF7"/>
                </a:solidFill>
              </a:rPr>
              <a:t>sistem</a:t>
            </a:r>
            <a:r>
              <a:rPr lang="en-US" dirty="0" smtClean="0">
                <a:solidFill>
                  <a:srgbClr val="8DEDF7"/>
                </a:solidFill>
              </a:rPr>
              <a:t> </a:t>
            </a:r>
            <a:r>
              <a:rPr lang="en-US" dirty="0" err="1" smtClean="0">
                <a:solidFill>
                  <a:srgbClr val="8DEDF7"/>
                </a:solidFill>
              </a:rPr>
              <a:t>kekuasaan</a:t>
            </a:r>
            <a:r>
              <a:rPr lang="en-US" dirty="0" smtClean="0">
                <a:solidFill>
                  <a:srgbClr val="8DEDF7"/>
                </a:solidFill>
              </a:rPr>
              <a:t> </a:t>
            </a:r>
            <a:r>
              <a:rPr lang="en-US" dirty="0" err="1" smtClean="0">
                <a:solidFill>
                  <a:srgbClr val="8DEDF7"/>
                </a:solidFill>
              </a:rPr>
              <a:t>pemerintahan</a:t>
            </a:r>
            <a:r>
              <a:rPr lang="en-US" dirty="0" smtClean="0">
                <a:solidFill>
                  <a:srgbClr val="8DEDF7"/>
                </a:solidFill>
              </a:rPr>
              <a:t>,</a:t>
            </a:r>
          </a:p>
          <a:p>
            <a:pPr>
              <a:lnSpc>
                <a:spcPts val="3200"/>
              </a:lnSpc>
              <a:spcBef>
                <a:spcPts val="2400"/>
              </a:spcBef>
            </a:pPr>
            <a:r>
              <a:rPr lang="id-ID" dirty="0" smtClean="0"/>
              <a:t>Prinsip</a:t>
            </a:r>
            <a:r>
              <a:rPr lang="en-US" dirty="0" smtClean="0"/>
              <a:t> </a:t>
            </a:r>
            <a:r>
              <a:rPr lang="id-ID" dirty="0" smtClean="0"/>
              <a:t>demokrasi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id-ID" dirty="0" smtClean="0"/>
              <a:t>Almadudi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id-ID" dirty="0" smtClean="0"/>
              <a:t>dikenal d</a:t>
            </a:r>
            <a:r>
              <a:rPr lang="en-US" dirty="0" smtClean="0"/>
              <a:t>g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i="1" dirty="0" smtClean="0"/>
              <a:t>“</a:t>
            </a:r>
            <a:r>
              <a:rPr lang="en-US" i="1" dirty="0" err="1" smtClean="0"/>
              <a:t>soko</a:t>
            </a:r>
            <a:r>
              <a:rPr lang="en-US" i="1" dirty="0" smtClean="0"/>
              <a:t> </a:t>
            </a:r>
            <a:r>
              <a:rPr lang="id-ID" i="1" dirty="0" smtClean="0"/>
              <a:t>guru demokrasi</a:t>
            </a:r>
            <a:r>
              <a:rPr lang="en-US" i="1" dirty="0" smtClean="0"/>
              <a:t>”, </a:t>
            </a:r>
            <a:r>
              <a:rPr lang="en-US" dirty="0" err="1" smtClean="0"/>
              <a:t>cirinya</a:t>
            </a:r>
            <a:r>
              <a:rPr lang="en-US" dirty="0" smtClean="0"/>
              <a:t>:  </a:t>
            </a:r>
          </a:p>
          <a:p>
            <a:pPr>
              <a:lnSpc>
                <a:spcPts val="3200"/>
              </a:lnSpc>
              <a:spcBef>
                <a:spcPts val="2400"/>
              </a:spcBef>
              <a:buNone/>
            </a:pPr>
            <a:endParaRPr lang="id-ID" dirty="0" smtClean="0"/>
          </a:p>
        </p:txBody>
      </p:sp>
      <p:pic>
        <p:nvPicPr>
          <p:cNvPr id="4" name="Picture 3" descr="Vaihing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5867400" y="1226127"/>
            <a:ext cx="2877004" cy="502227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arif_rohman@uny.ac.id</a:t>
            </a:r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0213"/>
            <a:ext cx="8229600" cy="712787"/>
          </a:xfrm>
        </p:spPr>
        <p:txBody>
          <a:bodyPr/>
          <a:lstStyle/>
          <a:p>
            <a:r>
              <a:rPr lang="en-US" b="1" dirty="0" smtClean="0">
                <a:solidFill>
                  <a:srgbClr val="F2FD63"/>
                </a:solidFill>
              </a:rPr>
              <a:t>ERA DEWASA INI</a:t>
            </a:r>
            <a:endParaRPr lang="id-ID" b="1" dirty="0">
              <a:solidFill>
                <a:srgbClr val="F2FD6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05800" cy="5486400"/>
          </a:xfrm>
        </p:spPr>
        <p:txBody>
          <a:bodyPr/>
          <a:lstStyle/>
          <a:p>
            <a:pPr>
              <a:lnSpc>
                <a:spcPts val="3200"/>
              </a:lnSpc>
              <a:spcBef>
                <a:spcPts val="2400"/>
              </a:spcBef>
            </a:pPr>
            <a:r>
              <a:rPr lang="en-US" dirty="0" err="1" smtClean="0"/>
              <a:t>Ciri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Almadudi</a:t>
            </a:r>
            <a:r>
              <a:rPr lang="en-US" dirty="0" smtClean="0"/>
              <a:t>:</a:t>
            </a:r>
          </a:p>
          <a:p>
            <a:pPr>
              <a:lnSpc>
                <a:spcPts val="3200"/>
              </a:lnSpc>
              <a:spcBef>
                <a:spcPts val="2400"/>
              </a:spcBef>
              <a:buNone/>
            </a:pPr>
            <a:r>
              <a:rPr lang="en-US" dirty="0" smtClean="0"/>
              <a:t>	(1) </a:t>
            </a:r>
            <a:r>
              <a:rPr lang="en-US" dirty="0" err="1" smtClean="0"/>
              <a:t>Kedaulatan</a:t>
            </a:r>
            <a:r>
              <a:rPr lang="id-ID" dirty="0" smtClean="0"/>
              <a:t> r</a:t>
            </a:r>
            <a:r>
              <a:rPr lang="en-US" dirty="0" err="1" smtClean="0"/>
              <a:t>ky</a:t>
            </a:r>
            <a:r>
              <a:rPr lang="id-ID" dirty="0" smtClean="0"/>
              <a:t>t</a:t>
            </a:r>
            <a:r>
              <a:rPr lang="en-US" dirty="0" smtClean="0"/>
              <a:t>,</a:t>
            </a:r>
            <a:r>
              <a:rPr lang="id-ID" dirty="0" smtClean="0"/>
              <a:t> </a:t>
            </a:r>
            <a:r>
              <a:rPr lang="en-US" dirty="0" smtClean="0">
                <a:solidFill>
                  <a:srgbClr val="F2FD63"/>
                </a:solidFill>
              </a:rPr>
              <a:t>(2) </a:t>
            </a:r>
            <a:r>
              <a:rPr lang="id-ID" dirty="0" smtClean="0">
                <a:solidFill>
                  <a:srgbClr val="F2FD63"/>
                </a:solidFill>
              </a:rPr>
              <a:t>Pemerintahan berdasar persetujuan yg diperintah</a:t>
            </a:r>
            <a:r>
              <a:rPr lang="en-US" dirty="0" smtClean="0">
                <a:solidFill>
                  <a:srgbClr val="F2FD63"/>
                </a:solidFill>
              </a:rPr>
              <a:t>,</a:t>
            </a:r>
            <a:r>
              <a:rPr lang="id-ID" dirty="0" smtClean="0">
                <a:solidFill>
                  <a:srgbClr val="F2FD63"/>
                </a:solidFill>
              </a:rPr>
              <a:t> </a:t>
            </a:r>
            <a:r>
              <a:rPr lang="en-US" dirty="0" smtClean="0">
                <a:solidFill>
                  <a:srgbClr val="8DEDF7"/>
                </a:solidFill>
              </a:rPr>
              <a:t>(3) </a:t>
            </a:r>
            <a:r>
              <a:rPr lang="id-ID" dirty="0" smtClean="0">
                <a:solidFill>
                  <a:srgbClr val="8DEDF7"/>
                </a:solidFill>
              </a:rPr>
              <a:t>Kekuasaan </a:t>
            </a:r>
            <a:r>
              <a:rPr lang="en-US" dirty="0" err="1" smtClean="0">
                <a:solidFill>
                  <a:srgbClr val="8DEDF7"/>
                </a:solidFill>
              </a:rPr>
              <a:t>mayoritas</a:t>
            </a:r>
            <a:r>
              <a:rPr lang="en-US" dirty="0" smtClean="0">
                <a:solidFill>
                  <a:srgbClr val="8DEDF7"/>
                </a:solidFill>
              </a:rPr>
              <a:t>, (4) </a:t>
            </a:r>
            <a:r>
              <a:rPr lang="id-ID" dirty="0" smtClean="0">
                <a:solidFill>
                  <a:srgbClr val="8DEDF7"/>
                </a:solidFill>
              </a:rPr>
              <a:t>Hak-hak</a:t>
            </a:r>
            <a:r>
              <a:rPr lang="en-US" dirty="0" smtClean="0">
                <a:solidFill>
                  <a:srgbClr val="8DEDF7"/>
                </a:solidFill>
              </a:rPr>
              <a:t> </a:t>
            </a:r>
            <a:r>
              <a:rPr lang="en-US" dirty="0" err="1" smtClean="0">
                <a:solidFill>
                  <a:srgbClr val="8DEDF7"/>
                </a:solidFill>
              </a:rPr>
              <a:t>minoritas</a:t>
            </a:r>
            <a:r>
              <a:rPr lang="en-US" dirty="0" smtClean="0">
                <a:solidFill>
                  <a:srgbClr val="8DEDF7"/>
                </a:solidFill>
              </a:rPr>
              <a:t>,</a:t>
            </a:r>
            <a:r>
              <a:rPr lang="id-ID" dirty="0" smtClean="0">
                <a:solidFill>
                  <a:srgbClr val="8DEDF7"/>
                </a:solidFill>
              </a:rPr>
              <a:t> </a:t>
            </a:r>
            <a:r>
              <a:rPr lang="en-US" dirty="0" smtClean="0"/>
              <a:t>(5) </a:t>
            </a:r>
            <a:r>
              <a:rPr lang="en-US" dirty="0" err="1" smtClean="0"/>
              <a:t>Jaminan</a:t>
            </a:r>
            <a:r>
              <a:rPr lang="en-US" dirty="0" smtClean="0"/>
              <a:t> HAM,</a:t>
            </a:r>
            <a:r>
              <a:rPr lang="id-ID" dirty="0" smtClean="0"/>
              <a:t> </a:t>
            </a:r>
            <a:r>
              <a:rPr lang="en-US" dirty="0" smtClean="0">
                <a:solidFill>
                  <a:srgbClr val="8DEDF7"/>
                </a:solidFill>
              </a:rPr>
              <a:t>(6) </a:t>
            </a:r>
            <a:r>
              <a:rPr lang="id-ID" dirty="0" smtClean="0">
                <a:solidFill>
                  <a:srgbClr val="8DEDF7"/>
                </a:solidFill>
              </a:rPr>
              <a:t>Pemil</a:t>
            </a:r>
            <a:r>
              <a:rPr lang="en-US" dirty="0" smtClean="0">
                <a:solidFill>
                  <a:srgbClr val="8DEDF7"/>
                </a:solidFill>
              </a:rPr>
              <a:t>u </a:t>
            </a:r>
            <a:r>
              <a:rPr lang="id-ID" dirty="0" smtClean="0">
                <a:solidFill>
                  <a:srgbClr val="8DEDF7"/>
                </a:solidFill>
              </a:rPr>
              <a:t>yg bebas </a:t>
            </a:r>
            <a:r>
              <a:rPr lang="en-US" dirty="0" smtClean="0">
                <a:solidFill>
                  <a:srgbClr val="8DEDF7"/>
                </a:solidFill>
              </a:rPr>
              <a:t>&amp; </a:t>
            </a:r>
            <a:r>
              <a:rPr lang="id-ID" dirty="0" smtClean="0">
                <a:solidFill>
                  <a:srgbClr val="8DEDF7"/>
                </a:solidFill>
              </a:rPr>
              <a:t>jujur;</a:t>
            </a:r>
            <a:r>
              <a:rPr lang="en-US" dirty="0" smtClean="0">
                <a:solidFill>
                  <a:srgbClr val="8DEDF7"/>
                </a:solidFill>
              </a:rPr>
              <a:t> </a:t>
            </a:r>
            <a:r>
              <a:rPr lang="en-US" dirty="0" smtClean="0">
                <a:solidFill>
                  <a:srgbClr val="F2FD63"/>
                </a:solidFill>
              </a:rPr>
              <a:t>(7) </a:t>
            </a:r>
            <a:r>
              <a:rPr lang="id-ID" dirty="0" smtClean="0">
                <a:solidFill>
                  <a:srgbClr val="F2FD63"/>
                </a:solidFill>
              </a:rPr>
              <a:t>Persamaan di depan </a:t>
            </a:r>
            <a:r>
              <a:rPr lang="en-US" dirty="0" err="1" smtClean="0">
                <a:solidFill>
                  <a:srgbClr val="F2FD63"/>
                </a:solidFill>
              </a:rPr>
              <a:t>hukum</a:t>
            </a:r>
            <a:r>
              <a:rPr lang="en-US" dirty="0" smtClean="0">
                <a:solidFill>
                  <a:srgbClr val="F2FD63"/>
                </a:solidFill>
              </a:rPr>
              <a:t>,</a:t>
            </a:r>
            <a:r>
              <a:rPr lang="id-ID" dirty="0" smtClean="0">
                <a:solidFill>
                  <a:srgbClr val="F2FD63"/>
                </a:solidFill>
              </a:rPr>
              <a:t> </a:t>
            </a:r>
            <a:r>
              <a:rPr lang="en-US" dirty="0" smtClean="0"/>
              <a:t>(8) </a:t>
            </a:r>
            <a:r>
              <a:rPr lang="id-ID" dirty="0" smtClean="0"/>
              <a:t>Proses hukum y</a:t>
            </a:r>
            <a:r>
              <a:rPr lang="en-US" dirty="0" smtClean="0"/>
              <a:t>g </a:t>
            </a:r>
            <a:r>
              <a:rPr lang="en-US" dirty="0" err="1" smtClean="0"/>
              <a:t>wajar</a:t>
            </a:r>
            <a:r>
              <a:rPr lang="en-US" dirty="0" smtClean="0"/>
              <a:t>,</a:t>
            </a:r>
            <a:r>
              <a:rPr lang="id-ID" dirty="0" smtClean="0"/>
              <a:t> </a:t>
            </a:r>
            <a:r>
              <a:rPr lang="en-US" dirty="0" smtClean="0">
                <a:solidFill>
                  <a:srgbClr val="8DEDF7"/>
                </a:solidFill>
              </a:rPr>
              <a:t>(9) </a:t>
            </a:r>
            <a:r>
              <a:rPr lang="id-ID" dirty="0" smtClean="0">
                <a:solidFill>
                  <a:srgbClr val="8DEDF7"/>
                </a:solidFill>
              </a:rPr>
              <a:t>Pembatasan pemerintah sec</a:t>
            </a:r>
            <a:r>
              <a:rPr lang="en-US" dirty="0" smtClean="0">
                <a:solidFill>
                  <a:srgbClr val="8DEDF7"/>
                </a:solidFill>
              </a:rPr>
              <a:t> </a:t>
            </a:r>
            <a:r>
              <a:rPr lang="en-US" dirty="0" err="1" smtClean="0">
                <a:solidFill>
                  <a:srgbClr val="8DEDF7"/>
                </a:solidFill>
              </a:rPr>
              <a:t>konstitusional</a:t>
            </a:r>
            <a:r>
              <a:rPr lang="id-ID" dirty="0" smtClean="0"/>
              <a:t>; </a:t>
            </a:r>
            <a:r>
              <a:rPr lang="en-US" dirty="0" smtClean="0"/>
              <a:t>(10) </a:t>
            </a:r>
            <a:r>
              <a:rPr lang="en-US" dirty="0" err="1" smtClean="0"/>
              <a:t>Pluralisme</a:t>
            </a:r>
            <a:r>
              <a:rPr lang="id-ID" dirty="0" smtClean="0"/>
              <a:t> sosial,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id-ID" dirty="0" smtClean="0"/>
              <a:t>,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id-ID" dirty="0" smtClean="0"/>
              <a:t>;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2FD63"/>
                </a:solidFill>
              </a:rPr>
              <a:t>(11) </a:t>
            </a:r>
            <a:r>
              <a:rPr lang="id-ID" dirty="0" smtClean="0">
                <a:solidFill>
                  <a:srgbClr val="F2FD63"/>
                </a:solidFill>
              </a:rPr>
              <a:t>Nilai-nilai tolerens</a:t>
            </a:r>
            <a:r>
              <a:rPr lang="en-US" dirty="0" err="1" smtClean="0">
                <a:solidFill>
                  <a:srgbClr val="F2FD63"/>
                </a:solidFill>
              </a:rPr>
              <a:t>i</a:t>
            </a:r>
            <a:r>
              <a:rPr lang="id-ID" dirty="0" smtClean="0">
                <a:solidFill>
                  <a:srgbClr val="F2FD63"/>
                </a:solidFill>
              </a:rPr>
              <a:t>, pragmatisme</a:t>
            </a:r>
            <a:r>
              <a:rPr lang="en-US" dirty="0" smtClean="0">
                <a:solidFill>
                  <a:srgbClr val="F2FD63"/>
                </a:solidFill>
              </a:rPr>
              <a:t>, </a:t>
            </a:r>
            <a:r>
              <a:rPr lang="id-ID" dirty="0" smtClean="0">
                <a:solidFill>
                  <a:srgbClr val="F2FD63"/>
                </a:solidFill>
              </a:rPr>
              <a:t>kerja sama, dan mufakat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arif_rohman@uny.ac.id</a:t>
            </a:r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2FD63"/>
                </a:solidFill>
              </a:rPr>
              <a:t>PERTANYAAN </a:t>
            </a:r>
            <a:r>
              <a:rPr lang="id-ID" b="1" dirty="0" smtClean="0">
                <a:solidFill>
                  <a:srgbClr val="F2FD63"/>
                </a:solidFill>
              </a:rPr>
              <a:t>PENGAYAAN</a:t>
            </a:r>
            <a:endParaRPr lang="id-ID" sz="5400" b="1" dirty="0">
              <a:solidFill>
                <a:srgbClr val="F2FD6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2475"/>
            <a:ext cx="8229600" cy="3997325"/>
          </a:xfrm>
        </p:spPr>
        <p:txBody>
          <a:bodyPr/>
          <a:lstStyle/>
          <a:p>
            <a:pPr marL="514350" indent="-514350">
              <a:buClr>
                <a:srgbClr val="FFFF00"/>
              </a:buClr>
              <a:buSzPct val="109000"/>
              <a:buFont typeface="+mj-lt"/>
              <a:buAutoNum type="arabicPeriod"/>
            </a:pP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era </a:t>
            </a:r>
            <a:r>
              <a:rPr lang="en-US" dirty="0" err="1" smtClean="0"/>
              <a:t>sejarah</a:t>
            </a:r>
            <a:r>
              <a:rPr lang="en-US" dirty="0" smtClean="0"/>
              <a:t>?</a:t>
            </a:r>
          </a:p>
          <a:p>
            <a:pPr marL="514350" indent="-514350">
              <a:buClr>
                <a:srgbClr val="FFFF00"/>
              </a:buClr>
              <a:buSzPct val="109000"/>
              <a:buFont typeface="+mj-lt"/>
              <a:buAutoNum type="arabicPeriod"/>
            </a:pPr>
            <a:r>
              <a:rPr lang="en-US" dirty="0" err="1" smtClean="0">
                <a:solidFill>
                  <a:srgbClr val="F2FD63"/>
                </a:solidFill>
              </a:rPr>
              <a:t>Siapakah</a:t>
            </a:r>
            <a:r>
              <a:rPr lang="en-US" dirty="0" smtClean="0">
                <a:solidFill>
                  <a:srgbClr val="F2FD63"/>
                </a:solidFill>
              </a:rPr>
              <a:t> </a:t>
            </a:r>
            <a:r>
              <a:rPr lang="en-US" dirty="0" err="1" smtClean="0">
                <a:solidFill>
                  <a:srgbClr val="F2FD63"/>
                </a:solidFill>
              </a:rPr>
              <a:t>tokoh</a:t>
            </a:r>
            <a:r>
              <a:rPr lang="en-US" dirty="0" smtClean="0">
                <a:solidFill>
                  <a:srgbClr val="F2FD63"/>
                </a:solidFill>
              </a:rPr>
              <a:t> </a:t>
            </a:r>
            <a:r>
              <a:rPr lang="en-US" dirty="0" err="1" smtClean="0">
                <a:solidFill>
                  <a:srgbClr val="F2FD63"/>
                </a:solidFill>
              </a:rPr>
              <a:t>pejuang</a:t>
            </a:r>
            <a:r>
              <a:rPr lang="en-US" dirty="0" smtClean="0">
                <a:solidFill>
                  <a:srgbClr val="F2FD63"/>
                </a:solidFill>
              </a:rPr>
              <a:t> </a:t>
            </a:r>
            <a:r>
              <a:rPr lang="en-US" dirty="0" err="1" smtClean="0">
                <a:solidFill>
                  <a:srgbClr val="F2FD63"/>
                </a:solidFill>
              </a:rPr>
              <a:t>demokrasi</a:t>
            </a:r>
            <a:r>
              <a:rPr lang="en-US" dirty="0" smtClean="0">
                <a:solidFill>
                  <a:srgbClr val="F2FD63"/>
                </a:solidFill>
              </a:rPr>
              <a:t> </a:t>
            </a:r>
            <a:r>
              <a:rPr lang="en-US" dirty="0" err="1" smtClean="0">
                <a:solidFill>
                  <a:srgbClr val="F2FD63"/>
                </a:solidFill>
              </a:rPr>
              <a:t>di</a:t>
            </a:r>
            <a:r>
              <a:rPr lang="en-US" dirty="0" smtClean="0">
                <a:solidFill>
                  <a:srgbClr val="F2FD63"/>
                </a:solidFill>
              </a:rPr>
              <a:t> Indonesia </a:t>
            </a:r>
            <a:r>
              <a:rPr lang="en-US" dirty="0" err="1" smtClean="0">
                <a:solidFill>
                  <a:srgbClr val="F2FD63"/>
                </a:solidFill>
              </a:rPr>
              <a:t>yg</a:t>
            </a:r>
            <a:r>
              <a:rPr lang="en-US" dirty="0" smtClean="0">
                <a:solidFill>
                  <a:srgbClr val="F2FD63"/>
                </a:solidFill>
              </a:rPr>
              <a:t> paling </a:t>
            </a:r>
            <a:r>
              <a:rPr lang="en-US" dirty="0" err="1" smtClean="0">
                <a:solidFill>
                  <a:srgbClr val="F2FD63"/>
                </a:solidFill>
              </a:rPr>
              <a:t>menonjol</a:t>
            </a:r>
            <a:r>
              <a:rPr lang="en-US" dirty="0" smtClean="0">
                <a:solidFill>
                  <a:srgbClr val="F2FD63"/>
                </a:solidFill>
              </a:rPr>
              <a:t> </a:t>
            </a:r>
            <a:r>
              <a:rPr lang="en-US" dirty="0" err="1" smtClean="0">
                <a:solidFill>
                  <a:srgbClr val="F2FD63"/>
                </a:solidFill>
              </a:rPr>
              <a:t>di</a:t>
            </a:r>
            <a:r>
              <a:rPr lang="en-US" dirty="0" smtClean="0">
                <a:solidFill>
                  <a:srgbClr val="F2FD63"/>
                </a:solidFill>
              </a:rPr>
              <a:t> </a:t>
            </a:r>
            <a:r>
              <a:rPr lang="en-US" dirty="0" err="1" smtClean="0">
                <a:solidFill>
                  <a:srgbClr val="F2FD63"/>
                </a:solidFill>
              </a:rPr>
              <a:t>setiap</a:t>
            </a:r>
            <a:r>
              <a:rPr lang="en-US" dirty="0" smtClean="0">
                <a:solidFill>
                  <a:srgbClr val="F2FD63"/>
                </a:solidFill>
              </a:rPr>
              <a:t> era </a:t>
            </a:r>
            <a:r>
              <a:rPr lang="en-US" dirty="0" err="1" smtClean="0">
                <a:solidFill>
                  <a:srgbClr val="F2FD63"/>
                </a:solidFill>
              </a:rPr>
              <a:t>sejarah</a:t>
            </a:r>
            <a:r>
              <a:rPr lang="en-US" dirty="0" smtClean="0">
                <a:solidFill>
                  <a:srgbClr val="F2FD63"/>
                </a:solidFill>
              </a:rPr>
              <a:t>?</a:t>
            </a:r>
          </a:p>
          <a:p>
            <a:pPr marL="514350" indent="-514350">
              <a:buClr>
                <a:srgbClr val="FFFF00"/>
              </a:buClr>
              <a:buSzPct val="109000"/>
              <a:buFont typeface="+mj-lt"/>
              <a:buAutoNum type="arabicPeriod"/>
            </a:pPr>
            <a:r>
              <a:rPr lang="en-US" dirty="0" err="1" smtClean="0">
                <a:solidFill>
                  <a:srgbClr val="8DEDF7"/>
                </a:solidFill>
              </a:rPr>
              <a:t>Manakah</a:t>
            </a:r>
            <a:r>
              <a:rPr lang="en-US" dirty="0" smtClean="0">
                <a:solidFill>
                  <a:srgbClr val="8DEDF7"/>
                </a:solidFill>
              </a:rPr>
              <a:t> </a:t>
            </a:r>
            <a:r>
              <a:rPr lang="en-US" dirty="0" err="1" smtClean="0">
                <a:solidFill>
                  <a:srgbClr val="8DEDF7"/>
                </a:solidFill>
              </a:rPr>
              <a:t>yg</a:t>
            </a:r>
            <a:r>
              <a:rPr lang="en-US" dirty="0" smtClean="0">
                <a:solidFill>
                  <a:srgbClr val="8DEDF7"/>
                </a:solidFill>
              </a:rPr>
              <a:t> paling </a:t>
            </a:r>
            <a:r>
              <a:rPr lang="en-US" dirty="0" err="1" smtClean="0">
                <a:solidFill>
                  <a:srgbClr val="8DEDF7"/>
                </a:solidFill>
              </a:rPr>
              <a:t>baik</a:t>
            </a:r>
            <a:r>
              <a:rPr lang="en-US" dirty="0" smtClean="0">
                <a:solidFill>
                  <a:srgbClr val="8DEDF7"/>
                </a:solidFill>
              </a:rPr>
              <a:t> </a:t>
            </a:r>
            <a:r>
              <a:rPr lang="en-US" dirty="0" err="1" smtClean="0">
                <a:solidFill>
                  <a:srgbClr val="8DEDF7"/>
                </a:solidFill>
              </a:rPr>
              <a:t>dari</a:t>
            </a:r>
            <a:r>
              <a:rPr lang="en-US" dirty="0" smtClean="0">
                <a:solidFill>
                  <a:srgbClr val="8DEDF7"/>
                </a:solidFill>
              </a:rPr>
              <a:t> 3 </a:t>
            </a:r>
            <a:r>
              <a:rPr lang="en-US" dirty="0" err="1" smtClean="0">
                <a:solidFill>
                  <a:srgbClr val="8DEDF7"/>
                </a:solidFill>
              </a:rPr>
              <a:t>variasi</a:t>
            </a:r>
            <a:r>
              <a:rPr lang="en-US" dirty="0" smtClean="0">
                <a:solidFill>
                  <a:srgbClr val="8DEDF7"/>
                </a:solidFill>
              </a:rPr>
              <a:t> </a:t>
            </a:r>
            <a:r>
              <a:rPr lang="en-US" dirty="0" err="1" smtClean="0">
                <a:solidFill>
                  <a:srgbClr val="8DEDF7"/>
                </a:solidFill>
              </a:rPr>
              <a:t>pemiikiran</a:t>
            </a:r>
            <a:r>
              <a:rPr lang="en-US" dirty="0" smtClean="0">
                <a:solidFill>
                  <a:srgbClr val="8DEDF7"/>
                </a:solidFill>
              </a:rPr>
              <a:t> </a:t>
            </a:r>
            <a:r>
              <a:rPr lang="en-US" dirty="0" err="1" smtClean="0">
                <a:solidFill>
                  <a:srgbClr val="8DEDF7"/>
                </a:solidFill>
              </a:rPr>
              <a:t>demokrasi</a:t>
            </a:r>
            <a:r>
              <a:rPr lang="en-US" dirty="0" smtClean="0">
                <a:solidFill>
                  <a:srgbClr val="8DEDF7"/>
                </a:solidFill>
              </a:rPr>
              <a:t>? </a:t>
            </a:r>
            <a:r>
              <a:rPr lang="en-US" dirty="0" err="1" smtClean="0">
                <a:solidFill>
                  <a:srgbClr val="8DEDF7"/>
                </a:solidFill>
              </a:rPr>
              <a:t>Mengapa</a:t>
            </a:r>
            <a:r>
              <a:rPr lang="en-US" dirty="0" smtClean="0">
                <a:solidFill>
                  <a:srgbClr val="8DEDF7"/>
                </a:solidFill>
              </a:rPr>
              <a:t>?</a:t>
            </a:r>
          </a:p>
          <a:p>
            <a:pPr marL="514350" indent="-514350">
              <a:buClr>
                <a:srgbClr val="FFFF00"/>
              </a:buClr>
              <a:buSzPct val="109000"/>
              <a:buFont typeface="+mj-lt"/>
              <a:buAutoNum type="arabicPeriod"/>
            </a:pP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arif_rohman@uny.ac.id</a:t>
            </a:r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/>
          <a:lstStyle/>
          <a:p>
            <a:r>
              <a:rPr lang="id-ID" sz="3600" b="1" dirty="0" smtClean="0"/>
              <a:t>TEORI </a:t>
            </a:r>
            <a:r>
              <a:rPr lang="en-US" sz="3600" b="1" dirty="0" smtClean="0"/>
              <a:t>DEMOKRASI</a:t>
            </a:r>
            <a:r>
              <a:rPr lang="id-ID" sz="3600" b="1" dirty="0" smtClean="0"/>
              <a:t/>
            </a:r>
            <a:br>
              <a:rPr lang="id-ID" sz="3600" b="1" dirty="0" smtClean="0"/>
            </a:br>
            <a:r>
              <a:rPr lang="id-ID" sz="3600" b="1" dirty="0" smtClean="0"/>
              <a:t>INDIVIDUALISME LIBERAL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763000" cy="4953000"/>
          </a:xfrm>
        </p:spPr>
        <p:txBody>
          <a:bodyPr/>
          <a:lstStyle/>
          <a:p>
            <a:pPr>
              <a:lnSpc>
                <a:spcPts val="3100"/>
              </a:lnSpc>
              <a:spcBef>
                <a:spcPts val="1800"/>
              </a:spcBef>
            </a:pPr>
            <a:r>
              <a:rPr lang="id-ID" sz="3000" dirty="0" smtClean="0"/>
              <a:t>Pemikiran teori ini </a:t>
            </a:r>
            <a:r>
              <a:rPr lang="en-US" sz="3000" dirty="0" err="1" smtClean="0"/>
              <a:t>direpresentasikan</a:t>
            </a:r>
            <a:r>
              <a:rPr lang="en-US" sz="3000" dirty="0" smtClean="0"/>
              <a:t> </a:t>
            </a:r>
            <a:r>
              <a:rPr lang="en-US" sz="3000" dirty="0" err="1" smtClean="0"/>
              <a:t>oleh</a:t>
            </a:r>
            <a:r>
              <a:rPr lang="en-US" sz="3000" dirty="0" smtClean="0"/>
              <a:t> </a:t>
            </a:r>
            <a:r>
              <a:rPr lang="en-US" sz="3000" dirty="0" err="1" smtClean="0"/>
              <a:t>para</a:t>
            </a:r>
            <a:r>
              <a:rPr lang="en-US" sz="3000" dirty="0" smtClean="0"/>
              <a:t> </a:t>
            </a:r>
            <a:r>
              <a:rPr lang="en-US" sz="3000" dirty="0" err="1" smtClean="0"/>
              <a:t>tokoh</a:t>
            </a:r>
            <a:r>
              <a:rPr lang="en-US" sz="3000" dirty="0" smtClean="0"/>
              <a:t> </a:t>
            </a:r>
            <a:r>
              <a:rPr lang="en-US" sz="3000" dirty="0" err="1" smtClean="0"/>
              <a:t>tradisional</a:t>
            </a:r>
            <a:r>
              <a:rPr lang="en-US" sz="3000" dirty="0" smtClean="0"/>
              <a:t>, </a:t>
            </a:r>
            <a:r>
              <a:rPr lang="en-US" sz="3000" dirty="0" err="1" smtClean="0"/>
              <a:t>seperti</a:t>
            </a:r>
            <a:r>
              <a:rPr lang="en-US" sz="3000" dirty="0" smtClean="0"/>
              <a:t>: Locke, Jefferson, Bentham, </a:t>
            </a:r>
            <a:r>
              <a:rPr lang="id-ID" sz="3000" dirty="0" smtClean="0"/>
              <a:t>JS Mill, </a:t>
            </a:r>
            <a:r>
              <a:rPr lang="en-US" sz="3000" dirty="0" smtClean="0"/>
              <a:t>James Mill, </a:t>
            </a:r>
            <a:r>
              <a:rPr lang="id-ID" sz="3000" dirty="0" smtClean="0"/>
              <a:t>dan </a:t>
            </a:r>
            <a:r>
              <a:rPr lang="en-US" sz="3000" dirty="0" err="1" smtClean="0"/>
              <a:t>tokoh</a:t>
            </a:r>
            <a:r>
              <a:rPr lang="en-US" sz="3000" dirty="0" smtClean="0"/>
              <a:t> </a:t>
            </a:r>
            <a:r>
              <a:rPr lang="id-ID" sz="3000" dirty="0" smtClean="0"/>
              <a:t>sekarang </a:t>
            </a:r>
            <a:r>
              <a:rPr lang="en-US" sz="3000" dirty="0" smtClean="0"/>
              <a:t>: Benn </a:t>
            </a:r>
            <a:r>
              <a:rPr lang="en-US" sz="3000" dirty="0" err="1" smtClean="0"/>
              <a:t>dan</a:t>
            </a:r>
            <a:r>
              <a:rPr lang="en-US" sz="3000" dirty="0" smtClean="0"/>
              <a:t> Peters, J.R. </a:t>
            </a:r>
            <a:r>
              <a:rPr lang="en-US" sz="3000" dirty="0" err="1" smtClean="0"/>
              <a:t>Pennock</a:t>
            </a:r>
            <a:r>
              <a:rPr lang="en-US" sz="3000" dirty="0" smtClean="0"/>
              <a:t>, </a:t>
            </a:r>
            <a:r>
              <a:rPr lang="en-US" sz="3000" dirty="0" err="1" smtClean="0"/>
              <a:t>dan</a:t>
            </a:r>
            <a:r>
              <a:rPr lang="en-US" sz="3000" dirty="0" smtClean="0"/>
              <a:t> C. Cohen</a:t>
            </a:r>
            <a:r>
              <a:rPr lang="it-IT" sz="3000" dirty="0" smtClean="0"/>
              <a:t>. </a:t>
            </a:r>
          </a:p>
          <a:p>
            <a:pPr>
              <a:lnSpc>
                <a:spcPts val="3100"/>
              </a:lnSpc>
              <a:spcBef>
                <a:spcPts val="1800"/>
              </a:spcBef>
            </a:pPr>
            <a:r>
              <a:rPr lang="id-ID" sz="3000" dirty="0" smtClean="0">
                <a:solidFill>
                  <a:srgbClr val="8DEDF7"/>
                </a:solidFill>
              </a:rPr>
              <a:t>B</a:t>
            </a:r>
            <a:r>
              <a:rPr lang="en-US" sz="3000" dirty="0" err="1" smtClean="0">
                <a:solidFill>
                  <a:srgbClr val="8DEDF7"/>
                </a:solidFill>
              </a:rPr>
              <a:t>ermula</a:t>
            </a:r>
            <a:r>
              <a:rPr lang="en-US" sz="3000" dirty="0" smtClean="0">
                <a:solidFill>
                  <a:srgbClr val="8DEDF7"/>
                </a:solidFill>
              </a:rPr>
              <a:t> </a:t>
            </a:r>
            <a:r>
              <a:rPr lang="en-US" sz="3000" dirty="0" err="1" smtClean="0">
                <a:solidFill>
                  <a:srgbClr val="8DEDF7"/>
                </a:solidFill>
              </a:rPr>
              <a:t>dari</a:t>
            </a:r>
            <a:r>
              <a:rPr lang="en-US" sz="3000" dirty="0" smtClean="0">
                <a:solidFill>
                  <a:srgbClr val="8DEDF7"/>
                </a:solidFill>
              </a:rPr>
              <a:t> </a:t>
            </a:r>
            <a:r>
              <a:rPr lang="en-US" sz="3000" dirty="0" err="1" smtClean="0">
                <a:solidFill>
                  <a:srgbClr val="8DEDF7"/>
                </a:solidFill>
              </a:rPr>
              <a:t>premis</a:t>
            </a:r>
            <a:r>
              <a:rPr lang="id-ID" sz="3000" dirty="0" smtClean="0">
                <a:solidFill>
                  <a:srgbClr val="8DEDF7"/>
                </a:solidFill>
              </a:rPr>
              <a:t>: </a:t>
            </a:r>
            <a:r>
              <a:rPr lang="id-ID" sz="3000" i="1" dirty="0" smtClean="0">
                <a:solidFill>
                  <a:srgbClr val="8DEDF7"/>
                </a:solidFill>
              </a:rPr>
              <a:t>“</a:t>
            </a:r>
            <a:r>
              <a:rPr lang="en-US" sz="3000" i="1" dirty="0" err="1" smtClean="0">
                <a:solidFill>
                  <a:srgbClr val="8DEDF7"/>
                </a:solidFill>
              </a:rPr>
              <a:t>kebebasan</a:t>
            </a:r>
            <a:r>
              <a:rPr lang="en-US" sz="3000" i="1" dirty="0" smtClean="0">
                <a:solidFill>
                  <a:srgbClr val="8DEDF7"/>
                </a:solidFill>
              </a:rPr>
              <a:t> </a:t>
            </a:r>
            <a:r>
              <a:rPr lang="en-US" sz="3000" i="1" dirty="0" err="1" smtClean="0">
                <a:solidFill>
                  <a:srgbClr val="8DEDF7"/>
                </a:solidFill>
              </a:rPr>
              <a:t>individu</a:t>
            </a:r>
            <a:r>
              <a:rPr lang="en-US" sz="3000" i="1" dirty="0" smtClean="0">
                <a:solidFill>
                  <a:srgbClr val="8DEDF7"/>
                </a:solidFill>
              </a:rPr>
              <a:t> </a:t>
            </a:r>
            <a:r>
              <a:rPr lang="en-US" sz="3000" i="1" dirty="0" err="1" smtClean="0">
                <a:solidFill>
                  <a:srgbClr val="8DEDF7"/>
                </a:solidFill>
              </a:rPr>
              <a:t>dan</a:t>
            </a:r>
            <a:r>
              <a:rPr lang="en-US" sz="3000" i="1" dirty="0" smtClean="0">
                <a:solidFill>
                  <a:srgbClr val="8DEDF7"/>
                </a:solidFill>
              </a:rPr>
              <a:t> </a:t>
            </a:r>
            <a:r>
              <a:rPr lang="en-US" sz="3000" i="1" dirty="0" err="1" smtClean="0">
                <a:solidFill>
                  <a:srgbClr val="8DEDF7"/>
                </a:solidFill>
              </a:rPr>
              <a:t>hak</a:t>
            </a:r>
            <a:r>
              <a:rPr lang="en-US" sz="3000" i="1" dirty="0" smtClean="0">
                <a:solidFill>
                  <a:srgbClr val="8DEDF7"/>
                </a:solidFill>
              </a:rPr>
              <a:t> </a:t>
            </a:r>
            <a:r>
              <a:rPr lang="en-US" sz="3000" i="1" dirty="0" err="1" smtClean="0">
                <a:solidFill>
                  <a:srgbClr val="8DEDF7"/>
                </a:solidFill>
              </a:rPr>
              <a:t>milik</a:t>
            </a:r>
            <a:r>
              <a:rPr lang="en-US" sz="3000" i="1" dirty="0" smtClean="0">
                <a:solidFill>
                  <a:srgbClr val="8DEDF7"/>
                </a:solidFill>
              </a:rPr>
              <a:t> </a:t>
            </a:r>
            <a:r>
              <a:rPr lang="en-US" sz="3000" i="1" dirty="0" err="1" smtClean="0">
                <a:solidFill>
                  <a:srgbClr val="8DEDF7"/>
                </a:solidFill>
              </a:rPr>
              <a:t>pribadi</a:t>
            </a:r>
            <a:r>
              <a:rPr lang="en-US" sz="3000" i="1" dirty="0" smtClean="0">
                <a:solidFill>
                  <a:srgbClr val="8DEDF7"/>
                </a:solidFill>
              </a:rPr>
              <a:t> </a:t>
            </a:r>
            <a:r>
              <a:rPr lang="en-US" sz="3000" i="1" dirty="0" err="1" smtClean="0">
                <a:solidFill>
                  <a:srgbClr val="8DEDF7"/>
                </a:solidFill>
              </a:rPr>
              <a:t>merupakan</a:t>
            </a:r>
            <a:r>
              <a:rPr lang="en-US" sz="3000" i="1" dirty="0" smtClean="0">
                <a:solidFill>
                  <a:srgbClr val="8DEDF7"/>
                </a:solidFill>
              </a:rPr>
              <a:t> </a:t>
            </a:r>
            <a:r>
              <a:rPr lang="en-US" sz="3000" i="1" dirty="0" err="1" smtClean="0">
                <a:solidFill>
                  <a:srgbClr val="8DEDF7"/>
                </a:solidFill>
              </a:rPr>
              <a:t>nilai</a:t>
            </a:r>
            <a:r>
              <a:rPr lang="en-US" sz="3000" i="1" dirty="0" smtClean="0">
                <a:solidFill>
                  <a:srgbClr val="8DEDF7"/>
                </a:solidFill>
              </a:rPr>
              <a:t> </a:t>
            </a:r>
            <a:r>
              <a:rPr lang="en-US" sz="3000" i="1" dirty="0" err="1" smtClean="0">
                <a:solidFill>
                  <a:srgbClr val="8DEDF7"/>
                </a:solidFill>
              </a:rPr>
              <a:t>utama</a:t>
            </a:r>
            <a:r>
              <a:rPr lang="en-US" sz="3000" i="1" dirty="0" smtClean="0">
                <a:solidFill>
                  <a:srgbClr val="8DEDF7"/>
                </a:solidFill>
              </a:rPr>
              <a:t> </a:t>
            </a:r>
            <a:r>
              <a:rPr lang="en-US" sz="3000" i="1" dirty="0" err="1" smtClean="0">
                <a:solidFill>
                  <a:srgbClr val="8DEDF7"/>
                </a:solidFill>
              </a:rPr>
              <a:t>yg</a:t>
            </a:r>
            <a:r>
              <a:rPr lang="en-US" sz="3000" i="1" dirty="0" smtClean="0">
                <a:solidFill>
                  <a:srgbClr val="8DEDF7"/>
                </a:solidFill>
              </a:rPr>
              <a:t> </a:t>
            </a:r>
            <a:r>
              <a:rPr lang="en-US" sz="3000" i="1" dirty="0" err="1" smtClean="0">
                <a:solidFill>
                  <a:srgbClr val="8DEDF7"/>
                </a:solidFill>
              </a:rPr>
              <a:t>harus</a:t>
            </a:r>
            <a:r>
              <a:rPr lang="en-US" sz="3000" i="1" dirty="0" smtClean="0">
                <a:solidFill>
                  <a:srgbClr val="8DEDF7"/>
                </a:solidFill>
              </a:rPr>
              <a:t> </a:t>
            </a:r>
            <a:r>
              <a:rPr lang="en-US" sz="3000" i="1" dirty="0" err="1" smtClean="0">
                <a:solidFill>
                  <a:srgbClr val="8DEDF7"/>
                </a:solidFill>
              </a:rPr>
              <a:t>dilindungi</a:t>
            </a:r>
            <a:r>
              <a:rPr lang="id-ID" sz="3000" i="1" dirty="0" smtClean="0">
                <a:solidFill>
                  <a:srgbClr val="8DEDF7"/>
                </a:solidFill>
              </a:rPr>
              <a:t>”</a:t>
            </a:r>
            <a:r>
              <a:rPr lang="it-IT" sz="3000" dirty="0" smtClean="0">
                <a:solidFill>
                  <a:srgbClr val="8DEDF7"/>
                </a:solidFill>
              </a:rPr>
              <a:t>.</a:t>
            </a:r>
            <a:r>
              <a:rPr lang="it-IT" sz="3000" dirty="0" smtClean="0">
                <a:solidFill>
                  <a:srgbClr val="9FE8F7"/>
                </a:solidFill>
              </a:rPr>
              <a:t> </a:t>
            </a:r>
            <a:endParaRPr lang="id-ID" sz="3000" dirty="0" smtClean="0">
              <a:solidFill>
                <a:srgbClr val="9FE8F7"/>
              </a:solidFill>
            </a:endParaRPr>
          </a:p>
          <a:p>
            <a:pPr>
              <a:lnSpc>
                <a:spcPts val="3100"/>
              </a:lnSpc>
              <a:spcBef>
                <a:spcPts val="1800"/>
              </a:spcBef>
            </a:pPr>
            <a:r>
              <a:rPr lang="id-ID" sz="3000" dirty="0" smtClean="0">
                <a:sym typeface="Wingdings" pitchFamily="2" charset="2"/>
              </a:rPr>
              <a:t>T</a:t>
            </a:r>
            <a:r>
              <a:rPr lang="en-US" sz="3000" dirty="0" err="1" smtClean="0"/>
              <a:t>eori</a:t>
            </a:r>
            <a:r>
              <a:rPr lang="en-US" sz="3000" dirty="0" smtClean="0"/>
              <a:t> </a:t>
            </a:r>
            <a:r>
              <a:rPr lang="en-US" sz="3000" dirty="0" err="1" smtClean="0"/>
              <a:t>demokrasi</a:t>
            </a:r>
            <a:r>
              <a:rPr lang="en-US" sz="3000" dirty="0" smtClean="0"/>
              <a:t> </a:t>
            </a:r>
            <a:r>
              <a:rPr lang="en-US" sz="3000" dirty="0" err="1" smtClean="0"/>
              <a:t>politik</a:t>
            </a:r>
            <a:r>
              <a:rPr lang="id-ID" sz="3000" dirty="0" smtClean="0"/>
              <a:t>,</a:t>
            </a:r>
            <a:r>
              <a:rPr lang="en-US" sz="3000" dirty="0" smtClean="0"/>
              <a:t> </a:t>
            </a:r>
            <a:r>
              <a:rPr lang="id-ID" sz="3000" dirty="0" smtClean="0">
                <a:sym typeface="Wingdings" pitchFamily="2" charset="2"/>
              </a:rPr>
              <a:t></a:t>
            </a:r>
            <a:r>
              <a:rPr lang="en-US" sz="3000" dirty="0" err="1" smtClean="0"/>
              <a:t>negara</a:t>
            </a:r>
            <a:r>
              <a:rPr lang="id-ID" sz="3000" dirty="0" smtClean="0"/>
              <a:t> Wajib:</a:t>
            </a:r>
            <a:r>
              <a:rPr lang="en-US" sz="3000" dirty="0" smtClean="0"/>
              <a:t> </a:t>
            </a:r>
            <a:r>
              <a:rPr lang="en-US" sz="3000" dirty="0" err="1" smtClean="0">
                <a:solidFill>
                  <a:srgbClr val="F2FD63"/>
                </a:solidFill>
              </a:rPr>
              <a:t>menjamin</a:t>
            </a:r>
            <a:r>
              <a:rPr lang="en-US" sz="3000" dirty="0" smtClean="0">
                <a:solidFill>
                  <a:srgbClr val="F2FD63"/>
                </a:solidFill>
              </a:rPr>
              <a:t> </a:t>
            </a:r>
            <a:r>
              <a:rPr lang="en-US" sz="3000" dirty="0" err="1" smtClean="0">
                <a:solidFill>
                  <a:srgbClr val="F2FD63"/>
                </a:solidFill>
              </a:rPr>
              <a:t>kebebasan</a:t>
            </a:r>
            <a:r>
              <a:rPr lang="en-US" sz="3000" dirty="0" smtClean="0">
                <a:solidFill>
                  <a:srgbClr val="F2FD63"/>
                </a:solidFill>
              </a:rPr>
              <a:t> </a:t>
            </a:r>
            <a:r>
              <a:rPr lang="en-US" sz="3000" dirty="0" err="1" smtClean="0">
                <a:solidFill>
                  <a:srgbClr val="F2FD63"/>
                </a:solidFill>
              </a:rPr>
              <a:t>sipil</a:t>
            </a:r>
            <a:r>
              <a:rPr lang="en-US" sz="3000" dirty="0" smtClean="0">
                <a:solidFill>
                  <a:srgbClr val="F2FD63"/>
                </a:solidFill>
              </a:rPr>
              <a:t> </a:t>
            </a:r>
            <a:r>
              <a:rPr lang="en-US" sz="3000" dirty="0" err="1" smtClean="0">
                <a:solidFill>
                  <a:srgbClr val="F2FD63"/>
                </a:solidFill>
              </a:rPr>
              <a:t>dan</a:t>
            </a:r>
            <a:r>
              <a:rPr lang="en-US" sz="3000" dirty="0" smtClean="0">
                <a:solidFill>
                  <a:srgbClr val="F2FD63"/>
                </a:solidFill>
              </a:rPr>
              <a:t> </a:t>
            </a:r>
            <a:r>
              <a:rPr lang="en-US" sz="3000" dirty="0" err="1" smtClean="0">
                <a:solidFill>
                  <a:srgbClr val="F2FD63"/>
                </a:solidFill>
              </a:rPr>
              <a:t>hak</a:t>
            </a:r>
            <a:r>
              <a:rPr lang="en-US" sz="3000" dirty="0" smtClean="0">
                <a:solidFill>
                  <a:srgbClr val="F2FD63"/>
                </a:solidFill>
              </a:rPr>
              <a:t> </a:t>
            </a:r>
            <a:r>
              <a:rPr lang="en-US" sz="3000" dirty="0" err="1" smtClean="0">
                <a:solidFill>
                  <a:srgbClr val="F2FD63"/>
                </a:solidFill>
              </a:rPr>
              <a:t>politik</a:t>
            </a:r>
            <a:r>
              <a:rPr lang="en-US" sz="3000" dirty="0" smtClean="0">
                <a:solidFill>
                  <a:srgbClr val="F2FD63"/>
                </a:solidFill>
              </a:rPr>
              <a:t> </a:t>
            </a:r>
            <a:r>
              <a:rPr lang="en-US" sz="3000" dirty="0" err="1" smtClean="0">
                <a:solidFill>
                  <a:srgbClr val="F2FD63"/>
                </a:solidFill>
              </a:rPr>
              <a:t>yg</a:t>
            </a:r>
            <a:r>
              <a:rPr lang="en-US" sz="3000" dirty="0" smtClean="0">
                <a:solidFill>
                  <a:srgbClr val="F2FD63"/>
                </a:solidFill>
              </a:rPr>
              <a:t> </a:t>
            </a:r>
            <a:r>
              <a:rPr lang="en-US" sz="3000" dirty="0" err="1" smtClean="0">
                <a:solidFill>
                  <a:srgbClr val="F2FD63"/>
                </a:solidFill>
              </a:rPr>
              <a:t>sama</a:t>
            </a:r>
            <a:r>
              <a:rPr lang="en-US" sz="3000" dirty="0" smtClean="0">
                <a:solidFill>
                  <a:srgbClr val="F2FD63"/>
                </a:solidFill>
              </a:rPr>
              <a:t> </a:t>
            </a:r>
            <a:r>
              <a:rPr lang="en-US" sz="3000" dirty="0" err="1" smtClean="0">
                <a:solidFill>
                  <a:srgbClr val="F2FD63"/>
                </a:solidFill>
              </a:rPr>
              <a:t>bagi</a:t>
            </a:r>
            <a:r>
              <a:rPr lang="en-US" sz="3000" dirty="0" smtClean="0">
                <a:solidFill>
                  <a:srgbClr val="F2FD63"/>
                </a:solidFill>
              </a:rPr>
              <a:t> </a:t>
            </a:r>
            <a:r>
              <a:rPr lang="en-US" sz="3000" dirty="0" err="1" smtClean="0">
                <a:solidFill>
                  <a:srgbClr val="F2FD63"/>
                </a:solidFill>
              </a:rPr>
              <a:t>individu</a:t>
            </a:r>
            <a:r>
              <a:rPr lang="id-ID" sz="3000" dirty="0" smtClean="0">
                <a:solidFill>
                  <a:srgbClr val="F2FD63"/>
                </a:solidFill>
              </a:rPr>
              <a:t>.</a:t>
            </a:r>
            <a:endParaRPr lang="en-US" sz="3000" dirty="0" smtClean="0">
              <a:solidFill>
                <a:srgbClr val="F2FD63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arif_rohman@uny.ac.id</a:t>
            </a:r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458200" cy="5410200"/>
          </a:xfrm>
        </p:spPr>
        <p:txBody>
          <a:bodyPr/>
          <a:lstStyle/>
          <a:p>
            <a:pPr>
              <a:lnSpc>
                <a:spcPts val="3000"/>
              </a:lnSpc>
              <a:spcBef>
                <a:spcPts val="1800"/>
              </a:spcBef>
            </a:pPr>
            <a:r>
              <a:rPr lang="en-US" sz="2800" dirty="0" err="1" smtClean="0">
                <a:solidFill>
                  <a:srgbClr val="F2FD63"/>
                </a:solidFill>
              </a:rPr>
              <a:t>Demokrasi</a:t>
            </a:r>
            <a:r>
              <a:rPr lang="id-ID" sz="2800" dirty="0" smtClean="0">
                <a:solidFill>
                  <a:srgbClr val="F2FD63"/>
                </a:solidFill>
              </a:rPr>
              <a:t>:</a:t>
            </a:r>
            <a:r>
              <a:rPr lang="en-US" sz="2800" dirty="0" smtClean="0">
                <a:solidFill>
                  <a:srgbClr val="F2FD63"/>
                </a:solidFill>
              </a:rPr>
              <a:t> </a:t>
            </a:r>
            <a:endParaRPr lang="id-ID" sz="2800" dirty="0" smtClean="0">
              <a:solidFill>
                <a:srgbClr val="F2FD63"/>
              </a:solidFill>
            </a:endParaRPr>
          </a:p>
          <a:p>
            <a:pPr>
              <a:lnSpc>
                <a:spcPts val="3000"/>
              </a:lnSpc>
              <a:spcBef>
                <a:spcPts val="0"/>
              </a:spcBef>
              <a:buNone/>
            </a:pPr>
            <a:r>
              <a:rPr lang="id-ID" sz="2800" dirty="0" smtClean="0">
                <a:sym typeface="Wingdings" pitchFamily="2" charset="2"/>
              </a:rPr>
              <a:t>	</a:t>
            </a:r>
            <a:r>
              <a:rPr lang="en-US" sz="2800" dirty="0" err="1" smtClean="0"/>
              <a:t>rakyat</a:t>
            </a:r>
            <a:r>
              <a:rPr lang="en-US" sz="2800" dirty="0" smtClean="0"/>
              <a:t> s</a:t>
            </a:r>
            <a:r>
              <a:rPr lang="id-ID" sz="2800" dirty="0" smtClean="0"/>
              <a:t>bg WN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titik</a:t>
            </a:r>
            <a:r>
              <a:rPr lang="en-US" sz="2800" dirty="0" smtClean="0"/>
              <a:t> </a:t>
            </a:r>
            <a:r>
              <a:rPr lang="en-US" sz="2800" dirty="0" err="1" smtClean="0"/>
              <a:t>sentralnya</a:t>
            </a:r>
            <a:r>
              <a:rPr lang="en-US" sz="2800" dirty="0" smtClean="0"/>
              <a:t>.</a:t>
            </a:r>
            <a:endParaRPr lang="id-ID" sz="2800" dirty="0" smtClean="0"/>
          </a:p>
          <a:p>
            <a:pPr>
              <a:lnSpc>
                <a:spcPts val="3000"/>
              </a:lnSpc>
              <a:spcBef>
                <a:spcPts val="0"/>
              </a:spcBef>
              <a:buNone/>
            </a:pPr>
            <a:r>
              <a:rPr lang="id-ID" sz="2800" dirty="0" smtClean="0">
                <a:sym typeface="Wingdings" pitchFamily="2" charset="2"/>
              </a:rPr>
              <a:t>	B</a:t>
            </a:r>
            <a:r>
              <a:rPr lang="en-US" sz="2800" dirty="0" err="1" smtClean="0"/>
              <a:t>entuk</a:t>
            </a:r>
            <a:r>
              <a:rPr lang="en-US" sz="2800" dirty="0" smtClean="0"/>
              <a:t> </a:t>
            </a:r>
            <a:r>
              <a:rPr lang="en-US" sz="2800" dirty="0" err="1" smtClean="0"/>
              <a:t>pemerintahan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dalamnya</a:t>
            </a:r>
            <a:r>
              <a:rPr lang="en-US" sz="2800" dirty="0" smtClean="0"/>
              <a:t> </a:t>
            </a:r>
            <a:r>
              <a:rPr lang="en-US" sz="2800" dirty="0" err="1" smtClean="0"/>
              <a:t>rakyat</a:t>
            </a:r>
            <a:r>
              <a:rPr lang="en-US" sz="2800" dirty="0" smtClean="0"/>
              <a:t> </a:t>
            </a:r>
            <a:r>
              <a:rPr lang="en-US" sz="2800" dirty="0" err="1" smtClean="0"/>
              <a:t>berkuasa</a:t>
            </a:r>
            <a:r>
              <a:rPr lang="en-US" sz="2800" dirty="0" smtClean="0"/>
              <a:t> </a:t>
            </a:r>
            <a:r>
              <a:rPr lang="en-US" sz="2800" dirty="0" err="1" smtClean="0"/>
              <a:t>melalui</a:t>
            </a:r>
            <a:r>
              <a:rPr lang="en-US" sz="2800" dirty="0" smtClean="0"/>
              <a:t> </a:t>
            </a:r>
            <a:r>
              <a:rPr lang="en-US" sz="2800" dirty="0" err="1" smtClean="0"/>
              <a:t>wakil-wakilnya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id-ID" sz="2800" dirty="0" smtClean="0"/>
              <a:t>di</a:t>
            </a:r>
            <a:r>
              <a:rPr lang="en-US" sz="2800" dirty="0" err="1" smtClean="0"/>
              <a:t>pilih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bebas</a:t>
            </a:r>
            <a:r>
              <a:rPr lang="en-US" sz="2800" dirty="0" smtClean="0"/>
              <a:t>. </a:t>
            </a:r>
            <a:endParaRPr lang="id-ID" sz="2800" dirty="0" smtClean="0"/>
          </a:p>
          <a:p>
            <a:pPr>
              <a:lnSpc>
                <a:spcPts val="3000"/>
              </a:lnSpc>
              <a:spcBef>
                <a:spcPts val="1800"/>
              </a:spcBef>
            </a:pPr>
            <a:r>
              <a:rPr lang="id-ID" sz="2800" dirty="0" smtClean="0">
                <a:solidFill>
                  <a:srgbClr val="F2FD63"/>
                </a:solidFill>
              </a:rPr>
              <a:t>D</a:t>
            </a:r>
            <a:r>
              <a:rPr lang="en-US" sz="2800" dirty="0" err="1" smtClean="0">
                <a:solidFill>
                  <a:srgbClr val="F2FD63"/>
                </a:solidFill>
              </a:rPr>
              <a:t>emokrasi</a:t>
            </a:r>
            <a:r>
              <a:rPr lang="en-US" sz="2800" dirty="0" smtClean="0">
                <a:solidFill>
                  <a:srgbClr val="F2FD63"/>
                </a:solidFill>
              </a:rPr>
              <a:t> s</a:t>
            </a:r>
            <a:r>
              <a:rPr lang="id-ID" sz="2800" dirty="0" smtClean="0">
                <a:solidFill>
                  <a:srgbClr val="F2FD63"/>
                </a:solidFill>
              </a:rPr>
              <a:t>bg </a:t>
            </a:r>
            <a:r>
              <a:rPr lang="en-US" sz="2800" dirty="0" err="1" smtClean="0">
                <a:solidFill>
                  <a:srgbClr val="F2FD63"/>
                </a:solidFill>
              </a:rPr>
              <a:t>pelindung</a:t>
            </a:r>
            <a:r>
              <a:rPr lang="en-US" sz="2800" dirty="0" smtClean="0">
                <a:solidFill>
                  <a:srgbClr val="F2FD63"/>
                </a:solidFill>
              </a:rPr>
              <a:t> </a:t>
            </a:r>
            <a:r>
              <a:rPr lang="id-ID" sz="2800" dirty="0" smtClean="0">
                <a:solidFill>
                  <a:srgbClr val="F2FD63"/>
                </a:solidFill>
              </a:rPr>
              <a:t>WN </a:t>
            </a:r>
            <a:r>
              <a:rPr lang="en-US" sz="2800" dirty="0" err="1" smtClean="0">
                <a:solidFill>
                  <a:srgbClr val="F2FD63"/>
                </a:solidFill>
              </a:rPr>
              <a:t>dari</a:t>
            </a:r>
            <a:r>
              <a:rPr lang="en-US" sz="2800" dirty="0" smtClean="0">
                <a:solidFill>
                  <a:srgbClr val="F2FD63"/>
                </a:solidFill>
              </a:rPr>
              <a:t> </a:t>
            </a:r>
            <a:r>
              <a:rPr lang="en-US" sz="2800" dirty="0" err="1" smtClean="0">
                <a:solidFill>
                  <a:srgbClr val="F2FD63"/>
                </a:solidFill>
              </a:rPr>
              <a:t>kesewenang-wenangan</a:t>
            </a:r>
            <a:r>
              <a:rPr lang="en-US" sz="2800" dirty="0" smtClean="0">
                <a:solidFill>
                  <a:srgbClr val="F2FD63"/>
                </a:solidFill>
              </a:rPr>
              <a:t> </a:t>
            </a:r>
            <a:r>
              <a:rPr lang="id-ID" sz="2800" dirty="0" smtClean="0">
                <a:solidFill>
                  <a:srgbClr val="F2FD63"/>
                </a:solidFill>
              </a:rPr>
              <a:t>peng</a:t>
            </a:r>
            <a:r>
              <a:rPr lang="en-US" sz="2800" dirty="0" err="1" smtClean="0">
                <a:solidFill>
                  <a:srgbClr val="F2FD63"/>
                </a:solidFill>
              </a:rPr>
              <a:t>uasa</a:t>
            </a:r>
            <a:r>
              <a:rPr lang="id-ID" sz="2800" dirty="0" smtClean="0"/>
              <a:t>. </a:t>
            </a:r>
            <a:r>
              <a:rPr lang="id-ID" sz="2800" dirty="0" smtClean="0">
                <a:solidFill>
                  <a:srgbClr val="8DEDF7"/>
                </a:solidFill>
                <a:sym typeface="Wingdings" pitchFamily="2" charset="2"/>
              </a:rPr>
              <a:t>P</a:t>
            </a:r>
            <a:r>
              <a:rPr lang="en-US" sz="2800" dirty="0" err="1" smtClean="0">
                <a:solidFill>
                  <a:srgbClr val="8DEDF7"/>
                </a:solidFill>
              </a:rPr>
              <a:t>emerintah</a:t>
            </a:r>
            <a:r>
              <a:rPr lang="en-US" sz="2800" dirty="0" smtClean="0">
                <a:solidFill>
                  <a:srgbClr val="8DEDF7"/>
                </a:solidFill>
              </a:rPr>
              <a:t> </a:t>
            </a:r>
            <a:r>
              <a:rPr lang="id-ID" sz="2800" dirty="0" smtClean="0">
                <a:solidFill>
                  <a:srgbClr val="8DEDF7"/>
                </a:solidFill>
              </a:rPr>
              <a:t>sbg </a:t>
            </a:r>
            <a:r>
              <a:rPr lang="en-US" sz="2800" dirty="0" err="1" smtClean="0">
                <a:solidFill>
                  <a:srgbClr val="8DEDF7"/>
                </a:solidFill>
              </a:rPr>
              <a:t>pelindung</a:t>
            </a:r>
            <a:r>
              <a:rPr lang="en-US" sz="2800" dirty="0" smtClean="0">
                <a:solidFill>
                  <a:srgbClr val="8DEDF7"/>
                </a:solidFill>
              </a:rPr>
              <a:t> </a:t>
            </a:r>
            <a:r>
              <a:rPr lang="en-US" sz="2800" dirty="0" err="1" smtClean="0">
                <a:solidFill>
                  <a:srgbClr val="8DEDF7"/>
                </a:solidFill>
              </a:rPr>
              <a:t>kebebasan</a:t>
            </a:r>
            <a:r>
              <a:rPr lang="en-US" sz="2800" dirty="0" smtClean="0">
                <a:solidFill>
                  <a:srgbClr val="8DEDF7"/>
                </a:solidFill>
              </a:rPr>
              <a:t> </a:t>
            </a:r>
            <a:r>
              <a:rPr lang="id-ID" sz="2800" dirty="0" smtClean="0">
                <a:solidFill>
                  <a:srgbClr val="8DEDF7"/>
                </a:solidFill>
              </a:rPr>
              <a:t>WN dari pihak </a:t>
            </a:r>
            <a:r>
              <a:rPr lang="en-US" sz="2800" dirty="0" smtClean="0">
                <a:solidFill>
                  <a:srgbClr val="8DEDF7"/>
                </a:solidFill>
              </a:rPr>
              <a:t>lain.</a:t>
            </a:r>
            <a:endParaRPr lang="id-ID" sz="2800" dirty="0" smtClean="0">
              <a:solidFill>
                <a:srgbClr val="8DEDF7"/>
              </a:solidFill>
            </a:endParaRPr>
          </a:p>
          <a:p>
            <a:pPr>
              <a:lnSpc>
                <a:spcPts val="3000"/>
              </a:lnSpc>
              <a:spcBef>
                <a:spcPts val="1800"/>
              </a:spcBef>
            </a:pPr>
            <a:r>
              <a:rPr lang="id-ID" sz="2800" dirty="0" smtClean="0"/>
              <a:t>Penitngnya </a:t>
            </a:r>
            <a:r>
              <a:rPr lang="en-US" sz="2800" dirty="0" err="1" smtClean="0"/>
              <a:t>kesamaan</a:t>
            </a:r>
            <a:r>
              <a:rPr lang="en-US" sz="2800" dirty="0" smtClean="0"/>
              <a:t> universal </a:t>
            </a:r>
            <a:r>
              <a:rPr lang="en-US" sz="2800" dirty="0" err="1" smtClean="0"/>
              <a:t>bagi</a:t>
            </a:r>
            <a:r>
              <a:rPr lang="en-US" sz="2800" dirty="0" smtClean="0"/>
              <a:t> </a:t>
            </a:r>
            <a:r>
              <a:rPr lang="en-US" sz="2800" dirty="0" err="1" smtClean="0"/>
              <a:t>semua</a:t>
            </a:r>
            <a:r>
              <a:rPr lang="en-US" sz="2800" dirty="0" smtClean="0"/>
              <a:t> </a:t>
            </a:r>
            <a:r>
              <a:rPr lang="id-ID" sz="2800" dirty="0" smtClean="0"/>
              <a:t>WN.</a:t>
            </a:r>
          </a:p>
          <a:p>
            <a:pPr>
              <a:lnSpc>
                <a:spcPts val="3000"/>
              </a:lnSpc>
              <a:spcBef>
                <a:spcPts val="600"/>
              </a:spcBef>
              <a:buNone/>
            </a:pPr>
            <a:r>
              <a:rPr lang="id-ID" sz="2800" i="1" dirty="0" smtClean="0"/>
              <a:t>	</a:t>
            </a:r>
            <a:r>
              <a:rPr lang="id-ID" sz="2800" i="1" dirty="0" smtClean="0">
                <a:solidFill>
                  <a:srgbClr val="F2FD63"/>
                </a:solidFill>
                <a:sym typeface="Wingdings" pitchFamily="2" charset="2"/>
              </a:rPr>
              <a:t></a:t>
            </a:r>
            <a:r>
              <a:rPr lang="en-US" sz="2800" i="1" dirty="0" smtClean="0">
                <a:solidFill>
                  <a:srgbClr val="F2FD63"/>
                </a:solidFill>
              </a:rPr>
              <a:t>“One man one vote”</a:t>
            </a:r>
            <a:endParaRPr lang="id-ID" sz="2800" i="1" dirty="0" smtClean="0">
              <a:solidFill>
                <a:srgbClr val="F2FD63"/>
              </a:solidFill>
            </a:endParaRPr>
          </a:p>
          <a:p>
            <a:pPr>
              <a:lnSpc>
                <a:spcPts val="3000"/>
              </a:lnSpc>
              <a:spcBef>
                <a:spcPts val="600"/>
              </a:spcBef>
              <a:buNone/>
            </a:pPr>
            <a:r>
              <a:rPr lang="id-ID" sz="2400" dirty="0" smtClean="0"/>
              <a:t>	</a:t>
            </a:r>
            <a:r>
              <a:rPr lang="id-ID" sz="2800" dirty="0" smtClean="0">
                <a:solidFill>
                  <a:srgbClr val="8DEDF7"/>
                </a:solidFill>
                <a:sym typeface="Wingdings" pitchFamily="2" charset="2"/>
              </a:rPr>
              <a:t></a:t>
            </a:r>
            <a:r>
              <a:rPr lang="id-ID" sz="2800" dirty="0" smtClean="0">
                <a:solidFill>
                  <a:srgbClr val="8DEDF7"/>
                </a:solidFill>
              </a:rPr>
              <a:t>Semua i</a:t>
            </a:r>
            <a:r>
              <a:rPr lang="en-US" sz="2800" dirty="0" err="1" smtClean="0">
                <a:solidFill>
                  <a:srgbClr val="8DEDF7"/>
                </a:solidFill>
              </a:rPr>
              <a:t>ndividu</a:t>
            </a:r>
            <a:r>
              <a:rPr lang="en-US" sz="2800" dirty="0" smtClean="0">
                <a:solidFill>
                  <a:srgbClr val="8DEDF7"/>
                </a:solidFill>
              </a:rPr>
              <a:t> </a:t>
            </a:r>
            <a:r>
              <a:rPr lang="en-US" sz="2800" dirty="0" err="1" smtClean="0">
                <a:solidFill>
                  <a:srgbClr val="8DEDF7"/>
                </a:solidFill>
              </a:rPr>
              <a:t>sederajat</a:t>
            </a:r>
            <a:r>
              <a:rPr lang="en-US" sz="2800" dirty="0" smtClean="0">
                <a:solidFill>
                  <a:srgbClr val="8DEDF7"/>
                </a:solidFill>
              </a:rPr>
              <a:t> d</a:t>
            </a:r>
            <a:r>
              <a:rPr lang="id-ID" sz="2800" dirty="0" smtClean="0">
                <a:solidFill>
                  <a:srgbClr val="8DEDF7"/>
                </a:solidFill>
              </a:rPr>
              <a:t>lm</a:t>
            </a:r>
            <a:r>
              <a:rPr lang="en-US" sz="2800" dirty="0" smtClean="0">
                <a:solidFill>
                  <a:srgbClr val="8DEDF7"/>
                </a:solidFill>
              </a:rPr>
              <a:t> </a:t>
            </a:r>
            <a:r>
              <a:rPr lang="en-US" sz="2800" i="1" dirty="0" smtClean="0">
                <a:solidFill>
                  <a:srgbClr val="8DEDF7"/>
                </a:solidFill>
              </a:rPr>
              <a:t>freedom</a:t>
            </a:r>
            <a:r>
              <a:rPr lang="en-US" sz="2800" dirty="0" smtClean="0">
                <a:solidFill>
                  <a:srgbClr val="8DEDF7"/>
                </a:solidFill>
              </a:rPr>
              <a:t> </a:t>
            </a:r>
            <a:r>
              <a:rPr lang="id-ID" sz="2800" dirty="0" smtClean="0">
                <a:solidFill>
                  <a:srgbClr val="8DEDF7"/>
                </a:solidFill>
              </a:rPr>
              <a:t>&amp; </a:t>
            </a:r>
            <a:r>
              <a:rPr lang="en-US" sz="2800" i="1" dirty="0" smtClean="0">
                <a:solidFill>
                  <a:srgbClr val="8DEDF7"/>
                </a:solidFill>
              </a:rPr>
              <a:t>basic rights</a:t>
            </a:r>
            <a:r>
              <a:rPr lang="en-US" sz="2800" dirty="0" smtClean="0">
                <a:solidFill>
                  <a:srgbClr val="8DEDF7"/>
                </a:solidFill>
              </a:rPr>
              <a:t>.</a:t>
            </a:r>
            <a:endParaRPr lang="id-ID" sz="2800" dirty="0" smtClean="0">
              <a:solidFill>
                <a:srgbClr val="F2FD63"/>
              </a:solidFill>
            </a:endParaRPr>
          </a:p>
          <a:p>
            <a:pPr>
              <a:lnSpc>
                <a:spcPts val="3000"/>
              </a:lnSpc>
              <a:spcBef>
                <a:spcPts val="1800"/>
              </a:spcBef>
            </a:pPr>
            <a:endParaRPr lang="en-US" sz="2800" dirty="0" smtClean="0">
              <a:solidFill>
                <a:srgbClr val="9FE8F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arif_rohman@uny.ac.id</a:t>
            </a:r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763000" cy="5867400"/>
          </a:xfrm>
        </p:spPr>
        <p:txBody>
          <a:bodyPr/>
          <a:lstStyle/>
          <a:p>
            <a:pPr algn="ctr">
              <a:buNone/>
            </a:pPr>
            <a:r>
              <a:rPr lang="id-ID" sz="2800" b="1" dirty="0" smtClean="0">
                <a:solidFill>
                  <a:srgbClr val="F2FD63"/>
                </a:solidFill>
              </a:rPr>
              <a:t>KRITIK THD INDIVIDUALISME LIBERAL</a:t>
            </a:r>
          </a:p>
          <a:p>
            <a:pPr>
              <a:buNone/>
            </a:pPr>
            <a:r>
              <a:rPr lang="id-ID" sz="2800" dirty="0" smtClean="0"/>
              <a:t>Ada 3</a:t>
            </a:r>
            <a:r>
              <a:rPr lang="en-US" sz="2800" dirty="0" smtClean="0"/>
              <a:t> </a:t>
            </a:r>
            <a:r>
              <a:rPr lang="en-US" sz="2800" dirty="0" err="1" smtClean="0"/>
              <a:t>kritik</a:t>
            </a:r>
            <a:r>
              <a:rPr lang="en-US" sz="2800" dirty="0" smtClean="0"/>
              <a:t> </a:t>
            </a:r>
            <a:r>
              <a:rPr lang="id-ID" sz="2800" dirty="0" smtClean="0"/>
              <a:t>thd </a:t>
            </a:r>
            <a:r>
              <a:rPr lang="en-US" sz="2800" dirty="0" smtClean="0"/>
              <a:t>model </a:t>
            </a:r>
            <a:r>
              <a:rPr lang="en-US" sz="2800" dirty="0" err="1" smtClean="0"/>
              <a:t>teori</a:t>
            </a:r>
            <a:r>
              <a:rPr lang="en-US" sz="2800" dirty="0" smtClean="0"/>
              <a:t> </a:t>
            </a:r>
            <a:r>
              <a:rPr lang="en-US" sz="2800" dirty="0" err="1" smtClean="0"/>
              <a:t>individualisme</a:t>
            </a:r>
            <a:r>
              <a:rPr lang="en-US" sz="2800" dirty="0" smtClean="0"/>
              <a:t> liberal. </a:t>
            </a:r>
            <a:endParaRPr lang="id-ID" sz="2800" dirty="0" smtClean="0"/>
          </a:p>
          <a:p>
            <a:r>
              <a:rPr lang="en-US" sz="2800" i="1" dirty="0" err="1" smtClean="0"/>
              <a:t>Kritik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pertama</a:t>
            </a:r>
            <a:r>
              <a:rPr lang="en-US" sz="2800" dirty="0" smtClean="0"/>
              <a:t>, </a:t>
            </a:r>
            <a:endParaRPr lang="id-ID" sz="2800" dirty="0" smtClean="0"/>
          </a:p>
          <a:p>
            <a:pPr>
              <a:buNone/>
            </a:pPr>
            <a:r>
              <a:rPr lang="id-ID" sz="2800" dirty="0" smtClean="0"/>
              <a:t>	</a:t>
            </a:r>
            <a:r>
              <a:rPr lang="en-US" sz="2800" dirty="0" err="1" smtClean="0"/>
              <a:t>abstraknya</a:t>
            </a:r>
            <a:r>
              <a:rPr lang="en-US" sz="2800" dirty="0" smtClean="0"/>
              <a:t> </a:t>
            </a:r>
            <a:r>
              <a:rPr lang="en-US" sz="2800" dirty="0" err="1" smtClean="0"/>
              <a:t>pengertian</a:t>
            </a:r>
            <a:r>
              <a:rPr lang="en-US" sz="2800" dirty="0" smtClean="0"/>
              <a:t> </a:t>
            </a:r>
            <a:r>
              <a:rPr lang="en-US" sz="2800" dirty="0" err="1" smtClean="0"/>
              <a:t>individu</a:t>
            </a:r>
            <a:r>
              <a:rPr lang="en-US" sz="2800" dirty="0" smtClean="0"/>
              <a:t>. </a:t>
            </a:r>
            <a:endParaRPr lang="id-ID" sz="2800" dirty="0" smtClean="0"/>
          </a:p>
          <a:p>
            <a:pPr>
              <a:buNone/>
            </a:pPr>
            <a:r>
              <a:rPr lang="id-ID" sz="2800" dirty="0" smtClean="0"/>
              <a:t>	P</a:t>
            </a:r>
            <a:r>
              <a:rPr lang="en-US" sz="2800" dirty="0" err="1" smtClean="0"/>
              <a:t>erbedaan</a:t>
            </a:r>
            <a:r>
              <a:rPr lang="en-US" sz="2800" dirty="0" smtClean="0"/>
              <a:t> </a:t>
            </a:r>
            <a:r>
              <a:rPr lang="en-US" sz="2800" dirty="0" err="1" smtClean="0"/>
              <a:t>antar</a:t>
            </a:r>
            <a:r>
              <a:rPr lang="en-US" sz="2800" dirty="0" smtClean="0"/>
              <a:t> </a:t>
            </a:r>
            <a:r>
              <a:rPr lang="en-US" sz="2800" dirty="0" err="1" smtClean="0"/>
              <a:t>individu</a:t>
            </a:r>
            <a:r>
              <a:rPr lang="en-US" sz="2800" dirty="0" smtClean="0"/>
              <a:t> </a:t>
            </a:r>
            <a:r>
              <a:rPr lang="id-ID" sz="2800" dirty="0" smtClean="0"/>
              <a:t>diabaikan. </a:t>
            </a:r>
          </a:p>
          <a:p>
            <a:r>
              <a:rPr lang="en-US" sz="2800" i="1" dirty="0" err="1" smtClean="0"/>
              <a:t>Kritik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kedua</a:t>
            </a:r>
            <a:r>
              <a:rPr lang="en-US" sz="2800" i="1" dirty="0" smtClean="0"/>
              <a:t>,</a:t>
            </a:r>
            <a:r>
              <a:rPr lang="en-US" sz="2800" dirty="0" smtClean="0"/>
              <a:t> </a:t>
            </a:r>
            <a:endParaRPr lang="id-ID" sz="2800" dirty="0" smtClean="0"/>
          </a:p>
          <a:p>
            <a:pPr>
              <a:buNone/>
            </a:pPr>
            <a:r>
              <a:rPr lang="id-ID" sz="2800" dirty="0" smtClean="0"/>
              <a:t>	</a:t>
            </a:r>
            <a:r>
              <a:rPr lang="en-US" sz="2800" dirty="0" err="1" smtClean="0"/>
              <a:t>konsep</a:t>
            </a:r>
            <a:r>
              <a:rPr lang="en-US" sz="2800" dirty="0" smtClean="0"/>
              <a:t> </a:t>
            </a:r>
            <a:r>
              <a:rPr lang="en-US" sz="2800" dirty="0" err="1" smtClean="0"/>
              <a:t>individu</a:t>
            </a:r>
            <a:r>
              <a:rPr lang="en-US" sz="2800" dirty="0" smtClean="0"/>
              <a:t> s</a:t>
            </a:r>
            <a:r>
              <a:rPr lang="id-ID" sz="2800" dirty="0" smtClean="0"/>
              <a:t>bg </a:t>
            </a:r>
            <a:r>
              <a:rPr lang="en-US" sz="2800" dirty="0" smtClean="0"/>
              <a:t>ego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terisolasi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saling</a:t>
            </a:r>
            <a:r>
              <a:rPr lang="en-US" sz="2800" dirty="0" smtClean="0"/>
              <a:t> </a:t>
            </a:r>
            <a:r>
              <a:rPr lang="en-US" sz="2800" dirty="0" err="1" smtClean="0"/>
              <a:t>berhubungan</a:t>
            </a:r>
            <a:r>
              <a:rPr lang="en-US" sz="2800" dirty="0" smtClean="0"/>
              <a:t>, </a:t>
            </a:r>
            <a:r>
              <a:rPr lang="en-US" sz="2800" dirty="0" err="1" smtClean="0"/>
              <a:t>hanya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kulit</a:t>
            </a:r>
            <a:r>
              <a:rPr lang="en-US" sz="2800" dirty="0" smtClean="0"/>
              <a:t> </a:t>
            </a:r>
            <a:r>
              <a:rPr lang="en-US" sz="2800" dirty="0" err="1" smtClean="0"/>
              <a:t>luarnya</a:t>
            </a:r>
            <a:r>
              <a:rPr lang="en-US" sz="2800" dirty="0" smtClean="0"/>
              <a:t>. </a:t>
            </a:r>
            <a:endParaRPr lang="id-ID" sz="2800" dirty="0" smtClean="0"/>
          </a:p>
          <a:p>
            <a:pPr>
              <a:buNone/>
            </a:pPr>
            <a:r>
              <a:rPr lang="id-ID" sz="2800" dirty="0" smtClean="0"/>
              <a:t>	T</a:t>
            </a:r>
            <a:r>
              <a:rPr lang="en-US" sz="2800" dirty="0" err="1" smtClean="0"/>
              <a:t>indakan</a:t>
            </a:r>
            <a:r>
              <a:rPr lang="en-US" sz="2800" dirty="0" smtClean="0"/>
              <a:t> </a:t>
            </a:r>
            <a:r>
              <a:rPr lang="en-US" sz="2800" dirty="0" err="1" smtClean="0"/>
              <a:t>individu</a:t>
            </a:r>
            <a:r>
              <a:rPr lang="en-US" sz="2800" dirty="0" smtClean="0"/>
              <a:t> </a:t>
            </a:r>
            <a:r>
              <a:rPr lang="id-ID" sz="2800" dirty="0" smtClean="0"/>
              <a:t>itu </a:t>
            </a:r>
            <a:r>
              <a:rPr lang="en-US" sz="2800" dirty="0" err="1" smtClean="0"/>
              <a:t>berkembang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hubungannya</a:t>
            </a:r>
            <a:r>
              <a:rPr lang="en-US" sz="2800" dirty="0" smtClean="0"/>
              <a:t> d</a:t>
            </a:r>
            <a:r>
              <a:rPr lang="id-ID" sz="2800" dirty="0" smtClean="0"/>
              <a:t>g </a:t>
            </a:r>
            <a:r>
              <a:rPr lang="en-US" sz="2800" dirty="0" err="1" smtClean="0"/>
              <a:t>orang</a:t>
            </a:r>
            <a:r>
              <a:rPr lang="en-US" sz="2800" dirty="0" smtClean="0"/>
              <a:t> lain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dipengaruhi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interaksi</a:t>
            </a:r>
            <a:r>
              <a:rPr lang="en-US" sz="2800" dirty="0" smtClean="0"/>
              <a:t> </a:t>
            </a:r>
            <a:r>
              <a:rPr lang="en-US" sz="2800" dirty="0" err="1" smtClean="0"/>
              <a:t>antar</a:t>
            </a:r>
            <a:r>
              <a:rPr lang="en-US" sz="2800" dirty="0" smtClean="0"/>
              <a:t> </a:t>
            </a:r>
            <a:r>
              <a:rPr lang="en-US" sz="2800" dirty="0" err="1" smtClean="0"/>
              <a:t>mereka</a:t>
            </a:r>
            <a:r>
              <a:rPr lang="en-US" sz="2800" dirty="0" smtClean="0"/>
              <a:t>. </a:t>
            </a:r>
            <a:r>
              <a:rPr lang="id-ID" sz="2800" dirty="0" smtClean="0"/>
              <a:t>Jadi, </a:t>
            </a:r>
            <a:r>
              <a:rPr lang="en-US" sz="2800" dirty="0" err="1" smtClean="0"/>
              <a:t>individu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terisolasi</a:t>
            </a:r>
            <a:r>
              <a:rPr lang="en-US" sz="2800" dirty="0" smtClean="0"/>
              <a:t>, </a:t>
            </a:r>
            <a:endParaRPr lang="id-ID" sz="2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arif_rohman@uny.ac.id</a:t>
            </a:r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763000" cy="5867400"/>
          </a:xfrm>
        </p:spPr>
        <p:txBody>
          <a:bodyPr/>
          <a:lstStyle/>
          <a:p>
            <a:pPr>
              <a:buNone/>
            </a:pPr>
            <a:r>
              <a:rPr lang="id-ID" sz="2800" dirty="0" smtClean="0"/>
              <a:t>	M</a:t>
            </a:r>
            <a:r>
              <a:rPr lang="en-US" sz="2800" dirty="0" err="1" smtClean="0"/>
              <a:t>asy</a:t>
            </a:r>
            <a:r>
              <a:rPr lang="en-US" sz="2800" dirty="0" smtClean="0"/>
              <a:t> </a:t>
            </a:r>
            <a:r>
              <a:rPr lang="id-ID" sz="2800" dirty="0" smtClean="0"/>
              <a:t>bukan </a:t>
            </a:r>
            <a:r>
              <a:rPr lang="en-US" sz="2800" dirty="0" err="1" smtClean="0"/>
              <a:t>sekedar</a:t>
            </a:r>
            <a:r>
              <a:rPr lang="en-US" sz="2800" dirty="0" smtClean="0"/>
              <a:t> </a:t>
            </a:r>
            <a:r>
              <a:rPr lang="en-US" sz="2800" dirty="0" err="1" smtClean="0"/>
              <a:t>penjumlahan</a:t>
            </a:r>
            <a:r>
              <a:rPr lang="en-US" sz="2800" dirty="0" smtClean="0"/>
              <a:t> </a:t>
            </a:r>
            <a:r>
              <a:rPr lang="id-ID" sz="2800" dirty="0" smtClean="0"/>
              <a:t>dari </a:t>
            </a:r>
            <a:r>
              <a:rPr lang="en-US" sz="2800" dirty="0" err="1" smtClean="0"/>
              <a:t>individu</a:t>
            </a:r>
            <a:endParaRPr lang="id-ID" sz="2800" dirty="0" smtClean="0"/>
          </a:p>
          <a:p>
            <a:r>
              <a:rPr lang="en-US" sz="2800" i="1" dirty="0" err="1" smtClean="0"/>
              <a:t>Kritik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ketiga</a:t>
            </a:r>
            <a:r>
              <a:rPr lang="en-US" sz="2800" i="1" dirty="0" smtClean="0"/>
              <a:t>,</a:t>
            </a:r>
            <a:r>
              <a:rPr lang="en-US" sz="2800" dirty="0" smtClean="0"/>
              <a:t> </a:t>
            </a:r>
            <a:endParaRPr lang="id-ID" sz="2800" dirty="0" smtClean="0"/>
          </a:p>
          <a:p>
            <a:pPr>
              <a:buNone/>
            </a:pPr>
            <a:r>
              <a:rPr lang="id-ID" sz="2800" dirty="0" smtClean="0"/>
              <a:t>	M</a:t>
            </a:r>
            <a:r>
              <a:rPr lang="en-US" sz="2800" dirty="0" err="1" smtClean="0"/>
              <a:t>anusia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dirinya</a:t>
            </a:r>
            <a:r>
              <a:rPr lang="en-US" sz="2800" dirty="0" smtClean="0"/>
              <a:t> </a:t>
            </a:r>
            <a:r>
              <a:rPr lang="en-US" sz="2800" dirty="0" err="1" smtClean="0"/>
              <a:t>berubah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historis</a:t>
            </a:r>
            <a:r>
              <a:rPr lang="id-ID" sz="2800" dirty="0" smtClean="0"/>
              <a:t>,</a:t>
            </a:r>
            <a:r>
              <a:rPr lang="en-US" sz="2800" dirty="0" smtClean="0"/>
              <a:t> </a:t>
            </a:r>
            <a:r>
              <a:rPr lang="en-US" sz="2800" dirty="0" err="1" smtClean="0"/>
              <a:t>bukan</a:t>
            </a:r>
            <a:r>
              <a:rPr lang="en-US" sz="2800" dirty="0" smtClean="0"/>
              <a:t> </a:t>
            </a:r>
            <a:r>
              <a:rPr lang="en-US" sz="2800" dirty="0" err="1" smtClean="0"/>
              <a:t>sebaliknya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individu</a:t>
            </a:r>
            <a:r>
              <a:rPr lang="en-US" sz="2800" dirty="0" smtClean="0"/>
              <a:t> yang </a:t>
            </a:r>
            <a:r>
              <a:rPr lang="en-US" sz="2800" dirty="0" err="1" smtClean="0"/>
              <a:t>baku</a:t>
            </a:r>
            <a:r>
              <a:rPr lang="en-US" sz="2800" dirty="0" smtClean="0"/>
              <a:t>. </a:t>
            </a:r>
            <a:r>
              <a:rPr lang="en-US" sz="2800" dirty="0" err="1" smtClean="0"/>
              <a:t>Perubahan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diri</a:t>
            </a:r>
            <a:r>
              <a:rPr lang="en-US" sz="2800" dirty="0" smtClean="0"/>
              <a:t> </a:t>
            </a:r>
            <a:r>
              <a:rPr lang="en-US" sz="2800" dirty="0" err="1" smtClean="0"/>
              <a:t>manusia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seiring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perubahan</a:t>
            </a:r>
            <a:r>
              <a:rPr lang="en-US" sz="2800" dirty="0" smtClean="0"/>
              <a:t> </a:t>
            </a:r>
            <a:r>
              <a:rPr lang="en-US" sz="2800" dirty="0" err="1" smtClean="0"/>
              <a:t>karakteristik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kapasitas</a:t>
            </a:r>
            <a:r>
              <a:rPr lang="en-US" sz="2800" dirty="0" smtClean="0"/>
              <a:t> </a:t>
            </a:r>
            <a:r>
              <a:rPr lang="en-US" sz="2800" dirty="0" err="1" smtClean="0"/>
              <a:t>mereka</a:t>
            </a:r>
            <a:r>
              <a:rPr lang="en-US" sz="2800" dirty="0" smtClean="0"/>
              <a:t>, yang </a:t>
            </a:r>
            <a:r>
              <a:rPr lang="en-US" sz="2800" dirty="0" err="1" smtClean="0"/>
              <a:t>menciptakan</a:t>
            </a:r>
            <a:r>
              <a:rPr lang="en-US" sz="2800" dirty="0" smtClean="0"/>
              <a:t> </a:t>
            </a:r>
            <a:r>
              <a:rPr lang="en-US" sz="2800" dirty="0" err="1" smtClean="0"/>
              <a:t>perbedaan</a:t>
            </a:r>
            <a:r>
              <a:rPr lang="en-US" sz="2800" dirty="0" smtClean="0"/>
              <a:t> </a:t>
            </a:r>
            <a:r>
              <a:rPr lang="en-US" sz="2800" dirty="0" err="1" smtClean="0"/>
              <a:t>esen­sial</a:t>
            </a:r>
            <a:r>
              <a:rPr lang="en-US" sz="2800" dirty="0" smtClean="0"/>
              <a:t> </a:t>
            </a:r>
            <a:r>
              <a:rPr lang="en-US" sz="2800" dirty="0" err="1" smtClean="0"/>
              <a:t>tentang</a:t>
            </a:r>
            <a:r>
              <a:rPr lang="en-US" sz="2800" dirty="0" smtClean="0"/>
              <a:t> </a:t>
            </a:r>
            <a:r>
              <a:rPr lang="en-US" sz="2800" dirty="0" err="1" smtClean="0"/>
              <a:t>siapa</a:t>
            </a:r>
            <a:r>
              <a:rPr lang="en-US" sz="2800" dirty="0" smtClean="0"/>
              <a:t> </a:t>
            </a:r>
            <a:r>
              <a:rPr lang="en-US" sz="2800" dirty="0" err="1" smtClean="0"/>
              <a:t>dirinya</a:t>
            </a:r>
            <a:r>
              <a:rPr lang="en-US" sz="2800" dirty="0" smtClean="0"/>
              <a:t>. </a:t>
            </a:r>
            <a:r>
              <a:rPr lang="en-US" sz="2800" dirty="0" err="1" smtClean="0"/>
              <a:t>Kehidupan</a:t>
            </a:r>
            <a:r>
              <a:rPr lang="en-US" sz="2800" dirty="0" smtClean="0"/>
              <a:t> </a:t>
            </a:r>
            <a:r>
              <a:rPr lang="en-US" sz="2800" dirty="0" err="1" smtClean="0"/>
              <a:t>manusia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dasarnya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kehidupan</a:t>
            </a:r>
            <a:r>
              <a:rPr lang="en-US" sz="2800" dirty="0" smtClean="0"/>
              <a:t> </a:t>
            </a:r>
            <a:r>
              <a:rPr lang="en-US" sz="2800" dirty="0" err="1" smtClean="0"/>
              <a:t>apa</a:t>
            </a:r>
            <a:r>
              <a:rPr lang="en-US" sz="2800" dirty="0" smtClean="0"/>
              <a:t> </a:t>
            </a:r>
            <a:r>
              <a:rPr lang="en-US" sz="2800" dirty="0" err="1" smtClean="0"/>
              <a:t>adanya</a:t>
            </a:r>
            <a:r>
              <a:rPr lang="en-US" sz="2800" dirty="0" smtClean="0"/>
              <a:t> </a:t>
            </a:r>
            <a:r>
              <a:rPr lang="en-US" sz="2800" dirty="0" err="1" smtClean="0"/>
              <a:t>berdasar</a:t>
            </a:r>
            <a:r>
              <a:rPr lang="en-US" sz="2800" dirty="0" smtClean="0"/>
              <a:t> </a:t>
            </a:r>
            <a:r>
              <a:rPr lang="en-US" sz="2800" dirty="0" err="1" smtClean="0"/>
              <a:t>batas-batas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peran</a:t>
            </a:r>
            <a:r>
              <a:rPr lang="en-US" sz="2800" dirty="0" smtClean="0"/>
              <a:t> </a:t>
            </a:r>
            <a:r>
              <a:rPr lang="en-US" sz="2800" dirty="0" err="1" smtClean="0"/>
              <a:t>sosial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dimilikinya</a:t>
            </a:r>
            <a:r>
              <a:rPr lang="en-US" sz="2800" dirty="0" smtClean="0"/>
              <a:t>. </a:t>
            </a:r>
            <a:r>
              <a:rPr lang="en-US" sz="2800" dirty="0" err="1" smtClean="0"/>
              <a:t>Apakah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tentara</a:t>
            </a:r>
            <a:r>
              <a:rPr lang="en-US" sz="2800" dirty="0" smtClean="0"/>
              <a:t>, </a:t>
            </a:r>
            <a:r>
              <a:rPr lang="en-US" sz="2800" dirty="0" err="1" smtClean="0"/>
              <a:t>pengacara</a:t>
            </a:r>
            <a:r>
              <a:rPr lang="en-US" sz="2800" dirty="0" smtClean="0"/>
              <a:t>, </a:t>
            </a:r>
            <a:r>
              <a:rPr lang="en-US" sz="2800" dirty="0" err="1" smtClean="0"/>
              <a:t>pamongpraja</a:t>
            </a:r>
            <a:r>
              <a:rPr lang="en-US" sz="2800" dirty="0" smtClean="0"/>
              <a:t>, </a:t>
            </a:r>
            <a:r>
              <a:rPr lang="en-US" sz="2800" dirty="0" err="1" smtClean="0"/>
              <a:t>atau</a:t>
            </a:r>
            <a:r>
              <a:rPr lang="en-US" sz="2800" dirty="0" smtClean="0"/>
              <a:t> raja, </a:t>
            </a:r>
            <a:r>
              <a:rPr lang="en-US" sz="2800" dirty="0" err="1" smtClean="0"/>
              <a:t>semuanya</a:t>
            </a:r>
            <a:r>
              <a:rPr lang="en-US" sz="2800" dirty="0" smtClean="0"/>
              <a:t> </a:t>
            </a:r>
            <a:r>
              <a:rPr lang="en-US" sz="2800" dirty="0" err="1" smtClean="0"/>
              <a:t>hanya</a:t>
            </a:r>
            <a:r>
              <a:rPr lang="en-US" sz="2800" dirty="0" smtClean="0"/>
              <a:t> </a:t>
            </a:r>
            <a:r>
              <a:rPr lang="en-US" sz="2800" dirty="0" err="1" smtClean="0"/>
              <a:t>sebatas</a:t>
            </a:r>
            <a:r>
              <a:rPr lang="en-US" sz="2800" dirty="0" smtClean="0"/>
              <a:t> </a:t>
            </a:r>
            <a:r>
              <a:rPr lang="en-US" sz="2800" dirty="0" err="1" smtClean="0"/>
              <a:t>peran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berubah-ubah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berlangsung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menyejarah</a:t>
            </a:r>
            <a:r>
              <a:rPr lang="en-US" sz="2800" dirty="0" smtClean="0"/>
              <a:t>, </a:t>
            </a:r>
            <a:r>
              <a:rPr lang="en-US" sz="2800" dirty="0" err="1" smtClean="0"/>
              <a:t>sehingga</a:t>
            </a:r>
            <a:r>
              <a:rPr lang="en-US" sz="2800" dirty="0" smtClean="0"/>
              <a:t> </a:t>
            </a:r>
            <a:r>
              <a:rPr lang="en-US" sz="2800" dirty="0" err="1" smtClean="0"/>
              <a:t>individu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r>
              <a:rPr lang="en-US" sz="2800" dirty="0" smtClean="0"/>
              <a:t> </a:t>
            </a:r>
            <a:r>
              <a:rPr lang="en-US" sz="2800" dirty="0" err="1" smtClean="0"/>
              <a:t>tak</a:t>
            </a:r>
            <a:r>
              <a:rPr lang="en-US" sz="2800" dirty="0" smtClean="0"/>
              <a:t> </a:t>
            </a:r>
            <a:r>
              <a:rPr lang="en-US" sz="2800" dirty="0" err="1" smtClean="0"/>
              <a:t>lagi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bertindak</a:t>
            </a:r>
            <a:r>
              <a:rPr lang="en-US" sz="2800" dirty="0" smtClean="0"/>
              <a:t> </a:t>
            </a:r>
            <a:r>
              <a:rPr lang="en-US" sz="2800" dirty="0" err="1" smtClean="0"/>
              <a:t>sesuai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peran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telah</a:t>
            </a:r>
            <a:r>
              <a:rPr lang="en-US" sz="2800" dirty="0" smtClean="0"/>
              <a:t> </a:t>
            </a:r>
            <a:r>
              <a:rPr lang="en-US" sz="2800" dirty="0" err="1" smtClean="0"/>
              <a:t>berubah</a:t>
            </a:r>
            <a:r>
              <a:rPr lang="en-US" sz="2800" dirty="0" smtClean="0"/>
              <a:t>.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karenanya</a:t>
            </a:r>
            <a:r>
              <a:rPr lang="en-US" sz="2800" dirty="0" smtClean="0"/>
              <a:t>, </a:t>
            </a:r>
            <a:r>
              <a:rPr lang="en-US" sz="2800" dirty="0" err="1" smtClean="0"/>
              <a:t>anggapan</a:t>
            </a:r>
            <a:r>
              <a:rPr lang="en-US" sz="2800" dirty="0" smtClean="0"/>
              <a:t> </a:t>
            </a:r>
            <a:r>
              <a:rPr lang="en-US" sz="2800" dirty="0" err="1" smtClean="0"/>
              <a:t>kebakuan</a:t>
            </a:r>
            <a:r>
              <a:rPr lang="en-US" sz="2800" dirty="0" smtClean="0"/>
              <a:t> </a:t>
            </a:r>
            <a:r>
              <a:rPr lang="en-US" sz="2800" dirty="0" err="1" smtClean="0"/>
              <a:t>sifat</a:t>
            </a:r>
            <a:r>
              <a:rPr lang="en-US" sz="2800" dirty="0" smtClean="0"/>
              <a:t> </a:t>
            </a:r>
            <a:r>
              <a:rPr lang="en-US" sz="2800" dirty="0" err="1" smtClean="0"/>
              <a:t>manusia</a:t>
            </a:r>
            <a:r>
              <a:rPr lang="en-US" sz="2800" dirty="0" smtClean="0"/>
              <a:t> </a:t>
            </a:r>
            <a:r>
              <a:rPr lang="en-US" sz="2800" dirty="0" err="1" smtClean="0"/>
              <a:t>patut</a:t>
            </a:r>
            <a:r>
              <a:rPr lang="en-US" sz="2800" dirty="0" smtClean="0"/>
              <a:t> </a:t>
            </a:r>
            <a:r>
              <a:rPr lang="en-US" sz="2800" dirty="0" err="1" smtClean="0"/>
              <a:t>dipertanyakan</a:t>
            </a:r>
            <a:endParaRPr lang="en-US" sz="2800" dirty="0" smtClean="0">
              <a:solidFill>
                <a:srgbClr val="8DEDF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arif_rohman@uny.ac.id</a:t>
            </a:r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458200" cy="4800600"/>
          </a:xfrm>
        </p:spPr>
        <p:txBody>
          <a:bodyPr/>
          <a:lstStyle/>
          <a:p>
            <a:pPr>
              <a:lnSpc>
                <a:spcPts val="3100"/>
              </a:lnSpc>
              <a:spcBef>
                <a:spcPts val="1800"/>
              </a:spcBef>
            </a:pPr>
            <a:r>
              <a:rPr lang="id-ID" sz="3000" dirty="0" smtClean="0"/>
              <a:t>Penggagas </a:t>
            </a:r>
            <a:r>
              <a:rPr lang="en-US" sz="3000" dirty="0" err="1" smtClean="0"/>
              <a:t>pertama</a:t>
            </a:r>
            <a:r>
              <a:rPr lang="en-US" sz="3000" dirty="0" smtClean="0"/>
              <a:t> </a:t>
            </a:r>
            <a:r>
              <a:rPr lang="id-ID" sz="3000" dirty="0" smtClean="0"/>
              <a:t>demokrasi ad</a:t>
            </a:r>
            <a:r>
              <a:rPr lang="en-US" sz="3000" dirty="0" smtClean="0"/>
              <a:t>l Solon </a:t>
            </a:r>
            <a:r>
              <a:rPr lang="en-US" sz="3000" dirty="0" err="1" smtClean="0"/>
              <a:t>tahun</a:t>
            </a:r>
            <a:r>
              <a:rPr lang="en-US" sz="3000" dirty="0" smtClean="0"/>
              <a:t> 594 SM.</a:t>
            </a:r>
          </a:p>
          <a:p>
            <a:pPr>
              <a:lnSpc>
                <a:spcPts val="3100"/>
              </a:lnSpc>
              <a:spcBef>
                <a:spcPts val="1800"/>
              </a:spcBef>
            </a:pPr>
            <a:r>
              <a:rPr lang="en-US" sz="3000" dirty="0" err="1" smtClean="0">
                <a:solidFill>
                  <a:srgbClr val="9FE8F7"/>
                </a:solidFill>
              </a:rPr>
              <a:t>Penduduk</a:t>
            </a:r>
            <a:r>
              <a:rPr lang="en-US" sz="3000" dirty="0" smtClean="0">
                <a:solidFill>
                  <a:srgbClr val="9FE8F7"/>
                </a:solidFill>
              </a:rPr>
              <a:t> Athena s</a:t>
            </a:r>
            <a:r>
              <a:rPr lang="id-ID" sz="3000" dirty="0" smtClean="0">
                <a:solidFill>
                  <a:srgbClr val="9FE8F7"/>
                </a:solidFill>
              </a:rPr>
              <a:t>ekitar 150</a:t>
            </a:r>
            <a:r>
              <a:rPr lang="en-US" sz="3000" dirty="0" smtClean="0">
                <a:solidFill>
                  <a:srgbClr val="9FE8F7"/>
                </a:solidFill>
              </a:rPr>
              <a:t>.</a:t>
            </a:r>
            <a:r>
              <a:rPr lang="id-ID" sz="3000" dirty="0" smtClean="0">
                <a:solidFill>
                  <a:srgbClr val="9FE8F7"/>
                </a:solidFill>
              </a:rPr>
              <a:t>000, </a:t>
            </a:r>
            <a:r>
              <a:rPr lang="en-US" sz="3000" dirty="0" err="1" smtClean="0">
                <a:solidFill>
                  <a:srgbClr val="9FE8F7"/>
                </a:solidFill>
              </a:rPr>
              <a:t>dan</a:t>
            </a:r>
            <a:r>
              <a:rPr lang="en-US" sz="3000" dirty="0" smtClean="0">
                <a:solidFill>
                  <a:srgbClr val="9FE8F7"/>
                </a:solidFill>
              </a:rPr>
              <a:t> </a:t>
            </a:r>
            <a:r>
              <a:rPr lang="id-ID" sz="3000" dirty="0" smtClean="0">
                <a:solidFill>
                  <a:srgbClr val="9FE8F7"/>
                </a:solidFill>
              </a:rPr>
              <a:t>hanya seperlima yg </a:t>
            </a:r>
            <a:r>
              <a:rPr lang="en-US" sz="3000" dirty="0" err="1" smtClean="0">
                <a:solidFill>
                  <a:srgbClr val="9FE8F7"/>
                </a:solidFill>
              </a:rPr>
              <a:t>memiliki</a:t>
            </a:r>
            <a:r>
              <a:rPr lang="en-US" sz="3000" dirty="0" smtClean="0">
                <a:solidFill>
                  <a:srgbClr val="9FE8F7"/>
                </a:solidFill>
              </a:rPr>
              <a:t> </a:t>
            </a:r>
            <a:r>
              <a:rPr lang="en-US" sz="3000" dirty="0" err="1" smtClean="0">
                <a:solidFill>
                  <a:srgbClr val="9FE8F7"/>
                </a:solidFill>
              </a:rPr>
              <a:t>hak</a:t>
            </a:r>
            <a:r>
              <a:rPr lang="en-US" sz="3000" dirty="0" smtClean="0">
                <a:solidFill>
                  <a:srgbClr val="9FE8F7"/>
                </a:solidFill>
              </a:rPr>
              <a:t> s</a:t>
            </a:r>
            <a:r>
              <a:rPr lang="id-ID" sz="3000" dirty="0" smtClean="0">
                <a:solidFill>
                  <a:srgbClr val="9FE8F7"/>
                </a:solidFill>
              </a:rPr>
              <a:t>uara</a:t>
            </a:r>
            <a:r>
              <a:rPr lang="en-US" sz="3000" dirty="0" smtClean="0">
                <a:solidFill>
                  <a:srgbClr val="9FE8F7"/>
                </a:solidFill>
              </a:rPr>
              <a:t>.</a:t>
            </a:r>
          </a:p>
          <a:p>
            <a:pPr>
              <a:lnSpc>
                <a:spcPts val="3100"/>
              </a:lnSpc>
              <a:spcBef>
                <a:spcPts val="1800"/>
              </a:spcBef>
            </a:pPr>
            <a:r>
              <a:rPr lang="en-US" sz="3000" dirty="0" smtClean="0"/>
              <a:t>D</a:t>
            </a:r>
            <a:r>
              <a:rPr lang="id-ID" sz="3000" dirty="0" smtClean="0"/>
              <a:t>emokrasi ini kemudian dicontoh oleh bangsa </a:t>
            </a:r>
            <a:r>
              <a:rPr lang="en-US" sz="3000" dirty="0" smtClean="0"/>
              <a:t> </a:t>
            </a:r>
            <a:r>
              <a:rPr lang="en-US" sz="3000" dirty="0" err="1" smtClean="0"/>
              <a:t>Romawi</a:t>
            </a:r>
            <a:r>
              <a:rPr lang="id-ID" sz="3000" dirty="0" smtClean="0"/>
              <a:t> </a:t>
            </a:r>
            <a:r>
              <a:rPr lang="en-US" sz="3000" dirty="0" smtClean="0"/>
              <a:t>t</a:t>
            </a:r>
            <a:r>
              <a:rPr lang="id-ID" sz="3000" dirty="0" smtClean="0"/>
              <a:t>h</a:t>
            </a:r>
            <a:r>
              <a:rPr lang="en-US" sz="3000" dirty="0" smtClean="0"/>
              <a:t>  510 – 27 SM</a:t>
            </a:r>
            <a:r>
              <a:rPr lang="id-ID" sz="3000" dirty="0" smtClean="0"/>
              <a:t>.</a:t>
            </a:r>
            <a:endParaRPr lang="en-US" sz="3000" dirty="0" smtClean="0"/>
          </a:p>
          <a:p>
            <a:pPr>
              <a:lnSpc>
                <a:spcPts val="3100"/>
              </a:lnSpc>
              <a:spcBef>
                <a:spcPts val="1800"/>
              </a:spcBef>
            </a:pPr>
            <a:r>
              <a:rPr lang="en-US" sz="3000" dirty="0" err="1" smtClean="0">
                <a:solidFill>
                  <a:srgbClr val="9FE8F7"/>
                </a:solidFill>
              </a:rPr>
              <a:t>Romawi</a:t>
            </a:r>
            <a:r>
              <a:rPr lang="en-US" sz="3000" dirty="0" smtClean="0">
                <a:solidFill>
                  <a:srgbClr val="9FE8F7"/>
                </a:solidFill>
              </a:rPr>
              <a:t> </a:t>
            </a:r>
            <a:r>
              <a:rPr lang="id-ID" sz="3000" dirty="0" smtClean="0">
                <a:solidFill>
                  <a:srgbClr val="9FE8F7"/>
                </a:solidFill>
              </a:rPr>
              <a:t>menerapkan:</a:t>
            </a:r>
            <a:r>
              <a:rPr lang="en-US" sz="3000" dirty="0" smtClean="0">
                <a:solidFill>
                  <a:srgbClr val="9FE8F7"/>
                </a:solidFill>
              </a:rPr>
              <a:t> </a:t>
            </a:r>
            <a:r>
              <a:rPr lang="en-US" sz="3000" dirty="0" err="1" smtClean="0">
                <a:solidFill>
                  <a:srgbClr val="9FE8F7"/>
                </a:solidFill>
              </a:rPr>
              <a:t>demokrasi</a:t>
            </a:r>
            <a:r>
              <a:rPr lang="en-US" sz="3000" dirty="0" smtClean="0">
                <a:solidFill>
                  <a:srgbClr val="9FE8F7"/>
                </a:solidFill>
              </a:rPr>
              <a:t> </a:t>
            </a:r>
            <a:r>
              <a:rPr lang="en-US" sz="3000" dirty="0" err="1" smtClean="0">
                <a:solidFill>
                  <a:srgbClr val="9FE8F7"/>
                </a:solidFill>
              </a:rPr>
              <a:t>perwakilan</a:t>
            </a:r>
            <a:r>
              <a:rPr lang="en-US" sz="3000" dirty="0" smtClean="0">
                <a:solidFill>
                  <a:srgbClr val="9FE8F7"/>
                </a:solidFill>
              </a:rPr>
              <a:t>.</a:t>
            </a:r>
          </a:p>
          <a:p>
            <a:pPr>
              <a:lnSpc>
                <a:spcPts val="3100"/>
              </a:lnSpc>
              <a:spcBef>
                <a:spcPts val="1800"/>
              </a:spcBef>
            </a:pPr>
            <a:r>
              <a:rPr lang="id-ID" sz="3000" dirty="0" smtClean="0"/>
              <a:t>Beberapa perwakilan dari bangsawan di </a:t>
            </a:r>
            <a:r>
              <a:rPr lang="en-US" sz="3000" i="1" dirty="0" err="1" smtClean="0">
                <a:solidFill>
                  <a:srgbClr val="F2FD63"/>
                </a:solidFill>
              </a:rPr>
              <a:t>Senat</a:t>
            </a:r>
            <a:r>
              <a:rPr lang="en-US" sz="3000" i="1" dirty="0" smtClean="0">
                <a:solidFill>
                  <a:srgbClr val="F2FD63"/>
                </a:solidFill>
              </a:rPr>
              <a:t>  </a:t>
            </a:r>
            <a:r>
              <a:rPr lang="id-ID" sz="3000" dirty="0" smtClean="0"/>
              <a:t>dan perwakilan dari rakyat biasa di</a:t>
            </a:r>
            <a:r>
              <a:rPr lang="en-US" sz="3000" dirty="0" smtClean="0"/>
              <a:t> </a:t>
            </a:r>
            <a:r>
              <a:rPr lang="en-US" sz="3000" i="1" dirty="0" err="1" smtClean="0">
                <a:solidFill>
                  <a:srgbClr val="F2FD63"/>
                </a:solidFill>
              </a:rPr>
              <a:t>Majelis</a:t>
            </a:r>
            <a:r>
              <a:rPr lang="id-ID" sz="3000" dirty="0" smtClean="0"/>
              <a:t>. </a:t>
            </a:r>
          </a:p>
          <a:p>
            <a:pPr>
              <a:lnSpc>
                <a:spcPts val="3100"/>
              </a:lnSpc>
              <a:spcBef>
                <a:spcPts val="1800"/>
              </a:spcBef>
            </a:pPr>
            <a:endParaRPr lang="en-US" sz="3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arif_rohman@uny.ac.id</a:t>
            </a:r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6413"/>
            <a:ext cx="8229600" cy="788987"/>
          </a:xfrm>
        </p:spPr>
        <p:txBody>
          <a:bodyPr/>
          <a:lstStyle/>
          <a:p>
            <a:r>
              <a:rPr lang="id-ID" sz="3600" b="1" dirty="0" smtClean="0">
                <a:solidFill>
                  <a:srgbClr val="FFFF00"/>
                </a:solidFill>
              </a:rPr>
              <a:t>DEMOKRASI MUNCUL KARENA </a:t>
            </a:r>
            <a:r>
              <a:rPr lang="en-US" sz="3600" b="1" dirty="0" smtClean="0">
                <a:solidFill>
                  <a:srgbClr val="FFFF00"/>
                </a:solidFill>
              </a:rPr>
              <a:t>KERUSAKAN </a:t>
            </a:r>
            <a:r>
              <a:rPr lang="id-ID" sz="3600" b="1" dirty="0" smtClean="0">
                <a:solidFill>
                  <a:srgbClr val="FFFF00"/>
                </a:solidFill>
              </a:rPr>
              <a:t>&amp; </a:t>
            </a:r>
            <a:r>
              <a:rPr lang="en-US" sz="3600" b="1" dirty="0" smtClean="0">
                <a:solidFill>
                  <a:srgbClr val="FFFF00"/>
                </a:solidFill>
              </a:rPr>
              <a:t>KETIDAKADILAN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0" y="2057400"/>
            <a:ext cx="5486400" cy="4191000"/>
          </a:xfrm>
        </p:spPr>
        <p:txBody>
          <a:bodyPr/>
          <a:lstStyle/>
          <a:p>
            <a:pPr>
              <a:lnSpc>
                <a:spcPts val="3400"/>
              </a:lnSpc>
              <a:spcBef>
                <a:spcPts val="2400"/>
              </a:spcBef>
            </a:pPr>
            <a:r>
              <a:rPr lang="id-ID" dirty="0" smtClean="0"/>
              <a:t>Ide demokrasi Athena, bermula dari gelisah masy t</a:t>
            </a:r>
            <a:r>
              <a:rPr lang="en-US" dirty="0" err="1" smtClean="0"/>
              <a:t>hd</a:t>
            </a:r>
            <a:r>
              <a:rPr lang="en-US" dirty="0" smtClean="0"/>
              <a:t> </a:t>
            </a:r>
            <a:r>
              <a:rPr lang="id-ID" dirty="0" smtClean="0"/>
              <a:t>kondisi kerusakan </a:t>
            </a:r>
            <a:r>
              <a:rPr lang="en-US" dirty="0" smtClean="0"/>
              <a:t>&amp; </a:t>
            </a:r>
            <a:r>
              <a:rPr lang="id-ID" dirty="0" smtClean="0"/>
              <a:t>ketidakadilan.</a:t>
            </a:r>
            <a:endParaRPr lang="en-US" dirty="0" smtClean="0"/>
          </a:p>
          <a:p>
            <a:pPr>
              <a:lnSpc>
                <a:spcPts val="3400"/>
              </a:lnSpc>
              <a:spcBef>
                <a:spcPts val="2400"/>
              </a:spcBef>
            </a:pPr>
            <a:r>
              <a:rPr lang="en-US" dirty="0" smtClean="0">
                <a:solidFill>
                  <a:srgbClr val="FFFF00"/>
                </a:solidFill>
              </a:rPr>
              <a:t>C</a:t>
            </a:r>
            <a:r>
              <a:rPr lang="id-ID" dirty="0" smtClean="0">
                <a:solidFill>
                  <a:srgbClr val="FFFF00"/>
                </a:solidFill>
              </a:rPr>
              <a:t>ita-cita</a:t>
            </a:r>
            <a:r>
              <a:rPr lang="en-US" dirty="0" err="1" smtClean="0">
                <a:solidFill>
                  <a:srgbClr val="FFFF00"/>
                </a:solidFill>
              </a:rPr>
              <a:t>nya</a:t>
            </a:r>
            <a:r>
              <a:rPr lang="en-US" dirty="0" smtClean="0">
                <a:solidFill>
                  <a:srgbClr val="FFFF00"/>
                </a:solidFill>
              </a:rPr>
              <a:t>: </a:t>
            </a:r>
            <a:r>
              <a:rPr lang="id-ID" dirty="0" smtClean="0">
                <a:solidFill>
                  <a:srgbClr val="FFFF00"/>
                </a:solidFill>
              </a:rPr>
              <a:t>sistem politik yg d</a:t>
            </a:r>
            <a:r>
              <a:rPr lang="en-US" dirty="0" smtClean="0">
                <a:solidFill>
                  <a:srgbClr val="FFFF00"/>
                </a:solidFill>
              </a:rPr>
              <a:t>pt </a:t>
            </a:r>
            <a:r>
              <a:rPr lang="id-ID" dirty="0" smtClean="0">
                <a:solidFill>
                  <a:srgbClr val="FFFF00"/>
                </a:solidFill>
              </a:rPr>
              <a:t>mewujudkan ’kebaikan bersama’ </a:t>
            </a:r>
            <a:r>
              <a:rPr lang="en-US" dirty="0" smtClean="0">
                <a:solidFill>
                  <a:srgbClr val="FFFF00"/>
                </a:solidFill>
              </a:rPr>
              <a:t>/</a:t>
            </a:r>
            <a:r>
              <a:rPr lang="id-ID" dirty="0" smtClean="0">
                <a:solidFill>
                  <a:srgbClr val="FFFF00"/>
                </a:solidFill>
              </a:rPr>
              <a:t>’keadilan untuk semua’. </a:t>
            </a:r>
            <a:endParaRPr lang="en-US" dirty="0" smtClean="0">
              <a:solidFill>
                <a:srgbClr val="FFFF00"/>
              </a:solidFill>
            </a:endParaRPr>
          </a:p>
        </p:txBody>
      </p:sp>
      <p:pic>
        <p:nvPicPr>
          <p:cNvPr id="5" name="Picture 2" descr="E:\FOTO\Aksi\DSCN0322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304800" y="2133600"/>
            <a:ext cx="2895600" cy="358535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arif_rohman@uny.ac.id</a:t>
            </a:r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64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6" grpId="0"/>
      <p:bldP spid="16486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458200" cy="5334000"/>
          </a:xfrm>
        </p:spPr>
        <p:txBody>
          <a:bodyPr/>
          <a:lstStyle/>
          <a:p>
            <a:pPr>
              <a:lnSpc>
                <a:spcPts val="3300"/>
              </a:lnSpc>
              <a:spcBef>
                <a:spcPts val="1800"/>
              </a:spcBef>
            </a:pPr>
            <a:r>
              <a:rPr lang="id-ID" dirty="0" smtClean="0"/>
              <a:t>Sistem politik ideal bagi</a:t>
            </a:r>
            <a:r>
              <a:rPr lang="en-US" dirty="0" err="1" smtClean="0"/>
              <a:t>nya</a:t>
            </a:r>
            <a:r>
              <a:rPr lang="id-ID" dirty="0" smtClean="0"/>
              <a:t> </a:t>
            </a:r>
            <a:r>
              <a:rPr lang="en-US" dirty="0" err="1" smtClean="0"/>
              <a:t>adl</a:t>
            </a:r>
            <a:r>
              <a:rPr lang="id-ID" dirty="0" smtClean="0"/>
              <a:t> yg d</a:t>
            </a:r>
            <a:r>
              <a:rPr lang="en-US" dirty="0" smtClean="0"/>
              <a:t>pt</a:t>
            </a:r>
            <a:r>
              <a:rPr lang="id-ID" dirty="0" smtClean="0"/>
              <a:t> mewujudkan keadilan </a:t>
            </a:r>
            <a:r>
              <a:rPr lang="id-ID" i="1" dirty="0" smtClean="0"/>
              <a:t>(justice)</a:t>
            </a:r>
            <a:r>
              <a:rPr lang="id-ID" dirty="0" smtClean="0"/>
              <a:t> bagi semua pihak sec tulus</a:t>
            </a:r>
            <a:r>
              <a:rPr lang="en-US" dirty="0" smtClean="0"/>
              <a:t>.</a:t>
            </a:r>
          </a:p>
          <a:p>
            <a:pPr>
              <a:lnSpc>
                <a:spcPts val="3300"/>
              </a:lnSpc>
              <a:spcBef>
                <a:spcPts val="1800"/>
              </a:spcBef>
            </a:pPr>
            <a:r>
              <a:rPr lang="id-ID" dirty="0" smtClean="0">
                <a:solidFill>
                  <a:srgbClr val="9FE8F7"/>
                </a:solidFill>
              </a:rPr>
              <a:t>Menjamin hak &amp; kebebasan sipil sbg patokan politik tertinggi</a:t>
            </a:r>
            <a:r>
              <a:rPr lang="en-US" dirty="0" smtClean="0">
                <a:solidFill>
                  <a:srgbClr val="9FE8F7"/>
                </a:solidFill>
              </a:rPr>
              <a:t>.</a:t>
            </a:r>
            <a:r>
              <a:rPr lang="id-ID" dirty="0" smtClean="0">
                <a:solidFill>
                  <a:srgbClr val="9FE8F7"/>
                </a:solidFill>
              </a:rPr>
              <a:t> </a:t>
            </a:r>
            <a:endParaRPr lang="en-US" dirty="0" smtClean="0">
              <a:solidFill>
                <a:srgbClr val="9FE8F7"/>
              </a:solidFill>
            </a:endParaRPr>
          </a:p>
          <a:p>
            <a:pPr>
              <a:lnSpc>
                <a:spcPts val="3300"/>
              </a:lnSpc>
              <a:spcBef>
                <a:spcPts val="1800"/>
              </a:spcBef>
            </a:pPr>
            <a:r>
              <a:rPr lang="id-ID" dirty="0" smtClean="0">
                <a:solidFill>
                  <a:srgbClr val="F2FD63"/>
                </a:solidFill>
              </a:rPr>
              <a:t>Men</a:t>
            </a:r>
            <a:r>
              <a:rPr lang="en-US" dirty="0" err="1" smtClean="0">
                <a:solidFill>
                  <a:srgbClr val="F2FD63"/>
                </a:solidFill>
              </a:rPr>
              <a:t>jamin</a:t>
            </a:r>
            <a:r>
              <a:rPr lang="id-ID" dirty="0" smtClean="0">
                <a:solidFill>
                  <a:srgbClr val="F2FD63"/>
                </a:solidFill>
              </a:rPr>
              <a:t> aktualisasi bakat</a:t>
            </a:r>
            <a:r>
              <a:rPr lang="en-US" dirty="0" smtClean="0">
                <a:solidFill>
                  <a:srgbClr val="F2FD63"/>
                </a:solidFill>
              </a:rPr>
              <a:t> </a:t>
            </a:r>
            <a:r>
              <a:rPr lang="id-ID" dirty="0" smtClean="0">
                <a:solidFill>
                  <a:srgbClr val="F2FD63"/>
                </a:solidFill>
              </a:rPr>
              <a:t>manusia s</a:t>
            </a:r>
            <a:r>
              <a:rPr lang="en-US" dirty="0" err="1" smtClean="0">
                <a:solidFill>
                  <a:srgbClr val="F2FD63"/>
                </a:solidFill>
              </a:rPr>
              <a:t>bg</a:t>
            </a:r>
            <a:r>
              <a:rPr lang="id-ID" dirty="0" smtClean="0">
                <a:solidFill>
                  <a:srgbClr val="F2FD63"/>
                </a:solidFill>
              </a:rPr>
              <a:t> tujuan kehidupan politik.</a:t>
            </a:r>
            <a:endParaRPr lang="en-US" dirty="0" smtClean="0">
              <a:solidFill>
                <a:srgbClr val="F2FD63"/>
              </a:solidFill>
            </a:endParaRPr>
          </a:p>
          <a:p>
            <a:pPr>
              <a:lnSpc>
                <a:spcPts val="3300"/>
              </a:lnSpc>
              <a:spcBef>
                <a:spcPts val="1800"/>
              </a:spcBef>
            </a:pPr>
            <a:r>
              <a:rPr lang="en-US" dirty="0" smtClean="0"/>
              <a:t>D</a:t>
            </a:r>
            <a:r>
              <a:rPr lang="id-ID" dirty="0" smtClean="0"/>
              <a:t>ikatakan adil</a:t>
            </a:r>
            <a:r>
              <a:rPr lang="en-US" dirty="0" smtClean="0"/>
              <a:t>,</a:t>
            </a:r>
            <a:r>
              <a:rPr lang="id-ID" dirty="0" smtClean="0"/>
              <a:t> bila setiap </a:t>
            </a:r>
            <a:r>
              <a:rPr lang="en-US" dirty="0" smtClean="0"/>
              <a:t>WN </a:t>
            </a:r>
            <a:r>
              <a:rPr lang="id-ID" dirty="0" smtClean="0"/>
              <a:t>d</a:t>
            </a:r>
            <a:r>
              <a:rPr lang="en-US" dirty="0" smtClean="0"/>
              <a:t>g</a:t>
            </a:r>
            <a:r>
              <a:rPr lang="id-ID" dirty="0" smtClean="0"/>
              <a:t> senang hati d</a:t>
            </a:r>
            <a:r>
              <a:rPr lang="en-US" dirty="0" smtClean="0"/>
              <a:t>pt</a:t>
            </a:r>
            <a:r>
              <a:rPr lang="id-ID" dirty="0" smtClean="0"/>
              <a:t> melaksanakan tugas sebaik-baiknya</a:t>
            </a:r>
            <a:r>
              <a:rPr lang="en-US" dirty="0" smtClean="0"/>
              <a:t>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arif_rohman@uny.ac.id</a:t>
            </a:r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6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64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7" grpId="0" build="p"/>
    </p:bldLst>
  </p:timing>
</p:sld>
</file>

<file path=ppt/theme/theme1.xml><?xml version="1.0" encoding="utf-8"?>
<a:theme xmlns:a="http://schemas.openxmlformats.org/drawingml/2006/main" name="Beam">
  <a:themeElements>
    <a:clrScheme name="Beam 8">
      <a:dk1>
        <a:srgbClr val="881700"/>
      </a:dk1>
      <a:lt1>
        <a:srgbClr val="FAF9E6"/>
      </a:lt1>
      <a:dk2>
        <a:srgbClr val="990000"/>
      </a:dk2>
      <a:lt2>
        <a:srgbClr val="EADC78"/>
      </a:lt2>
      <a:accent1>
        <a:srgbClr val="FF6600"/>
      </a:accent1>
      <a:accent2>
        <a:srgbClr val="B86D52"/>
      </a:accent2>
      <a:accent3>
        <a:srgbClr val="CAAAAA"/>
      </a:accent3>
      <a:accent4>
        <a:srgbClr val="D6D5C4"/>
      </a:accent4>
      <a:accent5>
        <a:srgbClr val="FFB8AA"/>
      </a:accent5>
      <a:accent6>
        <a:srgbClr val="A66249"/>
      </a:accent6>
      <a:hlink>
        <a:srgbClr val="D78D15"/>
      </a:hlink>
      <a:folHlink>
        <a:srgbClr val="C6B37E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3679</TotalTime>
  <Words>805</Words>
  <Application>Microsoft PowerPoint</Application>
  <PresentationFormat>On-screen Show (4:3)</PresentationFormat>
  <Paragraphs>147</Paragraphs>
  <Slides>23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Beam</vt:lpstr>
      <vt:lpstr>VARIASI PEMIKIRAN DEMOKRASI</vt:lpstr>
      <vt:lpstr>TIGA MODEL TEORI DEMOKRASI</vt:lpstr>
      <vt:lpstr>TEORI DEMOKRASI INDIVIDUALISME LIBERAL</vt:lpstr>
      <vt:lpstr>Slide 4</vt:lpstr>
      <vt:lpstr>Slide 5</vt:lpstr>
      <vt:lpstr>Slide 6</vt:lpstr>
      <vt:lpstr>Slide 7</vt:lpstr>
      <vt:lpstr>DEMOKRASI MUNCUL KARENA KERUSAKAN &amp; KETIDAKADILAN</vt:lpstr>
      <vt:lpstr>Slide 9</vt:lpstr>
      <vt:lpstr>Apa Itu Adil/ Keadilan?</vt:lpstr>
      <vt:lpstr>TEORI KEADILAN ARISTOTELES</vt:lpstr>
      <vt:lpstr>Slide 12</vt:lpstr>
      <vt:lpstr>Slide 13</vt:lpstr>
      <vt:lpstr>DEMOKRASI ABAD PERTENGAHAN</vt:lpstr>
      <vt:lpstr>DEMOKRASI ABAD PERTENGAHAN</vt:lpstr>
      <vt:lpstr>DEMOKRASI ABAD MODERN</vt:lpstr>
      <vt:lpstr>DEMOKRASI ABAD MODERN</vt:lpstr>
      <vt:lpstr>DEMOKRASI PASCA MODERN</vt:lpstr>
      <vt:lpstr>DEMOKRASI PASCA MODERN</vt:lpstr>
      <vt:lpstr>PACSA PERANG DUNIA II</vt:lpstr>
      <vt:lpstr>ERA DEWASA INI</vt:lpstr>
      <vt:lpstr>ERA DEWASA INI</vt:lpstr>
      <vt:lpstr>PERTANYAAN PENGAYAAN</vt:lpstr>
    </vt:vector>
  </TitlesOfParts>
  <Company>intel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Menjadi Pembelajar Sepanjang Hayat</dc:title>
  <dc:creator>fkip</dc:creator>
  <cp:lastModifiedBy>Arief</cp:lastModifiedBy>
  <cp:revision>450</cp:revision>
  <dcterms:created xsi:type="dcterms:W3CDTF">2004-04-14T02:27:04Z</dcterms:created>
  <dcterms:modified xsi:type="dcterms:W3CDTF">2014-07-24T10:08:01Z</dcterms:modified>
</cp:coreProperties>
</file>