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61"/>
  </p:notesMasterIdLst>
  <p:sldIdLst>
    <p:sldId id="256" r:id="rId2"/>
    <p:sldId id="257" r:id="rId3"/>
    <p:sldId id="258" r:id="rId4"/>
    <p:sldId id="259" r:id="rId5"/>
    <p:sldId id="261" r:id="rId6"/>
    <p:sldId id="260" r:id="rId7"/>
    <p:sldId id="262" r:id="rId8"/>
    <p:sldId id="263" r:id="rId9"/>
    <p:sldId id="266"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53.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54.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55.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57.wmf"/><Relationship Id="rId1" Type="http://schemas.openxmlformats.org/officeDocument/2006/relationships/image" Target="../media/image56.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5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60.wmf"/><Relationship Id="rId1" Type="http://schemas.openxmlformats.org/officeDocument/2006/relationships/image" Target="../media/image59.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62.wmf"/><Relationship Id="rId1" Type="http://schemas.openxmlformats.org/officeDocument/2006/relationships/image" Target="../media/image61.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68.wmf"/><Relationship Id="rId2" Type="http://schemas.openxmlformats.org/officeDocument/2006/relationships/image" Target="../media/image67.wmf"/><Relationship Id="rId1" Type="http://schemas.openxmlformats.org/officeDocument/2006/relationships/image" Target="../media/image66.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71.wmf"/><Relationship Id="rId2" Type="http://schemas.openxmlformats.org/officeDocument/2006/relationships/image" Target="../media/image70.wmf"/><Relationship Id="rId1" Type="http://schemas.openxmlformats.org/officeDocument/2006/relationships/image" Target="../media/image69.wmf"/></Relationships>
</file>

<file path=ppt/drawings/_rels/vmlDrawing35.vml.rels><?xml version="1.0" encoding="UTF-8" standalone="yes"?>
<Relationships xmlns="http://schemas.openxmlformats.org/package/2006/relationships"><Relationship Id="rId3" Type="http://schemas.openxmlformats.org/officeDocument/2006/relationships/image" Target="../media/image74.wmf"/><Relationship Id="rId2" Type="http://schemas.openxmlformats.org/officeDocument/2006/relationships/image" Target="../media/image73.wmf"/><Relationship Id="rId1" Type="http://schemas.openxmlformats.org/officeDocument/2006/relationships/image" Target="../media/image72.wmf"/><Relationship Id="rId4" Type="http://schemas.openxmlformats.org/officeDocument/2006/relationships/image" Target="../media/image75.wmf"/></Relationships>
</file>

<file path=ppt/drawings/_rels/vmlDrawing36.vml.rels><?xml version="1.0" encoding="UTF-8" standalone="yes"?>
<Relationships xmlns="http://schemas.openxmlformats.org/package/2006/relationships"><Relationship Id="rId8" Type="http://schemas.openxmlformats.org/officeDocument/2006/relationships/image" Target="../media/image83.wmf"/><Relationship Id="rId3" Type="http://schemas.openxmlformats.org/officeDocument/2006/relationships/image" Target="../media/image78.wmf"/><Relationship Id="rId7" Type="http://schemas.openxmlformats.org/officeDocument/2006/relationships/image" Target="../media/image82.wmf"/><Relationship Id="rId2" Type="http://schemas.openxmlformats.org/officeDocument/2006/relationships/image" Target="../media/image77.wmf"/><Relationship Id="rId1" Type="http://schemas.openxmlformats.org/officeDocument/2006/relationships/image" Target="../media/image76.wmf"/><Relationship Id="rId6" Type="http://schemas.openxmlformats.org/officeDocument/2006/relationships/image" Target="../media/image81.wmf"/><Relationship Id="rId5" Type="http://schemas.openxmlformats.org/officeDocument/2006/relationships/image" Target="../media/image80.wmf"/><Relationship Id="rId4" Type="http://schemas.openxmlformats.org/officeDocument/2006/relationships/image" Target="../media/image79.wmf"/><Relationship Id="rId9" Type="http://schemas.openxmlformats.org/officeDocument/2006/relationships/image" Target="../media/image84.wmf"/></Relationships>
</file>

<file path=ppt/drawings/_rels/vmlDrawing37.vml.rels><?xml version="1.0" encoding="UTF-8" standalone="yes"?>
<Relationships xmlns="http://schemas.openxmlformats.org/package/2006/relationships"><Relationship Id="rId8" Type="http://schemas.openxmlformats.org/officeDocument/2006/relationships/image" Target="../media/image92.wmf"/><Relationship Id="rId3" Type="http://schemas.openxmlformats.org/officeDocument/2006/relationships/image" Target="../media/image87.wmf"/><Relationship Id="rId7" Type="http://schemas.openxmlformats.org/officeDocument/2006/relationships/image" Target="../media/image91.wmf"/><Relationship Id="rId12" Type="http://schemas.openxmlformats.org/officeDocument/2006/relationships/image" Target="../media/image96.wmf"/><Relationship Id="rId2" Type="http://schemas.openxmlformats.org/officeDocument/2006/relationships/image" Target="../media/image86.wmf"/><Relationship Id="rId1" Type="http://schemas.openxmlformats.org/officeDocument/2006/relationships/image" Target="../media/image85.wmf"/><Relationship Id="rId6" Type="http://schemas.openxmlformats.org/officeDocument/2006/relationships/image" Target="../media/image90.wmf"/><Relationship Id="rId11" Type="http://schemas.openxmlformats.org/officeDocument/2006/relationships/image" Target="../media/image95.wmf"/><Relationship Id="rId5" Type="http://schemas.openxmlformats.org/officeDocument/2006/relationships/image" Target="../media/image89.wmf"/><Relationship Id="rId10" Type="http://schemas.openxmlformats.org/officeDocument/2006/relationships/image" Target="../media/image94.wmf"/><Relationship Id="rId4" Type="http://schemas.openxmlformats.org/officeDocument/2006/relationships/image" Target="../media/image88.wmf"/><Relationship Id="rId9" Type="http://schemas.openxmlformats.org/officeDocument/2006/relationships/image" Target="../media/image93.wmf"/></Relationships>
</file>

<file path=ppt/drawings/_rels/vmlDrawing38.vml.rels><?xml version="1.0" encoding="UTF-8" standalone="yes"?>
<Relationships xmlns="http://schemas.openxmlformats.org/package/2006/relationships"><Relationship Id="rId3" Type="http://schemas.openxmlformats.org/officeDocument/2006/relationships/image" Target="../media/image99.wmf"/><Relationship Id="rId2" Type="http://schemas.openxmlformats.org/officeDocument/2006/relationships/image" Target="../media/image98.wmf"/><Relationship Id="rId1" Type="http://schemas.openxmlformats.org/officeDocument/2006/relationships/image" Target="../media/image97.wmf"/><Relationship Id="rId6" Type="http://schemas.openxmlformats.org/officeDocument/2006/relationships/image" Target="../media/image102.wmf"/><Relationship Id="rId5" Type="http://schemas.openxmlformats.org/officeDocument/2006/relationships/image" Target="../media/image101.wmf"/><Relationship Id="rId4" Type="http://schemas.openxmlformats.org/officeDocument/2006/relationships/image" Target="../media/image100.w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10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0.vml.rels><?xml version="1.0" encoding="UTF-8" standalone="yes"?>
<Relationships xmlns="http://schemas.openxmlformats.org/package/2006/relationships"><Relationship Id="rId2" Type="http://schemas.openxmlformats.org/officeDocument/2006/relationships/image" Target="../media/image105.wmf"/><Relationship Id="rId1" Type="http://schemas.openxmlformats.org/officeDocument/2006/relationships/image" Target="../media/image104.w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106.w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107.wmf"/></Relationships>
</file>

<file path=ppt/drawings/_rels/vmlDrawing43.vml.rels><?xml version="1.0" encoding="UTF-8" standalone="yes"?>
<Relationships xmlns="http://schemas.openxmlformats.org/package/2006/relationships"><Relationship Id="rId1" Type="http://schemas.openxmlformats.org/officeDocument/2006/relationships/image" Target="../media/image108.wmf"/></Relationships>
</file>

<file path=ppt/drawings/_rels/vmlDrawing44.vml.rels><?xml version="1.0" encoding="UTF-8" standalone="yes"?>
<Relationships xmlns="http://schemas.openxmlformats.org/package/2006/relationships"><Relationship Id="rId1" Type="http://schemas.openxmlformats.org/officeDocument/2006/relationships/image" Target="../media/image109.wmf"/></Relationships>
</file>

<file path=ppt/drawings/_rels/vmlDrawing45.vml.rels><?xml version="1.0" encoding="UTF-8" standalone="yes"?>
<Relationships xmlns="http://schemas.openxmlformats.org/package/2006/relationships"><Relationship Id="rId1" Type="http://schemas.openxmlformats.org/officeDocument/2006/relationships/image" Target="../media/image1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5" Type="http://schemas.openxmlformats.org/officeDocument/2006/relationships/image" Target="../media/image15.wmf"/><Relationship Id="rId4"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7E7D52-64EC-45A7-8F50-AF78BDC46E52}" type="datetimeFigureOut">
              <a:rPr lang="en-US" smtClean="0"/>
              <a:pPr/>
              <a:t>3/6/2011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1976F2-43DE-45CB-96C1-A67F2A4C2A2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1976F2-43DE-45CB-96C1-A67F2A4C2A28}"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1976F2-43DE-45CB-96C1-A67F2A4C2A28}" type="slidenum">
              <a:rPr lang="en-US" smtClean="0"/>
              <a:pPr/>
              <a:t>48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154CAD-64D6-4854-BA04-11FF93B89982}" type="datetimeFigureOut">
              <a:rPr lang="en-US" smtClean="0"/>
              <a:pPr/>
              <a:t>3/6/2011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FB440-3FC9-4DA1-803A-EA01734987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154CAD-64D6-4854-BA04-11FF93B89982}" type="datetimeFigureOut">
              <a:rPr lang="en-US" smtClean="0"/>
              <a:pPr/>
              <a:t>3/6/2011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FB440-3FC9-4DA1-803A-EA01734987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154CAD-64D6-4854-BA04-11FF93B89982}" type="datetimeFigureOut">
              <a:rPr lang="en-US" smtClean="0"/>
              <a:pPr/>
              <a:t>3/6/2011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FB440-3FC9-4DA1-803A-EA01734987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154CAD-64D6-4854-BA04-11FF93B89982}" type="datetimeFigureOut">
              <a:rPr lang="en-US" smtClean="0"/>
              <a:pPr/>
              <a:t>3/6/2011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FB440-3FC9-4DA1-803A-EA01734987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154CAD-64D6-4854-BA04-11FF93B89982}" type="datetimeFigureOut">
              <a:rPr lang="en-US" smtClean="0"/>
              <a:pPr/>
              <a:t>3/6/2011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FB440-3FC9-4DA1-803A-EA01734987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154CAD-64D6-4854-BA04-11FF93B89982}" type="datetimeFigureOut">
              <a:rPr lang="en-US" smtClean="0"/>
              <a:pPr/>
              <a:t>3/6/2011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FB440-3FC9-4DA1-803A-EA01734987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154CAD-64D6-4854-BA04-11FF93B89982}" type="datetimeFigureOut">
              <a:rPr lang="en-US" smtClean="0"/>
              <a:pPr/>
              <a:t>3/6/2011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7FB440-3FC9-4DA1-803A-EA01734987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154CAD-64D6-4854-BA04-11FF93B89982}" type="datetimeFigureOut">
              <a:rPr lang="en-US" smtClean="0"/>
              <a:pPr/>
              <a:t>3/6/2011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7FB440-3FC9-4DA1-803A-EA01734987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154CAD-64D6-4854-BA04-11FF93B89982}" type="datetimeFigureOut">
              <a:rPr lang="en-US" smtClean="0"/>
              <a:pPr/>
              <a:t>3/6/2011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7FB440-3FC9-4DA1-803A-EA01734987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154CAD-64D6-4854-BA04-11FF93B89982}" type="datetimeFigureOut">
              <a:rPr lang="en-US" smtClean="0"/>
              <a:pPr/>
              <a:t>3/6/2011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FB440-3FC9-4DA1-803A-EA01734987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154CAD-64D6-4854-BA04-11FF93B89982}" type="datetimeFigureOut">
              <a:rPr lang="en-US" smtClean="0"/>
              <a:pPr/>
              <a:t>3/6/2011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FB440-3FC9-4DA1-803A-EA01734987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154CAD-64D6-4854-BA04-11FF93B89982}" type="datetimeFigureOut">
              <a:rPr lang="en-US" smtClean="0"/>
              <a:pPr/>
              <a:t>3/6/2011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7FB440-3FC9-4DA1-803A-EA01734987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7"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18.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oleObject" Target="../embeddings/oleObject27.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29.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oleObject" Target="../embeddings/oleObject31.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oleObject" Target="../embeddings/oleObject34.bin"/><Relationship Id="rId4" Type="http://schemas.openxmlformats.org/officeDocument/2006/relationships/oleObject" Target="../embeddings/oleObject3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oleObject" Target="../embeddings/oleObject36.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40.bin"/><Relationship Id="rId5" Type="http://schemas.openxmlformats.org/officeDocument/2006/relationships/oleObject" Target="../embeddings/oleObject39.bin"/><Relationship Id="rId4" Type="http://schemas.openxmlformats.org/officeDocument/2006/relationships/oleObject" Target="../embeddings/oleObject38.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oleObject" Target="../embeddings/oleObject44.bin"/><Relationship Id="rId4" Type="http://schemas.openxmlformats.org/officeDocument/2006/relationships/oleObject" Target="../embeddings/oleObject43.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oleObject" Target="../embeddings/oleObject46.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21.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22.v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23.v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24.v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2.xml"/><Relationship Id="rId1" Type="http://schemas.openxmlformats.org/officeDocument/2006/relationships/vmlDrawing" Target="../drawings/vmlDrawing25.v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7.xml"/><Relationship Id="rId1" Type="http://schemas.openxmlformats.org/officeDocument/2006/relationships/vmlDrawing" Target="../drawings/vmlDrawing26.v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2.xml"/><Relationship Id="rId1" Type="http://schemas.openxmlformats.org/officeDocument/2006/relationships/vmlDrawing" Target="../drawings/vmlDrawing27.v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28.vml"/><Relationship Id="rId4" Type="http://schemas.openxmlformats.org/officeDocument/2006/relationships/oleObject" Target="../embeddings/oleObject55.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2.xml"/><Relationship Id="rId1" Type="http://schemas.openxmlformats.org/officeDocument/2006/relationships/vmlDrawing" Target="../drawings/vmlDrawing29.v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Layout" Target="../slideLayouts/slideLayout2.xml"/><Relationship Id="rId1" Type="http://schemas.openxmlformats.org/officeDocument/2006/relationships/vmlDrawing" Target="../drawings/vmlDrawing30.vml"/><Relationship Id="rId4" Type="http://schemas.openxmlformats.org/officeDocument/2006/relationships/oleObject" Target="../embeddings/oleObject58.bin"/></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slideLayout" Target="../slideLayouts/slideLayout2.xml"/><Relationship Id="rId1" Type="http://schemas.openxmlformats.org/officeDocument/2006/relationships/vmlDrawing" Target="../drawings/vmlDrawing31.vml"/><Relationship Id="rId4" Type="http://schemas.openxmlformats.org/officeDocument/2006/relationships/oleObject" Target="../embeddings/oleObject60.bin"/></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61.bin"/><Relationship Id="rId2" Type="http://schemas.openxmlformats.org/officeDocument/2006/relationships/slideLayout" Target="../slideLayouts/slideLayout2.xml"/><Relationship Id="rId1" Type="http://schemas.openxmlformats.org/officeDocument/2006/relationships/vmlDrawing" Target="../drawings/vmlDrawing32.vml"/><Relationship Id="rId5" Type="http://schemas.openxmlformats.org/officeDocument/2006/relationships/oleObject" Target="../embeddings/oleObject63.bin"/><Relationship Id="rId4" Type="http://schemas.openxmlformats.org/officeDocument/2006/relationships/oleObject" Target="../embeddings/oleObject62.bin"/></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64.bin"/><Relationship Id="rId2" Type="http://schemas.openxmlformats.org/officeDocument/2006/relationships/slideLayout" Target="../slideLayouts/slideLayout2.xml"/><Relationship Id="rId1" Type="http://schemas.openxmlformats.org/officeDocument/2006/relationships/vmlDrawing" Target="../drawings/vmlDrawing33.vml"/><Relationship Id="rId5" Type="http://schemas.openxmlformats.org/officeDocument/2006/relationships/oleObject" Target="../embeddings/oleObject66.bin"/><Relationship Id="rId4" Type="http://schemas.openxmlformats.org/officeDocument/2006/relationships/oleObject" Target="../embeddings/oleObject65.bin"/></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67.bin"/><Relationship Id="rId2" Type="http://schemas.openxmlformats.org/officeDocument/2006/relationships/slideLayout" Target="../slideLayouts/slideLayout2.xml"/><Relationship Id="rId1" Type="http://schemas.openxmlformats.org/officeDocument/2006/relationships/vmlDrawing" Target="../drawings/vmlDrawing34.vml"/><Relationship Id="rId5" Type="http://schemas.openxmlformats.org/officeDocument/2006/relationships/oleObject" Target="../embeddings/oleObject69.bin"/><Relationship Id="rId4" Type="http://schemas.openxmlformats.org/officeDocument/2006/relationships/oleObject" Target="../embeddings/oleObject68.bin"/></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70.bin"/><Relationship Id="rId2" Type="http://schemas.openxmlformats.org/officeDocument/2006/relationships/slideLayout" Target="../slideLayouts/slideLayout2.xml"/><Relationship Id="rId1" Type="http://schemas.openxmlformats.org/officeDocument/2006/relationships/vmlDrawing" Target="../drawings/vmlDrawing35.vml"/><Relationship Id="rId6" Type="http://schemas.openxmlformats.org/officeDocument/2006/relationships/oleObject" Target="../embeddings/oleObject73.bin"/><Relationship Id="rId5" Type="http://schemas.openxmlformats.org/officeDocument/2006/relationships/oleObject" Target="../embeddings/oleObject72.bin"/><Relationship Id="rId4" Type="http://schemas.openxmlformats.org/officeDocument/2006/relationships/oleObject" Target="../embeddings/oleObject71.bin"/></Relationships>
</file>

<file path=ppt/slides/_rels/slide48.xml.rels><?xml version="1.0" encoding="UTF-8" standalone="yes"?>
<Relationships xmlns="http://schemas.openxmlformats.org/package/2006/relationships"><Relationship Id="rId8" Type="http://schemas.openxmlformats.org/officeDocument/2006/relationships/oleObject" Target="../embeddings/oleObject78.bin"/><Relationship Id="rId3" Type="http://schemas.openxmlformats.org/officeDocument/2006/relationships/notesSlide" Target="../notesSlides/notesSlide2.xml"/><Relationship Id="rId7" Type="http://schemas.openxmlformats.org/officeDocument/2006/relationships/oleObject" Target="../embeddings/oleObject77.bin"/><Relationship Id="rId12" Type="http://schemas.openxmlformats.org/officeDocument/2006/relationships/oleObject" Target="../embeddings/oleObject82.bin"/><Relationship Id="rId2" Type="http://schemas.openxmlformats.org/officeDocument/2006/relationships/slideLayout" Target="../slideLayouts/slideLayout2.xml"/><Relationship Id="rId1" Type="http://schemas.openxmlformats.org/officeDocument/2006/relationships/vmlDrawing" Target="../drawings/vmlDrawing36.vml"/><Relationship Id="rId6" Type="http://schemas.openxmlformats.org/officeDocument/2006/relationships/oleObject" Target="../embeddings/oleObject76.bin"/><Relationship Id="rId11" Type="http://schemas.openxmlformats.org/officeDocument/2006/relationships/oleObject" Target="../embeddings/oleObject81.bin"/><Relationship Id="rId5" Type="http://schemas.openxmlformats.org/officeDocument/2006/relationships/oleObject" Target="../embeddings/oleObject75.bin"/><Relationship Id="rId10" Type="http://schemas.openxmlformats.org/officeDocument/2006/relationships/oleObject" Target="../embeddings/oleObject80.bin"/><Relationship Id="rId4" Type="http://schemas.openxmlformats.org/officeDocument/2006/relationships/oleObject" Target="../embeddings/oleObject74.bin"/><Relationship Id="rId9" Type="http://schemas.openxmlformats.org/officeDocument/2006/relationships/oleObject" Target="../embeddings/oleObject79.bin"/></Relationships>
</file>

<file path=ppt/slides/_rels/slide49.xml.rels><?xml version="1.0" encoding="UTF-8" standalone="yes"?>
<Relationships xmlns="http://schemas.openxmlformats.org/package/2006/relationships"><Relationship Id="rId8" Type="http://schemas.openxmlformats.org/officeDocument/2006/relationships/oleObject" Target="../embeddings/oleObject88.bin"/><Relationship Id="rId13" Type="http://schemas.openxmlformats.org/officeDocument/2006/relationships/oleObject" Target="../embeddings/oleObject93.bin"/><Relationship Id="rId3" Type="http://schemas.openxmlformats.org/officeDocument/2006/relationships/oleObject" Target="../embeddings/oleObject83.bin"/><Relationship Id="rId7" Type="http://schemas.openxmlformats.org/officeDocument/2006/relationships/oleObject" Target="../embeddings/oleObject87.bin"/><Relationship Id="rId12" Type="http://schemas.openxmlformats.org/officeDocument/2006/relationships/oleObject" Target="../embeddings/oleObject92.bin"/><Relationship Id="rId2" Type="http://schemas.openxmlformats.org/officeDocument/2006/relationships/slideLayout" Target="../slideLayouts/slideLayout2.xml"/><Relationship Id="rId1" Type="http://schemas.openxmlformats.org/officeDocument/2006/relationships/vmlDrawing" Target="../drawings/vmlDrawing37.vml"/><Relationship Id="rId6" Type="http://schemas.openxmlformats.org/officeDocument/2006/relationships/oleObject" Target="../embeddings/oleObject86.bin"/><Relationship Id="rId11" Type="http://schemas.openxmlformats.org/officeDocument/2006/relationships/oleObject" Target="../embeddings/oleObject91.bin"/><Relationship Id="rId5" Type="http://schemas.openxmlformats.org/officeDocument/2006/relationships/oleObject" Target="../embeddings/oleObject85.bin"/><Relationship Id="rId10" Type="http://schemas.openxmlformats.org/officeDocument/2006/relationships/oleObject" Target="../embeddings/oleObject90.bin"/><Relationship Id="rId4" Type="http://schemas.openxmlformats.org/officeDocument/2006/relationships/oleObject" Target="../embeddings/oleObject84.bin"/><Relationship Id="rId9" Type="http://schemas.openxmlformats.org/officeDocument/2006/relationships/oleObject" Target="../embeddings/oleObject89.bin"/><Relationship Id="rId14" Type="http://schemas.openxmlformats.org/officeDocument/2006/relationships/oleObject" Target="../embeddings/oleObject94.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0.xml.rels><?xml version="1.0" encoding="UTF-8" standalone="yes"?>
<Relationships xmlns="http://schemas.openxmlformats.org/package/2006/relationships"><Relationship Id="rId8" Type="http://schemas.openxmlformats.org/officeDocument/2006/relationships/oleObject" Target="../embeddings/oleObject100.bin"/><Relationship Id="rId3" Type="http://schemas.openxmlformats.org/officeDocument/2006/relationships/oleObject" Target="../embeddings/oleObject95.bin"/><Relationship Id="rId7" Type="http://schemas.openxmlformats.org/officeDocument/2006/relationships/oleObject" Target="../embeddings/oleObject99.bin"/><Relationship Id="rId2" Type="http://schemas.openxmlformats.org/officeDocument/2006/relationships/slideLayout" Target="../slideLayouts/slideLayout2.xml"/><Relationship Id="rId1" Type="http://schemas.openxmlformats.org/officeDocument/2006/relationships/vmlDrawing" Target="../drawings/vmlDrawing38.vml"/><Relationship Id="rId6" Type="http://schemas.openxmlformats.org/officeDocument/2006/relationships/oleObject" Target="../embeddings/oleObject98.bin"/><Relationship Id="rId5" Type="http://schemas.openxmlformats.org/officeDocument/2006/relationships/oleObject" Target="../embeddings/oleObject97.bin"/><Relationship Id="rId4" Type="http://schemas.openxmlformats.org/officeDocument/2006/relationships/oleObject" Target="../embeddings/oleObject96.bin"/></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01.bin"/><Relationship Id="rId2" Type="http://schemas.openxmlformats.org/officeDocument/2006/relationships/slideLayout" Target="../slideLayouts/slideLayout7.xml"/><Relationship Id="rId1" Type="http://schemas.openxmlformats.org/officeDocument/2006/relationships/vmlDrawing" Target="../drawings/vmlDrawing39.v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102.bin"/><Relationship Id="rId2" Type="http://schemas.openxmlformats.org/officeDocument/2006/relationships/slideLayout" Target="../slideLayouts/slideLayout2.xml"/><Relationship Id="rId1" Type="http://schemas.openxmlformats.org/officeDocument/2006/relationships/vmlDrawing" Target="../drawings/vmlDrawing40.vml"/><Relationship Id="rId4" Type="http://schemas.openxmlformats.org/officeDocument/2006/relationships/oleObject" Target="../embeddings/oleObject103.bin"/></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104.bin"/><Relationship Id="rId2" Type="http://schemas.openxmlformats.org/officeDocument/2006/relationships/slideLayout" Target="../slideLayouts/slideLayout2.xml"/><Relationship Id="rId1" Type="http://schemas.openxmlformats.org/officeDocument/2006/relationships/vmlDrawing" Target="../drawings/vmlDrawing41.v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05.bin"/><Relationship Id="rId2" Type="http://schemas.openxmlformats.org/officeDocument/2006/relationships/slideLayout" Target="../slideLayouts/slideLayout2.xml"/><Relationship Id="rId1" Type="http://schemas.openxmlformats.org/officeDocument/2006/relationships/vmlDrawing" Target="../drawings/vmlDrawing42.v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106.bin"/><Relationship Id="rId2" Type="http://schemas.openxmlformats.org/officeDocument/2006/relationships/slideLayout" Target="../slideLayouts/slideLayout2.xml"/><Relationship Id="rId1" Type="http://schemas.openxmlformats.org/officeDocument/2006/relationships/vmlDrawing" Target="../drawings/vmlDrawing43.v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107.bin"/><Relationship Id="rId2" Type="http://schemas.openxmlformats.org/officeDocument/2006/relationships/slideLayout" Target="../slideLayouts/slideLayout2.xml"/><Relationship Id="rId1" Type="http://schemas.openxmlformats.org/officeDocument/2006/relationships/vmlDrawing" Target="../drawings/vmlDrawing44.v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108.bin"/><Relationship Id="rId2" Type="http://schemas.openxmlformats.org/officeDocument/2006/relationships/slideLayout" Target="../slideLayouts/slideLayout2.xml"/><Relationship Id="rId1" Type="http://schemas.openxmlformats.org/officeDocument/2006/relationships/vmlDrawing" Target="../drawings/vmlDrawing45.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0">
            <a:schemeClr val="accent3"/>
          </a:lnRef>
          <a:fillRef idx="3">
            <a:schemeClr val="accent3"/>
          </a:fillRef>
          <a:effectRef idx="3">
            <a:schemeClr val="accent3"/>
          </a:effectRef>
          <a:fontRef idx="minor">
            <a:schemeClr val="lt1"/>
          </a:fontRef>
        </p:style>
        <p:txBody>
          <a:bodyPr/>
          <a:lstStyle/>
          <a:p>
            <a:r>
              <a:rPr lang="en-US" dirty="0" smtClean="0"/>
              <a:t>INTEGRAL CALCULUS</a:t>
            </a:r>
            <a:endParaRPr lang="en-US" dirty="0"/>
          </a:p>
        </p:txBody>
      </p:sp>
      <p:sp>
        <p:nvSpPr>
          <p:cNvPr id="3" name="Subtitle 2"/>
          <p:cNvSpPr>
            <a:spLocks noGrp="1"/>
          </p:cNvSpPr>
          <p:nvPr>
            <p:ph type="subTitle" idx="1"/>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BY</a:t>
            </a:r>
          </a:p>
          <a:p>
            <a:r>
              <a:rPr lang="en-US" dirty="0" smtClean="0"/>
              <a:t>SUWARDI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433" name="Object 1"/>
          <p:cNvGraphicFramePr>
            <a:graphicFrameLocks noChangeAspect="1"/>
          </p:cNvGraphicFramePr>
          <p:nvPr/>
        </p:nvGraphicFramePr>
        <p:xfrm>
          <a:off x="857250" y="304800"/>
          <a:ext cx="4248150" cy="1143000"/>
        </p:xfrm>
        <a:graphic>
          <a:graphicData uri="http://schemas.openxmlformats.org/presentationml/2006/ole">
            <p:oleObj spid="_x0000_s18433" name="Equation" r:id="rId3" imgW="1676160" imgH="393480" progId="Equation.3">
              <p:embed/>
            </p:oleObj>
          </a:graphicData>
        </a:graphic>
      </p:graphicFrame>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435" name="Object 3"/>
          <p:cNvGraphicFramePr>
            <a:graphicFrameLocks noChangeAspect="1"/>
          </p:cNvGraphicFramePr>
          <p:nvPr/>
        </p:nvGraphicFramePr>
        <p:xfrm>
          <a:off x="925513" y="1676400"/>
          <a:ext cx="7227887" cy="914400"/>
        </p:xfrm>
        <a:graphic>
          <a:graphicData uri="http://schemas.openxmlformats.org/presentationml/2006/ole">
            <p:oleObj spid="_x0000_s18435" name="Equation" r:id="rId4" imgW="2755800" imgH="279360" progId="Equation.3">
              <p:embed/>
            </p:oleObj>
          </a:graphicData>
        </a:graphic>
      </p:graphicFrame>
      <p:sp>
        <p:nvSpPr>
          <p:cNvPr id="184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437" name="Object 5"/>
          <p:cNvGraphicFramePr>
            <a:graphicFrameLocks noChangeAspect="1"/>
          </p:cNvGraphicFramePr>
          <p:nvPr/>
        </p:nvGraphicFramePr>
        <p:xfrm>
          <a:off x="877888" y="2743200"/>
          <a:ext cx="4303712" cy="1211042"/>
        </p:xfrm>
        <a:graphic>
          <a:graphicData uri="http://schemas.openxmlformats.org/presentationml/2006/ole">
            <p:oleObj spid="_x0000_s18437" name="Equation" r:id="rId5" imgW="1384200" imgH="393480" progId="Equation.3">
              <p:embed/>
            </p:oleObj>
          </a:graphicData>
        </a:graphic>
      </p:graphicFrame>
      <p:sp>
        <p:nvSpPr>
          <p:cNvPr id="1844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441" name="Object 9"/>
          <p:cNvGraphicFramePr>
            <a:graphicFrameLocks noChangeAspect="1"/>
          </p:cNvGraphicFramePr>
          <p:nvPr/>
        </p:nvGraphicFramePr>
        <p:xfrm>
          <a:off x="990600" y="4038600"/>
          <a:ext cx="5087938" cy="1119188"/>
        </p:xfrm>
        <a:graphic>
          <a:graphicData uri="http://schemas.openxmlformats.org/presentationml/2006/ole">
            <p:oleObj spid="_x0000_s18441" name="Equation" r:id="rId6" imgW="1777680" imgH="393480" progId="Equation.3">
              <p:embed/>
            </p:oleObj>
          </a:graphicData>
        </a:graphic>
      </p:graphicFrame>
      <p:sp>
        <p:nvSpPr>
          <p:cNvPr id="1844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443" name="Object 11"/>
          <p:cNvGraphicFramePr>
            <a:graphicFrameLocks noChangeAspect="1"/>
          </p:cNvGraphicFramePr>
          <p:nvPr/>
        </p:nvGraphicFramePr>
        <p:xfrm>
          <a:off x="963613" y="5334000"/>
          <a:ext cx="4856162" cy="1236663"/>
        </p:xfrm>
        <a:graphic>
          <a:graphicData uri="http://schemas.openxmlformats.org/presentationml/2006/ole">
            <p:oleObj spid="_x0000_s18443" name="Equation" r:id="rId7" imgW="1536480" imgH="39348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l"/>
            <a:r>
              <a:rPr lang="en-US" sz="3600" dirty="0" smtClean="0"/>
              <a:t>2.4 SPECIAL METHODS OF INTEGRATION </a:t>
            </a:r>
            <a:endParaRPr lang="en-US" sz="3600"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Many of the functions encountered in physical chemistry are not in one of </a:t>
            </a:r>
            <a:r>
              <a:rPr lang="en-US" smtClean="0"/>
              <a:t>the </a:t>
            </a:r>
            <a:r>
              <a:rPr lang="en-US" smtClean="0"/>
              <a:t> </a:t>
            </a:r>
            <a:r>
              <a:rPr lang="en-US" dirty="0" smtClean="0"/>
              <a:t>general forms given above</a:t>
            </a:r>
          </a:p>
          <a:p>
            <a:r>
              <a:rPr lang="en-US" dirty="0" smtClean="0"/>
              <a:t>Special methods of integration:</a:t>
            </a:r>
          </a:p>
          <a:p>
            <a:pPr lvl="1"/>
            <a:r>
              <a:rPr lang="en-US" b="1" dirty="0" smtClean="0"/>
              <a:t>Algebraic Substitution</a:t>
            </a:r>
          </a:p>
          <a:p>
            <a:pPr lvl="1"/>
            <a:r>
              <a:rPr lang="en-US" b="1" dirty="0" smtClean="0"/>
              <a:t>Trigonometric Transformation</a:t>
            </a:r>
          </a:p>
          <a:p>
            <a:pPr lvl="1"/>
            <a:r>
              <a:rPr lang="en-US" b="1" dirty="0" smtClean="0"/>
              <a:t>Partial Fractions</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1">
            <a:schemeClr val="accent2"/>
          </a:lnRef>
          <a:fillRef idx="2">
            <a:schemeClr val="accent2"/>
          </a:fillRef>
          <a:effectRef idx="1">
            <a:schemeClr val="accent2"/>
          </a:effectRef>
          <a:fontRef idx="minor">
            <a:schemeClr val="dk1"/>
          </a:fontRef>
        </p:style>
        <p:txBody>
          <a:bodyPr>
            <a:normAutofit/>
          </a:bodyPr>
          <a:lstStyle/>
          <a:p>
            <a:pPr lvl="1" algn="ctr" rtl="0">
              <a:spcBef>
                <a:spcPct val="0"/>
              </a:spcBef>
            </a:pPr>
            <a:r>
              <a:rPr lang="en-US" sz="3600" b="1" dirty="0" smtClean="0">
                <a:solidFill>
                  <a:srgbClr val="00B050"/>
                </a:solidFill>
              </a:rPr>
              <a:t>Algebraic Substitution</a:t>
            </a:r>
            <a:endParaRPr lang="en-US" sz="3600" dirty="0">
              <a:solidFill>
                <a:srgbClr val="00B050"/>
              </a:solidFill>
            </a:endParaRPr>
          </a:p>
        </p:txBody>
      </p:sp>
      <p:sp>
        <p:nvSpPr>
          <p:cNvPr id="3" name="Content Placeholder 2"/>
          <p:cNvSpPr>
            <a:spLocks noGrp="1"/>
          </p:cNvSpPr>
          <p:nvPr>
            <p:ph idx="1"/>
          </p:nvPr>
        </p:nvSpPr>
        <p:spPr>
          <a:xfrm>
            <a:off x="457200" y="1447800"/>
            <a:ext cx="8229600" cy="4525963"/>
          </a:xfrm>
        </p:spPr>
        <p:style>
          <a:lnRef idx="1">
            <a:schemeClr val="accent3"/>
          </a:lnRef>
          <a:fillRef idx="2">
            <a:schemeClr val="accent3"/>
          </a:fillRef>
          <a:effectRef idx="1">
            <a:schemeClr val="accent3"/>
          </a:effectRef>
          <a:fontRef idx="minor">
            <a:schemeClr val="dk1"/>
          </a:fontRef>
        </p:style>
        <p:txBody>
          <a:bodyPr/>
          <a:lstStyle/>
          <a:p>
            <a:r>
              <a:rPr lang="en-US" dirty="0" smtClean="0"/>
              <a:t>The mathematical functions can be transformed into one of the general forms in section 2.3 or into one of the forms found in table of integral by some form of algebraic substitution</a:t>
            </a:r>
          </a:p>
          <a:p>
            <a:r>
              <a:rPr lang="en-US" b="1" dirty="0" smtClean="0"/>
              <a:t>Examples</a:t>
            </a:r>
            <a:endParaRPr lang="en-US" b="1" dirty="0"/>
          </a:p>
        </p:txBody>
      </p:sp>
      <p:sp>
        <p:nvSpPr>
          <p:cNvPr id="368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6865" name="Object 1"/>
          <p:cNvGraphicFramePr>
            <a:graphicFrameLocks noChangeAspect="1"/>
          </p:cNvGraphicFramePr>
          <p:nvPr/>
        </p:nvGraphicFramePr>
        <p:xfrm>
          <a:off x="933450" y="4724400"/>
          <a:ext cx="5467350" cy="907833"/>
        </p:xfrm>
        <a:graphic>
          <a:graphicData uri="http://schemas.openxmlformats.org/presentationml/2006/ole">
            <p:oleObj spid="_x0000_s36865" name="Equation" r:id="rId3" imgW="1828800" imgH="304560" progId="Equation.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style>
          <a:lnRef idx="1">
            <a:schemeClr val="accent3"/>
          </a:lnRef>
          <a:fillRef idx="2">
            <a:schemeClr val="accent3"/>
          </a:fillRef>
          <a:effectRef idx="1">
            <a:schemeClr val="accent3"/>
          </a:effectRef>
          <a:fontRef idx="minor">
            <a:schemeClr val="dk1"/>
          </a:fontRef>
        </p:style>
        <p:txBody>
          <a:bodyPr/>
          <a:lstStyle/>
          <a:p>
            <a:r>
              <a:rPr lang="en-US" dirty="0" smtClean="0"/>
              <a:t>Let us attempt to transform this integral into the form </a:t>
            </a:r>
          </a:p>
          <a:p>
            <a:endParaRPr lang="en-US" dirty="0" smtClean="0"/>
          </a:p>
          <a:p>
            <a:r>
              <a:rPr lang="en-US" dirty="0" smtClean="0"/>
              <a:t>Let u = (1 – x</a:t>
            </a:r>
            <a:r>
              <a:rPr lang="en-US" baseline="30000" dirty="0" smtClean="0"/>
              <a:t>2</a:t>
            </a:r>
            <a:r>
              <a:rPr lang="en-US" dirty="0" smtClean="0"/>
              <a:t>), Then du = -2x </a:t>
            </a:r>
            <a:r>
              <a:rPr lang="en-US" dirty="0" err="1" smtClean="0"/>
              <a:t>dx</a:t>
            </a:r>
            <a:r>
              <a:rPr lang="en-US" dirty="0" smtClean="0"/>
              <a:t>. Hence,</a:t>
            </a:r>
            <a:endParaRPr lang="en-US" dirty="0"/>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5841" name="Object 1"/>
          <p:cNvGraphicFramePr>
            <a:graphicFrameLocks noChangeAspect="1"/>
          </p:cNvGraphicFramePr>
          <p:nvPr/>
        </p:nvGraphicFramePr>
        <p:xfrm>
          <a:off x="3733800" y="1676400"/>
          <a:ext cx="1295400" cy="766666"/>
        </p:xfrm>
        <a:graphic>
          <a:graphicData uri="http://schemas.openxmlformats.org/presentationml/2006/ole">
            <p:oleObj spid="_x0000_s35841" name="Equation" r:id="rId3" imgW="469900" imgH="279400" progId="Equation.3">
              <p:embed/>
            </p:oleObj>
          </a:graphicData>
        </a:graphic>
      </p:graphicFrame>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5843" name="Object 3"/>
          <p:cNvGraphicFramePr>
            <a:graphicFrameLocks noChangeAspect="1"/>
          </p:cNvGraphicFramePr>
          <p:nvPr/>
        </p:nvGraphicFramePr>
        <p:xfrm>
          <a:off x="762000" y="4038600"/>
          <a:ext cx="7932234" cy="838200"/>
        </p:xfrm>
        <a:graphic>
          <a:graphicData uri="http://schemas.openxmlformats.org/presentationml/2006/ole">
            <p:oleObj spid="_x0000_s35843" name="Equation" r:id="rId4" imgW="3695700" imgH="39370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4817" name="Object 1"/>
          <p:cNvGraphicFramePr>
            <a:graphicFrameLocks noChangeAspect="1"/>
          </p:cNvGraphicFramePr>
          <p:nvPr/>
        </p:nvGraphicFramePr>
        <p:xfrm>
          <a:off x="533400" y="762000"/>
          <a:ext cx="5378450" cy="1179513"/>
        </p:xfrm>
        <a:graphic>
          <a:graphicData uri="http://schemas.openxmlformats.org/presentationml/2006/ole">
            <p:oleObj spid="_x0000_s34817" name="Equation" r:id="rId3" imgW="1955520" imgH="431640" progId="Equation.3">
              <p:embed/>
            </p:oleObj>
          </a:graphicData>
        </a:graphic>
      </p:graphicFrame>
      <p:sp>
        <p:nvSpPr>
          <p:cNvPr id="348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4819" name="Object 3"/>
          <p:cNvGraphicFramePr>
            <a:graphicFrameLocks noChangeAspect="1"/>
          </p:cNvGraphicFramePr>
          <p:nvPr/>
        </p:nvGraphicFramePr>
        <p:xfrm>
          <a:off x="895350" y="2606675"/>
          <a:ext cx="2478088" cy="1127125"/>
        </p:xfrm>
        <a:graphic>
          <a:graphicData uri="http://schemas.openxmlformats.org/presentationml/2006/ole">
            <p:oleObj spid="_x0000_s34819" name="Equation" r:id="rId4" imgW="863280" imgH="393480" progId="Equation.3">
              <p:embed/>
            </p:oleObj>
          </a:graphicData>
        </a:graphic>
      </p:graphicFrame>
      <p:sp>
        <p:nvSpPr>
          <p:cNvPr id="348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4821" name="Object 5"/>
          <p:cNvGraphicFramePr>
            <a:graphicFrameLocks noChangeAspect="1"/>
          </p:cNvGraphicFramePr>
          <p:nvPr/>
        </p:nvGraphicFramePr>
        <p:xfrm>
          <a:off x="3719513" y="2649837"/>
          <a:ext cx="4510087" cy="1083963"/>
        </p:xfrm>
        <a:graphic>
          <a:graphicData uri="http://schemas.openxmlformats.org/presentationml/2006/ole">
            <p:oleObj spid="_x0000_s34821" name="Equation" r:id="rId5" imgW="1625400" imgH="393480" progId="Equation.3">
              <p:embed/>
            </p:oleObj>
          </a:graphicData>
        </a:graphic>
      </p:graphicFrame>
      <p:sp>
        <p:nvSpPr>
          <p:cNvPr id="3482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4823" name="Object 7"/>
          <p:cNvGraphicFramePr>
            <a:graphicFrameLocks noChangeAspect="1"/>
          </p:cNvGraphicFramePr>
          <p:nvPr/>
        </p:nvGraphicFramePr>
        <p:xfrm>
          <a:off x="381000" y="4419600"/>
          <a:ext cx="8509000" cy="1143000"/>
        </p:xfrm>
        <a:graphic>
          <a:graphicData uri="http://schemas.openxmlformats.org/presentationml/2006/ole">
            <p:oleObj spid="_x0000_s34823" name="Equation" r:id="rId6" imgW="3187700" imgH="431800"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3793" name="Object 1"/>
          <p:cNvGraphicFramePr>
            <a:graphicFrameLocks noChangeAspect="1"/>
          </p:cNvGraphicFramePr>
          <p:nvPr/>
        </p:nvGraphicFramePr>
        <p:xfrm>
          <a:off x="381000" y="533400"/>
          <a:ext cx="4305300" cy="1279525"/>
        </p:xfrm>
        <a:graphic>
          <a:graphicData uri="http://schemas.openxmlformats.org/presentationml/2006/ole">
            <p:oleObj spid="_x0000_s33793" name="Equation" r:id="rId3" imgW="1434960" imgH="431640" progId="Equation.3">
              <p:embed/>
            </p:oleObj>
          </a:graphicData>
        </a:graphic>
      </p:graphicFrame>
      <p:sp>
        <p:nvSpPr>
          <p:cNvPr id="337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3795" name="Object 3"/>
          <p:cNvGraphicFramePr>
            <a:graphicFrameLocks noChangeAspect="1"/>
          </p:cNvGraphicFramePr>
          <p:nvPr/>
        </p:nvGraphicFramePr>
        <p:xfrm>
          <a:off x="323850" y="2209800"/>
          <a:ext cx="8345488" cy="920750"/>
        </p:xfrm>
        <a:graphic>
          <a:graphicData uri="http://schemas.openxmlformats.org/presentationml/2006/ole">
            <p:oleObj spid="_x0000_s33795" name="Equation" r:id="rId4" imgW="3543120" imgH="393480" progId="Equation.3">
              <p:embed/>
            </p:oleObj>
          </a:graphicData>
        </a:graphic>
      </p:graphicFrame>
      <p:sp>
        <p:nvSpPr>
          <p:cNvPr id="8" name="TextBox 7"/>
          <p:cNvSpPr txBox="1"/>
          <p:nvPr/>
        </p:nvSpPr>
        <p:spPr>
          <a:xfrm>
            <a:off x="381000" y="3505200"/>
            <a:ext cx="6400800" cy="584775"/>
          </a:xfrm>
          <a:prstGeom prst="rect">
            <a:avLst/>
          </a:prstGeom>
          <a:noFill/>
        </p:spPr>
        <p:txBody>
          <a:bodyPr wrap="square" rtlCol="0">
            <a:spAutoFit/>
          </a:bodyPr>
          <a:lstStyle/>
          <a:p>
            <a:r>
              <a:rPr lang="en-US" sz="3200" dirty="0" smtClean="0"/>
              <a:t>Let u = V – </a:t>
            </a:r>
            <a:r>
              <a:rPr lang="en-US" sz="3200" dirty="0" err="1" smtClean="0"/>
              <a:t>nb</a:t>
            </a:r>
            <a:r>
              <a:rPr lang="en-US" sz="3200" dirty="0" smtClean="0"/>
              <a:t>. Then du = </a:t>
            </a:r>
            <a:r>
              <a:rPr lang="en-US" sz="3200" dirty="0" err="1" smtClean="0"/>
              <a:t>dv</a:t>
            </a:r>
            <a:r>
              <a:rPr lang="en-US" sz="3200" dirty="0" smtClean="0"/>
              <a:t>. Hence,</a:t>
            </a:r>
            <a:endParaRPr lang="en-US" sz="3200" dirty="0"/>
          </a:p>
        </p:txBody>
      </p:sp>
      <p:sp>
        <p:nvSpPr>
          <p:cNvPr id="337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3797" name="Object 5"/>
          <p:cNvGraphicFramePr>
            <a:graphicFrameLocks noChangeAspect="1"/>
          </p:cNvGraphicFramePr>
          <p:nvPr/>
        </p:nvGraphicFramePr>
        <p:xfrm>
          <a:off x="533400" y="4572000"/>
          <a:ext cx="7391401" cy="1171173"/>
        </p:xfrm>
        <a:graphic>
          <a:graphicData uri="http://schemas.openxmlformats.org/presentationml/2006/ole">
            <p:oleObj spid="_x0000_s33797" name="Equation" r:id="rId5" imgW="2705100" imgH="431800" progId="Equation.3">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1985" name="Object 1"/>
          <p:cNvGraphicFramePr>
            <a:graphicFrameLocks noChangeAspect="1"/>
          </p:cNvGraphicFramePr>
          <p:nvPr/>
        </p:nvGraphicFramePr>
        <p:xfrm>
          <a:off x="609600" y="609600"/>
          <a:ext cx="5181600" cy="796937"/>
        </p:xfrm>
        <a:graphic>
          <a:graphicData uri="http://schemas.openxmlformats.org/presentationml/2006/ole">
            <p:oleObj spid="_x0000_s41985" name="Equation" r:id="rId3" imgW="1790640" imgH="279360" progId="Equation.3">
              <p:embed/>
            </p:oleObj>
          </a:graphicData>
        </a:graphic>
      </p:graphicFrame>
      <p:sp>
        <p:nvSpPr>
          <p:cNvPr id="4" name="Rectangle 3"/>
          <p:cNvSpPr/>
          <p:nvPr/>
        </p:nvSpPr>
        <p:spPr>
          <a:xfrm>
            <a:off x="914400" y="2057400"/>
            <a:ext cx="7086599" cy="584775"/>
          </a:xfrm>
          <a:prstGeom prst="rect">
            <a:avLst/>
          </a:prstGeom>
        </p:spPr>
        <p:txBody>
          <a:bodyPr wrap="square">
            <a:spAutoFit/>
          </a:bodyPr>
          <a:lstStyle/>
          <a:p>
            <a:r>
              <a:rPr lang="en-US" sz="3200" dirty="0" smtClean="0"/>
              <a:t>Let  u = sin x. Then du = </a:t>
            </a:r>
            <a:r>
              <a:rPr lang="en-US" sz="3200" dirty="0" err="1" smtClean="0"/>
              <a:t>cos</a:t>
            </a:r>
            <a:r>
              <a:rPr lang="en-US" sz="3200" dirty="0" smtClean="0"/>
              <a:t> x </a:t>
            </a:r>
            <a:r>
              <a:rPr lang="en-US" sz="3200" dirty="0" err="1" smtClean="0"/>
              <a:t>dx</a:t>
            </a:r>
            <a:r>
              <a:rPr lang="en-US" sz="3200" dirty="0" smtClean="0"/>
              <a:t>. Hence</a:t>
            </a:r>
            <a:endParaRPr lang="en-US" sz="3200" dirty="0"/>
          </a:p>
        </p:txBody>
      </p:sp>
      <p:sp>
        <p:nvSpPr>
          <p:cNvPr id="419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1987" name="Object 3"/>
          <p:cNvGraphicFramePr>
            <a:graphicFrameLocks noChangeAspect="1"/>
          </p:cNvGraphicFramePr>
          <p:nvPr/>
        </p:nvGraphicFramePr>
        <p:xfrm>
          <a:off x="533401" y="3276599"/>
          <a:ext cx="8153400" cy="997879"/>
        </p:xfrm>
        <a:graphic>
          <a:graphicData uri="http://schemas.openxmlformats.org/presentationml/2006/ole">
            <p:oleObj spid="_x0000_s41987" name="Equation" r:id="rId4" imgW="3187700" imgH="393700" progId="Equation.3">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lvl="1" algn="ctr" rtl="0">
              <a:spcBef>
                <a:spcPct val="0"/>
              </a:spcBef>
            </a:pPr>
            <a:r>
              <a:rPr lang="en-US" sz="3600" b="1" dirty="0" smtClean="0">
                <a:solidFill>
                  <a:srgbClr val="00B050"/>
                </a:solidFill>
              </a:rPr>
              <a:t>Trigonometric Transformation</a:t>
            </a:r>
            <a:r>
              <a:rPr lang="en-US" b="1" dirty="0" smtClean="0"/>
              <a:t/>
            </a:r>
            <a:br>
              <a:rPr lang="en-US" b="1" dirty="0" smtClean="0"/>
            </a:br>
            <a:endParaRPr lang="en-US" dirty="0"/>
          </a:p>
        </p:txBody>
      </p:sp>
      <p:sp>
        <p:nvSpPr>
          <p:cNvPr id="3" name="Content Placeholder 2"/>
          <p:cNvSpPr>
            <a:spLocks noGrp="1"/>
          </p:cNvSpPr>
          <p:nvPr>
            <p:ph idx="1"/>
          </p:nvPr>
        </p:nvSpPr>
        <p:spPr>
          <a:xfrm>
            <a:off x="457200" y="1600201"/>
            <a:ext cx="8229600" cy="3352800"/>
          </a:xfrm>
        </p:spPr>
        <p:style>
          <a:lnRef idx="1">
            <a:schemeClr val="accent3"/>
          </a:lnRef>
          <a:fillRef idx="2">
            <a:schemeClr val="accent3"/>
          </a:fillRef>
          <a:effectRef idx="1">
            <a:schemeClr val="accent3"/>
          </a:effectRef>
          <a:fontRef idx="minor">
            <a:schemeClr val="dk1"/>
          </a:fontRef>
        </p:style>
        <p:txBody>
          <a:bodyPr/>
          <a:lstStyle/>
          <a:p>
            <a:r>
              <a:rPr lang="en-US" dirty="0" smtClean="0"/>
              <a:t>Many trigonometric integrals can be transformed into a proper form for integration by making some form of trigonometric transformation using </a:t>
            </a:r>
            <a:r>
              <a:rPr lang="en-US" b="1" dirty="0" smtClean="0">
                <a:solidFill>
                  <a:srgbClr val="FF0000"/>
                </a:solidFill>
              </a:rPr>
              <a:t>trigonometric identities</a:t>
            </a:r>
            <a:r>
              <a:rPr lang="en-US" dirty="0" smtClean="0"/>
              <a:t>.</a:t>
            </a:r>
          </a:p>
          <a:p>
            <a:r>
              <a:rPr lang="en-US" dirty="0" smtClean="0"/>
              <a:t>For example, to evaluate the integral                     we must make use of the identity </a:t>
            </a:r>
            <a:endParaRPr lang="en-US" dirty="0"/>
          </a:p>
        </p:txBody>
      </p:sp>
      <p:sp>
        <p:nvSpPr>
          <p:cNvPr id="460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6081" name="Object 1"/>
          <p:cNvGraphicFramePr>
            <a:graphicFrameLocks noChangeAspect="1"/>
          </p:cNvGraphicFramePr>
          <p:nvPr/>
        </p:nvGraphicFramePr>
        <p:xfrm>
          <a:off x="7010400" y="3581400"/>
          <a:ext cx="1676400" cy="762000"/>
        </p:xfrm>
        <a:graphic>
          <a:graphicData uri="http://schemas.openxmlformats.org/presentationml/2006/ole">
            <p:oleObj spid="_x0000_s46081" name="Equation" r:id="rId3" imgW="660400" imgH="279400" progId="Equation.3">
              <p:embed/>
            </p:oleObj>
          </a:graphicData>
        </a:graphic>
      </p:graphicFrame>
      <p:sp>
        <p:nvSpPr>
          <p:cNvPr id="460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6083" name="Object 3"/>
          <p:cNvGraphicFramePr>
            <a:graphicFrameLocks noChangeAspect="1"/>
          </p:cNvGraphicFramePr>
          <p:nvPr/>
        </p:nvGraphicFramePr>
        <p:xfrm>
          <a:off x="3048000" y="5181600"/>
          <a:ext cx="3124200" cy="908455"/>
        </p:xfrm>
        <a:graphic>
          <a:graphicData uri="http://schemas.openxmlformats.org/presentationml/2006/ole">
            <p:oleObj spid="_x0000_s46083" name="Equation" r:id="rId4" imgW="1345616" imgH="393529" progId="Equation.3">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762000"/>
          </a:xfrm>
        </p:spPr>
        <p:style>
          <a:lnRef idx="1">
            <a:schemeClr val="accent3"/>
          </a:lnRef>
          <a:fillRef idx="2">
            <a:schemeClr val="accent3"/>
          </a:fillRef>
          <a:effectRef idx="1">
            <a:schemeClr val="accent3"/>
          </a:effectRef>
          <a:fontRef idx="minor">
            <a:schemeClr val="dk1"/>
          </a:fontRef>
        </p:style>
        <p:txBody>
          <a:bodyPr/>
          <a:lstStyle/>
          <a:p>
            <a:r>
              <a:rPr lang="en-US" dirty="0" smtClean="0"/>
              <a:t>Thus, </a:t>
            </a:r>
            <a:endParaRPr lang="en-US" dirty="0"/>
          </a:p>
        </p:txBody>
      </p:sp>
      <p:sp>
        <p:nvSpPr>
          <p:cNvPr id="450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5057" name="Object 1"/>
          <p:cNvGraphicFramePr>
            <a:graphicFrameLocks noChangeAspect="1"/>
          </p:cNvGraphicFramePr>
          <p:nvPr/>
        </p:nvGraphicFramePr>
        <p:xfrm>
          <a:off x="1905000" y="1828800"/>
          <a:ext cx="6016083" cy="990600"/>
        </p:xfrm>
        <a:graphic>
          <a:graphicData uri="http://schemas.openxmlformats.org/presentationml/2006/ole">
            <p:oleObj spid="_x0000_s45057" name="Equation" r:id="rId3" imgW="2374900" imgH="393700" progId="Equation.3">
              <p:embed/>
            </p:oleObj>
          </a:graphicData>
        </a:graphic>
      </p:graphicFrame>
      <p:sp>
        <p:nvSpPr>
          <p:cNvPr id="6" name="Content Placeholder 2"/>
          <p:cNvSpPr txBox="1">
            <a:spLocks/>
          </p:cNvSpPr>
          <p:nvPr/>
        </p:nvSpPr>
        <p:spPr>
          <a:xfrm>
            <a:off x="457200" y="3352800"/>
            <a:ext cx="8229600" cy="7620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Integrating each term </a:t>
            </a:r>
            <a:r>
              <a:rPr lang="en-US" sz="3200" dirty="0" err="1" smtClean="0"/>
              <a:t>separatly</a:t>
            </a:r>
            <a:r>
              <a:rPr lang="en-US" sz="3200" dirty="0" smtClean="0"/>
              <a:t> gives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50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5059" name="Object 3"/>
          <p:cNvGraphicFramePr>
            <a:graphicFrameLocks noChangeAspect="1"/>
          </p:cNvGraphicFramePr>
          <p:nvPr/>
        </p:nvGraphicFramePr>
        <p:xfrm>
          <a:off x="2514600" y="4648200"/>
          <a:ext cx="4646613" cy="990600"/>
        </p:xfrm>
        <a:graphic>
          <a:graphicData uri="http://schemas.openxmlformats.org/presentationml/2006/ole">
            <p:oleObj spid="_x0000_s45059" name="Equation" r:id="rId4" imgW="1828800" imgH="393480" progId="Equation.3">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2286000"/>
          </a:xfrm>
        </p:spPr>
        <p:style>
          <a:lnRef idx="1">
            <a:schemeClr val="accent3"/>
          </a:lnRef>
          <a:fillRef idx="2">
            <a:schemeClr val="accent3"/>
          </a:fillRef>
          <a:effectRef idx="1">
            <a:schemeClr val="accent3"/>
          </a:effectRef>
          <a:fontRef idx="minor">
            <a:schemeClr val="dk1"/>
          </a:fontRef>
        </p:style>
        <p:txBody>
          <a:bodyPr/>
          <a:lstStyle/>
          <a:p>
            <a:r>
              <a:rPr lang="en-US" dirty="0" smtClean="0"/>
              <a:t>Again, integration of integral of this type are more </a:t>
            </a:r>
            <a:r>
              <a:rPr lang="en-US" dirty="0" err="1" smtClean="0"/>
              <a:t>parctically</a:t>
            </a:r>
            <a:r>
              <a:rPr lang="en-US" dirty="0" smtClean="0"/>
              <a:t> done by using the Table of Integrals</a:t>
            </a:r>
          </a:p>
          <a:p>
            <a:r>
              <a:rPr lang="en-US" dirty="0" smtClean="0"/>
              <a:t>Example:</a:t>
            </a:r>
            <a:endParaRPr lang="en-US"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4033" name="Object 1"/>
          <p:cNvGraphicFramePr>
            <a:graphicFrameLocks noChangeAspect="1"/>
          </p:cNvGraphicFramePr>
          <p:nvPr/>
        </p:nvGraphicFramePr>
        <p:xfrm>
          <a:off x="3200400" y="1798468"/>
          <a:ext cx="3505200" cy="716132"/>
        </p:xfrm>
        <a:graphic>
          <a:graphicData uri="http://schemas.openxmlformats.org/presentationml/2006/ole">
            <p:oleObj spid="_x0000_s44033" name="Equation" r:id="rId3" imgW="1346040" imgH="279360" progId="Equation.3">
              <p:embed/>
            </p:oleObj>
          </a:graphicData>
        </a:graphic>
      </p:graphicFrame>
      <p:sp>
        <p:nvSpPr>
          <p:cNvPr id="6" name="Content Placeholder 2"/>
          <p:cNvSpPr txBox="1">
            <a:spLocks/>
          </p:cNvSpPr>
          <p:nvPr/>
        </p:nvSpPr>
        <p:spPr>
          <a:xfrm>
            <a:off x="483972" y="2638170"/>
            <a:ext cx="8229600" cy="1676400"/>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Integration of this function can be accomplished using integral from the Table of Integral. Here,</a:t>
            </a:r>
            <a:r>
              <a:rPr kumimoji="0" lang="en-US" sz="3200" b="0" i="0" u="none" strike="noStrike" kern="1200" cap="none" spc="0" normalizeH="0" noProof="0" dirty="0" smtClean="0">
                <a:ln>
                  <a:noFill/>
                </a:ln>
                <a:solidFill>
                  <a:schemeClr val="tx1"/>
                </a:solidFill>
                <a:effectLst/>
                <a:uLnTx/>
                <a:uFillTx/>
                <a:latin typeface="+mn-lt"/>
                <a:ea typeface="+mn-ea"/>
                <a:cs typeface="+mn-cs"/>
              </a:rPr>
              <a:t> a = 2 and b = 0</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44035" name="Object 3"/>
          <p:cNvGraphicFramePr>
            <a:graphicFrameLocks noChangeAspect="1"/>
          </p:cNvGraphicFramePr>
          <p:nvPr/>
        </p:nvGraphicFramePr>
        <p:xfrm>
          <a:off x="685800" y="4495800"/>
          <a:ext cx="8001000" cy="921488"/>
        </p:xfrm>
        <a:graphic>
          <a:graphicData uri="http://schemas.openxmlformats.org/presentationml/2006/ole">
            <p:oleObj spid="_x0000_s44035" name="Equation" r:id="rId4" imgW="3390900" imgH="393700" progId="Equation.3">
              <p:embed/>
            </p:oleObj>
          </a:graphicData>
        </a:graphic>
      </p:graphicFrame>
      <p:graphicFrame>
        <p:nvGraphicFramePr>
          <p:cNvPr id="44036" name="Object 4"/>
          <p:cNvGraphicFramePr>
            <a:graphicFrameLocks noChangeAspect="1"/>
          </p:cNvGraphicFramePr>
          <p:nvPr/>
        </p:nvGraphicFramePr>
        <p:xfrm>
          <a:off x="685800" y="5486400"/>
          <a:ext cx="7315200" cy="1059180"/>
        </p:xfrm>
        <a:graphic>
          <a:graphicData uri="http://schemas.openxmlformats.org/presentationml/2006/ole">
            <p:oleObj spid="_x0000_s44036" name="Equation" r:id="rId5" imgW="2692400" imgH="39370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l"/>
            <a:r>
              <a:rPr lang="en-US" b="1" dirty="0" smtClean="0">
                <a:solidFill>
                  <a:srgbClr val="00B050"/>
                </a:solidFill>
              </a:rPr>
              <a:t>2.1 INTRODUCTION</a:t>
            </a:r>
            <a:endParaRPr lang="en-US" b="1" dirty="0">
              <a:solidFill>
                <a:srgbClr val="00B050"/>
              </a:solidFill>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r>
              <a:rPr lang="en-US" dirty="0" smtClean="0"/>
              <a:t>TWO MAJOR APPROACHES</a:t>
            </a:r>
          </a:p>
          <a:p>
            <a:pPr lvl="1"/>
            <a:r>
              <a:rPr lang="en-US" dirty="0" smtClean="0"/>
              <a:t>ANTIDERIVATIVES – to mathematically generate integrals</a:t>
            </a:r>
          </a:p>
          <a:p>
            <a:pPr lvl="1"/>
            <a:r>
              <a:rPr lang="en-US" dirty="0" smtClean="0"/>
              <a:t>INTEGRATION – to assign a physical meaning to the integral</a:t>
            </a:r>
          </a:p>
          <a:p>
            <a:r>
              <a:rPr lang="en-US" dirty="0" smtClean="0"/>
              <a:t>The other approach:</a:t>
            </a:r>
          </a:p>
          <a:p>
            <a:pPr lvl="1"/>
            <a:r>
              <a:rPr lang="en-US" dirty="0" smtClean="0"/>
              <a:t>To consider the integral as the sum of many similar, infinitesimal elements</a:t>
            </a:r>
          </a:p>
          <a:p>
            <a:r>
              <a:rPr lang="en-US" dirty="0" smtClean="0"/>
              <a:t>The process of taking integration, as the inverse of differentiation</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 name="Title 6"/>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Partial  Fractions</a:t>
            </a:r>
            <a:endParaRPr lang="en-US" dirty="0"/>
          </a:p>
        </p:txBody>
      </p:sp>
      <p:sp>
        <p:nvSpPr>
          <p:cNvPr id="8" name="Content Placeholder 7"/>
          <p:cNvSpPr>
            <a:spLocks noGrp="1"/>
          </p:cNvSpPr>
          <p:nvPr>
            <p:ph idx="1"/>
          </p:nvPr>
        </p:nvSpPr>
        <p:spPr>
          <a:xfrm>
            <a:off x="457200" y="1600201"/>
            <a:ext cx="8229600" cy="838200"/>
          </a:xfrm>
        </p:spPr>
        <p:txBody>
          <a:bodyPr/>
          <a:lstStyle/>
          <a:p>
            <a:r>
              <a:rPr lang="en-US" dirty="0" smtClean="0"/>
              <a:t>Consider an integral of the type</a:t>
            </a:r>
            <a:endParaRPr lang="en-US" dirty="0"/>
          </a:p>
        </p:txBody>
      </p:sp>
      <p:sp>
        <p:nvSpPr>
          <p:cNvPr id="4301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3014" name="Object 6"/>
          <p:cNvGraphicFramePr>
            <a:graphicFrameLocks noChangeAspect="1"/>
          </p:cNvGraphicFramePr>
          <p:nvPr/>
        </p:nvGraphicFramePr>
        <p:xfrm>
          <a:off x="1143000" y="2514600"/>
          <a:ext cx="7250113" cy="1133475"/>
        </p:xfrm>
        <a:graphic>
          <a:graphicData uri="http://schemas.openxmlformats.org/presentationml/2006/ole">
            <p:oleObj spid="_x0000_s43014" name="Equation" r:id="rId3" imgW="2743200" imgH="431640" progId="Equation.3">
              <p:embed/>
            </p:oleObj>
          </a:graphicData>
        </a:graphic>
      </p:graphicFrame>
      <p:sp>
        <p:nvSpPr>
          <p:cNvPr id="11" name="Content Placeholder 7"/>
          <p:cNvSpPr txBox="1">
            <a:spLocks/>
          </p:cNvSpPr>
          <p:nvPr/>
        </p:nvSpPr>
        <p:spPr>
          <a:xfrm>
            <a:off x="533400" y="3962400"/>
            <a:ext cx="8229600" cy="838200"/>
          </a:xfrm>
          <a:prstGeom prst="rect">
            <a:avLst/>
          </a:prstGeom>
        </p:spPr>
        <p:txBody>
          <a:bodyPr vert="horz" lIns="91440" tIns="45720" rIns="91440" bIns="45720" rtlCol="0">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This type of integral can be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trasformed</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into simpler integral by the following method. Let A = (a – x) and B = (b –x). Then</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3017"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3016" name="Object 8"/>
          <p:cNvGraphicFramePr>
            <a:graphicFrameLocks noChangeAspect="1"/>
          </p:cNvGraphicFramePr>
          <p:nvPr/>
        </p:nvGraphicFramePr>
        <p:xfrm>
          <a:off x="2362200" y="4953000"/>
          <a:ext cx="4267200" cy="966603"/>
        </p:xfrm>
        <a:graphic>
          <a:graphicData uri="http://schemas.openxmlformats.org/presentationml/2006/ole">
            <p:oleObj spid="_x0000_s43016" name="Equation" r:id="rId4" imgW="1726451" imgH="393529" progId="Equation.3">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09600"/>
          </a:xfrm>
        </p:spPr>
        <p:style>
          <a:lnRef idx="1">
            <a:schemeClr val="accent3"/>
          </a:lnRef>
          <a:fillRef idx="2">
            <a:schemeClr val="accent3"/>
          </a:fillRef>
          <a:effectRef idx="1">
            <a:schemeClr val="accent3"/>
          </a:effectRef>
          <a:fontRef idx="minor">
            <a:schemeClr val="dk1"/>
          </a:fontRef>
        </p:style>
        <p:txBody>
          <a:bodyPr/>
          <a:lstStyle/>
          <a:p>
            <a:r>
              <a:rPr lang="en-US" dirty="0" smtClean="0"/>
              <a:t>Therefore,</a:t>
            </a:r>
            <a:endParaRPr lang="en-US" dirty="0"/>
          </a:p>
        </p:txBody>
      </p:sp>
      <p:graphicFrame>
        <p:nvGraphicFramePr>
          <p:cNvPr id="55298" name="Object 2"/>
          <p:cNvGraphicFramePr>
            <a:graphicFrameLocks noChangeAspect="1"/>
          </p:cNvGraphicFramePr>
          <p:nvPr/>
        </p:nvGraphicFramePr>
        <p:xfrm>
          <a:off x="2971800" y="992094"/>
          <a:ext cx="2971800" cy="912906"/>
        </p:xfrm>
        <a:graphic>
          <a:graphicData uri="http://schemas.openxmlformats.org/presentationml/2006/ole">
            <p:oleObj spid="_x0000_s55298" name="Equation" r:id="rId3" imgW="1459866" imgH="444307" progId="Equation.3">
              <p:embed/>
            </p:oleObj>
          </a:graphicData>
        </a:graphic>
      </p:graphicFrame>
      <p:graphicFrame>
        <p:nvGraphicFramePr>
          <p:cNvPr id="55297" name="Object 1"/>
          <p:cNvGraphicFramePr>
            <a:graphicFrameLocks noChangeAspect="1"/>
          </p:cNvGraphicFramePr>
          <p:nvPr/>
        </p:nvGraphicFramePr>
        <p:xfrm>
          <a:off x="1219200" y="1905000"/>
          <a:ext cx="5715000" cy="1091629"/>
        </p:xfrm>
        <a:graphic>
          <a:graphicData uri="http://schemas.openxmlformats.org/presentationml/2006/ole">
            <p:oleObj spid="_x0000_s55297" name="Equation" r:id="rId4" imgW="2539800" imgH="482400" progId="Equation.3">
              <p:embed/>
            </p:oleObj>
          </a:graphicData>
        </a:graphic>
      </p:graphicFrame>
      <p:sp>
        <p:nvSpPr>
          <p:cNvPr id="552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5300" name="Rectangle 4"/>
          <p:cNvSpPr>
            <a:spLocks noChangeArrowheads="1"/>
          </p:cNvSpPr>
          <p:nvPr/>
        </p:nvSpPr>
        <p:spPr bwMode="auto">
          <a:xfrm>
            <a:off x="0" y="609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 name="Content Placeholder 2"/>
          <p:cNvSpPr txBox="1">
            <a:spLocks/>
          </p:cNvSpPr>
          <p:nvPr/>
        </p:nvSpPr>
        <p:spPr>
          <a:xfrm>
            <a:off x="457200" y="4419600"/>
            <a:ext cx="8229600" cy="6858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Which can be integrated to give,</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53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5301" name="Object 5"/>
          <p:cNvGraphicFramePr>
            <a:graphicFrameLocks noChangeAspect="1"/>
          </p:cNvGraphicFramePr>
          <p:nvPr/>
        </p:nvGraphicFramePr>
        <p:xfrm>
          <a:off x="1072776" y="3177254"/>
          <a:ext cx="6699624" cy="1166146"/>
        </p:xfrm>
        <a:graphic>
          <a:graphicData uri="http://schemas.openxmlformats.org/presentationml/2006/ole">
            <p:oleObj spid="_x0000_s55301" name="Equation" r:id="rId5" imgW="2794000" imgH="482600" progId="Equation.3">
              <p:embed/>
            </p:oleObj>
          </a:graphicData>
        </a:graphic>
      </p:graphicFrame>
      <p:sp>
        <p:nvSpPr>
          <p:cNvPr id="5530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5303" name="Object 7"/>
          <p:cNvGraphicFramePr>
            <a:graphicFrameLocks noChangeAspect="1"/>
          </p:cNvGraphicFramePr>
          <p:nvPr/>
        </p:nvGraphicFramePr>
        <p:xfrm>
          <a:off x="381000" y="5562600"/>
          <a:ext cx="8458200" cy="990600"/>
        </p:xfrm>
        <a:graphic>
          <a:graphicData uri="http://schemas.openxmlformats.org/presentationml/2006/ole">
            <p:oleObj spid="_x0000_s55303" name="Equation" r:id="rId6" imgW="4533900" imgH="431800" progId="Equation.3">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marL="790575" indent="-790575" algn="l"/>
            <a:r>
              <a:rPr lang="en-US" dirty="0" smtClean="0"/>
              <a:t>2.5 The Integral as a summation of infinitesimally</a:t>
            </a:r>
            <a:endParaRPr lang="en-US" dirty="0"/>
          </a:p>
        </p:txBody>
      </p:sp>
      <p:sp>
        <p:nvSpPr>
          <p:cNvPr id="3" name="Content Placeholder 2"/>
          <p:cNvSpPr>
            <a:spLocks noGrp="1"/>
          </p:cNvSpPr>
          <p:nvPr>
            <p:ph idx="1"/>
          </p:nvPr>
        </p:nvSpPr>
        <p:spPr>
          <a:xfrm>
            <a:off x="457200" y="1981200"/>
            <a:ext cx="8229600" cy="3505200"/>
          </a:xfrm>
        </p:spPr>
        <p:style>
          <a:lnRef idx="1">
            <a:schemeClr val="accent3"/>
          </a:lnRef>
          <a:fillRef idx="2">
            <a:schemeClr val="accent3"/>
          </a:fillRef>
          <a:effectRef idx="1">
            <a:schemeClr val="accent3"/>
          </a:effectRef>
          <a:fontRef idx="minor">
            <a:schemeClr val="dk1"/>
          </a:fontRef>
        </p:style>
        <p:txBody>
          <a:bodyPr/>
          <a:lstStyle/>
          <a:p>
            <a:r>
              <a:rPr lang="en-US" dirty="0" smtClean="0"/>
              <a:t>In the previous sections we have considered </a:t>
            </a:r>
            <a:r>
              <a:rPr lang="en-US" dirty="0" smtClean="0">
                <a:solidFill>
                  <a:srgbClr val="FF0000"/>
                </a:solidFill>
              </a:rPr>
              <a:t>integration as the purely mathematical operation of finding </a:t>
            </a:r>
            <a:r>
              <a:rPr lang="en-US" dirty="0" err="1" smtClean="0">
                <a:solidFill>
                  <a:srgbClr val="FF0000"/>
                </a:solidFill>
              </a:rPr>
              <a:t>antiderivatives</a:t>
            </a:r>
            <a:r>
              <a:rPr lang="en-US" dirty="0" smtClean="0"/>
              <a:t>.</a:t>
            </a:r>
          </a:p>
          <a:p>
            <a:r>
              <a:rPr lang="en-US" dirty="0" smtClean="0"/>
              <a:t>Let us now turn to the more physical aspects of integration in order to understand the </a:t>
            </a:r>
            <a:r>
              <a:rPr lang="en-US" dirty="0" smtClean="0">
                <a:solidFill>
                  <a:srgbClr val="FF0000"/>
                </a:solidFill>
              </a:rPr>
              <a:t>physical importance of the integral</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1981200"/>
          </a:xfrm>
        </p:spPr>
        <p:style>
          <a:lnRef idx="1">
            <a:schemeClr val="accent3"/>
          </a:lnRef>
          <a:fillRef idx="2">
            <a:schemeClr val="accent3"/>
          </a:fillRef>
          <a:effectRef idx="1">
            <a:schemeClr val="accent3"/>
          </a:effectRef>
          <a:fontRef idx="minor">
            <a:schemeClr val="dk1"/>
          </a:fontRef>
        </p:style>
        <p:txBody>
          <a:bodyPr/>
          <a:lstStyle/>
          <a:p>
            <a:r>
              <a:rPr lang="en-US" dirty="0" smtClean="0"/>
              <a:t>Consider, as an example:</a:t>
            </a:r>
          </a:p>
          <a:p>
            <a:pPr marL="971550" lvl="1" indent="-514350">
              <a:buFont typeface="+mj-lt"/>
              <a:buAutoNum type="arabicPeriod"/>
            </a:pPr>
            <a:r>
              <a:rPr lang="en-US" dirty="0" smtClean="0"/>
              <a:t>The expansion of an ideal gas from a volume of V</a:t>
            </a:r>
            <a:r>
              <a:rPr lang="en-US" baseline="-25000" dirty="0" smtClean="0"/>
              <a:t>1</a:t>
            </a:r>
            <a:r>
              <a:rPr lang="en-US" dirty="0" smtClean="0"/>
              <a:t> to a volume V</a:t>
            </a:r>
            <a:r>
              <a:rPr lang="en-US" baseline="-25000" dirty="0" smtClean="0"/>
              <a:t>2</a:t>
            </a:r>
            <a:r>
              <a:rPr lang="en-US" dirty="0" smtClean="0"/>
              <a:t> </a:t>
            </a:r>
            <a:r>
              <a:rPr lang="en-US" b="1" dirty="0" smtClean="0">
                <a:solidFill>
                  <a:srgbClr val="FF0000"/>
                </a:solidFill>
              </a:rPr>
              <a:t>against a constant external pressure </a:t>
            </a:r>
            <a:r>
              <a:rPr lang="en-US" b="1" i="1" dirty="0" err="1" smtClean="0">
                <a:solidFill>
                  <a:srgbClr val="FF0000"/>
                </a:solidFill>
              </a:rPr>
              <a:t>P</a:t>
            </a:r>
            <a:r>
              <a:rPr lang="en-US" b="1" baseline="-25000" dirty="0" err="1" smtClean="0">
                <a:solidFill>
                  <a:srgbClr val="FF0000"/>
                </a:solidFill>
              </a:rPr>
              <a:t>ext</a:t>
            </a:r>
            <a:r>
              <a:rPr lang="en-US" b="1" dirty="0" smtClean="0">
                <a:solidFill>
                  <a:srgbClr val="FF0000"/>
                </a:solidFill>
              </a:rPr>
              <a:t>, </a:t>
            </a:r>
            <a:endParaRPr lang="en-US" b="1" dirty="0">
              <a:solidFill>
                <a:srgbClr val="FF0000"/>
              </a:solidFill>
            </a:endParaRPr>
          </a:p>
        </p:txBody>
      </p:sp>
      <p:pic>
        <p:nvPicPr>
          <p:cNvPr id="53250" name="Picture 2"/>
          <p:cNvPicPr>
            <a:picLocks noChangeAspect="1" noChangeArrowheads="1"/>
          </p:cNvPicPr>
          <p:nvPr/>
        </p:nvPicPr>
        <p:blipFill>
          <a:blip r:embed="rId3"/>
          <a:srcRect/>
          <a:stretch>
            <a:fillRect/>
          </a:stretch>
        </p:blipFill>
        <p:spPr bwMode="auto">
          <a:xfrm>
            <a:off x="304800" y="2514600"/>
            <a:ext cx="4743450" cy="4162425"/>
          </a:xfrm>
          <a:prstGeom prst="rect">
            <a:avLst/>
          </a:prstGeom>
          <a:noFill/>
          <a:ln w="9525">
            <a:noFill/>
            <a:miter lim="800000"/>
            <a:headEnd/>
            <a:tailEnd/>
          </a:ln>
          <a:effectLst/>
        </p:spPr>
      </p:pic>
      <p:sp>
        <p:nvSpPr>
          <p:cNvPr id="6" name="TextBox 5"/>
          <p:cNvSpPr txBox="1"/>
          <p:nvPr/>
        </p:nvSpPr>
        <p:spPr>
          <a:xfrm>
            <a:off x="5181600" y="2438400"/>
            <a:ext cx="3581400" cy="39703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800" dirty="0" smtClean="0"/>
              <a:t>The plot seen in the indicator diagram is </a:t>
            </a:r>
            <a:r>
              <a:rPr lang="en-US" sz="2800" b="1" dirty="0" smtClean="0"/>
              <a:t>not</a:t>
            </a:r>
            <a:r>
              <a:rPr lang="en-US" sz="2800" dirty="0" smtClean="0"/>
              <a:t> a graph of </a:t>
            </a:r>
            <a:r>
              <a:rPr lang="en-US" sz="2800" dirty="0" err="1" smtClean="0"/>
              <a:t>P</a:t>
            </a:r>
            <a:r>
              <a:rPr lang="en-US" sz="2800" baseline="-25000" dirty="0" err="1" smtClean="0"/>
              <a:t>ext</a:t>
            </a:r>
            <a:r>
              <a:rPr lang="en-US" sz="2800" dirty="0" smtClean="0"/>
              <a:t> as a function of V. </a:t>
            </a:r>
          </a:p>
          <a:p>
            <a:r>
              <a:rPr lang="en-US" sz="2800" i="1" dirty="0" smtClean="0">
                <a:solidFill>
                  <a:srgbClr val="FF0000"/>
                </a:solidFill>
              </a:rPr>
              <a:t>There is no functional dependence between the external pressure on the gas and the volume of the gas</a:t>
            </a:r>
            <a:endParaRPr lang="en-US" sz="2800" b="1"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638800"/>
          </a:xfrm>
        </p:spPr>
        <p:style>
          <a:lnRef idx="1">
            <a:schemeClr val="accent3"/>
          </a:lnRef>
          <a:fillRef idx="2">
            <a:schemeClr val="accent3"/>
          </a:fillRef>
          <a:effectRef idx="1">
            <a:schemeClr val="accent3"/>
          </a:effectRef>
          <a:fontRef idx="minor">
            <a:schemeClr val="dk1"/>
          </a:fontRef>
        </p:style>
        <p:txBody>
          <a:bodyPr/>
          <a:lstStyle/>
          <a:p>
            <a:r>
              <a:rPr lang="en-US" dirty="0" smtClean="0"/>
              <a:t>The diagram shows what the external pressure is doing on one axis and what the </a:t>
            </a:r>
            <a:r>
              <a:rPr lang="en-US" dirty="0" err="1" smtClean="0"/>
              <a:t>volum</a:t>
            </a:r>
            <a:r>
              <a:rPr lang="en-US" dirty="0" smtClean="0"/>
              <a:t> is doing on the other axis</a:t>
            </a:r>
          </a:p>
          <a:p>
            <a:r>
              <a:rPr lang="en-US" dirty="0" smtClean="0"/>
              <a:t>Both can vary independently</a:t>
            </a:r>
          </a:p>
          <a:p>
            <a:r>
              <a:rPr lang="en-US" dirty="0" smtClean="0"/>
              <a:t>The work done by the gas does depend on both the external </a:t>
            </a:r>
            <a:r>
              <a:rPr lang="en-US" dirty="0" err="1" smtClean="0"/>
              <a:t>prssure</a:t>
            </a:r>
            <a:r>
              <a:rPr lang="en-US" dirty="0" smtClean="0"/>
              <a:t> and the volume change</a:t>
            </a:r>
          </a:p>
          <a:p>
            <a:r>
              <a:rPr lang="en-US" dirty="0" smtClean="0"/>
              <a:t>For expansion, the work is </a:t>
            </a:r>
            <a:r>
              <a:rPr lang="en-US" i="1" dirty="0" smtClean="0"/>
              <a:t>w</a:t>
            </a:r>
            <a:r>
              <a:rPr lang="en-US" dirty="0" smtClean="0"/>
              <a:t> = - </a:t>
            </a:r>
            <a:r>
              <a:rPr lang="en-US" dirty="0" err="1" smtClean="0"/>
              <a:t>P</a:t>
            </a:r>
            <a:r>
              <a:rPr lang="en-US" baseline="-25000" dirty="0" err="1" smtClean="0"/>
              <a:t>ext</a:t>
            </a:r>
            <a:r>
              <a:rPr lang="en-US" dirty="0" smtClean="0"/>
              <a:t>(V</a:t>
            </a:r>
            <a:r>
              <a:rPr lang="en-US" baseline="-25000" dirty="0" smtClean="0"/>
              <a:t>2</a:t>
            </a:r>
            <a:r>
              <a:rPr lang="en-US" dirty="0" smtClean="0"/>
              <a:t> – V</a:t>
            </a:r>
            <a:r>
              <a:rPr lang="en-US" baseline="-25000" dirty="0" smtClean="0"/>
              <a:t>1</a:t>
            </a:r>
            <a:r>
              <a:rPr lang="en-US" dirty="0" smtClean="0"/>
              <a:t>)</a:t>
            </a:r>
          </a:p>
          <a:p>
            <a:r>
              <a:rPr lang="en-US" i="1" dirty="0" smtClean="0"/>
              <a:t>W is just the negative of the area under the </a:t>
            </a:r>
            <a:r>
              <a:rPr lang="en-US" i="1" dirty="0" err="1" smtClean="0"/>
              <a:t>P</a:t>
            </a:r>
            <a:r>
              <a:rPr lang="en-US" i="1" baseline="-25000" dirty="0" err="1" smtClean="0"/>
              <a:t>ext</a:t>
            </a:r>
            <a:r>
              <a:rPr lang="en-US" i="1" dirty="0" smtClean="0"/>
              <a:t> versus V diagram</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514350" indent="-514350">
              <a:buFont typeface="+mj-lt"/>
              <a:buAutoNum type="arabicPeriod" startAt="2"/>
            </a:pPr>
            <a:r>
              <a:rPr lang="en-US" dirty="0" smtClean="0"/>
              <a:t>The </a:t>
            </a:r>
            <a:r>
              <a:rPr lang="en-US" b="1" dirty="0" smtClean="0">
                <a:solidFill>
                  <a:srgbClr val="FF0000"/>
                </a:solidFill>
              </a:rPr>
              <a:t>external </a:t>
            </a:r>
            <a:r>
              <a:rPr lang="en-US" b="1" dirty="0" err="1" smtClean="0">
                <a:solidFill>
                  <a:srgbClr val="FF0000"/>
                </a:solidFill>
              </a:rPr>
              <a:t>prssure</a:t>
            </a:r>
            <a:r>
              <a:rPr lang="en-US" b="1" dirty="0" smtClean="0">
                <a:solidFill>
                  <a:srgbClr val="FF0000"/>
                </a:solidFill>
              </a:rPr>
              <a:t> changes</a:t>
            </a:r>
            <a:r>
              <a:rPr lang="en-US" dirty="0" smtClean="0"/>
              <a:t>, in some fashion, as the volume changes</a:t>
            </a:r>
          </a:p>
          <a:p>
            <a:pPr marL="914400" lvl="1" indent="-514350"/>
            <a:r>
              <a:rPr lang="en-US" dirty="0" smtClean="0"/>
              <a:t>The external pressure is not changing as a function of volume</a:t>
            </a:r>
          </a:p>
          <a:p>
            <a:pPr marL="914400" lvl="1" indent="-514350"/>
            <a:r>
              <a:rPr lang="en-US" dirty="0" smtClean="0"/>
              <a:t>To emphasize this point, let us assume that the external </a:t>
            </a:r>
            <a:r>
              <a:rPr lang="en-US" dirty="0" err="1" smtClean="0"/>
              <a:t>prsessure</a:t>
            </a:r>
            <a:r>
              <a:rPr lang="en-US" dirty="0" smtClean="0"/>
              <a:t> actually goes up as the volumes changes (see indicator diagram )</a:t>
            </a:r>
          </a:p>
          <a:p>
            <a:pPr marL="914400" lvl="1" indent="-514350"/>
            <a:r>
              <a:rPr lang="en-US" dirty="0" smtClean="0"/>
              <a:t>A gas could be expanding against atmospheric pressure which perhaps is increasing over the period of time that the expansion take place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p:cNvPicPr>
            <a:picLocks noChangeAspect="1" noChangeArrowheads="1"/>
          </p:cNvPicPr>
          <p:nvPr/>
        </p:nvPicPr>
        <p:blipFill>
          <a:blip r:embed="rId2">
            <a:duotone>
              <a:schemeClr val="accent6">
                <a:shade val="45000"/>
                <a:satMod val="135000"/>
              </a:schemeClr>
              <a:prstClr val="white"/>
            </a:duotone>
          </a:blip>
          <a:srcRect/>
          <a:stretch>
            <a:fillRect/>
          </a:stretch>
        </p:blipFill>
        <p:spPr bwMode="auto">
          <a:xfrm>
            <a:off x="2057400" y="304800"/>
            <a:ext cx="5029200" cy="4276725"/>
          </a:xfrm>
          <a:prstGeom prst="rect">
            <a:avLst/>
          </a:prstGeom>
          <a:solidFill>
            <a:srgbClr val="92D050"/>
          </a:solidFill>
          <a:ln w="9525">
            <a:solidFill>
              <a:srgbClr val="002060"/>
            </a:solidFill>
            <a:miter lim="800000"/>
            <a:headEnd/>
            <a:tailEnd/>
          </a:ln>
          <a:effectLst/>
        </p:spPr>
      </p:pic>
      <p:sp>
        <p:nvSpPr>
          <p:cNvPr id="5" name="TextBox 4"/>
          <p:cNvSpPr txBox="1"/>
          <p:nvPr/>
        </p:nvSpPr>
        <p:spPr>
          <a:xfrm>
            <a:off x="838200" y="4876800"/>
            <a:ext cx="7467600"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3200" dirty="0" smtClean="0"/>
              <a:t>Indicator diagram showing PV work done by a gas expanding against a variable external pressure</a:t>
            </a:r>
            <a:endParaRPr lang="en-US"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1295400"/>
          </a:xfrm>
        </p:spPr>
        <p:style>
          <a:lnRef idx="1">
            <a:schemeClr val="accent3"/>
          </a:lnRef>
          <a:fillRef idx="2">
            <a:schemeClr val="accent3"/>
          </a:fillRef>
          <a:effectRef idx="1">
            <a:schemeClr val="accent3"/>
          </a:effectRef>
          <a:fontRef idx="minor">
            <a:schemeClr val="dk1"/>
          </a:fontRef>
        </p:style>
        <p:txBody>
          <a:bodyPr/>
          <a:lstStyle/>
          <a:p>
            <a:r>
              <a:rPr lang="en-US" dirty="0" smtClean="0"/>
              <a:t>The approximate area under the curve, then, is just </a:t>
            </a:r>
            <a:r>
              <a:rPr lang="en-US" b="1" dirty="0" smtClean="0">
                <a:solidFill>
                  <a:srgbClr val="FF0000"/>
                </a:solidFill>
              </a:rPr>
              <a:t>the sum of the four rectangles</a:t>
            </a:r>
            <a:endParaRPr lang="en-US" b="1" dirty="0">
              <a:solidFill>
                <a:srgbClr val="FF0000"/>
              </a:solidFill>
            </a:endParaRPr>
          </a:p>
        </p:txBody>
      </p:sp>
      <p:sp>
        <p:nvSpPr>
          <p:cNvPr id="593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9393" name="Object 1"/>
          <p:cNvGraphicFramePr>
            <a:graphicFrameLocks noChangeAspect="1"/>
          </p:cNvGraphicFramePr>
          <p:nvPr/>
        </p:nvGraphicFramePr>
        <p:xfrm>
          <a:off x="838200" y="2286000"/>
          <a:ext cx="7801995" cy="1219200"/>
        </p:xfrm>
        <a:graphic>
          <a:graphicData uri="http://schemas.openxmlformats.org/presentationml/2006/ole">
            <p:oleObj spid="_x0000_s59393" name="Equation" r:id="rId3" imgW="3124080" imgH="457200" progId="Equation.3">
              <p:embed/>
            </p:oleObj>
          </a:graphicData>
        </a:graphic>
      </p:graphicFrame>
      <p:sp>
        <p:nvSpPr>
          <p:cNvPr id="6" name="Content Placeholder 2"/>
          <p:cNvSpPr txBox="1">
            <a:spLocks/>
          </p:cNvSpPr>
          <p:nvPr/>
        </p:nvSpPr>
        <p:spPr>
          <a:xfrm>
            <a:off x="457200" y="3886200"/>
            <a:ext cx="8229600" cy="22098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If we extend this  process-that is if we divide the area under the curve</a:t>
            </a:r>
            <a:r>
              <a:rPr kumimoji="0" lang="en-US" sz="3200" b="0" i="0" u="none" strike="noStrike" kern="1200" cap="none" spc="0" normalizeH="0" noProof="0" dirty="0" smtClean="0">
                <a:ln>
                  <a:noFill/>
                </a:ln>
                <a:solidFill>
                  <a:schemeClr val="tx1"/>
                </a:solidFill>
                <a:effectLst/>
                <a:uLnTx/>
                <a:uFillTx/>
                <a:latin typeface="+mn-lt"/>
                <a:ea typeface="+mn-ea"/>
                <a:cs typeface="+mn-cs"/>
              </a:rPr>
              <a:t> into more and more rectangles of smaller and smaller </a:t>
            </a:r>
            <a:r>
              <a:rPr kumimoji="0" lang="en-US" sz="3200" b="0" i="0" u="none" strike="noStrike" kern="1200" cap="none" spc="0" normalizeH="0" noProof="0" dirty="0" smtClean="0">
                <a:ln>
                  <a:noFill/>
                </a:ln>
                <a:solidFill>
                  <a:schemeClr val="tx1"/>
                </a:solidFill>
                <a:effectLst/>
                <a:uLnTx/>
                <a:uFillTx/>
                <a:latin typeface="+mn-lt"/>
                <a:ea typeface="+mn-ea"/>
                <a:cs typeface="+mn-cs"/>
                <a:sym typeface="Symbol"/>
              </a:rPr>
              <a:t>V-the sum approaches a fixed value as N approaches  infinity</a:t>
            </a:r>
            <a:endParaRPr kumimoji="0" lang="en-US" sz="3200" b="1"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838200"/>
          </a:xfrm>
        </p:spPr>
        <p:style>
          <a:lnRef idx="1">
            <a:schemeClr val="accent3"/>
          </a:lnRef>
          <a:fillRef idx="2">
            <a:schemeClr val="accent3"/>
          </a:fillRef>
          <a:effectRef idx="1">
            <a:schemeClr val="accent3"/>
          </a:effectRef>
          <a:fontRef idx="minor">
            <a:schemeClr val="dk1"/>
          </a:fontRef>
        </p:style>
        <p:txBody>
          <a:bodyPr/>
          <a:lstStyle/>
          <a:p>
            <a:r>
              <a:rPr lang="en-US" dirty="0" smtClean="0"/>
              <a:t>Hence, we can write</a:t>
            </a:r>
            <a:endParaRPr lang="en-US" dirty="0"/>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8369" name="Object 1"/>
          <p:cNvGraphicFramePr>
            <a:graphicFrameLocks noChangeAspect="1"/>
          </p:cNvGraphicFramePr>
          <p:nvPr/>
        </p:nvGraphicFramePr>
        <p:xfrm>
          <a:off x="3048000" y="1066800"/>
          <a:ext cx="2667000" cy="1075764"/>
        </p:xfrm>
        <a:graphic>
          <a:graphicData uri="http://schemas.openxmlformats.org/presentationml/2006/ole">
            <p:oleObj spid="_x0000_s58369" name="Equation" r:id="rId3" imgW="1130300" imgH="457200" progId="Equation.3">
              <p:embed/>
            </p:oleObj>
          </a:graphicData>
        </a:graphic>
      </p:graphicFrame>
      <p:sp>
        <p:nvSpPr>
          <p:cNvPr id="6" name="Content Placeholder 2"/>
          <p:cNvSpPr txBox="1">
            <a:spLocks/>
          </p:cNvSpPr>
          <p:nvPr/>
        </p:nvSpPr>
        <p:spPr>
          <a:xfrm>
            <a:off x="533400" y="2209800"/>
            <a:ext cx="8229600" cy="8382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dk1"/>
                </a:solidFill>
                <a:effectLst/>
                <a:uLnTx/>
                <a:uFillTx/>
                <a:latin typeface="+mn-lt"/>
                <a:ea typeface="+mn-ea"/>
                <a:cs typeface="+mn-cs"/>
              </a:rPr>
              <a:t>However, since as N approaches infinity, </a:t>
            </a:r>
            <a:r>
              <a:rPr kumimoji="0" lang="en-US" sz="3200" b="0" i="0" u="none" strike="noStrike" kern="1200" cap="none" spc="0" normalizeH="0" baseline="0" noProof="0" dirty="0" smtClean="0">
                <a:ln>
                  <a:noFill/>
                </a:ln>
                <a:solidFill>
                  <a:schemeClr val="dk1"/>
                </a:solidFill>
                <a:effectLst/>
                <a:uLnTx/>
                <a:uFillTx/>
                <a:latin typeface="+mn-lt"/>
                <a:ea typeface="+mn-ea"/>
                <a:cs typeface="+mn-cs"/>
                <a:sym typeface="Symbol"/>
              </a:rPr>
              <a:t>V approaches zero, we also can write</a:t>
            </a:r>
            <a:endParaRPr kumimoji="0" lang="en-US"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583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8371" name="Object 3"/>
          <p:cNvGraphicFramePr>
            <a:graphicFrameLocks noChangeAspect="1"/>
          </p:cNvGraphicFramePr>
          <p:nvPr/>
        </p:nvGraphicFramePr>
        <p:xfrm>
          <a:off x="3200400" y="3200400"/>
          <a:ext cx="2667001" cy="1075765"/>
        </p:xfrm>
        <a:graphic>
          <a:graphicData uri="http://schemas.openxmlformats.org/presentationml/2006/ole">
            <p:oleObj spid="_x0000_s58371" name="Equation" r:id="rId4" imgW="1130300" imgH="457200" progId="Equation.3">
              <p:embed/>
            </p:oleObj>
          </a:graphicData>
        </a:graphic>
      </p:graphicFrame>
      <p:sp>
        <p:nvSpPr>
          <p:cNvPr id="9" name="Content Placeholder 2"/>
          <p:cNvSpPr txBox="1">
            <a:spLocks/>
          </p:cNvSpPr>
          <p:nvPr/>
        </p:nvSpPr>
        <p:spPr>
          <a:xfrm>
            <a:off x="533400" y="4343400"/>
            <a:ext cx="8229600" cy="8382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dk1"/>
                </a:solidFill>
                <a:effectLst/>
                <a:uLnTx/>
                <a:uFillTx/>
                <a:latin typeface="+mn-lt"/>
                <a:ea typeface="+mn-ea"/>
                <a:cs typeface="+mn-cs"/>
              </a:rPr>
              <a:t>But, by definition</a:t>
            </a:r>
            <a:endParaRPr kumimoji="0" lang="en-US"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5837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8373" name="Object 5"/>
          <p:cNvGraphicFramePr>
            <a:graphicFrameLocks noChangeAspect="1"/>
          </p:cNvGraphicFramePr>
          <p:nvPr/>
        </p:nvGraphicFramePr>
        <p:xfrm>
          <a:off x="3276600" y="5334000"/>
          <a:ext cx="2990850" cy="990600"/>
        </p:xfrm>
        <a:graphic>
          <a:graphicData uri="http://schemas.openxmlformats.org/presentationml/2006/ole">
            <p:oleObj spid="_x0000_s58373" name="Equation" r:id="rId5" imgW="1497950" imgH="495085" progId="Equation.3">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1"/>
            <a:ext cx="8229600" cy="3124200"/>
          </a:xfrm>
        </p:spPr>
        <p:style>
          <a:lnRef idx="1">
            <a:schemeClr val="accent3"/>
          </a:lnRef>
          <a:fillRef idx="2">
            <a:schemeClr val="accent3"/>
          </a:fillRef>
          <a:effectRef idx="1">
            <a:schemeClr val="accent3"/>
          </a:effectRef>
          <a:fontRef idx="minor">
            <a:schemeClr val="dk1"/>
          </a:fontRef>
        </p:style>
        <p:txBody>
          <a:bodyPr/>
          <a:lstStyle/>
          <a:p>
            <a:pPr>
              <a:lnSpc>
                <a:spcPct val="200000"/>
              </a:lnSpc>
            </a:pPr>
            <a:r>
              <a:rPr lang="en-US" dirty="0" smtClean="0"/>
              <a:t>Where the symbol            is read “the integral from V</a:t>
            </a:r>
            <a:r>
              <a:rPr lang="en-US" baseline="-25000" dirty="0" smtClean="0"/>
              <a:t>1</a:t>
            </a:r>
            <a:r>
              <a:rPr lang="en-US" dirty="0" smtClean="0"/>
              <a:t> to V</a:t>
            </a:r>
            <a:r>
              <a:rPr lang="en-US" baseline="-25000" dirty="0" smtClean="0"/>
              <a:t>2</a:t>
            </a:r>
            <a:r>
              <a:rPr lang="en-US" dirty="0" smtClean="0"/>
              <a:t>”, and V</a:t>
            </a:r>
            <a:r>
              <a:rPr lang="en-US" baseline="-25000" dirty="0" smtClean="0"/>
              <a:t>1</a:t>
            </a:r>
            <a:r>
              <a:rPr lang="en-US" dirty="0" smtClean="0"/>
              <a:t> and V</a:t>
            </a:r>
            <a:r>
              <a:rPr lang="en-US" baseline="-25000" dirty="0" smtClean="0"/>
              <a:t>2</a:t>
            </a:r>
            <a:r>
              <a:rPr lang="en-US" dirty="0" smtClean="0"/>
              <a:t> are called the </a:t>
            </a:r>
            <a:r>
              <a:rPr lang="en-US" b="1" dirty="0" smtClean="0">
                <a:solidFill>
                  <a:srgbClr val="FF0000"/>
                </a:solidFill>
              </a:rPr>
              <a:t>limits of integration</a:t>
            </a:r>
            <a:r>
              <a:rPr lang="en-US" dirty="0" smtClean="0">
                <a:solidFill>
                  <a:srgbClr val="FF0000"/>
                </a:solidFill>
              </a:rPr>
              <a:t>. </a:t>
            </a:r>
            <a:r>
              <a:rPr lang="en-US" dirty="0" smtClean="0"/>
              <a:t>Hence,</a:t>
            </a:r>
            <a:endParaRPr lang="en-US" b="1" dirty="0"/>
          </a:p>
        </p:txBody>
      </p:sp>
      <p:sp>
        <p:nvSpPr>
          <p:cNvPr id="573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7345" name="Object 1"/>
          <p:cNvGraphicFramePr>
            <a:graphicFrameLocks noChangeAspect="1"/>
          </p:cNvGraphicFramePr>
          <p:nvPr/>
        </p:nvGraphicFramePr>
        <p:xfrm>
          <a:off x="4083050" y="457200"/>
          <a:ext cx="1165225" cy="1414463"/>
        </p:xfrm>
        <a:graphic>
          <a:graphicData uri="http://schemas.openxmlformats.org/presentationml/2006/ole">
            <p:oleObj spid="_x0000_s57345" name="Equation" r:id="rId3" imgW="228600" imgH="495000" progId="Equation.3">
              <p:embed/>
            </p:oleObj>
          </a:graphicData>
        </a:graphic>
      </p:graphicFrame>
      <p:sp>
        <p:nvSpPr>
          <p:cNvPr id="573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7347" name="Object 3"/>
          <p:cNvGraphicFramePr>
            <a:graphicFrameLocks noChangeAspect="1"/>
          </p:cNvGraphicFramePr>
          <p:nvPr/>
        </p:nvGraphicFramePr>
        <p:xfrm>
          <a:off x="838200" y="4114800"/>
          <a:ext cx="2506663" cy="1576388"/>
        </p:xfrm>
        <a:graphic>
          <a:graphicData uri="http://schemas.openxmlformats.org/presentationml/2006/ole">
            <p:oleObj spid="_x0000_s57347" name="Equation" r:id="rId4" imgW="787320" imgH="495000" progId="Equation.3">
              <p:embed/>
            </p:oleObj>
          </a:graphicData>
        </a:graphic>
      </p:graphicFrame>
      <p:sp>
        <p:nvSpPr>
          <p:cNvPr id="8" name="TextBox 7"/>
          <p:cNvSpPr txBox="1"/>
          <p:nvPr/>
        </p:nvSpPr>
        <p:spPr>
          <a:xfrm>
            <a:off x="4648200" y="4343400"/>
            <a:ext cx="3429000" cy="156966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3200" dirty="0" smtClean="0"/>
              <a:t>This integral is called a </a:t>
            </a:r>
            <a:r>
              <a:rPr lang="en-US" sz="3200" b="1" dirty="0" smtClean="0">
                <a:solidFill>
                  <a:srgbClr val="FF0000"/>
                </a:solidFill>
              </a:rPr>
              <a:t>definite integral</a:t>
            </a:r>
            <a:endParaRPr lang="en-US" sz="3200" b="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t>In this chapter we shall consider the reverse process. </a:t>
            </a:r>
            <a:r>
              <a:rPr lang="en-US" dirty="0" smtClean="0">
                <a:solidFill>
                  <a:srgbClr val="00B050"/>
                </a:solidFill>
              </a:rPr>
              <a:t>Knowing the effect of individual changes, we wish to determine the overall effect of adding together these changes such that sum equals a finite change</a:t>
            </a:r>
          </a:p>
          <a:p>
            <a:r>
              <a:rPr lang="en-US" dirty="0" smtClean="0"/>
              <a:t>Before considering the physical significance and the application of integral calculus, let us briefly </a:t>
            </a:r>
            <a:r>
              <a:rPr lang="en-US" dirty="0" smtClean="0">
                <a:solidFill>
                  <a:srgbClr val="FF0000"/>
                </a:solidFill>
              </a:rPr>
              <a:t>review the general and special methods of integration</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l"/>
            <a:r>
              <a:rPr lang="en-US" dirty="0" smtClean="0"/>
              <a:t>2.6 Line Integral</a:t>
            </a:r>
            <a:endParaRPr lang="en-US" dirty="0"/>
          </a:p>
        </p:txBody>
      </p:sp>
      <p:sp>
        <p:nvSpPr>
          <p:cNvPr id="3" name="Content Placeholder 2"/>
          <p:cNvSpPr>
            <a:spLocks noGrp="1"/>
          </p:cNvSpPr>
          <p:nvPr>
            <p:ph idx="1"/>
          </p:nvPr>
        </p:nvSpPr>
        <p:spPr>
          <a:xfrm>
            <a:off x="457200" y="1600201"/>
            <a:ext cx="8229600" cy="838200"/>
          </a:xfrm>
        </p:spPr>
        <p:txBody>
          <a:bodyPr/>
          <a:lstStyle/>
          <a:p>
            <a:r>
              <a:rPr lang="en-US" dirty="0" smtClean="0"/>
              <a:t>Integral of the general type</a:t>
            </a:r>
            <a:endParaRPr lang="en-US" dirty="0"/>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2705" name="Object 1"/>
          <p:cNvGraphicFramePr>
            <a:graphicFrameLocks noChangeAspect="1"/>
          </p:cNvGraphicFramePr>
          <p:nvPr/>
        </p:nvGraphicFramePr>
        <p:xfrm>
          <a:off x="3048000" y="2286000"/>
          <a:ext cx="2912012" cy="1371600"/>
        </p:xfrm>
        <a:graphic>
          <a:graphicData uri="http://schemas.openxmlformats.org/presentationml/2006/ole">
            <p:oleObj spid="_x0000_s72705" name="Equation" r:id="rId3" imgW="660113" imgH="495085" progId="Equation.3">
              <p:embed/>
            </p:oleObj>
          </a:graphicData>
        </a:graphic>
      </p:graphicFrame>
      <p:sp>
        <p:nvSpPr>
          <p:cNvPr id="6" name="Content Placeholder 2"/>
          <p:cNvSpPr txBox="1">
            <a:spLocks/>
          </p:cNvSpPr>
          <p:nvPr/>
        </p:nvSpPr>
        <p:spPr>
          <a:xfrm>
            <a:off x="533400" y="3962400"/>
            <a:ext cx="8229600" cy="2057400"/>
          </a:xfrm>
          <a:prstGeom prst="rect">
            <a:avLst/>
          </a:prstGeom>
        </p:spPr>
        <p:txBody>
          <a:bodyPr vert="horz" lIns="91440" tIns="45720" rIns="91440" bIns="45720" rtlCol="0">
            <a:normAutofit/>
          </a:bodyPr>
          <a:lstStyle/>
          <a:p>
            <a:pPr marL="49213" marR="0" lvl="0" indent="-49213"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Are called </a:t>
            </a:r>
            <a:r>
              <a:rPr kumimoji="0" lang="en-US" sz="3200" b="1" i="1" u="none" strike="noStrike" kern="1200" cap="none" spc="0" normalizeH="0" baseline="0" noProof="0" dirty="0" smtClean="0">
                <a:ln>
                  <a:noFill/>
                </a:ln>
                <a:solidFill>
                  <a:srgbClr val="FF0000"/>
                </a:solidFill>
                <a:effectLst/>
                <a:uLnTx/>
                <a:uFillTx/>
                <a:latin typeface="+mn-lt"/>
                <a:ea typeface="+mn-ea"/>
                <a:cs typeface="+mn-cs"/>
              </a:rPr>
              <a:t>line integral</a:t>
            </a:r>
            <a:r>
              <a:rPr kumimoji="0" lang="en-US" sz="3200" u="none" strike="noStrike" kern="1200" cap="none" spc="0" normalizeH="0" baseline="0" noProof="0" dirty="0" smtClean="0">
                <a:ln>
                  <a:noFill/>
                </a:ln>
                <a:effectLst/>
                <a:uLnTx/>
                <a:uFillTx/>
                <a:latin typeface="+mn-lt"/>
                <a:ea typeface="+mn-ea"/>
                <a:cs typeface="+mn-cs"/>
              </a:rPr>
              <a:t>, because such integral represent the area under the specific curve (path) connecting x</a:t>
            </a:r>
            <a:r>
              <a:rPr kumimoji="0" lang="en-US" sz="3200" u="none" strike="noStrike" kern="1200" cap="none" spc="0" normalizeH="0" baseline="-25000" noProof="0" dirty="0" smtClean="0">
                <a:ln>
                  <a:noFill/>
                </a:ln>
                <a:effectLst/>
                <a:uLnTx/>
                <a:uFillTx/>
                <a:latin typeface="+mn-lt"/>
                <a:ea typeface="+mn-ea"/>
                <a:cs typeface="+mn-cs"/>
              </a:rPr>
              <a:t>1</a:t>
            </a:r>
            <a:r>
              <a:rPr kumimoji="0" lang="en-US" sz="3200" u="none" strike="noStrike" kern="1200" cap="none" spc="0" normalizeH="0" noProof="0" dirty="0" smtClean="0">
                <a:ln>
                  <a:noFill/>
                </a:ln>
                <a:effectLst/>
                <a:uLnTx/>
                <a:uFillTx/>
                <a:latin typeface="+mn-lt"/>
                <a:ea typeface="+mn-ea"/>
                <a:cs typeface="+mn-cs"/>
              </a:rPr>
              <a:t> to x</a:t>
            </a:r>
            <a:r>
              <a:rPr kumimoji="0" lang="en-US" sz="3200" u="none" strike="noStrike" kern="1200" cap="none" spc="0" normalizeH="0" baseline="-25000" noProof="0" dirty="0" smtClean="0">
                <a:ln>
                  <a:noFill/>
                </a:ln>
                <a:effectLst/>
                <a:uLnTx/>
                <a:uFillTx/>
                <a:latin typeface="+mn-lt"/>
                <a:ea typeface="+mn-ea"/>
                <a:cs typeface="+mn-cs"/>
              </a:rPr>
              <a:t>2</a:t>
            </a:r>
            <a:endParaRPr kumimoji="0" lang="en-US" sz="3200" b="1" i="1"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105400"/>
          </a:xfrm>
        </p:spPr>
        <p:style>
          <a:lnRef idx="1">
            <a:schemeClr val="accent3"/>
          </a:lnRef>
          <a:fillRef idx="2">
            <a:schemeClr val="accent3"/>
          </a:fillRef>
          <a:effectRef idx="1">
            <a:schemeClr val="accent3"/>
          </a:effectRef>
          <a:fontRef idx="minor">
            <a:schemeClr val="dk1"/>
          </a:fontRef>
        </p:style>
        <p:txBody>
          <a:bodyPr/>
          <a:lstStyle/>
          <a:p>
            <a:r>
              <a:rPr lang="en-US" dirty="0" smtClean="0"/>
              <a:t>Such integral can be evaluated analytically (i.e., by finding the </a:t>
            </a:r>
            <a:r>
              <a:rPr lang="en-US" dirty="0" err="1" smtClean="0"/>
              <a:t>antiderivative</a:t>
            </a:r>
            <a:r>
              <a:rPr lang="en-US" dirty="0" smtClean="0"/>
              <a:t>) only if an equation, the path, y = f(x) is known, since under these circumstances the integral  </a:t>
            </a:r>
          </a:p>
          <a:p>
            <a:endParaRPr lang="en-US" dirty="0" smtClean="0"/>
          </a:p>
          <a:p>
            <a:endParaRPr lang="en-US" dirty="0" smtClean="0"/>
          </a:p>
          <a:p>
            <a:endParaRPr lang="en-US" dirty="0" smtClean="0"/>
          </a:p>
          <a:p>
            <a:pPr lvl="1">
              <a:buNone/>
            </a:pPr>
            <a:r>
              <a:rPr lang="en-US" sz="3200" dirty="0" smtClean="0"/>
              <a:t>contains only one variable</a:t>
            </a:r>
            <a:endParaRPr lang="en-US" sz="3200" dirty="0"/>
          </a:p>
        </p:txBody>
      </p:sp>
      <p:sp>
        <p:nvSpPr>
          <p:cNvPr id="716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1681" name="Object 1"/>
          <p:cNvGraphicFramePr>
            <a:graphicFrameLocks noChangeAspect="1"/>
          </p:cNvGraphicFramePr>
          <p:nvPr/>
        </p:nvGraphicFramePr>
        <p:xfrm>
          <a:off x="3810000" y="3048000"/>
          <a:ext cx="1905000" cy="1547813"/>
        </p:xfrm>
        <a:graphic>
          <a:graphicData uri="http://schemas.openxmlformats.org/presentationml/2006/ole">
            <p:oleObj spid="_x0000_s71681" name="Equation" r:id="rId3" imgW="609336" imgH="495085" progId="Equation.3">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686800" cy="4876800"/>
          </a:xfrm>
        </p:spPr>
        <p:style>
          <a:lnRef idx="1">
            <a:schemeClr val="accent3"/>
          </a:lnRef>
          <a:fillRef idx="2">
            <a:schemeClr val="accent3"/>
          </a:fillRef>
          <a:effectRef idx="1">
            <a:schemeClr val="accent3"/>
          </a:effectRef>
          <a:fontRef idx="minor">
            <a:schemeClr val="dk1"/>
          </a:fontRef>
        </p:style>
        <p:txBody>
          <a:bodyPr>
            <a:normAutofit/>
          </a:bodyPr>
          <a:lstStyle/>
          <a:p>
            <a:r>
              <a:rPr lang="en-US" sz="3600" dirty="0" smtClean="0"/>
              <a:t>If y is not a function of x (as in the case of </a:t>
            </a:r>
            <a:r>
              <a:rPr lang="en-US" sz="3600" dirty="0" err="1" smtClean="0"/>
              <a:t>P</a:t>
            </a:r>
            <a:r>
              <a:rPr lang="en-US" sz="3600" baseline="-25000" dirty="0" err="1" smtClean="0"/>
              <a:t>ext</a:t>
            </a:r>
            <a:r>
              <a:rPr lang="en-US" sz="3600" dirty="0" smtClean="0"/>
              <a:t> versus V), or </a:t>
            </a:r>
          </a:p>
          <a:p>
            <a:endParaRPr lang="en-US" sz="3600" dirty="0" smtClean="0"/>
          </a:p>
          <a:p>
            <a:pPr>
              <a:lnSpc>
                <a:spcPct val="150000"/>
              </a:lnSpc>
            </a:pPr>
            <a:r>
              <a:rPr lang="en-US" sz="3600" dirty="0" smtClean="0"/>
              <a:t>if y is a function of x, but the equation relating y and x is not known or can not be integrated (as in the case                        ), or</a:t>
            </a:r>
          </a:p>
          <a:p>
            <a:pPr>
              <a:lnSpc>
                <a:spcPct val="200000"/>
              </a:lnSpc>
            </a:pPr>
            <a:endParaRPr lang="en-US" dirty="0"/>
          </a:p>
        </p:txBody>
      </p:sp>
      <p:sp>
        <p:nvSpPr>
          <p:cNvPr id="706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0657" name="Object 1"/>
          <p:cNvGraphicFramePr>
            <a:graphicFrameLocks noChangeAspect="1"/>
          </p:cNvGraphicFramePr>
          <p:nvPr/>
        </p:nvGraphicFramePr>
        <p:xfrm>
          <a:off x="5638800" y="4191000"/>
          <a:ext cx="1862137" cy="914400"/>
        </p:xfrm>
        <a:graphic>
          <a:graphicData uri="http://schemas.openxmlformats.org/presentationml/2006/ole">
            <p:oleObj spid="_x0000_s70657" name="Equation" r:id="rId3" imgW="520560" imgH="253800" progId="Equation.3">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t> </a:t>
            </a:r>
            <a:r>
              <a:rPr lang="en-US" sz="4000" dirty="0" smtClean="0"/>
              <a:t>if y is a function of more than one  variable that changes with x, </a:t>
            </a:r>
          </a:p>
          <a:p>
            <a:endParaRPr lang="en-US" sz="4000" dirty="0" smtClean="0"/>
          </a:p>
          <a:p>
            <a:pPr indent="-46038">
              <a:buNone/>
            </a:pPr>
            <a:r>
              <a:rPr lang="en-US" sz="4000" dirty="0" smtClean="0"/>
              <a:t>then the line integral </a:t>
            </a:r>
            <a:r>
              <a:rPr lang="en-US" sz="4000" b="1" dirty="0" smtClean="0">
                <a:solidFill>
                  <a:schemeClr val="accent6"/>
                </a:solidFill>
              </a:rPr>
              <a:t>cannot</a:t>
            </a:r>
            <a:r>
              <a:rPr lang="en-US" sz="4000" dirty="0" smtClean="0"/>
              <a:t> be evaluated analytically, and one must resort to </a:t>
            </a:r>
            <a:r>
              <a:rPr lang="en-US" sz="4000" b="1" dirty="0" smtClean="0">
                <a:solidFill>
                  <a:srgbClr val="FF0000"/>
                </a:solidFill>
              </a:rPr>
              <a:t>a graphical or numeric method of integration </a:t>
            </a:r>
            <a:r>
              <a:rPr lang="en-US" sz="4000" dirty="0" smtClean="0"/>
              <a:t>in order </a:t>
            </a:r>
            <a:r>
              <a:rPr lang="en-US" sz="4000" b="1" dirty="0" smtClean="0">
                <a:solidFill>
                  <a:srgbClr val="00B050"/>
                </a:solidFill>
              </a:rPr>
              <a:t>to evaluate the integral</a:t>
            </a:r>
            <a:r>
              <a:rPr lang="en-US" b="1" dirty="0" smtClean="0">
                <a:solidFill>
                  <a:srgbClr val="00B050"/>
                </a:solidFill>
              </a:rPr>
              <a:t>.</a:t>
            </a:r>
          </a:p>
          <a:p>
            <a:endParaRPr lang="en-US" dirty="0"/>
          </a:p>
        </p:txBody>
      </p:sp>
      <p:sp>
        <p:nvSpPr>
          <p:cNvPr id="4" name="Down Arrow 3"/>
          <p:cNvSpPr/>
          <p:nvPr/>
        </p:nvSpPr>
        <p:spPr>
          <a:xfrm>
            <a:off x="4038600" y="2133600"/>
            <a:ext cx="4572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1676400"/>
          </a:xfrm>
        </p:spPr>
        <p:style>
          <a:lnRef idx="1">
            <a:schemeClr val="accent3"/>
          </a:lnRef>
          <a:fillRef idx="2">
            <a:schemeClr val="accent3"/>
          </a:fillRef>
          <a:effectRef idx="1">
            <a:schemeClr val="accent3"/>
          </a:effectRef>
          <a:fontRef idx="minor">
            <a:schemeClr val="dk1"/>
          </a:fontRef>
        </p:style>
        <p:txBody>
          <a:bodyPr>
            <a:normAutofit fontScale="92500"/>
          </a:bodyPr>
          <a:lstStyle/>
          <a:p>
            <a:pPr marL="514350" indent="-514350">
              <a:buFont typeface="+mj-lt"/>
              <a:buAutoNum type="arabicPeriod"/>
            </a:pPr>
            <a:r>
              <a:rPr lang="en-US" dirty="0" smtClean="0"/>
              <a:t>The integral in below can be evaluated analytically if we assume that </a:t>
            </a:r>
            <a:r>
              <a:rPr lang="en-US" b="1" dirty="0" err="1" smtClean="0">
                <a:solidFill>
                  <a:srgbClr val="FF0000"/>
                </a:solidFill>
              </a:rPr>
              <a:t>P</a:t>
            </a:r>
            <a:r>
              <a:rPr lang="en-US" b="1" baseline="-25000" dirty="0" err="1" smtClean="0">
                <a:solidFill>
                  <a:srgbClr val="FF0000"/>
                </a:solidFill>
              </a:rPr>
              <a:t>ext</a:t>
            </a:r>
            <a:r>
              <a:rPr lang="en-US" b="1" dirty="0" smtClean="0">
                <a:solidFill>
                  <a:srgbClr val="FF0000"/>
                </a:solidFill>
              </a:rPr>
              <a:t> is a constant</a:t>
            </a:r>
            <a:r>
              <a:rPr lang="en-US" dirty="0" smtClean="0"/>
              <a:t>, hence, it can be brought out of the integral</a:t>
            </a:r>
            <a:endParaRPr lang="en-US" dirty="0"/>
          </a:p>
        </p:txBody>
      </p:sp>
      <p:sp>
        <p:nvSpPr>
          <p:cNvPr id="768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6801" name="Object 1"/>
          <p:cNvGraphicFramePr>
            <a:graphicFrameLocks noChangeAspect="1"/>
          </p:cNvGraphicFramePr>
          <p:nvPr/>
        </p:nvGraphicFramePr>
        <p:xfrm>
          <a:off x="1755775" y="3581400"/>
          <a:ext cx="5480050" cy="1208088"/>
        </p:xfrm>
        <a:graphic>
          <a:graphicData uri="http://schemas.openxmlformats.org/presentationml/2006/ole">
            <p:oleObj spid="_x0000_s76801" name="Equation" r:id="rId3" imgW="2247840" imgH="495000" progId="Equation.3">
              <p:embed/>
            </p:oleObj>
          </a:graphicData>
        </a:graphic>
      </p:graphicFrame>
      <p:sp>
        <p:nvSpPr>
          <p:cNvPr id="6" name="Rectangle 5"/>
          <p:cNvSpPr/>
          <p:nvPr/>
        </p:nvSpPr>
        <p:spPr>
          <a:xfrm>
            <a:off x="1981200" y="5257800"/>
            <a:ext cx="5257800" cy="584775"/>
          </a:xfrm>
          <a:prstGeom prst="rect">
            <a:avLst/>
          </a:prstGeom>
        </p:spPr>
        <p:txBody>
          <a:bodyPr wrap="square">
            <a:spAutoFit/>
          </a:bodyPr>
          <a:lstStyle/>
          <a:p>
            <a:r>
              <a:rPr lang="en-US" sz="3200" dirty="0" smtClean="0"/>
              <a:t>work = -</a:t>
            </a:r>
            <a:r>
              <a:rPr lang="en-US" sz="3200" i="1" dirty="0" smtClean="0"/>
              <a:t>A</a:t>
            </a:r>
            <a:r>
              <a:rPr lang="id-ID" sz="3200" dirty="0" smtClean="0"/>
              <a:t> = - </a:t>
            </a:r>
            <a:r>
              <a:rPr lang="id-ID" sz="3200" i="1" dirty="0" smtClean="0"/>
              <a:t>P</a:t>
            </a:r>
            <a:r>
              <a:rPr lang="en-US" sz="3200" baseline="-25000" dirty="0" smtClean="0"/>
              <a:t>ext</a:t>
            </a:r>
            <a:r>
              <a:rPr lang="id-ID" sz="3200" dirty="0" smtClean="0"/>
              <a:t> (V</a:t>
            </a:r>
            <a:r>
              <a:rPr lang="id-ID" sz="3200" baseline="-25000" dirty="0" smtClean="0"/>
              <a:t>2</a:t>
            </a:r>
            <a:r>
              <a:rPr lang="id-ID" sz="3200" dirty="0" smtClean="0"/>
              <a:t>  -  V</a:t>
            </a:r>
            <a:r>
              <a:rPr lang="id-ID" sz="3200" baseline="-25000" dirty="0" smtClean="0"/>
              <a:t>1</a:t>
            </a:r>
            <a:r>
              <a:rPr lang="id-ID" sz="3200" dirty="0" smtClean="0"/>
              <a:t>)</a:t>
            </a:r>
            <a:endParaRPr lang="en-US" sz="3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2743200"/>
          </a:xfrm>
        </p:spPr>
        <p:style>
          <a:lnRef idx="1">
            <a:schemeClr val="accent3"/>
          </a:lnRef>
          <a:fillRef idx="2">
            <a:schemeClr val="accent3"/>
          </a:fillRef>
          <a:effectRef idx="1">
            <a:schemeClr val="accent3"/>
          </a:effectRef>
          <a:fontRef idx="minor">
            <a:schemeClr val="dk1"/>
          </a:fontRef>
        </p:style>
        <p:txBody>
          <a:bodyPr>
            <a:normAutofit/>
          </a:bodyPr>
          <a:lstStyle/>
          <a:p>
            <a:pPr marL="514350" indent="-514350">
              <a:buFont typeface="+mj-lt"/>
              <a:buAutoNum type="arabicPeriod" startAt="2"/>
            </a:pPr>
            <a:r>
              <a:rPr lang="en-US" dirty="0" smtClean="0"/>
              <a:t>A second way to evaluate the above integral  is found in the </a:t>
            </a:r>
            <a:r>
              <a:rPr lang="en-US" b="1" dirty="0" smtClean="0">
                <a:solidFill>
                  <a:srgbClr val="FF0000"/>
                </a:solidFill>
              </a:rPr>
              <a:t>concept of reversibility</a:t>
            </a:r>
            <a:r>
              <a:rPr lang="en-US" dirty="0" smtClean="0"/>
              <a:t>. If the expansion of the gas is reversible, then for all practical purposes the external is equal to the gas pressure, </a:t>
            </a:r>
            <a:r>
              <a:rPr lang="en-US" i="1" dirty="0" err="1" smtClean="0"/>
              <a:t>P</a:t>
            </a:r>
            <a:r>
              <a:rPr lang="en-US" baseline="-25000" dirty="0" err="1" smtClean="0"/>
              <a:t>ext</a:t>
            </a:r>
            <a:r>
              <a:rPr lang="en-US" dirty="0" smtClean="0"/>
              <a:t> = </a:t>
            </a:r>
            <a:r>
              <a:rPr lang="en-US" i="1" dirty="0" err="1" smtClean="0"/>
              <a:t>P</a:t>
            </a:r>
            <a:r>
              <a:rPr lang="en-US" baseline="-25000" dirty="0" err="1" smtClean="0"/>
              <a:t>gas</a:t>
            </a:r>
            <a:r>
              <a:rPr lang="en-US" baseline="-25000" dirty="0" smtClean="0"/>
              <a:t>. </a:t>
            </a:r>
            <a:r>
              <a:rPr lang="en-US" dirty="0" smtClean="0"/>
              <a:t>This gives</a:t>
            </a:r>
            <a:endParaRPr lang="en-US" b="1" dirty="0">
              <a:solidFill>
                <a:srgbClr val="FF0000"/>
              </a:solidFill>
            </a:endParaRPr>
          </a:p>
        </p:txBody>
      </p:sp>
      <p:sp>
        <p:nvSpPr>
          <p:cNvPr id="757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5777" name="Object 1"/>
          <p:cNvGraphicFramePr>
            <a:graphicFrameLocks noChangeAspect="1"/>
          </p:cNvGraphicFramePr>
          <p:nvPr/>
        </p:nvGraphicFramePr>
        <p:xfrm>
          <a:off x="2286000" y="3429000"/>
          <a:ext cx="5638800" cy="1295399"/>
        </p:xfrm>
        <a:graphic>
          <a:graphicData uri="http://schemas.openxmlformats.org/presentationml/2006/ole">
            <p:oleObj spid="_x0000_s75777" name="Equation" r:id="rId3" imgW="1866600" imgH="495000" progId="Equation.3">
              <p:embed/>
            </p:oleObj>
          </a:graphicData>
        </a:graphic>
      </p:graphicFrame>
      <p:sp>
        <p:nvSpPr>
          <p:cNvPr id="6" name="TextBox 5"/>
          <p:cNvSpPr txBox="1"/>
          <p:nvPr/>
        </p:nvSpPr>
        <p:spPr>
          <a:xfrm>
            <a:off x="762000" y="5105400"/>
            <a:ext cx="7848600" cy="107721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3200" dirty="0" smtClean="0"/>
              <a:t>It can be integrated if P is a function of  V only so T must be constant (isothermal condition)</a:t>
            </a:r>
            <a:endParaRPr lang="en-US" sz="32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4753" name="Object 1"/>
          <p:cNvGraphicFramePr>
            <a:graphicFrameLocks noChangeAspect="1"/>
          </p:cNvGraphicFramePr>
          <p:nvPr/>
        </p:nvGraphicFramePr>
        <p:xfrm>
          <a:off x="674688" y="1371600"/>
          <a:ext cx="7794625" cy="4495800"/>
        </p:xfrm>
        <a:graphic>
          <a:graphicData uri="http://schemas.openxmlformats.org/presentationml/2006/ole">
            <p:oleObj spid="_x0000_s74753" name="Equation" r:id="rId3" imgW="2298600" imgH="1460160" progId="Equation.3">
              <p:embed/>
            </p:oleObj>
          </a:graphicData>
        </a:graphic>
      </p:graphicFrame>
      <p:sp>
        <p:nvSpPr>
          <p:cNvPr id="6" name="TextBox 5"/>
          <p:cNvSpPr txBox="1"/>
          <p:nvPr/>
        </p:nvSpPr>
        <p:spPr>
          <a:xfrm>
            <a:off x="685800" y="381000"/>
            <a:ext cx="7772400" cy="58477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3200" dirty="0" smtClean="0"/>
              <a:t>We can write </a:t>
            </a:r>
            <a:endParaRPr lang="en-US" sz="32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286000" cy="1143000"/>
          </a:xfr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a:normAutofit/>
          </a:bodyPr>
          <a:lstStyle/>
          <a:p>
            <a:pPr algn="l"/>
            <a:r>
              <a:rPr lang="en-US" b="1" dirty="0" smtClean="0">
                <a:solidFill>
                  <a:srgbClr val="00B050"/>
                </a:solidFill>
              </a:rPr>
              <a:t>Example</a:t>
            </a:r>
            <a:endParaRPr lang="en-US" b="1" dirty="0">
              <a:solidFill>
                <a:srgbClr val="00B050"/>
              </a:solidFill>
            </a:endParaRPr>
          </a:p>
        </p:txBody>
      </p:sp>
      <p:sp>
        <p:nvSpPr>
          <p:cNvPr id="3" name="Content Placeholder 2"/>
          <p:cNvSpPr>
            <a:spLocks noGrp="1"/>
          </p:cNvSpPr>
          <p:nvPr>
            <p:ph idx="1"/>
          </p:nvPr>
        </p:nvSpPr>
        <p:spPr>
          <a:xfrm>
            <a:off x="457200" y="1600201"/>
            <a:ext cx="8229600" cy="1219200"/>
          </a:xfrm>
        </p:spPr>
        <p:style>
          <a:lnRef idx="1">
            <a:schemeClr val="accent3"/>
          </a:lnRef>
          <a:fillRef idx="2">
            <a:schemeClr val="accent3"/>
          </a:fillRef>
          <a:effectRef idx="1">
            <a:schemeClr val="accent3"/>
          </a:effectRef>
          <a:fontRef idx="minor">
            <a:schemeClr val="dk1"/>
          </a:fontRef>
        </p:style>
        <p:txBody>
          <a:bodyPr/>
          <a:lstStyle/>
          <a:p>
            <a:r>
              <a:rPr lang="en-US" dirty="0" smtClean="0"/>
              <a:t>The change in enthalpy as a function of temperature is given by the equation</a:t>
            </a:r>
            <a:endParaRPr lang="en-US" dirty="0"/>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3729" name="Object 1"/>
          <p:cNvGraphicFramePr>
            <a:graphicFrameLocks noChangeAspect="1"/>
          </p:cNvGraphicFramePr>
          <p:nvPr/>
        </p:nvGraphicFramePr>
        <p:xfrm>
          <a:off x="3276599" y="3200399"/>
          <a:ext cx="2438401" cy="1295401"/>
        </p:xfrm>
        <a:graphic>
          <a:graphicData uri="http://schemas.openxmlformats.org/presentationml/2006/ole">
            <p:oleObj spid="_x0000_s73729" name="Equation" r:id="rId3" imgW="875920" imgH="495085" progId="Equation.3">
              <p:embed/>
            </p:oleObj>
          </a:graphicData>
        </a:graphic>
      </p:graphicFrame>
      <p:sp>
        <p:nvSpPr>
          <p:cNvPr id="6" name="Content Placeholder 2"/>
          <p:cNvSpPr txBox="1">
            <a:spLocks/>
          </p:cNvSpPr>
          <p:nvPr/>
        </p:nvSpPr>
        <p:spPr>
          <a:xfrm>
            <a:off x="457200" y="4724400"/>
            <a:ext cx="8229600" cy="12192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92500" lnSpcReduction="20000"/>
          </a:bodyPr>
          <a:lstStyle/>
          <a:p>
            <a:pPr marL="342900" indent="-46038">
              <a:spcBef>
                <a:spcPct val="20000"/>
              </a:spcBef>
            </a:pPr>
            <a:r>
              <a:rPr kumimoji="0" lang="en-US" sz="3200" b="0" i="0" u="none" strike="noStrike" kern="1200" cap="none" spc="0" normalizeH="0" baseline="0" noProof="0" dirty="0" smtClean="0">
                <a:ln>
                  <a:noFill/>
                </a:ln>
                <a:solidFill>
                  <a:schemeClr val="dk1"/>
                </a:solidFill>
                <a:effectLst/>
                <a:uLnTx/>
                <a:uFillTx/>
                <a:latin typeface="+mn-lt"/>
                <a:ea typeface="+mn-ea"/>
                <a:cs typeface="+mn-cs"/>
              </a:rPr>
              <a:t>Find the change in enthalpy for one mole of real gas when the temperature of the gas is increased</a:t>
            </a:r>
            <a:r>
              <a:rPr kumimoji="0" lang="en-US" sz="3200" b="0" i="0" u="none" strike="noStrike" kern="1200" cap="none" spc="0" normalizeH="0" noProof="0" dirty="0" smtClean="0">
                <a:ln>
                  <a:noFill/>
                </a:ln>
                <a:solidFill>
                  <a:schemeClr val="dk1"/>
                </a:solidFill>
                <a:effectLst/>
                <a:uLnTx/>
                <a:uFillTx/>
                <a:latin typeface="+mn-lt"/>
                <a:ea typeface="+mn-ea"/>
                <a:cs typeface="+mn-cs"/>
              </a:rPr>
              <a:t> from, say, 298.2 K to 500.0 K</a:t>
            </a:r>
            <a:endParaRPr kumimoji="0" lang="en-US" sz="32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00B050"/>
                </a:solidFill>
              </a:rPr>
              <a:t>Solution</a:t>
            </a:r>
            <a:endParaRPr lang="en-US" b="1" dirty="0">
              <a:solidFill>
                <a:srgbClr val="00B050"/>
              </a:solidFill>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en-US" dirty="0" smtClean="0"/>
              <a:t>We first recognize that the above integral is </a:t>
            </a:r>
            <a:r>
              <a:rPr lang="en-US" b="1" dirty="0" smtClean="0">
                <a:solidFill>
                  <a:srgbClr val="FF0000"/>
                </a:solidFill>
              </a:rPr>
              <a:t>a line integral</a:t>
            </a:r>
            <a:r>
              <a:rPr lang="en-US" dirty="0" smtClean="0"/>
              <a:t>. This integral cannot be evaluated unless C</a:t>
            </a:r>
            <a:r>
              <a:rPr lang="en-US" baseline="-25000" dirty="0" smtClean="0"/>
              <a:t>P</a:t>
            </a:r>
            <a:r>
              <a:rPr lang="en-US" dirty="0" smtClean="0"/>
              <a:t> as a function of T is known</a:t>
            </a:r>
          </a:p>
          <a:p>
            <a:r>
              <a:rPr lang="en-US" dirty="0" smtClean="0"/>
              <a:t>We could assume that </a:t>
            </a:r>
            <a:r>
              <a:rPr lang="en-US" b="1" dirty="0" smtClean="0">
                <a:solidFill>
                  <a:srgbClr val="FF0000"/>
                </a:solidFill>
              </a:rPr>
              <a:t>C</a:t>
            </a:r>
            <a:r>
              <a:rPr lang="en-US" b="1" baseline="-25000" dirty="0" smtClean="0">
                <a:solidFill>
                  <a:srgbClr val="FF0000"/>
                </a:solidFill>
              </a:rPr>
              <a:t>P</a:t>
            </a:r>
            <a:r>
              <a:rPr lang="en-US" b="1" dirty="0" smtClean="0">
                <a:solidFill>
                  <a:srgbClr val="FF0000"/>
                </a:solidFill>
              </a:rPr>
              <a:t> is a constant </a:t>
            </a:r>
            <a:r>
              <a:rPr lang="en-US" dirty="0" smtClean="0"/>
              <a:t>and evaluate the integral that way, but over such a large temperature range the approximation would be poor</a:t>
            </a:r>
          </a:p>
          <a:p>
            <a:r>
              <a:rPr lang="en-US" dirty="0" smtClean="0"/>
              <a:t>Another approach would be to determine the </a:t>
            </a:r>
            <a:r>
              <a:rPr lang="en-US" b="1" dirty="0" smtClean="0">
                <a:solidFill>
                  <a:srgbClr val="FF0000"/>
                </a:solidFill>
              </a:rPr>
              <a:t>integral numerically</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29718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r>
              <a:rPr lang="en-US" dirty="0" smtClean="0"/>
              <a:t>One analytical approach is to </a:t>
            </a:r>
            <a:r>
              <a:rPr lang="en-US" b="1" dirty="0" smtClean="0">
                <a:solidFill>
                  <a:srgbClr val="FF0000"/>
                </a:solidFill>
              </a:rPr>
              <a:t>expand C</a:t>
            </a:r>
            <a:r>
              <a:rPr lang="en-US" b="1" baseline="-25000" dirty="0" smtClean="0">
                <a:solidFill>
                  <a:srgbClr val="FF0000"/>
                </a:solidFill>
              </a:rPr>
              <a:t>P</a:t>
            </a:r>
            <a:r>
              <a:rPr lang="en-US" b="1" dirty="0" smtClean="0">
                <a:solidFill>
                  <a:srgbClr val="FF0000"/>
                </a:solidFill>
              </a:rPr>
              <a:t> as a power series in temperature</a:t>
            </a:r>
          </a:p>
          <a:p>
            <a:pPr indent="1263650">
              <a:buNone/>
            </a:pPr>
            <a:r>
              <a:rPr lang="en-US" sz="3600" b="1" dirty="0" smtClean="0">
                <a:solidFill>
                  <a:srgbClr val="00B0F0"/>
                </a:solidFill>
              </a:rPr>
              <a:t>C</a:t>
            </a:r>
            <a:r>
              <a:rPr lang="en-US" sz="3600" b="1" baseline="-25000" dirty="0" smtClean="0">
                <a:solidFill>
                  <a:srgbClr val="00B0F0"/>
                </a:solidFill>
              </a:rPr>
              <a:t>P</a:t>
            </a:r>
            <a:r>
              <a:rPr lang="en-US" sz="3600" b="1" dirty="0" smtClean="0">
                <a:solidFill>
                  <a:srgbClr val="00B0F0"/>
                </a:solidFill>
              </a:rPr>
              <a:t> = a +  </a:t>
            </a:r>
            <a:r>
              <a:rPr lang="en-US" sz="3600" b="1" dirty="0" err="1" smtClean="0">
                <a:solidFill>
                  <a:srgbClr val="00B0F0"/>
                </a:solidFill>
              </a:rPr>
              <a:t>bT</a:t>
            </a:r>
            <a:r>
              <a:rPr lang="en-US" sz="3600" b="1" dirty="0" smtClean="0">
                <a:solidFill>
                  <a:srgbClr val="00B0F0"/>
                </a:solidFill>
              </a:rPr>
              <a:t>  +  cT</a:t>
            </a:r>
            <a:r>
              <a:rPr lang="en-US" sz="3600" b="1" baseline="30000" dirty="0" smtClean="0">
                <a:solidFill>
                  <a:srgbClr val="00B0F0"/>
                </a:solidFill>
              </a:rPr>
              <a:t>2</a:t>
            </a:r>
          </a:p>
          <a:p>
            <a:pPr indent="3175">
              <a:buNone/>
            </a:pPr>
            <a:r>
              <a:rPr lang="en-US" dirty="0" smtClean="0">
                <a:solidFill>
                  <a:schemeClr val="tx1"/>
                </a:solidFill>
              </a:rPr>
              <a:t>The constant a, b, and c are known for many common gases. Substituting this into the </a:t>
            </a:r>
            <a:r>
              <a:rPr lang="en-US" dirty="0" smtClean="0">
                <a:solidFill>
                  <a:schemeClr val="tx1"/>
                </a:solidFill>
                <a:sym typeface="Symbol"/>
              </a:rPr>
              <a:t>H equation gives</a:t>
            </a:r>
            <a:endParaRPr lang="en-US" dirty="0">
              <a:solidFill>
                <a:schemeClr val="tx1"/>
              </a:solidFill>
            </a:endParaRPr>
          </a:p>
        </p:txBody>
      </p:sp>
      <p:sp>
        <p:nvSpPr>
          <p:cNvPr id="17817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8178" name="Object 2"/>
          <p:cNvGraphicFramePr>
            <a:graphicFrameLocks noChangeAspect="1"/>
          </p:cNvGraphicFramePr>
          <p:nvPr/>
        </p:nvGraphicFramePr>
        <p:xfrm>
          <a:off x="2590800" y="3657599"/>
          <a:ext cx="4038600" cy="1272771"/>
        </p:xfrm>
        <a:graphic>
          <a:graphicData uri="http://schemas.openxmlformats.org/presentationml/2006/ole">
            <p:oleObj spid="_x0000_s178178" name="Equation" r:id="rId3" imgW="1574117" imgH="495085" progId="Equation.3">
              <p:embed/>
            </p:oleObj>
          </a:graphicData>
        </a:graphic>
      </p:graphicFrame>
      <p:sp>
        <p:nvSpPr>
          <p:cNvPr id="17818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8180" name="Object 4"/>
          <p:cNvGraphicFramePr>
            <a:graphicFrameLocks noChangeAspect="1"/>
          </p:cNvGraphicFramePr>
          <p:nvPr/>
        </p:nvGraphicFramePr>
        <p:xfrm>
          <a:off x="1143000" y="5410200"/>
          <a:ext cx="7151649" cy="990600"/>
        </p:xfrm>
        <a:graphic>
          <a:graphicData uri="http://schemas.openxmlformats.org/presentationml/2006/ole">
            <p:oleObj spid="_x0000_s178180" name="Equation" r:id="rId4" imgW="2819400" imgH="39370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l"/>
            <a:r>
              <a:rPr lang="en-US" b="1" dirty="0" smtClean="0">
                <a:solidFill>
                  <a:srgbClr val="00B050"/>
                </a:solidFill>
              </a:rPr>
              <a:t>2.2 INTEGRAL AS </a:t>
            </a:r>
            <a:r>
              <a:rPr lang="en-US" b="1" dirty="0" smtClean="0">
                <a:solidFill>
                  <a:srgbClr val="7030A0"/>
                </a:solidFill>
              </a:rPr>
              <a:t>ANTIDERIVATIVE</a:t>
            </a:r>
            <a:endParaRPr lang="en-US" b="1" dirty="0">
              <a:solidFill>
                <a:srgbClr val="7030A0"/>
              </a:solidFill>
            </a:endParaRPr>
          </a:p>
        </p:txBody>
      </p:sp>
      <p:sp>
        <p:nvSpPr>
          <p:cNvPr id="3" name="Content Placeholder 2"/>
          <p:cNvSpPr>
            <a:spLocks noGrp="1"/>
          </p:cNvSpPr>
          <p:nvPr>
            <p:ph idx="1"/>
          </p:nvPr>
        </p:nvSpPr>
        <p:spPr>
          <a:xfrm>
            <a:off x="457200" y="1752600"/>
            <a:ext cx="8229600" cy="1143000"/>
          </a:xfrm>
        </p:spPr>
        <p:style>
          <a:lnRef idx="1">
            <a:schemeClr val="accent3"/>
          </a:lnRef>
          <a:fillRef idx="2">
            <a:schemeClr val="accent3"/>
          </a:fillRef>
          <a:effectRef idx="1">
            <a:schemeClr val="accent3"/>
          </a:effectRef>
          <a:fontRef idx="minor">
            <a:schemeClr val="dk1"/>
          </a:fontRef>
        </p:style>
        <p:txBody>
          <a:bodyPr/>
          <a:lstStyle/>
          <a:p>
            <a:r>
              <a:rPr lang="en-US" dirty="0" smtClean="0"/>
              <a:t>Function y = f(x), differentiation of this function, symbolized by the equation</a:t>
            </a:r>
            <a:endParaRPr lang="en-US" dirty="0"/>
          </a:p>
        </p:txBody>
      </p:sp>
      <p:sp>
        <p:nvSpPr>
          <p:cNvPr id="102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41" name="Object 1"/>
          <p:cNvGraphicFramePr>
            <a:graphicFrameLocks noChangeAspect="1"/>
          </p:cNvGraphicFramePr>
          <p:nvPr/>
        </p:nvGraphicFramePr>
        <p:xfrm>
          <a:off x="762000" y="3429000"/>
          <a:ext cx="3124200" cy="1211424"/>
        </p:xfrm>
        <a:graphic>
          <a:graphicData uri="http://schemas.openxmlformats.org/presentationml/2006/ole">
            <p:oleObj spid="_x0000_s10241" name="Equation" r:id="rId3" imgW="1167893" imgH="393529" progId="Equation.3">
              <p:embed/>
            </p:oleObj>
          </a:graphicData>
        </a:graphic>
      </p:graphicFrame>
      <p:sp>
        <p:nvSpPr>
          <p:cNvPr id="102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43" name="Object 3"/>
          <p:cNvGraphicFramePr>
            <a:graphicFrameLocks noChangeAspect="1"/>
          </p:cNvGraphicFramePr>
          <p:nvPr/>
        </p:nvGraphicFramePr>
        <p:xfrm>
          <a:off x="4953000" y="3733800"/>
          <a:ext cx="3200400" cy="685800"/>
        </p:xfrm>
        <a:graphic>
          <a:graphicData uri="http://schemas.openxmlformats.org/presentationml/2006/ole">
            <p:oleObj spid="_x0000_s10243" name="Equation" r:id="rId4" imgW="825500" imgH="203200" progId="Equation.3">
              <p:embed/>
            </p:oleObj>
          </a:graphicData>
        </a:graphic>
      </p:graphicFrame>
      <p:sp>
        <p:nvSpPr>
          <p:cNvPr id="8" name="TextBox 7"/>
          <p:cNvSpPr txBox="1"/>
          <p:nvPr/>
        </p:nvSpPr>
        <p:spPr>
          <a:xfrm>
            <a:off x="685800" y="5257800"/>
            <a:ext cx="7239000" cy="107721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3200" dirty="0" smtClean="0"/>
              <a:t>Where </a:t>
            </a:r>
            <a:r>
              <a:rPr lang="en-US" sz="3200" i="1" dirty="0" smtClean="0"/>
              <a:t>f’</a:t>
            </a:r>
            <a:r>
              <a:rPr lang="en-US" sz="3200" dirty="0" smtClean="0"/>
              <a:t>(</a:t>
            </a:r>
            <a:r>
              <a:rPr lang="en-US" sz="3200" i="1" dirty="0" smtClean="0"/>
              <a:t>x</a:t>
            </a:r>
            <a:r>
              <a:rPr lang="en-US" sz="3200" dirty="0" smtClean="0"/>
              <a:t>) denotes the first derivative of the function </a:t>
            </a:r>
            <a:r>
              <a:rPr lang="en-US" sz="3200" i="1" dirty="0" smtClean="0"/>
              <a:t>f</a:t>
            </a:r>
            <a:r>
              <a:rPr lang="en-US" sz="3200" dirty="0" smtClean="0"/>
              <a:t>(</a:t>
            </a:r>
            <a:r>
              <a:rPr lang="en-US" sz="3200" i="1" dirty="0" smtClean="0"/>
              <a:t>x</a:t>
            </a:r>
            <a:r>
              <a:rPr lang="en-US" sz="3200" dirty="0" smtClean="0"/>
              <a:t>) with respect to </a:t>
            </a:r>
            <a:r>
              <a:rPr lang="en-US" sz="3200" i="1" dirty="0" smtClean="0"/>
              <a:t>x</a:t>
            </a:r>
            <a:endParaRPr lang="en-US" sz="3200" i="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l"/>
            <a:r>
              <a:rPr lang="en-US" dirty="0" smtClean="0"/>
              <a:t>2.7 Double and Triple Integrals</a:t>
            </a:r>
            <a:endParaRPr lang="en-US" dirty="0"/>
          </a:p>
        </p:txBody>
      </p:sp>
      <p:sp>
        <p:nvSpPr>
          <p:cNvPr id="3" name="Content Placeholder 2"/>
          <p:cNvSpPr>
            <a:spLocks noGrp="1"/>
          </p:cNvSpPr>
          <p:nvPr>
            <p:ph idx="1"/>
          </p:nvPr>
        </p:nvSpPr>
        <p:spPr>
          <a:xfrm>
            <a:off x="457200" y="1600200"/>
            <a:ext cx="8229600" cy="4724400"/>
          </a:xfrm>
        </p:spPr>
        <p:style>
          <a:lnRef idx="1">
            <a:schemeClr val="accent3"/>
          </a:lnRef>
          <a:fillRef idx="2">
            <a:schemeClr val="accent3"/>
          </a:fillRef>
          <a:effectRef idx="1">
            <a:schemeClr val="accent3"/>
          </a:effectRef>
          <a:fontRef idx="minor">
            <a:schemeClr val="dk1"/>
          </a:fontRef>
        </p:style>
        <p:txBody>
          <a:bodyPr/>
          <a:lstStyle/>
          <a:p>
            <a:r>
              <a:rPr lang="en-US" dirty="0" smtClean="0"/>
              <a:t>Functions could be </a:t>
            </a:r>
            <a:r>
              <a:rPr lang="en-US" dirty="0" err="1" smtClean="0"/>
              <a:t>differentited</a:t>
            </a:r>
            <a:r>
              <a:rPr lang="en-US" dirty="0" smtClean="0"/>
              <a:t> more than once</a:t>
            </a:r>
          </a:p>
          <a:p>
            <a:r>
              <a:rPr lang="en-US" dirty="0" smtClean="0"/>
              <a:t>How about the determination of multiple integrals</a:t>
            </a:r>
          </a:p>
          <a:p>
            <a:pPr>
              <a:buNone/>
            </a:pPr>
            <a:r>
              <a:rPr lang="en-US" b="1" dirty="0" smtClean="0">
                <a:solidFill>
                  <a:srgbClr val="FF0000"/>
                </a:solidFill>
              </a:rPr>
              <a:t>Example</a:t>
            </a:r>
            <a:r>
              <a:rPr lang="en-US" dirty="0" smtClean="0"/>
              <a:t>,</a:t>
            </a:r>
          </a:p>
          <a:p>
            <a:r>
              <a:rPr lang="en-US" b="1" dirty="0" smtClean="0">
                <a:solidFill>
                  <a:srgbClr val="00B050"/>
                </a:solidFill>
              </a:rPr>
              <a:t>The volume of cylinder </a:t>
            </a:r>
            <a:r>
              <a:rPr lang="en-US" dirty="0" smtClean="0"/>
              <a:t>is a function of both the radius and the height of the cylinder. That is, V = </a:t>
            </a:r>
            <a:r>
              <a:rPr lang="en-US" i="1" dirty="0" smtClean="0"/>
              <a:t>f</a:t>
            </a:r>
            <a:r>
              <a:rPr lang="en-US" dirty="0" smtClean="0"/>
              <a:t>(r, h)</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1"/>
            <a:ext cx="8229600" cy="3048000"/>
          </a:xfrm>
        </p:spPr>
        <p:style>
          <a:lnRef idx="1">
            <a:schemeClr val="accent3"/>
          </a:lnRef>
          <a:fillRef idx="2">
            <a:schemeClr val="accent3"/>
          </a:fillRef>
          <a:effectRef idx="1">
            <a:schemeClr val="accent3"/>
          </a:effectRef>
          <a:fontRef idx="minor">
            <a:schemeClr val="dk1"/>
          </a:fontRef>
        </p:style>
        <p:txBody>
          <a:bodyPr/>
          <a:lstStyle/>
          <a:p>
            <a:r>
              <a:rPr lang="en-US" dirty="0" smtClean="0"/>
              <a:t>Let us suppose that we allow the height of the cylinder, h, to change while holding the radius, </a:t>
            </a:r>
            <a:r>
              <a:rPr lang="en-US" i="1" dirty="0" smtClean="0"/>
              <a:t>r</a:t>
            </a:r>
            <a:r>
              <a:rPr lang="en-US" dirty="0" smtClean="0"/>
              <a:t>, constant</a:t>
            </a:r>
          </a:p>
          <a:p>
            <a:r>
              <a:rPr lang="en-US" dirty="0" smtClean="0"/>
              <a:t>The integral from h = 0 to h = h, then, could be expressed as</a:t>
            </a:r>
            <a:endParaRPr lang="en-US" dirty="0"/>
          </a:p>
        </p:txBody>
      </p:sp>
      <p:sp>
        <p:nvSpPr>
          <p:cNvPr id="1853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5345" name="Object 1"/>
          <p:cNvGraphicFramePr>
            <a:graphicFrameLocks noChangeAspect="1"/>
          </p:cNvGraphicFramePr>
          <p:nvPr/>
        </p:nvGraphicFramePr>
        <p:xfrm>
          <a:off x="3352800" y="4571999"/>
          <a:ext cx="2362200" cy="1585161"/>
        </p:xfrm>
        <a:graphic>
          <a:graphicData uri="http://schemas.openxmlformats.org/presentationml/2006/ole">
            <p:oleObj spid="_x0000_s185345" name="Equation" r:id="rId3" imgW="723586" imgH="482391" progId="Equation.3">
              <p:embed/>
            </p:oleObj>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2209800"/>
          </a:xfrm>
        </p:spPr>
        <p:style>
          <a:lnRef idx="1">
            <a:schemeClr val="accent3"/>
          </a:lnRef>
          <a:fillRef idx="2">
            <a:schemeClr val="accent3"/>
          </a:fillRef>
          <a:effectRef idx="1">
            <a:schemeClr val="accent3"/>
          </a:effectRef>
          <a:fontRef idx="minor">
            <a:schemeClr val="dk1"/>
          </a:fontRef>
        </p:style>
        <p:txBody>
          <a:bodyPr/>
          <a:lstStyle/>
          <a:p>
            <a:r>
              <a:rPr lang="en-US" dirty="0" smtClean="0"/>
              <a:t>But the value of this line integral depends on the value of the radius, </a:t>
            </a:r>
            <a:r>
              <a:rPr lang="en-US" i="1" dirty="0" smtClean="0"/>
              <a:t>r</a:t>
            </a:r>
            <a:r>
              <a:rPr lang="en-US" dirty="0" smtClean="0"/>
              <a:t>, and hence the integral could be considered to be a function of </a:t>
            </a:r>
            <a:r>
              <a:rPr lang="en-US" i="1" dirty="0" smtClean="0"/>
              <a:t>r</a:t>
            </a:r>
            <a:r>
              <a:rPr lang="en-US" dirty="0" smtClean="0"/>
              <a:t>.</a:t>
            </a:r>
            <a:endParaRPr lang="en-US" dirty="0"/>
          </a:p>
        </p:txBody>
      </p:sp>
      <p:sp>
        <p:nvSpPr>
          <p:cNvPr id="1843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4321" name="Object 1"/>
          <p:cNvGraphicFramePr>
            <a:graphicFrameLocks noChangeAspect="1"/>
          </p:cNvGraphicFramePr>
          <p:nvPr/>
        </p:nvGraphicFramePr>
        <p:xfrm>
          <a:off x="2895600" y="2362200"/>
          <a:ext cx="3200400" cy="1316293"/>
        </p:xfrm>
        <a:graphic>
          <a:graphicData uri="http://schemas.openxmlformats.org/presentationml/2006/ole">
            <p:oleObj spid="_x0000_s184321" name="Equation" r:id="rId3" imgW="1180588" imgH="482391" progId="Equation.3">
              <p:embed/>
            </p:oleObj>
          </a:graphicData>
        </a:graphic>
      </p:graphicFrame>
      <p:sp>
        <p:nvSpPr>
          <p:cNvPr id="6" name="Content Placeholder 2"/>
          <p:cNvSpPr txBox="1">
            <a:spLocks/>
          </p:cNvSpPr>
          <p:nvPr/>
        </p:nvSpPr>
        <p:spPr>
          <a:xfrm>
            <a:off x="457200" y="3657600"/>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dk1"/>
                </a:solidFill>
                <a:effectLst/>
                <a:uLnTx/>
                <a:uFillTx/>
                <a:latin typeface="+mn-lt"/>
                <a:ea typeface="+mn-ea"/>
                <a:cs typeface="+mn-cs"/>
              </a:rPr>
              <a:t>If we allow r to vary from r = 0 to r = r and integrate over the change, we can write</a:t>
            </a:r>
            <a:endParaRPr kumimoji="0" lang="en-US"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1843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4323" name="Object 3"/>
          <p:cNvGraphicFramePr>
            <a:graphicFrameLocks noChangeAspect="1"/>
          </p:cNvGraphicFramePr>
          <p:nvPr/>
        </p:nvGraphicFramePr>
        <p:xfrm>
          <a:off x="2514600" y="5105400"/>
          <a:ext cx="4775199" cy="1295400"/>
        </p:xfrm>
        <a:graphic>
          <a:graphicData uri="http://schemas.openxmlformats.org/presentationml/2006/ole">
            <p:oleObj spid="_x0000_s184323" name="Equation" r:id="rId4" imgW="1790700" imgH="482600" progId="Equation.3">
              <p:embed/>
            </p:oleObj>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953000"/>
          </a:xfrm>
        </p:spPr>
        <p:style>
          <a:lnRef idx="1">
            <a:schemeClr val="accent3"/>
          </a:lnRef>
          <a:fillRef idx="2">
            <a:schemeClr val="accent3"/>
          </a:fillRef>
          <a:effectRef idx="1">
            <a:schemeClr val="accent3"/>
          </a:effectRef>
          <a:fontRef idx="minor">
            <a:schemeClr val="dk1"/>
          </a:fontRef>
        </p:style>
        <p:txBody>
          <a:bodyPr>
            <a:normAutofit/>
          </a:bodyPr>
          <a:lstStyle/>
          <a:p>
            <a:pPr>
              <a:lnSpc>
                <a:spcPct val="150000"/>
              </a:lnSpc>
            </a:pPr>
            <a:r>
              <a:rPr lang="en-US" dirty="0" smtClean="0"/>
              <a:t>To evaluate the above double integral, we integrate                       first while holding </a:t>
            </a:r>
            <a:r>
              <a:rPr lang="en-US" b="1" i="1" dirty="0" smtClean="0">
                <a:solidFill>
                  <a:srgbClr val="FF0000"/>
                </a:solidFill>
              </a:rPr>
              <a:t>r</a:t>
            </a:r>
            <a:r>
              <a:rPr lang="en-US" dirty="0" smtClean="0">
                <a:solidFill>
                  <a:srgbClr val="FF0000"/>
                </a:solidFill>
              </a:rPr>
              <a:t> </a:t>
            </a:r>
            <a:r>
              <a:rPr lang="en-US" dirty="0" smtClean="0"/>
              <a:t>a constant, which gives us g(r). </a:t>
            </a:r>
          </a:p>
          <a:p>
            <a:pPr>
              <a:lnSpc>
                <a:spcPct val="150000"/>
              </a:lnSpc>
            </a:pPr>
            <a:r>
              <a:rPr lang="en-US" dirty="0" smtClean="0"/>
              <a:t>Then we integrate                  next while holding </a:t>
            </a:r>
            <a:r>
              <a:rPr lang="en-US" b="1" i="1" dirty="0" smtClean="0">
                <a:solidFill>
                  <a:srgbClr val="FF0000"/>
                </a:solidFill>
              </a:rPr>
              <a:t>h</a:t>
            </a:r>
            <a:r>
              <a:rPr lang="en-US" dirty="0" smtClean="0"/>
              <a:t> constant. Such a process is known as </a:t>
            </a:r>
            <a:r>
              <a:rPr lang="en-US" b="1" i="1" dirty="0" smtClean="0">
                <a:solidFill>
                  <a:srgbClr val="FF0000"/>
                </a:solidFill>
              </a:rPr>
              <a:t>successive partial integration</a:t>
            </a:r>
            <a:endParaRPr lang="en-US" b="1" i="1" dirty="0">
              <a:solidFill>
                <a:srgbClr val="FF0000"/>
              </a:solidFill>
            </a:endParaRPr>
          </a:p>
        </p:txBody>
      </p:sp>
      <p:sp>
        <p:nvSpPr>
          <p:cNvPr id="1832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3297" name="Object 1"/>
          <p:cNvGraphicFramePr>
            <a:graphicFrameLocks noChangeAspect="1"/>
          </p:cNvGraphicFramePr>
          <p:nvPr/>
        </p:nvGraphicFramePr>
        <p:xfrm>
          <a:off x="2667000" y="1371600"/>
          <a:ext cx="1652495" cy="1066800"/>
        </p:xfrm>
        <a:graphic>
          <a:graphicData uri="http://schemas.openxmlformats.org/presentationml/2006/ole">
            <p:oleObj spid="_x0000_s183297" name="Equation" r:id="rId3" imgW="748975" imgH="482391" progId="Equation.3">
              <p:embed/>
            </p:oleObj>
          </a:graphicData>
        </a:graphic>
      </p:graphicFrame>
      <p:sp>
        <p:nvSpPr>
          <p:cNvPr id="1833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3299" name="Object 3"/>
          <p:cNvGraphicFramePr>
            <a:graphicFrameLocks noChangeAspect="1"/>
          </p:cNvGraphicFramePr>
          <p:nvPr/>
        </p:nvGraphicFramePr>
        <p:xfrm>
          <a:off x="4069977" y="2971800"/>
          <a:ext cx="1340223" cy="990600"/>
        </p:xfrm>
        <a:graphic>
          <a:graphicData uri="http://schemas.openxmlformats.org/presentationml/2006/ole">
            <p:oleObj spid="_x0000_s183299" name="Equation" r:id="rId4" imgW="660113" imgH="482391" progId="Equation.3">
              <p:embed/>
            </p:oleObj>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1524000"/>
          </a:xfrm>
        </p:spPr>
        <p:style>
          <a:lnRef idx="1">
            <a:schemeClr val="accent3"/>
          </a:lnRef>
          <a:fillRef idx="2">
            <a:schemeClr val="accent3"/>
          </a:fillRef>
          <a:effectRef idx="1">
            <a:schemeClr val="accent3"/>
          </a:effectRef>
          <a:fontRef idx="minor">
            <a:schemeClr val="dk1"/>
          </a:fontRef>
        </p:style>
        <p:txBody>
          <a:bodyPr/>
          <a:lstStyle/>
          <a:p>
            <a:endParaRPr lang="en-US" dirty="0" smtClean="0"/>
          </a:p>
          <a:p>
            <a:r>
              <a:rPr lang="en-US" dirty="0" smtClean="0"/>
              <a:t>For example, let us evaluate </a:t>
            </a:r>
            <a:endParaRPr lang="en-US" dirty="0"/>
          </a:p>
        </p:txBody>
      </p:sp>
      <p:sp>
        <p:nvSpPr>
          <p:cNvPr id="1822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2273" name="Object 1"/>
          <p:cNvGraphicFramePr>
            <a:graphicFrameLocks noChangeAspect="1"/>
          </p:cNvGraphicFramePr>
          <p:nvPr/>
        </p:nvGraphicFramePr>
        <p:xfrm>
          <a:off x="5562600" y="685800"/>
          <a:ext cx="2362200" cy="1204722"/>
        </p:xfrm>
        <a:graphic>
          <a:graphicData uri="http://schemas.openxmlformats.org/presentationml/2006/ole">
            <p:oleObj spid="_x0000_s182273" name="Equation" r:id="rId3" imgW="952087" imgH="482391" progId="Equation.3">
              <p:embed/>
            </p:oleObj>
          </a:graphicData>
        </a:graphic>
      </p:graphicFrame>
      <p:sp>
        <p:nvSpPr>
          <p:cNvPr id="1822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2275" name="Object 3"/>
          <p:cNvGraphicFramePr>
            <a:graphicFrameLocks noChangeAspect="1"/>
          </p:cNvGraphicFramePr>
          <p:nvPr/>
        </p:nvGraphicFramePr>
        <p:xfrm>
          <a:off x="3124200" y="2209800"/>
          <a:ext cx="3276600" cy="1071196"/>
        </p:xfrm>
        <a:graphic>
          <a:graphicData uri="http://schemas.openxmlformats.org/presentationml/2006/ole">
            <p:oleObj spid="_x0000_s182275" name="Equation" r:id="rId4" imgW="1485900" imgH="482600" progId="Equation.3">
              <p:embed/>
            </p:oleObj>
          </a:graphicData>
        </a:graphic>
      </p:graphicFrame>
      <p:sp>
        <p:nvSpPr>
          <p:cNvPr id="1822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2277" name="Object 5"/>
          <p:cNvGraphicFramePr>
            <a:graphicFrameLocks noChangeAspect="1"/>
          </p:cNvGraphicFramePr>
          <p:nvPr/>
        </p:nvGraphicFramePr>
        <p:xfrm>
          <a:off x="2971800" y="4038600"/>
          <a:ext cx="4183530" cy="1066800"/>
        </p:xfrm>
        <a:graphic>
          <a:graphicData uri="http://schemas.openxmlformats.org/presentationml/2006/ole">
            <p:oleObj spid="_x0000_s182277" name="Equation" r:id="rId5" imgW="1905000" imgH="482600" progId="Equation.3">
              <p:embed/>
            </p:oleObj>
          </a:graphicData>
        </a:graphic>
      </p:graphicFrame>
      <p:sp>
        <p:nvSpPr>
          <p:cNvPr id="10" name="Content Placeholder 2"/>
          <p:cNvSpPr txBox="1">
            <a:spLocks/>
          </p:cNvSpPr>
          <p:nvPr/>
        </p:nvSpPr>
        <p:spPr>
          <a:xfrm>
            <a:off x="457200" y="2209800"/>
            <a:ext cx="8229600" cy="83820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rgbClr val="FF0000"/>
                </a:solidFill>
                <a:effectLst/>
                <a:uLnTx/>
                <a:uFillTx/>
                <a:latin typeface="+mn-lt"/>
                <a:ea typeface="+mn-ea"/>
                <a:cs typeface="+mn-cs"/>
              </a:rPr>
              <a:t>First,</a:t>
            </a:r>
          </a:p>
        </p:txBody>
      </p:sp>
      <p:sp>
        <p:nvSpPr>
          <p:cNvPr id="11" name="Content Placeholder 2"/>
          <p:cNvSpPr txBox="1">
            <a:spLocks/>
          </p:cNvSpPr>
          <p:nvPr/>
        </p:nvSpPr>
        <p:spPr>
          <a:xfrm>
            <a:off x="457200" y="3276600"/>
            <a:ext cx="3581400" cy="83820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rgbClr val="00B050"/>
                </a:solidFill>
                <a:effectLst/>
                <a:uLnTx/>
                <a:uFillTx/>
                <a:latin typeface="+mn-lt"/>
                <a:ea typeface="+mn-ea"/>
                <a:cs typeface="+mn-cs"/>
              </a:rPr>
              <a:t>Next, we integrate</a:t>
            </a:r>
          </a:p>
        </p:txBody>
      </p:sp>
      <p:sp>
        <p:nvSpPr>
          <p:cNvPr id="12" name="Content Placeholder 2"/>
          <p:cNvSpPr txBox="1">
            <a:spLocks/>
          </p:cNvSpPr>
          <p:nvPr/>
        </p:nvSpPr>
        <p:spPr>
          <a:xfrm>
            <a:off x="457200" y="5257800"/>
            <a:ext cx="5486400" cy="83820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rgbClr val="0070C0"/>
                </a:solidFill>
                <a:effectLst/>
                <a:uLnTx/>
                <a:uFillTx/>
                <a:latin typeface="+mn-lt"/>
                <a:ea typeface="+mn-ea"/>
                <a:cs typeface="+mn-cs"/>
              </a:rPr>
              <a:t>That is the volume of a cylinder</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2286000"/>
          </a:xfrm>
        </p:spPr>
        <p:style>
          <a:lnRef idx="1">
            <a:schemeClr val="accent3"/>
          </a:lnRef>
          <a:fillRef idx="2">
            <a:schemeClr val="accent3"/>
          </a:fillRef>
          <a:effectRef idx="1">
            <a:schemeClr val="accent3"/>
          </a:effectRef>
          <a:fontRef idx="minor">
            <a:schemeClr val="dk1"/>
          </a:fontRef>
        </p:style>
        <p:txBody>
          <a:bodyPr/>
          <a:lstStyle/>
          <a:p>
            <a:r>
              <a:rPr lang="en-US" dirty="0" smtClean="0"/>
              <a:t>The above argument can be extended to the triple integral. For example, let us evaluate the triple</a:t>
            </a:r>
            <a:endParaRPr lang="en-US" dirty="0"/>
          </a:p>
        </p:txBody>
      </p:sp>
      <p:sp>
        <p:nvSpPr>
          <p:cNvPr id="1945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4561" name="Object 1"/>
          <p:cNvGraphicFramePr>
            <a:graphicFrameLocks noChangeAspect="1"/>
          </p:cNvGraphicFramePr>
          <p:nvPr/>
        </p:nvGraphicFramePr>
        <p:xfrm>
          <a:off x="2209800" y="1295400"/>
          <a:ext cx="2286000" cy="1121019"/>
        </p:xfrm>
        <a:graphic>
          <a:graphicData uri="http://schemas.openxmlformats.org/presentationml/2006/ole">
            <p:oleObj spid="_x0000_s194561" name="Equation" r:id="rId3" imgW="990170" imgH="482391" progId="Equation.3">
              <p:embed/>
            </p:oleObj>
          </a:graphicData>
        </a:graphic>
      </p:graphicFrame>
      <p:sp>
        <p:nvSpPr>
          <p:cNvPr id="6" name="Content Placeholder 2"/>
          <p:cNvSpPr txBox="1">
            <a:spLocks/>
          </p:cNvSpPr>
          <p:nvPr/>
        </p:nvSpPr>
        <p:spPr>
          <a:xfrm>
            <a:off x="533400" y="2895600"/>
            <a:ext cx="8153400" cy="327660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dk1"/>
                </a:solidFill>
                <a:effectLst/>
                <a:uLnTx/>
                <a:uFillTx/>
                <a:latin typeface="+mn-lt"/>
                <a:ea typeface="+mn-ea"/>
                <a:cs typeface="+mn-cs"/>
              </a:rPr>
              <a:t>First, evaluate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dk1"/>
                </a:solidFill>
                <a:effectLst/>
                <a:uLnTx/>
                <a:uFillTx/>
                <a:latin typeface="+mn-lt"/>
                <a:ea typeface="+mn-ea"/>
                <a:cs typeface="+mn-cs"/>
              </a:rPr>
              <a:t>Substituting this back into the above equation gives </a:t>
            </a:r>
            <a:endParaRPr kumimoji="0" lang="en-US"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1945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4563" name="Object 3"/>
          <p:cNvGraphicFramePr>
            <a:graphicFrameLocks noChangeAspect="1"/>
          </p:cNvGraphicFramePr>
          <p:nvPr/>
        </p:nvGraphicFramePr>
        <p:xfrm>
          <a:off x="3886200" y="2895600"/>
          <a:ext cx="1600200" cy="1094874"/>
        </p:xfrm>
        <a:graphic>
          <a:graphicData uri="http://schemas.openxmlformats.org/presentationml/2006/ole">
            <p:oleObj spid="_x0000_s194563" name="Equation" r:id="rId4" imgW="482391" imgH="482391" progId="Equation.3">
              <p:embed/>
            </p:oleObj>
          </a:graphicData>
        </a:graphic>
      </p:graphicFrame>
      <p:sp>
        <p:nvSpPr>
          <p:cNvPr id="19456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4565" name="Object 5"/>
          <p:cNvGraphicFramePr>
            <a:graphicFrameLocks noChangeAspect="1"/>
          </p:cNvGraphicFramePr>
          <p:nvPr/>
        </p:nvGraphicFramePr>
        <p:xfrm>
          <a:off x="4038600" y="4800600"/>
          <a:ext cx="2057400" cy="1311593"/>
        </p:xfrm>
        <a:graphic>
          <a:graphicData uri="http://schemas.openxmlformats.org/presentationml/2006/ole">
            <p:oleObj spid="_x0000_s194565" name="Equation" r:id="rId5" imgW="761669" imgH="482391" progId="Equation.3">
              <p:embed/>
            </p:oleObj>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381000"/>
            <a:ext cx="8153400" cy="571500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dk1"/>
                </a:solidFill>
                <a:effectLst/>
                <a:uLnTx/>
                <a:uFillTx/>
                <a:latin typeface="+mn-lt"/>
                <a:ea typeface="+mn-ea"/>
                <a:cs typeface="+mn-cs"/>
              </a:rPr>
              <a:t>Next, evaluate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dk1"/>
                </a:solidFill>
                <a:effectLst/>
                <a:uLnTx/>
                <a:uFillTx/>
                <a:latin typeface="+mn-lt"/>
                <a:ea typeface="+mn-ea"/>
                <a:cs typeface="+mn-cs"/>
              </a:rPr>
              <a:t>Substituting this back into the above equation gives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dk1"/>
                </a:solidFill>
                <a:effectLst/>
                <a:uLnTx/>
                <a:uFillTx/>
                <a:latin typeface="+mn-lt"/>
                <a:ea typeface="+mn-ea"/>
                <a:cs typeface="+mn-cs"/>
              </a:rPr>
              <a:t>Integrating this gives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Which is the volume of a rectangular box x by y by z</a:t>
            </a:r>
            <a:endParaRPr kumimoji="0" lang="en-US"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1935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3537" name="Object 1"/>
          <p:cNvGraphicFramePr>
            <a:graphicFrameLocks noChangeAspect="1"/>
          </p:cNvGraphicFramePr>
          <p:nvPr/>
        </p:nvGraphicFramePr>
        <p:xfrm>
          <a:off x="3886200" y="457200"/>
          <a:ext cx="1290918" cy="914400"/>
        </p:xfrm>
        <a:graphic>
          <a:graphicData uri="http://schemas.openxmlformats.org/presentationml/2006/ole">
            <p:oleObj spid="_x0000_s193537" name="Equation" r:id="rId3" imgW="685800" imgH="482600" progId="Equation.3">
              <p:embed/>
            </p:oleObj>
          </a:graphicData>
        </a:graphic>
      </p:graphicFrame>
      <p:sp>
        <p:nvSpPr>
          <p:cNvPr id="1935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3539" name="Object 3"/>
          <p:cNvGraphicFramePr>
            <a:graphicFrameLocks noChangeAspect="1"/>
          </p:cNvGraphicFramePr>
          <p:nvPr/>
        </p:nvGraphicFramePr>
        <p:xfrm>
          <a:off x="3962400" y="1981200"/>
          <a:ext cx="1524000" cy="1110343"/>
        </p:xfrm>
        <a:graphic>
          <a:graphicData uri="http://schemas.openxmlformats.org/presentationml/2006/ole">
            <p:oleObj spid="_x0000_s193539" name="Equation" r:id="rId4" imgW="469696" imgH="482391" progId="Equation.3">
              <p:embed/>
            </p:oleObj>
          </a:graphicData>
        </a:graphic>
      </p:graphicFrame>
      <p:sp>
        <p:nvSpPr>
          <p:cNvPr id="19354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3541" name="Object 5"/>
          <p:cNvGraphicFramePr>
            <a:graphicFrameLocks noChangeAspect="1"/>
          </p:cNvGraphicFramePr>
          <p:nvPr/>
        </p:nvGraphicFramePr>
        <p:xfrm>
          <a:off x="4038600" y="3810000"/>
          <a:ext cx="2008094" cy="1219200"/>
        </p:xfrm>
        <a:graphic>
          <a:graphicData uri="http://schemas.openxmlformats.org/presentationml/2006/ole">
            <p:oleObj spid="_x0000_s193541" name="Equation" r:id="rId5" imgW="799753" imgH="482391" progId="Equation.3">
              <p:embed/>
            </p:oleObj>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16002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en-US" dirty="0" smtClean="0"/>
              <a:t>Problem. The differential volume element in spherical polar coordinates is </a:t>
            </a:r>
            <a:r>
              <a:rPr lang="en-US" dirty="0" err="1" smtClean="0"/>
              <a:t>d</a:t>
            </a:r>
            <a:r>
              <a:rPr lang="en-US" i="1" dirty="0" err="1" smtClean="0"/>
              <a:t>V</a:t>
            </a:r>
            <a:r>
              <a:rPr lang="en-US" dirty="0" smtClean="0"/>
              <a:t> = </a:t>
            </a:r>
            <a:r>
              <a:rPr lang="en-US" i="1" dirty="0" smtClean="0"/>
              <a:t>r</a:t>
            </a:r>
            <a:r>
              <a:rPr lang="en-US" baseline="30000" dirty="0" smtClean="0"/>
              <a:t>2</a:t>
            </a:r>
            <a:r>
              <a:rPr lang="en-US" dirty="0" smtClean="0"/>
              <a:t>sin</a:t>
            </a:r>
            <a:r>
              <a:rPr lang="en-US" i="1" dirty="0" smtClean="0">
                <a:sym typeface="Symbol"/>
              </a:rPr>
              <a:t></a:t>
            </a:r>
            <a:r>
              <a:rPr lang="en-US" dirty="0" smtClean="0">
                <a:sym typeface="Symbol"/>
              </a:rPr>
              <a:t> d</a:t>
            </a:r>
            <a:r>
              <a:rPr lang="en-US" i="1" dirty="0" smtClean="0">
                <a:sym typeface="Symbol"/>
              </a:rPr>
              <a:t></a:t>
            </a:r>
            <a:r>
              <a:rPr lang="en-US" dirty="0" smtClean="0">
                <a:sym typeface="Symbol"/>
              </a:rPr>
              <a:t> d</a:t>
            </a:r>
            <a:r>
              <a:rPr lang="en-US" i="1" dirty="0" smtClean="0">
                <a:sym typeface="Symbol"/>
              </a:rPr>
              <a:t></a:t>
            </a:r>
            <a:r>
              <a:rPr lang="en-US" dirty="0" smtClean="0">
                <a:sym typeface="Symbol"/>
              </a:rPr>
              <a:t> dr. Given that  goes from 0 to 2, and r goes from 0 to </a:t>
            </a:r>
            <a:r>
              <a:rPr lang="en-US" i="1" dirty="0" smtClean="0">
                <a:sym typeface="Symbol"/>
              </a:rPr>
              <a:t>r</a:t>
            </a:r>
            <a:r>
              <a:rPr lang="en-US" dirty="0" smtClean="0">
                <a:sym typeface="Symbol"/>
              </a:rPr>
              <a:t>, evaluate the triple integral</a:t>
            </a:r>
            <a:endParaRPr lang="en-US" dirty="0"/>
          </a:p>
        </p:txBody>
      </p:sp>
      <p:sp>
        <p:nvSpPr>
          <p:cNvPr id="1925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2513" name="Object 1"/>
          <p:cNvGraphicFramePr>
            <a:graphicFrameLocks noChangeAspect="1"/>
          </p:cNvGraphicFramePr>
          <p:nvPr/>
        </p:nvGraphicFramePr>
        <p:xfrm>
          <a:off x="3048000" y="2133600"/>
          <a:ext cx="4775201" cy="1295400"/>
        </p:xfrm>
        <a:graphic>
          <a:graphicData uri="http://schemas.openxmlformats.org/presentationml/2006/ole">
            <p:oleObj spid="_x0000_s192513" name="Equation" r:id="rId3" imgW="1790700" imgH="482600" progId="Equation.3">
              <p:embed/>
            </p:oleObj>
          </a:graphicData>
        </a:graphic>
      </p:graphicFrame>
      <p:sp>
        <p:nvSpPr>
          <p:cNvPr id="6" name="TextBox 5"/>
          <p:cNvSpPr txBox="1"/>
          <p:nvPr/>
        </p:nvSpPr>
        <p:spPr>
          <a:xfrm>
            <a:off x="381000" y="2971800"/>
            <a:ext cx="2057400" cy="584775"/>
          </a:xfrm>
          <a:prstGeom prst="rect">
            <a:avLst/>
          </a:prstGeom>
          <a:noFill/>
        </p:spPr>
        <p:txBody>
          <a:bodyPr wrap="square" rtlCol="0">
            <a:spAutoFit/>
          </a:bodyPr>
          <a:lstStyle/>
          <a:p>
            <a:r>
              <a:rPr lang="en-US" sz="3200" b="1" dirty="0" smtClean="0">
                <a:solidFill>
                  <a:srgbClr val="0070C0"/>
                </a:solidFill>
              </a:rPr>
              <a:t>Solution</a:t>
            </a:r>
            <a:endParaRPr lang="en-US" sz="3200" b="1" dirty="0">
              <a:solidFill>
                <a:srgbClr val="0070C0"/>
              </a:solidFill>
            </a:endParaRPr>
          </a:p>
        </p:txBody>
      </p:sp>
      <p:graphicFrame>
        <p:nvGraphicFramePr>
          <p:cNvPr id="192517" name="Object 5"/>
          <p:cNvGraphicFramePr>
            <a:graphicFrameLocks noChangeAspect="1"/>
          </p:cNvGraphicFramePr>
          <p:nvPr/>
        </p:nvGraphicFramePr>
        <p:xfrm>
          <a:off x="1143000" y="3810000"/>
          <a:ext cx="3430494" cy="1066800"/>
        </p:xfrm>
        <a:graphic>
          <a:graphicData uri="http://schemas.openxmlformats.org/presentationml/2006/ole">
            <p:oleObj spid="_x0000_s192517" name="Equation" r:id="rId4" imgW="1562100" imgH="482600" progId="Equation.3">
              <p:embed/>
            </p:oleObj>
          </a:graphicData>
        </a:graphic>
      </p:graphicFrame>
      <p:graphicFrame>
        <p:nvGraphicFramePr>
          <p:cNvPr id="192516" name="Object 4"/>
          <p:cNvGraphicFramePr>
            <a:graphicFrameLocks noChangeAspect="1"/>
          </p:cNvGraphicFramePr>
          <p:nvPr/>
        </p:nvGraphicFramePr>
        <p:xfrm>
          <a:off x="4953000" y="3806666"/>
          <a:ext cx="3352800" cy="1068705"/>
        </p:xfrm>
        <a:graphic>
          <a:graphicData uri="http://schemas.openxmlformats.org/presentationml/2006/ole">
            <p:oleObj spid="_x0000_s192516" name="Equation" r:id="rId5" imgW="1524000" imgH="482600" progId="Equation.3">
              <p:embed/>
            </p:oleObj>
          </a:graphicData>
        </a:graphic>
      </p:graphicFrame>
      <p:graphicFrame>
        <p:nvGraphicFramePr>
          <p:cNvPr id="192515" name="Object 3"/>
          <p:cNvGraphicFramePr>
            <a:graphicFrameLocks noChangeAspect="1"/>
          </p:cNvGraphicFramePr>
          <p:nvPr/>
        </p:nvGraphicFramePr>
        <p:xfrm>
          <a:off x="3048000" y="4953000"/>
          <a:ext cx="4114800" cy="1319841"/>
        </p:xfrm>
        <a:graphic>
          <a:graphicData uri="http://schemas.openxmlformats.org/presentationml/2006/ole">
            <p:oleObj spid="_x0000_s192515" name="Equation" r:id="rId6" imgW="1511300" imgH="482600" progId="Equation.3">
              <p:embed/>
            </p:oleObj>
          </a:graphicData>
        </a:graphic>
      </p:graphicFrame>
      <p:sp>
        <p:nvSpPr>
          <p:cNvPr id="19251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2519" name="Rectangle 7"/>
          <p:cNvSpPr>
            <a:spLocks noChangeArrowheads="1"/>
          </p:cNvSpPr>
          <p:nvPr/>
        </p:nvSpPr>
        <p:spPr bwMode="auto">
          <a:xfrm>
            <a:off x="0" y="9429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2520" name="Rectangle 8"/>
          <p:cNvSpPr>
            <a:spLocks noChangeArrowheads="1"/>
          </p:cNvSpPr>
          <p:nvPr/>
        </p:nvSpPr>
        <p:spPr bwMode="auto">
          <a:xfrm>
            <a:off x="0" y="18859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style>
          <a:lnRef idx="1">
            <a:schemeClr val="accent2"/>
          </a:lnRef>
          <a:fillRef idx="2">
            <a:schemeClr val="accent2"/>
          </a:fillRef>
          <a:effectRef idx="1">
            <a:schemeClr val="accent2"/>
          </a:effectRef>
          <a:fontRef idx="minor">
            <a:schemeClr val="dk1"/>
          </a:fontRef>
        </p:style>
        <p:txBody>
          <a:bodyPr/>
          <a:lstStyle/>
          <a:p>
            <a:pPr algn="l"/>
            <a:r>
              <a:rPr lang="en-US" dirty="0" smtClean="0"/>
              <a:t>PROBLEMS</a:t>
            </a:r>
            <a:endParaRPr lang="en-US" dirty="0"/>
          </a:p>
        </p:txBody>
      </p:sp>
      <p:sp>
        <p:nvSpPr>
          <p:cNvPr id="3" name="Content Placeholder 2"/>
          <p:cNvSpPr>
            <a:spLocks noGrp="1"/>
          </p:cNvSpPr>
          <p:nvPr>
            <p:ph idx="1"/>
          </p:nvPr>
        </p:nvSpPr>
        <p:spPr>
          <a:xfrm>
            <a:off x="457200" y="1600201"/>
            <a:ext cx="8229600" cy="1142999"/>
          </a:xfrm>
        </p:spPr>
        <p:style>
          <a:lnRef idx="1">
            <a:schemeClr val="accent3"/>
          </a:lnRef>
          <a:fillRef idx="2">
            <a:schemeClr val="accent3"/>
          </a:fillRef>
          <a:effectRef idx="1">
            <a:schemeClr val="accent3"/>
          </a:effectRef>
          <a:fontRef idx="minor">
            <a:schemeClr val="dk1"/>
          </a:fontRef>
        </p:style>
        <p:txBody>
          <a:bodyPr/>
          <a:lstStyle/>
          <a:p>
            <a:pPr marL="514350" indent="-514350">
              <a:buFont typeface="+mj-lt"/>
              <a:buAutoNum type="arabicPeriod"/>
            </a:pPr>
            <a:r>
              <a:rPr lang="en-US" dirty="0" smtClean="0"/>
              <a:t>Evaluate the following integral (consider all uppercase letters to be constant): </a:t>
            </a:r>
            <a:endParaRPr lang="en-US" dirty="0"/>
          </a:p>
        </p:txBody>
      </p:sp>
      <p:graphicFrame>
        <p:nvGraphicFramePr>
          <p:cNvPr id="191494" name="Object 6"/>
          <p:cNvGraphicFramePr>
            <a:graphicFrameLocks noChangeAspect="1"/>
          </p:cNvGraphicFramePr>
          <p:nvPr/>
        </p:nvGraphicFramePr>
        <p:xfrm>
          <a:off x="509588" y="3429000"/>
          <a:ext cx="1828800" cy="685800"/>
        </p:xfrm>
        <a:graphic>
          <a:graphicData uri="http://schemas.openxmlformats.org/presentationml/2006/ole">
            <p:oleObj spid="_x0000_s191494" name="Equation" r:id="rId4" imgW="736560" imgH="279360" progId="Equation.3">
              <p:embed/>
            </p:oleObj>
          </a:graphicData>
        </a:graphic>
      </p:graphicFrame>
      <p:graphicFrame>
        <p:nvGraphicFramePr>
          <p:cNvPr id="191493" name="Object 5"/>
          <p:cNvGraphicFramePr>
            <a:graphicFrameLocks noChangeAspect="1"/>
          </p:cNvGraphicFramePr>
          <p:nvPr/>
        </p:nvGraphicFramePr>
        <p:xfrm>
          <a:off x="3124201" y="5334000"/>
          <a:ext cx="1523999" cy="620785"/>
        </p:xfrm>
        <a:graphic>
          <a:graphicData uri="http://schemas.openxmlformats.org/presentationml/2006/ole">
            <p:oleObj spid="_x0000_s191493" name="Equation" r:id="rId5" imgW="672840" imgH="279360" progId="Equation.3">
              <p:embed/>
            </p:oleObj>
          </a:graphicData>
        </a:graphic>
      </p:graphicFrame>
      <p:graphicFrame>
        <p:nvGraphicFramePr>
          <p:cNvPr id="191492" name="Object 4"/>
          <p:cNvGraphicFramePr>
            <a:graphicFrameLocks noChangeAspect="1"/>
          </p:cNvGraphicFramePr>
          <p:nvPr/>
        </p:nvGraphicFramePr>
        <p:xfrm>
          <a:off x="609600" y="4267200"/>
          <a:ext cx="1593850" cy="919163"/>
        </p:xfrm>
        <a:graphic>
          <a:graphicData uri="http://schemas.openxmlformats.org/presentationml/2006/ole">
            <p:oleObj spid="_x0000_s191492" name="Equation" r:id="rId6" imgW="672840" imgH="393480" progId="Equation.3">
              <p:embed/>
            </p:oleObj>
          </a:graphicData>
        </a:graphic>
      </p:graphicFrame>
      <p:graphicFrame>
        <p:nvGraphicFramePr>
          <p:cNvPr id="191491" name="Object 3"/>
          <p:cNvGraphicFramePr>
            <a:graphicFrameLocks noChangeAspect="1"/>
          </p:cNvGraphicFramePr>
          <p:nvPr/>
        </p:nvGraphicFramePr>
        <p:xfrm>
          <a:off x="6400800" y="3429000"/>
          <a:ext cx="1676400" cy="891893"/>
        </p:xfrm>
        <a:graphic>
          <a:graphicData uri="http://schemas.openxmlformats.org/presentationml/2006/ole">
            <p:oleObj spid="_x0000_s191491" name="Equation" r:id="rId7" imgW="787320" imgH="419040" progId="Equation.3">
              <p:embed/>
            </p:oleObj>
          </a:graphicData>
        </a:graphic>
      </p:graphicFrame>
      <p:graphicFrame>
        <p:nvGraphicFramePr>
          <p:cNvPr id="191490" name="Object 2"/>
          <p:cNvGraphicFramePr>
            <a:graphicFrameLocks noChangeAspect="1"/>
          </p:cNvGraphicFramePr>
          <p:nvPr/>
        </p:nvGraphicFramePr>
        <p:xfrm>
          <a:off x="609600" y="5486400"/>
          <a:ext cx="1828800" cy="576432"/>
        </p:xfrm>
        <a:graphic>
          <a:graphicData uri="http://schemas.openxmlformats.org/presentationml/2006/ole">
            <p:oleObj spid="_x0000_s191490" name="Equation" r:id="rId8" imgW="876240" imgH="279360" progId="Equation.3">
              <p:embed/>
            </p:oleObj>
          </a:graphicData>
        </a:graphic>
      </p:graphicFrame>
      <p:graphicFrame>
        <p:nvGraphicFramePr>
          <p:cNvPr id="191489" name="Object 1"/>
          <p:cNvGraphicFramePr>
            <a:graphicFrameLocks noChangeAspect="1"/>
          </p:cNvGraphicFramePr>
          <p:nvPr/>
        </p:nvGraphicFramePr>
        <p:xfrm>
          <a:off x="6477000" y="4495800"/>
          <a:ext cx="1838325" cy="631825"/>
        </p:xfrm>
        <a:graphic>
          <a:graphicData uri="http://schemas.openxmlformats.org/presentationml/2006/ole">
            <p:oleObj spid="_x0000_s191489" name="Equation" r:id="rId9" imgW="799920" imgH="279360" progId="Equation.3">
              <p:embed/>
            </p:oleObj>
          </a:graphicData>
        </a:graphic>
      </p:graphicFrame>
      <p:sp>
        <p:nvSpPr>
          <p:cNvPr id="191495"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1501" name="Rectangle 13"/>
          <p:cNvSpPr>
            <a:spLocks noChangeArrowheads="1"/>
          </p:cNvSpPr>
          <p:nvPr/>
        </p:nvSpPr>
        <p:spPr bwMode="auto">
          <a:xfrm>
            <a:off x="457200" y="2371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91503"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1502" name="Object 14"/>
          <p:cNvGraphicFramePr>
            <a:graphicFrameLocks noChangeAspect="1"/>
          </p:cNvGraphicFramePr>
          <p:nvPr/>
        </p:nvGraphicFramePr>
        <p:xfrm>
          <a:off x="3184525" y="3581400"/>
          <a:ext cx="2363258" cy="533400"/>
        </p:xfrm>
        <a:graphic>
          <a:graphicData uri="http://schemas.openxmlformats.org/presentationml/2006/ole">
            <p:oleObj spid="_x0000_s191502" name="Equation" r:id="rId10" imgW="1218960" imgH="279360" progId="Equation.3">
              <p:embed/>
            </p:oleObj>
          </a:graphicData>
        </a:graphic>
      </p:graphicFrame>
      <p:sp>
        <p:nvSpPr>
          <p:cNvPr id="191505"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1504" name="Object 16"/>
          <p:cNvGraphicFramePr>
            <a:graphicFrameLocks noChangeAspect="1"/>
          </p:cNvGraphicFramePr>
          <p:nvPr/>
        </p:nvGraphicFramePr>
        <p:xfrm>
          <a:off x="3200400" y="4495800"/>
          <a:ext cx="1608138" cy="598488"/>
        </p:xfrm>
        <a:graphic>
          <a:graphicData uri="http://schemas.openxmlformats.org/presentationml/2006/ole">
            <p:oleObj spid="_x0000_s191504" name="Equation" r:id="rId11" imgW="736560" imgH="279360" progId="Equation.3">
              <p:embed/>
            </p:oleObj>
          </a:graphicData>
        </a:graphic>
      </p:graphicFrame>
      <p:sp>
        <p:nvSpPr>
          <p:cNvPr id="191507"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1506" name="Object 18"/>
          <p:cNvGraphicFramePr>
            <a:graphicFrameLocks noChangeAspect="1"/>
          </p:cNvGraphicFramePr>
          <p:nvPr/>
        </p:nvGraphicFramePr>
        <p:xfrm>
          <a:off x="6623050" y="5410200"/>
          <a:ext cx="2324100" cy="533400"/>
        </p:xfrm>
        <a:graphic>
          <a:graphicData uri="http://schemas.openxmlformats.org/presentationml/2006/ole">
            <p:oleObj spid="_x0000_s191506" name="Equation" r:id="rId12" imgW="1206360" imgH="279360" progId="Equation.3">
              <p:embed/>
            </p:oleObj>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533400" y="2209800"/>
            <a:ext cx="8229600" cy="3581400"/>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33400" y="304800"/>
            <a:ext cx="8229600" cy="1600200"/>
          </a:xfrm>
        </p:spPr>
        <p:style>
          <a:lnRef idx="1">
            <a:schemeClr val="accent3"/>
          </a:lnRef>
          <a:fillRef idx="2">
            <a:schemeClr val="accent3"/>
          </a:fillRef>
          <a:effectRef idx="1">
            <a:schemeClr val="accent3"/>
          </a:effectRef>
          <a:fontRef idx="minor">
            <a:schemeClr val="dk1"/>
          </a:fontRef>
        </p:style>
        <p:txBody>
          <a:bodyPr/>
          <a:lstStyle/>
          <a:p>
            <a:pPr marL="514350" indent="-514350">
              <a:buFont typeface="+mj-lt"/>
              <a:buAutoNum type="arabicPeriod" startAt="2"/>
            </a:pPr>
            <a:r>
              <a:rPr lang="en-US" dirty="0" smtClean="0"/>
              <a:t>Evaluate the following integrals using the Table of Integral (consider all uppercase letters to be constant):</a:t>
            </a:r>
            <a:endParaRPr lang="en-US" dirty="0"/>
          </a:p>
        </p:txBody>
      </p:sp>
      <p:sp>
        <p:nvSpPr>
          <p:cNvPr id="1904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04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0467" name="Object 3"/>
          <p:cNvGraphicFramePr>
            <a:graphicFrameLocks noChangeAspect="1"/>
          </p:cNvGraphicFramePr>
          <p:nvPr/>
        </p:nvGraphicFramePr>
        <p:xfrm>
          <a:off x="533400" y="2362200"/>
          <a:ext cx="1455738" cy="533400"/>
        </p:xfrm>
        <a:graphic>
          <a:graphicData uri="http://schemas.openxmlformats.org/presentationml/2006/ole">
            <p:oleObj spid="_x0000_s190467" name="Equation" r:id="rId3" imgW="749160" imgH="279360" progId="Equation.3">
              <p:embed/>
            </p:oleObj>
          </a:graphicData>
        </a:graphic>
      </p:graphicFrame>
      <p:sp>
        <p:nvSpPr>
          <p:cNvPr id="1904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047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0471" name="Object 7"/>
          <p:cNvGraphicFramePr>
            <a:graphicFrameLocks noChangeAspect="1"/>
          </p:cNvGraphicFramePr>
          <p:nvPr/>
        </p:nvGraphicFramePr>
        <p:xfrm>
          <a:off x="565150" y="3200400"/>
          <a:ext cx="2655888" cy="457200"/>
        </p:xfrm>
        <a:graphic>
          <a:graphicData uri="http://schemas.openxmlformats.org/presentationml/2006/ole">
            <p:oleObj spid="_x0000_s190471" name="Equation" r:id="rId4" imgW="1600200" imgH="279360" progId="Equation.3">
              <p:embed/>
            </p:oleObj>
          </a:graphicData>
        </a:graphic>
      </p:graphicFrame>
      <p:sp>
        <p:nvSpPr>
          <p:cNvPr id="19047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0473" name="Object 9"/>
          <p:cNvGraphicFramePr>
            <a:graphicFrameLocks noChangeAspect="1"/>
          </p:cNvGraphicFramePr>
          <p:nvPr/>
        </p:nvGraphicFramePr>
        <p:xfrm>
          <a:off x="546100" y="3962400"/>
          <a:ext cx="2184400" cy="533400"/>
        </p:xfrm>
        <a:graphic>
          <a:graphicData uri="http://schemas.openxmlformats.org/presentationml/2006/ole">
            <p:oleObj spid="_x0000_s190473" name="Equation" r:id="rId5" imgW="1130040" imgH="279360" progId="Equation.3">
              <p:embed/>
            </p:oleObj>
          </a:graphicData>
        </a:graphic>
      </p:graphicFrame>
      <p:sp>
        <p:nvSpPr>
          <p:cNvPr id="19047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0475" name="Object 11"/>
          <p:cNvGraphicFramePr>
            <a:graphicFrameLocks noChangeAspect="1"/>
          </p:cNvGraphicFramePr>
          <p:nvPr/>
        </p:nvGraphicFramePr>
        <p:xfrm>
          <a:off x="565149" y="4800600"/>
          <a:ext cx="2308931" cy="762000"/>
        </p:xfrm>
        <a:graphic>
          <a:graphicData uri="http://schemas.openxmlformats.org/presentationml/2006/ole">
            <p:oleObj spid="_x0000_s190475" name="Equation" r:id="rId6" imgW="1295280" imgH="431640" progId="Equation.3">
              <p:embed/>
            </p:oleObj>
          </a:graphicData>
        </a:graphic>
      </p:graphicFrame>
      <p:sp>
        <p:nvSpPr>
          <p:cNvPr id="190478"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0477" name="Object 13"/>
          <p:cNvGraphicFramePr>
            <a:graphicFrameLocks noChangeAspect="1"/>
          </p:cNvGraphicFramePr>
          <p:nvPr/>
        </p:nvGraphicFramePr>
        <p:xfrm>
          <a:off x="3689350" y="2362200"/>
          <a:ext cx="2095500" cy="457200"/>
        </p:xfrm>
        <a:graphic>
          <a:graphicData uri="http://schemas.openxmlformats.org/presentationml/2006/ole">
            <p:oleObj spid="_x0000_s190477" name="Equation" r:id="rId7" imgW="1269720" imgH="279360" progId="Equation.3">
              <p:embed/>
            </p:oleObj>
          </a:graphicData>
        </a:graphic>
      </p:graphicFrame>
      <p:sp>
        <p:nvSpPr>
          <p:cNvPr id="190480"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0479" name="Object 15"/>
          <p:cNvGraphicFramePr>
            <a:graphicFrameLocks noChangeAspect="1"/>
          </p:cNvGraphicFramePr>
          <p:nvPr/>
        </p:nvGraphicFramePr>
        <p:xfrm>
          <a:off x="3765550" y="3048000"/>
          <a:ext cx="2101850" cy="627729"/>
        </p:xfrm>
        <a:graphic>
          <a:graphicData uri="http://schemas.openxmlformats.org/presentationml/2006/ole">
            <p:oleObj spid="_x0000_s190479" name="Equation" r:id="rId8" imgW="1434960" imgH="431640" progId="Equation.3">
              <p:embed/>
            </p:oleObj>
          </a:graphicData>
        </a:graphic>
      </p:graphicFrame>
      <p:sp>
        <p:nvSpPr>
          <p:cNvPr id="190482"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0484"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0485"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0487"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4" name="Object 23"/>
          <p:cNvGraphicFramePr>
            <a:graphicFrameLocks noChangeAspect="1"/>
          </p:cNvGraphicFramePr>
          <p:nvPr/>
        </p:nvGraphicFramePr>
        <p:xfrm>
          <a:off x="3765550" y="3962400"/>
          <a:ext cx="1873250" cy="535214"/>
        </p:xfrm>
        <a:graphic>
          <a:graphicData uri="http://schemas.openxmlformats.org/presentationml/2006/ole">
            <p:oleObj spid="_x0000_s190488" name="Equation" r:id="rId9" imgW="977760" imgH="279360" progId="Equation.3">
              <p:embed/>
            </p:oleObj>
          </a:graphicData>
        </a:graphic>
      </p:graphicFrame>
      <p:graphicFrame>
        <p:nvGraphicFramePr>
          <p:cNvPr id="26" name="Object 25"/>
          <p:cNvGraphicFramePr>
            <a:graphicFrameLocks noChangeAspect="1"/>
          </p:cNvGraphicFramePr>
          <p:nvPr/>
        </p:nvGraphicFramePr>
        <p:xfrm>
          <a:off x="3765550" y="4953000"/>
          <a:ext cx="1949450" cy="466172"/>
        </p:xfrm>
        <a:graphic>
          <a:graphicData uri="http://schemas.openxmlformats.org/presentationml/2006/ole">
            <p:oleObj spid="_x0000_s190490" name="Equation" r:id="rId10" imgW="1168200" imgH="279360" progId="Equation.3">
              <p:embed/>
            </p:oleObj>
          </a:graphicData>
        </a:graphic>
      </p:graphicFrame>
      <p:sp>
        <p:nvSpPr>
          <p:cNvPr id="190492" name="Rectangle 2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 name="Object 28"/>
          <p:cNvGraphicFramePr>
            <a:graphicFrameLocks noChangeAspect="1"/>
          </p:cNvGraphicFramePr>
          <p:nvPr/>
        </p:nvGraphicFramePr>
        <p:xfrm>
          <a:off x="6705600" y="2438400"/>
          <a:ext cx="1676400" cy="400878"/>
        </p:xfrm>
        <a:graphic>
          <a:graphicData uri="http://schemas.openxmlformats.org/presentationml/2006/ole">
            <p:oleObj spid="_x0000_s190493" name="Equation" r:id="rId11" imgW="1168200" imgH="279360" progId="Equation.3">
              <p:embed/>
            </p:oleObj>
          </a:graphicData>
        </a:graphic>
      </p:graphicFrame>
      <p:graphicFrame>
        <p:nvGraphicFramePr>
          <p:cNvPr id="30" name="Object 29"/>
          <p:cNvGraphicFramePr>
            <a:graphicFrameLocks noChangeAspect="1"/>
          </p:cNvGraphicFramePr>
          <p:nvPr/>
        </p:nvGraphicFramePr>
        <p:xfrm>
          <a:off x="6705600" y="3200400"/>
          <a:ext cx="1371600" cy="419100"/>
        </p:xfrm>
        <a:graphic>
          <a:graphicData uri="http://schemas.openxmlformats.org/presentationml/2006/ole">
            <p:oleObj spid="_x0000_s190494" name="Equation" r:id="rId12" imgW="914400" imgH="279360" progId="Equation.3">
              <p:embed/>
            </p:oleObj>
          </a:graphicData>
        </a:graphic>
      </p:graphicFrame>
      <p:graphicFrame>
        <p:nvGraphicFramePr>
          <p:cNvPr id="31" name="Object 30"/>
          <p:cNvGraphicFramePr>
            <a:graphicFrameLocks noChangeAspect="1"/>
          </p:cNvGraphicFramePr>
          <p:nvPr/>
        </p:nvGraphicFramePr>
        <p:xfrm>
          <a:off x="6705600" y="4038600"/>
          <a:ext cx="1610591" cy="381000"/>
        </p:xfrm>
        <a:graphic>
          <a:graphicData uri="http://schemas.openxmlformats.org/presentationml/2006/ole">
            <p:oleObj spid="_x0000_s190495" name="Equation" r:id="rId13" imgW="1180800" imgH="279360" progId="Equation.3">
              <p:embed/>
            </p:oleObj>
          </a:graphicData>
        </a:graphic>
      </p:graphicFrame>
      <p:graphicFrame>
        <p:nvGraphicFramePr>
          <p:cNvPr id="32" name="Object 31"/>
          <p:cNvGraphicFramePr>
            <a:graphicFrameLocks noChangeAspect="1"/>
          </p:cNvGraphicFramePr>
          <p:nvPr/>
        </p:nvGraphicFramePr>
        <p:xfrm>
          <a:off x="6781800" y="4800600"/>
          <a:ext cx="1524000" cy="569407"/>
        </p:xfrm>
        <a:graphic>
          <a:graphicData uri="http://schemas.openxmlformats.org/presentationml/2006/ole">
            <p:oleObj spid="_x0000_s190496" name="Equation" r:id="rId14" imgW="1155600" imgH="43164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3352800"/>
          </a:xfrm>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t>In this chapter we shall pose the following question: </a:t>
            </a:r>
            <a:r>
              <a:rPr lang="en-US" dirty="0" smtClean="0">
                <a:solidFill>
                  <a:srgbClr val="00B050"/>
                </a:solidFill>
              </a:rPr>
              <a:t>What function f(x), when differentiated, yields the function f’(x)?</a:t>
            </a:r>
            <a:endParaRPr lang="en-US" dirty="0" smtClean="0"/>
          </a:p>
          <a:p>
            <a:r>
              <a:rPr lang="en-US" dirty="0" smtClean="0"/>
              <a:t>For example, </a:t>
            </a:r>
            <a:r>
              <a:rPr lang="en-US" dirty="0" smtClean="0">
                <a:solidFill>
                  <a:srgbClr val="0070C0"/>
                </a:solidFill>
              </a:rPr>
              <a:t>what function f(x) when differentiated, yields the function f’(x) = 2x?</a:t>
            </a:r>
          </a:p>
          <a:p>
            <a:r>
              <a:rPr lang="en-US" dirty="0" smtClean="0">
                <a:solidFill>
                  <a:srgbClr val="0070C0"/>
                </a:solidFill>
              </a:rPr>
              <a:t>Substituting f’(x) = 2x into equation gives</a:t>
            </a:r>
          </a:p>
          <a:p>
            <a:endParaRPr lang="en-US" dirty="0" smtClean="0">
              <a:solidFill>
                <a:srgbClr val="0070C0"/>
              </a:solidFill>
            </a:endParaRPr>
          </a:p>
          <a:p>
            <a:endParaRPr lang="en-US" dirty="0">
              <a:solidFill>
                <a:srgbClr val="0070C0"/>
              </a:solidFill>
            </a:endParaRPr>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505" name="Object 1"/>
          <p:cNvGraphicFramePr>
            <a:graphicFrameLocks noChangeAspect="1"/>
          </p:cNvGraphicFramePr>
          <p:nvPr/>
        </p:nvGraphicFramePr>
        <p:xfrm>
          <a:off x="1981201" y="5029200"/>
          <a:ext cx="4114800" cy="1054547"/>
        </p:xfrm>
        <a:graphic>
          <a:graphicData uri="http://schemas.openxmlformats.org/presentationml/2006/ole">
            <p:oleObj spid="_x0000_s21505" name="Equation" r:id="rId3" imgW="1523880" imgH="393480" progId="Equation.3">
              <p:embed/>
            </p:oleObj>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28600" y="2819400"/>
            <a:ext cx="8610600" cy="3581400"/>
          </a:xfrm>
          <a:prstGeom prst="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685800"/>
            <a:ext cx="8229600" cy="1676400"/>
          </a:xfrm>
          <a:ln>
            <a:solidFill>
              <a:srgbClr val="00B050"/>
            </a:solidFill>
          </a:ln>
        </p:spPr>
        <p:style>
          <a:lnRef idx="1">
            <a:schemeClr val="accent3"/>
          </a:lnRef>
          <a:fillRef idx="2">
            <a:schemeClr val="accent3"/>
          </a:fillRef>
          <a:effectRef idx="1">
            <a:schemeClr val="accent3"/>
          </a:effectRef>
          <a:fontRef idx="minor">
            <a:schemeClr val="dk1"/>
          </a:fontRef>
        </p:style>
        <p:txBody>
          <a:bodyPr/>
          <a:lstStyle/>
          <a:p>
            <a:pPr marL="514350" indent="-514350">
              <a:buFont typeface="+mj-lt"/>
              <a:buAutoNum type="arabicPeriod" startAt="3"/>
            </a:pPr>
            <a:r>
              <a:rPr lang="en-US" dirty="0" smtClean="0"/>
              <a:t>Evaluate the following definite integrals using the Table of indefinite and definite </a:t>
            </a:r>
            <a:r>
              <a:rPr lang="en-US" dirty="0" err="1" smtClean="0"/>
              <a:t>interals</a:t>
            </a:r>
            <a:r>
              <a:rPr lang="en-US" dirty="0" smtClean="0"/>
              <a:t>, as needed</a:t>
            </a:r>
            <a:endParaRPr lang="en-US" dirty="0"/>
          </a:p>
        </p:txBody>
      </p:sp>
      <p:sp>
        <p:nvSpPr>
          <p:cNvPr id="1986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8657" name="Object 1"/>
          <p:cNvGraphicFramePr>
            <a:graphicFrameLocks noChangeAspect="1"/>
          </p:cNvGraphicFramePr>
          <p:nvPr/>
        </p:nvGraphicFramePr>
        <p:xfrm>
          <a:off x="381000" y="2971800"/>
          <a:ext cx="2971802" cy="914401"/>
        </p:xfrm>
        <a:graphic>
          <a:graphicData uri="http://schemas.openxmlformats.org/presentationml/2006/ole">
            <p:oleObj spid="_x0000_s198657" r:id="rId3" imgW="1612900" imgH="495300" progId="">
              <p:embed/>
            </p:oleObj>
          </a:graphicData>
        </a:graphic>
      </p:graphicFrame>
      <p:sp>
        <p:nvSpPr>
          <p:cNvPr id="1986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8659" name="Object 3"/>
          <p:cNvGraphicFramePr>
            <a:graphicFrameLocks noChangeAspect="1"/>
          </p:cNvGraphicFramePr>
          <p:nvPr/>
        </p:nvGraphicFramePr>
        <p:xfrm>
          <a:off x="457200" y="4038600"/>
          <a:ext cx="1371600" cy="977030"/>
        </p:xfrm>
        <a:graphic>
          <a:graphicData uri="http://schemas.openxmlformats.org/presentationml/2006/ole">
            <p:oleObj spid="_x0000_s198659" r:id="rId4" imgW="698197" imgH="495085" progId="">
              <p:embed/>
            </p:oleObj>
          </a:graphicData>
        </a:graphic>
      </p:graphicFrame>
      <p:sp>
        <p:nvSpPr>
          <p:cNvPr id="1986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8661" name="Object 5"/>
          <p:cNvGraphicFramePr>
            <a:graphicFrameLocks noChangeAspect="1"/>
          </p:cNvGraphicFramePr>
          <p:nvPr/>
        </p:nvGraphicFramePr>
        <p:xfrm>
          <a:off x="533400" y="5257800"/>
          <a:ext cx="990600" cy="1052513"/>
        </p:xfrm>
        <a:graphic>
          <a:graphicData uri="http://schemas.openxmlformats.org/presentationml/2006/ole">
            <p:oleObj spid="_x0000_s198661" r:id="rId5" imgW="457200" imgH="482600" progId="">
              <p:embed/>
            </p:oleObj>
          </a:graphicData>
        </a:graphic>
      </p:graphicFrame>
      <p:sp>
        <p:nvSpPr>
          <p:cNvPr id="19866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8663" name="Object 7"/>
          <p:cNvGraphicFramePr>
            <a:graphicFrameLocks noChangeAspect="1"/>
          </p:cNvGraphicFramePr>
          <p:nvPr/>
        </p:nvGraphicFramePr>
        <p:xfrm>
          <a:off x="3657600" y="3048000"/>
          <a:ext cx="2743200" cy="2929812"/>
        </p:xfrm>
        <a:graphic>
          <a:graphicData uri="http://schemas.openxmlformats.org/presentationml/2006/ole">
            <p:oleObj spid="_x0000_s198663" r:id="rId6" imgW="1397000" imgH="1498600" progId="">
              <p:embed/>
            </p:oleObj>
          </a:graphicData>
        </a:graphic>
      </p:graphicFrame>
      <p:sp>
        <p:nvSpPr>
          <p:cNvPr id="19866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8665" name="Object 9"/>
          <p:cNvGraphicFramePr>
            <a:graphicFrameLocks noChangeAspect="1"/>
          </p:cNvGraphicFramePr>
          <p:nvPr/>
        </p:nvGraphicFramePr>
        <p:xfrm>
          <a:off x="6629400" y="3124199"/>
          <a:ext cx="2209800" cy="939165"/>
        </p:xfrm>
        <a:graphic>
          <a:graphicData uri="http://schemas.openxmlformats.org/presentationml/2006/ole">
            <p:oleObj spid="_x0000_s198665" r:id="rId7" imgW="1143000" imgH="482600" progId="">
              <p:embed/>
            </p:oleObj>
          </a:graphicData>
        </a:graphic>
      </p:graphicFrame>
      <p:sp>
        <p:nvSpPr>
          <p:cNvPr id="19866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8667" name="Object 11"/>
          <p:cNvGraphicFramePr>
            <a:graphicFrameLocks noChangeAspect="1"/>
          </p:cNvGraphicFramePr>
          <p:nvPr/>
        </p:nvGraphicFramePr>
        <p:xfrm>
          <a:off x="6705600" y="4267199"/>
          <a:ext cx="1752600" cy="1015712"/>
        </p:xfrm>
        <a:graphic>
          <a:graphicData uri="http://schemas.openxmlformats.org/presentationml/2006/ole">
            <p:oleObj spid="_x0000_s198667" r:id="rId8" imgW="837836" imgH="482391" progId="">
              <p:embed/>
            </p:oleObj>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43000" y="685800"/>
            <a:ext cx="7239000" cy="5257800"/>
          </a:xfrm>
          <a:prstGeom prst="rect">
            <a:avLst/>
          </a:prstGeom>
          <a:solidFill>
            <a:schemeClr val="accent6">
              <a:lumMod val="60000"/>
              <a:lumOff val="4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6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76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7635" name="Object 3"/>
          <p:cNvGraphicFramePr>
            <a:graphicFrameLocks noChangeAspect="1"/>
          </p:cNvGraphicFramePr>
          <p:nvPr/>
        </p:nvGraphicFramePr>
        <p:xfrm>
          <a:off x="2209800" y="685800"/>
          <a:ext cx="5334000" cy="4800600"/>
        </p:xfrm>
        <a:graphic>
          <a:graphicData uri="http://schemas.openxmlformats.org/presentationml/2006/ole">
            <p:oleObj spid="_x0000_s197635" r:id="rId3" imgW="1460500" imgH="1447800" progId="">
              <p:embed/>
            </p:oleObj>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514350" indent="-514350">
              <a:buFont typeface="+mj-lt"/>
              <a:buAutoNum type="arabicPeriod" startAt="4"/>
            </a:pPr>
            <a:r>
              <a:rPr lang="en-US" dirty="0" smtClean="0"/>
              <a:t>Consider the ideal gas law equation P = </a:t>
            </a:r>
            <a:r>
              <a:rPr lang="en-US" dirty="0" err="1" smtClean="0"/>
              <a:t>nRT</a:t>
            </a:r>
            <a:r>
              <a:rPr lang="en-US" dirty="0" smtClean="0"/>
              <a:t>/V, where in the case n, R, and T are assumed to be constant. Prepare a graph of P versus V, choosing suitable coordinates, for n = 1 mole, R = 0,0821 liter </a:t>
            </a:r>
            <a:r>
              <a:rPr lang="en-US" dirty="0" err="1" smtClean="0"/>
              <a:t>atm</a:t>
            </a:r>
            <a:r>
              <a:rPr lang="en-US" dirty="0" smtClean="0"/>
              <a:t>/mol K and T = 298 K from a volume of V = 1.00 liters to a volume of V = 10.0 liters. Consider now the area under the P versus V curve from V = 2.00 liters to V = 6.00 liters. Determine the approximate area graphically by breaking up the area into four rectangles of equal width </a:t>
            </a:r>
            <a:r>
              <a:rPr lang="en-US" dirty="0" smtClean="0">
                <a:sym typeface="Symbol"/>
              </a:rPr>
              <a:t>V; compare your answer to that found by analytically integrating the function between th</a:t>
            </a:r>
            <a:r>
              <a:rPr lang="en-US" dirty="0" smtClean="0"/>
              <a:t>ese limits of integration</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57200" y="2286000"/>
            <a:ext cx="8305800" cy="32004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609600"/>
            <a:ext cx="8229600" cy="1066800"/>
          </a:xfrm>
        </p:spPr>
        <p:style>
          <a:lnRef idx="1">
            <a:schemeClr val="accent3"/>
          </a:lnRef>
          <a:fillRef idx="2">
            <a:schemeClr val="accent3"/>
          </a:fillRef>
          <a:effectRef idx="1">
            <a:schemeClr val="accent3"/>
          </a:effectRef>
          <a:fontRef idx="minor">
            <a:schemeClr val="dk1"/>
          </a:fontRef>
        </p:style>
        <p:txBody>
          <a:bodyPr/>
          <a:lstStyle/>
          <a:p>
            <a:pPr marL="514350" indent="-514350">
              <a:buFont typeface="+mj-lt"/>
              <a:buAutoNum type="arabicPeriod" startAt="5"/>
            </a:pPr>
            <a:r>
              <a:rPr lang="en-US" dirty="0" smtClean="0"/>
              <a:t>Evaluate the following multiple integrals using the Table of Integrals, as needed</a:t>
            </a:r>
            <a:endParaRPr lang="en-US" dirty="0"/>
          </a:p>
        </p:txBody>
      </p:sp>
      <p:sp>
        <p:nvSpPr>
          <p:cNvPr id="2027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2753" name="Object 1"/>
          <p:cNvGraphicFramePr>
            <a:graphicFrameLocks noChangeAspect="1"/>
          </p:cNvGraphicFramePr>
          <p:nvPr/>
        </p:nvGraphicFramePr>
        <p:xfrm>
          <a:off x="533400" y="2362200"/>
          <a:ext cx="3533242" cy="2743200"/>
        </p:xfrm>
        <a:graphic>
          <a:graphicData uri="http://schemas.openxmlformats.org/presentationml/2006/ole">
            <p:oleObj spid="_x0000_s202753" r:id="rId3" imgW="1536700" imgH="1193800" progId="">
              <p:embed/>
            </p:oleObj>
          </a:graphicData>
        </a:graphic>
      </p:graphicFrame>
      <p:sp>
        <p:nvSpPr>
          <p:cNvPr id="2027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2755" name="Object 3"/>
          <p:cNvGraphicFramePr>
            <a:graphicFrameLocks noChangeAspect="1"/>
          </p:cNvGraphicFramePr>
          <p:nvPr/>
        </p:nvGraphicFramePr>
        <p:xfrm>
          <a:off x="4419600" y="2286000"/>
          <a:ext cx="4395182" cy="3429000"/>
        </p:xfrm>
        <a:graphic>
          <a:graphicData uri="http://schemas.openxmlformats.org/presentationml/2006/ole">
            <p:oleObj spid="_x0000_s202755" r:id="rId4" imgW="2209800" imgH="1727200" progId="">
              <p:embed/>
            </p:oleObj>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style>
          <a:lnRef idx="1">
            <a:schemeClr val="accent3"/>
          </a:lnRef>
          <a:fillRef idx="2">
            <a:schemeClr val="accent3"/>
          </a:fillRef>
          <a:effectRef idx="1">
            <a:schemeClr val="accent3"/>
          </a:effectRef>
          <a:fontRef idx="minor">
            <a:schemeClr val="dk1"/>
          </a:fontRef>
        </p:style>
        <p:txBody>
          <a:bodyPr/>
          <a:lstStyle/>
          <a:p>
            <a:pPr marL="514350" indent="-514350">
              <a:buFont typeface="+mj-lt"/>
              <a:buAutoNum type="arabicPeriod" startAt="6"/>
            </a:pPr>
            <a:r>
              <a:rPr lang="en-US" dirty="0" smtClean="0"/>
              <a:t>The equation of a straight line passing through the origin of a </a:t>
            </a:r>
            <a:r>
              <a:rPr lang="en-US" dirty="0" err="1" smtClean="0"/>
              <a:t>cartesian</a:t>
            </a:r>
            <a:r>
              <a:rPr lang="en-US" dirty="0" smtClean="0"/>
              <a:t> coordinate system is y = </a:t>
            </a:r>
            <a:r>
              <a:rPr lang="en-US" dirty="0" err="1" smtClean="0"/>
              <a:t>mx</a:t>
            </a:r>
            <a:r>
              <a:rPr lang="en-US" dirty="0" smtClean="0"/>
              <a:t>, where m is the slope of the line. Show that the area of a triangle made up of this line and the x axis between x = 0 and x = a is A = ½ ay.</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514350" indent="-514350">
              <a:lnSpc>
                <a:spcPct val="170000"/>
              </a:lnSpc>
              <a:buFont typeface="+mj-lt"/>
              <a:buAutoNum type="arabicPeriod" startAt="7"/>
            </a:pPr>
            <a:r>
              <a:rPr lang="en-US" dirty="0" smtClean="0"/>
              <a:t>The </a:t>
            </a:r>
            <a:r>
              <a:rPr lang="en-US" dirty="0" err="1" smtClean="0"/>
              <a:t>Kirchoff</a:t>
            </a:r>
            <a:r>
              <a:rPr lang="en-US" dirty="0" smtClean="0"/>
              <a:t> equation for a chemical reaction relating the variation of </a:t>
            </a:r>
            <a:r>
              <a:rPr lang="en-US" dirty="0" smtClean="0">
                <a:sym typeface="Symbol"/>
              </a:rPr>
              <a:t>H of a reaction with absolute temperature is                        where C</a:t>
            </a:r>
            <a:r>
              <a:rPr lang="en-US" baseline="-25000" dirty="0" smtClean="0">
                <a:sym typeface="Symbol"/>
              </a:rPr>
              <a:t>P</a:t>
            </a:r>
            <a:r>
              <a:rPr lang="en-US" dirty="0" smtClean="0">
                <a:sym typeface="Symbol"/>
              </a:rPr>
              <a:t> as a power series in T, </a:t>
            </a:r>
            <a:r>
              <a:rPr lang="fi-FI" dirty="0" smtClean="0"/>
              <a:t>∆C</a:t>
            </a:r>
            <a:r>
              <a:rPr lang="fi-FI" baseline="-25000" dirty="0" smtClean="0"/>
              <a:t>P</a:t>
            </a:r>
            <a:r>
              <a:rPr lang="fi-FI" dirty="0" smtClean="0"/>
              <a:t> = a + bT + cT</a:t>
            </a:r>
            <a:r>
              <a:rPr lang="fi-FI" baseline="30000" dirty="0" smtClean="0"/>
              <a:t>2</a:t>
            </a:r>
            <a:r>
              <a:rPr lang="fi-FI" dirty="0" smtClean="0"/>
              <a:t>. Derive an equation for </a:t>
            </a:r>
            <a:r>
              <a:rPr lang="en-US" dirty="0" smtClean="0">
                <a:sym typeface="Symbol"/>
              </a:rPr>
              <a:t>H as a function of temperature. (</a:t>
            </a:r>
            <a:r>
              <a:rPr lang="en-US" i="1" dirty="0" smtClean="0">
                <a:sym typeface="Symbol"/>
              </a:rPr>
              <a:t>Hint</a:t>
            </a:r>
            <a:r>
              <a:rPr lang="en-US" dirty="0" smtClean="0">
                <a:sym typeface="Symbol"/>
              </a:rPr>
              <a:t>: Write the above derivative in differential form)</a:t>
            </a:r>
            <a:endParaRPr lang="en-US" dirty="0" smtClean="0"/>
          </a:p>
          <a:p>
            <a:pPr marL="514350" indent="-514350">
              <a:lnSpc>
                <a:spcPct val="200000"/>
              </a:lnSpc>
              <a:buFont typeface="+mj-lt"/>
              <a:buAutoNum type="arabicPeriod" startAt="7"/>
            </a:pPr>
            <a:endParaRPr lang="en-US" dirty="0"/>
          </a:p>
        </p:txBody>
      </p:sp>
      <p:sp>
        <p:nvSpPr>
          <p:cNvPr id="2058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5825" name="Object 1"/>
          <p:cNvGraphicFramePr>
            <a:graphicFrameLocks noChangeAspect="1"/>
          </p:cNvGraphicFramePr>
          <p:nvPr/>
        </p:nvGraphicFramePr>
        <p:xfrm>
          <a:off x="5257800" y="2286000"/>
          <a:ext cx="1832043" cy="762000"/>
        </p:xfrm>
        <a:graphic>
          <a:graphicData uri="http://schemas.openxmlformats.org/presentationml/2006/ole">
            <p:oleObj spid="_x0000_s205825" r:id="rId3" imgW="1079032" imgH="444307" progId="">
              <p:embed/>
            </p:oleObj>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1219200"/>
          </a:xfrm>
        </p:spPr>
        <p:style>
          <a:lnRef idx="1">
            <a:schemeClr val="accent3"/>
          </a:lnRef>
          <a:fillRef idx="2">
            <a:schemeClr val="accent3"/>
          </a:fillRef>
          <a:effectRef idx="1">
            <a:schemeClr val="accent3"/>
          </a:effectRef>
          <a:fontRef idx="minor">
            <a:schemeClr val="dk1"/>
          </a:fontRef>
        </p:style>
        <p:txBody>
          <a:bodyPr/>
          <a:lstStyle/>
          <a:p>
            <a:pPr marL="514350" indent="-514350">
              <a:buFont typeface="+mj-lt"/>
              <a:buAutoNum type="arabicPeriod" startAt="8"/>
            </a:pPr>
            <a:r>
              <a:rPr lang="en-US" dirty="0" smtClean="0"/>
              <a:t>The Gibbs-Helmholtz equation for a chemical reaction is</a:t>
            </a:r>
            <a:endParaRPr lang="en-US" dirty="0"/>
          </a:p>
        </p:txBody>
      </p:sp>
      <p:sp>
        <p:nvSpPr>
          <p:cNvPr id="2048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801" name="Object 1"/>
          <p:cNvGraphicFramePr>
            <a:graphicFrameLocks noChangeAspect="1"/>
          </p:cNvGraphicFramePr>
          <p:nvPr/>
        </p:nvGraphicFramePr>
        <p:xfrm>
          <a:off x="3429000" y="1867699"/>
          <a:ext cx="2895600" cy="951701"/>
        </p:xfrm>
        <a:graphic>
          <a:graphicData uri="http://schemas.openxmlformats.org/presentationml/2006/ole">
            <p:oleObj spid="_x0000_s204801" r:id="rId3" imgW="1358310" imgH="444307" progId="">
              <p:embed/>
            </p:oleObj>
          </a:graphicData>
        </a:graphic>
      </p:graphicFrame>
      <p:sp>
        <p:nvSpPr>
          <p:cNvPr id="6" name="Content Placeholder 2"/>
          <p:cNvSpPr txBox="1">
            <a:spLocks/>
          </p:cNvSpPr>
          <p:nvPr/>
        </p:nvSpPr>
        <p:spPr>
          <a:xfrm>
            <a:off x="381000" y="2895600"/>
            <a:ext cx="8229600" cy="34290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p>
            <a:pPr marL="346075" lvl="0">
              <a:spcBef>
                <a:spcPct val="20000"/>
              </a:spcBef>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Where </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a:rPr>
              <a:t>G is the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Gibbs free energy change attending the reaction, and T is absolute temperature. Expressing </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a:rPr>
              <a:t>H in a power series in T, </a:t>
            </a:r>
            <a:r>
              <a:rPr lang="fi-FI" sz="2800" dirty="0" smtClean="0"/>
              <a:t>∆H = a + bT + cT</a:t>
            </a:r>
            <a:r>
              <a:rPr lang="fi-FI" sz="2800" baseline="30000" dirty="0" smtClean="0"/>
              <a:t>2</a:t>
            </a:r>
            <a:r>
              <a:rPr lang="fi-FI" sz="2800" dirty="0" smtClean="0"/>
              <a:t>. where </a:t>
            </a:r>
            <a:r>
              <a:rPr lang="fi-FI" sz="2800" i="1" dirty="0" smtClean="0"/>
              <a:t>a</a:t>
            </a:r>
            <a:r>
              <a:rPr lang="fi-FI" sz="2800" dirty="0" smtClean="0"/>
              <a:t>, </a:t>
            </a:r>
            <a:r>
              <a:rPr lang="fi-FI" sz="2800" i="1" dirty="0" smtClean="0"/>
              <a:t>b</a:t>
            </a:r>
            <a:r>
              <a:rPr lang="fi-FI" sz="2800" dirty="0" smtClean="0"/>
              <a:t>, and </a:t>
            </a:r>
            <a:r>
              <a:rPr lang="fi-FI" sz="2800" i="1" dirty="0" smtClean="0"/>
              <a:t>c</a:t>
            </a:r>
            <a:r>
              <a:rPr lang="fi-FI" sz="2800" dirty="0" smtClean="0"/>
              <a:t> are experimentally determined constants, derive an expression for </a:t>
            </a:r>
            <a:r>
              <a:rPr lang="fi-FI" sz="2800" dirty="0" smtClean="0">
                <a:sym typeface="Symbol"/>
              </a:rPr>
              <a:t>G as a function of temperature</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2048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2209800"/>
          </a:xfrm>
        </p:spPr>
        <p:style>
          <a:lnRef idx="1">
            <a:schemeClr val="accent3"/>
          </a:lnRef>
          <a:fillRef idx="2">
            <a:schemeClr val="accent3"/>
          </a:fillRef>
          <a:effectRef idx="1">
            <a:schemeClr val="accent3"/>
          </a:effectRef>
          <a:fontRef idx="minor">
            <a:schemeClr val="dk1"/>
          </a:fontRef>
        </p:style>
        <p:txBody>
          <a:bodyPr/>
          <a:lstStyle/>
          <a:p>
            <a:pPr marL="514350" indent="-514350">
              <a:buFont typeface="+mj-lt"/>
              <a:buAutoNum type="arabicPeriod" startAt="9"/>
            </a:pPr>
            <a:r>
              <a:rPr lang="en-US" dirty="0" smtClean="0"/>
              <a:t>Find the probability of finding a particle confined to e field-free one-dimensional box in the state n = 1 at x = L/2 in a range L/2 ± 0.05 L, where L is the width of box, given</a:t>
            </a:r>
            <a:endParaRPr lang="en-US" dirty="0"/>
          </a:p>
        </p:txBody>
      </p:sp>
      <p:sp>
        <p:nvSpPr>
          <p:cNvPr id="2109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nvGraphicFramePr>
        <p:xfrm>
          <a:off x="1676400" y="3733800"/>
          <a:ext cx="5715000" cy="1359055"/>
        </p:xfrm>
        <a:graphic>
          <a:graphicData uri="http://schemas.openxmlformats.org/presentationml/2006/ole">
            <p:oleObj spid="_x0000_s210947" name="Equation" r:id="rId3" imgW="2082600" imgH="495000" progId="Equation.3">
              <p:embed/>
            </p:oleObj>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2362200"/>
          </a:xfrm>
        </p:spPr>
        <p:style>
          <a:lnRef idx="1">
            <a:schemeClr val="accent3"/>
          </a:lnRef>
          <a:fillRef idx="2">
            <a:schemeClr val="accent3"/>
          </a:fillRef>
          <a:effectRef idx="1">
            <a:schemeClr val="accent3"/>
          </a:effectRef>
          <a:fontRef idx="minor">
            <a:schemeClr val="dk1"/>
          </a:fontRef>
        </p:style>
        <p:txBody>
          <a:bodyPr/>
          <a:lstStyle/>
          <a:p>
            <a:pPr marL="514350" indent="-514350">
              <a:buFont typeface="+mj-lt"/>
              <a:buAutoNum type="arabicPeriod" startAt="10"/>
            </a:pPr>
            <a:r>
              <a:rPr lang="en-US" dirty="0" smtClean="0"/>
              <a:t> Find the probability of finding an electron in the 1s-state of the hydrogen atom at r = a</a:t>
            </a:r>
            <a:r>
              <a:rPr lang="en-US" baseline="-25000" dirty="0" smtClean="0"/>
              <a:t>0</a:t>
            </a:r>
            <a:r>
              <a:rPr lang="en-US" dirty="0" smtClean="0"/>
              <a:t> in a range a</a:t>
            </a:r>
            <a:r>
              <a:rPr lang="en-US" baseline="-25000" dirty="0" smtClean="0"/>
              <a:t>0</a:t>
            </a:r>
            <a:r>
              <a:rPr lang="en-US" dirty="0" smtClean="0"/>
              <a:t> ± 0.005a</a:t>
            </a:r>
            <a:r>
              <a:rPr lang="en-US" baseline="-25000" dirty="0" smtClean="0"/>
              <a:t>0</a:t>
            </a:r>
            <a:r>
              <a:rPr lang="en-US" dirty="0" smtClean="0"/>
              <a:t>, where a</a:t>
            </a:r>
            <a:r>
              <a:rPr lang="en-US" baseline="-25000" dirty="0" smtClean="0"/>
              <a:t>0</a:t>
            </a:r>
            <a:r>
              <a:rPr lang="en-US" dirty="0" smtClean="0"/>
              <a:t> is the Bohr radius, given</a:t>
            </a:r>
            <a:endParaRPr lang="en-US" dirty="0"/>
          </a:p>
        </p:txBody>
      </p:sp>
      <p:graphicFrame>
        <p:nvGraphicFramePr>
          <p:cNvPr id="4" name="Object 3"/>
          <p:cNvGraphicFramePr>
            <a:graphicFrameLocks noChangeAspect="1"/>
          </p:cNvGraphicFramePr>
          <p:nvPr/>
        </p:nvGraphicFramePr>
        <p:xfrm>
          <a:off x="1447800" y="3886200"/>
          <a:ext cx="6324600" cy="1426392"/>
        </p:xfrm>
        <a:graphic>
          <a:graphicData uri="http://schemas.openxmlformats.org/presentationml/2006/ole">
            <p:oleObj spid="_x0000_s209921" name="Equation" r:id="rId3" imgW="2197080" imgH="495000" progId="Equation.3">
              <p:embed/>
            </p:oleObj>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1828800"/>
          </a:xfrm>
        </p:spPr>
        <p:style>
          <a:lnRef idx="1">
            <a:schemeClr val="accent3"/>
          </a:lnRef>
          <a:fillRef idx="2">
            <a:schemeClr val="accent3"/>
          </a:fillRef>
          <a:effectRef idx="1">
            <a:schemeClr val="accent3"/>
          </a:effectRef>
          <a:fontRef idx="minor">
            <a:schemeClr val="dk1"/>
          </a:fontRef>
        </p:style>
        <p:txBody>
          <a:bodyPr/>
          <a:lstStyle/>
          <a:p>
            <a:pPr marL="514350" indent="-514350">
              <a:buFont typeface="+mj-lt"/>
              <a:buAutoNum type="arabicPeriod" startAt="11"/>
            </a:pPr>
            <a:r>
              <a:rPr lang="en-US" dirty="0" smtClean="0"/>
              <a:t> Find the expectation value &lt;x&gt; for an electron in the 1s-state of the hydrogen atom, given that</a:t>
            </a:r>
            <a:endParaRPr lang="en-US" dirty="0"/>
          </a:p>
        </p:txBody>
      </p:sp>
      <p:sp>
        <p:nvSpPr>
          <p:cNvPr id="2088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8897" name="Object 1"/>
          <p:cNvGraphicFramePr>
            <a:graphicFrameLocks noChangeAspect="1"/>
          </p:cNvGraphicFramePr>
          <p:nvPr/>
        </p:nvGraphicFramePr>
        <p:xfrm>
          <a:off x="2057400" y="2514600"/>
          <a:ext cx="4343400" cy="1346200"/>
        </p:xfrm>
        <a:graphic>
          <a:graphicData uri="http://schemas.openxmlformats.org/presentationml/2006/ole">
            <p:oleObj spid="_x0000_s208897" r:id="rId3" imgW="1625600" imgH="508000" progId="">
              <p:embed/>
            </p:oleObj>
          </a:graphicData>
        </a:graphic>
      </p:graphicFrame>
      <p:sp>
        <p:nvSpPr>
          <p:cNvPr id="6" name="Content Placeholder 2"/>
          <p:cNvSpPr txBox="1">
            <a:spLocks/>
          </p:cNvSpPr>
          <p:nvPr/>
        </p:nvSpPr>
        <p:spPr>
          <a:xfrm>
            <a:off x="457200" y="4191000"/>
            <a:ext cx="8229600" cy="20574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rabicPeriod" startAt="12"/>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The differential volume element in cylindrical coordinates is dV = r d</a:t>
            </a:r>
            <a:r>
              <a:rPr kumimoji="0" lang="en-US" sz="3200" b="0" i="0" u="none" strike="noStrike" kern="1200" cap="none" spc="0" normalizeH="0" baseline="0" noProof="0" smtClean="0">
                <a:ln>
                  <a:noFill/>
                </a:ln>
                <a:solidFill>
                  <a:schemeClr val="tx1"/>
                </a:solidFill>
                <a:effectLst/>
                <a:uLnTx/>
                <a:uFillTx/>
                <a:latin typeface="+mn-lt"/>
                <a:ea typeface="+mn-ea"/>
                <a:cs typeface="+mn-cs"/>
                <a:sym typeface="Symbol"/>
              </a:rPr>
              <a:t> dr dz. Show that if r goes from 0 to r,  from 0 to 2, and z from 0 to h, the volume of a cylinder is V =  r</a:t>
            </a:r>
            <a:r>
              <a:rPr kumimoji="0" lang="en-US" sz="3200" b="0" i="0" u="none" strike="noStrike" kern="1200" cap="none" spc="0" normalizeH="0" baseline="30000" noProof="0" smtClean="0">
                <a:ln>
                  <a:noFill/>
                </a:ln>
                <a:solidFill>
                  <a:schemeClr val="tx1"/>
                </a:solidFill>
                <a:effectLst/>
                <a:uLnTx/>
                <a:uFillTx/>
                <a:latin typeface="+mn-lt"/>
                <a:ea typeface="+mn-ea"/>
                <a:cs typeface="+mn-cs"/>
                <a:sym typeface="Symbol"/>
              </a:rPr>
              <a:t>2</a:t>
            </a:r>
            <a:r>
              <a:rPr kumimoji="0" lang="en-US" sz="3200" b="0" i="0" u="none" strike="noStrike" kern="1200" cap="none" spc="0" normalizeH="0" baseline="0" noProof="0" smtClean="0">
                <a:ln>
                  <a:noFill/>
                </a:ln>
                <a:solidFill>
                  <a:schemeClr val="tx1"/>
                </a:solidFill>
                <a:effectLst/>
                <a:uLnTx/>
                <a:uFillTx/>
                <a:latin typeface="+mn-lt"/>
                <a:ea typeface="+mn-ea"/>
                <a:cs typeface="+mn-cs"/>
                <a:sym typeface="Symbol"/>
              </a:rPr>
              <a:t> h</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1905000"/>
          </a:xfrm>
        </p:spPr>
        <p:style>
          <a:lnRef idx="1">
            <a:schemeClr val="accent3"/>
          </a:lnRef>
          <a:fillRef idx="2">
            <a:schemeClr val="accent3"/>
          </a:fillRef>
          <a:effectRef idx="1">
            <a:schemeClr val="accent3"/>
          </a:effectRef>
          <a:fontRef idx="minor">
            <a:schemeClr val="dk1"/>
          </a:fontRef>
        </p:style>
        <p:txBody>
          <a:bodyPr/>
          <a:lstStyle/>
          <a:p>
            <a:r>
              <a:rPr lang="en-US" dirty="0" smtClean="0"/>
              <a:t>This function, </a:t>
            </a:r>
            <a:r>
              <a:rPr lang="en-US" b="1" dirty="0" smtClean="0">
                <a:solidFill>
                  <a:srgbClr val="FF0000"/>
                </a:solidFill>
              </a:rPr>
              <a:t>f(x)</a:t>
            </a:r>
            <a:r>
              <a:rPr lang="en-US" dirty="0" smtClean="0"/>
              <a:t>, for which we are looking is called the </a:t>
            </a:r>
            <a:r>
              <a:rPr lang="en-US" b="1" dirty="0" smtClean="0">
                <a:solidFill>
                  <a:srgbClr val="0070C0"/>
                </a:solidFill>
              </a:rPr>
              <a:t>integral</a:t>
            </a:r>
            <a:r>
              <a:rPr lang="en-US" dirty="0" smtClean="0"/>
              <a:t> of the differential and symbolized by the equation</a:t>
            </a:r>
            <a:endParaRPr lang="en-US" dirty="0"/>
          </a:p>
        </p:txBody>
      </p: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529" name="Object 1"/>
          <p:cNvGraphicFramePr>
            <a:graphicFrameLocks noChangeAspect="1"/>
          </p:cNvGraphicFramePr>
          <p:nvPr/>
        </p:nvGraphicFramePr>
        <p:xfrm>
          <a:off x="2743200" y="3657600"/>
          <a:ext cx="3657600" cy="914400"/>
        </p:xfrm>
        <a:graphic>
          <a:graphicData uri="http://schemas.openxmlformats.org/presentationml/2006/ole">
            <p:oleObj spid="_x0000_s22529" name="Equation" r:id="rId3" imgW="1104900" imgH="279400" progId="Equation.3">
              <p:embed/>
            </p:oleObj>
          </a:graphicData>
        </a:graphic>
      </p:graphicFrame>
      <p:sp>
        <p:nvSpPr>
          <p:cNvPr id="6" name="TextBox 5"/>
          <p:cNvSpPr txBox="1"/>
          <p:nvPr/>
        </p:nvSpPr>
        <p:spPr>
          <a:xfrm>
            <a:off x="762000" y="5410200"/>
            <a:ext cx="80010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3600" dirty="0" smtClean="0">
                <a:sym typeface="Symbol"/>
              </a:rPr>
              <a:t> : </a:t>
            </a:r>
            <a:r>
              <a:rPr lang="en-US" sz="3600" i="1" dirty="0" smtClean="0">
                <a:sym typeface="Symbol"/>
              </a:rPr>
              <a:t>the integral sign</a:t>
            </a:r>
            <a:r>
              <a:rPr lang="en-US" sz="3600" dirty="0" smtClean="0">
                <a:sym typeface="Symbol"/>
              </a:rPr>
              <a:t>;   f’(x): </a:t>
            </a:r>
            <a:r>
              <a:rPr lang="en-US" sz="3600" i="1" dirty="0" smtClean="0">
                <a:sym typeface="Symbol"/>
              </a:rPr>
              <a:t>the integrand</a:t>
            </a:r>
            <a:endParaRPr lang="en-US" sz="36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3276600"/>
          </a:xfrm>
        </p:spPr>
        <p:style>
          <a:lnRef idx="1">
            <a:schemeClr val="accent3"/>
          </a:lnRef>
          <a:fillRef idx="2">
            <a:schemeClr val="accent3"/>
          </a:fillRef>
          <a:effectRef idx="1">
            <a:schemeClr val="accent3"/>
          </a:effectRef>
          <a:fontRef idx="minor">
            <a:schemeClr val="dk1"/>
          </a:fontRef>
        </p:style>
        <p:txBody>
          <a:bodyPr/>
          <a:lstStyle/>
          <a:p>
            <a:r>
              <a:rPr lang="en-US" dirty="0" smtClean="0"/>
              <a:t>If f’(x) = 2x, then f(x) = x</a:t>
            </a:r>
            <a:r>
              <a:rPr lang="en-US" baseline="30000" dirty="0" smtClean="0"/>
              <a:t>2</a:t>
            </a:r>
            <a:r>
              <a:rPr lang="en-US" dirty="0" smtClean="0"/>
              <a:t>. f(x) = x</a:t>
            </a:r>
            <a:r>
              <a:rPr lang="en-US" baseline="30000" dirty="0" smtClean="0"/>
              <a:t>2</a:t>
            </a:r>
            <a:r>
              <a:rPr lang="en-US" dirty="0" smtClean="0"/>
              <a:t> is not the complete solution but f(x) = x</a:t>
            </a:r>
            <a:r>
              <a:rPr lang="en-US" baseline="30000" dirty="0" smtClean="0"/>
              <a:t>2</a:t>
            </a:r>
            <a:r>
              <a:rPr lang="en-US" dirty="0" smtClean="0"/>
              <a:t> + C is the complete solution. </a:t>
            </a:r>
          </a:p>
          <a:p>
            <a:r>
              <a:rPr lang="en-US" dirty="0" smtClean="0"/>
              <a:t>C is the constant of integration, and this constant </a:t>
            </a:r>
            <a:r>
              <a:rPr lang="en-US" i="1" dirty="0" smtClean="0"/>
              <a:t>always</a:t>
            </a:r>
            <a:r>
              <a:rPr lang="en-US" dirty="0" smtClean="0"/>
              <a:t> is included as part of the answer to any integration. Thus,</a:t>
            </a:r>
            <a:endParaRPr lang="en-US" dirty="0"/>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81" name="Object 1"/>
          <p:cNvGraphicFramePr>
            <a:graphicFrameLocks noChangeAspect="1"/>
          </p:cNvGraphicFramePr>
          <p:nvPr/>
        </p:nvGraphicFramePr>
        <p:xfrm>
          <a:off x="2514601" y="4800600"/>
          <a:ext cx="4267200" cy="944647"/>
        </p:xfrm>
        <a:graphic>
          <a:graphicData uri="http://schemas.openxmlformats.org/presentationml/2006/ole">
            <p:oleObj spid="_x0000_s20481" name="Equation" r:id="rId3" imgW="1244600" imgH="27940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l"/>
            <a:r>
              <a:rPr lang="en-US" sz="3600" b="1" dirty="0" smtClean="0"/>
              <a:t>2.3 GENERAL METHODS OF INTEGRATION</a:t>
            </a:r>
            <a:endParaRPr lang="en-US" sz="3600" b="1" dirty="0"/>
          </a:p>
        </p:txBody>
      </p:sp>
      <p:sp>
        <p:nvSpPr>
          <p:cNvPr id="3" name="Content Placeholder 2"/>
          <p:cNvSpPr>
            <a:spLocks noGrp="1"/>
          </p:cNvSpPr>
          <p:nvPr>
            <p:ph idx="1"/>
          </p:nvPr>
        </p:nvSpPr>
        <p:spPr>
          <a:xfrm>
            <a:off x="457200" y="1600201"/>
            <a:ext cx="8229600" cy="1143000"/>
          </a:xfrm>
        </p:spPr>
        <p:style>
          <a:lnRef idx="1">
            <a:schemeClr val="accent3"/>
          </a:lnRef>
          <a:fillRef idx="2">
            <a:schemeClr val="accent3"/>
          </a:fillRef>
          <a:effectRef idx="1">
            <a:schemeClr val="accent3"/>
          </a:effectRef>
          <a:fontRef idx="minor">
            <a:schemeClr val="dk1"/>
          </a:fontRef>
        </p:style>
        <p:txBody>
          <a:bodyPr>
            <a:normAutofit/>
          </a:bodyPr>
          <a:lstStyle/>
          <a:p>
            <a:r>
              <a:rPr lang="en-US" sz="2800" dirty="0" smtClean="0"/>
              <a:t>Let us consider several general methods of integration</a:t>
            </a:r>
            <a:endParaRPr lang="en-US" sz="2800" dirty="0"/>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457" name="Object 1"/>
          <p:cNvGraphicFramePr>
            <a:graphicFrameLocks noChangeAspect="1"/>
          </p:cNvGraphicFramePr>
          <p:nvPr/>
        </p:nvGraphicFramePr>
        <p:xfrm>
          <a:off x="620712" y="3048000"/>
          <a:ext cx="3951288" cy="862099"/>
        </p:xfrm>
        <a:graphic>
          <a:graphicData uri="http://schemas.openxmlformats.org/presentationml/2006/ole">
            <p:oleObj spid="_x0000_s19457" name="Equation" r:id="rId3" imgW="1269720" imgH="279360" progId="Equation.3">
              <p:embed/>
            </p:oleObj>
          </a:graphicData>
        </a:graphic>
      </p:graphicFrame>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459" name="Object 3"/>
          <p:cNvGraphicFramePr>
            <a:graphicFrameLocks noChangeAspect="1"/>
          </p:cNvGraphicFramePr>
          <p:nvPr/>
        </p:nvGraphicFramePr>
        <p:xfrm>
          <a:off x="610598" y="4191000"/>
          <a:ext cx="4342402" cy="762000"/>
        </p:xfrm>
        <a:graphic>
          <a:graphicData uri="http://schemas.openxmlformats.org/presentationml/2006/ole">
            <p:oleObj spid="_x0000_s19459" name="Equation" r:id="rId4" imgW="1574640" imgH="279360" progId="Equation.3">
              <p:embed/>
            </p:oleObj>
          </a:graphicData>
        </a:graphic>
      </p:graphicFrame>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461" name="Object 5"/>
          <p:cNvGraphicFramePr>
            <a:graphicFrameLocks noChangeAspect="1"/>
          </p:cNvGraphicFramePr>
          <p:nvPr/>
        </p:nvGraphicFramePr>
        <p:xfrm>
          <a:off x="685800" y="5105400"/>
          <a:ext cx="3657600" cy="1303700"/>
        </p:xfrm>
        <a:graphic>
          <a:graphicData uri="http://schemas.openxmlformats.org/presentationml/2006/ole">
            <p:oleObj spid="_x0000_s19461" name="Equation" r:id="rId5" imgW="1282680" imgH="4572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1745" name="Object 1"/>
          <p:cNvGraphicFramePr>
            <a:graphicFrameLocks noChangeAspect="1"/>
          </p:cNvGraphicFramePr>
          <p:nvPr/>
        </p:nvGraphicFramePr>
        <p:xfrm>
          <a:off x="609601" y="1524000"/>
          <a:ext cx="3581400" cy="1111948"/>
        </p:xfrm>
        <a:graphic>
          <a:graphicData uri="http://schemas.openxmlformats.org/presentationml/2006/ole">
            <p:oleObj spid="_x0000_s31745" name="Equation" r:id="rId3" imgW="1346040" imgH="419040" progId="Equation.3">
              <p:embed/>
            </p:oleObj>
          </a:graphicData>
        </a:graphic>
      </p:graphicFrame>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TextBox 7"/>
          <p:cNvSpPr txBox="1"/>
          <p:nvPr/>
        </p:nvSpPr>
        <p:spPr>
          <a:xfrm>
            <a:off x="533400" y="304800"/>
            <a:ext cx="2362200" cy="584775"/>
          </a:xfrm>
          <a:prstGeom prst="rect">
            <a:avLst/>
          </a:prstGeom>
          <a:ln>
            <a:solidFill>
              <a:schemeClr val="bg1"/>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3200" dirty="0" smtClean="0"/>
              <a:t>Examples:</a:t>
            </a:r>
            <a:endParaRPr lang="en-US" sz="3200" dirty="0"/>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1749" name="Object 5"/>
          <p:cNvGraphicFramePr>
            <a:graphicFrameLocks noChangeAspect="1"/>
          </p:cNvGraphicFramePr>
          <p:nvPr/>
        </p:nvGraphicFramePr>
        <p:xfrm>
          <a:off x="762000" y="3505200"/>
          <a:ext cx="7759700" cy="685800"/>
        </p:xfrm>
        <a:graphic>
          <a:graphicData uri="http://schemas.openxmlformats.org/presentationml/2006/ole">
            <p:oleObj spid="_x0000_s31749" name="Equation" r:id="rId4" imgW="4419360" imgH="39348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578</TotalTime>
  <Words>2199</Words>
  <Application>Microsoft Office PowerPoint</Application>
  <PresentationFormat>On-screen Show (4:3)</PresentationFormat>
  <Paragraphs>151</Paragraphs>
  <Slides>59</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1" baseType="lpstr">
      <vt:lpstr>Office Theme</vt:lpstr>
      <vt:lpstr>Equation</vt:lpstr>
      <vt:lpstr>INTEGRAL CALCULUS</vt:lpstr>
      <vt:lpstr>2.1 INTRODUCTION</vt:lpstr>
      <vt:lpstr>Slide 3</vt:lpstr>
      <vt:lpstr>2.2 INTEGRAL AS ANTIDERIVATIVE</vt:lpstr>
      <vt:lpstr>Slide 5</vt:lpstr>
      <vt:lpstr>Slide 6</vt:lpstr>
      <vt:lpstr>Slide 7</vt:lpstr>
      <vt:lpstr>2.3 GENERAL METHODS OF INTEGRATION</vt:lpstr>
      <vt:lpstr>Slide 9</vt:lpstr>
      <vt:lpstr>Slide 10</vt:lpstr>
      <vt:lpstr>2.4 SPECIAL METHODS OF INTEGRATION </vt:lpstr>
      <vt:lpstr>Algebraic Substitution</vt:lpstr>
      <vt:lpstr>Slide 13</vt:lpstr>
      <vt:lpstr>Slide 14</vt:lpstr>
      <vt:lpstr>Slide 15</vt:lpstr>
      <vt:lpstr>Slide 16</vt:lpstr>
      <vt:lpstr>Trigonometric Transformation </vt:lpstr>
      <vt:lpstr>Slide 18</vt:lpstr>
      <vt:lpstr>Slide 19</vt:lpstr>
      <vt:lpstr>Partial  Fractions</vt:lpstr>
      <vt:lpstr>Slide 21</vt:lpstr>
      <vt:lpstr>2.5 The Integral as a summation of infinitesimally</vt:lpstr>
      <vt:lpstr>Slide 23</vt:lpstr>
      <vt:lpstr>Slide 24</vt:lpstr>
      <vt:lpstr>Slide 25</vt:lpstr>
      <vt:lpstr>Slide 26</vt:lpstr>
      <vt:lpstr>Slide 27</vt:lpstr>
      <vt:lpstr>Slide 28</vt:lpstr>
      <vt:lpstr>Slide 29</vt:lpstr>
      <vt:lpstr>2.6 Line Integral</vt:lpstr>
      <vt:lpstr>Slide 31</vt:lpstr>
      <vt:lpstr>Slide 32</vt:lpstr>
      <vt:lpstr>Slide 33</vt:lpstr>
      <vt:lpstr>Slide 34</vt:lpstr>
      <vt:lpstr>Slide 35</vt:lpstr>
      <vt:lpstr>Slide 36</vt:lpstr>
      <vt:lpstr>Example</vt:lpstr>
      <vt:lpstr>Solution</vt:lpstr>
      <vt:lpstr>Slide 39</vt:lpstr>
      <vt:lpstr>2.7 Double and Triple Integrals</vt:lpstr>
      <vt:lpstr>Slide 41</vt:lpstr>
      <vt:lpstr>Slide 42</vt:lpstr>
      <vt:lpstr>Slide 43</vt:lpstr>
      <vt:lpstr>Slide 44</vt:lpstr>
      <vt:lpstr>Slide 45</vt:lpstr>
      <vt:lpstr>Slide 46</vt:lpstr>
      <vt:lpstr>Slide 47</vt:lpstr>
      <vt:lpstr>PROBLEMS</vt:lpstr>
      <vt:lpstr>Slide 49</vt:lpstr>
      <vt:lpstr>Slide 50</vt:lpstr>
      <vt:lpstr>Slide 51</vt:lpstr>
      <vt:lpstr>Slide 52</vt:lpstr>
      <vt:lpstr>Slide 53</vt:lpstr>
      <vt:lpstr>Slide 54</vt:lpstr>
      <vt:lpstr>Slide 55</vt:lpstr>
      <vt:lpstr>Slide 56</vt:lpstr>
      <vt:lpstr>Slide 57</vt:lpstr>
      <vt:lpstr>Slide 58</vt:lpstr>
      <vt:lpstr>Slide 59</vt:lpstr>
    </vt:vector>
  </TitlesOfParts>
  <Company>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INTEGRAL CALCULUS</dc:title>
  <dc:creator>kim</dc:creator>
  <cp:lastModifiedBy>nnn</cp:lastModifiedBy>
  <cp:revision>89</cp:revision>
  <dcterms:created xsi:type="dcterms:W3CDTF">2010-08-02T05:44:25Z</dcterms:created>
  <dcterms:modified xsi:type="dcterms:W3CDTF">2011-03-07T01:37:10Z</dcterms:modified>
</cp:coreProperties>
</file>