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89" r:id="rId4"/>
    <p:sldId id="290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86" r:id="rId14"/>
    <p:sldId id="318" r:id="rId15"/>
    <p:sldId id="319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321" r:id="rId26"/>
    <p:sldId id="322" r:id="rId27"/>
    <p:sldId id="275" r:id="rId28"/>
    <p:sldId id="276" r:id="rId29"/>
    <p:sldId id="277" r:id="rId30"/>
    <p:sldId id="278" r:id="rId31"/>
    <p:sldId id="287" r:id="rId32"/>
    <p:sldId id="288" r:id="rId33"/>
    <p:sldId id="320" r:id="rId34"/>
    <p:sldId id="280" r:id="rId35"/>
    <p:sldId id="281" r:id="rId36"/>
    <p:sldId id="282" r:id="rId37"/>
    <p:sldId id="283" r:id="rId38"/>
    <p:sldId id="284" r:id="rId39"/>
    <p:sldId id="323" r:id="rId40"/>
    <p:sldId id="324" r:id="rId41"/>
    <p:sldId id="285" r:id="rId42"/>
    <p:sldId id="291" r:id="rId43"/>
    <p:sldId id="293" r:id="rId44"/>
    <p:sldId id="292" r:id="rId45"/>
    <p:sldId id="294" r:id="rId46"/>
    <p:sldId id="295" r:id="rId47"/>
    <p:sldId id="296" r:id="rId48"/>
    <p:sldId id="325" r:id="rId49"/>
    <p:sldId id="326" r:id="rId50"/>
    <p:sldId id="327" r:id="rId51"/>
    <p:sldId id="331" r:id="rId52"/>
    <p:sldId id="332" r:id="rId53"/>
    <p:sldId id="334" r:id="rId54"/>
    <p:sldId id="335" r:id="rId55"/>
    <p:sldId id="337" r:id="rId56"/>
    <p:sldId id="338" r:id="rId57"/>
    <p:sldId id="297" r:id="rId58"/>
    <p:sldId id="312" r:id="rId59"/>
    <p:sldId id="314" r:id="rId60"/>
    <p:sldId id="315" r:id="rId61"/>
    <p:sldId id="340" r:id="rId62"/>
    <p:sldId id="316" r:id="rId63"/>
    <p:sldId id="298" r:id="rId64"/>
    <p:sldId id="301" r:id="rId65"/>
    <p:sldId id="302" r:id="rId66"/>
    <p:sldId id="303" r:id="rId67"/>
    <p:sldId id="317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D775-0BD7-4EA0-A701-A67969FC6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0F7F-FE76-4F26-9B8B-DFD25D3B8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05D4F8-4F06-4D71-81B3-174D60D88B8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C74F56-2856-420A-9812-B7833A6B4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 DINI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 &amp; IMMUNE SYSTEM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8104" y="3356992"/>
            <a:ext cx="3249935" cy="296418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024336" cy="195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SEL-SEL SISTEM IMUN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sum-sum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stem cells. 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pasukan</a:t>
            </a:r>
            <a:r>
              <a:rPr lang="en-US" dirty="0" smtClean="0"/>
              <a:t> </a:t>
            </a:r>
            <a:r>
              <a:rPr lang="en-US" dirty="0" err="1" smtClean="0"/>
              <a:t>penjaga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.</a:t>
            </a:r>
          </a:p>
          <a:p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invasi</a:t>
            </a:r>
            <a:r>
              <a:rPr lang="en-US" dirty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.</a:t>
            </a:r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anggotanya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musuh-musuhnya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menetralisirnya</a:t>
            </a:r>
            <a:r>
              <a:rPr lang="en-US" dirty="0" smtClean="0"/>
              <a:t>.</a:t>
            </a:r>
          </a:p>
          <a:p>
            <a:r>
              <a:rPr lang="en-US" dirty="0"/>
              <a:t>Stem cells </a:t>
            </a:r>
            <a:r>
              <a:rPr lang="en-US" dirty="0" err="1"/>
              <a:t>bertransformasi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sel.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: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 smtClean="0"/>
              <a:t>.</a:t>
            </a:r>
          </a:p>
          <a:p>
            <a:r>
              <a:rPr lang="en-US" dirty="0" err="1"/>
              <a:t>Ada</a:t>
            </a:r>
            <a:r>
              <a:rPr lang="en-US" dirty="0"/>
              <a:t> 5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lekosit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limfosit</a:t>
            </a:r>
            <a:r>
              <a:rPr lang="en-US" dirty="0"/>
              <a:t>, </a:t>
            </a:r>
            <a:r>
              <a:rPr lang="en-US" dirty="0" err="1"/>
              <a:t>monosit</a:t>
            </a:r>
            <a:r>
              <a:rPr lang="en-US" dirty="0"/>
              <a:t>, </a:t>
            </a:r>
            <a:r>
              <a:rPr lang="en-US" dirty="0" err="1"/>
              <a:t>neutrofil</a:t>
            </a:r>
            <a:r>
              <a:rPr lang="en-US" dirty="0"/>
              <a:t>, </a:t>
            </a:r>
            <a:r>
              <a:rPr lang="en-US" dirty="0" err="1"/>
              <a:t>eosinofil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basofil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6944" cy="55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Summary: Cells of the Immune System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Leukocytes (white blood cells)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Composed of: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1.) Lymphocytes (20%):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have receptors for antigens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a.) T cells: </a:t>
            </a:r>
            <a:r>
              <a:rPr lang="en-US" sz="1600" dirty="0" smtClean="0">
                <a:solidFill>
                  <a:schemeClr val="bg2"/>
                </a:solidFill>
              </a:rPr>
              <a:t>develop in thymus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b.) B cells: </a:t>
            </a:r>
            <a:r>
              <a:rPr lang="en-US" sz="1600" dirty="0" smtClean="0">
                <a:solidFill>
                  <a:schemeClr val="bg2"/>
                </a:solidFill>
              </a:rPr>
              <a:t>develop in bone marrow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c.) Natural Killer Cells (NK Cells)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2.) </a:t>
            </a:r>
            <a:r>
              <a:rPr lang="en-US" dirty="0" err="1" smtClean="0">
                <a:solidFill>
                  <a:srgbClr val="FF0000"/>
                </a:solidFill>
              </a:rPr>
              <a:t>Monocytes</a:t>
            </a:r>
            <a:r>
              <a:rPr lang="en-US" dirty="0" smtClean="0">
                <a:solidFill>
                  <a:srgbClr val="FF0000"/>
                </a:solidFill>
              </a:rPr>
              <a:t> (10%):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produce cytokines (stimulate inflammatory response)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3.) Granulocytes (70%):</a:t>
            </a:r>
            <a:r>
              <a:rPr lang="en-US" dirty="0" smtClean="0"/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part of initial response to foreign pathogens (PHAGOCYTOSIS)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a.) </a:t>
            </a:r>
            <a:r>
              <a:rPr lang="en-US" dirty="0" err="1" smtClean="0"/>
              <a:t>Neutrophils</a:t>
            </a:r>
            <a:r>
              <a:rPr lang="en-US" dirty="0" smtClean="0"/>
              <a:t>: </a:t>
            </a:r>
            <a:r>
              <a:rPr lang="en-US" sz="1400" dirty="0" smtClean="0">
                <a:solidFill>
                  <a:schemeClr val="bg2"/>
                </a:solidFill>
              </a:rPr>
              <a:t>attracted to sites of infection/injury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b.) </a:t>
            </a:r>
            <a:r>
              <a:rPr lang="en-US" dirty="0" err="1" smtClean="0"/>
              <a:t>Eosinophils</a:t>
            </a:r>
            <a:r>
              <a:rPr lang="en-US" dirty="0" smtClean="0"/>
              <a:t>: </a:t>
            </a:r>
            <a:r>
              <a:rPr lang="en-US" sz="1600" dirty="0" smtClean="0">
                <a:solidFill>
                  <a:schemeClr val="bg2"/>
                </a:solidFill>
              </a:rPr>
              <a:t>parasitic infection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c.) </a:t>
            </a:r>
            <a:r>
              <a:rPr lang="en-US" dirty="0" err="1" smtClean="0"/>
              <a:t>Basophils</a:t>
            </a:r>
            <a:r>
              <a:rPr lang="en-US" dirty="0" smtClean="0"/>
              <a:t> &amp; Mast Cells: </a:t>
            </a:r>
            <a:r>
              <a:rPr lang="en-US" sz="1600" dirty="0" smtClean="0">
                <a:solidFill>
                  <a:schemeClr val="bg2"/>
                </a:solidFill>
              </a:rPr>
              <a:t>allergies and inflammatory reactions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Lymphocytes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Comprised of T cells, B cells, and NK Cells</a:t>
            </a:r>
          </a:p>
          <a:p>
            <a:pPr lvl="2" eaLnBrk="1" hangingPunct="1"/>
            <a:r>
              <a:rPr lang="en-US" sz="2100" dirty="0" smtClean="0"/>
              <a:t>each have separate function</a:t>
            </a:r>
          </a:p>
          <a:p>
            <a:pPr lvl="2" eaLnBrk="1" hangingPunct="1"/>
            <a:r>
              <a:rPr lang="en-US" sz="2100" dirty="0" smtClean="0"/>
              <a:t>T cells/B cells: major effectors of adaptive  immunity</a:t>
            </a:r>
          </a:p>
          <a:p>
            <a:pPr lvl="2" eaLnBrk="1" hangingPunct="1"/>
            <a:r>
              <a:rPr lang="en-US" sz="2100" dirty="0" smtClean="0"/>
              <a:t>NK Cells: innate immunity capability</a:t>
            </a:r>
          </a:p>
          <a:p>
            <a:pPr eaLnBrk="1" hangingPunct="1"/>
            <a:r>
              <a:rPr lang="en-US" sz="2600" dirty="0" smtClean="0"/>
              <a:t>Part of initial immune system</a:t>
            </a:r>
          </a:p>
          <a:p>
            <a:pPr eaLnBrk="1" hangingPunct="1"/>
            <a:r>
              <a:rPr lang="en-US" sz="2600" dirty="0" smtClean="0"/>
              <a:t>Responsible for: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/>
              <a:t>1.) produce cytokines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/>
              <a:t>2.) producing antibodies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/>
              <a:t>3.) </a:t>
            </a:r>
            <a:r>
              <a:rPr lang="en-US" sz="2200" dirty="0" err="1" smtClean="0"/>
              <a:t>cytotoxicity</a:t>
            </a:r>
            <a:endParaRPr lang="en-US" sz="22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/>
              <a:t>4.) </a:t>
            </a:r>
            <a:r>
              <a:rPr lang="en-US" sz="2200" i="1" dirty="0" smtClean="0">
                <a:solidFill>
                  <a:srgbClr val="FF0000"/>
                </a:solidFill>
              </a:rPr>
              <a:t>memories of previous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Limfosit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Limfosit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20-40%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. </a:t>
            </a:r>
            <a:r>
              <a:rPr lang="en-US" dirty="0" err="1"/>
              <a:t>Ada</a:t>
            </a:r>
            <a:r>
              <a:rPr lang="en-US" dirty="0"/>
              <a:t> 2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limfoid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antigen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Thymus. </a:t>
            </a:r>
            <a:endParaRPr lang="en-US" dirty="0" smtClean="0"/>
          </a:p>
          <a:p>
            <a:r>
              <a:rPr lang="en-US" dirty="0" err="1"/>
              <a:t>Sel</a:t>
            </a:r>
            <a:r>
              <a:rPr lang="en-US" dirty="0"/>
              <a:t> T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memerangi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. </a:t>
            </a:r>
            <a:r>
              <a:rPr lang="en-US" dirty="0" err="1"/>
              <a:t>Ada</a:t>
            </a:r>
            <a:r>
              <a:rPr lang="en-US" dirty="0"/>
              <a:t> 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T, </a:t>
            </a:r>
            <a:r>
              <a:rPr lang="en-US" dirty="0" err="1"/>
              <a:t>yaitu</a:t>
            </a:r>
            <a:r>
              <a:rPr lang="en-US" dirty="0"/>
              <a:t> T helper, </a:t>
            </a:r>
            <a:r>
              <a:rPr lang="en-US" dirty="0" err="1"/>
              <a:t>cytotoxic</a:t>
            </a:r>
            <a:r>
              <a:rPr lang="en-US" dirty="0"/>
              <a:t> cells, </a:t>
            </a:r>
            <a:r>
              <a:rPr lang="en-US" dirty="0" err="1"/>
              <a:t>dan</a:t>
            </a:r>
            <a:r>
              <a:rPr lang="en-US" dirty="0"/>
              <a:t> suppressor T cells.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 Helper cells (CD</a:t>
            </a:r>
            <a:r>
              <a:rPr lang="en-US" baseline="30000" dirty="0"/>
              <a:t>4</a:t>
            </a:r>
            <a:r>
              <a:rPr lang="en-US" dirty="0"/>
              <a:t>+ T cells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CD4</a:t>
            </a:r>
            <a:r>
              <a:rPr lang="en-US" baseline="30000" dirty="0"/>
              <a:t>+</a:t>
            </a:r>
            <a:r>
              <a:rPr lang="en-US" dirty="0"/>
              <a:t> T helper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mengoordinasi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lain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 smtClean="0"/>
              <a:t>.</a:t>
            </a:r>
          </a:p>
          <a:p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mengaktivasi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B,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antibody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cytotoxic</a:t>
            </a:r>
            <a:r>
              <a:rPr lang="en-US" dirty="0"/>
              <a:t> </a:t>
            </a:r>
            <a:r>
              <a:rPr lang="en-US" dirty="0" smtClean="0"/>
              <a:t>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Helper cells (CD</a:t>
            </a:r>
            <a:r>
              <a:rPr lang="en-US" baseline="30000" dirty="0" smtClean="0"/>
              <a:t>4</a:t>
            </a:r>
            <a:r>
              <a:rPr lang="en-US" dirty="0" smtClean="0"/>
              <a:t>+ T cells)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sel</a:t>
            </a:r>
            <a:r>
              <a:rPr lang="en-US" dirty="0"/>
              <a:t> T helper </a:t>
            </a:r>
            <a:r>
              <a:rPr lang="en-US" dirty="0" err="1"/>
              <a:t>diaktivasi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makrofag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/>
              <a:t>melepaskan</a:t>
            </a:r>
            <a:r>
              <a:rPr lang="en-US" dirty="0"/>
              <a:t> cytokines </a:t>
            </a:r>
            <a:r>
              <a:rPr lang="en-US" dirty="0" smtClean="0"/>
              <a:t>(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/>
              <a:t>messengers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).</a:t>
            </a:r>
          </a:p>
          <a:p>
            <a:r>
              <a:rPr lang="en-US" dirty="0"/>
              <a:t>CD4</a:t>
            </a:r>
            <a:r>
              <a:rPr lang="en-US" baseline="30000" dirty="0"/>
              <a:t>+</a:t>
            </a:r>
            <a:r>
              <a:rPr lang="en-US" dirty="0"/>
              <a:t> T cells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abnormal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lain </a:t>
            </a:r>
            <a:r>
              <a:rPr lang="en-US" dirty="0" err="1"/>
              <a:t>seperti</a:t>
            </a:r>
            <a:r>
              <a:rPr lang="en-US" dirty="0"/>
              <a:t> virus, </a:t>
            </a:r>
            <a:r>
              <a:rPr lang="en-US" dirty="0" err="1"/>
              <a:t>bakteri</a:t>
            </a:r>
            <a:r>
              <a:rPr lang="en-US" dirty="0"/>
              <a:t>, </a:t>
            </a:r>
            <a:r>
              <a:rPr lang="en-US" dirty="0" err="1"/>
              <a:t>jamur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parasit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barrier (</a:t>
            </a:r>
            <a:r>
              <a:rPr lang="en-US" dirty="0" err="1"/>
              <a:t>penghalang</a:t>
            </a:r>
            <a:r>
              <a:rPr lang="en-US" dirty="0"/>
              <a:t>),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antibakteri</a:t>
            </a:r>
            <a:r>
              <a:rPr lang="en-US" dirty="0"/>
              <a:t>,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 smtClean="0"/>
              <a:t>lendir</a:t>
            </a:r>
            <a:r>
              <a:rPr lang="en-US" dirty="0"/>
              <a:t>,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saliva,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air </a:t>
            </a:r>
            <a:r>
              <a:rPr lang="en-US" dirty="0" err="1"/>
              <a:t>mata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cytotoxic</a:t>
            </a:r>
            <a:r>
              <a:rPr lang="en-US" dirty="0"/>
              <a:t> cells (CD8+ T cells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Masing-masing</a:t>
            </a:r>
            <a:r>
              <a:rPr lang="en-US" dirty="0"/>
              <a:t> T killer cells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antigen.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dikenali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antigen, CD8+ T cells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antigen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menghancurkannya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CD8+T cells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tumor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terinfeksi</a:t>
            </a:r>
            <a:r>
              <a:rPr lang="en-US" dirty="0"/>
              <a:t> virus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kadang-kadang</a:t>
            </a:r>
            <a:r>
              <a:rPr lang="en-US" dirty="0"/>
              <a:t> </a:t>
            </a:r>
            <a:r>
              <a:rPr lang="en-US" dirty="0" err="1"/>
              <a:t>parasit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sayangnya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organ yang </a:t>
            </a:r>
            <a:r>
              <a:rPr lang="en-US" dirty="0" err="1"/>
              <a:t>ditransplantasikan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kenali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Suppressor T cells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mematikan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cytotoxic</a:t>
            </a:r>
            <a:r>
              <a:rPr lang="en-US" dirty="0"/>
              <a:t> T cells </a:t>
            </a:r>
            <a:r>
              <a:rPr lang="en-US" dirty="0" err="1"/>
              <a:t>saat</a:t>
            </a:r>
            <a:r>
              <a:rPr lang="en-US" dirty="0"/>
              <a:t> antigen </a:t>
            </a:r>
            <a:r>
              <a:rPr lang="en-US" dirty="0" err="1" smtClean="0"/>
              <a:t>dihancurkan</a:t>
            </a:r>
            <a:r>
              <a:rPr lang="en-US" dirty="0" smtClean="0"/>
              <a:t>.</a:t>
            </a:r>
          </a:p>
          <a:p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Natural Killer cells (NK cells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 tumor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yang </a:t>
            </a:r>
            <a:r>
              <a:rPr lang="en-US" dirty="0" err="1"/>
              <a:t>terinfeksi</a:t>
            </a:r>
            <a:r>
              <a:rPr lang="en-US" dirty="0"/>
              <a:t> virus. </a:t>
            </a:r>
            <a:endParaRPr lang="en-US" dirty="0" smtClean="0"/>
          </a:p>
          <a:p>
            <a:r>
              <a:rPr lang="en-US" dirty="0" err="1"/>
              <a:t>Seperti</a:t>
            </a:r>
            <a:r>
              <a:rPr lang="en-US" dirty="0"/>
              <a:t> CD8+Tcells,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Perbedaannya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NK cells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antigen.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Sel</a:t>
            </a:r>
            <a:r>
              <a:rPr lang="en-US" dirty="0"/>
              <a:t> B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sum-sum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sum-sum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thymus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T. </a:t>
            </a:r>
            <a:endParaRPr lang="en-US" dirty="0" smtClean="0"/>
          </a:p>
          <a:p>
            <a:r>
              <a:rPr lang="en-US" dirty="0" err="1"/>
              <a:t>Sel</a:t>
            </a:r>
            <a:r>
              <a:rPr lang="en-US" dirty="0"/>
              <a:t> B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antibodi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T. </a:t>
            </a:r>
            <a:endParaRPr lang="en-US" dirty="0" smtClean="0"/>
          </a:p>
          <a:p>
            <a:r>
              <a:rPr lang="en-US" dirty="0" err="1"/>
              <a:t>Antibodi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protein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 smtClean="0"/>
              <a:t>diprogram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antigen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antigen.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B </a:t>
            </a:r>
            <a:r>
              <a:rPr lang="en-US" dirty="0" err="1"/>
              <a:t>mengenali</a:t>
            </a:r>
            <a:r>
              <a:rPr lang="en-US" dirty="0"/>
              <a:t> antigen,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antibodi</a:t>
            </a:r>
            <a:r>
              <a:rPr lang="en-US" dirty="0"/>
              <a:t> 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antigen, </a:t>
            </a:r>
            <a:r>
              <a:rPr lang="en-US" dirty="0" err="1"/>
              <a:t>menelan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mencernanya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lain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Antibodi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5 immunoglobulin,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Ig</a:t>
            </a:r>
            <a:r>
              <a:rPr lang="en-US" dirty="0"/>
              <a:t> A, </a:t>
            </a:r>
            <a:r>
              <a:rPr lang="en-US" dirty="0" err="1"/>
              <a:t>Ig</a:t>
            </a:r>
            <a:r>
              <a:rPr lang="en-US" dirty="0"/>
              <a:t> E, </a:t>
            </a:r>
            <a:r>
              <a:rPr lang="en-US" dirty="0" err="1"/>
              <a:t>Ig</a:t>
            </a:r>
            <a:r>
              <a:rPr lang="en-US" dirty="0"/>
              <a:t> D, </a:t>
            </a:r>
            <a:r>
              <a:rPr lang="en-US" dirty="0" err="1"/>
              <a:t>Ig</a:t>
            </a:r>
            <a:r>
              <a:rPr lang="en-US" dirty="0"/>
              <a:t> 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Ig</a:t>
            </a:r>
            <a:r>
              <a:rPr lang="en-US" dirty="0"/>
              <a:t>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Immunoglobulin </a:t>
            </a:r>
            <a:r>
              <a:rPr lang="en-US" sz="2000" smtClean="0"/>
              <a:t>(Antibodies)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600" dirty="0" err="1" smtClean="0"/>
              <a:t>Glycoproteins</a:t>
            </a:r>
            <a:r>
              <a:rPr lang="en-US" sz="2600" dirty="0" smtClean="0"/>
              <a:t> found in All bodily fluids</a:t>
            </a:r>
          </a:p>
          <a:p>
            <a:pPr eaLnBrk="1" hangingPunct="1"/>
            <a:r>
              <a:rPr lang="en-US" sz="2600" dirty="0" smtClean="0"/>
              <a:t>All antibodies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err="1" smtClean="0">
                <a:sym typeface="Wingdings" pitchFamily="2" charset="2"/>
              </a:rPr>
              <a:t>immunoglobins</a:t>
            </a:r>
            <a:r>
              <a:rPr lang="en-US" sz="2600" dirty="0" smtClean="0">
                <a:sym typeface="Wingdings" pitchFamily="2" charset="2"/>
              </a:rPr>
              <a:t> </a:t>
            </a:r>
          </a:p>
          <a:p>
            <a:pPr eaLnBrk="1" hangingPunct="1"/>
            <a:r>
              <a:rPr lang="en-US" sz="2600" dirty="0" smtClean="0">
                <a:sym typeface="Wingdings" pitchFamily="2" charset="2"/>
              </a:rPr>
              <a:t>But not vice-versa</a:t>
            </a:r>
          </a:p>
          <a:p>
            <a:pPr eaLnBrk="1" hangingPunct="1"/>
            <a:r>
              <a:rPr lang="en-US" sz="2600" dirty="0" smtClean="0">
                <a:sym typeface="Wingdings" pitchFamily="2" charset="2"/>
              </a:rPr>
              <a:t>Combat infections through direct &amp; indirect means</a:t>
            </a:r>
          </a:p>
          <a:p>
            <a:pPr lvl="1" eaLnBrk="1" hangingPunct="1"/>
            <a:r>
              <a:rPr lang="en-US" sz="2200" u="sng" dirty="0" smtClean="0">
                <a:sym typeface="Wingdings" pitchFamily="2" charset="2"/>
              </a:rPr>
              <a:t>DIRECT</a:t>
            </a:r>
            <a:r>
              <a:rPr lang="en-US" sz="2200" dirty="0" smtClean="0">
                <a:sym typeface="Wingdings" pitchFamily="2" charset="2"/>
              </a:rPr>
              <a:t>: bind to antigens on microorganisms to prevent it from entering host</a:t>
            </a:r>
          </a:p>
          <a:p>
            <a:pPr lvl="1" eaLnBrk="1" hangingPunct="1"/>
            <a:r>
              <a:rPr lang="en-US" sz="2200" u="sng" dirty="0" smtClean="0">
                <a:sym typeface="Wingdings" pitchFamily="2" charset="2"/>
              </a:rPr>
              <a:t>INDIRECT</a:t>
            </a:r>
            <a:r>
              <a:rPr lang="en-US" sz="2200" dirty="0" smtClean="0">
                <a:sym typeface="Wingdings" pitchFamily="2" charset="2"/>
              </a:rPr>
              <a:t>: stimulate other </a:t>
            </a:r>
            <a:r>
              <a:rPr lang="en-US" sz="2200" dirty="0" err="1" smtClean="0">
                <a:sym typeface="Wingdings" pitchFamily="2" charset="2"/>
              </a:rPr>
              <a:t>phagocytic</a:t>
            </a:r>
            <a:r>
              <a:rPr lang="en-US" sz="2200" dirty="0" smtClean="0">
                <a:sym typeface="Wingdings" pitchFamily="2" charset="2"/>
              </a:rPr>
              <a:t> cells that kill organism (more prevalent)</a:t>
            </a:r>
          </a:p>
          <a:p>
            <a:pPr eaLnBrk="1" hangingPunct="1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pPr eaLnBrk="1" hangingPunct="1"/>
            <a:r>
              <a:rPr lang="en-US" dirty="0" err="1" smtClean="0"/>
              <a:t>Immunoglobin</a:t>
            </a:r>
            <a:r>
              <a:rPr lang="en-US" dirty="0" smtClean="0"/>
              <a:t> Classes</a:t>
            </a:r>
            <a:r>
              <a:rPr lang="en-US" sz="1400" dirty="0" smtClean="0"/>
              <a:t> </a:t>
            </a:r>
            <a:endParaRPr lang="en-US" dirty="0" smtClean="0"/>
          </a:p>
        </p:txBody>
      </p:sp>
      <p:graphicFrame>
        <p:nvGraphicFramePr>
          <p:cNvPr id="32805" name="Group 37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229600" cy="424180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Immunoglobin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 of total pool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IgG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Major antibody of secondary immune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saliva &amp; mucous membranes and acts against infections entering through mucous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IgM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mucosal secretions and seen early in immune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IgD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membrane of circulating B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Associated with immediate sensitivity to asthma and hay 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7" name="Rectangle 38"/>
          <p:cNvSpPr>
            <a:spLocks noChangeArrowheads="1"/>
          </p:cNvSpPr>
          <p:nvPr/>
        </p:nvSpPr>
        <p:spPr bwMode="auto">
          <a:xfrm>
            <a:off x="1295400" y="3124200"/>
            <a:ext cx="990600" cy="381000"/>
          </a:xfrm>
          <a:prstGeom prst="rect">
            <a:avLst/>
          </a:prstGeom>
          <a:solidFill>
            <a:srgbClr val="66FF66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5-8% </a:t>
            </a:r>
            <a:r>
              <a:rPr lang="en-US" dirty="0" err="1"/>
              <a:t>lekosit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monosit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makrofag</a:t>
            </a:r>
            <a:r>
              <a:rPr lang="en-US" dirty="0"/>
              <a:t>, yang </a:t>
            </a: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kepingan</a:t>
            </a:r>
            <a:r>
              <a:rPr lang="en-US" dirty="0"/>
              <a:t> antigen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permukaannya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memaparkan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T. </a:t>
            </a:r>
            <a:endParaRPr lang="en-US" dirty="0" smtClean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menghaslkan</a:t>
            </a:r>
            <a:r>
              <a:rPr lang="en-US" dirty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tugas-tugas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Makrofag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virus </a:t>
            </a:r>
            <a:r>
              <a:rPr lang="en-US" dirty="0" err="1"/>
              <a:t>mati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Neutrofil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45-70% </a:t>
            </a:r>
            <a:r>
              <a:rPr lang="en-US" dirty="0" err="1"/>
              <a:t>lekosit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neutrofil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, </a:t>
            </a:r>
            <a:r>
              <a:rPr lang="en-US" dirty="0" err="1"/>
              <a:t>mengelilingi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mencernanya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Eosinofil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1-3% </a:t>
            </a:r>
            <a:r>
              <a:rPr lang="en-US" dirty="0" err="1"/>
              <a:t>lekosit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eosinofil</a:t>
            </a:r>
            <a:r>
              <a:rPr lang="en-US" dirty="0"/>
              <a:t>,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parasit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Eosinofil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inflamasi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pertahanan</a:t>
            </a:r>
            <a:r>
              <a:rPr lang="en-US" dirty="0" smtClean="0"/>
              <a:t> </a:t>
            </a:r>
            <a:r>
              <a:rPr lang="en-US" dirty="0" err="1" smtClean="0"/>
              <a:t>lini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Mrp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pertahanan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 3 </a:t>
            </a:r>
            <a:r>
              <a:rPr lang="en-US" dirty="0" err="1" smtClean="0"/>
              <a:t>penghalang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(barrier)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masuknya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Kulit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Basofil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0-0,5% </a:t>
            </a:r>
            <a:r>
              <a:rPr lang="en-US" dirty="0" err="1"/>
              <a:t>lekosit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antigen,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histamine.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552" y="692696"/>
          <a:ext cx="7920879" cy="576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528392"/>
                <a:gridCol w="2088231"/>
              </a:tblGrid>
              <a:tr h="903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Lekosit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Fungsi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Sistem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Imun</a:t>
                      </a:r>
                      <a:endParaRPr lang="en-US" sz="2800" dirty="0"/>
                    </a:p>
                  </a:txBody>
                  <a:tcPr/>
                </a:tc>
              </a:tr>
              <a:tr h="1376046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Neutrophils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Phagocytosis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2.  Release chemicals involved in </a:t>
                      </a:r>
                    </a:p>
                    <a:p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inﬂammation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vasodilators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chemotaxins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etc.)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innate</a:t>
                      </a:r>
                      <a:endParaRPr lang="en-US" sz="2800" dirty="0"/>
                    </a:p>
                  </a:txBody>
                  <a:tcPr/>
                </a:tc>
              </a:tr>
              <a:tr h="903018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Basophils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chemicals (e.g., histamine) involved in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inﬂ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ammation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Innate</a:t>
                      </a:r>
                      <a:endParaRPr lang="en-US" sz="2800" dirty="0"/>
                    </a:p>
                  </a:txBody>
                  <a:tcPr/>
                </a:tc>
              </a:tr>
              <a:tr h="1058497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Eosinophils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 Destroy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multicellular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parasites    2.  Involved in hypersensitivity reactions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innate</a:t>
                      </a:r>
                      <a:endParaRPr lang="en-US" sz="2800" dirty="0"/>
                    </a:p>
                  </a:txBody>
                  <a:tcPr/>
                </a:tc>
              </a:tr>
              <a:tr h="1376046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Monocytes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Precursors of macrophages—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Macrophages are important phagocytes involved in innate immunity.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innate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1" y="260648"/>
          <a:ext cx="9144001" cy="59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73"/>
                <a:gridCol w="4073237"/>
                <a:gridCol w="2410691"/>
              </a:tblGrid>
              <a:tr h="8286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Lekosit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Fungsi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Imun</a:t>
                      </a:r>
                      <a:endParaRPr lang="en-US" sz="2400" dirty="0"/>
                    </a:p>
                  </a:txBody>
                  <a:tcPr/>
                </a:tc>
              </a:tr>
              <a:tr h="139223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cell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(B lymphocyte)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 Initiate antibody mediated reactions    2.  Precursors of plasma cells—mature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plasma cells secrete antibodies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Aquired</a:t>
                      </a:r>
                      <a:endParaRPr lang="en-US" sz="2800" dirty="0"/>
                    </a:p>
                  </a:txBody>
                  <a:tcPr/>
                </a:tc>
              </a:tr>
              <a:tr h="1716005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 cell 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 lymphocyte)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Several different types of   T cells exist collectively, these cells participate in cell mediated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responses of the acquired immune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Aquired</a:t>
                      </a:r>
                      <a:endParaRPr lang="en-US" sz="2800" dirty="0"/>
                    </a:p>
                  </a:txBody>
                  <a:tcPr/>
                </a:tc>
              </a:tr>
              <a:tr h="203977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 killer cells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 Bind directly to virus-infected cells and cancer cells to kill them 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2.  Function as killer cells in antibody dependent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immune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Innate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pPr eaLnBrk="1" hangingPunct="1"/>
            <a:r>
              <a:rPr lang="en-US" dirty="0" smtClean="0"/>
              <a:t>What is </a:t>
            </a:r>
            <a:r>
              <a:rPr lang="en-US" dirty="0" err="1" smtClean="0"/>
              <a:t>phagocytosis</a:t>
            </a:r>
            <a:r>
              <a:rPr lang="en-US" dirty="0" smtClean="0"/>
              <a:t>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7"/>
            <a:ext cx="7931224" cy="163522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 smtClean="0"/>
              <a:t>Phagocytic</a:t>
            </a:r>
            <a:r>
              <a:rPr lang="en-US" sz="2400" dirty="0" smtClean="0"/>
              <a:t> cells brought to sites of infection and inflammation</a:t>
            </a:r>
          </a:p>
          <a:p>
            <a:pPr eaLnBrk="1" hangingPunct="1"/>
            <a:r>
              <a:rPr lang="en-US" sz="2400" dirty="0" smtClean="0"/>
              <a:t>Have surface receptors </a:t>
            </a:r>
            <a:r>
              <a:rPr lang="en-US" sz="2400" dirty="0" smtClean="0">
                <a:sym typeface="Wingdings" pitchFamily="2" charset="2"/>
              </a:rPr>
              <a:t> increases affinity to variety of microorganisms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After attachment  phagocytes engulf and destroy microorganism</a:t>
            </a:r>
            <a:r>
              <a:rPr lang="en-US" sz="2400" dirty="0" smtClean="0"/>
              <a:t> 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2363" y="3933056"/>
            <a:ext cx="2359025" cy="2315344"/>
          </a:xfrm>
          <a:noFill/>
        </p:spPr>
      </p:pic>
      <p:pic>
        <p:nvPicPr>
          <p:cNvPr id="2867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3789040"/>
            <a:ext cx="3352800" cy="2708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030096" cy="56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u="sng" dirty="0"/>
              <a:t>I</a:t>
            </a:r>
            <a:r>
              <a:rPr lang="en-US" u="sng" dirty="0" smtClean="0"/>
              <a:t>nnate </a:t>
            </a:r>
            <a:r>
              <a:rPr lang="en-US" u="sng" dirty="0"/>
              <a:t>immunity (</a:t>
            </a:r>
            <a:r>
              <a:rPr lang="en-US" u="sng" dirty="0" err="1"/>
              <a:t>kekebalan</a:t>
            </a:r>
            <a:r>
              <a:rPr lang="en-US" u="sng" dirty="0"/>
              <a:t> </a:t>
            </a:r>
            <a:r>
              <a:rPr lang="en-US" u="sng" dirty="0" err="1"/>
              <a:t>alami</a:t>
            </a:r>
            <a:r>
              <a:rPr lang="en-US" u="sng" dirty="0"/>
              <a:t>)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dipicu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terekspos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mikroorgansime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u="sng" dirty="0"/>
              <a:t>Acquired or adaptive immunity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.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menyerangnya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innate system provides the </a:t>
            </a:r>
            <a:r>
              <a:rPr lang="en-US" dirty="0" err="1" smtClean="0"/>
              <a:t>ﬁrst</a:t>
            </a:r>
            <a:r>
              <a:rPr lang="en-US" dirty="0" smtClean="0"/>
              <a:t> </a:t>
            </a:r>
            <a:r>
              <a:rPr lang="en-US" dirty="0"/>
              <a:t>line of defense against foreign </a:t>
            </a:r>
            <a:r>
              <a:rPr lang="en-US" dirty="0" smtClean="0"/>
              <a:t>invaders.</a:t>
            </a:r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composed of </a:t>
            </a:r>
            <a:r>
              <a:rPr lang="en-US" dirty="0"/>
              <a:t>three major </a:t>
            </a:r>
            <a:r>
              <a:rPr lang="en-US" dirty="0" smtClean="0"/>
              <a:t>components:</a:t>
            </a:r>
          </a:p>
          <a:p>
            <a:pPr marL="514350" indent="-514350">
              <a:buAutoNum type="arabicParenBoth"/>
            </a:pPr>
            <a:r>
              <a:rPr lang="en-US" dirty="0" smtClean="0"/>
              <a:t>Physical </a:t>
            </a:r>
            <a:r>
              <a:rPr lang="en-US" dirty="0"/>
              <a:t>barriers such as the skin and the mucous </a:t>
            </a:r>
            <a:r>
              <a:rPr lang="en-US" dirty="0" smtClean="0"/>
              <a:t>membranes that </a:t>
            </a:r>
            <a:r>
              <a:rPr lang="en-US" dirty="0"/>
              <a:t>line our </a:t>
            </a:r>
            <a:r>
              <a:rPr lang="en-US" dirty="0" smtClean="0"/>
              <a:t>respiratory, digestive</a:t>
            </a:r>
            <a:r>
              <a:rPr lang="en-US" dirty="0"/>
              <a:t>, and </a:t>
            </a:r>
            <a:r>
              <a:rPr lang="en-US" dirty="0" smtClean="0"/>
              <a:t>genitourinary tracts;</a:t>
            </a:r>
          </a:p>
          <a:p>
            <a:pPr marL="514350" indent="-514350">
              <a:buAutoNum type="arabicParenBoth"/>
            </a:pPr>
            <a:r>
              <a:rPr lang="en-US" dirty="0"/>
              <a:t> specialized cells (e.g., phagocytes and natural killer cells) designed to destroy </a:t>
            </a:r>
            <a:r>
              <a:rPr lang="en-US" dirty="0" smtClean="0"/>
              <a:t>invaders;</a:t>
            </a:r>
          </a:p>
          <a:p>
            <a:pPr marL="514350" indent="-514350">
              <a:buAutoNum type="arabicParenBoth"/>
            </a:pPr>
            <a:r>
              <a:rPr lang="en-US" dirty="0"/>
              <a:t>a group of proteins called the complement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nnate Immunity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8484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Cytokines</a:t>
            </a:r>
            <a:r>
              <a:rPr lang="en-US" sz="2000" dirty="0" smtClean="0"/>
              <a:t> 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Regulate growth factors</a:t>
            </a:r>
          </a:p>
          <a:p>
            <a:pPr eaLnBrk="1" hangingPunct="1"/>
            <a:r>
              <a:rPr lang="en-US" sz="2600" dirty="0" smtClean="0"/>
              <a:t>Involved with immediate inflammatory response</a:t>
            </a:r>
          </a:p>
          <a:p>
            <a:pPr eaLnBrk="1" hangingPunct="1"/>
            <a:r>
              <a:rPr lang="en-US" sz="2600" dirty="0" smtClean="0"/>
              <a:t>Soluble (in plasma)</a:t>
            </a:r>
          </a:p>
          <a:p>
            <a:pPr eaLnBrk="1" hangingPunct="1"/>
            <a:r>
              <a:rPr lang="en-US" sz="2600" dirty="0" smtClean="0"/>
              <a:t>Commonly types</a:t>
            </a:r>
          </a:p>
          <a:p>
            <a:pPr lvl="1" eaLnBrk="1" hangingPunct="1"/>
            <a:r>
              <a:rPr lang="en-US" sz="2400" dirty="0" err="1" smtClean="0"/>
              <a:t>Interleukien</a:t>
            </a:r>
            <a:r>
              <a:rPr lang="en-US" sz="2400" dirty="0" smtClean="0"/>
              <a:t> (IL)</a:t>
            </a:r>
          </a:p>
          <a:p>
            <a:pPr lvl="3" eaLnBrk="1" hangingPunct="1"/>
            <a:r>
              <a:rPr lang="en-US" sz="2400" dirty="0" smtClean="0"/>
              <a:t>Inflammatory mediation</a:t>
            </a:r>
          </a:p>
          <a:p>
            <a:pPr lvl="3" eaLnBrk="1" hangingPunct="1"/>
            <a:r>
              <a:rPr lang="en-US" sz="2400" dirty="0" smtClean="0"/>
              <a:t>Enhance </a:t>
            </a:r>
            <a:r>
              <a:rPr lang="en-US" sz="2400" dirty="0" err="1" smtClean="0"/>
              <a:t>phagocytic</a:t>
            </a:r>
            <a:r>
              <a:rPr lang="en-US" sz="2400" dirty="0" smtClean="0"/>
              <a:t> function</a:t>
            </a:r>
          </a:p>
          <a:p>
            <a:pPr lvl="3" eaLnBrk="1" hangingPunct="1"/>
            <a:r>
              <a:rPr lang="en-US" sz="2400" dirty="0" smtClean="0"/>
              <a:t>Stimulate further cytokine function</a:t>
            </a:r>
          </a:p>
          <a:p>
            <a:pPr lvl="3" eaLnBrk="1" hangingPunct="1"/>
            <a:r>
              <a:rPr lang="en-US" sz="2400" dirty="0" smtClean="0"/>
              <a:t>IL-6: increased substantially following muscle damaging activity</a:t>
            </a:r>
          </a:p>
          <a:p>
            <a:pPr lvl="3" eaLnBrk="1" hangingPunct="1"/>
            <a:r>
              <a:rPr lang="en-US" sz="2400" dirty="0" smtClean="0"/>
              <a:t>IL-1</a:t>
            </a:r>
            <a:r>
              <a:rPr lang="el-GR" sz="2400" dirty="0" smtClean="0">
                <a:cs typeface="Arial" charset="0"/>
              </a:rPr>
              <a:t>β</a:t>
            </a:r>
            <a:r>
              <a:rPr lang="en-US" sz="2400" dirty="0" smtClean="0"/>
              <a:t>: elevated levels in brain following a fatiguing downhill run in mice (Carmichael et al., 2005).  </a:t>
            </a:r>
          </a:p>
          <a:p>
            <a:pPr eaLnBrk="1" hangingPunct="1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Ketiga</a:t>
            </a:r>
            <a:r>
              <a:rPr lang="en-US" dirty="0" smtClean="0"/>
              <a:t> barrier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masuknya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&amp;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sekret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mpy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goblet,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&amp;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dg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disapu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rambut-rambut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 &amp; dg </a:t>
            </a:r>
            <a:r>
              <a:rPr lang="en-US" dirty="0" err="1" smtClean="0"/>
              <a:t>batuk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bersin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19263"/>
            <a:ext cx="8229600" cy="451804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Group of proteins found in blood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Primary Function: initiate and amplify inflammatory response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Biological Functions: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1.)</a:t>
            </a:r>
            <a:r>
              <a:rPr lang="en-US" sz="1600" dirty="0" smtClean="0"/>
              <a:t> </a:t>
            </a:r>
            <a:r>
              <a:rPr lang="en-US" sz="2400" dirty="0" smtClean="0"/>
              <a:t>recruit macrophages and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to site of injury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2.) </a:t>
            </a:r>
            <a:r>
              <a:rPr lang="en-US" sz="2400" dirty="0" err="1" smtClean="0"/>
              <a:t>lysis</a:t>
            </a:r>
            <a:r>
              <a:rPr lang="en-US" sz="2400" dirty="0" smtClean="0"/>
              <a:t> of bacteria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3.) </a:t>
            </a:r>
            <a:r>
              <a:rPr lang="en-US" sz="2400" dirty="0" err="1" smtClean="0"/>
              <a:t>opsonization</a:t>
            </a:r>
            <a:r>
              <a:rPr lang="en-US" sz="2400" dirty="0" smtClean="0"/>
              <a:t> of pathogens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 smtClean="0"/>
              <a:t>Opsonization</a:t>
            </a:r>
            <a:r>
              <a:rPr lang="en-US" sz="2400" b="1" dirty="0" smtClean="0"/>
              <a:t> </a:t>
            </a:r>
            <a:r>
              <a:rPr lang="en-US" sz="2400" dirty="0" smtClean="0"/>
              <a:t>= process that alters bacteria by adding an antibody (C3b-component),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this increases the likelihood that they will be engulfed by phagocyte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Aquired</a:t>
            </a:r>
            <a:r>
              <a:rPr lang="en-US" dirty="0" smtClean="0"/>
              <a:t> Immune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acquired immune system adapts to protect against almost any type of invading pathogen</a:t>
            </a:r>
            <a:r>
              <a:rPr lang="en-US" dirty="0" smtClean="0"/>
              <a:t>.</a:t>
            </a:r>
          </a:p>
          <a:p>
            <a:r>
              <a:rPr lang="en-US" dirty="0"/>
              <a:t>The primary purpose of the acquired immune system is to provide protection against viruses that the innate immune system cannot </a:t>
            </a:r>
            <a:r>
              <a:rPr lang="en-US" dirty="0" smtClean="0"/>
              <a:t>provide.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endParaRPr lang="en-US" dirty="0" smtClean="0"/>
          </a:p>
          <a:p>
            <a:r>
              <a:rPr lang="en-US" dirty="0" err="1" smtClean="0"/>
              <a:t>Butuh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bbrp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sblm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Limfosit</a:t>
            </a:r>
            <a:r>
              <a:rPr lang="en-US" dirty="0" smtClean="0"/>
              <a:t> B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Limfosit</a:t>
            </a:r>
            <a:r>
              <a:rPr lang="en-US" dirty="0" smtClean="0"/>
              <a:t> 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8113"/>
            <a:ext cx="88392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 Immune Divisions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7544" y="1268760"/>
            <a:ext cx="3733800" cy="2244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INNATE</a:t>
            </a:r>
          </a:p>
          <a:p>
            <a:pPr>
              <a:spcBef>
                <a:spcPct val="50000"/>
              </a:spcBef>
            </a:pPr>
            <a:r>
              <a:rPr lang="en-US" dirty="0"/>
              <a:t>1.) body’s natural response</a:t>
            </a:r>
          </a:p>
          <a:p>
            <a:pPr>
              <a:spcBef>
                <a:spcPct val="50000"/>
              </a:spcBef>
            </a:pPr>
            <a:r>
              <a:rPr lang="en-US" dirty="0"/>
              <a:t>2.) first line of defense against infectious agents</a:t>
            </a:r>
          </a:p>
          <a:p>
            <a:pPr>
              <a:spcBef>
                <a:spcPct val="50000"/>
              </a:spcBef>
            </a:pPr>
            <a:r>
              <a:rPr lang="en-US" dirty="0"/>
              <a:t>3.) does not get better from exposure </a:t>
            </a:r>
            <a:r>
              <a:rPr lang="en-US" i="1" dirty="0"/>
              <a:t>(it is what it is)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528" y="3861048"/>
            <a:ext cx="4320480" cy="2996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</a:rPr>
              <a:t>COMPLEMENT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1.) also part of innate system response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2.) includes: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a.) </a:t>
            </a:r>
            <a:r>
              <a:rPr lang="en-US" sz="2000" dirty="0" err="1"/>
              <a:t>lysozymes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	b.) phagocytes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c.) natural killer (NK) cells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267744" y="3573016"/>
            <a:ext cx="0" cy="28803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04048" y="1268760"/>
            <a:ext cx="3733800" cy="3231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ADAPTIVE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sz="2000" dirty="0">
                <a:solidFill>
                  <a:schemeClr val="tx2"/>
                </a:solidFill>
              </a:rPr>
              <a:t>.) used if innate system unable to destroy infectious agent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2.) infectious-specific reaction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3.) has a </a:t>
            </a:r>
            <a:r>
              <a:rPr lang="en-US" sz="2000" b="1" dirty="0">
                <a:solidFill>
                  <a:schemeClr val="tx2"/>
                </a:solidFill>
              </a:rPr>
              <a:t>memory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4.) antibodies produced to quickly &amp; efficiently respond to infectious threats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&amp; IMMUNE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Immunology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   “Exercise can be employed as a model of temporary </a:t>
            </a:r>
            <a:r>
              <a:rPr lang="en-US" i="1" dirty="0" err="1" smtClean="0"/>
              <a:t>immunosuppression</a:t>
            </a:r>
            <a:r>
              <a:rPr lang="en-US" i="1" dirty="0" smtClean="0"/>
              <a:t> that occurs after severe physical stress.  Furthermore, exercise that is associated with muscle damage may represent a model of the acute-phase response to local injury”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dirty="0" smtClean="0"/>
              <a:t>				</a:t>
            </a:r>
            <a:r>
              <a:rPr lang="en-US" sz="2800" dirty="0" smtClean="0"/>
              <a:t>Pedersen &amp; </a:t>
            </a:r>
            <a:r>
              <a:rPr lang="en-US" sz="2800" dirty="0" err="1" smtClean="0"/>
              <a:t>Nieman</a:t>
            </a:r>
            <a:r>
              <a:rPr lang="en-US" sz="2800" dirty="0" smtClean="0"/>
              <a:t> (1998)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Sides of the </a:t>
            </a:r>
            <a:r>
              <a:rPr lang="en-US" sz="3200" smtClean="0"/>
              <a:t>“Immune”</a:t>
            </a:r>
            <a:r>
              <a:rPr lang="en-US" smtClean="0"/>
              <a:t> Coin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Immunological System &amp; Exercise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1.) </a:t>
            </a:r>
            <a:r>
              <a:rPr lang="en-US" sz="2800" dirty="0" smtClean="0"/>
              <a:t>regular moderate exercise is beneficial to a person’s health by stimulating the </a:t>
            </a:r>
            <a:r>
              <a:rPr lang="en-US" sz="2800" dirty="0" err="1" smtClean="0"/>
              <a:t>immuno</a:t>
            </a:r>
            <a:r>
              <a:rPr lang="en-US" sz="2800" dirty="0" smtClean="0"/>
              <a:t>-response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2.) intense training may increase the athlete’s susceptibility to infection </a:t>
            </a:r>
            <a:r>
              <a:rPr lang="en-US" sz="2800" i="1" dirty="0" smtClean="0"/>
              <a:t>(i.e. upper respiratory infection</a:t>
            </a:r>
            <a:r>
              <a:rPr lang="en-US" sz="2400" i="1" dirty="0" smtClean="0"/>
              <a:t>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528" y="4797152"/>
            <a:ext cx="8316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Research focused on the effect of exercise volume and intensity  </a:t>
            </a:r>
            <a:r>
              <a:rPr lang="en-US" sz="2400" b="1" dirty="0" smtClean="0">
                <a:solidFill>
                  <a:schemeClr val="tx2"/>
                </a:solidFill>
              </a:rPr>
              <a:t>on </a:t>
            </a:r>
            <a:r>
              <a:rPr lang="en-US" sz="2400" b="1" dirty="0">
                <a:solidFill>
                  <a:schemeClr val="tx2"/>
                </a:solidFill>
              </a:rPr>
              <a:t>the immune response!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/>
      <p:bldP spid="2560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Induced Changes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762000" indent="-762000" eaLnBrk="1" hangingPunct="1">
              <a:buFont typeface="Wingdings" pitchFamily="2" charset="2"/>
              <a:buAutoNum type="romanUcPeriod"/>
            </a:pPr>
            <a:r>
              <a:rPr lang="en-US" dirty="0" smtClean="0"/>
              <a:t>Leukocyte </a:t>
            </a:r>
            <a:r>
              <a:rPr lang="en-US" sz="2400" dirty="0" smtClean="0"/>
              <a:t>(</a:t>
            </a:r>
            <a:r>
              <a:rPr lang="en-US" sz="2800" dirty="0" smtClean="0"/>
              <a:t>including lymphocytes) </a:t>
            </a:r>
            <a:r>
              <a:rPr lang="en-US" dirty="0" smtClean="0"/>
              <a:t>Response</a:t>
            </a:r>
          </a:p>
          <a:p>
            <a:pPr marL="1004888" lvl="1" indent="-660400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A. </a:t>
            </a:r>
            <a:r>
              <a:rPr lang="en-US" sz="2800" dirty="0" smtClean="0"/>
              <a:t>Acute Exercise</a:t>
            </a:r>
          </a:p>
          <a:p>
            <a:pPr marL="1004888" lvl="1" indent="-660400" eaLnBrk="1" hangingPunct="1"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B.</a:t>
            </a:r>
            <a:r>
              <a:rPr lang="en-US" sz="2800" dirty="0" smtClean="0"/>
              <a:t> Long Term</a:t>
            </a:r>
          </a:p>
          <a:p>
            <a:pPr marL="762000" indent="-762000" eaLnBrk="1" hangingPunct="1">
              <a:buFont typeface="Wingdings" pitchFamily="2" charset="2"/>
              <a:buAutoNum type="romanUcPeriod"/>
            </a:pPr>
            <a:r>
              <a:rPr lang="en-US" dirty="0" err="1" smtClean="0"/>
              <a:t>Phagocytic</a:t>
            </a:r>
            <a:r>
              <a:rPr lang="en-US" dirty="0" smtClean="0"/>
              <a:t> Cell Function</a:t>
            </a:r>
          </a:p>
          <a:p>
            <a:pPr marL="762000" indent="-762000" eaLnBrk="1" hangingPunct="1">
              <a:buFont typeface="Wingdings" pitchFamily="2" charset="2"/>
              <a:buAutoNum type="romanUcPeriod"/>
            </a:pPr>
            <a:r>
              <a:rPr lang="en-US" dirty="0" smtClean="0"/>
              <a:t>Cytokines &amp; Complement System</a:t>
            </a:r>
          </a:p>
          <a:p>
            <a:pPr marL="762000" indent="-762000" eaLnBrk="1" hangingPunct="1">
              <a:buFont typeface="Wingdings" pitchFamily="2" charset="2"/>
              <a:buAutoNum type="romanUcPeriod"/>
            </a:pPr>
            <a:r>
              <a:rPr lang="en-US" dirty="0" err="1" smtClean="0"/>
              <a:t>Immunoglobulins</a:t>
            </a:r>
            <a:endParaRPr lang="en-US" dirty="0" smtClean="0"/>
          </a:p>
          <a:p>
            <a:pPr marL="762000" indent="-762000" eaLnBrk="1" hangingPunct="1">
              <a:buFont typeface="Wingdings" pitchFamily="2" charset="2"/>
              <a:buAutoNum type="romanUcPeriod"/>
            </a:pPr>
            <a:r>
              <a:rPr lang="en-US" dirty="0" smtClean="0"/>
              <a:t>Athlete Immune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Leukocyte </a:t>
            </a:r>
            <a:br>
              <a:rPr lang="en-US" dirty="0" smtClean="0"/>
            </a:br>
            <a:r>
              <a:rPr lang="en-US" sz="3100" i="1" dirty="0" smtClean="0"/>
              <a:t>Effect of Acute Exercise</a:t>
            </a:r>
            <a:endParaRPr lang="en-US" sz="31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Circulating leukocyte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sz="2600" dirty="0" smtClean="0">
                <a:cs typeface="Times New Roman" pitchFamily="18" charset="0"/>
              </a:rPr>
              <a:t>after an acute bout of exercise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Most notable within </a:t>
            </a:r>
            <a:r>
              <a:rPr lang="en-US" sz="2400" dirty="0" err="1" smtClean="0">
                <a:cs typeface="Times New Roman" pitchFamily="18" charset="0"/>
              </a:rPr>
              <a:t>neutrophils</a:t>
            </a:r>
            <a:r>
              <a:rPr lang="en-US" sz="2400" dirty="0" smtClean="0">
                <a:cs typeface="Times New Roman" pitchFamily="18" charset="0"/>
              </a:rPr>
              <a:t> but also within </a:t>
            </a:r>
            <a:r>
              <a:rPr lang="en-US" sz="2400" dirty="0" err="1" smtClean="0">
                <a:cs typeface="Times New Roman" pitchFamily="18" charset="0"/>
              </a:rPr>
              <a:t>monocytes</a:t>
            </a:r>
            <a:r>
              <a:rPr lang="en-US" sz="2400" dirty="0" smtClean="0">
                <a:cs typeface="Times New Roman" pitchFamily="18" charset="0"/>
              </a:rPr>
              <a:t> and lymphocytes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Magnitude of change dependent on both DURATION and INTENSITY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Positive relationship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Short-duration, high intensity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150-180% above resting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Decline begins 30-60min post-exercise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Can remain elevated up to 2hrs depending on exercise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bersin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batuk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dihancurkan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memperbanyak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Leukocyte </a:t>
            </a:r>
            <a:br>
              <a:rPr lang="en-US" dirty="0" smtClean="0"/>
            </a:br>
            <a:r>
              <a:rPr lang="en-US" sz="3100" i="1" dirty="0" smtClean="0"/>
              <a:t>Effect of Acute Exercise (continued)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Endurance Exercise</a:t>
            </a:r>
          </a:p>
          <a:p>
            <a:pPr lvl="1" eaLnBrk="1" hangingPunct="1"/>
            <a:r>
              <a:rPr lang="en-US" dirty="0" smtClean="0"/>
              <a:t>Circulating levels may increase 2-3 fold during exercise</a:t>
            </a:r>
          </a:p>
          <a:p>
            <a:pPr lvl="1" eaLnBrk="1" hangingPunct="1"/>
            <a:r>
              <a:rPr lang="en-US" dirty="0" smtClean="0"/>
              <a:t>May remain elevated up to 6hr post-exercise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/>
            <a:r>
              <a:rPr lang="en-US" sz="2600" dirty="0" smtClean="0"/>
              <a:t>Lymphocyte Response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Consistent increase during and immediately after exercise</a:t>
            </a:r>
          </a:p>
          <a:p>
            <a:pPr lvl="1" eaLnBrk="1" hangingPunct="1"/>
            <a:r>
              <a:rPr lang="en-US" dirty="0" smtClean="0"/>
              <a:t>After prolonged or intense workouts NK Cells levels may be decreased below resting levels for several hours or even days post-exercise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Leukocyte </a:t>
            </a:r>
            <a:br>
              <a:rPr lang="en-US" dirty="0" smtClean="0"/>
            </a:br>
            <a:r>
              <a:rPr lang="en-US" sz="3100" i="1" dirty="0" smtClean="0"/>
              <a:t>Effect of Long-Term Training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Research studies </a:t>
            </a:r>
            <a:r>
              <a:rPr lang="en-US" sz="2000" dirty="0" smtClean="0"/>
              <a:t>(</a:t>
            </a:r>
            <a:r>
              <a:rPr lang="en-US" sz="2800" dirty="0" smtClean="0"/>
              <a:t>cross sectional design) </a:t>
            </a:r>
            <a:r>
              <a:rPr lang="en-US" dirty="0" smtClean="0"/>
              <a:t>have shown no differences in athletes vs. non-athletes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BUT leukocyte values may be affected during periods of heavy training volume as opposed to smaller training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Leukocyte </a:t>
            </a:r>
            <a:br>
              <a:rPr lang="en-US" dirty="0" smtClean="0"/>
            </a:br>
            <a:r>
              <a:rPr lang="en-US" sz="2800" i="1" dirty="0" smtClean="0"/>
              <a:t>Effect of Long-Term Training (continued)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Training Volume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cs typeface="Arial" charset="0"/>
                <a:sym typeface="Wingdings" pitchFamily="2" charset="2"/>
              </a:rPr>
              <a:t>↓</a:t>
            </a:r>
            <a:r>
              <a:rPr lang="en-US" dirty="0" smtClean="0">
                <a:sym typeface="Wingdings" pitchFamily="2" charset="2"/>
              </a:rPr>
              <a:t> Leukocyte count</a:t>
            </a:r>
          </a:p>
          <a:p>
            <a:pPr lvl="1" eaLnBrk="1" hangingPunct="1"/>
            <a:r>
              <a:rPr lang="en-US" dirty="0" smtClean="0"/>
              <a:t>Increased susceptibility to infectious attack</a:t>
            </a:r>
          </a:p>
          <a:p>
            <a:pPr eaLnBrk="1" hangingPunct="1"/>
            <a:r>
              <a:rPr lang="en-US" dirty="0" smtClean="0"/>
              <a:t>Training Intensity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>no change in leukocyte count</a:t>
            </a:r>
          </a:p>
          <a:p>
            <a:pPr eaLnBrk="1" hangingPunct="1"/>
            <a:endParaRPr lang="en-US" sz="20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Response also sensitive to type of exercise (aerobic </a:t>
            </a:r>
            <a:r>
              <a:rPr lang="en-US" sz="2800" dirty="0" err="1" smtClean="0">
                <a:sym typeface="Wingdings" pitchFamily="2" charset="2"/>
              </a:rPr>
              <a:t>vs</a:t>
            </a:r>
            <a:r>
              <a:rPr lang="en-US" sz="2800" dirty="0" smtClean="0">
                <a:sym typeface="Wingdings" pitchFamily="2" charset="2"/>
              </a:rPr>
              <a:t> anaerobic)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Phagocytic Cell Function </a:t>
            </a:r>
            <a:r>
              <a:rPr lang="en-US" sz="2000" smtClean="0"/>
              <a:t>(con’t)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significance of decreased </a:t>
            </a:r>
            <a:r>
              <a:rPr lang="en-US" dirty="0" err="1" smtClean="0"/>
              <a:t>phagocytic</a:t>
            </a:r>
            <a:r>
              <a:rPr lang="en-US" dirty="0" smtClean="0"/>
              <a:t> cell activity in endurance athletes?</a:t>
            </a:r>
          </a:p>
          <a:p>
            <a:pPr lvl="1" eaLnBrk="1" hangingPunct="1"/>
            <a:r>
              <a:rPr lang="en-US" sz="2800" dirty="0" smtClean="0"/>
              <a:t>More susceptible to infection</a:t>
            </a:r>
          </a:p>
          <a:p>
            <a:pPr lvl="1" eaLnBrk="1" hangingPunct="1"/>
            <a:r>
              <a:rPr lang="en-US" sz="4000" b="1" dirty="0" smtClean="0">
                <a:solidFill>
                  <a:srgbClr val="FF0000"/>
                </a:solidFill>
              </a:rPr>
              <a:t>OR</a:t>
            </a:r>
          </a:p>
          <a:p>
            <a:pPr lvl="1" eaLnBrk="1" hangingPunct="1"/>
            <a:r>
              <a:rPr lang="en-US" sz="2800" dirty="0" smtClean="0"/>
              <a:t>Smith et al. (1990) argues that lower sensitivity of </a:t>
            </a:r>
            <a:r>
              <a:rPr lang="en-US" sz="2800" dirty="0" err="1" smtClean="0"/>
              <a:t>neutrophil</a:t>
            </a:r>
            <a:r>
              <a:rPr lang="en-US" sz="2800" dirty="0" smtClean="0"/>
              <a:t> function indicates a good adaptation that limits inflammatory response to chronic tissue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Cytokines &amp; Complement System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Reminder: these are mediators of the INNATE immune system</a:t>
            </a:r>
          </a:p>
          <a:p>
            <a:pPr eaLnBrk="1" hangingPunct="1"/>
            <a:r>
              <a:rPr lang="en-US" dirty="0" smtClean="0"/>
              <a:t>Effect on Complement System from acute exercise</a:t>
            </a:r>
          </a:p>
          <a:p>
            <a:pPr lvl="1" eaLnBrk="1" hangingPunct="1"/>
            <a:r>
              <a:rPr lang="en-US" sz="2800" dirty="0" smtClean="0"/>
              <a:t>Contradictory results</a:t>
            </a:r>
          </a:p>
          <a:p>
            <a:pPr lvl="2" eaLnBrk="1" hangingPunct="1"/>
            <a:r>
              <a:rPr lang="en-US" sz="2800" dirty="0" smtClean="0"/>
              <a:t>MacKinnon (1999): complement system levels may remain elevated for several hours post-exercise and are responsible for cleaning </a:t>
            </a:r>
            <a:r>
              <a:rPr lang="en-US" sz="2800" dirty="0" err="1" smtClean="0"/>
              <a:t>proteolytic</a:t>
            </a:r>
            <a:r>
              <a:rPr lang="en-US" sz="2800" dirty="0" smtClean="0"/>
              <a:t> fragments released from muscles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Immunoglobins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Important for the adaptive immune system</a:t>
            </a:r>
          </a:p>
          <a:p>
            <a:pPr eaLnBrk="1" hangingPunct="1"/>
            <a:r>
              <a:rPr lang="en-US" sz="2400" dirty="0" smtClean="0"/>
              <a:t>For athletes (runners, cyclists) serum levels of </a:t>
            </a:r>
            <a:r>
              <a:rPr lang="en-US" sz="2400" dirty="0" err="1" smtClean="0"/>
              <a:t>immunoglobin</a:t>
            </a:r>
            <a:r>
              <a:rPr lang="en-US" sz="2400" dirty="0" smtClean="0"/>
              <a:t> did not alter much during or after exercise.</a:t>
            </a:r>
          </a:p>
          <a:p>
            <a:pPr eaLnBrk="1" hangingPunct="1"/>
            <a:r>
              <a:rPr lang="en-US" sz="2400" dirty="0" smtClean="0"/>
              <a:t>However, response was elevated up to 1.5 hrs following exercise for overweight females</a:t>
            </a:r>
          </a:p>
          <a:p>
            <a:pPr eaLnBrk="1" hangingPunct="1"/>
            <a:r>
              <a:rPr lang="en-US" sz="2400" dirty="0" smtClean="0"/>
              <a:t>Resting salivary </a:t>
            </a:r>
            <a:r>
              <a:rPr lang="en-US" sz="2400" dirty="0" err="1" smtClean="0"/>
              <a:t>IgA</a:t>
            </a:r>
            <a:r>
              <a:rPr lang="en-US" sz="2400" dirty="0" smtClean="0"/>
              <a:t> levels reduced in athletes involved high-intensity training programs</a:t>
            </a:r>
          </a:p>
          <a:p>
            <a:pPr eaLnBrk="1" hangingPunct="1"/>
            <a:r>
              <a:rPr lang="en-US" sz="2400" dirty="0" smtClean="0"/>
              <a:t>Suppressed </a:t>
            </a:r>
            <a:r>
              <a:rPr lang="en-US" sz="2400" dirty="0" err="1" smtClean="0"/>
              <a:t>immunoglobin</a:t>
            </a:r>
            <a:r>
              <a:rPr lang="en-US" sz="2400" dirty="0" smtClean="0"/>
              <a:t> levels may indicate greater chance of upper respiratory tract infection (URTI) in athletes</a:t>
            </a:r>
          </a:p>
          <a:p>
            <a:pPr eaLnBrk="1" hangingPunct="1"/>
            <a:r>
              <a:rPr lang="en-US" sz="2400" dirty="0" smtClean="0"/>
              <a:t>40-60% </a:t>
            </a:r>
            <a:r>
              <a:rPr lang="en-US" sz="2400" dirty="0" smtClean="0">
                <a:cs typeface="Arial" charset="0"/>
              </a:rPr>
              <a:t>↓</a:t>
            </a:r>
            <a:r>
              <a:rPr lang="en-US" sz="2400" dirty="0" smtClean="0"/>
              <a:t> of </a:t>
            </a:r>
            <a:r>
              <a:rPr lang="en-US" sz="2400" dirty="0" err="1" smtClean="0"/>
              <a:t>IgA</a:t>
            </a:r>
            <a:r>
              <a:rPr lang="en-US" sz="2400" dirty="0" smtClean="0"/>
              <a:t> following an acute exercise bout </a:t>
            </a:r>
            <a:r>
              <a:rPr lang="en-US" sz="2400" i="1" dirty="0" smtClean="0">
                <a:solidFill>
                  <a:srgbClr val="FF0000"/>
                </a:solidFill>
              </a:rPr>
              <a:t>(can remained lower for up to 24 hrs - IMPLICATIONS)</a:t>
            </a:r>
            <a:r>
              <a:rPr lang="en-US" sz="24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954560" cy="850106"/>
          </a:xfrm>
        </p:spPr>
        <p:txBody>
          <a:bodyPr/>
          <a:lstStyle/>
          <a:p>
            <a:pPr eaLnBrk="1" hangingPunct="1"/>
            <a:r>
              <a:rPr lang="en-US" dirty="0" smtClean="0"/>
              <a:t>URTI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914400"/>
            <a:ext cx="5294313" cy="5216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&amp;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Pd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lekosit</a:t>
            </a:r>
            <a:r>
              <a:rPr lang="en-US" dirty="0" smtClean="0"/>
              <a:t>.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, </a:t>
            </a:r>
            <a:r>
              <a:rPr lang="en-US" dirty="0" err="1" smtClean="0"/>
              <a:t>tjd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jml</a:t>
            </a:r>
            <a:r>
              <a:rPr lang="en-US" dirty="0" smtClean="0"/>
              <a:t> </a:t>
            </a:r>
            <a:r>
              <a:rPr lang="en-US" dirty="0" err="1" smtClean="0"/>
              <a:t>neutrofil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hormonal (adrenalin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kortisol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,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&amp; Immunity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168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intensity exercise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Regular aerobic exercise can reduce the risk of infection in several ways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dirty="0"/>
              <a:t>acute bout of moderate exercise increases blood </a:t>
            </a:r>
            <a:r>
              <a:rPr lang="en-US" dirty="0" smtClean="0"/>
              <a:t>levels of </a:t>
            </a:r>
            <a:r>
              <a:rPr lang="en-US" dirty="0"/>
              <a:t>antibodies, natural killer cells, and </a:t>
            </a:r>
            <a:r>
              <a:rPr lang="en-US" dirty="0" err="1" smtClean="0"/>
              <a:t>neutrophils</a:t>
            </a:r>
            <a:r>
              <a:rPr lang="en-US" dirty="0" smtClean="0"/>
              <a:t>  that </a:t>
            </a:r>
            <a:r>
              <a:rPr lang="en-US" dirty="0"/>
              <a:t>provide a positive boost to the </a:t>
            </a:r>
            <a:r>
              <a:rPr lang="en-US" dirty="0" smtClean="0"/>
              <a:t>immune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organ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&amp;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 (innate immune system)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r>
              <a:rPr lang="en-US" dirty="0" smtClean="0"/>
              <a:t> (</a:t>
            </a:r>
            <a:r>
              <a:rPr lang="en-US" dirty="0" err="1" smtClean="0"/>
              <a:t>aquired</a:t>
            </a:r>
            <a:r>
              <a:rPr lang="en-US" dirty="0" smtClean="0"/>
              <a:t> /adaptive immune system)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intensity-long duration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High-intensity/long-duration exercise has been shown to have a temporary depressive effect on the immune system</a:t>
            </a:r>
            <a:r>
              <a:rPr lang="en-US" dirty="0" smtClean="0"/>
              <a:t>.</a:t>
            </a:r>
          </a:p>
          <a:p>
            <a:r>
              <a:rPr lang="en-US" dirty="0"/>
              <a:t>This acute immune </a:t>
            </a:r>
            <a:r>
              <a:rPr lang="en-US" dirty="0" smtClean="0"/>
              <a:t>suppression following </a:t>
            </a:r>
            <a:r>
              <a:rPr lang="en-US" dirty="0"/>
              <a:t>an intense exercise session </a:t>
            </a:r>
            <a:r>
              <a:rPr lang="en-US" dirty="0" smtClean="0"/>
              <a:t>provides an </a:t>
            </a:r>
            <a:r>
              <a:rPr lang="en-US" dirty="0"/>
              <a:t>“open window” during which </a:t>
            </a:r>
            <a:r>
              <a:rPr lang="en-US" dirty="0" smtClean="0"/>
              <a:t>viruses and </a:t>
            </a:r>
            <a:r>
              <a:rPr lang="en-US" dirty="0"/>
              <a:t>bacteria can </a:t>
            </a:r>
            <a:r>
              <a:rPr lang="en-US" dirty="0" smtClean="0"/>
              <a:t>grow, resulting in an infection.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“open window theory”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168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High-intensity </a:t>
            </a:r>
            <a:r>
              <a:rPr lang="en-US" sz="3200" dirty="0"/>
              <a:t>and long-duration exercise promotes an increased risk of infection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Decreased blood levels of B cells, T cells, and natural killer cells </a:t>
            </a:r>
            <a:endParaRPr lang="en-US" dirty="0" smtClean="0"/>
          </a:p>
          <a:p>
            <a:r>
              <a:rPr lang="en-US" dirty="0"/>
              <a:t> Decreases in natural killer cell activity and T-cell function  </a:t>
            </a:r>
            <a:endParaRPr lang="en-US" dirty="0" smtClean="0"/>
          </a:p>
          <a:p>
            <a:r>
              <a:rPr lang="en-US" dirty="0" smtClean="0"/>
              <a:t>Decreases </a:t>
            </a:r>
            <a:r>
              <a:rPr lang="en-US" dirty="0"/>
              <a:t>in nasal </a:t>
            </a:r>
            <a:r>
              <a:rPr lang="en-US" dirty="0" err="1"/>
              <a:t>neutrophil</a:t>
            </a:r>
            <a:r>
              <a:rPr lang="en-US" dirty="0"/>
              <a:t> </a:t>
            </a:r>
            <a:r>
              <a:rPr lang="en-US" dirty="0" err="1"/>
              <a:t>phagocytosis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Decreases in nasal and salivary </a:t>
            </a:r>
            <a:r>
              <a:rPr lang="en-US" dirty="0" err="1"/>
              <a:t>IgA</a:t>
            </a:r>
            <a:r>
              <a:rPr lang="en-US" dirty="0"/>
              <a:t> levels </a:t>
            </a:r>
            <a:endParaRPr lang="en-US" dirty="0" smtClean="0"/>
          </a:p>
          <a:p>
            <a:r>
              <a:rPr lang="en-US" dirty="0"/>
              <a:t> Increases in pro- and anti-</a:t>
            </a:r>
            <a:r>
              <a:rPr lang="en-US" dirty="0" err="1"/>
              <a:t>inﬂ</a:t>
            </a:r>
            <a:r>
              <a:rPr lang="en-US" dirty="0"/>
              <a:t> </a:t>
            </a:r>
            <a:r>
              <a:rPr lang="en-US" dirty="0" err="1"/>
              <a:t>ammatory</a:t>
            </a:r>
            <a:r>
              <a:rPr lang="en-US" dirty="0"/>
              <a:t> cytokines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Acute exercise-innate immune system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052736"/>
            <a:ext cx="8401050" cy="57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exercise and acquired </a:t>
            </a:r>
            <a:br>
              <a:rPr lang="en-US" dirty="0" smtClean="0"/>
            </a:br>
            <a:r>
              <a:rPr lang="en-US" dirty="0" smtClean="0"/>
              <a:t>immune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lymphocytopenia</a:t>
            </a:r>
            <a:r>
              <a:rPr lang="en-US" dirty="0"/>
              <a:t> observed during recovery from exercise appears to be due </a:t>
            </a:r>
            <a:r>
              <a:rPr lang="en-US" dirty="0" smtClean="0"/>
              <a:t>to a </a:t>
            </a:r>
            <a:r>
              <a:rPr lang="en-US" dirty="0"/>
              <a:t>decrease in the percentage of type 1 T cells in the circulation at this time</a:t>
            </a:r>
            <a:r>
              <a:rPr lang="en-US" dirty="0" smtClean="0"/>
              <a:t>.</a:t>
            </a:r>
          </a:p>
          <a:p>
            <a:r>
              <a:rPr lang="en-US" dirty="0"/>
              <a:t>Acute exercise appears to result in changes in T cell function that are </a:t>
            </a:r>
            <a:r>
              <a:rPr lang="en-US" dirty="0" smtClean="0"/>
              <a:t>proportional to exercise intensity </a:t>
            </a:r>
            <a:r>
              <a:rPr lang="en-US" dirty="0"/>
              <a:t>and duration.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exercise and acquired </a:t>
            </a:r>
            <a:br>
              <a:rPr lang="en-US" dirty="0" smtClean="0"/>
            </a:br>
            <a:r>
              <a:rPr lang="en-US" dirty="0" smtClean="0"/>
              <a:t>immune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underlying mechanism for the </a:t>
            </a:r>
            <a:r>
              <a:rPr lang="en-US" dirty="0" err="1"/>
              <a:t>lymphocytosis</a:t>
            </a:r>
            <a:r>
              <a:rPr lang="en-US" dirty="0"/>
              <a:t> is thought to be </a:t>
            </a:r>
            <a:r>
              <a:rPr lang="en-US" dirty="0" smtClean="0"/>
              <a:t>catecholamine mediated through re-distribution of </a:t>
            </a:r>
            <a:r>
              <a:rPr lang="en-US" dirty="0"/>
              <a:t>blood </a:t>
            </a:r>
            <a:r>
              <a:rPr lang="en-US" dirty="0" smtClean="0"/>
              <a:t>flow, an increase in cardiac output and the </a:t>
            </a:r>
            <a:r>
              <a:rPr lang="en-US" dirty="0"/>
              <a:t>associated mechanical shear </a:t>
            </a:r>
            <a:r>
              <a:rPr lang="en-US" dirty="0" smtClean="0"/>
              <a:t>stress and </a:t>
            </a:r>
            <a:r>
              <a:rPr lang="en-US" dirty="0"/>
              <a:t>via their </a:t>
            </a:r>
            <a:r>
              <a:rPr lang="en-US" dirty="0" smtClean="0"/>
              <a:t>effect on lymphocyte adhesion molecules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exercise and acquired </a:t>
            </a:r>
            <a:br>
              <a:rPr lang="en-US" dirty="0" smtClean="0"/>
            </a:br>
            <a:r>
              <a:rPr lang="en-US" dirty="0" smtClean="0"/>
              <a:t>immune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Acute exercise increases the expression of a number of markers of T cell </a:t>
            </a:r>
            <a:r>
              <a:rPr lang="en-US" dirty="0" smtClean="0"/>
              <a:t>activation; this </a:t>
            </a:r>
            <a:r>
              <a:rPr lang="en-US" dirty="0"/>
              <a:t>may be due to an </a:t>
            </a:r>
            <a:r>
              <a:rPr lang="en-US" dirty="0" smtClean="0"/>
              <a:t>increase in </a:t>
            </a:r>
            <a:r>
              <a:rPr lang="en-US" dirty="0"/>
              <a:t>the </a:t>
            </a:r>
            <a:r>
              <a:rPr lang="en-US" dirty="0" smtClean="0"/>
              <a:t>recruitment of </a:t>
            </a:r>
            <a:r>
              <a:rPr lang="en-US" dirty="0"/>
              <a:t>activated cells </a:t>
            </a:r>
            <a:r>
              <a:rPr lang="en-US" dirty="0" smtClean="0"/>
              <a:t>into the circulation and/or </a:t>
            </a:r>
            <a:r>
              <a:rPr lang="en-US" dirty="0"/>
              <a:t>an </a:t>
            </a:r>
            <a:r>
              <a:rPr lang="en-US" dirty="0" smtClean="0"/>
              <a:t>effect on </a:t>
            </a:r>
            <a:r>
              <a:rPr lang="en-US" dirty="0"/>
              <a:t>the state of activation of individual </a:t>
            </a:r>
            <a:r>
              <a:rPr lang="en-US" dirty="0" smtClean="0"/>
              <a:t>cells themselves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affecting susceptibility to infection in athletes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5608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Periods of intensified training (over-reaching) in already well trained athletes </a:t>
            </a:r>
            <a:r>
              <a:rPr lang="en-US" dirty="0" smtClean="0"/>
              <a:t>can result </a:t>
            </a:r>
            <a:r>
              <a:rPr lang="en-US" dirty="0"/>
              <a:t>in a depression of immunity in the resting state</a:t>
            </a:r>
            <a:r>
              <a:rPr lang="en-US" dirty="0" smtClean="0"/>
              <a:t>.</a:t>
            </a:r>
          </a:p>
          <a:p>
            <a:r>
              <a:rPr lang="en-US" dirty="0"/>
              <a:t>Overtraining is associated with recurrent infections and </a:t>
            </a:r>
            <a:r>
              <a:rPr lang="en-US" dirty="0" err="1"/>
              <a:t>immunodepression</a:t>
            </a:r>
            <a:r>
              <a:rPr lang="en-US" dirty="0"/>
              <a:t> </a:t>
            </a:r>
            <a:r>
              <a:rPr lang="en-US" dirty="0" smtClean="0"/>
              <a:t>is common</a:t>
            </a:r>
            <a:r>
              <a:rPr lang="en-US" dirty="0"/>
              <a:t>, but immune functions do not seem to be reliable markers of </a:t>
            </a:r>
            <a:r>
              <a:rPr lang="en-US" dirty="0" smtClean="0"/>
              <a:t>impending overtraining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Immune responses to intensified training and </a:t>
            </a:r>
            <a:r>
              <a:rPr lang="en-US" dirty="0" smtClean="0"/>
              <a:t>overtraining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are several possible causes of the diminution of immune function </a:t>
            </a:r>
            <a:r>
              <a:rPr lang="en-US" dirty="0" smtClean="0"/>
              <a:t>associated with </a:t>
            </a:r>
            <a:r>
              <a:rPr lang="en-US" dirty="0"/>
              <a:t>periods of heavy training. One mechanism may simply be the </a:t>
            </a:r>
            <a:r>
              <a:rPr lang="en-US" dirty="0" smtClean="0"/>
              <a:t>cumulative effects of repeated bouts </a:t>
            </a:r>
            <a:r>
              <a:rPr lang="en-US" dirty="0"/>
              <a:t>of intense </a:t>
            </a:r>
            <a:r>
              <a:rPr lang="en-US" dirty="0" smtClean="0"/>
              <a:t>exercise (with </a:t>
            </a:r>
            <a:r>
              <a:rPr lang="en-US" dirty="0"/>
              <a:t>or without tissue </a:t>
            </a:r>
            <a:r>
              <a:rPr lang="en-US" dirty="0" smtClean="0"/>
              <a:t>damage) with the </a:t>
            </a:r>
            <a:r>
              <a:rPr lang="en-US" dirty="0"/>
              <a:t>consequent elevation of </a:t>
            </a:r>
            <a:r>
              <a:rPr lang="en-US" dirty="0" smtClean="0"/>
              <a:t>stress hormones</a:t>
            </a:r>
            <a:r>
              <a:rPr lang="en-US" dirty="0"/>
              <a:t>, particularly </a:t>
            </a:r>
            <a:r>
              <a:rPr lang="en-US" dirty="0" err="1" smtClean="0"/>
              <a:t>glucocorticoids</a:t>
            </a:r>
            <a:r>
              <a:rPr lang="en-US" dirty="0" smtClean="0"/>
              <a:t> such as </a:t>
            </a:r>
            <a:r>
              <a:rPr lang="en-US" dirty="0" err="1"/>
              <a:t>cortisol</a:t>
            </a:r>
            <a:r>
              <a:rPr lang="en-US" dirty="0"/>
              <a:t>, causing temporary inhibition of Th1 cytokines with a </a:t>
            </a:r>
            <a:r>
              <a:rPr lang="en-US" dirty="0" smtClean="0"/>
              <a:t>relative dampening of </a:t>
            </a:r>
            <a:r>
              <a:rPr lang="en-US" dirty="0"/>
              <a:t>the cell-mediated response.</a:t>
            </a:r>
          </a:p>
          <a:p>
            <a:r>
              <a:rPr lang="en-US" dirty="0"/>
              <a:t>When </a:t>
            </a:r>
            <a:r>
              <a:rPr lang="en-US" dirty="0" smtClean="0"/>
              <a:t>exercise is repeated frequently there may </a:t>
            </a:r>
            <a:r>
              <a:rPr lang="en-US" dirty="0"/>
              <a:t>not be </a:t>
            </a:r>
            <a:r>
              <a:rPr lang="en-US" dirty="0" smtClean="0"/>
              <a:t>sufficient time </a:t>
            </a:r>
            <a:r>
              <a:rPr lang="en-US" dirty="0"/>
              <a:t>for the immune system to </a:t>
            </a:r>
            <a:r>
              <a:rPr lang="en-US" dirty="0" smtClean="0"/>
              <a:t>recover fully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Organ-organ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1. Sum-sum </a:t>
            </a:r>
            <a:r>
              <a:rPr lang="en-US" dirty="0" err="1"/>
              <a:t>tulang</a:t>
            </a:r>
            <a:endParaRPr lang="en-US" dirty="0"/>
          </a:p>
          <a:p>
            <a:r>
              <a:rPr lang="en-US" dirty="0"/>
              <a:t>Sum-sum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organ </a:t>
            </a:r>
            <a:r>
              <a:rPr lang="en-US" dirty="0" err="1"/>
              <a:t>esensial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Thymus</a:t>
            </a:r>
            <a:endParaRPr lang="en-US" dirty="0"/>
          </a:p>
          <a:p>
            <a:r>
              <a:rPr lang="en-US" dirty="0"/>
              <a:t>Thymus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dada,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dada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. Thymus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T. Thymus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anak-anak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Exercise, nutrition and immune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Nutrient availability has the potential to affect almost all aspects of the </a:t>
            </a:r>
            <a:r>
              <a:rPr lang="en-US" dirty="0" smtClean="0"/>
              <a:t>immune system </a:t>
            </a:r>
            <a:r>
              <a:rPr lang="en-US" dirty="0"/>
              <a:t>because macronutrients are involved in immune cell metabolism and </a:t>
            </a:r>
            <a:r>
              <a:rPr lang="en-US" dirty="0" smtClean="0"/>
              <a:t>protein synthesis and micronutrients are involved </a:t>
            </a:r>
            <a:r>
              <a:rPr lang="en-US" dirty="0"/>
              <a:t>in immune cell </a:t>
            </a:r>
            <a:r>
              <a:rPr lang="en-US" dirty="0" smtClean="0"/>
              <a:t>replication and antioxidant </a:t>
            </a:r>
            <a:r>
              <a:rPr lang="en-US" dirty="0" err="1" smtClean="0"/>
              <a:t>defences</a:t>
            </a:r>
            <a:r>
              <a:rPr lang="en-US" dirty="0" smtClean="0"/>
              <a:t>.</a:t>
            </a:r>
          </a:p>
          <a:p>
            <a:r>
              <a:rPr lang="en-US" dirty="0"/>
              <a:t>Decreased nutrient availability during prolonged high-intensity exercise, and </a:t>
            </a:r>
            <a:r>
              <a:rPr lang="en-US" dirty="0" smtClean="0"/>
              <a:t>poor dietary </a:t>
            </a:r>
            <a:r>
              <a:rPr lang="en-US" dirty="0"/>
              <a:t>practices during training, may be involved in the </a:t>
            </a:r>
            <a:r>
              <a:rPr lang="en-US" dirty="0" smtClean="0"/>
              <a:t>etiology </a:t>
            </a:r>
            <a:r>
              <a:rPr lang="en-US" dirty="0"/>
              <a:t>of </a:t>
            </a:r>
            <a:r>
              <a:rPr lang="en-US" dirty="0" smtClean="0"/>
              <a:t>exercise induced immune </a:t>
            </a:r>
            <a:r>
              <a:rPr lang="en-US" dirty="0"/>
              <a:t>depression.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Exercise, nutrition and immune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maintain immune function, athletes are advised to eat a well balanced </a:t>
            </a:r>
            <a:r>
              <a:rPr lang="en-US" dirty="0" smtClean="0"/>
              <a:t>diet with </a:t>
            </a:r>
            <a:r>
              <a:rPr lang="en-US" dirty="0"/>
              <a:t>sufficient energy intake to maintain energy balance. This should also </a:t>
            </a:r>
            <a:r>
              <a:rPr lang="en-US" dirty="0" smtClean="0"/>
              <a:t>ensure an </a:t>
            </a:r>
            <a:r>
              <a:rPr lang="en-US" dirty="0"/>
              <a:t>adequate intake of protein (1.6g/kg body mass per day</a:t>
            </a:r>
            <a:r>
              <a:rPr lang="en-US" dirty="0" smtClean="0"/>
              <a:t>).</a:t>
            </a:r>
          </a:p>
          <a:p>
            <a:r>
              <a:rPr lang="en-US" dirty="0"/>
              <a:t>Athletes are advised to consume sufficient fluids during exercise and recovery </a:t>
            </a:r>
            <a:r>
              <a:rPr lang="en-US" dirty="0" smtClean="0"/>
              <a:t>to limit </a:t>
            </a:r>
            <a:r>
              <a:rPr lang="en-US" dirty="0"/>
              <a:t>the potential detrimental effects of dehydration </a:t>
            </a:r>
            <a:r>
              <a:rPr lang="en-US" dirty="0" smtClean="0"/>
              <a:t>an </a:t>
            </a:r>
            <a:r>
              <a:rPr lang="en-US" dirty="0" err="1" smtClean="0"/>
              <a:t>hypohydration</a:t>
            </a:r>
            <a:r>
              <a:rPr lang="en-US" dirty="0" smtClean="0"/>
              <a:t> on immune </a:t>
            </a:r>
            <a:r>
              <a:rPr lang="en-US" dirty="0"/>
              <a:t>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Exercise, nutrition and immune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Athletes with CHO intake below the recommended 8–10 g CHO/kg body </a:t>
            </a:r>
            <a:r>
              <a:rPr lang="en-US" dirty="0" smtClean="0"/>
              <a:t>mass per </a:t>
            </a:r>
            <a:r>
              <a:rPr lang="en-US" dirty="0"/>
              <a:t>day will not only jeopardize athletic performance by limiting muscle and </a:t>
            </a:r>
            <a:r>
              <a:rPr lang="en-US" dirty="0" smtClean="0"/>
              <a:t>liver glycogen </a:t>
            </a:r>
            <a:r>
              <a:rPr lang="en-US" dirty="0"/>
              <a:t>availability but may also place themselves at risk from the </a:t>
            </a:r>
            <a:r>
              <a:rPr lang="en-US" dirty="0" smtClean="0"/>
              <a:t>known immunosuppressive </a:t>
            </a:r>
            <a:r>
              <a:rPr lang="en-US" dirty="0"/>
              <a:t>effects of </a:t>
            </a:r>
            <a:r>
              <a:rPr lang="en-US" dirty="0" err="1"/>
              <a:t>cortisol</a:t>
            </a:r>
            <a:r>
              <a:rPr lang="en-US" dirty="0" smtClean="0"/>
              <a:t>.</a:t>
            </a:r>
          </a:p>
          <a:p>
            <a:r>
              <a:rPr lang="en-US" dirty="0"/>
              <a:t>Consumption of CHO (30-60 g CHO/h) during prolonged exercise delays </a:t>
            </a:r>
            <a:r>
              <a:rPr lang="en-US" dirty="0" smtClean="0"/>
              <a:t>fatigue and </a:t>
            </a:r>
            <a:r>
              <a:rPr lang="en-US" dirty="0"/>
              <a:t>attenuates the </a:t>
            </a:r>
            <a:r>
              <a:rPr lang="en-US" dirty="0" err="1"/>
              <a:t>cortisol</a:t>
            </a:r>
            <a:r>
              <a:rPr lang="en-US" dirty="0"/>
              <a:t> and catecholamine response which in turn reduces </a:t>
            </a:r>
            <a:r>
              <a:rPr lang="en-US" dirty="0" smtClean="0"/>
              <a:t>the degree </a:t>
            </a:r>
            <a:r>
              <a:rPr lang="en-US" dirty="0"/>
              <a:t>of exercise-induced </a:t>
            </a:r>
            <a:r>
              <a:rPr lang="en-US" dirty="0" err="1"/>
              <a:t>immunosuppression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Exercise, nutrition and immune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Increased dietary fatty acid intake may decrease immune function by </a:t>
            </a:r>
            <a:r>
              <a:rPr lang="en-US" dirty="0" smtClean="0"/>
              <a:t>altering immune </a:t>
            </a:r>
            <a:r>
              <a:rPr lang="en-US" dirty="0"/>
              <a:t>cell membrane fluidity (‘direct effect’) and increasing </a:t>
            </a:r>
            <a:r>
              <a:rPr lang="en-US" dirty="0" err="1"/>
              <a:t>eicosanoid</a:t>
            </a:r>
            <a:r>
              <a:rPr lang="en-US" dirty="0"/>
              <a:t> </a:t>
            </a:r>
            <a:r>
              <a:rPr lang="en-US" dirty="0" smtClean="0"/>
              <a:t>formation (‘indirect effect’), particularly prostaglandins which are known </a:t>
            </a:r>
            <a:r>
              <a:rPr lang="en-US" dirty="0"/>
              <a:t>to </a:t>
            </a:r>
            <a:r>
              <a:rPr lang="en-US" dirty="0" smtClean="0"/>
              <a:t>have immunosuppressive effects.</a:t>
            </a:r>
          </a:p>
          <a:p>
            <a:r>
              <a:rPr lang="en-US" dirty="0"/>
              <a:t>Given that immune function may </a:t>
            </a:r>
            <a:r>
              <a:rPr lang="en-US" dirty="0" smtClean="0"/>
              <a:t>be compromised </a:t>
            </a:r>
            <a:r>
              <a:rPr lang="en-US" dirty="0"/>
              <a:t>on low- and high-fat </a:t>
            </a:r>
            <a:r>
              <a:rPr lang="en-US" dirty="0" smtClean="0"/>
              <a:t>diets, athletes </a:t>
            </a:r>
            <a:r>
              <a:rPr lang="en-US" dirty="0"/>
              <a:t>are currently advised to follow the recommendation that </a:t>
            </a:r>
            <a:r>
              <a:rPr lang="en-US" dirty="0" smtClean="0"/>
              <a:t>approximately 20</a:t>
            </a:r>
            <a:r>
              <a:rPr lang="en-US" dirty="0"/>
              <a:t>% of daily energy intake should come from fat.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Mencegah</a:t>
            </a:r>
            <a:r>
              <a:rPr lang="en-US" dirty="0" smtClean="0"/>
              <a:t> underperformance syndrome (UPS)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Sufficient rest following a bout of excessive exercise to minimize cumulative </a:t>
            </a:r>
            <a:r>
              <a:rPr lang="en-US" dirty="0" smtClean="0"/>
              <a:t>tissue trauma.</a:t>
            </a:r>
          </a:p>
          <a:p>
            <a:r>
              <a:rPr lang="en-US" dirty="0"/>
              <a:t>Sufficient recovery time between training sessions. When athletes train twice </a:t>
            </a:r>
            <a:r>
              <a:rPr lang="en-US" dirty="0" smtClean="0"/>
              <a:t>in one </a:t>
            </a:r>
            <a:r>
              <a:rPr lang="en-US" dirty="0"/>
              <a:t>day, IL-6 concentrations in the second training session are lower when </a:t>
            </a:r>
            <a:r>
              <a:rPr lang="en-US" dirty="0" smtClean="0"/>
              <a:t>there  is </a:t>
            </a:r>
            <a:r>
              <a:rPr lang="en-US" dirty="0"/>
              <a:t>a longer period of recovery between sessions (</a:t>
            </a:r>
            <a:r>
              <a:rPr lang="en-US" dirty="0" err="1"/>
              <a:t>Ronsen</a:t>
            </a:r>
            <a:r>
              <a:rPr lang="en-US" dirty="0"/>
              <a:t> et al 2001).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Mencegah</a:t>
            </a:r>
            <a:r>
              <a:rPr lang="en-US" dirty="0" smtClean="0"/>
              <a:t> underperformance syndrome (UPS)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Adequate dietary carbohydrate prior to and during exercise. Carbohydrate </a:t>
            </a:r>
            <a:r>
              <a:rPr lang="en-US" dirty="0" smtClean="0"/>
              <a:t>ingestion during prolonged exercise and </a:t>
            </a:r>
            <a:r>
              <a:rPr lang="en-US" dirty="0"/>
              <a:t>high carbohydrate diets prior to </a:t>
            </a:r>
            <a:r>
              <a:rPr lang="en-US" dirty="0" smtClean="0"/>
              <a:t>exercise reduce the </a:t>
            </a:r>
            <a:r>
              <a:rPr lang="en-US" dirty="0"/>
              <a:t>plasma IL-6 </a:t>
            </a:r>
            <a:r>
              <a:rPr lang="en-US" dirty="0" smtClean="0"/>
              <a:t>response to exercise.</a:t>
            </a:r>
          </a:p>
          <a:p>
            <a:r>
              <a:rPr lang="en-US" dirty="0"/>
              <a:t>Supplementation of the diet with antioxidants (e.g. vitamins C and E) </a:t>
            </a:r>
            <a:r>
              <a:rPr lang="en-US" dirty="0" smtClean="0"/>
              <a:t>reduces the </a:t>
            </a:r>
            <a:r>
              <a:rPr lang="en-US" dirty="0"/>
              <a:t>plasma IL-6 and </a:t>
            </a:r>
            <a:r>
              <a:rPr lang="en-US" dirty="0" err="1"/>
              <a:t>cortisol</a:t>
            </a:r>
            <a:r>
              <a:rPr lang="en-US" dirty="0"/>
              <a:t> response to </a:t>
            </a:r>
            <a:r>
              <a:rPr lang="en-US" dirty="0" smtClean="0"/>
              <a:t>exercise.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Organ-organ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/>
              <a:t>1. </a:t>
            </a:r>
            <a:r>
              <a:rPr lang="en-US" dirty="0" err="1"/>
              <a:t>Limpa</a:t>
            </a:r>
            <a:endParaRPr lang="en-US" dirty="0"/>
          </a:p>
          <a:p>
            <a:r>
              <a:rPr lang="en-US" dirty="0" err="1"/>
              <a:t>Limpa</a:t>
            </a:r>
            <a:r>
              <a:rPr lang="en-US" dirty="0"/>
              <a:t> </a:t>
            </a:r>
            <a:r>
              <a:rPr lang="en-US" dirty="0" err="1"/>
              <a:t>berlokasi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,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menyaring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endParaRPr lang="en-US" dirty="0" smtClean="0"/>
          </a:p>
          <a:p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axilla</a:t>
            </a:r>
            <a:r>
              <a:rPr lang="en-US" dirty="0"/>
              <a:t>, </a:t>
            </a:r>
            <a:r>
              <a:rPr lang="en-US" dirty="0" err="1"/>
              <a:t>selangkangan</a:t>
            </a:r>
            <a:r>
              <a:rPr lang="en-US" dirty="0"/>
              <a:t>, </a:t>
            </a:r>
            <a:r>
              <a:rPr lang="en-US" dirty="0" err="1"/>
              <a:t>leher</a:t>
            </a:r>
            <a:r>
              <a:rPr lang="en-US" dirty="0"/>
              <a:t>, </a:t>
            </a:r>
            <a:r>
              <a:rPr lang="en-US" dirty="0" err="1"/>
              <a:t>usus</a:t>
            </a:r>
            <a:r>
              <a:rPr lang="en-US" dirty="0"/>
              <a:t>, abdomen, </a:t>
            </a:r>
            <a:r>
              <a:rPr lang="en-US" dirty="0" err="1"/>
              <a:t>dan</a:t>
            </a:r>
            <a:r>
              <a:rPr lang="en-US" dirty="0"/>
              <a:t> dada. </a:t>
            </a:r>
            <a:endParaRPr lang="en-US" dirty="0" smtClean="0"/>
          </a:p>
          <a:p>
            <a:r>
              <a:rPr lang="en-US" dirty="0" err="1"/>
              <a:t>menyaring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limfe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 smtClean="0"/>
              <a:t>.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yang </a:t>
            </a:r>
            <a:r>
              <a:rPr lang="en-US" dirty="0" err="1"/>
              <a:t>dipicu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,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bening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membengkak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 smtClean="0"/>
              <a:t>3. Tonsil (</a:t>
            </a:r>
            <a:r>
              <a:rPr lang="en-US" dirty="0" err="1" smtClean="0"/>
              <a:t>amandel</a:t>
            </a:r>
            <a:r>
              <a:rPr lang="en-US" dirty="0" smtClean="0"/>
              <a:t>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471488"/>
            <a:ext cx="75057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275</TotalTime>
  <Words>3212</Words>
  <Application>Microsoft Office PowerPoint</Application>
  <PresentationFormat>On-screen Show (4:3)</PresentationFormat>
  <Paragraphs>359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Civic</vt:lpstr>
      <vt:lpstr>EXERCISE  &amp; IMMUNE SYSTEM</vt:lpstr>
      <vt:lpstr>Bagaimana Sistem Imun Bekerja</vt:lpstr>
      <vt:lpstr>Sistem pertahanan lini pertama</vt:lpstr>
      <vt:lpstr>lanjutan</vt:lpstr>
      <vt:lpstr>Bagaimana Sistem Imun Bekerja</vt:lpstr>
      <vt:lpstr>Sistem Imun</vt:lpstr>
      <vt:lpstr>Organ-organ sistem imun</vt:lpstr>
      <vt:lpstr> Organ-organ berikut membantu kerja sistem imun:</vt:lpstr>
      <vt:lpstr>Slide 9</vt:lpstr>
      <vt:lpstr>SEL-SEL SISTEM IMUN</vt:lpstr>
      <vt:lpstr>lanjutan</vt:lpstr>
      <vt:lpstr>lanjutan</vt:lpstr>
      <vt:lpstr>Pembentukan sel darah</vt:lpstr>
      <vt:lpstr>Summary: Cells of the Immune System</vt:lpstr>
      <vt:lpstr>Lymphocytes</vt:lpstr>
      <vt:lpstr>Limfosit</vt:lpstr>
      <vt:lpstr>Sel T</vt:lpstr>
      <vt:lpstr>T Helper cells (CD4+ T cells)</vt:lpstr>
      <vt:lpstr>T Helper cells (CD4+ T cells)</vt:lpstr>
      <vt:lpstr>The cytotoxic cells (CD8+ T cells)</vt:lpstr>
      <vt:lpstr>Suppressor T cells.</vt:lpstr>
      <vt:lpstr>Natural Killer cells (NK cells)</vt:lpstr>
      <vt:lpstr>Sel B</vt:lpstr>
      <vt:lpstr>Sel B</vt:lpstr>
      <vt:lpstr>Immunoglobulin (Antibodies)</vt:lpstr>
      <vt:lpstr>Immunoglobin Classes </vt:lpstr>
      <vt:lpstr>Monosit</vt:lpstr>
      <vt:lpstr>Neutrofil</vt:lpstr>
      <vt:lpstr>Eosinofil</vt:lpstr>
      <vt:lpstr>Basofil</vt:lpstr>
      <vt:lpstr>Slide 31</vt:lpstr>
      <vt:lpstr>Slide 32</vt:lpstr>
      <vt:lpstr>What is phagocytosis?</vt:lpstr>
      <vt:lpstr>Sistem Imun</vt:lpstr>
      <vt:lpstr>Faktor yg mempengaruhi sistem imun</vt:lpstr>
      <vt:lpstr>Kekebalan Tubuh</vt:lpstr>
      <vt:lpstr>Innate immune system</vt:lpstr>
      <vt:lpstr>Komponen Utama Innate Immunity</vt:lpstr>
      <vt:lpstr>Cytokines </vt:lpstr>
      <vt:lpstr>Complement System</vt:lpstr>
      <vt:lpstr>Aquired Immune system</vt:lpstr>
      <vt:lpstr>Sistem imun yg didapat</vt:lpstr>
      <vt:lpstr>Slide 43</vt:lpstr>
      <vt:lpstr>Functional Immune Divisions</vt:lpstr>
      <vt:lpstr>EXERCISE &amp; IMMUNE SYSTEM</vt:lpstr>
      <vt:lpstr>Exercise Immunology</vt:lpstr>
      <vt:lpstr>Two Sides of the “Immune” Coin</vt:lpstr>
      <vt:lpstr>Exercise Induced Changes</vt:lpstr>
      <vt:lpstr>Leukocyte  Effect of Acute Exercise</vt:lpstr>
      <vt:lpstr>Leukocyte  Effect of Acute Exercise (continued)</vt:lpstr>
      <vt:lpstr>Leukocyte  Effect of Long-Term Training</vt:lpstr>
      <vt:lpstr>Leukocyte  Effect of Long-Term Training (continued)</vt:lpstr>
      <vt:lpstr>Phagocytic Cell Function (con’t)</vt:lpstr>
      <vt:lpstr>Cytokines &amp; Complement System</vt:lpstr>
      <vt:lpstr>Immunoglobins</vt:lpstr>
      <vt:lpstr>URTI</vt:lpstr>
      <vt:lpstr>Exercise &amp; sistem imun</vt:lpstr>
      <vt:lpstr>Exercise &amp; Immunity</vt:lpstr>
      <vt:lpstr>Moderate intensity exercise</vt:lpstr>
      <vt:lpstr>High intensity-long duration</vt:lpstr>
      <vt:lpstr>The “open window theory”</vt:lpstr>
      <vt:lpstr>High-intensity and long-duration exercise promotes an increased risk of infection</vt:lpstr>
      <vt:lpstr>Acute exercise-innate immune system</vt:lpstr>
      <vt:lpstr>Acute exercise and acquired  immune function</vt:lpstr>
      <vt:lpstr>Acute exercise and acquired  immune function</vt:lpstr>
      <vt:lpstr>Acute exercise and acquired  immune function</vt:lpstr>
      <vt:lpstr>Factors affecting susceptibility to infection in athletes</vt:lpstr>
      <vt:lpstr>Overtraining</vt:lpstr>
      <vt:lpstr>Immune responses to intensified training and overtraining</vt:lpstr>
      <vt:lpstr>Exercise, nutrition and immune function</vt:lpstr>
      <vt:lpstr>Exercise, nutrition and immune function</vt:lpstr>
      <vt:lpstr>Exercise, nutrition and immune function</vt:lpstr>
      <vt:lpstr>Exercise, nutrition and immune function</vt:lpstr>
      <vt:lpstr>Mencegah underperformance syndrome (UPS)</vt:lpstr>
      <vt:lpstr>Mencegah underperformance syndrome (UPS)</vt:lpstr>
    </vt:vector>
  </TitlesOfParts>
  <Company>Yogyakarta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AND IMMUNE SYSTEM</dc:title>
  <dc:creator>Pujiyati</dc:creator>
  <cp:lastModifiedBy>Pujiyati</cp:lastModifiedBy>
  <cp:revision>30</cp:revision>
  <dcterms:created xsi:type="dcterms:W3CDTF">2001-12-31T19:56:31Z</dcterms:created>
  <dcterms:modified xsi:type="dcterms:W3CDTF">2001-12-31T17:54:12Z</dcterms:modified>
</cp:coreProperties>
</file>