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6AC91-98C6-4F3B-9CB3-7366ED1993B0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BC2D9-E645-4017-BA75-71A56A07E5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222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D6FB-B312-470D-A168-5A96BE89BE4D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1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EC70-D02C-4CFA-9618-DE3F58604146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5B0-2B20-413E-95E5-FFB1522F5CDA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3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92E-671E-4B59-829F-AB949D19977B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8E70-B5E9-446E-A683-7A132FAB2E6C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DDDF-A016-4A6D-8673-F5D76018BD84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CBD3-2D87-42EE-B62A-A9F039F275E0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4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AF52-DF7E-49F9-9BD9-AB45A09634BE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446-EFDB-42AB-A2AE-EF8EC12E18EB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9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AEE-771F-475F-B88B-8FCC7CFBE5D8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C27A-AECC-497D-BEB4-94B00FAA6C5E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8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70997-084B-467D-81A8-3C0B3E9E076E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22D00-2B33-47E9-B2AA-81D36E3C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/>
              <a:t>Model </a:t>
            </a:r>
            <a:r>
              <a:rPr lang="en-US" b="1" dirty="0" err="1"/>
              <a:t>Skoring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endParaRPr lang="en-US" b="1" dirty="0"/>
          </a:p>
          <a:p>
            <a:pPr marL="349250" indent="0">
              <a:buNone/>
            </a:pPr>
            <a:r>
              <a:rPr lang="en-US" dirty="0"/>
              <a:t>Model scoring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(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model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739775" lvl="1" indent="-282575">
              <a:buFont typeface="+mj-lt"/>
              <a:buAutoNum type="alphaLcParenR"/>
            </a:pPr>
            <a:r>
              <a:rPr lang="en-US" dirty="0"/>
              <a:t>Model </a:t>
            </a:r>
            <a:r>
              <a:rPr lang="en-US" dirty="0" err="1"/>
              <a:t>Diskriminan</a:t>
            </a:r>
            <a:endParaRPr lang="en-US" dirty="0"/>
          </a:p>
          <a:p>
            <a:pPr marL="739775" lvl="1" indent="0">
              <a:buNone/>
            </a:pPr>
            <a:r>
              <a:rPr lang="en-US" sz="3400" dirty="0" err="1"/>
              <a:t>Analisis</a:t>
            </a:r>
            <a:r>
              <a:rPr lang="en-US" sz="3400" dirty="0"/>
              <a:t> </a:t>
            </a:r>
            <a:r>
              <a:rPr lang="en-US" sz="3400" dirty="0" err="1"/>
              <a:t>diskriminan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dasarnya</a:t>
            </a:r>
            <a:r>
              <a:rPr lang="en-US" sz="3400" dirty="0"/>
              <a:t> </a:t>
            </a:r>
            <a:r>
              <a:rPr lang="en-US" sz="3400" dirty="0" err="1"/>
              <a:t>ingin</a:t>
            </a:r>
            <a:r>
              <a:rPr lang="en-US" sz="3400" dirty="0"/>
              <a:t> </a:t>
            </a:r>
            <a:r>
              <a:rPr lang="en-US" sz="3400" dirty="0" err="1"/>
              <a:t>melihat</a:t>
            </a:r>
            <a:r>
              <a:rPr lang="en-US" sz="3400" dirty="0"/>
              <a:t> </a:t>
            </a:r>
            <a:r>
              <a:rPr lang="en-US" sz="3400" dirty="0" err="1"/>
              <a:t>apakah</a:t>
            </a:r>
            <a:r>
              <a:rPr lang="en-US" sz="3400" dirty="0"/>
              <a:t> </a:t>
            </a:r>
            <a:r>
              <a:rPr lang="en-US" sz="3400" dirty="0" err="1"/>
              <a:t>suatu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sebaiknya</a:t>
            </a:r>
            <a:r>
              <a:rPr lang="en-US" sz="3400" dirty="0"/>
              <a:t> </a:t>
            </a:r>
            <a:r>
              <a:rPr lang="en-US" sz="3400" dirty="0" err="1"/>
              <a:t>dimasukkan</a:t>
            </a:r>
            <a:r>
              <a:rPr lang="en-US" sz="3400" dirty="0"/>
              <a:t> 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kategori</a:t>
            </a:r>
            <a:r>
              <a:rPr lang="en-US" sz="3400" dirty="0"/>
              <a:t> </a:t>
            </a:r>
            <a:r>
              <a:rPr lang="en-US" sz="3400" dirty="0" err="1"/>
              <a:t>tertentu</a:t>
            </a:r>
            <a:r>
              <a:rPr lang="en-US" sz="3400" dirty="0"/>
              <a:t>.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contoh</a:t>
            </a:r>
            <a:r>
              <a:rPr lang="en-US" sz="3400" dirty="0"/>
              <a:t>, </a:t>
            </a:r>
            <a:r>
              <a:rPr lang="en-US" sz="3400" dirty="0" err="1"/>
              <a:t>misalkan</a:t>
            </a:r>
            <a:r>
              <a:rPr lang="en-US" sz="3400" dirty="0"/>
              <a:t> </a:t>
            </a:r>
            <a:r>
              <a:rPr lang="en-US" sz="3400" dirty="0" err="1"/>
              <a:t>kita</a:t>
            </a:r>
            <a:r>
              <a:rPr lang="en-US" sz="3400" dirty="0"/>
              <a:t> </a:t>
            </a:r>
            <a:r>
              <a:rPr lang="en-US" sz="3400" dirty="0" err="1"/>
              <a:t>mempunyai</a:t>
            </a:r>
            <a:r>
              <a:rPr lang="en-US" sz="3400" dirty="0"/>
              <a:t> </a:t>
            </a:r>
            <a:r>
              <a:rPr lang="en-US" sz="3400" dirty="0" err="1"/>
              <a:t>dua</a:t>
            </a:r>
            <a:r>
              <a:rPr lang="en-US" sz="3400" dirty="0"/>
              <a:t> </a:t>
            </a:r>
            <a:r>
              <a:rPr lang="en-US" sz="3400" dirty="0" err="1"/>
              <a:t>kategori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yang </a:t>
            </a:r>
            <a:r>
              <a:rPr lang="en-US" sz="3400" dirty="0" err="1"/>
              <a:t>mengalami</a:t>
            </a:r>
            <a:r>
              <a:rPr lang="en-US" sz="3400" dirty="0"/>
              <a:t> </a:t>
            </a:r>
            <a:r>
              <a:rPr lang="en-US" sz="3400" dirty="0" err="1"/>
              <a:t>kegagalan</a:t>
            </a:r>
            <a:r>
              <a:rPr lang="en-US" sz="3400" dirty="0"/>
              <a:t> </a:t>
            </a:r>
            <a:r>
              <a:rPr lang="en-US" sz="3400" dirty="0" err="1"/>
              <a:t>bayar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yang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mengalami</a:t>
            </a:r>
            <a:r>
              <a:rPr lang="en-US" sz="3400" dirty="0"/>
              <a:t> </a:t>
            </a:r>
            <a:r>
              <a:rPr lang="en-US" sz="3400" dirty="0" err="1"/>
              <a:t>kegagalan</a:t>
            </a:r>
            <a:r>
              <a:rPr lang="en-US" sz="3400" dirty="0"/>
              <a:t> </a:t>
            </a:r>
            <a:r>
              <a:rPr lang="en-US" sz="3400" dirty="0" err="1"/>
              <a:t>bayar</a:t>
            </a:r>
            <a:r>
              <a:rPr lang="en-US" sz="3400" dirty="0"/>
              <a:t>. </a:t>
            </a:r>
            <a:r>
              <a:rPr lang="en-US" sz="3400" dirty="0" err="1"/>
              <a:t>Kemudian</a:t>
            </a:r>
            <a:r>
              <a:rPr lang="en-US" sz="3400" dirty="0"/>
              <a:t> </a:t>
            </a:r>
            <a:r>
              <a:rPr lang="en-US" sz="3400" dirty="0" err="1"/>
              <a:t>kita</a:t>
            </a:r>
            <a:r>
              <a:rPr lang="en-US" sz="3400" dirty="0"/>
              <a:t> </a:t>
            </a:r>
            <a:r>
              <a:rPr lang="en-US" sz="3400" dirty="0" err="1"/>
              <a:t>mengumpulkan</a:t>
            </a:r>
            <a:r>
              <a:rPr lang="en-US" sz="3400" dirty="0"/>
              <a:t> </a:t>
            </a:r>
            <a:r>
              <a:rPr lang="en-US" sz="3400" dirty="0" err="1"/>
              <a:t>informasi</a:t>
            </a:r>
            <a:r>
              <a:rPr lang="en-US" sz="3400" dirty="0"/>
              <a:t>, </a:t>
            </a:r>
            <a:r>
              <a:rPr lang="en-US" sz="3400" dirty="0" err="1"/>
              <a:t>misal</a:t>
            </a:r>
            <a:r>
              <a:rPr lang="en-US" sz="3400" dirty="0"/>
              <a:t> </a:t>
            </a:r>
            <a:r>
              <a:rPr lang="en-US" sz="3400" dirty="0" err="1"/>
              <a:t>informasi</a:t>
            </a:r>
            <a:r>
              <a:rPr lang="en-US" sz="3400" dirty="0"/>
              <a:t> </a:t>
            </a:r>
            <a:r>
              <a:rPr lang="en-US" sz="3400" dirty="0" err="1"/>
              <a:t>laporan</a:t>
            </a:r>
            <a:r>
              <a:rPr lang="en-US" sz="3400" dirty="0"/>
              <a:t> </a:t>
            </a:r>
            <a:r>
              <a:rPr lang="en-US" sz="3400" dirty="0" err="1"/>
              <a:t>keuangan</a:t>
            </a:r>
            <a:r>
              <a:rPr lang="en-US" sz="3400" dirty="0"/>
              <a:t> </a:t>
            </a:r>
            <a:r>
              <a:rPr lang="en-US" sz="3400" dirty="0" err="1"/>
              <a:t>seperti</a:t>
            </a:r>
            <a:r>
              <a:rPr lang="en-US" sz="3400" dirty="0"/>
              <a:t> </a:t>
            </a:r>
            <a:r>
              <a:rPr lang="en-US" sz="3400" dirty="0" err="1"/>
              <a:t>rasio</a:t>
            </a:r>
            <a:r>
              <a:rPr lang="en-US" sz="3400" dirty="0"/>
              <a:t> </a:t>
            </a:r>
            <a:r>
              <a:rPr lang="en-US" sz="3400" dirty="0" err="1" smtClean="0"/>
              <a:t>lancar</a:t>
            </a:r>
            <a:r>
              <a:rPr lang="en-US" sz="3400" dirty="0"/>
              <a:t>, </a:t>
            </a:r>
            <a:r>
              <a:rPr lang="en-US" sz="3400" dirty="0" err="1"/>
              <a:t>rasio</a:t>
            </a:r>
            <a:r>
              <a:rPr lang="en-US" sz="3400" dirty="0"/>
              <a:t> </a:t>
            </a:r>
            <a:r>
              <a:rPr lang="en-US" sz="3400" dirty="0" err="1" smtClean="0"/>
              <a:t>profitabilitas</a:t>
            </a:r>
            <a:r>
              <a:rPr lang="en-US" sz="3400" dirty="0"/>
              <a:t>, yang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digunakan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memprediksi</a:t>
            </a:r>
            <a:r>
              <a:rPr lang="en-US" sz="3400" dirty="0"/>
              <a:t> </a:t>
            </a:r>
            <a:r>
              <a:rPr lang="en-US" sz="3400" dirty="0" err="1"/>
              <a:t>apakah</a:t>
            </a:r>
            <a:r>
              <a:rPr lang="en-US" sz="3400" dirty="0"/>
              <a:t> </a:t>
            </a:r>
            <a:r>
              <a:rPr lang="en-US" sz="3400" dirty="0" err="1"/>
              <a:t>suatu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layak</a:t>
            </a:r>
            <a:r>
              <a:rPr lang="en-US" sz="3400" dirty="0"/>
              <a:t>  </a:t>
            </a:r>
            <a:r>
              <a:rPr lang="en-US" sz="3400" dirty="0" err="1"/>
              <a:t>dimasukkan</a:t>
            </a:r>
            <a:r>
              <a:rPr lang="en-US" sz="3400" dirty="0"/>
              <a:t> 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kategori</a:t>
            </a:r>
            <a:r>
              <a:rPr lang="en-US" sz="3400" dirty="0"/>
              <a:t> </a:t>
            </a:r>
            <a:r>
              <a:rPr lang="en-US" sz="3400" dirty="0" err="1"/>
              <a:t>gagal</a:t>
            </a:r>
            <a:r>
              <a:rPr lang="en-US" sz="3400" dirty="0"/>
              <a:t> </a:t>
            </a:r>
            <a:r>
              <a:rPr lang="en-US" sz="3400" dirty="0" err="1"/>
              <a:t>bayar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.</a:t>
            </a:r>
          </a:p>
          <a:p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1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lphaLcParenR" startAt="2"/>
            </a:pPr>
            <a:r>
              <a:rPr lang="en-US" dirty="0"/>
              <a:t>Model </a:t>
            </a:r>
            <a:r>
              <a:rPr lang="en-US" dirty="0" err="1"/>
              <a:t>Probabilitas</a:t>
            </a:r>
            <a:r>
              <a:rPr lang="en-US" dirty="0"/>
              <a:t> Linear</a:t>
            </a:r>
          </a:p>
          <a:p>
            <a:pPr marL="504825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(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 smtClean="0"/>
              <a:t>. Model </a:t>
            </a:r>
            <a:r>
              <a:rPr lang="en-US" dirty="0" err="1"/>
              <a:t>probabilitas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mengakomodasi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pPr marL="504825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megestimasi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model </a:t>
            </a:r>
            <a:r>
              <a:rPr lang="en-US" dirty="0" err="1"/>
              <a:t>probabilitas</a:t>
            </a:r>
            <a:r>
              <a:rPr lang="en-US" dirty="0"/>
              <a:t>.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. </a:t>
            </a:r>
            <a:endParaRPr lang="en-US" dirty="0" smtClean="0"/>
          </a:p>
          <a:p>
            <a:pPr marL="504825" indent="0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variable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dirty="0" err="1" smtClean="0"/>
              <a:t>dependen</a:t>
            </a:r>
            <a:r>
              <a:rPr lang="en-US" dirty="0" smtClean="0"/>
              <a:t>). </a:t>
            </a:r>
            <a:r>
              <a:rPr lang="en-US" dirty="0"/>
              <a:t>Perusahaan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0,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1.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 data </a:t>
            </a:r>
            <a:r>
              <a:rPr lang="en-US" dirty="0" err="1"/>
              <a:t>untuk</a:t>
            </a:r>
            <a:r>
              <a:rPr lang="en-US" dirty="0"/>
              <a:t> variable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rasio-rasio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). </a:t>
            </a:r>
            <a:r>
              <a:rPr lang="en-US" dirty="0" err="1"/>
              <a:t>Setelah</a:t>
            </a:r>
            <a:r>
              <a:rPr lang="en-US" dirty="0"/>
              <a:t> data </a:t>
            </a:r>
            <a:r>
              <a:rPr lang="en-US" dirty="0" err="1"/>
              <a:t>terkumpul</a:t>
            </a:r>
            <a:r>
              <a:rPr lang="en-US" dirty="0"/>
              <a:t>,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linear</a:t>
            </a:r>
            <a:r>
              <a:rPr lang="en-US" dirty="0" smtClean="0"/>
              <a:t>.</a:t>
            </a:r>
          </a:p>
          <a:p>
            <a:pPr marL="504825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lphaLcParenR" startAt="3"/>
            </a:pPr>
            <a:r>
              <a:rPr lang="en-US" dirty="0"/>
              <a:t>Model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Logit</a:t>
            </a:r>
            <a:endParaRPr lang="en-US" dirty="0"/>
          </a:p>
          <a:p>
            <a:pPr marL="511175" indent="0">
              <a:buNone/>
            </a:pPr>
            <a:r>
              <a:rPr lang="en-US" dirty="0"/>
              <a:t>Model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logit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‘link’ </a:t>
            </a:r>
            <a:r>
              <a:rPr lang="en-US" dirty="0" err="1"/>
              <a:t>logit</a:t>
            </a:r>
            <a:r>
              <a:rPr lang="en-US" dirty="0"/>
              <a:t> (</a:t>
            </a:r>
            <a:r>
              <a:rPr lang="en-US" dirty="0" err="1"/>
              <a:t>bukannya</a:t>
            </a:r>
            <a:r>
              <a:rPr lang="en-US" dirty="0"/>
              <a:t> linear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0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/>
              <a:t>RAROC (</a:t>
            </a:r>
            <a:r>
              <a:rPr lang="en-US" b="1" i="1" dirty="0"/>
              <a:t>Risk Adjusted Return Capital)</a:t>
            </a:r>
            <a:endParaRPr lang="en-US" b="1" dirty="0"/>
          </a:p>
          <a:p>
            <a:pPr marL="349250" indent="0">
              <a:buNone/>
            </a:pPr>
            <a:r>
              <a:rPr lang="en-US" dirty="0"/>
              <a:t>Ide </a:t>
            </a:r>
            <a:r>
              <a:rPr lang="en-US" dirty="0" err="1"/>
              <a:t>dari</a:t>
            </a:r>
            <a:r>
              <a:rPr lang="en-US" dirty="0"/>
              <a:t> RAROC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modal yang </a:t>
            </a:r>
            <a:r>
              <a:rPr lang="en-US" dirty="0" err="1"/>
              <a:t>berisiko</a:t>
            </a:r>
            <a:r>
              <a:rPr lang="en-US" dirty="0"/>
              <a:t> (modal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). </a:t>
            </a:r>
            <a:endParaRPr lang="en-US" dirty="0" smtClean="0"/>
          </a:p>
          <a:p>
            <a:pPr marL="349250" indent="0">
              <a:buNone/>
            </a:pP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bukannya</a:t>
            </a:r>
            <a:r>
              <a:rPr lang="en-US" dirty="0"/>
              <a:t> total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mendanai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konvesional</a:t>
            </a:r>
            <a:r>
              <a:rPr lang="en-US" dirty="0"/>
              <a:t>). </a:t>
            </a:r>
            <a:endParaRPr lang="en-US" dirty="0" smtClean="0"/>
          </a:p>
          <a:p>
            <a:pPr marL="349250" indent="0">
              <a:buNone/>
            </a:pP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modal,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modalnya</a:t>
            </a:r>
            <a:r>
              <a:rPr lang="en-US" dirty="0"/>
              <a:t> (</a:t>
            </a:r>
            <a:r>
              <a:rPr lang="en-US" i="1" dirty="0"/>
              <a:t>write off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6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b="1" i="1" dirty="0"/>
              <a:t>Mortality Rate</a:t>
            </a:r>
            <a:endParaRPr lang="en-US" b="1" dirty="0"/>
          </a:p>
          <a:p>
            <a:pPr marL="403225" indent="0">
              <a:buNone/>
            </a:pPr>
            <a:r>
              <a:rPr lang="en-US" i="1" dirty="0" smtClean="0"/>
              <a:t>Mortality </a:t>
            </a:r>
            <a:r>
              <a:rPr lang="en-US" i="1" dirty="0"/>
              <a:t>rate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/>
              <a:t>kebangkrutan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i="1" dirty="0"/>
              <a:t>Mortality rate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table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i="1" dirty="0"/>
              <a:t>mortality table</a:t>
            </a:r>
            <a:r>
              <a:rPr lang="en-US" dirty="0"/>
              <a:t>). </a:t>
            </a:r>
            <a:r>
              <a:rPr lang="en-US" i="1" dirty="0"/>
              <a:t>Mortality rate</a:t>
            </a:r>
            <a:r>
              <a:rPr lang="en-US" dirty="0"/>
              <a:t> 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historis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8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 err="1"/>
              <a:t>Penurunan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b="1" dirty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i="1" dirty="0"/>
              <a:t>Term </a:t>
            </a:r>
            <a:r>
              <a:rPr lang="en-US" b="1" i="1" dirty="0" smtClean="0"/>
              <a:t>Structure</a:t>
            </a:r>
            <a:endParaRPr lang="en-US" b="1" dirty="0"/>
          </a:p>
          <a:p>
            <a:pPr marL="349250" indent="0">
              <a:buNone/>
            </a:pPr>
            <a:r>
              <a:rPr lang="en-US" i="1" dirty="0"/>
              <a:t>Term structure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yield curve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yield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(</a:t>
            </a:r>
            <a:r>
              <a:rPr lang="en-US" dirty="0" err="1"/>
              <a:t>obligasi</a:t>
            </a:r>
            <a:r>
              <a:rPr lang="en-US" dirty="0"/>
              <a:t>).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i="1" dirty="0"/>
              <a:t>slope </a:t>
            </a:r>
            <a:r>
              <a:rPr lang="en-US" dirty="0"/>
              <a:t>yang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i="1" dirty="0"/>
              <a:t>slope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flat </a:t>
            </a:r>
            <a:r>
              <a:rPr lang="en-US" dirty="0"/>
              <a:t>(</a:t>
            </a:r>
            <a:r>
              <a:rPr lang="en-US" dirty="0" err="1"/>
              <a:t>datar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negative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01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i="1" dirty="0"/>
              <a:t>Credit Metrics</a:t>
            </a:r>
            <a:endParaRPr lang="en-US" b="1" dirty="0"/>
          </a:p>
          <a:p>
            <a:pPr indent="0">
              <a:buNone/>
            </a:pPr>
            <a:r>
              <a:rPr lang="en-US" i="1" dirty="0"/>
              <a:t>Credit Metrics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i="1" dirty="0"/>
              <a:t>Value At Risk </a:t>
            </a:r>
            <a:r>
              <a:rPr lang="en-US" dirty="0"/>
              <a:t>(VAR),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(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)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. 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VAR (yang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normal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/>
              <a:t>Credit metrics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Individual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/>
              <a:t>Credit metrics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Aset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6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Opsi</a:t>
            </a:r>
            <a:endParaRPr lang="en-US" b="1" dirty="0"/>
          </a:p>
          <a:p>
            <a:pPr indent="0">
              <a:buNone/>
            </a:pPr>
            <a:r>
              <a:rPr lang="en-US" dirty="0" err="1"/>
              <a:t>Opsi</a:t>
            </a:r>
            <a:r>
              <a:rPr lang="en-US" dirty="0"/>
              <a:t> call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asset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/>
              <a:t>put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/>
              <a:t>opsi</a:t>
            </a:r>
            <a:r>
              <a:rPr lang="en-US" dirty="0"/>
              <a:t> call </a:t>
            </a:r>
            <a:r>
              <a:rPr lang="en-US" dirty="0" err="1"/>
              <a:t>atau</a:t>
            </a:r>
            <a:r>
              <a:rPr lang="en-US" dirty="0"/>
              <a:t> put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asset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call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asset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put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).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kompensasi</a:t>
            </a:r>
            <a:r>
              <a:rPr lang="en-US" dirty="0"/>
              <a:t>,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premium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counterparty </a:t>
            </a:r>
            <a:r>
              <a:rPr lang="en-US" dirty="0"/>
              <a:t>(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(</a:t>
            </a:r>
            <a:r>
              <a:rPr lang="en-US" dirty="0" err="1"/>
              <a:t>wanprestasi</a:t>
            </a:r>
            <a:r>
              <a:rPr lang="en-US" dirty="0"/>
              <a:t>).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akhir-akhir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,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Negara </a:t>
            </a:r>
            <a:r>
              <a:rPr lang="en-US" dirty="0" err="1"/>
              <a:t>sekalipun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1175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3R </a:t>
            </a:r>
            <a:r>
              <a:rPr lang="en-US" dirty="0" err="1"/>
              <a:t>dan</a:t>
            </a:r>
            <a:r>
              <a:rPr lang="en-US" dirty="0"/>
              <a:t> 5C. </a:t>
            </a:r>
            <a:endParaRPr lang="en-US" dirty="0" smtClean="0"/>
          </a:p>
          <a:p>
            <a:pPr marL="511175" indent="0">
              <a:buNone/>
            </a:pP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bank. </a:t>
            </a:r>
            <a:endParaRPr lang="en-US" dirty="0" smtClean="0"/>
          </a:p>
          <a:p>
            <a:pPr marL="511175" indent="0">
              <a:buNone/>
            </a:pP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Pedoman</a:t>
            </a:r>
            <a:r>
              <a:rPr lang="en-US" dirty="0"/>
              <a:t> 3R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lvl="0"/>
            <a:r>
              <a:rPr lang="en-US" i="1" dirty="0"/>
              <a:t>Returns</a:t>
            </a:r>
            <a:endParaRPr lang="en-US" dirty="0"/>
          </a:p>
          <a:p>
            <a:pPr indent="0">
              <a:buNone/>
            </a:pP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return (</a:t>
            </a:r>
            <a:r>
              <a:rPr lang="en-US" dirty="0" err="1"/>
              <a:t>pendapatan</a:t>
            </a:r>
            <a:r>
              <a:rPr lang="en-US" dirty="0"/>
              <a:t>)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bunganya</a:t>
            </a:r>
            <a:r>
              <a:rPr lang="en-US" dirty="0"/>
              <a:t>.</a:t>
            </a:r>
          </a:p>
          <a:p>
            <a:pPr lvl="0"/>
            <a:endParaRPr lang="en-US" i="1" dirty="0" smtClean="0"/>
          </a:p>
          <a:p>
            <a:pPr lvl="0"/>
            <a:r>
              <a:rPr lang="en-US" i="1" dirty="0" smtClean="0"/>
              <a:t>Repayment </a:t>
            </a:r>
            <a:r>
              <a:rPr lang="en-US" i="1" dirty="0"/>
              <a:t>Capacity</a:t>
            </a:r>
            <a:endParaRPr lang="en-US" dirty="0"/>
          </a:p>
          <a:p>
            <a:pPr marL="349250" indent="0">
              <a:buNone/>
            </a:pP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tempo.</a:t>
            </a:r>
          </a:p>
          <a:p>
            <a:pPr lvl="0"/>
            <a:endParaRPr lang="en-US" i="1" dirty="0" smtClean="0"/>
          </a:p>
          <a:p>
            <a:pPr lvl="0"/>
            <a:r>
              <a:rPr lang="en-US" i="1" dirty="0" smtClean="0"/>
              <a:t>Risk-Bearing </a:t>
            </a:r>
            <a:r>
              <a:rPr lang="en-US" i="1" dirty="0"/>
              <a:t>Ability</a:t>
            </a:r>
            <a:endParaRPr lang="en-US" dirty="0"/>
          </a:p>
          <a:p>
            <a:pPr marL="349250" indent="0">
              <a:buNone/>
            </a:pP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risk-bearing ability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5C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0"/>
            <a:r>
              <a:rPr lang="en-US" i="1" dirty="0"/>
              <a:t>Character</a:t>
            </a:r>
            <a:endParaRPr lang="en-US" dirty="0"/>
          </a:p>
          <a:p>
            <a:pPr indent="0">
              <a:buNone/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peminjam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 smtClean="0"/>
              <a:t>.</a:t>
            </a:r>
          </a:p>
          <a:p>
            <a:pPr indent="0">
              <a:buNone/>
            </a:pPr>
            <a:endParaRPr lang="en-US" dirty="0"/>
          </a:p>
          <a:p>
            <a:pPr lvl="0"/>
            <a:r>
              <a:rPr lang="en-US" i="1" dirty="0"/>
              <a:t>Capacity</a:t>
            </a:r>
            <a:endParaRPr lang="en-US" dirty="0"/>
          </a:p>
          <a:p>
            <a:pPr indent="0">
              <a:buNone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peminjam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hutangnya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perusahaannya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pPr lvl="0"/>
            <a:endParaRPr lang="en-US" i="1" dirty="0" smtClean="0"/>
          </a:p>
          <a:p>
            <a:pPr lvl="0"/>
            <a:r>
              <a:rPr lang="en-US" i="1" dirty="0" smtClean="0"/>
              <a:t>Capital</a:t>
            </a:r>
            <a:endParaRPr lang="en-US" dirty="0"/>
          </a:p>
          <a:p>
            <a:pPr indent="0">
              <a:buNone/>
            </a:pP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(</a:t>
            </a:r>
            <a:r>
              <a:rPr lang="en-US" dirty="0" err="1"/>
              <a:t>peminjam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1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i="1" dirty="0"/>
              <a:t>Collateral</a:t>
            </a:r>
            <a:endParaRPr lang="en-US" dirty="0"/>
          </a:p>
          <a:p>
            <a:pPr marL="349250" indent="0">
              <a:buNone/>
            </a:pPr>
            <a:r>
              <a:rPr lang="en-US" dirty="0"/>
              <a:t>Asset yang </a:t>
            </a:r>
            <a:r>
              <a:rPr lang="en-US" dirty="0" err="1"/>
              <a:t>dijaminkan</a:t>
            </a:r>
            <a:r>
              <a:rPr lang="en-US" dirty="0"/>
              <a:t> (</a:t>
            </a:r>
            <a:r>
              <a:rPr lang="en-US" dirty="0" err="1"/>
              <a:t>diajsikan</a:t>
            </a:r>
            <a:r>
              <a:rPr lang="en-US" dirty="0"/>
              <a:t> </a:t>
            </a:r>
            <a:r>
              <a:rPr lang="en-US" dirty="0" err="1"/>
              <a:t>agunan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,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 marL="349250" indent="0">
              <a:buNone/>
            </a:pPr>
            <a:endParaRPr lang="en-US" dirty="0"/>
          </a:p>
          <a:p>
            <a:pPr lvl="0"/>
            <a:r>
              <a:rPr lang="en-US" i="1" dirty="0"/>
              <a:t>Conditions</a:t>
            </a:r>
            <a:endParaRPr lang="en-US" dirty="0"/>
          </a:p>
          <a:p>
            <a:pPr indent="0">
              <a:buNone/>
            </a:pP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peminjam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2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Rating Perusahaan</a:t>
            </a:r>
          </a:p>
          <a:p>
            <a:pPr marL="349250" indent="0">
              <a:buNone/>
            </a:pPr>
            <a:r>
              <a:rPr lang="en-US" dirty="0"/>
              <a:t>Perusahaan,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Indonesial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(</a:t>
            </a:r>
            <a:r>
              <a:rPr lang="en-US" dirty="0" err="1"/>
              <a:t>obligasi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</a:t>
            </a:r>
            <a:r>
              <a:rPr lang="en-US" i="1" dirty="0"/>
              <a:t>commercial paper</a:t>
            </a:r>
            <a:r>
              <a:rPr lang="en-US" dirty="0"/>
              <a:t>),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di-rating 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 smtClean="0"/>
              <a:t>perating</a:t>
            </a:r>
            <a:r>
              <a:rPr lang="en-US" dirty="0"/>
              <a:t>. </a:t>
            </a:r>
            <a:endParaRPr lang="en-US" dirty="0" smtClean="0"/>
          </a:p>
          <a:p>
            <a:pPr marL="349250" indent="0">
              <a:buNone/>
            </a:pPr>
            <a:r>
              <a:rPr lang="en-US" dirty="0" smtClean="0"/>
              <a:t>Rating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pPr marL="349250" indent="0">
              <a:buNone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/>
              <a:t>rating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obligasi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319429"/>
              </p:ext>
            </p:extLst>
          </p:nvPr>
        </p:nvGraphicFramePr>
        <p:xfrm>
          <a:off x="762000" y="1676400"/>
          <a:ext cx="7848600" cy="4648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731"/>
                <a:gridCol w="6824869"/>
              </a:tblGrid>
              <a:tr h="37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Keterangan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AAA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Instrumen hutang dengan risiko sangat rendah, tingkat pengembalian teramat baik (excellent), perubahan pada kondisi keuangan , bisnis atau ekonomi tidak akan  berpengaruh secara signifikan  terhadap risiko investasi.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Instrumen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risiko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sangat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rendah</a:t>
                      </a:r>
                      <a:r>
                        <a:rPr lang="en-US" sz="1800" dirty="0">
                          <a:effectLst/>
                        </a:rPr>
                        <a:t>. Tingkat </a:t>
                      </a:r>
                      <a:r>
                        <a:rPr lang="en-US" sz="1800" dirty="0" err="1">
                          <a:effectLst/>
                        </a:rPr>
                        <a:t>pengembalian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sangat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baik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perubahan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kondisi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keuangan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bisnis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atau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ekonomi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barangkali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berpengaruh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risiko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investasi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tetapi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tidak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terlalu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besar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Pengembalian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risiko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rendah</a:t>
                      </a:r>
                      <a:r>
                        <a:rPr lang="en-US" sz="1800" dirty="0">
                          <a:effectLst/>
                        </a:rPr>
                        <a:t>. Tingkat </a:t>
                      </a:r>
                      <a:r>
                        <a:rPr lang="en-US" sz="1800" dirty="0" err="1">
                          <a:effectLst/>
                        </a:rPr>
                        <a:t>pengembalian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baik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meskipun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perubahan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kondisi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keuangan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bisnis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atau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ekonomi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meningkatkan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risiko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investasi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031614"/>
              </p:ext>
            </p:extLst>
          </p:nvPr>
        </p:nvGraphicFramePr>
        <p:xfrm>
          <a:off x="685800" y="1295399"/>
          <a:ext cx="7772400" cy="5070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3792"/>
                <a:gridCol w="6758608"/>
              </a:tblGrid>
              <a:tr h="1489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BBB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Tingkat pengembalian yang memadai. Perubahan pada kondisi keuangan, bisnis atau ekonomi mempunyai kemungkinan besar meningkatkan risiko investasi dibandingkan dengan kategori yang lebih tinggi.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1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Investasi. Perusahaan mempunyai kemampuan membayar bunga dan pokok pinjaman, tetapi kemampuan tersebut rawan terhadap perubahan pada kondisi ekonomi, bisnis dan keuangan.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1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Instrumen hutang saat ini mengandung risiko investasi. Tingkat pengembalian tidak terlindungi secara memadai  terhadap kondisi ekonomi, bisnis, dan keuangan.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Instrumen keuangan yang bersifat spekulatif dengan kemungkinan besar bangkrut.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Instrumen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keuangan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sedang</a:t>
                      </a:r>
                      <a:r>
                        <a:rPr lang="en-US" sz="2000" dirty="0">
                          <a:effectLst/>
                        </a:rPr>
                        <a:t> default/</a:t>
                      </a:r>
                      <a:r>
                        <a:rPr lang="en-US" sz="2000" dirty="0" err="1">
                          <a:effectLst/>
                        </a:rPr>
                        <a:t>bangkrut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1142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Risiko Kredit</vt:lpstr>
      <vt:lpstr>PowerPoint Presentation</vt:lpstr>
      <vt:lpstr>1. Penilaian Kualitatif</vt:lpstr>
      <vt:lpstr>…</vt:lpstr>
      <vt:lpstr>…</vt:lpstr>
      <vt:lpstr>PowerPoint Presentation</vt:lpstr>
      <vt:lpstr>2. Penilaian Kuantitatif</vt:lpstr>
      <vt:lpstr>…</vt:lpstr>
      <vt:lpstr>…</vt:lpstr>
      <vt:lpstr>…</vt:lpstr>
      <vt:lpstr>PowerPoint Presentation</vt:lpstr>
      <vt:lpstr>…</vt:lpstr>
      <vt:lpstr>…</vt:lpstr>
      <vt:lpstr>…</vt:lpstr>
      <vt:lpstr>…</vt:lpstr>
      <vt:lpstr>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 Kredit</dc:title>
  <dc:creator>Farlianto</dc:creator>
  <cp:lastModifiedBy>presensi</cp:lastModifiedBy>
  <cp:revision>13</cp:revision>
  <dcterms:created xsi:type="dcterms:W3CDTF">2013-07-25T03:24:04Z</dcterms:created>
  <dcterms:modified xsi:type="dcterms:W3CDTF">2015-07-28T03:21:34Z</dcterms:modified>
</cp:coreProperties>
</file>