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B2B12-BE9E-46F6-958C-43B5424174EB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89574-0EC1-4E46-A185-D981DDBA055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075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C68A-B1A1-4D4F-B19E-2F8A34E4E519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9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39C7-1C8B-40B3-A986-CB0251655CE9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6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C22-3CD1-4323-8C46-9A3C8706D33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3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A485-E28A-4105-9164-7DBCEAB042A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E896-127D-40CF-9748-C58A01A6C924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DEB4-56CF-4E07-992B-043985A4C1D9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6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1A10-A829-4D89-9974-9CB04F8DB5A9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5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5F6-11C4-4617-BA38-6E80A92B034D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9CCF-8184-4266-AD40-DC998F4BAF08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2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8281-5367-4425-BCFA-16725135B081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2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1736-53EC-460E-9F98-E8281646D6C0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4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E9AE2-8974-4096-B2EF-421945246B6A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212C-39E8-4A75-ACBE-46CFB0A7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1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Farlianto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Autofit/>
          </a:bodyPr>
          <a:lstStyle/>
          <a:p>
            <a:pPr marL="514350" lvl="0" indent="-514350">
              <a:buAutoNum type="arabicPeriod" startAt="4"/>
            </a:pPr>
            <a:r>
              <a:rPr lang="id-ID" sz="2300" dirty="0" smtClean="0"/>
              <a:t>Risiko </a:t>
            </a:r>
            <a:r>
              <a:rPr lang="id-ID" sz="2300" dirty="0"/>
              <a:t>operasional: kerugian yang terjadi melalui operasi </a:t>
            </a:r>
            <a:r>
              <a:rPr lang="id-ID" sz="2300" dirty="0" smtClean="0"/>
              <a:t>perusahaan</a:t>
            </a:r>
            <a:endParaRPr lang="en-US" sz="2300" dirty="0" smtClean="0"/>
          </a:p>
          <a:p>
            <a:pPr marL="514350" lvl="0" indent="-514350">
              <a:buNone/>
            </a:pPr>
            <a:r>
              <a:rPr lang="en-US" sz="2300" dirty="0" smtClean="0"/>
              <a:t>	</a:t>
            </a:r>
            <a:r>
              <a:rPr lang="id-ID" sz="2300" dirty="0" smtClean="0"/>
              <a:t>Teknik </a:t>
            </a:r>
            <a:r>
              <a:rPr lang="id-ID" sz="2300" dirty="0"/>
              <a:t>pengukuran: matriks frekensi dan signifikansi kerugian, VAR </a:t>
            </a:r>
            <a:r>
              <a:rPr lang="id-ID" sz="2300" dirty="0" smtClean="0"/>
              <a:t>operasional</a:t>
            </a:r>
            <a:endParaRPr lang="en-US" sz="2300" dirty="0" smtClean="0"/>
          </a:p>
          <a:p>
            <a:pPr marL="514350" lvl="0" indent="-514350">
              <a:buAutoNum type="arabicPeriod" startAt="5"/>
            </a:pPr>
            <a:r>
              <a:rPr lang="id-ID" sz="2300" dirty="0" smtClean="0"/>
              <a:t>Risiko </a:t>
            </a:r>
            <a:r>
              <a:rPr lang="id-ID" sz="2300" dirty="0"/>
              <a:t>kematian: manusia mengalami kematian </a:t>
            </a:r>
            <a:r>
              <a:rPr lang="id-ID" sz="2300" dirty="0" smtClean="0"/>
              <a:t>dini</a:t>
            </a:r>
            <a:endParaRPr lang="en-US" sz="2300" dirty="0" smtClean="0"/>
          </a:p>
          <a:p>
            <a:pPr marL="514350" lvl="0" indent="-514350">
              <a:buNone/>
            </a:pPr>
            <a:r>
              <a:rPr lang="en-US" sz="2300" dirty="0"/>
              <a:t>	</a:t>
            </a:r>
            <a:r>
              <a:rPr lang="id-ID" sz="2300" dirty="0" smtClean="0"/>
              <a:t>Teknik </a:t>
            </a:r>
            <a:r>
              <a:rPr lang="id-ID" sz="2300" dirty="0"/>
              <a:t>pengukuran: probabilitas kematian dengantabel mortalitas</a:t>
            </a:r>
            <a:endParaRPr lang="en-US" sz="2300" dirty="0"/>
          </a:p>
          <a:p>
            <a:pPr marL="514350" lvl="0" indent="-514350">
              <a:buAutoNum type="arabicPeriod" startAt="6"/>
            </a:pPr>
            <a:r>
              <a:rPr lang="id-ID" sz="2300" dirty="0" smtClean="0"/>
              <a:t>Risiko </a:t>
            </a:r>
            <a:r>
              <a:rPr lang="id-ID" sz="2300" dirty="0"/>
              <a:t>kesehatan: manusia terkena penyakit </a:t>
            </a:r>
            <a:r>
              <a:rPr lang="id-ID" sz="2300" dirty="0" smtClean="0"/>
              <a:t>tertentu</a:t>
            </a:r>
            <a:endParaRPr lang="en-US" sz="2300" dirty="0" smtClean="0"/>
          </a:p>
          <a:p>
            <a:pPr marL="514350" lvl="0" indent="-514350">
              <a:buNone/>
            </a:pPr>
            <a:r>
              <a:rPr lang="en-US" sz="2300" dirty="0"/>
              <a:t>	</a:t>
            </a:r>
            <a:r>
              <a:rPr lang="id-ID" sz="2300" dirty="0" smtClean="0"/>
              <a:t>Teknik </a:t>
            </a:r>
            <a:r>
              <a:rPr lang="id-ID" sz="2300" dirty="0"/>
              <a:t>pengukuran: probabilitas terkena penyakit dengan menggunakan tabel morbiditas</a:t>
            </a:r>
            <a:endParaRPr lang="en-US" sz="2300" dirty="0"/>
          </a:p>
          <a:p>
            <a:pPr marL="514350" lvl="0" indent="-514350">
              <a:buAutoNum type="arabicPlain" startAt="7"/>
            </a:pPr>
            <a:r>
              <a:rPr lang="id-ID" sz="2300" dirty="0" smtClean="0"/>
              <a:t>Risiko </a:t>
            </a:r>
            <a:r>
              <a:rPr lang="id-ID" sz="2300" dirty="0"/>
              <a:t>teknologi: perubahan teknologi mempunyai konsekuensi negatif terhadap </a:t>
            </a:r>
            <a:r>
              <a:rPr lang="id-ID" sz="2300" dirty="0" smtClean="0"/>
              <a:t>perusahaan</a:t>
            </a:r>
            <a:endParaRPr lang="en-US" sz="2300" dirty="0" smtClean="0"/>
          </a:p>
          <a:p>
            <a:pPr marL="514350" lvl="0" indent="-514350">
              <a:buNone/>
            </a:pPr>
            <a:r>
              <a:rPr lang="en-US" sz="2300" dirty="0"/>
              <a:t>	</a:t>
            </a:r>
            <a:r>
              <a:rPr lang="id-ID" sz="2300" dirty="0" smtClean="0"/>
              <a:t>Teknik </a:t>
            </a:r>
            <a:r>
              <a:rPr lang="id-ID" sz="2300" dirty="0"/>
              <a:t>pengukuran: analisis skenario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14235"/>
              </p:ext>
            </p:extLst>
          </p:nvPr>
        </p:nvGraphicFramePr>
        <p:xfrm>
          <a:off x="-1" y="-2"/>
          <a:ext cx="9144001" cy="6906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1"/>
                <a:gridCol w="3500886"/>
                <a:gridCol w="3128514"/>
              </a:tblGrid>
              <a:tr h="311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Tipe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Risiko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Definisi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Teknik pengukuran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Risiko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pasar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Harga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pasar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bergerak</a:t>
                      </a:r>
                      <a:r>
                        <a:rPr lang="en-US" sz="1800" dirty="0">
                          <a:effectLst/>
                        </a:rPr>
                        <a:t> kea rah yang </a:t>
                      </a:r>
                      <a:r>
                        <a:rPr lang="en-US" sz="1800" dirty="0" err="1">
                          <a:effectLst/>
                        </a:rPr>
                        <a:t>tidak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menguntungkan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merugikan</a:t>
                      </a:r>
                      <a:r>
                        <a:rPr lang="en-US" sz="1800" dirty="0">
                          <a:effectLst/>
                        </a:rPr>
                        <a:t>).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 Art risk (VAR) stress testing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Risiko kredit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Counterparty </a:t>
                      </a:r>
                      <a:r>
                        <a:rPr lang="en-US" sz="1800" dirty="0" err="1">
                          <a:effectLst/>
                        </a:rPr>
                        <a:t>tidak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bisa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membayar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kewajibannya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gagal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bayar</a:t>
                      </a:r>
                      <a:r>
                        <a:rPr lang="en-US" sz="1800" dirty="0">
                          <a:effectLst/>
                        </a:rPr>
                        <a:t>) </a:t>
                      </a:r>
                      <a:r>
                        <a:rPr lang="en-US" sz="1800" dirty="0" err="1">
                          <a:effectLst/>
                        </a:rPr>
                        <a:t>ke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Credit rating, creditmatrics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Risiko perubahan tingkat bunga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Tingkat </a:t>
                      </a:r>
                      <a:r>
                        <a:rPr lang="en-US" sz="1800" dirty="0" err="1">
                          <a:effectLst/>
                        </a:rPr>
                        <a:t>bunga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berubah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mengakibatkan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kerugian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portofolio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Metoed pengukuran jangka waktu, durasi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Risiko operasional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Kerugian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terjadi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melalui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operasi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misal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sistem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gagal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Matrik frekuensi dan siknifikansi kerugian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Risiko kematian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Manusia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mengalami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kematian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dini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lebih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cepat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kematian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wajar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Probabilitas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kematian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table </a:t>
                      </a:r>
                      <a:r>
                        <a:rPr lang="en-US" sz="1800" dirty="0" err="1">
                          <a:effectLst/>
                        </a:rPr>
                        <a:t>mortalitas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Risiko kesehatan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Manusia mengalami penyakit tertentu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Probabilitas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terkena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penyakit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menggunakan</a:t>
                      </a:r>
                      <a:r>
                        <a:rPr lang="en-US" sz="1800" dirty="0">
                          <a:effectLst/>
                        </a:rPr>
                        <a:t> table </a:t>
                      </a:r>
                      <a:r>
                        <a:rPr lang="en-US" sz="1800" dirty="0" err="1">
                          <a:effectLst/>
                        </a:rPr>
                        <a:t>morbiditas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935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Risiko teknologi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Perubahan teknologi mempunyai konsekuensi negatif terhadap perusahaan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Analisis</a:t>
                      </a:r>
                      <a:r>
                        <a:rPr lang="en-US" sz="1800" dirty="0">
                          <a:effectLst/>
                        </a:rPr>
                        <a:t> scenario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82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dimksud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counterplay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/>
              <a:t>H</a:t>
            </a:r>
            <a:r>
              <a:rPr lang="id-ID" dirty="0" smtClean="0"/>
              <a:t>arga bergerak ke arah yang tidak menguntungkan</a:t>
            </a:r>
            <a:r>
              <a:rPr lang="en-US" dirty="0" smtClean="0"/>
              <a:t>,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risikonya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/>
              <a:t>Pilihlah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i="1" dirty="0"/>
              <a:t>Flow-Chart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bs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smtClean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75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PRINSIP-PRINSIP IDENTIFIKASI RISIKO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00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(</a:t>
            </a:r>
            <a:r>
              <a:rPr lang="en-US" dirty="0" err="1" smtClean="0"/>
              <a:t>frekuensi</a:t>
            </a:r>
            <a:r>
              <a:rPr lang="en-US" dirty="0" smtClean="0"/>
              <a:t>)</a:t>
            </a:r>
          </a:p>
          <a:p>
            <a:pPr marL="609600" lvl="0" indent="-609600">
              <a:buFontTx/>
              <a:buAutoNum type="arabicPeriod"/>
              <a:defRPr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(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kegawatan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) </a:t>
            </a:r>
            <a:r>
              <a:rPr lang="id-ID" dirty="0"/>
              <a:t>dan menentukan prioritas risiko tersebut</a:t>
            </a:r>
            <a:endParaRPr lang="en-US" dirty="0"/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Manfaat  Daftar Kerugian Potensial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Mengingatkan manajer risiko, mengenai kerugian  yang dapat menimpa bisnisnya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Sebagai dasar penentuan teknik  menanggulangi risiko.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Sebagai  bahan pembanding   dalam evaluasi program penanggulangan risiko yang telah dilakukan selama ini.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d-ID" dirty="0"/>
              <a:t>LINGKUNGAN FISIK: bangunan yang dimakan usia sehingga menjadi rapuh, sungai yang bisa menyebabkan banjir,gempa bumi, badai, topan.</a:t>
            </a:r>
            <a:endParaRPr lang="en-US" dirty="0"/>
          </a:p>
          <a:p>
            <a:pPr lvl="0"/>
            <a:r>
              <a:rPr lang="id-ID" dirty="0"/>
              <a:t>LINGKUNGAN SOSIAL: kerusuhan sosial, demonstrasi, konflik dengan masyarakat lokal, pemogokan pegawai, pencurian,perampokan.</a:t>
            </a:r>
            <a:endParaRPr lang="en-US" dirty="0"/>
          </a:p>
          <a:p>
            <a:pPr lvl="0"/>
            <a:r>
              <a:rPr lang="id-ID" dirty="0"/>
              <a:t>LINGKUNGAN POLITIK: perubahan perundangan, perubahan peraturan, konflik antar negara yang menyebabkan boikot produk.</a:t>
            </a:r>
            <a:endParaRPr lang="en-US" dirty="0"/>
          </a:p>
          <a:p>
            <a:pPr lvl="0"/>
            <a:r>
              <a:rPr lang="id-ID" dirty="0"/>
              <a:t>LINGKUNGAN LEGAL: gugatan karena gagal mematuhi peraturan dan perundangan yang berlaku.</a:t>
            </a:r>
            <a:endParaRPr lang="en-US" dirty="0"/>
          </a:p>
          <a:p>
            <a:pPr lvl="0"/>
            <a:r>
              <a:rPr lang="id-ID" dirty="0"/>
              <a:t>LINGKUNGAN OPERASIONAL: kecelakaan kerja, kerusakan mesin, kegagalan sistem komputer, serangan virus terhadap komputer.</a:t>
            </a:r>
            <a:endParaRPr lang="en-US" dirty="0"/>
          </a:p>
          <a:p>
            <a:pPr lvl="0"/>
            <a:r>
              <a:rPr lang="id-ID" dirty="0"/>
              <a:t>LINGKUNGAN EKONOMI: </a:t>
            </a:r>
            <a:r>
              <a:rPr lang="id-ID" dirty="0" smtClean="0"/>
              <a:t>kelu</a:t>
            </a:r>
            <a:r>
              <a:rPr lang="en-US" dirty="0" smtClean="0"/>
              <a:t>a</a:t>
            </a:r>
            <a:r>
              <a:rPr lang="id-ID" dirty="0" smtClean="0"/>
              <a:t>san </a:t>
            </a:r>
            <a:r>
              <a:rPr lang="id-ID" dirty="0"/>
              <a:t>ekonomi, inflasi yang tidak terkendali.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9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Klasifikasi Kerugian( Risiko)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1.   	</a:t>
            </a:r>
            <a:r>
              <a:rPr lang="en-US" sz="2800" i="1" dirty="0" smtClean="0"/>
              <a:t>Property Losses (</a:t>
            </a:r>
            <a:r>
              <a:rPr lang="en-US" sz="2800" i="1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)</a:t>
            </a:r>
          </a:p>
          <a:p>
            <a:pPr marL="1009650" lvl="1" indent="-4318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dg.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.</a:t>
            </a:r>
          </a:p>
          <a:p>
            <a:pPr marL="1009650" lvl="1" indent="-4318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r>
              <a:rPr lang="en-US" dirty="0" smtClean="0"/>
              <a:t>.</a:t>
            </a:r>
          </a:p>
          <a:p>
            <a:pPr marL="1009650" lvl="1" indent="-4318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berfungsinya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  <a:defRPr/>
            </a:pPr>
            <a:r>
              <a:rPr lang="en-US" sz="2800" i="1" dirty="0" smtClean="0"/>
              <a:t>Liability Losses</a:t>
            </a:r>
            <a:r>
              <a:rPr lang="en-US" sz="2800" dirty="0" smtClean="0"/>
              <a:t> (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</a:t>
            </a:r>
            <a:r>
              <a:rPr lang="en-US" sz="2800" dirty="0" smtClean="0"/>
              <a:t> 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lain). </a:t>
            </a:r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keracunan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3.   	</a:t>
            </a:r>
            <a:r>
              <a:rPr lang="en-US" sz="2800" i="1" dirty="0" err="1" smtClean="0"/>
              <a:t>Personel</a:t>
            </a:r>
            <a:r>
              <a:rPr lang="en-US" sz="2800" i="1" dirty="0" smtClean="0"/>
              <a:t> losses</a:t>
            </a:r>
            <a:r>
              <a:rPr lang="en-US" sz="2800" dirty="0" smtClean="0"/>
              <a:t> (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personalia</a:t>
            </a:r>
            <a:r>
              <a:rPr lang="en-US" sz="2800" dirty="0" smtClean="0"/>
              <a:t>). </a:t>
            </a:r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wafat</a:t>
            </a:r>
            <a:r>
              <a:rPr lang="en-US" sz="2800" dirty="0" smtClean="0"/>
              <a:t>, </a:t>
            </a:r>
            <a:r>
              <a:rPr lang="en-US" sz="2800" dirty="0" err="1" smtClean="0"/>
              <a:t>kecelakaan</a:t>
            </a:r>
            <a:r>
              <a:rPr lang="en-US" sz="2800" dirty="0" smtClean="0"/>
              <a:t>, </a:t>
            </a:r>
            <a:r>
              <a:rPr lang="en-US" sz="2800" dirty="0" err="1" smtClean="0"/>
              <a:t>cacat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PHK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/</a:t>
            </a:r>
            <a:r>
              <a:rPr lang="en-US" sz="2800" dirty="0" err="1" smtClean="0"/>
              <a:t>staf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000" dirty="0" smtClean="0"/>
              <a:t>.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6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84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Metode Identifikasi risiko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334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“</a:t>
            </a:r>
            <a:r>
              <a:rPr lang="en-US" i="1" dirty="0" err="1" smtClean="0"/>
              <a:t>Questionaire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“</a:t>
            </a:r>
            <a:r>
              <a:rPr lang="en-US" i="1" dirty="0" smtClean="0"/>
              <a:t>Financial Statement</a:t>
            </a:r>
            <a:r>
              <a:rPr lang="en-US" dirty="0" smtClean="0"/>
              <a:t>” </a:t>
            </a:r>
            <a:r>
              <a:rPr lang="en-US" dirty="0" err="1" smtClean="0"/>
              <a:t>dgn</a:t>
            </a:r>
            <a:r>
              <a:rPr lang="en-US" dirty="0" smtClean="0"/>
              <a:t>.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dpt.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“</a:t>
            </a:r>
            <a:r>
              <a:rPr lang="en-US" i="1" dirty="0" smtClean="0"/>
              <a:t>Flow-chart”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7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91200" cy="563562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/>
              <a:t>…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39271" y="1600200"/>
            <a:ext cx="8382000" cy="559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16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4. </a:t>
            </a:r>
            <a:r>
              <a:rPr lang="en-US" sz="2800" dirty="0" err="1">
                <a:latin typeface="Arial" charset="0"/>
              </a:rPr>
              <a:t>Metode</a:t>
            </a:r>
            <a:r>
              <a:rPr lang="en-US" sz="2800" dirty="0">
                <a:latin typeface="Arial" charset="0"/>
              </a:rPr>
              <a:t> “</a:t>
            </a:r>
            <a:r>
              <a:rPr lang="en-US" sz="2800" i="1" dirty="0">
                <a:latin typeface="Arial" charset="0"/>
              </a:rPr>
              <a:t>Inspection</a:t>
            </a:r>
            <a:r>
              <a:rPr lang="en-US" sz="2800" dirty="0">
                <a:latin typeface="Arial" charset="0"/>
              </a:rPr>
              <a:t>”,  </a:t>
            </a:r>
            <a:r>
              <a:rPr lang="en-US" sz="2800" dirty="0" err="1">
                <a:latin typeface="Arial" charset="0"/>
              </a:rPr>
              <a:t>langsung</a:t>
            </a:r>
            <a:r>
              <a:rPr lang="en-US" sz="2800" dirty="0">
                <a:latin typeface="Arial" charset="0"/>
              </a:rPr>
              <a:t>  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    </a:t>
            </a:r>
            <a:r>
              <a:rPr lang="en-US" sz="2800" dirty="0" err="1">
                <a:latin typeface="Arial" charset="0"/>
              </a:rPr>
              <a:t>mengamati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bekerjanya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mesin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alat</a:t>
            </a:r>
            <a:r>
              <a:rPr lang="en-US" sz="2800" dirty="0">
                <a:latin typeface="Arial" charset="0"/>
              </a:rPr>
              <a:t>, 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    </a:t>
            </a:r>
            <a:r>
              <a:rPr lang="en-US" sz="2800" dirty="0" err="1">
                <a:latin typeface="Arial" charset="0"/>
              </a:rPr>
              <a:t>lingkungan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kebiasaan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kerja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karyawan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342900" indent="-342900"/>
            <a:endParaRPr lang="en-US" sz="2800" dirty="0">
              <a:latin typeface="Arial" charset="0"/>
            </a:endParaRPr>
          </a:p>
          <a:p>
            <a:pPr marL="342900" indent="-342900">
              <a:buFontTx/>
              <a:buAutoNum type="arabicPeriod" startAt="5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Metode</a:t>
            </a:r>
            <a:r>
              <a:rPr lang="en-US" sz="2800" dirty="0">
                <a:latin typeface="Arial" charset="0"/>
              </a:rPr>
              <a:t> “</a:t>
            </a:r>
            <a:r>
              <a:rPr lang="en-US" sz="2800" i="1" dirty="0">
                <a:latin typeface="Arial" charset="0"/>
              </a:rPr>
              <a:t>Interaction</a:t>
            </a:r>
            <a:r>
              <a:rPr lang="en-US" sz="2800" dirty="0">
                <a:latin typeface="Arial" charset="0"/>
              </a:rPr>
              <a:t>” </a:t>
            </a:r>
            <a:r>
              <a:rPr lang="en-US" sz="2800" dirty="0" err="1">
                <a:latin typeface="Arial" charset="0"/>
              </a:rPr>
              <a:t>antar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bagian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Laporan</a:t>
            </a:r>
            <a:r>
              <a:rPr lang="en-US" sz="2800" dirty="0">
                <a:latin typeface="Arial" charset="0"/>
              </a:rPr>
              <a:t> 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   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berbagai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bagian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perusahaan</a:t>
            </a:r>
            <a:r>
              <a:rPr lang="en-US" sz="2800" dirty="0">
                <a:latin typeface="Arial" charset="0"/>
              </a:rPr>
              <a:t>.</a:t>
            </a:r>
          </a:p>
          <a:p>
            <a:pPr marL="342900" indent="-342900"/>
            <a:endParaRPr lang="en-US" sz="2800" dirty="0">
              <a:latin typeface="Arial" charset="0"/>
            </a:endParaRPr>
          </a:p>
          <a:p>
            <a:pPr marL="342900" indent="-342900"/>
            <a:r>
              <a:rPr lang="en-US" sz="2800" dirty="0">
                <a:latin typeface="Arial" charset="0"/>
              </a:rPr>
              <a:t>6. </a:t>
            </a:r>
            <a:r>
              <a:rPr lang="en-US" sz="2800" dirty="0" err="1">
                <a:latin typeface="Arial" charset="0"/>
              </a:rPr>
              <a:t>Metode</a:t>
            </a:r>
            <a:r>
              <a:rPr lang="en-US" sz="2800" dirty="0">
                <a:latin typeface="Arial" charset="0"/>
              </a:rPr>
              <a:t> “</a:t>
            </a:r>
            <a:r>
              <a:rPr lang="en-US" sz="2800" i="1" dirty="0">
                <a:latin typeface="Arial" charset="0"/>
              </a:rPr>
              <a:t>Statistics</a:t>
            </a:r>
            <a:r>
              <a:rPr lang="en-US" sz="2800" dirty="0">
                <a:latin typeface="Arial" charset="0"/>
              </a:rPr>
              <a:t>”. </a:t>
            </a:r>
            <a:r>
              <a:rPr lang="en-US" sz="2800" dirty="0" err="1">
                <a:latin typeface="Arial" charset="0"/>
              </a:rPr>
              <a:t>Yaitu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 err="1">
                <a:latin typeface="Arial" charset="0"/>
              </a:rPr>
              <a:t>mendasarkan</a:t>
            </a:r>
            <a:r>
              <a:rPr lang="en-US" sz="2800" dirty="0">
                <a:latin typeface="Arial" charset="0"/>
              </a:rPr>
              <a:t> 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    </a:t>
            </a:r>
            <a:r>
              <a:rPr lang="en-US" sz="2800" dirty="0" err="1">
                <a:latin typeface="Arial" charset="0"/>
              </a:rPr>
              <a:t>pada</a:t>
            </a:r>
            <a:r>
              <a:rPr lang="en-US" sz="2800" dirty="0">
                <a:latin typeface="Arial" charset="0"/>
              </a:rPr>
              <a:t> data </a:t>
            </a:r>
            <a:r>
              <a:rPr lang="en-US" sz="2800" dirty="0" err="1">
                <a:latin typeface="Arial" charset="0"/>
              </a:rPr>
              <a:t>statistik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lalu</a:t>
            </a:r>
            <a:r>
              <a:rPr lang="en-US" sz="2800" dirty="0">
                <a:latin typeface="Arial" charset="0"/>
              </a:rPr>
              <a:t>. </a:t>
            </a:r>
          </a:p>
          <a:p>
            <a:pPr marL="342900" indent="-342900"/>
            <a:endParaRPr lang="en-US" sz="3200" dirty="0">
              <a:latin typeface="Arial" charset="0"/>
            </a:endParaRPr>
          </a:p>
          <a:p>
            <a:pPr marL="342900" indent="-342900"/>
            <a:endParaRPr lang="en-US" sz="3200" dirty="0">
              <a:latin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sz="3200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4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Type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komoditas: harga komoditas yang jatuh padahal perusahaan memegang komoditas tersebut.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cuaca: cuaca yang tidak menguntungkan sehingga mengacaukan panen, dan kemudian menurunkan volume pertanian yang dikirimkan oleh perusahaan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counterplay: counterplay perusahaan gagal memenuhi kontraknya terhadap perusahaan.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lingkungan: perusahaan menghadapi tuntutan hukum karena perusahaan dituduh merusak lingkungan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persedian: persediaan yang dipegang mengalami kerusakan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kredit: counterpay gagal bayar kepada perusahaan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Risiko pasar: harga bergerak ke arah yang tidak </a:t>
            </a:r>
            <a:r>
              <a:rPr lang="id-ID" dirty="0" smtClean="0"/>
              <a:t>menguntungkan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/>
              <a:t>	</a:t>
            </a:r>
            <a:r>
              <a:rPr lang="id-ID" dirty="0" smtClean="0"/>
              <a:t>Teknik </a:t>
            </a:r>
            <a:r>
              <a:rPr lang="id-ID" dirty="0"/>
              <a:t>pengukuran : value at risk,stress testing</a:t>
            </a:r>
            <a:endParaRPr lang="en-US" dirty="0"/>
          </a:p>
          <a:p>
            <a:pPr marL="514350" lvl="0" indent="-514350">
              <a:buAutoNum type="arabicPeriod" startAt="2"/>
            </a:pPr>
            <a:r>
              <a:rPr lang="id-ID" dirty="0" smtClean="0"/>
              <a:t>Risiko </a:t>
            </a:r>
            <a:r>
              <a:rPr lang="id-ID" dirty="0"/>
              <a:t>kredit: counterparty tidak bisa bisa membayar kewajibannnya ke </a:t>
            </a:r>
            <a:r>
              <a:rPr lang="id-ID" dirty="0" smtClean="0"/>
              <a:t>perusahaan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/>
              <a:t>	</a:t>
            </a:r>
            <a:r>
              <a:rPr lang="id-ID" dirty="0" smtClean="0"/>
              <a:t>Teknik </a:t>
            </a:r>
            <a:r>
              <a:rPr lang="id-ID" dirty="0"/>
              <a:t>pengukuran: credit rating, creditmetrics</a:t>
            </a:r>
            <a:endParaRPr lang="en-US" dirty="0"/>
          </a:p>
          <a:p>
            <a:pPr marL="514350" lvl="0" indent="-514350">
              <a:buAutoNum type="arabicPeriod" startAt="3"/>
            </a:pPr>
            <a:r>
              <a:rPr lang="id-ID" dirty="0" smtClean="0"/>
              <a:t>Risiko </a:t>
            </a:r>
            <a:r>
              <a:rPr lang="id-ID" dirty="0"/>
              <a:t>perubahan tingkat bunga : tingkat bunga berubah yang mengakibatkan kerugian pada portofolio </a:t>
            </a:r>
            <a:r>
              <a:rPr lang="id-ID" dirty="0" smtClean="0"/>
              <a:t>perusahaan.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/>
              <a:t>	</a:t>
            </a:r>
            <a:r>
              <a:rPr lang="id-ID" dirty="0" smtClean="0"/>
              <a:t>Teknik </a:t>
            </a:r>
            <a:r>
              <a:rPr lang="id-ID" dirty="0"/>
              <a:t>pengukuran: metode pengukuran jangka waktu,durasi.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600</Words>
  <Application>Microsoft Office PowerPoint</Application>
  <PresentationFormat>On-screen Show (4:3)</PresentationFormat>
  <Paragraphs>111</Paragraphs>
  <Slides>12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Prinsip-Prinsip Identifikasi Risiko</vt:lpstr>
      <vt:lpstr>PRINSIP-PRINSIP IDENTIFIKASI RISIKO</vt:lpstr>
      <vt:lpstr>Manfaat  Daftar Kerugian Potensial</vt:lpstr>
      <vt:lpstr>Sumber-sumber Risiko</vt:lpstr>
      <vt:lpstr>Klasifikasi Kerugian( Risiko)</vt:lpstr>
      <vt:lpstr>Metode Identifikasi risiko</vt:lpstr>
      <vt:lpstr>…</vt:lpstr>
      <vt:lpstr>6 Type Risiko yg Penting</vt:lpstr>
      <vt:lpstr>Mengukur Risiko</vt:lpstr>
      <vt:lpstr>…</vt:lpstr>
      <vt:lpstr>PowerPoint Presentation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Identifikasi Risiko</dc:title>
  <dc:creator>Farlianto</dc:creator>
  <cp:lastModifiedBy>presensi</cp:lastModifiedBy>
  <cp:revision>12</cp:revision>
  <dcterms:created xsi:type="dcterms:W3CDTF">2013-07-16T23:33:43Z</dcterms:created>
  <dcterms:modified xsi:type="dcterms:W3CDTF">2015-07-28T01:36:22Z</dcterms:modified>
</cp:coreProperties>
</file>