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2" r:id="rId6"/>
    <p:sldId id="263" r:id="rId7"/>
    <p:sldId id="264" r:id="rId8"/>
    <p:sldId id="265" r:id="rId9"/>
    <p:sldId id="266" r:id="rId10"/>
    <p:sldId id="267" r:id="rId11"/>
    <p:sldId id="261"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FCB012-5E58-4BD1-BECA-1A2AE1140AB6}" type="datetimeFigureOut">
              <a:rPr lang="id-ID" smtClean="0"/>
              <a:t>28/07/2015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A73396-E15B-47FF-91B5-74DD4D72AECD}" type="slidenum">
              <a:rPr lang="id-ID" smtClean="0"/>
              <a:t>‹#›</a:t>
            </a:fld>
            <a:endParaRPr lang="id-ID"/>
          </a:p>
        </p:txBody>
      </p:sp>
    </p:spTree>
    <p:extLst>
      <p:ext uri="{BB962C8B-B14F-4D97-AF65-F5344CB8AC3E}">
        <p14:creationId xmlns:p14="http://schemas.microsoft.com/office/powerpoint/2010/main" val="1192382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1B74DC-E5D6-462F-BACF-242E825A9AB0}" type="datetime1">
              <a:rPr lang="en-US" smtClean="0"/>
              <a:t>7/28/2015</a:t>
            </a:fld>
            <a:endParaRPr lang="en-US"/>
          </a:p>
        </p:txBody>
      </p:sp>
      <p:sp>
        <p:nvSpPr>
          <p:cNvPr id="5" name="Footer Placeholder 4"/>
          <p:cNvSpPr>
            <a:spLocks noGrp="1"/>
          </p:cNvSpPr>
          <p:nvPr>
            <p:ph type="ftr" sz="quarter" idx="11"/>
          </p:nvPr>
        </p:nvSpPr>
        <p:spPr/>
        <p:txBody>
          <a:bodyPr/>
          <a:lstStyle/>
          <a:p>
            <a:r>
              <a:rPr lang="en-US" smtClean="0"/>
              <a:t>farlianto@uny.ac.id / 0811266750</a:t>
            </a:r>
            <a:endParaRPr lang="en-US"/>
          </a:p>
        </p:txBody>
      </p:sp>
      <p:sp>
        <p:nvSpPr>
          <p:cNvPr id="6" name="Slide Number Placeholder 5"/>
          <p:cNvSpPr>
            <a:spLocks noGrp="1"/>
          </p:cNvSpPr>
          <p:nvPr>
            <p:ph type="sldNum" sz="quarter" idx="12"/>
          </p:nvPr>
        </p:nvSpPr>
        <p:spPr/>
        <p:txBody>
          <a:bodyPr/>
          <a:lstStyle/>
          <a:p>
            <a:fld id="{71593F36-303A-4EAF-BE71-C061FF3BED2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95F534-2E0A-4336-BF49-ADE697865E56}" type="datetime1">
              <a:rPr lang="en-US" smtClean="0"/>
              <a:t>7/28/2015</a:t>
            </a:fld>
            <a:endParaRPr lang="en-US"/>
          </a:p>
        </p:txBody>
      </p:sp>
      <p:sp>
        <p:nvSpPr>
          <p:cNvPr id="5" name="Footer Placeholder 4"/>
          <p:cNvSpPr>
            <a:spLocks noGrp="1"/>
          </p:cNvSpPr>
          <p:nvPr>
            <p:ph type="ftr" sz="quarter" idx="11"/>
          </p:nvPr>
        </p:nvSpPr>
        <p:spPr/>
        <p:txBody>
          <a:bodyPr/>
          <a:lstStyle/>
          <a:p>
            <a:r>
              <a:rPr lang="en-US" smtClean="0"/>
              <a:t>farlianto@uny.ac.id / 0811266750</a:t>
            </a:r>
            <a:endParaRPr lang="en-US"/>
          </a:p>
        </p:txBody>
      </p:sp>
      <p:sp>
        <p:nvSpPr>
          <p:cNvPr id="6" name="Slide Number Placeholder 5"/>
          <p:cNvSpPr>
            <a:spLocks noGrp="1"/>
          </p:cNvSpPr>
          <p:nvPr>
            <p:ph type="sldNum" sz="quarter" idx="12"/>
          </p:nvPr>
        </p:nvSpPr>
        <p:spPr/>
        <p:txBody>
          <a:bodyPr/>
          <a:lstStyle/>
          <a:p>
            <a:fld id="{71593F36-303A-4EAF-BE71-C061FF3BED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22E02C-FF87-4210-BEB5-8FCB0E522C85}" type="datetime1">
              <a:rPr lang="en-US" smtClean="0"/>
              <a:t>7/28/2015</a:t>
            </a:fld>
            <a:endParaRPr lang="en-US"/>
          </a:p>
        </p:txBody>
      </p:sp>
      <p:sp>
        <p:nvSpPr>
          <p:cNvPr id="5" name="Footer Placeholder 4"/>
          <p:cNvSpPr>
            <a:spLocks noGrp="1"/>
          </p:cNvSpPr>
          <p:nvPr>
            <p:ph type="ftr" sz="quarter" idx="11"/>
          </p:nvPr>
        </p:nvSpPr>
        <p:spPr/>
        <p:txBody>
          <a:bodyPr/>
          <a:lstStyle/>
          <a:p>
            <a:r>
              <a:rPr lang="en-US" smtClean="0"/>
              <a:t>farlianto@uny.ac.id / 0811266750</a:t>
            </a:r>
            <a:endParaRPr lang="en-US"/>
          </a:p>
        </p:txBody>
      </p:sp>
      <p:sp>
        <p:nvSpPr>
          <p:cNvPr id="6" name="Slide Number Placeholder 5"/>
          <p:cNvSpPr>
            <a:spLocks noGrp="1"/>
          </p:cNvSpPr>
          <p:nvPr>
            <p:ph type="sldNum" sz="quarter" idx="12"/>
          </p:nvPr>
        </p:nvSpPr>
        <p:spPr/>
        <p:txBody>
          <a:bodyPr/>
          <a:lstStyle/>
          <a:p>
            <a:fld id="{71593F36-303A-4EAF-BE71-C061FF3BED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22A4B9-83EC-4986-8568-238A87492953}" type="datetime1">
              <a:rPr lang="en-US" smtClean="0"/>
              <a:t>7/28/2015</a:t>
            </a:fld>
            <a:endParaRPr lang="en-US"/>
          </a:p>
        </p:txBody>
      </p:sp>
      <p:sp>
        <p:nvSpPr>
          <p:cNvPr id="5" name="Footer Placeholder 4"/>
          <p:cNvSpPr>
            <a:spLocks noGrp="1"/>
          </p:cNvSpPr>
          <p:nvPr>
            <p:ph type="ftr" sz="quarter" idx="11"/>
          </p:nvPr>
        </p:nvSpPr>
        <p:spPr/>
        <p:txBody>
          <a:bodyPr/>
          <a:lstStyle/>
          <a:p>
            <a:r>
              <a:rPr lang="en-US" smtClean="0"/>
              <a:t>farlianto@uny.ac.id / 0811266750</a:t>
            </a:r>
            <a:endParaRPr lang="en-US"/>
          </a:p>
        </p:txBody>
      </p:sp>
      <p:sp>
        <p:nvSpPr>
          <p:cNvPr id="6" name="Slide Number Placeholder 5"/>
          <p:cNvSpPr>
            <a:spLocks noGrp="1"/>
          </p:cNvSpPr>
          <p:nvPr>
            <p:ph type="sldNum" sz="quarter" idx="12"/>
          </p:nvPr>
        </p:nvSpPr>
        <p:spPr/>
        <p:txBody>
          <a:bodyPr/>
          <a:lstStyle/>
          <a:p>
            <a:fld id="{71593F36-303A-4EAF-BE71-C061FF3BED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BDD95A-FBDE-4C3C-9A9A-5EA4481C7993}" type="datetime1">
              <a:rPr lang="en-US" smtClean="0"/>
              <a:t>7/28/2015</a:t>
            </a:fld>
            <a:endParaRPr lang="en-US"/>
          </a:p>
        </p:txBody>
      </p:sp>
      <p:sp>
        <p:nvSpPr>
          <p:cNvPr id="5" name="Footer Placeholder 4"/>
          <p:cNvSpPr>
            <a:spLocks noGrp="1"/>
          </p:cNvSpPr>
          <p:nvPr>
            <p:ph type="ftr" sz="quarter" idx="11"/>
          </p:nvPr>
        </p:nvSpPr>
        <p:spPr/>
        <p:txBody>
          <a:bodyPr/>
          <a:lstStyle/>
          <a:p>
            <a:r>
              <a:rPr lang="en-US" smtClean="0"/>
              <a:t>farlianto@uny.ac.id / 0811266750</a:t>
            </a:r>
            <a:endParaRPr lang="en-US"/>
          </a:p>
        </p:txBody>
      </p:sp>
      <p:sp>
        <p:nvSpPr>
          <p:cNvPr id="6" name="Slide Number Placeholder 5"/>
          <p:cNvSpPr>
            <a:spLocks noGrp="1"/>
          </p:cNvSpPr>
          <p:nvPr>
            <p:ph type="sldNum" sz="quarter" idx="12"/>
          </p:nvPr>
        </p:nvSpPr>
        <p:spPr/>
        <p:txBody>
          <a:bodyPr/>
          <a:lstStyle/>
          <a:p>
            <a:fld id="{71593F36-303A-4EAF-BE71-C061FF3BED2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597277-B119-422B-949C-0D34C0E52B7A}" type="datetime1">
              <a:rPr lang="en-US" smtClean="0"/>
              <a:t>7/28/2015</a:t>
            </a:fld>
            <a:endParaRPr lang="en-US"/>
          </a:p>
        </p:txBody>
      </p:sp>
      <p:sp>
        <p:nvSpPr>
          <p:cNvPr id="6" name="Footer Placeholder 5"/>
          <p:cNvSpPr>
            <a:spLocks noGrp="1"/>
          </p:cNvSpPr>
          <p:nvPr>
            <p:ph type="ftr" sz="quarter" idx="11"/>
          </p:nvPr>
        </p:nvSpPr>
        <p:spPr/>
        <p:txBody>
          <a:bodyPr/>
          <a:lstStyle/>
          <a:p>
            <a:r>
              <a:rPr lang="en-US" smtClean="0"/>
              <a:t>farlianto@uny.ac.id / 0811266750</a:t>
            </a:r>
            <a:endParaRPr lang="en-US"/>
          </a:p>
        </p:txBody>
      </p:sp>
      <p:sp>
        <p:nvSpPr>
          <p:cNvPr id="7" name="Slide Number Placeholder 6"/>
          <p:cNvSpPr>
            <a:spLocks noGrp="1"/>
          </p:cNvSpPr>
          <p:nvPr>
            <p:ph type="sldNum" sz="quarter" idx="12"/>
          </p:nvPr>
        </p:nvSpPr>
        <p:spPr/>
        <p:txBody>
          <a:bodyPr/>
          <a:lstStyle/>
          <a:p>
            <a:fld id="{71593F36-303A-4EAF-BE71-C061FF3BED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324498-9787-42E8-8FEA-DBFE09EE328B}" type="datetime1">
              <a:rPr lang="en-US" smtClean="0"/>
              <a:t>7/28/2015</a:t>
            </a:fld>
            <a:endParaRPr lang="en-US"/>
          </a:p>
        </p:txBody>
      </p:sp>
      <p:sp>
        <p:nvSpPr>
          <p:cNvPr id="8" name="Footer Placeholder 7"/>
          <p:cNvSpPr>
            <a:spLocks noGrp="1"/>
          </p:cNvSpPr>
          <p:nvPr>
            <p:ph type="ftr" sz="quarter" idx="11"/>
          </p:nvPr>
        </p:nvSpPr>
        <p:spPr/>
        <p:txBody>
          <a:bodyPr/>
          <a:lstStyle/>
          <a:p>
            <a:r>
              <a:rPr lang="en-US" smtClean="0"/>
              <a:t>farlianto@uny.ac.id / 0811266750</a:t>
            </a:r>
            <a:endParaRPr lang="en-US"/>
          </a:p>
        </p:txBody>
      </p:sp>
      <p:sp>
        <p:nvSpPr>
          <p:cNvPr id="9" name="Slide Number Placeholder 8"/>
          <p:cNvSpPr>
            <a:spLocks noGrp="1"/>
          </p:cNvSpPr>
          <p:nvPr>
            <p:ph type="sldNum" sz="quarter" idx="12"/>
          </p:nvPr>
        </p:nvSpPr>
        <p:spPr/>
        <p:txBody>
          <a:bodyPr/>
          <a:lstStyle/>
          <a:p>
            <a:fld id="{71593F36-303A-4EAF-BE71-C061FF3BED2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43E465-509F-4E4E-89E2-7103406F0D82}" type="datetime1">
              <a:rPr lang="en-US" smtClean="0"/>
              <a:t>7/28/2015</a:t>
            </a:fld>
            <a:endParaRPr lang="en-US"/>
          </a:p>
        </p:txBody>
      </p:sp>
      <p:sp>
        <p:nvSpPr>
          <p:cNvPr id="4" name="Footer Placeholder 3"/>
          <p:cNvSpPr>
            <a:spLocks noGrp="1"/>
          </p:cNvSpPr>
          <p:nvPr>
            <p:ph type="ftr" sz="quarter" idx="11"/>
          </p:nvPr>
        </p:nvSpPr>
        <p:spPr/>
        <p:txBody>
          <a:bodyPr/>
          <a:lstStyle/>
          <a:p>
            <a:r>
              <a:rPr lang="en-US" smtClean="0"/>
              <a:t>farlianto@uny.ac.id / 0811266750</a:t>
            </a:r>
            <a:endParaRPr lang="en-US"/>
          </a:p>
        </p:txBody>
      </p:sp>
      <p:sp>
        <p:nvSpPr>
          <p:cNvPr id="5" name="Slide Number Placeholder 4"/>
          <p:cNvSpPr>
            <a:spLocks noGrp="1"/>
          </p:cNvSpPr>
          <p:nvPr>
            <p:ph type="sldNum" sz="quarter" idx="12"/>
          </p:nvPr>
        </p:nvSpPr>
        <p:spPr/>
        <p:txBody>
          <a:bodyPr/>
          <a:lstStyle/>
          <a:p>
            <a:fld id="{71593F36-303A-4EAF-BE71-C061FF3BED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E2B45-D4D1-4F38-8658-246F3DF1381D}" type="datetime1">
              <a:rPr lang="en-US" smtClean="0"/>
              <a:t>7/28/2015</a:t>
            </a:fld>
            <a:endParaRPr lang="en-US"/>
          </a:p>
        </p:txBody>
      </p:sp>
      <p:sp>
        <p:nvSpPr>
          <p:cNvPr id="3" name="Footer Placeholder 2"/>
          <p:cNvSpPr>
            <a:spLocks noGrp="1"/>
          </p:cNvSpPr>
          <p:nvPr>
            <p:ph type="ftr" sz="quarter" idx="11"/>
          </p:nvPr>
        </p:nvSpPr>
        <p:spPr/>
        <p:txBody>
          <a:bodyPr/>
          <a:lstStyle/>
          <a:p>
            <a:r>
              <a:rPr lang="en-US" smtClean="0"/>
              <a:t>farlianto@uny.ac.id / 0811266750</a:t>
            </a:r>
            <a:endParaRPr lang="en-US"/>
          </a:p>
        </p:txBody>
      </p:sp>
      <p:sp>
        <p:nvSpPr>
          <p:cNvPr id="4" name="Slide Number Placeholder 3"/>
          <p:cNvSpPr>
            <a:spLocks noGrp="1"/>
          </p:cNvSpPr>
          <p:nvPr>
            <p:ph type="sldNum" sz="quarter" idx="12"/>
          </p:nvPr>
        </p:nvSpPr>
        <p:spPr/>
        <p:txBody>
          <a:bodyPr/>
          <a:lstStyle/>
          <a:p>
            <a:fld id="{71593F36-303A-4EAF-BE71-C061FF3BED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AF492F-A393-4F66-BB8A-DB67063447C8}" type="datetime1">
              <a:rPr lang="en-US" smtClean="0"/>
              <a:t>7/28/2015</a:t>
            </a:fld>
            <a:endParaRPr lang="en-US"/>
          </a:p>
        </p:txBody>
      </p:sp>
      <p:sp>
        <p:nvSpPr>
          <p:cNvPr id="6" name="Footer Placeholder 5"/>
          <p:cNvSpPr>
            <a:spLocks noGrp="1"/>
          </p:cNvSpPr>
          <p:nvPr>
            <p:ph type="ftr" sz="quarter" idx="11"/>
          </p:nvPr>
        </p:nvSpPr>
        <p:spPr/>
        <p:txBody>
          <a:bodyPr/>
          <a:lstStyle/>
          <a:p>
            <a:r>
              <a:rPr lang="en-US" smtClean="0"/>
              <a:t>farlianto@uny.ac.id / 0811266750</a:t>
            </a:r>
            <a:endParaRPr lang="en-US"/>
          </a:p>
        </p:txBody>
      </p:sp>
      <p:sp>
        <p:nvSpPr>
          <p:cNvPr id="7" name="Slide Number Placeholder 6"/>
          <p:cNvSpPr>
            <a:spLocks noGrp="1"/>
          </p:cNvSpPr>
          <p:nvPr>
            <p:ph type="sldNum" sz="quarter" idx="12"/>
          </p:nvPr>
        </p:nvSpPr>
        <p:spPr/>
        <p:txBody>
          <a:bodyPr/>
          <a:lstStyle/>
          <a:p>
            <a:fld id="{71593F36-303A-4EAF-BE71-C061FF3BED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AB9799-9090-44D1-8A50-B3196272D002}" type="datetime1">
              <a:rPr lang="en-US" smtClean="0"/>
              <a:t>7/28/2015</a:t>
            </a:fld>
            <a:endParaRPr lang="en-US"/>
          </a:p>
        </p:txBody>
      </p:sp>
      <p:sp>
        <p:nvSpPr>
          <p:cNvPr id="6" name="Footer Placeholder 5"/>
          <p:cNvSpPr>
            <a:spLocks noGrp="1"/>
          </p:cNvSpPr>
          <p:nvPr>
            <p:ph type="ftr" sz="quarter" idx="11"/>
          </p:nvPr>
        </p:nvSpPr>
        <p:spPr/>
        <p:txBody>
          <a:bodyPr/>
          <a:lstStyle/>
          <a:p>
            <a:r>
              <a:rPr lang="en-US" smtClean="0"/>
              <a:t>farlianto@uny.ac.id / 0811266750</a:t>
            </a:r>
            <a:endParaRPr lang="en-US"/>
          </a:p>
        </p:txBody>
      </p:sp>
      <p:sp>
        <p:nvSpPr>
          <p:cNvPr id="7" name="Slide Number Placeholder 6"/>
          <p:cNvSpPr>
            <a:spLocks noGrp="1"/>
          </p:cNvSpPr>
          <p:nvPr>
            <p:ph type="sldNum" sz="quarter" idx="12"/>
          </p:nvPr>
        </p:nvSpPr>
        <p:spPr/>
        <p:txBody>
          <a:bodyPr/>
          <a:lstStyle/>
          <a:p>
            <a:fld id="{71593F36-303A-4EAF-BE71-C061FF3BED2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2FFC8A-7E47-4275-B26C-0FC4EE0290D0}" type="datetime1">
              <a:rPr lang="en-US" smtClean="0"/>
              <a:t>7/28/2015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farlianto@uny.ac.id / 0811266750</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593F36-303A-4EAF-BE71-C061FF3BED2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752599"/>
          </a:xfrm>
        </p:spPr>
        <p:txBody>
          <a:bodyPr>
            <a:normAutofit/>
          </a:bodyPr>
          <a:lstStyle/>
          <a:p>
            <a:r>
              <a:rPr lang="en-US" dirty="0" smtClean="0"/>
              <a:t>RISIKO KERUSAKAN PROPERTY </a:t>
            </a:r>
            <a:br>
              <a:rPr lang="en-US" dirty="0" smtClean="0"/>
            </a:br>
            <a:r>
              <a:rPr lang="en-US" dirty="0" smtClean="0"/>
              <a:t>DAN KEWAJIBAN</a:t>
            </a:r>
            <a:endParaRPr lang="en-US" dirty="0"/>
          </a:p>
        </p:txBody>
      </p:sp>
      <p:sp>
        <p:nvSpPr>
          <p:cNvPr id="3" name="Subtitle 2"/>
          <p:cNvSpPr>
            <a:spLocks noGrp="1"/>
          </p:cNvSpPr>
          <p:nvPr>
            <p:ph type="subTitle" idx="1"/>
          </p:nvPr>
        </p:nvSpPr>
        <p:spPr>
          <a:xfrm>
            <a:off x="1371600" y="4343400"/>
            <a:ext cx="6400800" cy="1295400"/>
          </a:xfrm>
        </p:spPr>
        <p:txBody>
          <a:bodyPr/>
          <a:lstStyle/>
          <a:p>
            <a:r>
              <a:rPr lang="en-US" dirty="0" err="1" smtClean="0"/>
              <a:t>Manajemen</a:t>
            </a:r>
            <a:r>
              <a:rPr lang="en-US" dirty="0" smtClean="0"/>
              <a:t> </a:t>
            </a:r>
            <a:r>
              <a:rPr lang="en-US" dirty="0" err="1" smtClean="0"/>
              <a:t>Risiko</a:t>
            </a:r>
            <a:endParaRPr lang="en-US" dirty="0"/>
          </a:p>
        </p:txBody>
      </p:sp>
      <p:sp>
        <p:nvSpPr>
          <p:cNvPr id="4" name="Footer Placeholder 3"/>
          <p:cNvSpPr>
            <a:spLocks noGrp="1"/>
          </p:cNvSpPr>
          <p:nvPr>
            <p:ph type="ftr" sz="quarter" idx="11"/>
          </p:nvPr>
        </p:nvSpPr>
        <p:spPr/>
        <p:txBody>
          <a:bodyPr/>
          <a:lstStyle/>
          <a:p>
            <a:r>
              <a:rPr lang="en-US" smtClean="0"/>
              <a:t>farlianto@uny.ac.id / 0811266750</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t>
            </a:r>
            <a:endParaRPr lang="en-US" dirty="0"/>
          </a:p>
        </p:txBody>
      </p:sp>
      <p:sp>
        <p:nvSpPr>
          <p:cNvPr id="3" name="Content Placeholder 2"/>
          <p:cNvSpPr>
            <a:spLocks noGrp="1"/>
          </p:cNvSpPr>
          <p:nvPr>
            <p:ph idx="1"/>
          </p:nvPr>
        </p:nvSpPr>
        <p:spPr/>
        <p:txBody>
          <a:bodyPr/>
          <a:lstStyle/>
          <a:p>
            <a:pPr lvl="0">
              <a:buNone/>
            </a:pPr>
            <a:r>
              <a:rPr lang="en-US" dirty="0" smtClean="0"/>
              <a:t>2. </a:t>
            </a:r>
            <a:r>
              <a:rPr lang="en-US" dirty="0" err="1" smtClean="0"/>
              <a:t>Kewajiban</a:t>
            </a:r>
            <a:r>
              <a:rPr lang="en-US" dirty="0" smtClean="0"/>
              <a:t> </a:t>
            </a:r>
            <a:r>
              <a:rPr lang="en-US" dirty="0" err="1" smtClean="0"/>
              <a:t>absolut</a:t>
            </a:r>
            <a:r>
              <a:rPr lang="en-US" dirty="0" smtClean="0"/>
              <a:t> : </a:t>
            </a:r>
            <a:r>
              <a:rPr lang="en-US" dirty="0" err="1" smtClean="0"/>
              <a:t>jika</a:t>
            </a:r>
            <a:r>
              <a:rPr lang="en-US" dirty="0" smtClean="0"/>
              <a:t> </a:t>
            </a:r>
            <a:r>
              <a:rPr lang="en-US" dirty="0" err="1" smtClean="0"/>
              <a:t>potensi</a:t>
            </a:r>
            <a:r>
              <a:rPr lang="en-US" dirty="0" smtClean="0"/>
              <a:t> </a:t>
            </a:r>
            <a:r>
              <a:rPr lang="en-US" dirty="0" err="1" smtClean="0"/>
              <a:t>kerugian</a:t>
            </a:r>
            <a:r>
              <a:rPr lang="en-US" dirty="0" smtClean="0"/>
              <a:t> </a:t>
            </a:r>
            <a:r>
              <a:rPr lang="en-US" dirty="0" err="1" smtClean="0"/>
              <a:t>terhadap</a:t>
            </a:r>
            <a:r>
              <a:rPr lang="en-US" dirty="0" smtClean="0"/>
              <a:t> </a:t>
            </a:r>
            <a:r>
              <a:rPr lang="en-US" dirty="0" err="1" smtClean="0"/>
              <a:t>individu</a:t>
            </a:r>
            <a:r>
              <a:rPr lang="en-US" dirty="0" smtClean="0"/>
              <a:t> </a:t>
            </a:r>
            <a:r>
              <a:rPr lang="en-US" dirty="0" err="1" smtClean="0"/>
              <a:t>atau</a:t>
            </a:r>
            <a:r>
              <a:rPr lang="en-US" dirty="0" smtClean="0"/>
              <a:t> </a:t>
            </a:r>
            <a:r>
              <a:rPr lang="en-US" dirty="0" err="1" smtClean="0"/>
              <a:t>masyarakat</a:t>
            </a:r>
            <a:r>
              <a:rPr lang="en-US" dirty="0" smtClean="0"/>
              <a:t> </a:t>
            </a:r>
            <a:r>
              <a:rPr lang="en-US" dirty="0" err="1" smtClean="0"/>
              <a:t>sangat</a:t>
            </a:r>
            <a:r>
              <a:rPr lang="en-US" dirty="0" smtClean="0"/>
              <a:t> </a:t>
            </a:r>
            <a:r>
              <a:rPr lang="en-US" dirty="0" err="1" smtClean="0"/>
              <a:t>besar</a:t>
            </a:r>
            <a:r>
              <a:rPr lang="en-US" dirty="0" smtClean="0"/>
              <a:t>, </a:t>
            </a:r>
            <a:r>
              <a:rPr lang="en-US" dirty="0" err="1" smtClean="0"/>
              <a:t>maka</a:t>
            </a:r>
            <a:r>
              <a:rPr lang="en-US" dirty="0" smtClean="0"/>
              <a:t> </a:t>
            </a:r>
            <a:r>
              <a:rPr lang="en-US" dirty="0" err="1" smtClean="0"/>
              <a:t>seseorang</a:t>
            </a:r>
            <a:r>
              <a:rPr lang="en-US" dirty="0" smtClean="0"/>
              <a:t> </a:t>
            </a:r>
            <a:r>
              <a:rPr lang="en-US" dirty="0" err="1" smtClean="0"/>
              <a:t>bisa</a:t>
            </a:r>
            <a:r>
              <a:rPr lang="en-US" dirty="0" smtClean="0"/>
              <a:t> </a:t>
            </a:r>
            <a:r>
              <a:rPr lang="en-US" dirty="0" err="1" smtClean="0"/>
              <a:t>dianggap</a:t>
            </a:r>
            <a:r>
              <a:rPr lang="en-US" dirty="0" smtClean="0"/>
              <a:t> </a:t>
            </a:r>
            <a:r>
              <a:rPr lang="en-US" dirty="0" err="1" smtClean="0"/>
              <a:t>melanggar</a:t>
            </a:r>
            <a:r>
              <a:rPr lang="en-US" dirty="0" smtClean="0"/>
              <a:t> </a:t>
            </a:r>
            <a:r>
              <a:rPr lang="en-US" dirty="0" err="1" smtClean="0"/>
              <a:t>hukum</a:t>
            </a:r>
            <a:r>
              <a:rPr lang="en-US" dirty="0" smtClean="0"/>
              <a:t> </a:t>
            </a:r>
            <a:r>
              <a:rPr lang="en-US" dirty="0" err="1" smtClean="0"/>
              <a:t>meskipun</a:t>
            </a:r>
            <a:r>
              <a:rPr lang="en-US" dirty="0" smtClean="0"/>
              <a:t> </a:t>
            </a:r>
            <a:r>
              <a:rPr lang="en-US" dirty="0" err="1" smtClean="0"/>
              <a:t>aspek</a:t>
            </a:r>
            <a:r>
              <a:rPr lang="en-US" dirty="0" smtClean="0"/>
              <a:t> negligence </a:t>
            </a:r>
            <a:r>
              <a:rPr lang="en-US" dirty="0" err="1" smtClean="0"/>
              <a:t>tidak</a:t>
            </a:r>
            <a:r>
              <a:rPr lang="en-US" dirty="0" smtClean="0"/>
              <a:t> </a:t>
            </a:r>
            <a:r>
              <a:rPr lang="en-US" dirty="0" err="1" smtClean="0"/>
              <a:t>terbukti</a:t>
            </a:r>
            <a:r>
              <a:rPr lang="en-US" dirty="0" smtClean="0"/>
              <a:t>. </a:t>
            </a:r>
            <a:r>
              <a:rPr lang="en-US" dirty="0" err="1" smtClean="0"/>
              <a:t>Beberapa</a:t>
            </a:r>
            <a:r>
              <a:rPr lang="en-US" dirty="0" smtClean="0"/>
              <a:t> </a:t>
            </a:r>
            <a:r>
              <a:rPr lang="en-US" dirty="0" err="1" smtClean="0"/>
              <a:t>contoh</a:t>
            </a:r>
            <a:r>
              <a:rPr lang="en-US" dirty="0" smtClean="0"/>
              <a:t> </a:t>
            </a:r>
            <a:r>
              <a:rPr lang="en-US" dirty="0" err="1" smtClean="0"/>
              <a:t>pelanggaran</a:t>
            </a:r>
            <a:r>
              <a:rPr lang="en-US" dirty="0" smtClean="0"/>
              <a:t> </a:t>
            </a:r>
            <a:r>
              <a:rPr lang="en-US" dirty="0" err="1" smtClean="0"/>
              <a:t>semacam</a:t>
            </a:r>
            <a:r>
              <a:rPr lang="en-US" dirty="0" smtClean="0"/>
              <a:t> </a:t>
            </a:r>
            <a:r>
              <a:rPr lang="en-US" dirty="0" err="1" smtClean="0"/>
              <a:t>itu</a:t>
            </a:r>
            <a:r>
              <a:rPr lang="en-US" dirty="0" smtClean="0"/>
              <a:t> </a:t>
            </a:r>
            <a:r>
              <a:rPr lang="en-US" dirty="0" err="1" smtClean="0"/>
              <a:t>adalah</a:t>
            </a:r>
            <a:r>
              <a:rPr lang="en-US" dirty="0" smtClean="0"/>
              <a:t>, </a:t>
            </a:r>
            <a:r>
              <a:rPr lang="en-US" dirty="0" err="1" smtClean="0"/>
              <a:t>memelihara</a:t>
            </a:r>
            <a:r>
              <a:rPr lang="en-US" dirty="0" smtClean="0"/>
              <a:t> </a:t>
            </a:r>
            <a:r>
              <a:rPr lang="en-US" dirty="0" err="1" smtClean="0"/>
              <a:t>binatang</a:t>
            </a:r>
            <a:r>
              <a:rPr lang="en-US" dirty="0" smtClean="0"/>
              <a:t> </a:t>
            </a:r>
            <a:r>
              <a:rPr lang="en-US" dirty="0" err="1" smtClean="0"/>
              <a:t>buas</a:t>
            </a:r>
            <a:r>
              <a:rPr lang="en-US" dirty="0" smtClean="0"/>
              <a:t>, </a:t>
            </a:r>
            <a:r>
              <a:rPr lang="en-US" dirty="0" err="1" smtClean="0"/>
              <a:t>atau</a:t>
            </a:r>
            <a:r>
              <a:rPr lang="en-US" dirty="0" smtClean="0"/>
              <a:t> </a:t>
            </a:r>
            <a:r>
              <a:rPr lang="en-US" dirty="0" err="1" smtClean="0"/>
              <a:t>memproduksi</a:t>
            </a:r>
            <a:r>
              <a:rPr lang="en-US" dirty="0" smtClean="0"/>
              <a:t> </a:t>
            </a:r>
            <a:r>
              <a:rPr lang="en-US" dirty="0" err="1" smtClean="0"/>
              <a:t>bahan</a:t>
            </a:r>
            <a:r>
              <a:rPr lang="en-US" dirty="0" smtClean="0"/>
              <a:t> </a:t>
            </a:r>
            <a:r>
              <a:rPr lang="en-US" dirty="0" err="1" smtClean="0"/>
              <a:t>peledak</a:t>
            </a:r>
            <a:r>
              <a:rPr lang="en-US" dirty="0" smtClean="0"/>
              <a:t>.</a:t>
            </a:r>
          </a:p>
          <a:p>
            <a:pPr>
              <a:buNone/>
            </a:pPr>
            <a:endParaRPr lang="en-US" dirty="0"/>
          </a:p>
        </p:txBody>
      </p:sp>
      <p:sp>
        <p:nvSpPr>
          <p:cNvPr id="4" name="Footer Placeholder 3"/>
          <p:cNvSpPr>
            <a:spLocks noGrp="1"/>
          </p:cNvSpPr>
          <p:nvPr>
            <p:ph type="ftr" sz="quarter" idx="11"/>
          </p:nvPr>
        </p:nvSpPr>
        <p:spPr/>
        <p:txBody>
          <a:bodyPr/>
          <a:lstStyle/>
          <a:p>
            <a:r>
              <a:rPr lang="en-US" smtClean="0"/>
              <a:t>farlianto@uny.ac.id / 0811266750</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3. Negligence : negligence </a:t>
            </a:r>
            <a:r>
              <a:rPr lang="en-US" dirty="0" err="1" smtClean="0"/>
              <a:t>bisa</a:t>
            </a:r>
            <a:r>
              <a:rPr lang="en-US" dirty="0" smtClean="0"/>
              <a:t> </a:t>
            </a:r>
            <a:r>
              <a:rPr lang="en-US" dirty="0" err="1" smtClean="0"/>
              <a:t>diartikan</a:t>
            </a:r>
            <a:r>
              <a:rPr lang="en-US" dirty="0" smtClean="0"/>
              <a:t> </a:t>
            </a:r>
            <a:r>
              <a:rPr lang="en-US" dirty="0" err="1" smtClean="0"/>
              <a:t>sebagai</a:t>
            </a:r>
            <a:r>
              <a:rPr lang="en-US" dirty="0" smtClean="0"/>
              <a:t> </a:t>
            </a:r>
            <a:r>
              <a:rPr lang="en-US" dirty="0" err="1" smtClean="0"/>
              <a:t>kegagalan</a:t>
            </a:r>
            <a:r>
              <a:rPr lang="en-US" dirty="0" smtClean="0"/>
              <a:t> </a:t>
            </a:r>
            <a:r>
              <a:rPr lang="en-US" dirty="0" err="1" smtClean="0"/>
              <a:t>untuk</a:t>
            </a:r>
            <a:r>
              <a:rPr lang="en-US" dirty="0" smtClean="0"/>
              <a:t> </a:t>
            </a:r>
            <a:r>
              <a:rPr lang="en-US" dirty="0" err="1" smtClean="0"/>
              <a:t>menjalankan</a:t>
            </a:r>
            <a:r>
              <a:rPr lang="en-US" dirty="0" smtClean="0"/>
              <a:t> </a:t>
            </a:r>
            <a:r>
              <a:rPr lang="en-US" dirty="0" err="1" smtClean="0"/>
              <a:t>perhatian</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standar</a:t>
            </a:r>
            <a:r>
              <a:rPr lang="en-US" dirty="0" smtClean="0"/>
              <a:t> </a:t>
            </a:r>
            <a:r>
              <a:rPr lang="en-US" dirty="0" err="1" smtClean="0"/>
              <a:t>hukum</a:t>
            </a:r>
            <a:r>
              <a:rPr lang="en-US" dirty="0" smtClean="0"/>
              <a:t> yang </a:t>
            </a:r>
            <a:r>
              <a:rPr lang="en-US" dirty="0" err="1" smtClean="0"/>
              <a:t>berlaku</a:t>
            </a:r>
            <a:r>
              <a:rPr lang="en-US" dirty="0" smtClean="0"/>
              <a:t>. </a:t>
            </a:r>
            <a:r>
              <a:rPr lang="en-US" dirty="0" err="1" smtClean="0"/>
              <a:t>Sebagai</a:t>
            </a:r>
            <a:r>
              <a:rPr lang="en-US" dirty="0" smtClean="0"/>
              <a:t> </a:t>
            </a:r>
            <a:r>
              <a:rPr lang="en-US" dirty="0" err="1" smtClean="0"/>
              <a:t>contoh</a:t>
            </a:r>
            <a:r>
              <a:rPr lang="en-US" dirty="0" smtClean="0"/>
              <a:t>, </a:t>
            </a:r>
            <a:r>
              <a:rPr lang="en-US" dirty="0" err="1" smtClean="0"/>
              <a:t>rem</a:t>
            </a:r>
            <a:r>
              <a:rPr lang="en-US" dirty="0" smtClean="0"/>
              <a:t> </a:t>
            </a:r>
            <a:r>
              <a:rPr lang="en-US" dirty="0" err="1" smtClean="0"/>
              <a:t>mobil</a:t>
            </a:r>
            <a:r>
              <a:rPr lang="en-US" dirty="0" smtClean="0"/>
              <a:t> </a:t>
            </a:r>
            <a:r>
              <a:rPr lang="en-US" dirty="0" err="1" smtClean="0"/>
              <a:t>saya</a:t>
            </a:r>
            <a:r>
              <a:rPr lang="en-US" dirty="0" smtClean="0"/>
              <a:t> </a:t>
            </a:r>
            <a:r>
              <a:rPr lang="en-US" dirty="0" err="1" smtClean="0"/>
              <a:t>tidak</a:t>
            </a:r>
            <a:r>
              <a:rPr lang="en-US" dirty="0" smtClean="0"/>
              <a:t> </a:t>
            </a:r>
            <a:r>
              <a:rPr lang="en-US" dirty="0" err="1" smtClean="0"/>
              <a:t>berfungsi</a:t>
            </a:r>
            <a:r>
              <a:rPr lang="en-US" dirty="0" smtClean="0"/>
              <a:t> </a:t>
            </a:r>
            <a:r>
              <a:rPr lang="en-US" dirty="0" err="1" smtClean="0"/>
              <a:t>dengan</a:t>
            </a:r>
            <a:r>
              <a:rPr lang="en-US" dirty="0" smtClean="0"/>
              <a:t> </a:t>
            </a:r>
            <a:r>
              <a:rPr lang="en-US" dirty="0" err="1" smtClean="0"/>
              <a:t>baik</a:t>
            </a:r>
            <a:r>
              <a:rPr lang="en-US" dirty="0" smtClean="0"/>
              <a:t>, </a:t>
            </a:r>
            <a:r>
              <a:rPr lang="en-US" dirty="0" err="1" smtClean="0"/>
              <a:t>sehingga</a:t>
            </a:r>
            <a:r>
              <a:rPr lang="en-US" dirty="0" smtClean="0"/>
              <a:t> </a:t>
            </a:r>
            <a:r>
              <a:rPr lang="en-US" dirty="0" err="1" smtClean="0"/>
              <a:t>mencelakai</a:t>
            </a:r>
            <a:r>
              <a:rPr lang="en-US" dirty="0" smtClean="0"/>
              <a:t> </a:t>
            </a:r>
            <a:r>
              <a:rPr lang="en-US" dirty="0" err="1" smtClean="0"/>
              <a:t>seseorang</a:t>
            </a:r>
            <a:r>
              <a:rPr lang="en-US" dirty="0" smtClean="0"/>
              <a:t>. </a:t>
            </a:r>
            <a:r>
              <a:rPr lang="en-US" dirty="0" err="1" smtClean="0"/>
              <a:t>Saya</a:t>
            </a:r>
            <a:r>
              <a:rPr lang="en-US" dirty="0" smtClean="0"/>
              <a:t> </a:t>
            </a:r>
            <a:r>
              <a:rPr lang="en-US" dirty="0" err="1" smtClean="0"/>
              <a:t>bisa</a:t>
            </a:r>
            <a:r>
              <a:rPr lang="en-US" dirty="0" smtClean="0"/>
              <a:t> </a:t>
            </a:r>
            <a:r>
              <a:rPr lang="en-US" dirty="0" err="1" smtClean="0"/>
              <a:t>dinyatakan</a:t>
            </a:r>
            <a:r>
              <a:rPr lang="en-US" dirty="0" smtClean="0"/>
              <a:t> </a:t>
            </a:r>
            <a:r>
              <a:rPr lang="en-US" dirty="0" err="1" smtClean="0"/>
              <a:t>salah</a:t>
            </a:r>
            <a:r>
              <a:rPr lang="en-US" dirty="0" smtClean="0"/>
              <a:t> </a:t>
            </a:r>
            <a:r>
              <a:rPr lang="en-US" dirty="0" err="1" smtClean="0"/>
              <a:t>karena</a:t>
            </a:r>
            <a:r>
              <a:rPr lang="en-US" dirty="0" smtClean="0"/>
              <a:t> </a:t>
            </a:r>
            <a:r>
              <a:rPr lang="en-US" dirty="0" err="1" smtClean="0"/>
              <a:t>standar</a:t>
            </a:r>
            <a:r>
              <a:rPr lang="en-US" dirty="0" smtClean="0"/>
              <a:t> yang </a:t>
            </a:r>
            <a:r>
              <a:rPr lang="en-US" dirty="0" err="1" smtClean="0"/>
              <a:t>biasanya</a:t>
            </a:r>
            <a:r>
              <a:rPr lang="en-US" dirty="0" smtClean="0"/>
              <a:t> </a:t>
            </a:r>
            <a:r>
              <a:rPr lang="en-US" dirty="0" err="1" smtClean="0"/>
              <a:t>berlaku</a:t>
            </a:r>
            <a:r>
              <a:rPr lang="en-US" dirty="0" smtClean="0"/>
              <a:t> </a:t>
            </a:r>
            <a:r>
              <a:rPr lang="en-US" dirty="0" err="1" smtClean="0"/>
              <a:t>adalah</a:t>
            </a:r>
            <a:r>
              <a:rPr lang="en-US" dirty="0" smtClean="0"/>
              <a:t> </a:t>
            </a:r>
            <a:r>
              <a:rPr lang="en-US" dirty="0" err="1" smtClean="0"/>
              <a:t>pemilik</a:t>
            </a:r>
            <a:r>
              <a:rPr lang="en-US" dirty="0" smtClean="0"/>
              <a:t> </a:t>
            </a:r>
            <a:r>
              <a:rPr lang="en-US" dirty="0" err="1" smtClean="0"/>
              <a:t>mobil</a:t>
            </a:r>
            <a:r>
              <a:rPr lang="en-US" dirty="0" smtClean="0"/>
              <a:t> </a:t>
            </a:r>
            <a:r>
              <a:rPr lang="en-US" dirty="0" err="1" smtClean="0"/>
              <a:t>sudah</a:t>
            </a:r>
            <a:r>
              <a:rPr lang="en-US" dirty="0" smtClean="0"/>
              <a:t> </a:t>
            </a:r>
            <a:r>
              <a:rPr lang="en-US" dirty="0" err="1" smtClean="0"/>
              <a:t>seharusnya</a:t>
            </a:r>
            <a:r>
              <a:rPr lang="en-US" dirty="0" smtClean="0"/>
              <a:t> </a:t>
            </a:r>
            <a:r>
              <a:rPr lang="en-US" dirty="0" err="1" smtClean="0"/>
              <a:t>merawat</a:t>
            </a:r>
            <a:r>
              <a:rPr lang="en-US" dirty="0" smtClean="0"/>
              <a:t> </a:t>
            </a:r>
            <a:r>
              <a:rPr lang="en-US" dirty="0" err="1" smtClean="0"/>
              <a:t>mobilnya</a:t>
            </a:r>
            <a:r>
              <a:rPr lang="en-US" dirty="0" smtClean="0"/>
              <a:t>, </a:t>
            </a:r>
            <a:r>
              <a:rPr lang="en-US" dirty="0" err="1" smtClean="0"/>
              <a:t>termasuk</a:t>
            </a:r>
            <a:r>
              <a:rPr lang="en-US" dirty="0" smtClean="0"/>
              <a:t> </a:t>
            </a:r>
            <a:r>
              <a:rPr lang="en-US" dirty="0" err="1" smtClean="0"/>
              <a:t>rem</a:t>
            </a:r>
            <a:r>
              <a:rPr lang="en-US" dirty="0" smtClean="0"/>
              <a:t> </a:t>
            </a:r>
            <a:r>
              <a:rPr lang="en-US" dirty="0" err="1" smtClean="0"/>
              <a:t>mobil</a:t>
            </a:r>
            <a:r>
              <a:rPr lang="en-US" dirty="0" smtClean="0"/>
              <a:t> </a:t>
            </a:r>
            <a:r>
              <a:rPr lang="en-US" dirty="0" err="1" smtClean="0"/>
              <a:t>tersebut</a:t>
            </a:r>
            <a:r>
              <a:rPr lang="en-US" dirty="0" smtClean="0"/>
              <a:t>. </a:t>
            </a:r>
            <a:r>
              <a:rPr lang="en-US" dirty="0" err="1" smtClean="0"/>
              <a:t>Kegagalan</a:t>
            </a:r>
            <a:r>
              <a:rPr lang="en-US" dirty="0" smtClean="0"/>
              <a:t> </a:t>
            </a:r>
            <a:r>
              <a:rPr lang="en-US" dirty="0" err="1" smtClean="0"/>
              <a:t>merawat</a:t>
            </a:r>
            <a:r>
              <a:rPr lang="en-US" dirty="0" smtClean="0"/>
              <a:t> </a:t>
            </a:r>
            <a:r>
              <a:rPr lang="en-US" dirty="0" err="1" smtClean="0"/>
              <a:t>rem</a:t>
            </a:r>
            <a:r>
              <a:rPr lang="en-US" dirty="0" smtClean="0"/>
              <a:t> </a:t>
            </a:r>
            <a:r>
              <a:rPr lang="en-US" dirty="0" err="1" smtClean="0"/>
              <a:t>mobil</a:t>
            </a:r>
            <a:r>
              <a:rPr lang="en-US" dirty="0" smtClean="0"/>
              <a:t> </a:t>
            </a:r>
            <a:r>
              <a:rPr lang="en-US" dirty="0" err="1" smtClean="0"/>
              <a:t>merupakan</a:t>
            </a:r>
            <a:r>
              <a:rPr lang="en-US" dirty="0" smtClean="0"/>
              <a:t> </a:t>
            </a:r>
            <a:r>
              <a:rPr lang="en-US" dirty="0" err="1" smtClean="0"/>
              <a:t>contoh</a:t>
            </a:r>
            <a:r>
              <a:rPr lang="en-US" dirty="0" smtClean="0"/>
              <a:t> negligence</a:t>
            </a:r>
            <a:endParaRPr lang="en-US" dirty="0"/>
          </a:p>
        </p:txBody>
      </p:sp>
      <p:sp>
        <p:nvSpPr>
          <p:cNvPr id="4" name="Footer Placeholder 3"/>
          <p:cNvSpPr>
            <a:spLocks noGrp="1"/>
          </p:cNvSpPr>
          <p:nvPr>
            <p:ph type="ftr" sz="quarter" idx="11"/>
          </p:nvPr>
        </p:nvSpPr>
        <p:spPr/>
        <p:txBody>
          <a:bodyPr/>
          <a:lstStyle/>
          <a:p>
            <a:r>
              <a:rPr lang="en-US" smtClean="0"/>
              <a:t>farlianto@uny.ac.id / 0811266750</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err="1" smtClean="0"/>
              <a:t>Mengapa</a:t>
            </a:r>
            <a:r>
              <a:rPr lang="en-US" dirty="0" smtClean="0"/>
              <a:t> </a:t>
            </a:r>
            <a:r>
              <a:rPr lang="en-US" dirty="0" err="1" smtClean="0"/>
              <a:t>kerusakan</a:t>
            </a:r>
            <a:r>
              <a:rPr lang="en-US" dirty="0" smtClean="0"/>
              <a:t> property </a:t>
            </a:r>
            <a:r>
              <a:rPr lang="en-US" dirty="0" err="1" smtClean="0"/>
              <a:t>dimasukkan</a:t>
            </a:r>
            <a:r>
              <a:rPr lang="en-US" dirty="0" smtClean="0"/>
              <a:t> </a:t>
            </a:r>
            <a:r>
              <a:rPr lang="en-US" dirty="0" err="1" smtClean="0"/>
              <a:t>sbg</a:t>
            </a:r>
            <a:r>
              <a:rPr lang="en-US" dirty="0" smtClean="0"/>
              <a:t> </a:t>
            </a:r>
            <a:r>
              <a:rPr lang="en-US" dirty="0" err="1" smtClean="0"/>
              <a:t>salah</a:t>
            </a:r>
            <a:r>
              <a:rPr lang="en-US" dirty="0" smtClean="0"/>
              <a:t> </a:t>
            </a:r>
            <a:r>
              <a:rPr lang="en-US" dirty="0" err="1" smtClean="0"/>
              <a:t>satu</a:t>
            </a:r>
            <a:r>
              <a:rPr lang="en-US" dirty="0" smtClean="0"/>
              <a:t> </a:t>
            </a:r>
            <a:r>
              <a:rPr lang="en-US" dirty="0" err="1" smtClean="0"/>
              <a:t>risiko</a:t>
            </a:r>
            <a:r>
              <a:rPr lang="en-US" dirty="0" smtClean="0"/>
              <a:t> yang </a:t>
            </a:r>
            <a:r>
              <a:rPr lang="en-US" dirty="0" err="1" smtClean="0"/>
              <a:t>perlu</a:t>
            </a:r>
            <a:r>
              <a:rPr lang="en-US" dirty="0" smtClean="0"/>
              <a:t> </a:t>
            </a:r>
            <a:r>
              <a:rPr lang="en-US" dirty="0" err="1" smtClean="0"/>
              <a:t>diperhitungkan</a:t>
            </a:r>
            <a:r>
              <a:rPr lang="en-US" dirty="0" smtClean="0"/>
              <a:t>? </a:t>
            </a:r>
            <a:r>
              <a:rPr lang="en-US" dirty="0" err="1" smtClean="0"/>
              <a:t>Berikan</a:t>
            </a:r>
            <a:r>
              <a:rPr lang="en-US" dirty="0" smtClean="0"/>
              <a:t> </a:t>
            </a:r>
            <a:r>
              <a:rPr lang="en-US" dirty="0" err="1" smtClean="0"/>
              <a:t>alasannya</a:t>
            </a:r>
            <a:r>
              <a:rPr lang="en-US" dirty="0" smtClean="0"/>
              <a:t>!</a:t>
            </a:r>
          </a:p>
          <a:p>
            <a:r>
              <a:rPr lang="en-US" dirty="0" err="1" smtClean="0"/>
              <a:t>Dalam</a:t>
            </a:r>
            <a:r>
              <a:rPr lang="en-US" dirty="0" smtClean="0"/>
              <a:t> </a:t>
            </a:r>
            <a:r>
              <a:rPr lang="en-US" dirty="0" err="1" smtClean="0"/>
              <a:t>hukum</a:t>
            </a:r>
            <a:r>
              <a:rPr lang="en-US" dirty="0" smtClean="0"/>
              <a:t> </a:t>
            </a:r>
            <a:r>
              <a:rPr lang="en-US" dirty="0" err="1" smtClean="0"/>
              <a:t>ada</a:t>
            </a:r>
            <a:r>
              <a:rPr lang="en-US" dirty="0" smtClean="0"/>
              <a:t> </a:t>
            </a:r>
            <a:r>
              <a:rPr lang="en-US" dirty="0" err="1" smtClean="0"/>
              <a:t>hukum</a:t>
            </a:r>
            <a:r>
              <a:rPr lang="en-US" dirty="0" smtClean="0"/>
              <a:t> </a:t>
            </a:r>
            <a:r>
              <a:rPr lang="en-US" dirty="0" err="1" smtClean="0"/>
              <a:t>pidana</a:t>
            </a:r>
            <a:r>
              <a:rPr lang="en-US" dirty="0" smtClean="0"/>
              <a:t> </a:t>
            </a:r>
            <a:r>
              <a:rPr lang="en-US" dirty="0" err="1" smtClean="0"/>
              <a:t>dan</a:t>
            </a:r>
            <a:r>
              <a:rPr lang="en-US" dirty="0" smtClean="0"/>
              <a:t> </a:t>
            </a:r>
            <a:r>
              <a:rPr lang="en-US" dirty="0" err="1" smtClean="0"/>
              <a:t>perdata</a:t>
            </a:r>
            <a:r>
              <a:rPr lang="en-US" dirty="0" smtClean="0"/>
              <a:t>, </a:t>
            </a:r>
            <a:r>
              <a:rPr lang="en-US" dirty="0" err="1" smtClean="0"/>
              <a:t>Kerusakan</a:t>
            </a:r>
            <a:r>
              <a:rPr lang="en-US" dirty="0" smtClean="0"/>
              <a:t> property yang </a:t>
            </a:r>
            <a:r>
              <a:rPr lang="en-US" dirty="0" err="1" smtClean="0"/>
              <a:t>seperti</a:t>
            </a:r>
            <a:r>
              <a:rPr lang="en-US" dirty="0" smtClean="0"/>
              <a:t> </a:t>
            </a:r>
            <a:r>
              <a:rPr lang="en-US" dirty="0" err="1" smtClean="0"/>
              <a:t>apa</a:t>
            </a:r>
            <a:r>
              <a:rPr lang="en-US" dirty="0" smtClean="0"/>
              <a:t> yang </a:t>
            </a:r>
            <a:r>
              <a:rPr lang="en-US" dirty="0" err="1" smtClean="0"/>
              <a:t>bisa</a:t>
            </a:r>
            <a:r>
              <a:rPr lang="en-US" dirty="0" smtClean="0"/>
              <a:t> </a:t>
            </a:r>
            <a:r>
              <a:rPr lang="en-US" dirty="0" err="1" smtClean="0"/>
              <a:t>dipidanakan</a:t>
            </a:r>
            <a:r>
              <a:rPr lang="en-US" dirty="0" smtClean="0"/>
              <a:t> </a:t>
            </a:r>
            <a:r>
              <a:rPr lang="en-US" dirty="0" err="1" smtClean="0"/>
              <a:t>atau</a:t>
            </a:r>
            <a:r>
              <a:rPr lang="en-US" dirty="0" smtClean="0"/>
              <a:t> </a:t>
            </a:r>
            <a:r>
              <a:rPr lang="en-US" dirty="0" err="1" smtClean="0"/>
              <a:t>diperdatakan</a:t>
            </a:r>
            <a:r>
              <a:rPr lang="en-US" dirty="0" smtClean="0"/>
              <a:t>? </a:t>
            </a:r>
            <a:r>
              <a:rPr lang="en-US" dirty="0" err="1" smtClean="0"/>
              <a:t>Berikan</a:t>
            </a:r>
            <a:r>
              <a:rPr lang="en-US" dirty="0" smtClean="0"/>
              <a:t> </a:t>
            </a:r>
            <a:r>
              <a:rPr lang="en-US" dirty="0" err="1" smtClean="0"/>
              <a:t>contoh</a:t>
            </a:r>
            <a:r>
              <a:rPr lang="en-US" smtClean="0"/>
              <a:t>!</a:t>
            </a:r>
            <a:endParaRPr lang="en-US" dirty="0"/>
          </a:p>
        </p:txBody>
      </p:sp>
      <p:sp>
        <p:nvSpPr>
          <p:cNvPr id="4" name="Footer Placeholder 3"/>
          <p:cNvSpPr>
            <a:spLocks noGrp="1"/>
          </p:cNvSpPr>
          <p:nvPr>
            <p:ph type="ftr" sz="quarter" idx="11"/>
          </p:nvPr>
        </p:nvSpPr>
        <p:spPr/>
        <p:txBody>
          <a:bodyPr/>
          <a:lstStyle/>
          <a:p>
            <a:r>
              <a:rPr lang="en-US" smtClean="0"/>
              <a:t>farlianto@uny.ac.id / 0811266750</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Risiko</a:t>
            </a:r>
            <a:r>
              <a:rPr lang="en-US" dirty="0" smtClean="0"/>
              <a:t> Property</a:t>
            </a:r>
            <a:endParaRPr lang="en-US" dirty="0"/>
          </a:p>
        </p:txBody>
      </p:sp>
      <p:sp>
        <p:nvSpPr>
          <p:cNvPr id="3" name="Content Placeholder 2"/>
          <p:cNvSpPr>
            <a:spLocks noGrp="1"/>
          </p:cNvSpPr>
          <p:nvPr>
            <p:ph idx="1"/>
          </p:nvPr>
        </p:nvSpPr>
        <p:spPr/>
        <p:txBody>
          <a:bodyPr>
            <a:normAutofit/>
          </a:bodyPr>
          <a:lstStyle/>
          <a:p>
            <a:r>
              <a:rPr lang="id-ID" dirty="0"/>
              <a:t>Risiko yang mungkin terjadi atas (properti harta benda) mencakup banyak hal seperti kebakaran, banjir, perusakan, dan </a:t>
            </a:r>
            <a:r>
              <a:rPr lang="id-ID" dirty="0" smtClean="0"/>
              <a:t>lainnya</a:t>
            </a:r>
            <a:r>
              <a:rPr lang="en-US" dirty="0" smtClean="0"/>
              <a:t>.</a:t>
            </a:r>
          </a:p>
          <a:p>
            <a:endParaRPr lang="en-US" dirty="0"/>
          </a:p>
          <a:p>
            <a:pPr>
              <a:buNone/>
            </a:pPr>
            <a:r>
              <a:rPr lang="en-US" dirty="0" smtClean="0">
                <a:sym typeface="Wingdings" pitchFamily="2" charset="2"/>
              </a:rPr>
              <a:t> </a:t>
            </a:r>
            <a:r>
              <a:rPr lang="en-US" dirty="0" err="1" smtClean="0">
                <a:sym typeface="Wingdings" pitchFamily="2" charset="2"/>
              </a:rPr>
              <a:t>Asuransi</a:t>
            </a:r>
            <a:endParaRPr lang="en-US" dirty="0" smtClean="0"/>
          </a:p>
        </p:txBody>
      </p:sp>
      <p:sp>
        <p:nvSpPr>
          <p:cNvPr id="4" name="Footer Placeholder 3"/>
          <p:cNvSpPr>
            <a:spLocks noGrp="1"/>
          </p:cNvSpPr>
          <p:nvPr>
            <p:ph type="ftr" sz="quarter" idx="11"/>
          </p:nvPr>
        </p:nvSpPr>
        <p:spPr/>
        <p:txBody>
          <a:bodyPr/>
          <a:lstStyle/>
          <a:p>
            <a:r>
              <a:rPr lang="en-US" smtClean="0"/>
              <a:t>farlianto@uny.ac.id / 0811266750</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Asuransi</a:t>
            </a:r>
            <a:r>
              <a:rPr lang="en-US" dirty="0" smtClean="0"/>
              <a:t> </a:t>
            </a:r>
            <a:r>
              <a:rPr lang="en-US" dirty="0" err="1" smtClean="0"/>
              <a:t>Kerugian</a:t>
            </a:r>
            <a:endParaRPr lang="en-US" dirty="0"/>
          </a:p>
        </p:txBody>
      </p:sp>
      <p:sp>
        <p:nvSpPr>
          <p:cNvPr id="3" name="Content Placeholder 2"/>
          <p:cNvSpPr>
            <a:spLocks noGrp="1"/>
          </p:cNvSpPr>
          <p:nvPr>
            <p:ph idx="1"/>
          </p:nvPr>
        </p:nvSpPr>
        <p:spPr/>
        <p:txBody>
          <a:bodyPr>
            <a:normAutofit fontScale="85000" lnSpcReduction="20000"/>
          </a:bodyPr>
          <a:lstStyle/>
          <a:p>
            <a:r>
              <a:rPr lang="id-ID" dirty="0" smtClean="0"/>
              <a:t>asuransi harta benda (property insurance)</a:t>
            </a:r>
            <a:endParaRPr lang="en-US" dirty="0" smtClean="0"/>
          </a:p>
          <a:p>
            <a:r>
              <a:rPr lang="id-ID" dirty="0" smtClean="0"/>
              <a:t>asuransi rekayasa (engineering insurance)</a:t>
            </a:r>
            <a:endParaRPr lang="en-US" dirty="0" smtClean="0"/>
          </a:p>
          <a:p>
            <a:r>
              <a:rPr lang="id-ID" dirty="0" smtClean="0"/>
              <a:t>asuransi rangka kapal</a:t>
            </a:r>
            <a:endParaRPr lang="en-US" dirty="0" smtClean="0"/>
          </a:p>
          <a:p>
            <a:r>
              <a:rPr lang="id-ID" dirty="0" smtClean="0"/>
              <a:t>asuransi usaha minyak dan gas bumi</a:t>
            </a:r>
            <a:endParaRPr lang="en-US" dirty="0" smtClean="0"/>
          </a:p>
          <a:p>
            <a:r>
              <a:rPr lang="id-ID" dirty="0" smtClean="0"/>
              <a:t>asuransi pesawat</a:t>
            </a:r>
            <a:endParaRPr lang="en-US" dirty="0" smtClean="0"/>
          </a:p>
          <a:p>
            <a:r>
              <a:rPr lang="id-ID" dirty="0" smtClean="0"/>
              <a:t>asuransi satelit</a:t>
            </a:r>
            <a:endParaRPr lang="en-US" dirty="0" smtClean="0"/>
          </a:p>
          <a:p>
            <a:r>
              <a:rPr lang="id-ID" dirty="0" smtClean="0"/>
              <a:t>asuransi kecelakaan diri</a:t>
            </a:r>
            <a:endParaRPr lang="en-US" dirty="0" smtClean="0"/>
          </a:p>
          <a:p>
            <a:r>
              <a:rPr lang="id-ID" dirty="0" smtClean="0"/>
              <a:t>asuransi tanggung gugat</a:t>
            </a:r>
            <a:endParaRPr lang="en-US" dirty="0" smtClean="0"/>
          </a:p>
          <a:p>
            <a:r>
              <a:rPr lang="id-ID" dirty="0" smtClean="0"/>
              <a:t>asuransi uang</a:t>
            </a:r>
            <a:endParaRPr lang="en-US" dirty="0" smtClean="0"/>
          </a:p>
          <a:p>
            <a:r>
              <a:rPr lang="id-ID" dirty="0" smtClean="0"/>
              <a:t>asuransi kebakaran</a:t>
            </a:r>
            <a:endParaRPr lang="en-US" dirty="0"/>
          </a:p>
        </p:txBody>
      </p:sp>
      <p:sp>
        <p:nvSpPr>
          <p:cNvPr id="4" name="Footer Placeholder 3"/>
          <p:cNvSpPr>
            <a:spLocks noGrp="1"/>
          </p:cNvSpPr>
          <p:nvPr>
            <p:ph type="ftr" sz="quarter" idx="11"/>
          </p:nvPr>
        </p:nvSpPr>
        <p:spPr/>
        <p:txBody>
          <a:bodyPr/>
          <a:lstStyle/>
          <a:p>
            <a:r>
              <a:rPr lang="en-US" smtClean="0"/>
              <a:t>farlianto@uny.ac.id / 0811266750</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Metode Penilaian Kerugian </a:t>
            </a:r>
            <a:r>
              <a:rPr lang="en-US" b="1" dirty="0" smtClean="0"/>
              <a:t/>
            </a:r>
            <a:br>
              <a:rPr lang="en-US" b="1" dirty="0" smtClean="0"/>
            </a:br>
            <a:r>
              <a:rPr lang="id-ID" b="1" dirty="0" smtClean="0"/>
              <a:t>Aset Fisi</a:t>
            </a:r>
            <a:r>
              <a:rPr lang="en-US" b="1" dirty="0" smtClean="0"/>
              <a:t>k</a:t>
            </a:r>
            <a:endParaRPr lang="en-US" b="1" dirty="0"/>
          </a:p>
        </p:txBody>
      </p:sp>
      <p:sp>
        <p:nvSpPr>
          <p:cNvPr id="3" name="Content Placeholder 2"/>
          <p:cNvSpPr>
            <a:spLocks noGrp="1"/>
          </p:cNvSpPr>
          <p:nvPr>
            <p:ph idx="1"/>
          </p:nvPr>
        </p:nvSpPr>
        <p:spPr/>
        <p:txBody>
          <a:bodyPr>
            <a:normAutofit fontScale="85000" lnSpcReduction="10000"/>
          </a:bodyPr>
          <a:lstStyle/>
          <a:p>
            <a:pPr>
              <a:buFont typeface="Wingdings"/>
              <a:buChar char="à"/>
            </a:pPr>
            <a:r>
              <a:rPr lang="en-US" dirty="0" err="1" smtClean="0"/>
              <a:t>Harga</a:t>
            </a:r>
            <a:r>
              <a:rPr lang="en-US" dirty="0" smtClean="0"/>
              <a:t> </a:t>
            </a:r>
            <a:r>
              <a:rPr lang="en-US" dirty="0" err="1" smtClean="0"/>
              <a:t>Pasar</a:t>
            </a:r>
            <a:endParaRPr lang="en-US" dirty="0" smtClean="0"/>
          </a:p>
          <a:p>
            <a:pPr>
              <a:buFont typeface="Wingdings"/>
              <a:buChar char="à"/>
            </a:pPr>
            <a:r>
              <a:rPr lang="en-US" dirty="0" err="1"/>
              <a:t>Nilai</a:t>
            </a:r>
            <a:r>
              <a:rPr lang="en-US" dirty="0"/>
              <a:t> (</a:t>
            </a:r>
            <a:r>
              <a:rPr lang="en-US" dirty="0" err="1"/>
              <a:t>harga</a:t>
            </a:r>
            <a:r>
              <a:rPr lang="en-US" dirty="0"/>
              <a:t>) </a:t>
            </a:r>
            <a:r>
              <a:rPr lang="en-US" dirty="0" err="1"/>
              <a:t>pasar</a:t>
            </a:r>
            <a:r>
              <a:rPr lang="en-US" dirty="0"/>
              <a:t> </a:t>
            </a:r>
            <a:r>
              <a:rPr lang="en-US" dirty="0" err="1" smtClean="0"/>
              <a:t>adalah</a:t>
            </a:r>
            <a:r>
              <a:rPr lang="en-US" dirty="0" smtClean="0"/>
              <a:t> </a:t>
            </a:r>
            <a:r>
              <a:rPr lang="en-US" dirty="0" err="1"/>
              <a:t>harga</a:t>
            </a:r>
            <a:r>
              <a:rPr lang="en-US" dirty="0"/>
              <a:t> yang </a:t>
            </a:r>
            <a:r>
              <a:rPr lang="en-US" dirty="0" err="1"/>
              <a:t>terbentuk</a:t>
            </a:r>
            <a:r>
              <a:rPr lang="en-US" dirty="0"/>
              <a:t> </a:t>
            </a:r>
            <a:r>
              <a:rPr lang="en-US" dirty="0" err="1"/>
              <a:t>melalui</a:t>
            </a:r>
            <a:r>
              <a:rPr lang="en-US" dirty="0"/>
              <a:t> </a:t>
            </a:r>
            <a:r>
              <a:rPr lang="en-US" dirty="0" err="1"/>
              <a:t>mekanisme</a:t>
            </a:r>
            <a:r>
              <a:rPr lang="en-US" dirty="0"/>
              <a:t> </a:t>
            </a:r>
            <a:r>
              <a:rPr lang="en-US" dirty="0" err="1"/>
              <a:t>pasar</a:t>
            </a:r>
            <a:r>
              <a:rPr lang="en-US" dirty="0"/>
              <a:t>. </a:t>
            </a:r>
            <a:r>
              <a:rPr lang="en-US" dirty="0" err="1"/>
              <a:t>Dalam</a:t>
            </a:r>
            <a:r>
              <a:rPr lang="en-US" dirty="0"/>
              <a:t> </a:t>
            </a:r>
            <a:r>
              <a:rPr lang="en-US" dirty="0" err="1"/>
              <a:t>mekanisme</a:t>
            </a:r>
            <a:r>
              <a:rPr lang="en-US" dirty="0"/>
              <a:t> </a:t>
            </a:r>
            <a:r>
              <a:rPr lang="en-US" dirty="0" err="1"/>
              <a:t>pasar</a:t>
            </a:r>
            <a:r>
              <a:rPr lang="en-US" dirty="0"/>
              <a:t> </a:t>
            </a:r>
            <a:r>
              <a:rPr lang="en-US" dirty="0" err="1"/>
              <a:t>tersebut</a:t>
            </a:r>
            <a:r>
              <a:rPr lang="en-US" dirty="0"/>
              <a:t> </a:t>
            </a:r>
            <a:r>
              <a:rPr lang="en-US" dirty="0" err="1"/>
              <a:t>ada</a:t>
            </a:r>
            <a:r>
              <a:rPr lang="en-US" dirty="0"/>
              <a:t> </a:t>
            </a:r>
            <a:r>
              <a:rPr lang="en-US" dirty="0" err="1"/>
              <a:t>pihak</a:t>
            </a:r>
            <a:r>
              <a:rPr lang="en-US" dirty="0"/>
              <a:t> yang </a:t>
            </a:r>
            <a:r>
              <a:rPr lang="en-US" dirty="0" err="1"/>
              <a:t>ingin</a:t>
            </a:r>
            <a:r>
              <a:rPr lang="en-US" dirty="0"/>
              <a:t> </a:t>
            </a:r>
            <a:r>
              <a:rPr lang="en-US" dirty="0" err="1"/>
              <a:t>menjual</a:t>
            </a:r>
            <a:r>
              <a:rPr lang="en-US" dirty="0"/>
              <a:t> </a:t>
            </a:r>
            <a:r>
              <a:rPr lang="en-US" dirty="0" err="1"/>
              <a:t>dan</a:t>
            </a:r>
            <a:r>
              <a:rPr lang="en-US" dirty="0"/>
              <a:t> </a:t>
            </a:r>
            <a:r>
              <a:rPr lang="en-US" dirty="0" err="1"/>
              <a:t>ada</a:t>
            </a:r>
            <a:r>
              <a:rPr lang="en-US" dirty="0"/>
              <a:t> </a:t>
            </a:r>
            <a:r>
              <a:rPr lang="en-US" dirty="0" err="1"/>
              <a:t>pihak</a:t>
            </a:r>
            <a:r>
              <a:rPr lang="en-US" dirty="0"/>
              <a:t> yang </a:t>
            </a:r>
            <a:r>
              <a:rPr lang="en-US" dirty="0" err="1"/>
              <a:t>ingin</a:t>
            </a:r>
            <a:r>
              <a:rPr lang="en-US" dirty="0"/>
              <a:t> </a:t>
            </a:r>
            <a:r>
              <a:rPr lang="en-US" dirty="0" err="1"/>
              <a:t>membeli</a:t>
            </a:r>
            <a:r>
              <a:rPr lang="en-US" dirty="0"/>
              <a:t>. </a:t>
            </a:r>
            <a:r>
              <a:rPr lang="en-US" dirty="0" err="1"/>
              <a:t>Penilaian</a:t>
            </a:r>
            <a:r>
              <a:rPr lang="en-US" dirty="0"/>
              <a:t> </a:t>
            </a:r>
            <a:r>
              <a:rPr lang="en-US" dirty="0" err="1"/>
              <a:t>properti</a:t>
            </a:r>
            <a:r>
              <a:rPr lang="en-US" dirty="0"/>
              <a:t> </a:t>
            </a:r>
            <a:r>
              <a:rPr lang="en-US" dirty="0" err="1"/>
              <a:t>riil</a:t>
            </a:r>
            <a:r>
              <a:rPr lang="en-US" dirty="0"/>
              <a:t> </a:t>
            </a:r>
            <a:r>
              <a:rPr lang="en-US" dirty="0" err="1"/>
              <a:t>dengan</a:t>
            </a:r>
            <a:r>
              <a:rPr lang="en-US" dirty="0"/>
              <a:t> </a:t>
            </a:r>
            <a:r>
              <a:rPr lang="en-US" dirty="0" err="1"/>
              <a:t>menggunakan</a:t>
            </a:r>
            <a:r>
              <a:rPr lang="en-US" dirty="0"/>
              <a:t> </a:t>
            </a:r>
            <a:r>
              <a:rPr lang="en-US" dirty="0" err="1"/>
              <a:t>metode</a:t>
            </a:r>
            <a:r>
              <a:rPr lang="en-US" dirty="0"/>
              <a:t> </a:t>
            </a:r>
            <a:r>
              <a:rPr lang="en-US" dirty="0" err="1"/>
              <a:t>harga</a:t>
            </a:r>
            <a:r>
              <a:rPr lang="en-US" dirty="0"/>
              <a:t> </a:t>
            </a:r>
            <a:r>
              <a:rPr lang="en-US" dirty="0" err="1"/>
              <a:t>pasar</a:t>
            </a:r>
            <a:r>
              <a:rPr lang="en-US" dirty="0"/>
              <a:t> </a:t>
            </a:r>
            <a:r>
              <a:rPr lang="en-US" dirty="0" err="1"/>
              <a:t>dapat</a:t>
            </a:r>
            <a:r>
              <a:rPr lang="en-US" dirty="0"/>
              <a:t> </a:t>
            </a:r>
            <a:r>
              <a:rPr lang="en-US" dirty="0" err="1"/>
              <a:t>dilakukan</a:t>
            </a:r>
            <a:r>
              <a:rPr lang="en-US" dirty="0"/>
              <a:t> </a:t>
            </a:r>
            <a:r>
              <a:rPr lang="en-US" dirty="0" err="1"/>
              <a:t>dengan</a:t>
            </a:r>
            <a:r>
              <a:rPr lang="en-US" dirty="0"/>
              <a:t> </a:t>
            </a:r>
            <a:r>
              <a:rPr lang="en-US" dirty="0" err="1"/>
              <a:t>membandingkan</a:t>
            </a:r>
            <a:r>
              <a:rPr lang="en-US" dirty="0"/>
              <a:t> </a:t>
            </a:r>
            <a:r>
              <a:rPr lang="en-US" dirty="0" err="1"/>
              <a:t>harga</a:t>
            </a:r>
            <a:r>
              <a:rPr lang="en-US" dirty="0"/>
              <a:t> </a:t>
            </a:r>
            <a:r>
              <a:rPr lang="en-US" dirty="0" err="1"/>
              <a:t>pasar</a:t>
            </a:r>
            <a:r>
              <a:rPr lang="en-US" dirty="0"/>
              <a:t> </a:t>
            </a:r>
            <a:r>
              <a:rPr lang="en-US" dirty="0" err="1"/>
              <a:t>aset</a:t>
            </a:r>
            <a:r>
              <a:rPr lang="en-US" dirty="0"/>
              <a:t> yang </a:t>
            </a:r>
            <a:r>
              <a:rPr lang="en-US" dirty="0" err="1"/>
              <a:t>mirip</a:t>
            </a:r>
            <a:r>
              <a:rPr lang="en-US" dirty="0"/>
              <a:t> yang </a:t>
            </a:r>
            <a:r>
              <a:rPr lang="en-US" dirty="0" err="1"/>
              <a:t>pernah</a:t>
            </a:r>
            <a:r>
              <a:rPr lang="en-US" dirty="0"/>
              <a:t> </a:t>
            </a:r>
            <a:r>
              <a:rPr lang="en-US" dirty="0" err="1"/>
              <a:t>diperdagangkan</a:t>
            </a:r>
            <a:r>
              <a:rPr lang="en-US" dirty="0"/>
              <a:t> (</a:t>
            </a:r>
            <a:r>
              <a:rPr lang="en-US" dirty="0" err="1"/>
              <a:t>jika</a:t>
            </a:r>
            <a:r>
              <a:rPr lang="en-US" dirty="0"/>
              <a:t> </a:t>
            </a:r>
            <a:r>
              <a:rPr lang="en-US" dirty="0" err="1"/>
              <a:t>aset</a:t>
            </a:r>
            <a:r>
              <a:rPr lang="en-US" dirty="0"/>
              <a:t> </a:t>
            </a:r>
            <a:r>
              <a:rPr lang="en-US" dirty="0" err="1"/>
              <a:t>semacam</a:t>
            </a:r>
            <a:r>
              <a:rPr lang="en-US" dirty="0"/>
              <a:t> </a:t>
            </a:r>
            <a:r>
              <a:rPr lang="en-US" dirty="0" err="1"/>
              <a:t>itu</a:t>
            </a:r>
            <a:r>
              <a:rPr lang="en-US" dirty="0"/>
              <a:t> </a:t>
            </a:r>
            <a:r>
              <a:rPr lang="en-US" dirty="0" err="1"/>
              <a:t>bisa</a:t>
            </a:r>
            <a:r>
              <a:rPr lang="en-US" dirty="0"/>
              <a:t> </a:t>
            </a:r>
            <a:r>
              <a:rPr lang="en-US" dirty="0" err="1"/>
              <a:t>ditemukan</a:t>
            </a:r>
            <a:r>
              <a:rPr lang="en-US" dirty="0"/>
              <a:t>). </a:t>
            </a:r>
            <a:r>
              <a:rPr lang="en-US" dirty="0" err="1"/>
              <a:t>Biasanya</a:t>
            </a:r>
            <a:r>
              <a:rPr lang="en-US" dirty="0"/>
              <a:t> </a:t>
            </a:r>
            <a:r>
              <a:rPr lang="en-US" dirty="0" err="1"/>
              <a:t>harga</a:t>
            </a:r>
            <a:r>
              <a:rPr lang="en-US" dirty="0"/>
              <a:t> </a:t>
            </a:r>
            <a:r>
              <a:rPr lang="en-US" dirty="0" err="1"/>
              <a:t>pasar</a:t>
            </a:r>
            <a:r>
              <a:rPr lang="en-US" dirty="0"/>
              <a:t> </a:t>
            </a:r>
            <a:r>
              <a:rPr lang="en-US" dirty="0" err="1"/>
              <a:t>cukup</a:t>
            </a:r>
            <a:r>
              <a:rPr lang="en-US" dirty="0"/>
              <a:t> </a:t>
            </a:r>
            <a:r>
              <a:rPr lang="en-US" dirty="0" err="1"/>
              <a:t>berfluktuasi</a:t>
            </a:r>
            <a:r>
              <a:rPr lang="en-US" dirty="0"/>
              <a:t>, </a:t>
            </a:r>
            <a:r>
              <a:rPr lang="en-US" dirty="0" err="1"/>
              <a:t>karena</a:t>
            </a:r>
            <a:r>
              <a:rPr lang="en-US" dirty="0"/>
              <a:t> </a:t>
            </a:r>
            <a:r>
              <a:rPr lang="en-US" dirty="0" err="1"/>
              <a:t>itu</a:t>
            </a:r>
            <a:r>
              <a:rPr lang="en-US" dirty="0"/>
              <a:t> </a:t>
            </a:r>
            <a:r>
              <a:rPr lang="en-US" dirty="0" err="1"/>
              <a:t>penggunaan</a:t>
            </a:r>
            <a:r>
              <a:rPr lang="en-US" dirty="0"/>
              <a:t> </a:t>
            </a:r>
            <a:r>
              <a:rPr lang="en-US" dirty="0" err="1"/>
              <a:t>metode</a:t>
            </a:r>
            <a:r>
              <a:rPr lang="en-US" dirty="0"/>
              <a:t> </a:t>
            </a:r>
            <a:r>
              <a:rPr lang="en-US" dirty="0" err="1"/>
              <a:t>harga</a:t>
            </a:r>
            <a:r>
              <a:rPr lang="en-US" dirty="0"/>
              <a:t> </a:t>
            </a:r>
            <a:r>
              <a:rPr lang="en-US" dirty="0" err="1"/>
              <a:t>pasar</a:t>
            </a:r>
            <a:r>
              <a:rPr lang="en-US" dirty="0"/>
              <a:t> </a:t>
            </a:r>
            <a:r>
              <a:rPr lang="en-US" dirty="0" err="1"/>
              <a:t>harus</a:t>
            </a:r>
            <a:r>
              <a:rPr lang="en-US" dirty="0"/>
              <a:t> </a:t>
            </a:r>
            <a:r>
              <a:rPr lang="en-US" dirty="0" err="1"/>
              <a:t>memperhitungkan</a:t>
            </a:r>
            <a:r>
              <a:rPr lang="en-US" dirty="0"/>
              <a:t> </a:t>
            </a:r>
            <a:r>
              <a:rPr lang="en-US" dirty="0" err="1"/>
              <a:t>fluktuasi</a:t>
            </a:r>
            <a:r>
              <a:rPr lang="en-US" dirty="0"/>
              <a:t> </a:t>
            </a:r>
            <a:r>
              <a:rPr lang="en-US" dirty="0" err="1"/>
              <a:t>harga</a:t>
            </a:r>
            <a:r>
              <a:rPr lang="en-US" dirty="0"/>
              <a:t> </a:t>
            </a:r>
            <a:r>
              <a:rPr lang="en-US" dirty="0" err="1"/>
              <a:t>pasar</a:t>
            </a:r>
            <a:r>
              <a:rPr lang="en-US" dirty="0"/>
              <a:t> </a:t>
            </a:r>
            <a:r>
              <a:rPr lang="en-US" dirty="0" err="1"/>
              <a:t>tersebut</a:t>
            </a:r>
            <a:r>
              <a:rPr lang="en-US" dirty="0"/>
              <a:t>.</a:t>
            </a:r>
          </a:p>
        </p:txBody>
      </p:sp>
      <p:sp>
        <p:nvSpPr>
          <p:cNvPr id="4" name="Footer Placeholder 3"/>
          <p:cNvSpPr>
            <a:spLocks noGrp="1"/>
          </p:cNvSpPr>
          <p:nvPr>
            <p:ph type="ftr" sz="quarter" idx="11"/>
          </p:nvPr>
        </p:nvSpPr>
        <p:spPr/>
        <p:txBody>
          <a:bodyPr/>
          <a:lstStyle/>
          <a:p>
            <a:r>
              <a:rPr lang="en-US" smtClean="0"/>
              <a:t>farlianto@uny.ac.id / 0811266750</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Replacement cost (</a:t>
            </a:r>
            <a:r>
              <a:rPr lang="en-US" dirty="0" err="1"/>
              <a:t>baru</a:t>
            </a:r>
            <a:r>
              <a:rPr lang="en-US" dirty="0"/>
              <a:t>) : </a:t>
            </a:r>
            <a:r>
              <a:rPr lang="en-US" dirty="0" err="1"/>
              <a:t>teknik</a:t>
            </a:r>
            <a:r>
              <a:rPr lang="en-US" dirty="0"/>
              <a:t> </a:t>
            </a:r>
            <a:r>
              <a:rPr lang="en-US" dirty="0" err="1"/>
              <a:t>ini</a:t>
            </a:r>
            <a:r>
              <a:rPr lang="en-US" dirty="0"/>
              <a:t> </a:t>
            </a:r>
            <a:r>
              <a:rPr lang="en-US" dirty="0" err="1"/>
              <a:t>baru</a:t>
            </a:r>
            <a:r>
              <a:rPr lang="en-US" dirty="0"/>
              <a:t> </a:t>
            </a:r>
            <a:r>
              <a:rPr lang="en-US" dirty="0" err="1"/>
              <a:t>dilakukan</a:t>
            </a:r>
            <a:r>
              <a:rPr lang="en-US" dirty="0"/>
              <a:t> </a:t>
            </a:r>
            <a:r>
              <a:rPr lang="en-US" dirty="0" err="1"/>
              <a:t>dengan</a:t>
            </a:r>
            <a:r>
              <a:rPr lang="en-US" dirty="0"/>
              <a:t> </a:t>
            </a:r>
            <a:r>
              <a:rPr lang="en-US" dirty="0" err="1"/>
              <a:t>melihat</a:t>
            </a:r>
            <a:r>
              <a:rPr lang="en-US" dirty="0"/>
              <a:t> </a:t>
            </a:r>
            <a:r>
              <a:rPr lang="en-US" dirty="0" err="1"/>
              <a:t>biaya</a:t>
            </a:r>
            <a:r>
              <a:rPr lang="en-US" dirty="0"/>
              <a:t> yang </a:t>
            </a:r>
            <a:r>
              <a:rPr lang="en-US" dirty="0" err="1"/>
              <a:t>diperlukan</a:t>
            </a:r>
            <a:r>
              <a:rPr lang="en-US" dirty="0"/>
              <a:t> </a:t>
            </a:r>
            <a:r>
              <a:rPr lang="en-US" dirty="0" err="1"/>
              <a:t>untuk</a:t>
            </a:r>
            <a:r>
              <a:rPr lang="en-US" dirty="0"/>
              <a:t> </a:t>
            </a:r>
            <a:r>
              <a:rPr lang="en-US" dirty="0" err="1"/>
              <a:t>mengganti</a:t>
            </a:r>
            <a:r>
              <a:rPr lang="en-US" dirty="0"/>
              <a:t> </a:t>
            </a:r>
            <a:r>
              <a:rPr lang="en-US" dirty="0" err="1"/>
              <a:t>barang</a:t>
            </a:r>
            <a:r>
              <a:rPr lang="en-US" dirty="0"/>
              <a:t> yang </a:t>
            </a:r>
            <a:r>
              <a:rPr lang="en-US" dirty="0" err="1"/>
              <a:t>rusak</a:t>
            </a:r>
            <a:r>
              <a:rPr lang="en-US" dirty="0"/>
              <a:t> </a:t>
            </a:r>
            <a:r>
              <a:rPr lang="en-US" dirty="0" err="1"/>
              <a:t>dengan</a:t>
            </a:r>
            <a:r>
              <a:rPr lang="en-US" dirty="0"/>
              <a:t> </a:t>
            </a:r>
            <a:r>
              <a:rPr lang="en-US" dirty="0" err="1"/>
              <a:t>barang</a:t>
            </a:r>
            <a:r>
              <a:rPr lang="en-US" dirty="0"/>
              <a:t> </a:t>
            </a:r>
            <a:r>
              <a:rPr lang="en-US" dirty="0" err="1"/>
              <a:t>baru</a:t>
            </a:r>
            <a:r>
              <a:rPr lang="en-US" dirty="0"/>
              <a:t> yang </a:t>
            </a:r>
            <a:r>
              <a:rPr lang="en-US" dirty="0" err="1"/>
              <a:t>sama</a:t>
            </a:r>
            <a:r>
              <a:rPr lang="en-US" dirty="0"/>
              <a:t>. </a:t>
            </a:r>
            <a:r>
              <a:rPr lang="en-US"/>
              <a:t>Sebagai contoh, misalkan kita mempunyai bangunan yang terbakar habis. Dengan menggunakan teknik ini, kita akan menghitung berapa biaya yang diperlukan untuk membangun kembali bangunan tersebut agar sama seperti sebelum terbakar. Manajer risiko bisa menggunakan bantuan pihak luar (misal appraisal) untuk menaksir replacement cost tersebut.</a:t>
            </a:r>
          </a:p>
          <a:p>
            <a:endParaRPr lang="en-US"/>
          </a:p>
        </p:txBody>
      </p:sp>
      <p:sp>
        <p:nvSpPr>
          <p:cNvPr id="4" name="Footer Placeholder 3"/>
          <p:cNvSpPr>
            <a:spLocks noGrp="1"/>
          </p:cNvSpPr>
          <p:nvPr>
            <p:ph type="ftr" sz="quarter" idx="11"/>
          </p:nvPr>
        </p:nvSpPr>
        <p:spPr/>
        <p:txBody>
          <a:bodyPr/>
          <a:lstStyle/>
          <a:p>
            <a:r>
              <a:rPr lang="en-US" smtClean="0"/>
              <a:t>farlianto@uny.ac.id / 0811266750</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Replacement cost </a:t>
            </a:r>
            <a:r>
              <a:rPr lang="en-US" dirty="0" err="1" smtClean="0"/>
              <a:t>baru</a:t>
            </a:r>
            <a:r>
              <a:rPr lang="en-US" dirty="0" smtClean="0"/>
              <a:t> </a:t>
            </a:r>
            <a:r>
              <a:rPr lang="en-US" dirty="0" err="1" smtClean="0"/>
              <a:t>dikurangi</a:t>
            </a:r>
            <a:r>
              <a:rPr lang="en-US" dirty="0" smtClean="0"/>
              <a:t> </a:t>
            </a:r>
            <a:r>
              <a:rPr lang="en-US" dirty="0" err="1" smtClean="0"/>
              <a:t>depresiasi</a:t>
            </a:r>
            <a:r>
              <a:rPr lang="en-US" dirty="0" smtClean="0"/>
              <a:t> : </a:t>
            </a:r>
            <a:r>
              <a:rPr lang="en-US" dirty="0" err="1" smtClean="0"/>
              <a:t>jika</a:t>
            </a:r>
            <a:r>
              <a:rPr lang="en-US" dirty="0" smtClean="0"/>
              <a:t> </a:t>
            </a:r>
            <a:r>
              <a:rPr lang="en-US" dirty="0" err="1" smtClean="0"/>
              <a:t>teknik</a:t>
            </a:r>
            <a:r>
              <a:rPr lang="en-US" dirty="0" smtClean="0"/>
              <a:t> </a:t>
            </a:r>
            <a:r>
              <a:rPr lang="en-US" dirty="0" err="1" smtClean="0"/>
              <a:t>ini</a:t>
            </a:r>
            <a:r>
              <a:rPr lang="en-US" dirty="0" smtClean="0"/>
              <a:t> </a:t>
            </a:r>
            <a:r>
              <a:rPr lang="en-US" dirty="0" err="1" smtClean="0"/>
              <a:t>digunakan</a:t>
            </a:r>
            <a:r>
              <a:rPr lang="en-US" dirty="0" smtClean="0"/>
              <a:t>, </a:t>
            </a:r>
            <a:r>
              <a:rPr lang="en-US" dirty="0" err="1" smtClean="0"/>
              <a:t>manajer</a:t>
            </a:r>
            <a:r>
              <a:rPr lang="en-US" dirty="0" smtClean="0"/>
              <a:t> </a:t>
            </a:r>
            <a:r>
              <a:rPr lang="en-US" dirty="0" err="1" smtClean="0"/>
              <a:t>akan</a:t>
            </a:r>
            <a:r>
              <a:rPr lang="en-US" dirty="0" smtClean="0"/>
              <a:t> </a:t>
            </a:r>
            <a:r>
              <a:rPr lang="en-US" dirty="0" err="1" smtClean="0"/>
              <a:t>menghitung</a:t>
            </a:r>
            <a:r>
              <a:rPr lang="en-US" dirty="0" smtClean="0"/>
              <a:t> replacement cost (</a:t>
            </a:r>
            <a:r>
              <a:rPr lang="en-US" dirty="0" err="1" smtClean="0"/>
              <a:t>baru</a:t>
            </a:r>
            <a:r>
              <a:rPr lang="en-US" dirty="0" smtClean="0"/>
              <a:t>) </a:t>
            </a:r>
            <a:r>
              <a:rPr lang="en-US" dirty="0" err="1" smtClean="0"/>
              <a:t>kemudian</a:t>
            </a:r>
            <a:r>
              <a:rPr lang="en-US" dirty="0" smtClean="0"/>
              <a:t> </a:t>
            </a:r>
            <a:r>
              <a:rPr lang="en-US" dirty="0" err="1" smtClean="0"/>
              <a:t>dikurangi</a:t>
            </a:r>
            <a:r>
              <a:rPr lang="en-US" dirty="0" smtClean="0"/>
              <a:t> </a:t>
            </a:r>
            <a:r>
              <a:rPr lang="en-US" dirty="0" err="1" smtClean="0"/>
              <a:t>dengan</a:t>
            </a:r>
            <a:r>
              <a:rPr lang="en-US" dirty="0" smtClean="0"/>
              <a:t> </a:t>
            </a:r>
            <a:r>
              <a:rPr lang="en-US" dirty="0" err="1" smtClean="0"/>
              <a:t>depresiasi</a:t>
            </a:r>
            <a:r>
              <a:rPr lang="en-US" dirty="0" smtClean="0"/>
              <a:t> </a:t>
            </a:r>
            <a:r>
              <a:rPr lang="en-US" dirty="0" err="1" smtClean="0"/>
              <a:t>atau</a:t>
            </a:r>
            <a:r>
              <a:rPr lang="en-US" dirty="0" smtClean="0"/>
              <a:t> </a:t>
            </a:r>
            <a:r>
              <a:rPr lang="en-US" dirty="0" err="1" smtClean="0"/>
              <a:t>angka</a:t>
            </a:r>
            <a:r>
              <a:rPr lang="en-US" dirty="0" smtClean="0"/>
              <a:t> yang </a:t>
            </a:r>
            <a:r>
              <a:rPr lang="en-US" dirty="0" err="1" smtClean="0"/>
              <a:t>mencerminkan</a:t>
            </a:r>
            <a:r>
              <a:rPr lang="en-US" dirty="0" smtClean="0"/>
              <a:t> </a:t>
            </a:r>
            <a:r>
              <a:rPr lang="en-US" dirty="0" err="1" smtClean="0"/>
              <a:t>turunnya</a:t>
            </a:r>
            <a:r>
              <a:rPr lang="en-US" dirty="0" smtClean="0"/>
              <a:t> </a:t>
            </a:r>
            <a:r>
              <a:rPr lang="en-US" dirty="0" err="1" smtClean="0"/>
              <a:t>nilai</a:t>
            </a:r>
            <a:r>
              <a:rPr lang="en-US" dirty="0" smtClean="0"/>
              <a:t> </a:t>
            </a:r>
            <a:r>
              <a:rPr lang="en-US" dirty="0" err="1" smtClean="0"/>
              <a:t>ekonomis</a:t>
            </a:r>
            <a:r>
              <a:rPr lang="en-US" dirty="0" smtClean="0"/>
              <a:t>. </a:t>
            </a:r>
            <a:r>
              <a:rPr lang="en-US" dirty="0" err="1" smtClean="0"/>
              <a:t>Argumen</a:t>
            </a:r>
            <a:r>
              <a:rPr lang="en-US" dirty="0" smtClean="0"/>
              <a:t> yang </a:t>
            </a:r>
            <a:r>
              <a:rPr lang="en-US" dirty="0" err="1" smtClean="0"/>
              <a:t>mendasari</a:t>
            </a:r>
            <a:r>
              <a:rPr lang="en-US" dirty="0" smtClean="0"/>
              <a:t> </a:t>
            </a:r>
            <a:r>
              <a:rPr lang="en-US" dirty="0" err="1" smtClean="0"/>
              <a:t>teknik</a:t>
            </a:r>
            <a:r>
              <a:rPr lang="en-US" dirty="0" smtClean="0"/>
              <a:t> </a:t>
            </a:r>
            <a:r>
              <a:rPr lang="en-US" dirty="0" err="1" smtClean="0"/>
              <a:t>ini</a:t>
            </a:r>
            <a:r>
              <a:rPr lang="en-US" dirty="0" smtClean="0"/>
              <a:t> </a:t>
            </a:r>
            <a:r>
              <a:rPr lang="en-US" dirty="0" err="1" smtClean="0"/>
              <a:t>adalah</a:t>
            </a:r>
            <a:r>
              <a:rPr lang="en-US" dirty="0" smtClean="0"/>
              <a:t> </a:t>
            </a:r>
            <a:r>
              <a:rPr lang="en-US" dirty="0" err="1" smtClean="0"/>
              <a:t>bahwa</a:t>
            </a:r>
            <a:r>
              <a:rPr lang="en-US" dirty="0" smtClean="0"/>
              <a:t> </a:t>
            </a:r>
            <a:r>
              <a:rPr lang="en-US" dirty="0" err="1" smtClean="0"/>
              <a:t>nilai</a:t>
            </a:r>
            <a:r>
              <a:rPr lang="en-US" dirty="0" smtClean="0"/>
              <a:t> </a:t>
            </a:r>
            <a:r>
              <a:rPr lang="en-US" dirty="0" err="1" smtClean="0"/>
              <a:t>suatu</a:t>
            </a:r>
            <a:r>
              <a:rPr lang="en-US" dirty="0" smtClean="0"/>
              <a:t> </a:t>
            </a:r>
            <a:r>
              <a:rPr lang="en-US" dirty="0" err="1" smtClean="0"/>
              <a:t>properti</a:t>
            </a:r>
            <a:r>
              <a:rPr lang="en-US" dirty="0" smtClean="0"/>
              <a:t> yang </a:t>
            </a:r>
            <a:r>
              <a:rPr lang="en-US" dirty="0" err="1" smtClean="0"/>
              <a:t>sebenarnya</a:t>
            </a:r>
            <a:r>
              <a:rPr lang="en-US" dirty="0" smtClean="0"/>
              <a:t> </a:t>
            </a:r>
            <a:r>
              <a:rPr lang="en-US" dirty="0" err="1" smtClean="0"/>
              <a:t>adalah</a:t>
            </a:r>
            <a:r>
              <a:rPr lang="en-US" dirty="0" smtClean="0"/>
              <a:t> </a:t>
            </a:r>
            <a:r>
              <a:rPr lang="en-US" dirty="0" err="1" smtClean="0"/>
              <a:t>nilai</a:t>
            </a:r>
            <a:r>
              <a:rPr lang="en-US" dirty="0" smtClean="0"/>
              <a:t> </a:t>
            </a:r>
            <a:r>
              <a:rPr lang="en-US" dirty="0" err="1" smtClean="0"/>
              <a:t>properti</a:t>
            </a:r>
            <a:r>
              <a:rPr lang="en-US" dirty="0" smtClean="0"/>
              <a:t> yang </a:t>
            </a:r>
            <a:r>
              <a:rPr lang="en-US" dirty="0" err="1" smtClean="0"/>
              <a:t>yang</a:t>
            </a:r>
            <a:r>
              <a:rPr lang="en-US" dirty="0" smtClean="0"/>
              <a:t> </a:t>
            </a:r>
            <a:r>
              <a:rPr lang="en-US" dirty="0" err="1" smtClean="0"/>
              <a:t>dikurangi</a:t>
            </a:r>
            <a:r>
              <a:rPr lang="en-US" dirty="0" smtClean="0"/>
              <a:t> </a:t>
            </a:r>
            <a:r>
              <a:rPr lang="en-US" dirty="0" err="1" smtClean="0"/>
              <a:t>dengan</a:t>
            </a:r>
            <a:r>
              <a:rPr lang="en-US" dirty="0" smtClean="0"/>
              <a:t> </a:t>
            </a:r>
            <a:r>
              <a:rPr lang="en-US" dirty="0" err="1" smtClean="0"/>
              <a:t>depresiasi</a:t>
            </a:r>
            <a:r>
              <a:rPr lang="en-US" dirty="0" smtClean="0"/>
              <a:t> </a:t>
            </a:r>
            <a:r>
              <a:rPr lang="en-US" dirty="0" err="1" smtClean="0"/>
              <a:t>atau</a:t>
            </a:r>
            <a:r>
              <a:rPr lang="en-US" dirty="0" smtClean="0"/>
              <a:t> </a:t>
            </a:r>
            <a:r>
              <a:rPr lang="en-US" dirty="0" err="1" smtClean="0"/>
              <a:t>penurunan</a:t>
            </a:r>
            <a:r>
              <a:rPr lang="en-US" dirty="0" smtClean="0"/>
              <a:t> </a:t>
            </a:r>
            <a:r>
              <a:rPr lang="en-US" dirty="0" err="1" smtClean="0"/>
              <a:t>nilai</a:t>
            </a:r>
            <a:r>
              <a:rPr lang="en-US" dirty="0" smtClean="0"/>
              <a:t> </a:t>
            </a:r>
            <a:r>
              <a:rPr lang="en-US" dirty="0" err="1" smtClean="0"/>
              <a:t>karena</a:t>
            </a:r>
            <a:r>
              <a:rPr lang="en-US" dirty="0" smtClean="0"/>
              <a:t> </a:t>
            </a:r>
            <a:r>
              <a:rPr lang="en-US" dirty="0" err="1" smtClean="0"/>
              <a:t>sudah</a:t>
            </a:r>
            <a:r>
              <a:rPr lang="en-US" dirty="0" smtClean="0"/>
              <a:t> </a:t>
            </a:r>
            <a:r>
              <a:rPr lang="en-US" dirty="0" err="1" smtClean="0"/>
              <a:t>digunakan</a:t>
            </a:r>
            <a:r>
              <a:rPr lang="en-US" dirty="0" smtClean="0"/>
              <a:t> </a:t>
            </a:r>
            <a:r>
              <a:rPr lang="en-US" dirty="0" err="1" smtClean="0"/>
              <a:t>dengan</a:t>
            </a:r>
            <a:r>
              <a:rPr lang="en-US" dirty="0" smtClean="0"/>
              <a:t> </a:t>
            </a:r>
            <a:r>
              <a:rPr lang="en-US" dirty="0" err="1" smtClean="0"/>
              <a:t>seiring</a:t>
            </a:r>
            <a:r>
              <a:rPr lang="en-US" dirty="0" smtClean="0"/>
              <a:t> </a:t>
            </a:r>
            <a:r>
              <a:rPr lang="en-US" dirty="0" err="1" smtClean="0"/>
              <a:t>bertambahnya</a:t>
            </a:r>
            <a:r>
              <a:rPr lang="en-US" dirty="0" smtClean="0"/>
              <a:t> </a:t>
            </a:r>
            <a:r>
              <a:rPr lang="en-US" dirty="0" err="1" smtClean="0"/>
              <a:t>waktu</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farlianto@uny.ac.id / 0811266750</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Risiko</a:t>
            </a:r>
            <a:r>
              <a:rPr lang="en-US" dirty="0" smtClean="0"/>
              <a:t> </a:t>
            </a:r>
            <a:r>
              <a:rPr lang="en-US" dirty="0" err="1" smtClean="0"/>
              <a:t>Gugatan</a:t>
            </a:r>
            <a:r>
              <a:rPr lang="en-US" dirty="0" smtClean="0"/>
              <a:t> (Liability)</a:t>
            </a:r>
            <a:endParaRPr lang="en-US" dirty="0"/>
          </a:p>
        </p:txBody>
      </p:sp>
      <p:sp>
        <p:nvSpPr>
          <p:cNvPr id="3" name="Content Placeholder 2"/>
          <p:cNvSpPr>
            <a:spLocks noGrp="1"/>
          </p:cNvSpPr>
          <p:nvPr>
            <p:ph idx="1"/>
          </p:nvPr>
        </p:nvSpPr>
        <p:spPr/>
        <p:txBody>
          <a:bodyPr/>
          <a:lstStyle/>
          <a:p>
            <a:r>
              <a:rPr lang="en-US" dirty="0" err="1" smtClean="0"/>
              <a:t>Muncul</a:t>
            </a:r>
            <a:r>
              <a:rPr lang="en-US" dirty="0" smtClean="0"/>
              <a:t> </a:t>
            </a:r>
            <a:r>
              <a:rPr lang="en-US" dirty="0" err="1" smtClean="0"/>
              <a:t>jika</a:t>
            </a:r>
            <a:r>
              <a:rPr lang="en-US" dirty="0" smtClean="0"/>
              <a:t> </a:t>
            </a:r>
            <a:r>
              <a:rPr lang="en-US" dirty="0" err="1" smtClean="0"/>
              <a:t>pengadilan</a:t>
            </a:r>
            <a:r>
              <a:rPr lang="en-US" dirty="0" smtClean="0"/>
              <a:t> </a:t>
            </a:r>
            <a:r>
              <a:rPr lang="en-US" dirty="0" err="1" smtClean="0"/>
              <a:t>memutuskan</a:t>
            </a:r>
            <a:r>
              <a:rPr lang="en-US" dirty="0" smtClean="0"/>
              <a:t> </a:t>
            </a:r>
            <a:r>
              <a:rPr lang="en-US" dirty="0" err="1" smtClean="0"/>
              <a:t>kita</a:t>
            </a:r>
            <a:r>
              <a:rPr lang="en-US" dirty="0" smtClean="0"/>
              <a:t> </a:t>
            </a:r>
            <a:r>
              <a:rPr lang="en-US" dirty="0" err="1" smtClean="0"/>
              <a:t>sebagai</a:t>
            </a:r>
            <a:r>
              <a:rPr lang="en-US" dirty="0" smtClean="0"/>
              <a:t> </a:t>
            </a:r>
            <a:r>
              <a:rPr lang="en-US" dirty="0" err="1" smtClean="0"/>
              <a:t>pihak</a:t>
            </a:r>
            <a:r>
              <a:rPr lang="en-US" dirty="0" smtClean="0"/>
              <a:t> yang </a:t>
            </a:r>
            <a:r>
              <a:rPr lang="en-US" dirty="0" err="1" smtClean="0"/>
              <a:t>tertanggung</a:t>
            </a:r>
            <a:r>
              <a:rPr lang="en-US" dirty="0" smtClean="0"/>
              <a:t> yang </a:t>
            </a:r>
            <a:r>
              <a:rPr lang="en-US" dirty="0" err="1" smtClean="0"/>
              <a:t>harus</a:t>
            </a:r>
            <a:r>
              <a:rPr lang="en-US" dirty="0" smtClean="0"/>
              <a:t> </a:t>
            </a:r>
            <a:r>
              <a:rPr lang="en-US" dirty="0" err="1" smtClean="0"/>
              <a:t>membayar</a:t>
            </a:r>
            <a:r>
              <a:rPr lang="en-US" dirty="0" smtClean="0"/>
              <a:t> </a:t>
            </a:r>
            <a:r>
              <a:rPr lang="en-US" dirty="0" err="1" smtClean="0"/>
              <a:t>ganti</a:t>
            </a:r>
            <a:r>
              <a:rPr lang="en-US" dirty="0" smtClean="0"/>
              <a:t> </a:t>
            </a:r>
            <a:r>
              <a:rPr lang="en-US" dirty="0" err="1" smtClean="0"/>
              <a:t>rugi</a:t>
            </a:r>
            <a:r>
              <a:rPr lang="en-US" dirty="0" smtClean="0"/>
              <a:t> </a:t>
            </a:r>
            <a:r>
              <a:rPr lang="en-US" dirty="0" err="1" smtClean="0"/>
              <a:t>kepada</a:t>
            </a:r>
            <a:r>
              <a:rPr lang="en-US" dirty="0" smtClean="0"/>
              <a:t> </a:t>
            </a:r>
            <a:r>
              <a:rPr lang="en-US" dirty="0" err="1" smtClean="0"/>
              <a:t>pihak</a:t>
            </a:r>
            <a:r>
              <a:rPr lang="en-US" dirty="0" smtClean="0"/>
              <a:t> </a:t>
            </a:r>
            <a:r>
              <a:rPr lang="en-US" dirty="0" err="1" smtClean="0"/>
              <a:t>lainnya</a:t>
            </a:r>
            <a:r>
              <a:rPr lang="en-US" dirty="0" smtClean="0"/>
              <a:t>.</a:t>
            </a:r>
          </a:p>
          <a:p>
            <a:r>
              <a:rPr lang="en-US" dirty="0" err="1" smtClean="0"/>
              <a:t>Contoh</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farlianto@uny.ac.id / 0811266750</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 Law Dan Civil Law</a:t>
            </a:r>
            <a:endParaRPr lang="en-US" dirty="0"/>
          </a:p>
        </p:txBody>
      </p:sp>
      <p:sp>
        <p:nvSpPr>
          <p:cNvPr id="3" name="Content Placeholder 2"/>
          <p:cNvSpPr>
            <a:spLocks noGrp="1"/>
          </p:cNvSpPr>
          <p:nvPr>
            <p:ph idx="1"/>
          </p:nvPr>
        </p:nvSpPr>
        <p:spPr/>
        <p:txBody>
          <a:bodyPr>
            <a:normAutofit fontScale="92500" lnSpcReduction="10000"/>
          </a:bodyPr>
          <a:lstStyle/>
          <a:p>
            <a:r>
              <a:rPr lang="id-ID" dirty="0" smtClean="0"/>
              <a:t>Civil </a:t>
            </a:r>
            <a:r>
              <a:rPr lang="id-ID" dirty="0"/>
              <a:t>law Didasarkan </a:t>
            </a:r>
            <a:r>
              <a:rPr lang="id-ID" dirty="0" smtClean="0"/>
              <a:t>pada sistem hukum yang dikondifikasi yang menetapkan peraturan/perundangan yang k</a:t>
            </a:r>
            <a:r>
              <a:rPr lang="en-US" dirty="0" err="1" smtClean="0"/>
              <a:t>om</a:t>
            </a:r>
            <a:r>
              <a:rPr lang="id-ID" dirty="0" smtClean="0"/>
              <a:t>perehensif, yang kemudian dipakai dan yang di interpretasikan oleh hakim.</a:t>
            </a:r>
            <a:endParaRPr lang="en-US" dirty="0" smtClean="0"/>
          </a:p>
          <a:p>
            <a:r>
              <a:rPr lang="id-ID" dirty="0"/>
              <a:t>Common Law berkembang </a:t>
            </a:r>
            <a:r>
              <a:rPr lang="id-ID" dirty="0" smtClean="0"/>
              <a:t>berdasarkan kebiasaan (adat atau custom) yang berkembang sebelum ada hukum tertulis, yang kemudian masih dipertahankan meskipun hukum tertulis mulai dikembangkan</a:t>
            </a:r>
            <a:endParaRPr lang="en-US" dirty="0"/>
          </a:p>
        </p:txBody>
      </p:sp>
      <p:sp>
        <p:nvSpPr>
          <p:cNvPr id="4" name="Footer Placeholder 3"/>
          <p:cNvSpPr>
            <a:spLocks noGrp="1"/>
          </p:cNvSpPr>
          <p:nvPr>
            <p:ph type="ftr" sz="quarter" idx="11"/>
          </p:nvPr>
        </p:nvSpPr>
        <p:spPr/>
        <p:txBody>
          <a:bodyPr/>
          <a:lstStyle/>
          <a:p>
            <a:r>
              <a:rPr lang="en-US" smtClean="0"/>
              <a:t>farlianto@uny.ac.id / 0811266750</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Dasar</a:t>
            </a:r>
            <a:r>
              <a:rPr lang="en-US" dirty="0" smtClean="0"/>
              <a:t> Legal</a:t>
            </a:r>
            <a:endParaRPr lang="en-US" dirty="0"/>
          </a:p>
        </p:txBody>
      </p:sp>
      <p:sp>
        <p:nvSpPr>
          <p:cNvPr id="3" name="Content Placeholder 2"/>
          <p:cNvSpPr>
            <a:spLocks noGrp="1"/>
          </p:cNvSpPr>
          <p:nvPr>
            <p:ph idx="1"/>
          </p:nvPr>
        </p:nvSpPr>
        <p:spPr/>
        <p:txBody>
          <a:bodyPr>
            <a:normAutofit lnSpcReduction="10000"/>
          </a:bodyPr>
          <a:lstStyle/>
          <a:p>
            <a:pPr marL="0" lvl="1" indent="0">
              <a:buNone/>
            </a:pPr>
            <a:r>
              <a:rPr lang="en-US" dirty="0" err="1" smtClean="0"/>
              <a:t>Kewajiban</a:t>
            </a:r>
            <a:r>
              <a:rPr lang="en-US" dirty="0" smtClean="0"/>
              <a:t> </a:t>
            </a:r>
            <a:r>
              <a:rPr lang="en-US" dirty="0" err="1" smtClean="0"/>
              <a:t>hukum</a:t>
            </a:r>
            <a:r>
              <a:rPr lang="en-US" dirty="0" smtClean="0"/>
              <a:t> </a:t>
            </a:r>
            <a:r>
              <a:rPr lang="en-US" dirty="0" err="1" smtClean="0"/>
              <a:t>muncul</a:t>
            </a:r>
            <a:r>
              <a:rPr lang="en-US" dirty="0" smtClean="0"/>
              <a:t> </a:t>
            </a:r>
            <a:r>
              <a:rPr lang="en-US" dirty="0" err="1" smtClean="0"/>
              <a:t>sebagai</a:t>
            </a:r>
            <a:r>
              <a:rPr lang="en-US" dirty="0" smtClean="0"/>
              <a:t> </a:t>
            </a:r>
            <a:r>
              <a:rPr lang="en-US" dirty="0" err="1" smtClean="0"/>
              <a:t>akibat</a:t>
            </a:r>
            <a:r>
              <a:rPr lang="en-US" dirty="0" smtClean="0"/>
              <a:t> </a:t>
            </a:r>
            <a:r>
              <a:rPr lang="en-US" dirty="0" err="1" smtClean="0"/>
              <a:t>pelanggaran</a:t>
            </a:r>
            <a:r>
              <a:rPr lang="en-US" dirty="0" smtClean="0"/>
              <a:t> </a:t>
            </a:r>
            <a:r>
              <a:rPr lang="en-US" dirty="0" err="1" smtClean="0"/>
              <a:t>hukum</a:t>
            </a:r>
            <a:r>
              <a:rPr lang="en-US" dirty="0" smtClean="0"/>
              <a:t>.</a:t>
            </a:r>
          </a:p>
          <a:p>
            <a:pPr marL="0" lvl="1" indent="0">
              <a:buNone/>
            </a:pPr>
            <a:r>
              <a:rPr lang="en-US" dirty="0" err="1" smtClean="0"/>
              <a:t>Pelanggaran</a:t>
            </a:r>
            <a:r>
              <a:rPr lang="en-US" dirty="0" smtClean="0"/>
              <a:t> </a:t>
            </a:r>
            <a:r>
              <a:rPr lang="en-US" dirty="0" err="1" smtClean="0"/>
              <a:t>hukum</a:t>
            </a:r>
            <a:r>
              <a:rPr lang="en-US" dirty="0" smtClean="0"/>
              <a:t>:</a:t>
            </a:r>
          </a:p>
          <a:p>
            <a:pPr marL="514350" lvl="0" indent="-514350">
              <a:buFont typeface="+mj-lt"/>
              <a:buAutoNum type="arabicPeriod"/>
            </a:pPr>
            <a:r>
              <a:rPr lang="en-US" dirty="0" err="1" smtClean="0"/>
              <a:t>Pelanggaran</a:t>
            </a:r>
            <a:r>
              <a:rPr lang="en-US" dirty="0" smtClean="0"/>
              <a:t> </a:t>
            </a:r>
            <a:r>
              <a:rPr lang="en-US" dirty="0" err="1" smtClean="0"/>
              <a:t>hukum</a:t>
            </a:r>
            <a:r>
              <a:rPr lang="en-US" dirty="0" smtClean="0"/>
              <a:t> yang </a:t>
            </a:r>
            <a:r>
              <a:rPr lang="en-US" dirty="0" err="1" smtClean="0"/>
              <a:t>disengaja</a:t>
            </a:r>
            <a:r>
              <a:rPr lang="en-US" dirty="0" smtClean="0"/>
              <a:t> : </a:t>
            </a:r>
            <a:r>
              <a:rPr lang="en-US" dirty="0" err="1" smtClean="0"/>
              <a:t>pelanggaran</a:t>
            </a:r>
            <a:r>
              <a:rPr lang="en-US" dirty="0" smtClean="0"/>
              <a:t> </a:t>
            </a:r>
            <a:r>
              <a:rPr lang="en-US" dirty="0" err="1" smtClean="0"/>
              <a:t>ini</a:t>
            </a:r>
            <a:r>
              <a:rPr lang="en-US" dirty="0" smtClean="0"/>
              <a:t> </a:t>
            </a:r>
            <a:r>
              <a:rPr lang="en-US" dirty="0" err="1" smtClean="0"/>
              <a:t>muncul</a:t>
            </a:r>
            <a:r>
              <a:rPr lang="en-US" dirty="0" smtClean="0"/>
              <a:t> </a:t>
            </a:r>
            <a:r>
              <a:rPr lang="en-US" dirty="0" err="1" smtClean="0"/>
              <a:t>jika</a:t>
            </a:r>
            <a:r>
              <a:rPr lang="en-US" dirty="0" smtClean="0"/>
              <a:t> </a:t>
            </a:r>
            <a:r>
              <a:rPr lang="en-US" dirty="0" err="1" smtClean="0"/>
              <a:t>ada</a:t>
            </a:r>
            <a:r>
              <a:rPr lang="en-US" dirty="0" smtClean="0"/>
              <a:t> </a:t>
            </a:r>
            <a:r>
              <a:rPr lang="en-US" dirty="0" err="1" smtClean="0"/>
              <a:t>tindakan</a:t>
            </a:r>
            <a:r>
              <a:rPr lang="en-US" dirty="0" smtClean="0"/>
              <a:t> yang </a:t>
            </a:r>
            <a:r>
              <a:rPr lang="en-US" dirty="0" err="1" smtClean="0"/>
              <a:t>disengaja</a:t>
            </a:r>
            <a:r>
              <a:rPr lang="en-US" dirty="0" smtClean="0"/>
              <a:t> </a:t>
            </a:r>
            <a:r>
              <a:rPr lang="en-US" dirty="0" err="1" smtClean="0"/>
              <a:t>atau</a:t>
            </a:r>
            <a:r>
              <a:rPr lang="en-US" dirty="0" smtClean="0"/>
              <a:t> </a:t>
            </a:r>
            <a:r>
              <a:rPr lang="en-US" dirty="0" err="1" smtClean="0"/>
              <a:t>tidak</a:t>
            </a:r>
            <a:r>
              <a:rPr lang="en-US" dirty="0" smtClean="0"/>
              <a:t> </a:t>
            </a:r>
            <a:r>
              <a:rPr lang="en-US" dirty="0" err="1" smtClean="0"/>
              <a:t>melakukan</a:t>
            </a:r>
            <a:r>
              <a:rPr lang="en-US" dirty="0" smtClean="0"/>
              <a:t> </a:t>
            </a:r>
            <a:r>
              <a:rPr lang="en-US" dirty="0" err="1" smtClean="0"/>
              <a:t>tindakan</a:t>
            </a:r>
            <a:r>
              <a:rPr lang="en-US" dirty="0" smtClean="0"/>
              <a:t> </a:t>
            </a:r>
            <a:r>
              <a:rPr lang="en-US" dirty="0" err="1" smtClean="0"/>
              <a:t>tertentu</a:t>
            </a:r>
            <a:r>
              <a:rPr lang="en-US" dirty="0" smtClean="0"/>
              <a:t>, yang </a:t>
            </a:r>
            <a:r>
              <a:rPr lang="en-US" dirty="0" err="1" smtClean="0"/>
              <a:t>mengakibatkan</a:t>
            </a:r>
            <a:r>
              <a:rPr lang="en-US" dirty="0" smtClean="0"/>
              <a:t> </a:t>
            </a:r>
            <a:r>
              <a:rPr lang="en-US" dirty="0" err="1" smtClean="0"/>
              <a:t>kerugian</a:t>
            </a:r>
            <a:r>
              <a:rPr lang="en-US" dirty="0" smtClean="0"/>
              <a:t> </a:t>
            </a:r>
            <a:r>
              <a:rPr lang="en-US" dirty="0" err="1" smtClean="0"/>
              <a:t>pada</a:t>
            </a:r>
            <a:r>
              <a:rPr lang="en-US" dirty="0" smtClean="0"/>
              <a:t> </a:t>
            </a:r>
            <a:r>
              <a:rPr lang="en-US" dirty="0" err="1" smtClean="0"/>
              <a:t>properti</a:t>
            </a:r>
            <a:r>
              <a:rPr lang="en-US" dirty="0" smtClean="0"/>
              <a:t>. </a:t>
            </a:r>
            <a:r>
              <a:rPr lang="en-US" dirty="0" err="1" smtClean="0"/>
              <a:t>Contoh</a:t>
            </a:r>
            <a:r>
              <a:rPr lang="en-US" dirty="0" smtClean="0"/>
              <a:t>, </a:t>
            </a:r>
            <a:r>
              <a:rPr lang="en-US" dirty="0" err="1" smtClean="0"/>
              <a:t>pelanggaran</a:t>
            </a:r>
            <a:r>
              <a:rPr lang="en-US" dirty="0" smtClean="0"/>
              <a:t> </a:t>
            </a:r>
            <a:r>
              <a:rPr lang="en-US" dirty="0" err="1" smtClean="0"/>
              <a:t>semacam</a:t>
            </a:r>
            <a:r>
              <a:rPr lang="en-US" dirty="0" smtClean="0"/>
              <a:t> </a:t>
            </a:r>
            <a:r>
              <a:rPr lang="en-US" dirty="0" err="1" smtClean="0"/>
              <a:t>itu</a:t>
            </a:r>
            <a:r>
              <a:rPr lang="en-US" dirty="0" smtClean="0"/>
              <a:t> </a:t>
            </a:r>
            <a:r>
              <a:rPr lang="en-US" dirty="0" err="1" smtClean="0"/>
              <a:t>adalah</a:t>
            </a:r>
            <a:r>
              <a:rPr lang="en-US" dirty="0" smtClean="0"/>
              <a:t> </a:t>
            </a:r>
            <a:r>
              <a:rPr lang="en-US" dirty="0" err="1" smtClean="0"/>
              <a:t>penipuan</a:t>
            </a:r>
            <a:r>
              <a:rPr lang="en-US" dirty="0" smtClean="0"/>
              <a:t>, </a:t>
            </a:r>
            <a:r>
              <a:rPr lang="en-US" dirty="0" err="1" smtClean="0"/>
              <a:t>penganiayaan</a:t>
            </a:r>
            <a:r>
              <a:rPr lang="en-US" dirty="0" smtClean="0"/>
              <a:t>, </a:t>
            </a:r>
            <a:r>
              <a:rPr lang="en-US" dirty="0" err="1" smtClean="0"/>
              <a:t>pelanggaran</a:t>
            </a:r>
            <a:r>
              <a:rPr lang="en-US" dirty="0" smtClean="0"/>
              <a:t> </a:t>
            </a:r>
            <a:r>
              <a:rPr lang="en-US" dirty="0" err="1" smtClean="0"/>
              <a:t>hak</a:t>
            </a:r>
            <a:r>
              <a:rPr lang="en-US" dirty="0" smtClean="0"/>
              <a:t> </a:t>
            </a:r>
            <a:r>
              <a:rPr lang="en-US" dirty="0" err="1" smtClean="0"/>
              <a:t>cipta</a:t>
            </a:r>
            <a:r>
              <a:rPr lang="en-US" dirty="0" smtClean="0"/>
              <a:t>, </a:t>
            </a:r>
            <a:r>
              <a:rPr lang="en-US" dirty="0" err="1" smtClean="0"/>
              <a:t>dll</a:t>
            </a:r>
            <a:r>
              <a:rPr lang="en-US" dirty="0" smtClean="0"/>
              <a:t>.</a:t>
            </a:r>
          </a:p>
          <a:p>
            <a:endParaRPr lang="en-US" dirty="0"/>
          </a:p>
        </p:txBody>
      </p:sp>
      <p:sp>
        <p:nvSpPr>
          <p:cNvPr id="4" name="Footer Placeholder 3"/>
          <p:cNvSpPr>
            <a:spLocks noGrp="1"/>
          </p:cNvSpPr>
          <p:nvPr>
            <p:ph type="ftr" sz="quarter" idx="11"/>
          </p:nvPr>
        </p:nvSpPr>
        <p:spPr/>
        <p:txBody>
          <a:bodyPr/>
          <a:lstStyle/>
          <a:p>
            <a:r>
              <a:rPr lang="en-US" smtClean="0"/>
              <a:t>farlianto@uny.ac.id / 0811266750</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610</Words>
  <Application>Microsoft Office PowerPoint</Application>
  <PresentationFormat>On-screen Show (4:3)</PresentationFormat>
  <Paragraphs>53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RISIKO KERUSAKAN PROPERTY  DAN KEWAJIBAN</vt:lpstr>
      <vt:lpstr>Risiko Property</vt:lpstr>
      <vt:lpstr>Asuransi Kerugian</vt:lpstr>
      <vt:lpstr>Metode Penilaian Kerugian  Aset Fisik</vt:lpstr>
      <vt:lpstr>…</vt:lpstr>
      <vt:lpstr>…</vt:lpstr>
      <vt:lpstr>Risiko Gugatan (Liability)</vt:lpstr>
      <vt:lpstr>Common Law Dan Civil Law</vt:lpstr>
      <vt:lpstr>Dasar Legal</vt:lpstr>
      <vt:lpstr>…</vt:lpstr>
      <vt:lpstr>…</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5 RISIKO KERUSAKAN PROPERTY  DAN KEWAJIBAN</dc:title>
  <dc:creator>Sofia Adina Fauziah</dc:creator>
  <cp:lastModifiedBy>presensi</cp:lastModifiedBy>
  <cp:revision>22</cp:revision>
  <dcterms:created xsi:type="dcterms:W3CDTF">2012-05-04T01:50:33Z</dcterms:created>
  <dcterms:modified xsi:type="dcterms:W3CDTF">2015-07-28T03:19:46Z</dcterms:modified>
</cp:coreProperties>
</file>