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E861F-333C-45C6-BC79-C2264D7767EB}" type="datetimeFigureOut">
              <a:rPr lang="id-ID" smtClean="0"/>
              <a:t>28/07/2015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84EFF-AC0B-41AB-B28A-D59811D7E69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09942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70B6-9A4E-48BE-A2B9-20BBF8F1357A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0825-2082-4A1E-B196-6C96966DF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016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D8A2-EF94-4E27-96D3-E7971391A6E7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0825-2082-4A1E-B196-6C96966DF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8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D89F-379F-4AA9-9EA9-758A02CE3939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0825-2082-4A1E-B196-6C96966DF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96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688B-A0DD-49AE-98C2-60A09BE009B1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0825-2082-4A1E-B196-6C96966DF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2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8CA4-C07D-4C21-9254-8812AA9BEB18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0825-2082-4A1E-B196-6C96966DF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36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D96A-6692-4363-8D5E-6DF8C3E60601}" type="datetime1">
              <a:rPr lang="en-US" smtClean="0"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0825-2082-4A1E-B196-6C96966DF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41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73CE-B14A-42A1-A0D9-DFBAB429F925}" type="datetime1">
              <a:rPr lang="en-US" smtClean="0"/>
              <a:t>7/28/2015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0825-2082-4A1E-B196-6C96966DF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34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8F63-68EC-4B8D-8817-ED87F86DBE39}" type="datetime1">
              <a:rPr lang="en-US" smtClean="0"/>
              <a:t>7/28/2015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0825-2082-4A1E-B196-6C96966DF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98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083B-D87D-460E-ABBB-E7C96677747E}" type="datetime1">
              <a:rPr lang="en-US" smtClean="0"/>
              <a:t>7/28/2015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0825-2082-4A1E-B196-6C96966DF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34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751A9-B88A-48EF-A1EF-14BE8755D7DA}" type="datetime1">
              <a:rPr lang="en-US" smtClean="0"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0825-2082-4A1E-B196-6C96966DF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41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BE081-3D56-4262-B287-A9793B1AA8F1}" type="datetime1">
              <a:rPr lang="en-US" smtClean="0"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0825-2082-4A1E-B196-6C96966DF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7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9D325-DEE0-4D8E-8002-72597A09351C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D0825-2082-4A1E-B196-6C96966DF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09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Tingkat </a:t>
            </a:r>
            <a:r>
              <a:rPr lang="en-US" dirty="0" err="1" smtClean="0"/>
              <a:t>Bunga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Bab 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4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obligasi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sensitif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obligasi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5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/>
            <a:r>
              <a:rPr lang="en-US" dirty="0"/>
              <a:t>Ada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0" lvl="0" indent="0">
              <a:buNone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 smtClean="0"/>
              <a:t>kembali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 smtClean="0"/>
              <a:t>waktu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 smtClean="0"/>
              <a:t>durasi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6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8.2 </a:t>
            </a:r>
            <a:r>
              <a:rPr lang="en-US" dirty="0" err="1" smtClean="0"/>
              <a:t>Repricing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Harian</a:t>
            </a:r>
            <a:endParaRPr lang="en-US" dirty="0" smtClean="0"/>
          </a:p>
          <a:p>
            <a:r>
              <a:rPr lang="en-US" dirty="0" smtClean="0"/>
              <a:t>Model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Bgm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pengaruh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perubahan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bunga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terhadap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pendapatan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85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3003942"/>
              </p:ext>
            </p:extLst>
          </p:nvPr>
        </p:nvGraphicFramePr>
        <p:xfrm>
          <a:off x="609601" y="1523997"/>
          <a:ext cx="7848599" cy="43021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0799"/>
                <a:gridCol w="1038440"/>
                <a:gridCol w="295060"/>
                <a:gridCol w="3019449"/>
                <a:gridCol w="904851"/>
              </a:tblGrid>
              <a:tr h="275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Aset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Pasiva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39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Meminjamkan</a:t>
                      </a:r>
                      <a:r>
                        <a:rPr lang="en-US" sz="1600" dirty="0">
                          <a:effectLst/>
                        </a:rPr>
                        <a:t> di </a:t>
                      </a:r>
                      <a:r>
                        <a:rPr lang="en-US" sz="1600" dirty="0" err="1">
                          <a:effectLst/>
                        </a:rPr>
                        <a:t>pinjaman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pasar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antar</a:t>
                      </a:r>
                      <a:r>
                        <a:rPr lang="en-US" sz="1600" dirty="0">
                          <a:effectLst/>
                        </a:rPr>
                        <a:t> bank 1 </a:t>
                      </a:r>
                      <a:r>
                        <a:rPr lang="en-US" sz="1600" dirty="0" err="1">
                          <a:effectLst/>
                        </a:rPr>
                        <a:t>hari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  2 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Meminjam</a:t>
                      </a:r>
                      <a:r>
                        <a:rPr lang="en-US" sz="1600" dirty="0">
                          <a:effectLst/>
                        </a:rPr>
                        <a:t> di </a:t>
                      </a:r>
                      <a:r>
                        <a:rPr lang="en-US" sz="1600" dirty="0" err="1">
                          <a:effectLst/>
                        </a:rPr>
                        <a:t>pasar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antar</a:t>
                      </a:r>
                      <a:r>
                        <a:rPr lang="en-US" sz="1600" dirty="0">
                          <a:effectLst/>
                        </a:rPr>
                        <a:t> bank 1 </a:t>
                      </a:r>
                      <a:r>
                        <a:rPr lang="en-US" sz="1600" dirty="0" err="1">
                          <a:effectLst/>
                        </a:rPr>
                        <a:t>hari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  3 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Comm Paper 3 Bln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  3 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Tabungan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  3 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Surat utang 6 Bln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  5 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Deposito 1 Bln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10 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Pinjaman 1 Tahun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  6 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Deposito 1 Thn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10 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Obligasi 3 Tahun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10 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Deposito 2 Thn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10 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84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Obligasi 3 Thn Bunga Mengambang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  5 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Modal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  5 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84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Pinjaman bunga tetap jangka waktu 10 Tahun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10 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41 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41 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8413">
                <a:tc gridSpan="5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Nb</a:t>
                      </a:r>
                      <a:r>
                        <a:rPr lang="en-US" sz="1600" dirty="0">
                          <a:effectLst/>
                        </a:rPr>
                        <a:t> 1: </a:t>
                      </a:r>
                      <a:r>
                        <a:rPr lang="en-US" sz="1600" dirty="0" err="1">
                          <a:effectLst/>
                        </a:rPr>
                        <a:t>Obligasi</a:t>
                      </a:r>
                      <a:r>
                        <a:rPr lang="en-US" sz="1600" dirty="0">
                          <a:effectLst/>
                        </a:rPr>
                        <a:t> 3 </a:t>
                      </a:r>
                      <a:r>
                        <a:rPr lang="en-US" sz="1600" dirty="0" err="1">
                          <a:effectLst/>
                        </a:rPr>
                        <a:t>thn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</a:rPr>
                        <a:t>Rp</a:t>
                      </a:r>
                      <a:r>
                        <a:rPr lang="en-US" sz="1600" dirty="0" smtClean="0">
                          <a:effectLst/>
                        </a:rPr>
                        <a:t> 2 M </a:t>
                      </a:r>
                      <a:r>
                        <a:rPr lang="en-US" sz="1600" dirty="0" err="1" smtClean="0">
                          <a:effectLst/>
                        </a:rPr>
                        <a:t>jatuh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tempo </a:t>
                      </a:r>
                      <a:r>
                        <a:rPr lang="en-US" sz="1600" dirty="0" err="1">
                          <a:effectLst/>
                        </a:rPr>
                        <a:t>tahun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ini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Nb</a:t>
                      </a:r>
                      <a:r>
                        <a:rPr lang="en-US" sz="1600" dirty="0">
                          <a:effectLst/>
                        </a:rPr>
                        <a:t> 2: </a:t>
                      </a:r>
                      <a:r>
                        <a:rPr lang="en-US" sz="1600" dirty="0" err="1">
                          <a:effectLst/>
                        </a:rPr>
                        <a:t>Unk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pinjaman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dgn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bunga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mengambang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en-US" sz="1600" dirty="0" err="1">
                          <a:effectLst/>
                        </a:rPr>
                        <a:t>bunga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ditetapkan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setiap</a:t>
                      </a:r>
                      <a:r>
                        <a:rPr lang="en-US" sz="1600" dirty="0">
                          <a:effectLst/>
                        </a:rPr>
                        <a:t> 6 </a:t>
                      </a:r>
                      <a:r>
                        <a:rPr lang="en-US" sz="1600" dirty="0" err="1">
                          <a:effectLst/>
                        </a:rPr>
                        <a:t>bulan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0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Langkah</a:t>
            </a:r>
            <a:r>
              <a:rPr lang="en-US" dirty="0" smtClean="0"/>
              <a:t> 1: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mengelompokkan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sensitif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perub</a:t>
            </a:r>
            <a:r>
              <a:rPr lang="en-US" dirty="0" smtClean="0"/>
              <a:t> </a:t>
            </a:r>
            <a:r>
              <a:rPr lang="en-US" dirty="0" err="1" smtClean="0"/>
              <a:t>tk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endParaRPr lang="en-US" dirty="0" smtClean="0"/>
          </a:p>
          <a:p>
            <a:r>
              <a:rPr lang="en-US" dirty="0" err="1" smtClean="0"/>
              <a:t>Langkah</a:t>
            </a:r>
            <a:r>
              <a:rPr lang="en-US" dirty="0" smtClean="0"/>
              <a:t> 2 : GAP </a:t>
            </a:r>
            <a:r>
              <a:rPr lang="en-US" dirty="0" err="1" smtClean="0"/>
              <a:t>Analsys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Menghitung</a:t>
            </a:r>
            <a:r>
              <a:rPr lang="en-US" dirty="0" smtClean="0">
                <a:sym typeface="Wingdings" pitchFamily="2" charset="2"/>
              </a:rPr>
              <a:t> GAP </a:t>
            </a:r>
            <a:r>
              <a:rPr lang="en-US" dirty="0" err="1" smtClean="0">
                <a:sym typeface="Wingdings" pitchFamily="2" charset="2"/>
              </a:rPr>
              <a:t>antara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aset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kewajiban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sensitif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thdp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perub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bunga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menghitung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perub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pendapatan</a:t>
            </a:r>
            <a:r>
              <a:rPr lang="en-US" dirty="0" smtClean="0">
                <a:sym typeface="Wingdings" pitchFamily="2" charset="2"/>
              </a:rPr>
              <a:t>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5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5141935"/>
              </p:ext>
            </p:extLst>
          </p:nvPr>
        </p:nvGraphicFramePr>
        <p:xfrm>
          <a:off x="609601" y="1523997"/>
          <a:ext cx="7848599" cy="43021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0799"/>
                <a:gridCol w="1038440"/>
                <a:gridCol w="295060"/>
                <a:gridCol w="3019449"/>
                <a:gridCol w="904851"/>
              </a:tblGrid>
              <a:tr h="275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Aset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Pasiva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39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Meminjamkan</a:t>
                      </a:r>
                      <a:r>
                        <a:rPr lang="en-US" sz="1600" dirty="0">
                          <a:effectLst/>
                        </a:rPr>
                        <a:t> di </a:t>
                      </a:r>
                      <a:r>
                        <a:rPr lang="en-US" sz="1600" dirty="0" err="1">
                          <a:effectLst/>
                        </a:rPr>
                        <a:t>pinjaman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pasar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antar</a:t>
                      </a:r>
                      <a:r>
                        <a:rPr lang="en-US" sz="1600" dirty="0">
                          <a:effectLst/>
                        </a:rPr>
                        <a:t> bank 1 </a:t>
                      </a:r>
                      <a:r>
                        <a:rPr lang="en-US" sz="1600" dirty="0" err="1">
                          <a:effectLst/>
                        </a:rPr>
                        <a:t>hari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</a:rPr>
                        <a:t>Rp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   2 M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Meminjam</a:t>
                      </a:r>
                      <a:r>
                        <a:rPr lang="en-US" sz="1600" dirty="0">
                          <a:effectLst/>
                        </a:rPr>
                        <a:t> di </a:t>
                      </a:r>
                      <a:r>
                        <a:rPr lang="en-US" sz="1600" dirty="0" err="1">
                          <a:effectLst/>
                        </a:rPr>
                        <a:t>pasar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antar</a:t>
                      </a:r>
                      <a:r>
                        <a:rPr lang="en-US" sz="1600" dirty="0">
                          <a:effectLst/>
                        </a:rPr>
                        <a:t> bank 1 </a:t>
                      </a:r>
                      <a:r>
                        <a:rPr lang="en-US" sz="1600" dirty="0" err="1">
                          <a:effectLst/>
                        </a:rPr>
                        <a:t>hari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</a:rPr>
                        <a:t>Rp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   3 M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275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Comm Paper 3 Bln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  3 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Tabungan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  3 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Surat utang 6 Bln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  5 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Deposito 1 Bln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10 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Pinjaman 1 Tahun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  6 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Deposito 1 Thn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10 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Obligasi 3 Tahun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10 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Deposito 2 Thn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10 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84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Obligasi 3 Thn Bunga Mengambang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  5 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Modal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  5 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84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Pinjaman bunga tetap jangka waktu 10 Tahun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10 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41 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41 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8413">
                <a:tc gridSpan="5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Nb</a:t>
                      </a:r>
                      <a:r>
                        <a:rPr lang="en-US" sz="1600" dirty="0">
                          <a:effectLst/>
                        </a:rPr>
                        <a:t> 1: </a:t>
                      </a:r>
                      <a:r>
                        <a:rPr lang="en-US" sz="1600" dirty="0" err="1">
                          <a:effectLst/>
                        </a:rPr>
                        <a:t>Obligasi</a:t>
                      </a:r>
                      <a:r>
                        <a:rPr lang="en-US" sz="1600" dirty="0">
                          <a:effectLst/>
                        </a:rPr>
                        <a:t> 3 </a:t>
                      </a:r>
                      <a:r>
                        <a:rPr lang="en-US" sz="1600" dirty="0" err="1">
                          <a:effectLst/>
                        </a:rPr>
                        <a:t>thn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</a:rPr>
                        <a:t>Rp</a:t>
                      </a:r>
                      <a:r>
                        <a:rPr lang="en-US" sz="1600" baseline="0" dirty="0" smtClean="0">
                          <a:effectLst/>
                        </a:rPr>
                        <a:t> 2 M </a:t>
                      </a:r>
                      <a:r>
                        <a:rPr lang="en-US" sz="1600" dirty="0" err="1" smtClean="0">
                          <a:effectLst/>
                        </a:rPr>
                        <a:t>jatuh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tempo </a:t>
                      </a:r>
                      <a:r>
                        <a:rPr lang="en-US" sz="1600" dirty="0" err="1">
                          <a:effectLst/>
                        </a:rPr>
                        <a:t>tahun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ini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Nb</a:t>
                      </a:r>
                      <a:r>
                        <a:rPr lang="en-US" sz="1600" dirty="0">
                          <a:effectLst/>
                        </a:rPr>
                        <a:t> 2: </a:t>
                      </a:r>
                      <a:r>
                        <a:rPr lang="en-US" sz="1600" dirty="0" err="1">
                          <a:effectLst/>
                        </a:rPr>
                        <a:t>Unk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pinjaman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dgn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bunga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mengambang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en-US" sz="1600" dirty="0" err="1">
                          <a:effectLst/>
                        </a:rPr>
                        <a:t>bunga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ditetapkan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setiap</a:t>
                      </a:r>
                      <a:r>
                        <a:rPr lang="en-US" sz="1600" dirty="0">
                          <a:effectLst/>
                        </a:rPr>
                        <a:t> 6 </a:t>
                      </a:r>
                      <a:r>
                        <a:rPr lang="en-US" sz="1600" dirty="0" err="1">
                          <a:effectLst/>
                        </a:rPr>
                        <a:t>bulan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0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GAP </a:t>
            </a:r>
            <a:r>
              <a:rPr lang="en-US" dirty="0" err="1" smtClean="0"/>
              <a:t>antara</a:t>
            </a:r>
            <a:r>
              <a:rPr lang="en-US" dirty="0" smtClean="0"/>
              <a:t> RSA </a:t>
            </a:r>
            <a:r>
              <a:rPr lang="en-US" dirty="0" err="1" smtClean="0"/>
              <a:t>dgn</a:t>
            </a:r>
            <a:r>
              <a:rPr lang="en-US" dirty="0" smtClean="0"/>
              <a:t> RSL = - </a:t>
            </a:r>
            <a:r>
              <a:rPr lang="en-US" dirty="0" err="1" smtClean="0"/>
              <a:t>Rp</a:t>
            </a:r>
            <a:r>
              <a:rPr lang="en-US" dirty="0" smtClean="0"/>
              <a:t> 1 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Jk</a:t>
            </a:r>
            <a:r>
              <a:rPr lang="en-US" dirty="0" smtClean="0"/>
              <a:t> </a:t>
            </a:r>
            <a:r>
              <a:rPr lang="en-US" dirty="0" err="1" smtClean="0"/>
              <a:t>tk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1 % </a:t>
            </a:r>
            <a:r>
              <a:rPr lang="en-US" dirty="0" err="1" smtClean="0"/>
              <a:t>dr</a:t>
            </a:r>
            <a:r>
              <a:rPr lang="en-US" dirty="0" smtClean="0"/>
              <a:t> 10%: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Rp</a:t>
            </a:r>
            <a:r>
              <a:rPr lang="en-US" dirty="0" smtClean="0"/>
              <a:t> 1 M x 0,01 = - </a:t>
            </a:r>
            <a:r>
              <a:rPr lang="en-US" dirty="0" err="1" smtClean="0"/>
              <a:t>Rp</a:t>
            </a:r>
            <a:r>
              <a:rPr lang="en-US" dirty="0" smtClean="0"/>
              <a:t> 10 </a:t>
            </a:r>
            <a:r>
              <a:rPr lang="en-US" dirty="0" err="1" smtClean="0"/>
              <a:t>Jt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Jk</a:t>
            </a:r>
            <a:r>
              <a:rPr lang="en-US" dirty="0" smtClean="0"/>
              <a:t> </a:t>
            </a:r>
            <a:r>
              <a:rPr lang="en-US" dirty="0" err="1" smtClean="0"/>
              <a:t>tk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r>
              <a:rPr lang="en-US" dirty="0" smtClean="0"/>
              <a:t> 5%?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8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754563"/>
          </a:xfrm>
        </p:spPr>
        <p:txBody>
          <a:bodyPr/>
          <a:lstStyle/>
          <a:p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, </a:t>
            </a:r>
            <a:r>
              <a:rPr lang="en-US" dirty="0" err="1" smtClean="0"/>
              <a:t>misal</a:t>
            </a:r>
            <a:r>
              <a:rPr lang="en-US" dirty="0" smtClean="0"/>
              <a:t> 1 </a:t>
            </a:r>
            <a:r>
              <a:rPr lang="en-US" dirty="0" err="1" smtClean="0"/>
              <a:t>tahun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8139667"/>
              </p:ext>
            </p:extLst>
          </p:nvPr>
        </p:nvGraphicFramePr>
        <p:xfrm>
          <a:off x="533400" y="2057400"/>
          <a:ext cx="7848599" cy="43021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0799"/>
                <a:gridCol w="1038440"/>
                <a:gridCol w="295060"/>
                <a:gridCol w="3019449"/>
                <a:gridCol w="904851"/>
              </a:tblGrid>
              <a:tr h="275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Aset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Pasiva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39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Meminjamkan</a:t>
                      </a:r>
                      <a:r>
                        <a:rPr lang="en-US" sz="1600" dirty="0">
                          <a:effectLst/>
                        </a:rPr>
                        <a:t> di </a:t>
                      </a:r>
                      <a:r>
                        <a:rPr lang="en-US" sz="1600" dirty="0" err="1">
                          <a:effectLst/>
                        </a:rPr>
                        <a:t>pinjaman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pasar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antar</a:t>
                      </a:r>
                      <a:r>
                        <a:rPr lang="en-US" sz="1600" dirty="0">
                          <a:effectLst/>
                        </a:rPr>
                        <a:t> bank 1 </a:t>
                      </a:r>
                      <a:r>
                        <a:rPr lang="en-US" sz="1600" dirty="0" err="1">
                          <a:effectLst/>
                        </a:rPr>
                        <a:t>hari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  2 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Meminjam</a:t>
                      </a:r>
                      <a:r>
                        <a:rPr lang="en-US" sz="1600" dirty="0">
                          <a:effectLst/>
                        </a:rPr>
                        <a:t> di </a:t>
                      </a:r>
                      <a:r>
                        <a:rPr lang="en-US" sz="1600" dirty="0" err="1">
                          <a:effectLst/>
                        </a:rPr>
                        <a:t>pasar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antar</a:t>
                      </a:r>
                      <a:r>
                        <a:rPr lang="en-US" sz="1600" dirty="0">
                          <a:effectLst/>
                        </a:rPr>
                        <a:t> bank 1 </a:t>
                      </a:r>
                      <a:r>
                        <a:rPr lang="en-US" sz="1600" dirty="0" err="1">
                          <a:effectLst/>
                        </a:rPr>
                        <a:t>hari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  3 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Comm Paper 3 Bln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  3 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Tabungan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  3 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Surat utang 6 Bln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  5 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Deposito 1 Bln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10 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Pinjaman 1 Tahun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  6 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Deposito 1 Thn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10 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Obligasi 3 Tahun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10 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Deposito 2 Thn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10 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84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Obligasi 3 Thn Bunga Mengambang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  5 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Modal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  5 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84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Pinjaman bunga tetap jangka waktu 10 Tahun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10 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41 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41 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8413">
                <a:tc gridSpan="5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Nb</a:t>
                      </a:r>
                      <a:r>
                        <a:rPr lang="en-US" sz="1600" dirty="0">
                          <a:effectLst/>
                        </a:rPr>
                        <a:t> 1: </a:t>
                      </a:r>
                      <a:r>
                        <a:rPr lang="en-US" sz="1600" dirty="0" err="1">
                          <a:effectLst/>
                        </a:rPr>
                        <a:t>Obligasi</a:t>
                      </a:r>
                      <a:r>
                        <a:rPr lang="en-US" sz="1600" dirty="0">
                          <a:effectLst/>
                        </a:rPr>
                        <a:t> 3 </a:t>
                      </a:r>
                      <a:r>
                        <a:rPr lang="en-US" sz="1600" dirty="0" err="1">
                          <a:effectLst/>
                        </a:rPr>
                        <a:t>thn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</a:rPr>
                        <a:t>Rp</a:t>
                      </a:r>
                      <a:r>
                        <a:rPr lang="en-US" sz="1600" dirty="0" smtClean="0">
                          <a:effectLst/>
                        </a:rPr>
                        <a:t> 2 M </a:t>
                      </a:r>
                      <a:r>
                        <a:rPr lang="en-US" sz="1600" dirty="0" err="1" smtClean="0">
                          <a:effectLst/>
                        </a:rPr>
                        <a:t>jatuh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tempo </a:t>
                      </a:r>
                      <a:r>
                        <a:rPr lang="en-US" sz="1600" dirty="0" err="1">
                          <a:effectLst/>
                        </a:rPr>
                        <a:t>tahun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ini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Nb</a:t>
                      </a:r>
                      <a:r>
                        <a:rPr lang="en-US" sz="1600" dirty="0">
                          <a:effectLst/>
                        </a:rPr>
                        <a:t> 2: </a:t>
                      </a:r>
                      <a:r>
                        <a:rPr lang="en-US" sz="1600" dirty="0" err="1">
                          <a:effectLst/>
                        </a:rPr>
                        <a:t>Unk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pinjaman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dgn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bunga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mengambang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en-US" sz="1600" dirty="0" err="1">
                          <a:effectLst/>
                        </a:rPr>
                        <a:t>bunga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ditetapkan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setiap</a:t>
                      </a:r>
                      <a:r>
                        <a:rPr lang="en-US" sz="1600" dirty="0">
                          <a:effectLst/>
                        </a:rPr>
                        <a:t> 6 </a:t>
                      </a:r>
                      <a:r>
                        <a:rPr lang="en-US" sz="1600" dirty="0" err="1">
                          <a:effectLst/>
                        </a:rPr>
                        <a:t>bulan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48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2620539"/>
              </p:ext>
            </p:extLst>
          </p:nvPr>
        </p:nvGraphicFramePr>
        <p:xfrm>
          <a:off x="609601" y="1523997"/>
          <a:ext cx="7848599" cy="37337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0799"/>
                <a:gridCol w="1038440"/>
                <a:gridCol w="295060"/>
                <a:gridCol w="3019449"/>
                <a:gridCol w="904851"/>
              </a:tblGrid>
              <a:tr h="275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Aset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Pasiva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39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Meminjamkan</a:t>
                      </a:r>
                      <a:r>
                        <a:rPr lang="en-US" sz="1600" dirty="0">
                          <a:effectLst/>
                        </a:rPr>
                        <a:t> di </a:t>
                      </a:r>
                      <a:r>
                        <a:rPr lang="en-US" sz="1600" dirty="0" err="1">
                          <a:effectLst/>
                        </a:rPr>
                        <a:t>pinjaman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pasar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antar</a:t>
                      </a:r>
                      <a:r>
                        <a:rPr lang="en-US" sz="1600" dirty="0">
                          <a:effectLst/>
                        </a:rPr>
                        <a:t> bank 1 </a:t>
                      </a:r>
                      <a:r>
                        <a:rPr lang="en-US" sz="1600" dirty="0" err="1">
                          <a:effectLst/>
                        </a:rPr>
                        <a:t>hari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</a:rPr>
                        <a:t>Rp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   2 M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Meminjam</a:t>
                      </a:r>
                      <a:r>
                        <a:rPr lang="en-US" sz="1600" dirty="0">
                          <a:effectLst/>
                        </a:rPr>
                        <a:t> di </a:t>
                      </a:r>
                      <a:r>
                        <a:rPr lang="en-US" sz="1600" dirty="0" err="1">
                          <a:effectLst/>
                        </a:rPr>
                        <a:t>pasar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antar</a:t>
                      </a:r>
                      <a:r>
                        <a:rPr lang="en-US" sz="1600" dirty="0">
                          <a:effectLst/>
                        </a:rPr>
                        <a:t> bank 1 </a:t>
                      </a:r>
                      <a:r>
                        <a:rPr lang="en-US" sz="1600" dirty="0" err="1">
                          <a:effectLst/>
                        </a:rPr>
                        <a:t>hari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</a:rPr>
                        <a:t>Rp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   3 M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275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Comm Paper 3 Bln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</a:rPr>
                        <a:t>Rp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   3 M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Tabungan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Rp   3 M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275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Surat utang 6 Bln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</a:rPr>
                        <a:t>Rp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   5 m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Deposito 1 Bln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Rp 10 M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275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Pinjaman 1 Tahun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</a:rPr>
                        <a:t>Rp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   6 M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Deposito 1 Thn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</a:rPr>
                        <a:t>Rp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 10 M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275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Obligasi 3 Tahun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</a:rPr>
                        <a:t>Rp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</a:rPr>
                        <a:t>2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M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84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Obligasi 3 Thn Bunga Mengambang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</a:rPr>
                        <a:t>Rp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   5 M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</a:rPr>
                        <a:t>Rp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</a:rPr>
                        <a:t>23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M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</a:rPr>
                        <a:t>Rp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</a:rPr>
                        <a:t>26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M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275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8413">
                <a:tc gridSpan="5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Nb</a:t>
                      </a:r>
                      <a:r>
                        <a:rPr lang="en-US" sz="1600" dirty="0">
                          <a:effectLst/>
                        </a:rPr>
                        <a:t> 1: </a:t>
                      </a:r>
                      <a:r>
                        <a:rPr lang="en-US" sz="1600" dirty="0" err="1">
                          <a:effectLst/>
                        </a:rPr>
                        <a:t>Obligasi</a:t>
                      </a:r>
                      <a:r>
                        <a:rPr lang="en-US" sz="1600" dirty="0">
                          <a:effectLst/>
                        </a:rPr>
                        <a:t> 3 </a:t>
                      </a:r>
                      <a:r>
                        <a:rPr lang="en-US" sz="1600" dirty="0" err="1" smtClean="0">
                          <a:effectLst/>
                        </a:rPr>
                        <a:t>thn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</a:rPr>
                        <a:t>Rp</a:t>
                      </a:r>
                      <a:r>
                        <a:rPr lang="en-US" sz="1600" baseline="0" dirty="0" smtClean="0">
                          <a:effectLst/>
                        </a:rPr>
                        <a:t> 2 M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jatuh</a:t>
                      </a:r>
                      <a:r>
                        <a:rPr lang="en-US" sz="1600" dirty="0">
                          <a:effectLst/>
                        </a:rPr>
                        <a:t> tempo </a:t>
                      </a:r>
                      <a:r>
                        <a:rPr lang="en-US" sz="1600" dirty="0" err="1">
                          <a:effectLst/>
                        </a:rPr>
                        <a:t>tahun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ini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Nb</a:t>
                      </a:r>
                      <a:r>
                        <a:rPr lang="en-US" sz="1600" dirty="0">
                          <a:effectLst/>
                        </a:rPr>
                        <a:t> 2: </a:t>
                      </a:r>
                      <a:r>
                        <a:rPr lang="en-US" sz="1600" dirty="0" err="1">
                          <a:effectLst/>
                        </a:rPr>
                        <a:t>Unk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pinjaman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dgn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bunga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mengambang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en-US" sz="1600" dirty="0" err="1">
                          <a:effectLst/>
                        </a:rPr>
                        <a:t>bunga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ditetapkan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setiap</a:t>
                      </a:r>
                      <a:r>
                        <a:rPr lang="en-US" sz="1600" dirty="0">
                          <a:effectLst/>
                        </a:rPr>
                        <a:t> 6 </a:t>
                      </a:r>
                      <a:r>
                        <a:rPr lang="en-US" sz="1600" dirty="0" err="1">
                          <a:effectLst/>
                        </a:rPr>
                        <a:t>bulan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7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Kumulatif</a:t>
            </a:r>
            <a:r>
              <a:rPr lang="en-US" dirty="0" smtClean="0"/>
              <a:t> GAP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dirty="0" smtClean="0">
                <a:sym typeface="Wingdings" pitchFamily="2" charset="2"/>
              </a:rPr>
              <a:t>- </a:t>
            </a:r>
            <a:r>
              <a:rPr lang="en-US" dirty="0" err="1" smtClean="0">
                <a:sym typeface="Wingdings" pitchFamily="2" charset="2"/>
              </a:rPr>
              <a:t>Rp</a:t>
            </a:r>
            <a:r>
              <a:rPr lang="en-US" dirty="0" smtClean="0">
                <a:sym typeface="Wingdings" pitchFamily="2" charset="2"/>
              </a:rPr>
              <a:t> 3 M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KGAP -/+  </a:t>
            </a:r>
            <a:r>
              <a:rPr lang="en-US" dirty="0" err="1" smtClean="0">
                <a:sym typeface="Wingdings" pitchFamily="2" charset="2"/>
              </a:rPr>
              <a:t>Kenaikan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bunga</a:t>
            </a:r>
            <a:r>
              <a:rPr lang="en-US" dirty="0" smtClean="0">
                <a:sym typeface="Wingdings" pitchFamily="2" charset="2"/>
              </a:rPr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GAP Ratio (GAP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thdp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 - </a:t>
            </a:r>
            <a:r>
              <a:rPr lang="en-US" dirty="0" err="1" smtClean="0">
                <a:sym typeface="Wingdings" pitchFamily="2" charset="2"/>
              </a:rPr>
              <a:t>Rp</a:t>
            </a:r>
            <a:r>
              <a:rPr lang="en-US" dirty="0" smtClean="0">
                <a:sym typeface="Wingdings" pitchFamily="2" charset="2"/>
              </a:rPr>
              <a:t> 3 M / </a:t>
            </a:r>
            <a:r>
              <a:rPr lang="en-US" dirty="0" err="1" smtClean="0">
                <a:sym typeface="Wingdings" pitchFamily="2" charset="2"/>
              </a:rPr>
              <a:t>Rp</a:t>
            </a:r>
            <a:r>
              <a:rPr lang="en-US" dirty="0" smtClean="0">
                <a:sym typeface="Wingdings" pitchFamily="2" charset="2"/>
              </a:rPr>
              <a:t> 41 M = -0,073  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    -7,3%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8.1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Tingkat </a:t>
            </a:r>
            <a:r>
              <a:rPr lang="en-US" dirty="0" err="1" smtClean="0"/>
              <a:t>Bunga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marL="0" lvl="0" indent="0">
              <a:buNone/>
            </a:pP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: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bersih</a:t>
            </a:r>
            <a:r>
              <a:rPr lang="en-US" dirty="0"/>
              <a:t> (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dikurangi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) </a:t>
            </a:r>
            <a:r>
              <a:rPr lang="en-US" dirty="0" err="1"/>
              <a:t>berubah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berkurang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 smtClean="0"/>
              <a:t>.</a:t>
            </a:r>
          </a:p>
          <a:p>
            <a:pPr marL="457200" lvl="0" indent="-457200">
              <a:buFont typeface="+mj-lt"/>
              <a:buAutoNum type="arabicPeriod"/>
            </a:pP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: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(</a:t>
            </a:r>
            <a:r>
              <a:rPr lang="en-US" dirty="0" err="1"/>
              <a:t>turun</a:t>
            </a:r>
            <a:r>
              <a:rPr lang="en-US" dirty="0"/>
              <a:t> </a:t>
            </a:r>
            <a:r>
              <a:rPr lang="en-US" dirty="0" err="1"/>
              <a:t>nilainya</a:t>
            </a:r>
            <a:r>
              <a:rPr lang="en-US" dirty="0"/>
              <a:t>).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2442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3086123"/>
              </p:ext>
            </p:extLst>
          </p:nvPr>
        </p:nvGraphicFramePr>
        <p:xfrm>
          <a:off x="1219200" y="2362200"/>
          <a:ext cx="6850380" cy="2243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3460"/>
                <a:gridCol w="2283460"/>
                <a:gridCol w="2283460"/>
              </a:tblGrid>
              <a:tr h="4603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Bank A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Bank B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03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GAP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-</a:t>
                      </a:r>
                      <a:r>
                        <a:rPr lang="en-US" sz="3200" dirty="0" err="1">
                          <a:effectLst/>
                        </a:rPr>
                        <a:t>Rp</a:t>
                      </a:r>
                      <a:r>
                        <a:rPr lang="en-US" sz="3200" dirty="0">
                          <a:effectLst/>
                        </a:rPr>
                        <a:t> 15 M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-</a:t>
                      </a:r>
                      <a:r>
                        <a:rPr lang="en-US" sz="3200" dirty="0" err="1">
                          <a:effectLst/>
                        </a:rPr>
                        <a:t>Rp</a:t>
                      </a:r>
                      <a:r>
                        <a:rPr lang="en-US" sz="3200" dirty="0">
                          <a:effectLst/>
                        </a:rPr>
                        <a:t> 20 M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03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Total Aset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Rp 400 M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effectLst/>
                        </a:rPr>
                        <a:t>Rp</a:t>
                      </a:r>
                      <a:r>
                        <a:rPr lang="en-US" sz="3200" dirty="0">
                          <a:effectLst/>
                        </a:rPr>
                        <a:t> 500 M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03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3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err="1" smtClean="0"/>
              <a:t>Perub</a:t>
            </a:r>
            <a:r>
              <a:rPr lang="en-US" dirty="0" smtClean="0"/>
              <a:t> </a:t>
            </a:r>
            <a:r>
              <a:rPr lang="en-US" dirty="0" err="1" smtClean="0"/>
              <a:t>tk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unk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tk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unk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2%,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tk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unk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1%, </a:t>
            </a:r>
            <a:r>
              <a:rPr lang="en-US" dirty="0" err="1" smtClean="0"/>
              <a:t>Brp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4189696"/>
                  </p:ext>
                </p:extLst>
              </p:nvPr>
            </p:nvGraphicFramePr>
            <p:xfrm>
              <a:off x="914400" y="3048000"/>
              <a:ext cx="7620000" cy="106680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7620000"/>
                  </a:tblGrid>
                  <a:tr h="10668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dirty="0" smtClean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/>
                                  </a:rPr>
                                  <m:t>∆</m:t>
                                </m:r>
                                <m:r>
                                  <a:rPr lang="en-US" sz="2000">
                                    <a:effectLst/>
                                    <a:latin typeface="Cambria Math"/>
                                  </a:rPr>
                                  <m:t>𝑃𝑒𝑛𝑑𝑎𝑝𝑎𝑡𝑎𝑛</m:t>
                                </m:r>
                                <m:r>
                                  <a:rPr lang="en-US" sz="2000">
                                    <a:effectLst/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sz="2000">
                                    <a:effectLst/>
                                    <a:latin typeface="Cambria Math"/>
                                  </a:rPr>
                                  <m:t>𝐵𝑒𝑟𝑠𝑖h</m:t>
                                </m:r>
                                <m:r>
                                  <a:rPr lang="en-US" sz="2000">
                                    <a:effectLst/>
                                    <a:latin typeface="Cambria Math"/>
                                  </a:rPr>
                                  <m:t>=∆</m:t>
                                </m:r>
                                <m:r>
                                  <a:rPr lang="en-US" sz="2000">
                                    <a:effectLst/>
                                    <a:latin typeface="Cambria Math"/>
                                  </a:rPr>
                                  <m:t>𝑃𝑒𝑛𝑑𝑎𝑝𝑎𝑡𝑎𝑛</m:t>
                                </m:r>
                                <m:r>
                                  <a:rPr lang="en-US" sz="2000">
                                    <a:effectLst/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sz="2000">
                                    <a:effectLst/>
                                    <a:latin typeface="Cambria Math"/>
                                  </a:rPr>
                                  <m:t>𝐵𝑢𝑛𝑔𝑎</m:t>
                                </m:r>
                                <m:r>
                                  <a:rPr lang="en-US" sz="2000">
                                    <a:effectLst/>
                                    <a:latin typeface="Cambria Math"/>
                                  </a:rPr>
                                  <m:t>−∆</m:t>
                                </m:r>
                                <m:r>
                                  <a:rPr lang="en-US" sz="2000">
                                    <a:effectLst/>
                                    <a:latin typeface="Cambria Math"/>
                                  </a:rPr>
                                  <m:t>𝐵𝑖𝑎𝑦𝑎</m:t>
                                </m:r>
                                <m:r>
                                  <a:rPr lang="en-US" sz="2000">
                                    <a:effectLst/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sz="2000">
                                    <a:effectLst/>
                                    <a:latin typeface="Cambria Math"/>
                                  </a:rPr>
                                  <m:t>𝐵𝑢𝑛𝑔𝑎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4189696"/>
                  </p:ext>
                </p:extLst>
              </p:nvPr>
            </p:nvGraphicFramePr>
            <p:xfrm>
              <a:off x="914400" y="3048000"/>
              <a:ext cx="7620000" cy="106680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7620000"/>
                  </a:tblGrid>
                  <a:tr h="1066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6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7712030"/>
              </p:ext>
            </p:extLst>
          </p:nvPr>
        </p:nvGraphicFramePr>
        <p:xfrm>
          <a:off x="609600" y="1524000"/>
          <a:ext cx="7848599" cy="43021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0799"/>
                <a:gridCol w="1038440"/>
                <a:gridCol w="295060"/>
                <a:gridCol w="3019449"/>
                <a:gridCol w="904851"/>
              </a:tblGrid>
              <a:tr h="275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Aset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Pasiva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39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Meminjamkan</a:t>
                      </a:r>
                      <a:r>
                        <a:rPr lang="en-US" sz="1600" dirty="0">
                          <a:effectLst/>
                        </a:rPr>
                        <a:t> di </a:t>
                      </a:r>
                      <a:r>
                        <a:rPr lang="en-US" sz="1600" dirty="0" err="1">
                          <a:effectLst/>
                        </a:rPr>
                        <a:t>pinjaman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pasar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antar</a:t>
                      </a:r>
                      <a:r>
                        <a:rPr lang="en-US" sz="1600" dirty="0">
                          <a:effectLst/>
                        </a:rPr>
                        <a:t> bank 1 </a:t>
                      </a:r>
                      <a:r>
                        <a:rPr lang="en-US" sz="1600" dirty="0" err="1">
                          <a:effectLst/>
                        </a:rPr>
                        <a:t>hari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Rp</a:t>
                      </a:r>
                      <a:r>
                        <a:rPr lang="en-US" sz="1600" dirty="0">
                          <a:effectLst/>
                        </a:rPr>
                        <a:t>   2 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Meminjam</a:t>
                      </a:r>
                      <a:r>
                        <a:rPr lang="en-US" sz="1600" dirty="0">
                          <a:effectLst/>
                        </a:rPr>
                        <a:t> di </a:t>
                      </a:r>
                      <a:r>
                        <a:rPr lang="en-US" sz="1600" dirty="0" err="1">
                          <a:effectLst/>
                        </a:rPr>
                        <a:t>pasar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antar</a:t>
                      </a:r>
                      <a:r>
                        <a:rPr lang="en-US" sz="1600" dirty="0">
                          <a:effectLst/>
                        </a:rPr>
                        <a:t> bank 1 </a:t>
                      </a:r>
                      <a:r>
                        <a:rPr lang="en-US" sz="1600" dirty="0" err="1">
                          <a:effectLst/>
                        </a:rPr>
                        <a:t>hari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Rp</a:t>
                      </a:r>
                      <a:r>
                        <a:rPr lang="en-US" sz="1600" dirty="0">
                          <a:effectLst/>
                        </a:rPr>
                        <a:t>   </a:t>
                      </a:r>
                      <a:r>
                        <a:rPr lang="en-US" sz="1600" dirty="0" smtClean="0">
                          <a:effectLst/>
                        </a:rPr>
                        <a:t>1 </a:t>
                      </a:r>
                      <a:r>
                        <a:rPr lang="en-US" sz="1600" dirty="0">
                          <a:effectLst/>
                        </a:rPr>
                        <a:t>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Comm Paper 3 Bln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Rp</a:t>
                      </a:r>
                      <a:r>
                        <a:rPr lang="en-US" sz="1600" dirty="0">
                          <a:effectLst/>
                        </a:rPr>
                        <a:t>   </a:t>
                      </a:r>
                      <a:r>
                        <a:rPr lang="en-US" sz="1600" dirty="0" smtClean="0">
                          <a:effectLst/>
                        </a:rPr>
                        <a:t>2 </a:t>
                      </a:r>
                      <a:r>
                        <a:rPr lang="en-US" sz="1600" dirty="0">
                          <a:effectLst/>
                        </a:rPr>
                        <a:t>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Tabungan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Rp</a:t>
                      </a:r>
                      <a:r>
                        <a:rPr lang="en-US" sz="1600" dirty="0">
                          <a:effectLst/>
                        </a:rPr>
                        <a:t>   </a:t>
                      </a:r>
                      <a:r>
                        <a:rPr lang="en-US" sz="1600" dirty="0" smtClean="0">
                          <a:effectLst/>
                        </a:rPr>
                        <a:t>4 </a:t>
                      </a:r>
                      <a:r>
                        <a:rPr lang="en-US" sz="1600" dirty="0">
                          <a:effectLst/>
                        </a:rPr>
                        <a:t>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Surat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utang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12 </a:t>
                      </a:r>
                      <a:r>
                        <a:rPr lang="en-US" sz="1600" dirty="0" err="1">
                          <a:effectLst/>
                        </a:rPr>
                        <a:t>Bln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Rp</a:t>
                      </a:r>
                      <a:r>
                        <a:rPr lang="en-US" sz="1600" dirty="0">
                          <a:effectLst/>
                        </a:rPr>
                        <a:t>   </a:t>
                      </a:r>
                      <a:r>
                        <a:rPr lang="en-US" sz="1600" dirty="0" smtClean="0">
                          <a:effectLst/>
                        </a:rPr>
                        <a:t>3 </a:t>
                      </a:r>
                      <a:r>
                        <a:rPr lang="en-US" sz="1600" dirty="0">
                          <a:effectLst/>
                        </a:rPr>
                        <a:t>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Deposito 1 Bln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Rp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  5 </a:t>
                      </a:r>
                      <a:r>
                        <a:rPr lang="en-US" sz="1600" dirty="0">
                          <a:effectLst/>
                        </a:rPr>
                        <a:t>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Pinjaman 1 Tahun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Rp</a:t>
                      </a:r>
                      <a:r>
                        <a:rPr lang="en-US" sz="1600" dirty="0">
                          <a:effectLst/>
                        </a:rPr>
                        <a:t>   </a:t>
                      </a:r>
                      <a:r>
                        <a:rPr lang="en-US" sz="1600" dirty="0" smtClean="0">
                          <a:effectLst/>
                        </a:rPr>
                        <a:t>1 </a:t>
                      </a:r>
                      <a:r>
                        <a:rPr lang="en-US" sz="1600" dirty="0">
                          <a:effectLst/>
                        </a:rPr>
                        <a:t>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Deposito 1 Thn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Rp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  5 </a:t>
                      </a:r>
                      <a:r>
                        <a:rPr lang="en-US" sz="1600" dirty="0">
                          <a:effectLst/>
                        </a:rPr>
                        <a:t>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Obligasi 3 Tahun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Rp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  4 </a:t>
                      </a:r>
                      <a:r>
                        <a:rPr lang="en-US" sz="1600" dirty="0">
                          <a:effectLst/>
                        </a:rPr>
                        <a:t>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Deposito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6 </a:t>
                      </a:r>
                      <a:r>
                        <a:rPr lang="en-US" sz="1600" dirty="0" err="1" smtClean="0">
                          <a:effectLst/>
                        </a:rPr>
                        <a:t>Bln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Rp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  1 </a:t>
                      </a:r>
                      <a:r>
                        <a:rPr lang="en-US" sz="1600" dirty="0">
                          <a:effectLst/>
                        </a:rPr>
                        <a:t>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84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Obligasi 3 Thn Bunga Mengambang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Rp</a:t>
                      </a:r>
                      <a:r>
                        <a:rPr lang="en-US" sz="1600" dirty="0">
                          <a:effectLst/>
                        </a:rPr>
                        <a:t>   </a:t>
                      </a:r>
                      <a:r>
                        <a:rPr lang="en-US" sz="1600" dirty="0" smtClean="0">
                          <a:effectLst/>
                        </a:rPr>
                        <a:t>4 </a:t>
                      </a:r>
                      <a:r>
                        <a:rPr lang="en-US" sz="1600" dirty="0">
                          <a:effectLst/>
                        </a:rPr>
                        <a:t>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Modal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Rp</a:t>
                      </a:r>
                      <a:r>
                        <a:rPr lang="en-US" sz="1600" dirty="0">
                          <a:effectLst/>
                        </a:rPr>
                        <a:t>   </a:t>
                      </a:r>
                      <a:r>
                        <a:rPr lang="en-US" sz="1600" dirty="0" smtClean="0">
                          <a:effectLst/>
                        </a:rPr>
                        <a:t>4 </a:t>
                      </a:r>
                      <a:r>
                        <a:rPr lang="en-US" sz="1600" dirty="0">
                          <a:effectLst/>
                        </a:rPr>
                        <a:t>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84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Pinjaman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bunga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tetap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jangka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waktu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1 </a:t>
                      </a:r>
                      <a:r>
                        <a:rPr lang="en-US" sz="1600" dirty="0" err="1">
                          <a:effectLst/>
                        </a:rPr>
                        <a:t>Tahun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Rp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4 </a:t>
                      </a:r>
                      <a:r>
                        <a:rPr lang="en-US" sz="1600" dirty="0">
                          <a:effectLst/>
                        </a:rPr>
                        <a:t>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Rp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20 </a:t>
                      </a:r>
                      <a:r>
                        <a:rPr lang="en-US" sz="1600" dirty="0">
                          <a:effectLst/>
                        </a:rPr>
                        <a:t>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Rp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20 </a:t>
                      </a:r>
                      <a:r>
                        <a:rPr lang="en-US" sz="1600" dirty="0">
                          <a:effectLst/>
                        </a:rPr>
                        <a:t>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8413">
                <a:tc gridSpan="5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Nb</a:t>
                      </a:r>
                      <a:r>
                        <a:rPr lang="en-US" sz="1600" dirty="0">
                          <a:effectLst/>
                        </a:rPr>
                        <a:t> 1: </a:t>
                      </a:r>
                      <a:r>
                        <a:rPr lang="en-US" sz="1600" dirty="0" err="1">
                          <a:effectLst/>
                        </a:rPr>
                        <a:t>Obligasi</a:t>
                      </a:r>
                      <a:r>
                        <a:rPr lang="en-US" sz="1600" dirty="0">
                          <a:effectLst/>
                        </a:rPr>
                        <a:t> 3 </a:t>
                      </a:r>
                      <a:r>
                        <a:rPr lang="en-US" sz="1600" dirty="0" err="1">
                          <a:effectLst/>
                        </a:rPr>
                        <a:t>thn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</a:rPr>
                        <a:t>Rp</a:t>
                      </a:r>
                      <a:r>
                        <a:rPr lang="en-US" sz="1600" dirty="0" smtClean="0">
                          <a:effectLst/>
                        </a:rPr>
                        <a:t> 2 M </a:t>
                      </a:r>
                      <a:r>
                        <a:rPr lang="en-US" sz="1600" dirty="0" err="1" smtClean="0">
                          <a:effectLst/>
                        </a:rPr>
                        <a:t>jatuh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tempo </a:t>
                      </a:r>
                      <a:r>
                        <a:rPr lang="en-US" sz="1600" dirty="0" err="1">
                          <a:effectLst/>
                        </a:rPr>
                        <a:t>tahun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ini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Nb</a:t>
                      </a:r>
                      <a:r>
                        <a:rPr lang="en-US" sz="1600" dirty="0">
                          <a:effectLst/>
                        </a:rPr>
                        <a:t> 2: </a:t>
                      </a:r>
                      <a:r>
                        <a:rPr lang="en-US" sz="1600" dirty="0" err="1">
                          <a:effectLst/>
                        </a:rPr>
                        <a:t>Unk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pinjaman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dgn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bunga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mengambang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en-US" sz="1600" dirty="0" err="1">
                          <a:effectLst/>
                        </a:rPr>
                        <a:t>bunga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ditetapkan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setiap</a:t>
                      </a:r>
                      <a:r>
                        <a:rPr lang="en-US" sz="1600" dirty="0">
                          <a:effectLst/>
                        </a:rPr>
                        <a:t> 6 </a:t>
                      </a:r>
                      <a:r>
                        <a:rPr lang="en-US" sz="1600" dirty="0" err="1">
                          <a:effectLst/>
                        </a:rPr>
                        <a:t>bulan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2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0941735"/>
              </p:ext>
            </p:extLst>
          </p:nvPr>
        </p:nvGraphicFramePr>
        <p:xfrm>
          <a:off x="609600" y="1524000"/>
          <a:ext cx="7848599" cy="43021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0799"/>
                <a:gridCol w="1038440"/>
                <a:gridCol w="295060"/>
                <a:gridCol w="3019449"/>
                <a:gridCol w="904851"/>
              </a:tblGrid>
              <a:tr h="275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Aset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Pasiva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39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Meminjamkan</a:t>
                      </a:r>
                      <a:r>
                        <a:rPr lang="en-US" sz="1600" dirty="0">
                          <a:effectLst/>
                        </a:rPr>
                        <a:t> di </a:t>
                      </a:r>
                      <a:r>
                        <a:rPr lang="en-US" sz="1600" dirty="0" err="1">
                          <a:effectLst/>
                        </a:rPr>
                        <a:t>pinjaman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pasar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antar</a:t>
                      </a:r>
                      <a:r>
                        <a:rPr lang="en-US" sz="1600" dirty="0">
                          <a:effectLst/>
                        </a:rPr>
                        <a:t> bank 1 </a:t>
                      </a:r>
                      <a:r>
                        <a:rPr lang="en-US" sz="1600" dirty="0" err="1">
                          <a:effectLst/>
                        </a:rPr>
                        <a:t>hari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0000"/>
                          </a:solidFill>
                          <a:effectLst/>
                        </a:rPr>
                        <a:t>Rp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   2 M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Meminjam</a:t>
                      </a:r>
                      <a:r>
                        <a:rPr lang="en-US" sz="1600" dirty="0">
                          <a:effectLst/>
                        </a:rPr>
                        <a:t> di </a:t>
                      </a:r>
                      <a:r>
                        <a:rPr lang="en-US" sz="1600" dirty="0" err="1">
                          <a:effectLst/>
                        </a:rPr>
                        <a:t>pasar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antar</a:t>
                      </a:r>
                      <a:r>
                        <a:rPr lang="en-US" sz="1600" dirty="0">
                          <a:effectLst/>
                        </a:rPr>
                        <a:t> bank 1 </a:t>
                      </a:r>
                      <a:r>
                        <a:rPr lang="en-US" sz="1600" dirty="0" err="1">
                          <a:effectLst/>
                        </a:rPr>
                        <a:t>hari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0000"/>
                          </a:solidFill>
                          <a:effectLst/>
                        </a:rPr>
                        <a:t>Rp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  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1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Comm Paper 3 Bln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0000"/>
                          </a:solidFill>
                          <a:effectLst/>
                        </a:rPr>
                        <a:t>Rp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  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2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Tabungan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0000"/>
                          </a:solidFill>
                          <a:effectLst/>
                        </a:rPr>
                        <a:t>Rp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  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4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Surat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utang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12 </a:t>
                      </a:r>
                      <a:r>
                        <a:rPr lang="en-US" sz="1600" dirty="0" err="1">
                          <a:effectLst/>
                        </a:rPr>
                        <a:t>Bln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0000"/>
                          </a:solidFill>
                          <a:effectLst/>
                        </a:rPr>
                        <a:t>Rp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  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3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Deposito 1 Bln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0000"/>
                          </a:solidFill>
                          <a:effectLst/>
                        </a:rPr>
                        <a:t>Rp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  5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Pinjaman 1 Tahun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0000"/>
                          </a:solidFill>
                          <a:effectLst/>
                        </a:rPr>
                        <a:t>Rp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  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1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Deposito 1 Thn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0000"/>
                          </a:solidFill>
                          <a:effectLst/>
                        </a:rPr>
                        <a:t>Rp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  5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Obligasi 3 Tahun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0000"/>
                          </a:solidFill>
                          <a:effectLst/>
                        </a:rPr>
                        <a:t>Rp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  4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Deposito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6 </a:t>
                      </a:r>
                      <a:r>
                        <a:rPr lang="en-US" sz="1600" dirty="0" err="1" smtClean="0">
                          <a:effectLst/>
                        </a:rPr>
                        <a:t>Bln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0000"/>
                          </a:solidFill>
                          <a:effectLst/>
                        </a:rPr>
                        <a:t>Rp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  1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84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Obligasi 3 Thn Bunga Mengambang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0000"/>
                          </a:solidFill>
                          <a:effectLst/>
                        </a:rPr>
                        <a:t>Rp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  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4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Modal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Rp</a:t>
                      </a:r>
                      <a:r>
                        <a:rPr lang="en-US" sz="1600" dirty="0">
                          <a:effectLst/>
                        </a:rPr>
                        <a:t>   </a:t>
                      </a:r>
                      <a:r>
                        <a:rPr lang="en-US" sz="1600" dirty="0" smtClean="0">
                          <a:effectLst/>
                        </a:rPr>
                        <a:t>4 </a:t>
                      </a:r>
                      <a:r>
                        <a:rPr lang="en-US" sz="1600" dirty="0">
                          <a:effectLst/>
                        </a:rPr>
                        <a:t>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84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Pinjaman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bunga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tetap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jangka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waktu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1 </a:t>
                      </a:r>
                      <a:r>
                        <a:rPr lang="en-US" sz="1600" dirty="0" err="1">
                          <a:effectLst/>
                        </a:rPr>
                        <a:t>Tahun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0000"/>
                          </a:solidFill>
                          <a:effectLst/>
                        </a:rPr>
                        <a:t>Rp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4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Rp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20 </a:t>
                      </a:r>
                      <a:r>
                        <a:rPr lang="en-US" sz="1600" dirty="0">
                          <a:effectLst/>
                        </a:rPr>
                        <a:t>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Rp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20 </a:t>
                      </a:r>
                      <a:r>
                        <a:rPr lang="en-US" sz="1600" dirty="0">
                          <a:effectLst/>
                        </a:rPr>
                        <a:t>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8413">
                <a:tc gridSpan="5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Nb</a:t>
                      </a:r>
                      <a:r>
                        <a:rPr lang="en-US" sz="1600" dirty="0">
                          <a:effectLst/>
                        </a:rPr>
                        <a:t> 1: </a:t>
                      </a:r>
                      <a:r>
                        <a:rPr lang="en-US" sz="1600" dirty="0" err="1">
                          <a:effectLst/>
                        </a:rPr>
                        <a:t>Obligasi</a:t>
                      </a:r>
                      <a:r>
                        <a:rPr lang="en-US" sz="1600" dirty="0">
                          <a:effectLst/>
                        </a:rPr>
                        <a:t> 3 </a:t>
                      </a:r>
                      <a:r>
                        <a:rPr lang="en-US" sz="1600" dirty="0" err="1">
                          <a:effectLst/>
                        </a:rPr>
                        <a:t>thn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</a:rPr>
                        <a:t>Rp</a:t>
                      </a:r>
                      <a:r>
                        <a:rPr lang="en-US" sz="1600" dirty="0" smtClean="0">
                          <a:effectLst/>
                        </a:rPr>
                        <a:t> 2 M </a:t>
                      </a:r>
                      <a:r>
                        <a:rPr lang="en-US" sz="1600" dirty="0" err="1" smtClean="0">
                          <a:effectLst/>
                        </a:rPr>
                        <a:t>jatuh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tempo </a:t>
                      </a:r>
                      <a:r>
                        <a:rPr lang="en-US" sz="1600" dirty="0" err="1">
                          <a:effectLst/>
                        </a:rPr>
                        <a:t>tahun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ini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Nb</a:t>
                      </a:r>
                      <a:r>
                        <a:rPr lang="en-US" sz="1600" dirty="0">
                          <a:effectLst/>
                        </a:rPr>
                        <a:t> 2: </a:t>
                      </a:r>
                      <a:r>
                        <a:rPr lang="en-US" sz="1600" dirty="0" err="1">
                          <a:effectLst/>
                        </a:rPr>
                        <a:t>Unk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pinjaman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dgn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bunga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mengambang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en-US" sz="1600" dirty="0" err="1">
                          <a:effectLst/>
                        </a:rPr>
                        <a:t>bunga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ditetapkan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setiap</a:t>
                      </a:r>
                      <a:r>
                        <a:rPr lang="en-US" sz="1600" dirty="0">
                          <a:effectLst/>
                        </a:rPr>
                        <a:t> 6 </a:t>
                      </a:r>
                      <a:r>
                        <a:rPr lang="en-US" sz="1600" dirty="0" err="1">
                          <a:effectLst/>
                        </a:rPr>
                        <a:t>bulan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7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92" y="1600200"/>
            <a:ext cx="7208015" cy="4525963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39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§"/>
            </a:pPr>
            <a:r>
              <a:rPr lang="en-US" b="1" dirty="0" err="1" smtClean="0">
                <a:solidFill>
                  <a:schemeClr val="tx2"/>
                </a:solidFill>
              </a:rPr>
              <a:t>Risiko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Perubahan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Pendapatan</a:t>
            </a:r>
            <a:endParaRPr lang="en-US" b="1" dirty="0" smtClean="0">
              <a:solidFill>
                <a:schemeClr val="tx2"/>
              </a:solidFill>
            </a:endParaRPr>
          </a:p>
          <a:p>
            <a:pPr marL="971550" lvl="1" indent="-514350">
              <a:buFont typeface="+mj-lt"/>
              <a:buAutoNum type="alphaLcPeriod"/>
            </a:pP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Penginvestasian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endParaRPr lang="en-US" dirty="0"/>
          </a:p>
          <a:p>
            <a:pPr marL="857250" lvl="1" indent="-400050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259639"/>
              </p:ext>
            </p:extLst>
          </p:nvPr>
        </p:nvGraphicFramePr>
        <p:xfrm>
          <a:off x="1531620" y="3284823"/>
          <a:ext cx="6850380" cy="252374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425190"/>
                <a:gridCol w="342519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Aset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Pasiva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Obligasi jk. waktu 1 tahun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Bunga 12%/tahun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Obligasi jk. waktu 2 tahun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Bunga 10%/tahun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(1) Investasi 12%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(2) Re-investasi (?)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(1) </a:t>
                      </a:r>
                      <a:r>
                        <a:rPr lang="en-US" sz="2400" dirty="0" err="1">
                          <a:effectLst/>
                        </a:rPr>
                        <a:t>Pendanaan</a:t>
                      </a:r>
                      <a:r>
                        <a:rPr lang="en-US" sz="2400" dirty="0">
                          <a:effectLst/>
                        </a:rPr>
                        <a:t> 10%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(2) </a:t>
                      </a:r>
                      <a:r>
                        <a:rPr lang="en-US" sz="2400" dirty="0" err="1">
                          <a:effectLst/>
                        </a:rPr>
                        <a:t>Pendanaan</a:t>
                      </a:r>
                      <a:r>
                        <a:rPr lang="en-US" sz="2400" dirty="0">
                          <a:effectLst/>
                        </a:rPr>
                        <a:t> 10%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63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Font typeface="+mj-lt"/>
              <a:buAutoNum type="alphaLcPeriod" startAt="2"/>
            </a:pP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Pendanaan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385844"/>
              </p:ext>
            </p:extLst>
          </p:nvPr>
        </p:nvGraphicFramePr>
        <p:xfrm>
          <a:off x="1447800" y="2514600"/>
          <a:ext cx="6850380" cy="252374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425190"/>
                <a:gridCol w="342519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Aset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Pasiva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Obligasi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jk</a:t>
                      </a:r>
                      <a:r>
                        <a:rPr lang="en-US" sz="2400" dirty="0">
                          <a:effectLst/>
                        </a:rPr>
                        <a:t>. </a:t>
                      </a:r>
                      <a:r>
                        <a:rPr lang="en-US" sz="2400" dirty="0" err="1">
                          <a:effectLst/>
                        </a:rPr>
                        <a:t>waktu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smtClean="0">
                          <a:effectLst/>
                        </a:rPr>
                        <a:t>2 </a:t>
                      </a:r>
                      <a:r>
                        <a:rPr lang="en-US" sz="2400" dirty="0" err="1">
                          <a:effectLst/>
                        </a:rPr>
                        <a:t>tahun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Bunga</a:t>
                      </a:r>
                      <a:r>
                        <a:rPr lang="en-US" sz="2400" dirty="0">
                          <a:effectLst/>
                        </a:rPr>
                        <a:t> 12%/</a:t>
                      </a:r>
                      <a:r>
                        <a:rPr lang="en-US" sz="2400" dirty="0" err="1">
                          <a:effectLst/>
                        </a:rPr>
                        <a:t>tahun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Obligasi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jk</a:t>
                      </a:r>
                      <a:r>
                        <a:rPr lang="en-US" sz="2400" dirty="0">
                          <a:effectLst/>
                        </a:rPr>
                        <a:t>. </a:t>
                      </a:r>
                      <a:r>
                        <a:rPr lang="en-US" sz="2400" dirty="0" err="1">
                          <a:effectLst/>
                        </a:rPr>
                        <a:t>waktu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smtClean="0">
                          <a:effectLst/>
                        </a:rPr>
                        <a:t>1 </a:t>
                      </a:r>
                      <a:r>
                        <a:rPr lang="en-US" sz="2400" dirty="0" err="1">
                          <a:effectLst/>
                        </a:rPr>
                        <a:t>tahun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Bunga</a:t>
                      </a:r>
                      <a:r>
                        <a:rPr lang="en-US" sz="2400" dirty="0">
                          <a:effectLst/>
                        </a:rPr>
                        <a:t> 10%/</a:t>
                      </a:r>
                      <a:r>
                        <a:rPr lang="en-US" sz="2400" dirty="0" err="1">
                          <a:effectLst/>
                        </a:rPr>
                        <a:t>tahun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(1) Investasi 12%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(2) </a:t>
                      </a:r>
                      <a:r>
                        <a:rPr lang="en-US" sz="2400" dirty="0" err="1" smtClean="0">
                          <a:effectLst/>
                        </a:rPr>
                        <a:t>Investasi</a:t>
                      </a:r>
                      <a:r>
                        <a:rPr lang="en-US" sz="2400" dirty="0" smtClean="0">
                          <a:effectLst/>
                        </a:rPr>
                        <a:t> 12%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(1) </a:t>
                      </a:r>
                      <a:r>
                        <a:rPr lang="en-US" sz="2400" dirty="0" err="1">
                          <a:effectLst/>
                        </a:rPr>
                        <a:t>Pendanaan</a:t>
                      </a:r>
                      <a:r>
                        <a:rPr lang="en-US" sz="2400" dirty="0">
                          <a:effectLst/>
                        </a:rPr>
                        <a:t> 10%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(2) </a:t>
                      </a:r>
                      <a:r>
                        <a:rPr lang="en-US" sz="2400" dirty="0" err="1">
                          <a:effectLst/>
                        </a:rPr>
                        <a:t>Pendanaan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smtClean="0">
                          <a:effectLst/>
                        </a:rPr>
                        <a:t>(?)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409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§"/>
            </a:pPr>
            <a:r>
              <a:rPr lang="en-US" b="1" dirty="0" err="1" smtClean="0">
                <a:solidFill>
                  <a:schemeClr val="tx2"/>
                </a:solidFill>
              </a:rPr>
              <a:t>Risiko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Perubahan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Harga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Pasar</a:t>
            </a:r>
            <a:endParaRPr lang="en-US" b="1" dirty="0" smtClean="0">
              <a:solidFill>
                <a:schemeClr val="tx2"/>
              </a:solidFill>
            </a:endParaRPr>
          </a:p>
          <a:p>
            <a:pPr marL="511175" indent="0">
              <a:buNone/>
            </a:pP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yang </a:t>
            </a:r>
            <a:r>
              <a:rPr lang="en-US" dirty="0" err="1" smtClean="0"/>
              <a:t>dipegang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marL="511175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789211"/>
              </p:ext>
            </p:extLst>
          </p:nvPr>
        </p:nvGraphicFramePr>
        <p:xfrm>
          <a:off x="1143000" y="4114800"/>
          <a:ext cx="7239000" cy="176522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619500"/>
                <a:gridCol w="3619500"/>
              </a:tblGrid>
              <a:tr h="3378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Aset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Pasiva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47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Obligasi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jk</a:t>
                      </a:r>
                      <a:r>
                        <a:rPr lang="en-US" sz="2000" dirty="0">
                          <a:effectLst/>
                        </a:rPr>
                        <a:t>. </a:t>
                      </a:r>
                      <a:r>
                        <a:rPr lang="en-US" sz="2000" dirty="0" err="1">
                          <a:effectLst/>
                        </a:rPr>
                        <a:t>waktu</a:t>
                      </a:r>
                      <a:r>
                        <a:rPr lang="en-US" sz="2000" dirty="0">
                          <a:effectLst/>
                        </a:rPr>
                        <a:t> 10 </a:t>
                      </a:r>
                      <a:r>
                        <a:rPr lang="en-US" sz="2000" dirty="0" err="1">
                          <a:effectLst/>
                        </a:rPr>
                        <a:t>tahun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Nilai</a:t>
                      </a:r>
                      <a:r>
                        <a:rPr lang="en-US" sz="2000" dirty="0">
                          <a:effectLst/>
                        </a:rPr>
                        <a:t> nominal </a:t>
                      </a:r>
                      <a:r>
                        <a:rPr lang="en-US" sz="2000" dirty="0" err="1">
                          <a:effectLst/>
                        </a:rPr>
                        <a:t>Rp</a:t>
                      </a:r>
                      <a:r>
                        <a:rPr lang="en-US" sz="2000" dirty="0">
                          <a:effectLst/>
                        </a:rPr>
                        <a:t> 1.000.000,-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Kupon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bunga</a:t>
                      </a:r>
                      <a:r>
                        <a:rPr lang="en-US" sz="2000" dirty="0">
                          <a:effectLst/>
                        </a:rPr>
                        <a:t> 10%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Nilai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Pasar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Rp</a:t>
                      </a:r>
                      <a:r>
                        <a:rPr lang="en-US" sz="2000" dirty="0">
                          <a:effectLst/>
                        </a:rPr>
                        <a:t> 1.000.000,-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Obligasi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jk</a:t>
                      </a:r>
                      <a:r>
                        <a:rPr lang="en-US" sz="2000" dirty="0">
                          <a:effectLst/>
                        </a:rPr>
                        <a:t>. </a:t>
                      </a:r>
                      <a:r>
                        <a:rPr lang="en-US" sz="2000" dirty="0" err="1">
                          <a:effectLst/>
                        </a:rPr>
                        <a:t>waktu</a:t>
                      </a:r>
                      <a:r>
                        <a:rPr lang="en-US" sz="2000" dirty="0">
                          <a:effectLst/>
                        </a:rPr>
                        <a:t> 2 </a:t>
                      </a:r>
                      <a:r>
                        <a:rPr lang="en-US" sz="2000" dirty="0" err="1">
                          <a:effectLst/>
                        </a:rPr>
                        <a:t>tahun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Nilai</a:t>
                      </a:r>
                      <a:r>
                        <a:rPr lang="en-US" sz="2000" dirty="0">
                          <a:effectLst/>
                        </a:rPr>
                        <a:t> nominal </a:t>
                      </a:r>
                      <a:r>
                        <a:rPr lang="en-US" sz="2000" dirty="0" err="1">
                          <a:effectLst/>
                        </a:rPr>
                        <a:t>Rp</a:t>
                      </a:r>
                      <a:r>
                        <a:rPr lang="en-US" sz="2000" dirty="0">
                          <a:effectLst/>
                        </a:rPr>
                        <a:t> 1.000.000,-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Kupon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bunga</a:t>
                      </a:r>
                      <a:r>
                        <a:rPr lang="en-US" sz="2000" dirty="0">
                          <a:effectLst/>
                        </a:rPr>
                        <a:t> 10%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Nilai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Pasar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Rp</a:t>
                      </a:r>
                      <a:r>
                        <a:rPr lang="en-US" sz="2000" dirty="0">
                          <a:effectLst/>
                        </a:rPr>
                        <a:t> 1.000.000,-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90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614480208"/>
                  </p:ext>
                </p:extLst>
              </p:nvPr>
            </p:nvGraphicFramePr>
            <p:xfrm>
              <a:off x="1295400" y="2133600"/>
              <a:ext cx="7078980" cy="2559178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7078980"/>
                  </a:tblGrid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>
                                    <a:effectLst/>
                                    <a:latin typeface="Cambria Math"/>
                                  </a:rPr>
                                  <m:t>𝑂𝑏𝑙𝑖𝑔𝑎𝑠𝑖</m:t>
                                </m:r>
                                <m:r>
                                  <a:rPr lang="en-US" sz="1800">
                                    <a:effectLst/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sz="1800">
                                    <a:effectLst/>
                                    <a:latin typeface="Cambria Math"/>
                                  </a:rPr>
                                  <m:t>𝐴𝑠𝑒𝑡</m:t>
                                </m:r>
                                <m:r>
                                  <a:rPr lang="en-US" sz="1800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/>
                                      </a:rPr>
                                      <m:t>100.000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>
                                            <a:effectLst/>
                                            <a:latin typeface="Cambria Math"/>
                                          </a:rPr>
                                          <m:t>(1+0,1)</m:t>
                                        </m:r>
                                      </m:e>
                                      <m:sup>
                                        <m:r>
                                          <a:rPr lang="en-US" sz="1800">
                                            <a:effectLst/>
                                            <a:latin typeface="Cambria Math"/>
                                          </a:rPr>
                                          <m:t>1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800">
                                    <a:effectLst/>
                                    <a:latin typeface="Cambria Math"/>
                                  </a:rPr>
                                  <m:t>+…+ </m:t>
                                </m:r>
                                <m:f>
                                  <m:fPr>
                                    <m:ctrlPr>
                                      <a:rPr lang="en-US" sz="18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/>
                                      </a:rPr>
                                      <m:t>1.100.000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US" sz="1800" i="1">
                                                <a:effectLst/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1800">
                                                <a:effectLst/>
                                                <a:latin typeface="Cambria Math"/>
                                              </a:rPr>
                                              <m:t>1+0,1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US" sz="1800">
                                            <a:effectLst/>
                                            <a:latin typeface="Cambria Math"/>
                                          </a:rPr>
                                          <m:t>10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800">
                                    <a:effectLst/>
                                    <a:latin typeface="Cambria Math"/>
                                  </a:rPr>
                                  <m:t>=1.000.000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>
                                    <a:effectLst/>
                                    <a:latin typeface="Cambria Math"/>
                                  </a:rPr>
                                  <m:t>𝑂𝑏𝑙𝑖𝑔𝑎𝑠𝑖</m:t>
                                </m:r>
                                <m:r>
                                  <a:rPr lang="en-US" sz="1800">
                                    <a:effectLst/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sz="1800">
                                    <a:effectLst/>
                                    <a:latin typeface="Cambria Math"/>
                                  </a:rPr>
                                  <m:t>𝐾𝑒𝑤𝑎𝑗𝑖𝑏𝑎𝑛</m:t>
                                </m:r>
                                <m:r>
                                  <a:rPr lang="en-US" sz="1800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/>
                                      </a:rPr>
                                      <m:t>100.000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>
                                            <a:effectLst/>
                                            <a:latin typeface="Cambria Math"/>
                                          </a:rPr>
                                          <m:t>(1+0,1)</m:t>
                                        </m:r>
                                      </m:e>
                                      <m:sup>
                                        <m:r>
                                          <a:rPr lang="en-US" sz="1800">
                                            <a:effectLst/>
                                            <a:latin typeface="Cambria Math"/>
                                          </a:rPr>
                                          <m:t>1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800">
                                    <a:effectLst/>
                                    <a:latin typeface="Cambria Math"/>
                                  </a:rPr>
                                  <m:t>+…+ </m:t>
                                </m:r>
                                <m:f>
                                  <m:fPr>
                                    <m:ctrlPr>
                                      <a:rPr lang="en-US" sz="18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/>
                                      </a:rPr>
                                      <m:t>1.100.000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US" sz="1800" i="1">
                                                <a:effectLst/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1800">
                                                <a:effectLst/>
                                                <a:latin typeface="Cambria Math"/>
                                              </a:rPr>
                                              <m:t>1+0,1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US" sz="1800">
                                            <a:effectLst/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800">
                                    <a:effectLst/>
                                    <a:latin typeface="Cambria Math"/>
                                  </a:rPr>
                                  <m:t>=1.000.000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614480208"/>
                  </p:ext>
                </p:extLst>
              </p:nvPr>
            </p:nvGraphicFramePr>
            <p:xfrm>
              <a:off x="1295400" y="2133600"/>
              <a:ext cx="7078980" cy="261582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7078980"/>
                  </a:tblGrid>
                  <a:tr h="130791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86" b="-100000"/>
                          </a:stretch>
                        </a:blipFill>
                      </a:tcPr>
                    </a:tc>
                  </a:tr>
                  <a:tr h="130791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86" t="-100467" b="-46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04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1"/>
            <a:ext cx="8229600" cy="914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12 </a:t>
            </a:r>
            <a:r>
              <a:rPr lang="en-US" dirty="0" err="1" smtClean="0"/>
              <a:t>persen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9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 smtClean="0"/>
              <a:t>bunga</a:t>
            </a:r>
            <a:r>
              <a:rPr lang="en-US" dirty="0"/>
              <a:t>!</a:t>
            </a:r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dikelola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signifikan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(</a:t>
            </a:r>
            <a:r>
              <a:rPr lang="en-US" dirty="0" err="1"/>
              <a:t>khususnya</a:t>
            </a:r>
            <a:r>
              <a:rPr lang="en-US" dirty="0"/>
              <a:t> bank).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ketidakpastian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ketidakpastian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. </a:t>
            </a:r>
            <a:r>
              <a:rPr lang="en-US" dirty="0" err="1"/>
              <a:t>Ketidakpastian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(</a:t>
            </a:r>
            <a:r>
              <a:rPr lang="en-US" dirty="0" err="1"/>
              <a:t>pendapatan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pendanaan</a:t>
            </a:r>
            <a:r>
              <a:rPr lang="en-US" dirty="0"/>
              <a:t> (</a:t>
            </a:r>
            <a:r>
              <a:rPr lang="en-US" dirty="0" err="1"/>
              <a:t>biaya</a:t>
            </a:r>
            <a:r>
              <a:rPr lang="en-US" dirty="0"/>
              <a:t>)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. </a:t>
            </a:r>
            <a:r>
              <a:rPr lang="en-US" dirty="0" err="1"/>
              <a:t>Ketidakpastian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,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(</a:t>
            </a:r>
            <a:r>
              <a:rPr lang="en-US" dirty="0" err="1"/>
              <a:t>kerugian</a:t>
            </a:r>
            <a:r>
              <a:rPr lang="en-US" dirty="0"/>
              <a:t>). Ada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54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5605096"/>
              </p:ext>
            </p:extLst>
          </p:nvPr>
        </p:nvGraphicFramePr>
        <p:xfrm>
          <a:off x="1143000" y="4038600"/>
          <a:ext cx="7239000" cy="20574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619500"/>
                <a:gridCol w="3619500"/>
              </a:tblGrid>
              <a:tr h="3966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Aset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Pasiva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607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Obligasi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jk</a:t>
                      </a:r>
                      <a:r>
                        <a:rPr lang="en-US" sz="2000" dirty="0">
                          <a:effectLst/>
                        </a:rPr>
                        <a:t>. </a:t>
                      </a:r>
                      <a:r>
                        <a:rPr lang="en-US" sz="2000" dirty="0" err="1">
                          <a:effectLst/>
                        </a:rPr>
                        <a:t>waktu</a:t>
                      </a:r>
                      <a:r>
                        <a:rPr lang="en-US" sz="2000" dirty="0">
                          <a:effectLst/>
                        </a:rPr>
                        <a:t> 10 </a:t>
                      </a:r>
                      <a:r>
                        <a:rPr lang="en-US" sz="2000" dirty="0" err="1">
                          <a:effectLst/>
                        </a:rPr>
                        <a:t>tahun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Nilai</a:t>
                      </a:r>
                      <a:r>
                        <a:rPr lang="en-US" sz="2000" dirty="0">
                          <a:effectLst/>
                        </a:rPr>
                        <a:t> nominal </a:t>
                      </a:r>
                      <a:r>
                        <a:rPr lang="en-US" sz="2000" dirty="0" err="1">
                          <a:effectLst/>
                        </a:rPr>
                        <a:t>Rp</a:t>
                      </a:r>
                      <a:r>
                        <a:rPr lang="en-US" sz="2000" dirty="0">
                          <a:effectLst/>
                        </a:rPr>
                        <a:t> 1.000.000,-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Kupon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bunga</a:t>
                      </a:r>
                      <a:r>
                        <a:rPr lang="en-US" sz="2000" dirty="0">
                          <a:effectLst/>
                        </a:rPr>
                        <a:t> 10%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Nilai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Pasar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Rp</a:t>
                      </a:r>
                      <a:r>
                        <a:rPr lang="en-US" sz="2000" dirty="0">
                          <a:effectLst/>
                        </a:rPr>
                        <a:t> 886.996,-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Obligasi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jk</a:t>
                      </a:r>
                      <a:r>
                        <a:rPr lang="en-US" sz="2000" dirty="0">
                          <a:effectLst/>
                        </a:rPr>
                        <a:t>. </a:t>
                      </a:r>
                      <a:r>
                        <a:rPr lang="en-US" sz="2000" dirty="0" err="1">
                          <a:effectLst/>
                        </a:rPr>
                        <a:t>waktu</a:t>
                      </a:r>
                      <a:r>
                        <a:rPr lang="en-US" sz="2000" dirty="0">
                          <a:effectLst/>
                        </a:rPr>
                        <a:t> 2 </a:t>
                      </a:r>
                      <a:r>
                        <a:rPr lang="en-US" sz="2000" dirty="0" err="1">
                          <a:effectLst/>
                        </a:rPr>
                        <a:t>tahun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Nilai</a:t>
                      </a:r>
                      <a:r>
                        <a:rPr lang="en-US" sz="2000" dirty="0">
                          <a:effectLst/>
                        </a:rPr>
                        <a:t> nominal </a:t>
                      </a:r>
                      <a:r>
                        <a:rPr lang="en-US" sz="2000" dirty="0" err="1">
                          <a:effectLst/>
                        </a:rPr>
                        <a:t>Rp</a:t>
                      </a:r>
                      <a:r>
                        <a:rPr lang="en-US" sz="2000" dirty="0">
                          <a:effectLst/>
                        </a:rPr>
                        <a:t> 1.000.000,-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Kupon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bunga</a:t>
                      </a:r>
                      <a:r>
                        <a:rPr lang="en-US" sz="2000" dirty="0">
                          <a:effectLst/>
                        </a:rPr>
                        <a:t> 10%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Nilai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Pasar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Rp</a:t>
                      </a:r>
                      <a:r>
                        <a:rPr lang="en-US" sz="2000" dirty="0">
                          <a:effectLst/>
                        </a:rPr>
                        <a:t> 966.199,-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69264149"/>
                  </p:ext>
                </p:extLst>
              </p:nvPr>
            </p:nvGraphicFramePr>
            <p:xfrm>
              <a:off x="1143000" y="1066800"/>
              <a:ext cx="7239000" cy="2559178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7239000"/>
                  </a:tblGrid>
                  <a:tr h="1153478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>
                                    <a:effectLst/>
                                    <a:latin typeface="Cambria Math"/>
                                  </a:rPr>
                                  <m:t>𝑂𝑏𝑙𝑖𝑔𝑎𝑠𝑖</m:t>
                                </m:r>
                                <m:r>
                                  <a:rPr lang="en-US" sz="1800">
                                    <a:effectLst/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sz="1800">
                                    <a:effectLst/>
                                    <a:latin typeface="Cambria Math"/>
                                  </a:rPr>
                                  <m:t>𝐴𝑠𝑒𝑡</m:t>
                                </m:r>
                                <m:r>
                                  <a:rPr lang="en-US" sz="1800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/>
                                      </a:rPr>
                                      <m:t>100.000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>
                                            <a:effectLst/>
                                            <a:latin typeface="Cambria Math"/>
                                          </a:rPr>
                                          <m:t>(1+0,12)</m:t>
                                        </m:r>
                                      </m:e>
                                      <m:sup>
                                        <m:r>
                                          <a:rPr lang="en-US" sz="1800">
                                            <a:effectLst/>
                                            <a:latin typeface="Cambria Math"/>
                                          </a:rPr>
                                          <m:t>1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800">
                                    <a:effectLst/>
                                    <a:latin typeface="Cambria Math"/>
                                  </a:rPr>
                                  <m:t>+…+ </m:t>
                                </m:r>
                                <m:f>
                                  <m:fPr>
                                    <m:ctrlPr>
                                      <a:rPr lang="en-US" sz="18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/>
                                      </a:rPr>
                                      <m:t>1.100.000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US" sz="1800" i="1">
                                                <a:effectLst/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1800">
                                                <a:effectLst/>
                                                <a:latin typeface="Cambria Math"/>
                                              </a:rPr>
                                              <m:t>1+0,12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US" sz="1800">
                                            <a:effectLst/>
                                            <a:latin typeface="Cambria Math"/>
                                          </a:rPr>
                                          <m:t>10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800">
                                    <a:effectLst/>
                                    <a:latin typeface="Cambria Math"/>
                                  </a:rPr>
                                  <m:t>=886.996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153478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>
                                    <a:effectLst/>
                                    <a:latin typeface="Cambria Math"/>
                                  </a:rPr>
                                  <m:t>𝑂𝑏𝑙𝑖𝑔𝑎𝑠𝑖</m:t>
                                </m:r>
                                <m:r>
                                  <a:rPr lang="en-US" sz="1800">
                                    <a:effectLst/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sz="1800">
                                    <a:effectLst/>
                                    <a:latin typeface="Cambria Math"/>
                                  </a:rPr>
                                  <m:t>𝐾𝑒𝑤𝑎𝑗𝑖𝑏𝑎𝑛</m:t>
                                </m:r>
                                <m:r>
                                  <a:rPr lang="en-US" sz="1800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/>
                                      </a:rPr>
                                      <m:t>100.000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>
                                            <a:effectLst/>
                                            <a:latin typeface="Cambria Math"/>
                                          </a:rPr>
                                          <m:t>(1+0,12)</m:t>
                                        </m:r>
                                      </m:e>
                                      <m:sup>
                                        <m:r>
                                          <a:rPr lang="en-US" sz="1800">
                                            <a:effectLst/>
                                            <a:latin typeface="Cambria Math"/>
                                          </a:rPr>
                                          <m:t>1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800">
                                    <a:effectLst/>
                                    <a:latin typeface="Cambria Math"/>
                                  </a:rPr>
                                  <m:t>+…+ </m:t>
                                </m:r>
                                <m:f>
                                  <m:fPr>
                                    <m:ctrlPr>
                                      <a:rPr lang="en-US" sz="18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/>
                                      </a:rPr>
                                      <m:t>1.100.000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US" sz="1800" i="1">
                                                <a:effectLst/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1800">
                                                <a:effectLst/>
                                                <a:latin typeface="Cambria Math"/>
                                              </a:rPr>
                                              <m:t>1+0,12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US" sz="1800">
                                            <a:effectLst/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800">
                                    <a:effectLst/>
                                    <a:latin typeface="Cambria Math"/>
                                  </a:rPr>
                                  <m:t>=966.199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69264149"/>
                  </p:ext>
                </p:extLst>
              </p:nvPr>
            </p:nvGraphicFramePr>
            <p:xfrm>
              <a:off x="1143000" y="1066800"/>
              <a:ext cx="7239000" cy="261582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7239000"/>
                  </a:tblGrid>
                  <a:tr h="130791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84" b="-100000"/>
                          </a:stretch>
                        </a:blipFill>
                      </a:tcPr>
                    </a:tc>
                  </a:tr>
                  <a:tr h="130791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84" t="-100467" b="-46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70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1430</Words>
  <Application>Microsoft Office PowerPoint</Application>
  <PresentationFormat>On-screen Show (4:3)</PresentationFormat>
  <Paragraphs>463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Risiko Perubahan Tingkat Bunga</vt:lpstr>
      <vt:lpstr>8.1 Karakteristik Risiko Perubahan Tingkat Bunga</vt:lpstr>
      <vt:lpstr>…</vt:lpstr>
      <vt:lpstr>…</vt:lpstr>
      <vt:lpstr>…</vt:lpstr>
      <vt:lpstr>…</vt:lpstr>
      <vt:lpstr>…</vt:lpstr>
      <vt:lpstr>…</vt:lpstr>
      <vt:lpstr>…</vt:lpstr>
      <vt:lpstr>…</vt:lpstr>
      <vt:lpstr>…</vt:lpstr>
      <vt:lpstr>8.2 Repricing Model</vt:lpstr>
      <vt:lpstr>…</vt:lpstr>
      <vt:lpstr>…</vt:lpstr>
      <vt:lpstr>…</vt:lpstr>
      <vt:lpstr>…</vt:lpstr>
      <vt:lpstr>…</vt:lpstr>
      <vt:lpstr>…</vt:lpstr>
      <vt:lpstr>…</vt:lpstr>
      <vt:lpstr>…</vt:lpstr>
      <vt:lpstr>…</vt:lpstr>
      <vt:lpstr>…</vt:lpstr>
      <vt:lpstr>PowerPoint Presentation</vt:lpstr>
      <vt:lpstr>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Risiko Perubahan Tingkat Bunga</dc:title>
  <dc:creator>Farlianto</dc:creator>
  <cp:lastModifiedBy>presensi</cp:lastModifiedBy>
  <cp:revision>42</cp:revision>
  <dcterms:created xsi:type="dcterms:W3CDTF">2013-07-23T21:54:27Z</dcterms:created>
  <dcterms:modified xsi:type="dcterms:W3CDTF">2015-07-28T03:20:50Z</dcterms:modified>
</cp:coreProperties>
</file>