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handoutMasterIdLst>
    <p:handoutMasterId r:id="rId104"/>
  </p:handoutMasterIdLst>
  <p:sldIdLst>
    <p:sldId id="256" r:id="rId2"/>
    <p:sldId id="337" r:id="rId3"/>
    <p:sldId id="333" r:id="rId4"/>
    <p:sldId id="334" r:id="rId5"/>
    <p:sldId id="335" r:id="rId6"/>
    <p:sldId id="336" r:id="rId7"/>
    <p:sldId id="292" r:id="rId8"/>
    <p:sldId id="293" r:id="rId9"/>
    <p:sldId id="294" r:id="rId10"/>
    <p:sldId id="393" r:id="rId11"/>
    <p:sldId id="394" r:id="rId12"/>
    <p:sldId id="395" r:id="rId13"/>
    <p:sldId id="338" r:id="rId14"/>
    <p:sldId id="389" r:id="rId15"/>
    <p:sldId id="396" r:id="rId16"/>
    <p:sldId id="390" r:id="rId17"/>
    <p:sldId id="391" r:id="rId18"/>
    <p:sldId id="392" r:id="rId19"/>
    <p:sldId id="397" r:id="rId20"/>
    <p:sldId id="398" r:id="rId21"/>
    <p:sldId id="399" r:id="rId22"/>
    <p:sldId id="400" r:id="rId23"/>
    <p:sldId id="401" r:id="rId24"/>
    <p:sldId id="402" r:id="rId25"/>
    <p:sldId id="297" r:id="rId26"/>
    <p:sldId id="298" r:id="rId27"/>
    <p:sldId id="299" r:id="rId28"/>
    <p:sldId id="339" r:id="rId29"/>
    <p:sldId id="341" r:id="rId30"/>
    <p:sldId id="342" r:id="rId31"/>
    <p:sldId id="300" r:id="rId32"/>
    <p:sldId id="301" r:id="rId33"/>
    <p:sldId id="403" r:id="rId34"/>
    <p:sldId id="404" r:id="rId35"/>
    <p:sldId id="302" r:id="rId36"/>
    <p:sldId id="303" r:id="rId37"/>
    <p:sldId id="304" r:id="rId38"/>
    <p:sldId id="305" r:id="rId39"/>
    <p:sldId id="306" r:id="rId40"/>
    <p:sldId id="307" r:id="rId41"/>
    <p:sldId id="308" r:id="rId42"/>
    <p:sldId id="309" r:id="rId43"/>
    <p:sldId id="310" r:id="rId44"/>
    <p:sldId id="311" r:id="rId45"/>
    <p:sldId id="329" r:id="rId46"/>
    <p:sldId id="330" r:id="rId47"/>
    <p:sldId id="331" r:id="rId48"/>
    <p:sldId id="332" r:id="rId49"/>
    <p:sldId id="316" r:id="rId50"/>
    <p:sldId id="317" r:id="rId51"/>
    <p:sldId id="318" r:id="rId52"/>
    <p:sldId id="319" r:id="rId53"/>
    <p:sldId id="321" r:id="rId54"/>
    <p:sldId id="322" r:id="rId55"/>
    <p:sldId id="323"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56" r:id="rId70"/>
    <p:sldId id="357" r:id="rId71"/>
    <p:sldId id="358" r:id="rId72"/>
    <p:sldId id="359" r:id="rId73"/>
    <p:sldId id="360" r:id="rId74"/>
    <p:sldId id="361" r:id="rId75"/>
    <p:sldId id="362" r:id="rId76"/>
    <p:sldId id="363" r:id="rId77"/>
    <p:sldId id="364" r:id="rId78"/>
    <p:sldId id="365" r:id="rId79"/>
    <p:sldId id="366" r:id="rId80"/>
    <p:sldId id="367" r:id="rId81"/>
    <p:sldId id="368" r:id="rId82"/>
    <p:sldId id="369" r:id="rId83"/>
    <p:sldId id="370" r:id="rId84"/>
    <p:sldId id="371" r:id="rId85"/>
    <p:sldId id="372" r:id="rId86"/>
    <p:sldId id="373" r:id="rId87"/>
    <p:sldId id="374" r:id="rId88"/>
    <p:sldId id="375" r:id="rId89"/>
    <p:sldId id="376" r:id="rId90"/>
    <p:sldId id="377" r:id="rId91"/>
    <p:sldId id="378" r:id="rId92"/>
    <p:sldId id="379" r:id="rId93"/>
    <p:sldId id="380" r:id="rId94"/>
    <p:sldId id="381" r:id="rId95"/>
    <p:sldId id="382" r:id="rId96"/>
    <p:sldId id="383" r:id="rId97"/>
    <p:sldId id="384" r:id="rId98"/>
    <p:sldId id="385" r:id="rId99"/>
    <p:sldId id="386" r:id="rId100"/>
    <p:sldId id="387" r:id="rId101"/>
    <p:sldId id="388" r:id="rId102"/>
  </p:sldIdLst>
  <p:sldSz cx="9144000" cy="6858000" type="screen4x3"/>
  <p:notesSz cx="6858000" cy="9144000"/>
  <p:defaultTextStyle>
    <a:defPPr>
      <a:defRPr lang="ja-JP"/>
    </a:defPPr>
    <a:lvl1pPr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1pPr>
    <a:lvl2pPr marL="4572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2pPr>
    <a:lvl3pPr marL="9144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3pPr>
    <a:lvl4pPr marL="13716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4pPr>
    <a:lvl5pPr marL="1828800" algn="l" rtl="0" eaLnBrk="0" fontAlgn="base" hangingPunct="0">
      <a:spcBef>
        <a:spcPct val="0"/>
      </a:spcBef>
      <a:spcAft>
        <a:spcPct val="0"/>
      </a:spcAft>
      <a:defRPr kumimoji="1" sz="2000" kern="1200">
        <a:solidFill>
          <a:schemeClr val="tx1"/>
        </a:solidFill>
        <a:latin typeface="Arial" charset="0"/>
        <a:ea typeface="ＭＳ ゴシック" pitchFamily="49" charset="-128"/>
        <a:cs typeface="+mn-cs"/>
      </a:defRPr>
    </a:lvl5pPr>
    <a:lvl6pPr marL="2286000" algn="l" defTabSz="914400" rtl="0" eaLnBrk="1" latinLnBrk="0" hangingPunct="1">
      <a:defRPr kumimoji="1" sz="2000" kern="1200">
        <a:solidFill>
          <a:schemeClr val="tx1"/>
        </a:solidFill>
        <a:latin typeface="Arial" charset="0"/>
        <a:ea typeface="ＭＳ ゴシック" pitchFamily="49" charset="-128"/>
        <a:cs typeface="+mn-cs"/>
      </a:defRPr>
    </a:lvl6pPr>
    <a:lvl7pPr marL="2743200" algn="l" defTabSz="914400" rtl="0" eaLnBrk="1" latinLnBrk="0" hangingPunct="1">
      <a:defRPr kumimoji="1" sz="2000" kern="1200">
        <a:solidFill>
          <a:schemeClr val="tx1"/>
        </a:solidFill>
        <a:latin typeface="Arial" charset="0"/>
        <a:ea typeface="ＭＳ ゴシック" pitchFamily="49" charset="-128"/>
        <a:cs typeface="+mn-cs"/>
      </a:defRPr>
    </a:lvl7pPr>
    <a:lvl8pPr marL="3200400" algn="l" defTabSz="914400" rtl="0" eaLnBrk="1" latinLnBrk="0" hangingPunct="1">
      <a:defRPr kumimoji="1" sz="2000" kern="1200">
        <a:solidFill>
          <a:schemeClr val="tx1"/>
        </a:solidFill>
        <a:latin typeface="Arial" charset="0"/>
        <a:ea typeface="ＭＳ ゴシック" pitchFamily="49" charset="-128"/>
        <a:cs typeface="+mn-cs"/>
      </a:defRPr>
    </a:lvl8pPr>
    <a:lvl9pPr marL="3657600" algn="l" defTabSz="914400" rtl="0" eaLnBrk="1" latinLnBrk="0" hangingPunct="1">
      <a:defRPr kumimoji="1" sz="2000" kern="1200">
        <a:solidFill>
          <a:schemeClr val="tx1"/>
        </a:solidFill>
        <a:latin typeface="Arial" charset="0"/>
        <a:ea typeface="ＭＳ ゴシック"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FFCC"/>
    <a:srgbClr val="000066"/>
    <a:srgbClr val="0000FF"/>
    <a:srgbClr val="FFFF00"/>
    <a:srgbClr val="FF0000"/>
    <a:srgbClr val="CCFF33"/>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0" d="100"/>
          <a:sy n="40" d="100"/>
        </p:scale>
        <p:origin x="-138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205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fld id="{B9C95DC8-0576-439D-B9F4-9BEF2AD5CA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099"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9156" name="Rectangle 1028"/>
          <p:cNvSpPr>
            <a:spLocks noGrp="1" noRot="1" noChangeAspect="1" noChangeArrowheads="1"/>
          </p:cNvSpPr>
          <p:nvPr>
            <p:ph type="sldImg" idx="2"/>
          </p:nvPr>
        </p:nvSpPr>
        <p:spPr bwMode="auto">
          <a:xfrm>
            <a:off x="1143000" y="685800"/>
            <a:ext cx="4572000" cy="3429000"/>
          </a:xfrm>
          <a:prstGeom prst="rect">
            <a:avLst/>
          </a:prstGeom>
          <a:noFill/>
          <a:ln w="9525">
            <a:solidFill>
              <a:schemeClr val="tx1"/>
            </a:solidFill>
            <a:miter lim="800000"/>
            <a:headEnd/>
            <a:tailEnd/>
          </a:ln>
        </p:spPr>
      </p:sp>
      <p:sp>
        <p:nvSpPr>
          <p:cNvPr id="4101"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spcBef>
                <a:spcPct val="50000"/>
              </a:spcBef>
              <a:defRPr sz="1200">
                <a:latin typeface="Times New Roman" pitchFamily="18" charset="0"/>
                <a:ea typeface="ＭＳ Ｐゴシック" pitchFamily="50" charset="-128"/>
              </a:defRPr>
            </a:lvl1pPr>
          </a:lstStyle>
          <a:p>
            <a:pPr>
              <a:defRPr/>
            </a:pPr>
            <a:endParaRPr lang="en-US" altLang="ja-JP"/>
          </a:p>
        </p:txBody>
      </p:sp>
      <p:sp>
        <p:nvSpPr>
          <p:cNvPr id="410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200">
                <a:latin typeface="Times New Roman" pitchFamily="18" charset="0"/>
                <a:ea typeface="ＭＳ Ｐゴシック" pitchFamily="50" charset="-128"/>
              </a:defRPr>
            </a:lvl1pPr>
          </a:lstStyle>
          <a:p>
            <a:pPr>
              <a:defRPr/>
            </a:pPr>
            <a:fld id="{EDEB23EB-3D6B-43D2-9942-71F9995816B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id-ID" smtClean="0"/>
          </a:p>
        </p:txBody>
      </p:sp>
      <p:sp>
        <p:nvSpPr>
          <p:cNvPr id="158724" name="Slide Number Placeholder 3"/>
          <p:cNvSpPr>
            <a:spLocks noGrp="1"/>
          </p:cNvSpPr>
          <p:nvPr>
            <p:ph type="sldNum" sz="quarter" idx="5"/>
          </p:nvPr>
        </p:nvSpPr>
        <p:spPr>
          <a:noFill/>
        </p:spPr>
        <p:txBody>
          <a:bodyPr/>
          <a:lstStyle/>
          <a:p>
            <a:fld id="{ABA408DE-4A95-4872-9634-465228316409}"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72035"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TextEdit="1"/>
          </p:cNvSpPr>
          <p:nvPr>
            <p:ph type="sldImg"/>
          </p:nvPr>
        </p:nvSpPr>
        <p:spPr bwMode="auto">
          <a:xfrm>
            <a:off x="1498600" y="889000"/>
            <a:ext cx="3944938" cy="2960688"/>
          </a:xfrm>
          <a:noFill/>
          <a:ln cap="flat">
            <a:solidFill>
              <a:schemeClr val="tx1"/>
            </a:solidFill>
            <a:miter lim="800000"/>
            <a:headEnd/>
            <a:tailEnd/>
          </a:ln>
        </p:spPr>
      </p:sp>
      <p:sp>
        <p:nvSpPr>
          <p:cNvPr id="179203"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81251"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xfrm>
            <a:off x="2361010" y="889001"/>
            <a:ext cx="2220515" cy="2961217"/>
          </a:xfrm>
          <a:noFill/>
          <a:ln cap="flat">
            <a:solidFill>
              <a:schemeClr val="tx1"/>
            </a:solidFill>
            <a:miter lim="800000"/>
            <a:headEnd/>
            <a:tailEnd/>
          </a:ln>
        </p:spPr>
      </p:sp>
      <p:sp>
        <p:nvSpPr>
          <p:cNvPr id="183299" name="Rectangle 3"/>
          <p:cNvSpPr>
            <a:spLocks noChangeArrowheads="1"/>
          </p:cNvSpPr>
          <p:nvPr/>
        </p:nvSpPr>
        <p:spPr bwMode="auto">
          <a:xfrm>
            <a:off x="1148954" y="4364567"/>
            <a:ext cx="4560094" cy="4125384"/>
          </a:xfrm>
          <a:prstGeom prst="rect">
            <a:avLst/>
          </a:prstGeom>
          <a:solidFill>
            <a:srgbClr val="0033E6"/>
          </a:solidFill>
          <a:ln w="12700">
            <a:solidFill>
              <a:schemeClr val="tx1"/>
            </a:solidFill>
            <a:miter lim="800000"/>
            <a:headEnd/>
            <a:tailEnd/>
          </a:ln>
          <a:effectLst/>
        </p:spPr>
        <p:txBody>
          <a:bodyPr lIns="91379" tIns="44888" rIns="91379" bIns="44888"/>
          <a:lstStyle/>
          <a:p>
            <a:pPr marL="193675" indent="-193675" algn="ctr" defTabSz="288925" eaLnBrk="0" hangingPunct="0">
              <a:spcBef>
                <a:spcPct val="30000"/>
              </a:spcBef>
            </a:pPr>
            <a:r>
              <a:rPr lang="de-DE" altLang="de-DE" sz="1600">
                <a:solidFill>
                  <a:schemeClr val="bg1"/>
                </a:solidFill>
                <a:effectLst>
                  <a:outerShdw blurRad="38100" dist="38100" dir="2700000" algn="tl">
                    <a:srgbClr val="000000"/>
                  </a:outerShdw>
                </a:effectLst>
                <a:latin typeface="Arial" pitchFamily="34" charset="0"/>
              </a:rPr>
              <a:t>Grafiken in Schwarz</a:t>
            </a:r>
          </a:p>
          <a:p>
            <a:pPr marL="193675" indent="-193675" defTabSz="288925" eaLnBrk="0" hangingPunct="0">
              <a:spcBef>
                <a:spcPct val="30000"/>
              </a:spcBef>
            </a:pPr>
            <a:endParaRPr lang="de-DE" altLang="de-DE" sz="16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Bei Verwendung von Grafiken, die einen hellen Hintergrund benötigen, ist obige Vorlage einzusetzen</a:t>
            </a:r>
          </a:p>
          <a:p>
            <a:pPr marL="193675" indent="-193675" defTabSz="288925" eaLnBrk="0" hangingPunct="0">
              <a:spcBef>
                <a:spcPct val="30000"/>
              </a:spcBef>
            </a:pPr>
            <a:endParaRPr lang="de-DE" altLang="de-DE" sz="1200">
              <a:solidFill>
                <a:schemeClr val="bg1"/>
              </a:solidFill>
              <a:effectLst>
                <a:outerShdw blurRad="38100" dist="38100" dir="2700000" algn="tl">
                  <a:srgbClr val="000000"/>
                </a:outerShdw>
              </a:effectLst>
              <a:latin typeface="Arial" pitchFamily="34" charset="0"/>
            </a:endParaRP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Schriftart:			Arial</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Schriftstil:			Fett</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schwarz im Grafikfeld</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Schriftfarbe Titel:	weiß mit Schatten</a:t>
            </a:r>
          </a:p>
          <a:p>
            <a:pPr marL="193675" indent="-193675" defTabSz="288925" eaLnBrk="0" hangingPunct="0">
              <a:spcBef>
                <a:spcPct val="30000"/>
              </a:spcBef>
              <a:buClr>
                <a:srgbClr val="CF0E30"/>
              </a:buClr>
              <a:buSzPct val="75000"/>
              <a:buFont typeface="Monotype Sorts" pitchFamily="2" charset="2"/>
              <a:buChar char=""/>
            </a:pPr>
            <a:r>
              <a:rPr lang="de-DE" altLang="de-DE" sz="1200">
                <a:solidFill>
                  <a:schemeClr val="bg1"/>
                </a:solidFill>
                <a:effectLst>
                  <a:outerShdw blurRad="38100" dist="38100" dir="2700000" algn="tl">
                    <a:srgbClr val="000000"/>
                  </a:outerShdw>
                </a:effectLst>
                <a:latin typeface="Arial" pitchFamily="34" charset="0"/>
              </a:rPr>
              <a:t>Schriftgröße:		wie in Vorlage (Nie unter 18)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330E02A-414D-475F-9694-BF77598C2FED}"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97D2F93-685F-4532-955D-D5B28628991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4718853-9222-4FE8-8745-DD9F9A997F5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p:txBody>
          <a:bodyPr/>
          <a:lstStyle>
            <a:lvl1pPr>
              <a:defRPr/>
            </a:lvl1pPr>
          </a:lstStyle>
          <a:p>
            <a:pPr>
              <a:defRPr/>
            </a:pPr>
            <a:endParaRPr lang="en-US"/>
          </a:p>
        </p:txBody>
      </p:sp>
      <p:sp>
        <p:nvSpPr>
          <p:cNvPr id="7" name="Footer Placeholder 6"/>
          <p:cNvSpPr>
            <a:spLocks noGrp="1"/>
          </p:cNvSpPr>
          <p:nvPr>
            <p:ph type="ftr" sz="quarter" idx="11"/>
          </p:nvPr>
        </p:nvSpPr>
        <p:spPr/>
        <p:txBody>
          <a:bodyPr/>
          <a:lstStyle>
            <a:lvl1pPr>
              <a:defRPr/>
            </a:lvl1pPr>
          </a:lstStyle>
          <a:p>
            <a:pPr>
              <a:defRPr/>
            </a:pPr>
            <a:endParaRPr lang="id-ID"/>
          </a:p>
        </p:txBody>
      </p:sp>
      <p:sp>
        <p:nvSpPr>
          <p:cNvPr id="8" name="Slide Number Placeholder 7"/>
          <p:cNvSpPr>
            <a:spLocks noGrp="1"/>
          </p:cNvSpPr>
          <p:nvPr>
            <p:ph type="sldNum" sz="quarter" idx="12"/>
          </p:nvPr>
        </p:nvSpPr>
        <p:spPr/>
        <p:txBody>
          <a:bodyPr/>
          <a:lstStyle>
            <a:lvl1pPr>
              <a:defRPr/>
            </a:lvl1pPr>
          </a:lstStyle>
          <a:p>
            <a:pPr>
              <a:defRPr/>
            </a:pPr>
            <a:fld id="{B5CD2A02-0360-4F20-99A9-09D4A5770B5B}"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39AB663-C6B9-405C-AF45-4EFCF33CB65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649A68-9164-45C3-ABAA-62BA45379EB9}"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87FBAD8-A655-4C87-B0F7-59F9F34E2101}"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8899B011-2511-449E-A47D-9DE994CDF4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B489560-2498-482A-B07A-428368B3B737}"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D522AAD-0573-4C62-A52E-2DDA6D18EE72}"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C24298B-8200-4C71-B036-FBA2E4082F50}"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B9796E7-57E4-499D-8C3B-1C7312BDE2E6}"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マスタータイトルの書式設定</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ea typeface="+mn-ea"/>
              </a:defRPr>
            </a:lvl1pPr>
          </a:lstStyle>
          <a:p>
            <a:pPr>
              <a:defRPr/>
            </a:pPr>
            <a:fld id="{BBFE2EA4-44F7-447E-86B6-FB599D5B13C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ideo" Target="file:///C:\WINDOWS\&#65411;&#65438;&#65405;&#65400;&#65412;&#65391;&#65420;&#65439;\Advanced%20course\&#65426;&#65392;&#65408;&#65392;.avi"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78.png"/><Relationship Id="rId5" Type="http://schemas.openxmlformats.org/officeDocument/2006/relationships/oleObject" Target="../embeddings/oleObject14.bin"/><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83.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643188" y="1357313"/>
            <a:ext cx="3559175" cy="1446212"/>
          </a:xfrm>
          <a:prstGeom prst="rect">
            <a:avLst/>
          </a:prstGeom>
          <a:noFill/>
          <a:ln w="9525">
            <a:noFill/>
            <a:miter lim="800000"/>
            <a:headEnd/>
            <a:tailEnd/>
          </a:ln>
        </p:spPr>
        <p:txBody>
          <a:bodyPr wrap="none">
            <a:spAutoFit/>
          </a:bodyPr>
          <a:lstStyle/>
          <a:p>
            <a:pPr algn="ctr" eaLnBrk="1" hangingPunct="1"/>
            <a:r>
              <a:rPr lang="id-ID" altLang="ja-JP" sz="4400" b="1" dirty="0">
                <a:ea typeface="ＭＳ Ｐゴシック" charset="-128"/>
              </a:rPr>
              <a:t>DIKLAT PKB</a:t>
            </a:r>
          </a:p>
          <a:p>
            <a:pPr algn="ctr" eaLnBrk="1" hangingPunct="1"/>
            <a:r>
              <a:rPr lang="id-ID" altLang="ja-JP" sz="4400" b="1" dirty="0" smtClean="0">
                <a:ea typeface="ＭＳ Ｐゴシック" charset="-128"/>
              </a:rPr>
              <a:t>LANJUTAN</a:t>
            </a:r>
            <a:endParaRPr lang="en-US" altLang="ja-JP" sz="4400" b="1" dirty="0">
              <a:ea typeface="ＭＳ Ｐゴシック" charset="-128"/>
            </a:endParaRPr>
          </a:p>
        </p:txBody>
      </p:sp>
      <p:sp>
        <p:nvSpPr>
          <p:cNvPr id="17411" name="Rectangle 3"/>
          <p:cNvSpPr>
            <a:spLocks noChangeArrowheads="1"/>
          </p:cNvSpPr>
          <p:nvPr/>
        </p:nvSpPr>
        <p:spPr bwMode="auto">
          <a:xfrm>
            <a:off x="2017713" y="3200400"/>
            <a:ext cx="5086350" cy="641350"/>
          </a:xfrm>
          <a:prstGeom prst="rect">
            <a:avLst/>
          </a:prstGeom>
          <a:noFill/>
          <a:ln w="9525">
            <a:noFill/>
            <a:miter lim="800000"/>
            <a:headEnd/>
            <a:tailEnd/>
          </a:ln>
        </p:spPr>
        <p:txBody>
          <a:bodyPr wrap="none">
            <a:spAutoFit/>
          </a:bodyPr>
          <a:lstStyle/>
          <a:p>
            <a:pPr algn="ctr" eaLnBrk="1" hangingPunct="1"/>
            <a:r>
              <a:rPr lang="en-US" altLang="ja-JP" sz="3600" b="1">
                <a:ea typeface="ＭＳ Ｐゴシック" charset="-128"/>
              </a:rPr>
              <a:t>VEHICLE INSPECTION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Blue tissue paper"/>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lIns="120015" tIns="60008" rIns="120015" bIns="60008" anchor="ctr"/>
          <a:lstStyle/>
          <a:p>
            <a:endParaRPr lang="id-ID"/>
          </a:p>
        </p:txBody>
      </p:sp>
      <p:sp>
        <p:nvSpPr>
          <p:cNvPr id="64515" name="WordArt 3"/>
          <p:cNvSpPr>
            <a:spLocks noChangeArrowheads="1" noChangeShapeType="1" noTextEdit="1"/>
          </p:cNvSpPr>
          <p:nvPr/>
        </p:nvSpPr>
        <p:spPr bwMode="auto">
          <a:xfrm>
            <a:off x="697831" y="527538"/>
            <a:ext cx="2839453" cy="501162"/>
          </a:xfrm>
          <a:prstGeom prst="rect">
            <a:avLst/>
          </a:prstGeom>
        </p:spPr>
        <p:txBody>
          <a:bodyPr wrap="none" lIns="120015" tIns="60008" rIns="120015" bIns="60008" fromWordArt="1">
            <a:prstTxWarp prst="textPlain">
              <a:avLst>
                <a:gd name="adj" fmla="val 50000"/>
              </a:avLst>
            </a:prstTxWarp>
          </a:bodyPr>
          <a:lstStyle/>
          <a:p>
            <a:pPr algn="ctr"/>
            <a:r>
              <a:rPr lang="id-ID" sz="2600" kern="10" dirty="0">
                <a:ln w="9525">
                  <a:solidFill>
                    <a:srgbClr val="000000"/>
                  </a:solidFill>
                  <a:round/>
                  <a:headEnd/>
                  <a:tailEnd/>
                </a:ln>
                <a:gradFill rotWithShape="1">
                  <a:gsLst>
                    <a:gs pos="0">
                      <a:srgbClr val="FF0000"/>
                    </a:gs>
                    <a:gs pos="100000">
                      <a:srgbClr val="760000"/>
                    </a:gs>
                  </a:gsLst>
                  <a:lin ang="5400000" scaled="1"/>
                </a:gradFill>
                <a:latin typeface="Arial Black"/>
              </a:rPr>
              <a:t>Side Slip Tester</a:t>
            </a:r>
          </a:p>
        </p:txBody>
      </p:sp>
      <p:sp>
        <p:nvSpPr>
          <p:cNvPr id="64516" name="WordArt 4"/>
          <p:cNvSpPr>
            <a:spLocks noChangeArrowheads="1" noChangeShapeType="1" noTextEdit="1"/>
          </p:cNvSpPr>
          <p:nvPr/>
        </p:nvSpPr>
        <p:spPr bwMode="auto">
          <a:xfrm>
            <a:off x="697831" y="1266092"/>
            <a:ext cx="7411453"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noFill/>
                  <a:round/>
                  <a:headEnd/>
                  <a:tailEnd/>
                </a:ln>
                <a:latin typeface="Arial Black"/>
              </a:rPr>
              <a:t>Berfungsi untuk mendeteksi penyimpangan roda depan, toe-in/toe-out</a:t>
            </a:r>
          </a:p>
          <a:p>
            <a:r>
              <a:rPr lang="id-ID" sz="1600" kern="10" dirty="0">
                <a:ln w="9525">
                  <a:noFill/>
                  <a:round/>
                  <a:headEnd/>
                  <a:tailEnd/>
                </a:ln>
                <a:latin typeface="Arial Black"/>
              </a:rPr>
              <a:t>dimana diatur ambang batasnya sebagai berikut :</a:t>
            </a:r>
          </a:p>
        </p:txBody>
      </p:sp>
      <p:sp>
        <p:nvSpPr>
          <p:cNvPr id="64517" name="WordArt 5"/>
          <p:cNvSpPr>
            <a:spLocks noChangeArrowheads="1" noChangeShapeType="1" noTextEdit="1"/>
          </p:cNvSpPr>
          <p:nvPr/>
        </p:nvSpPr>
        <p:spPr bwMode="auto">
          <a:xfrm>
            <a:off x="691817" y="2110154"/>
            <a:ext cx="2995863" cy="395654"/>
          </a:xfrm>
          <a:prstGeom prst="rect">
            <a:avLst/>
          </a:prstGeom>
        </p:spPr>
        <p:txBody>
          <a:bodyPr wrap="none" lIns="120015" tIns="60008" rIns="120015" bIns="60008" fromWordArt="1">
            <a:prstTxWarp prst="textPlain">
              <a:avLst>
                <a:gd name="adj" fmla="val 50000"/>
              </a:avLst>
            </a:prstTxWarp>
          </a:bodyPr>
          <a:lstStyle/>
          <a:p>
            <a:r>
              <a:rPr lang="id-ID" sz="2100" kern="10" dirty="0">
                <a:ln w="9525">
                  <a:solidFill>
                    <a:srgbClr val="000000"/>
                  </a:solidFill>
                  <a:round/>
                  <a:headEnd/>
                  <a:tailEnd/>
                </a:ln>
                <a:solidFill>
                  <a:srgbClr val="00FF00"/>
                </a:solidFill>
                <a:latin typeface="Arial Black"/>
              </a:rPr>
              <a:t>- 5 m/km  s.d  + 5 m/km</a:t>
            </a:r>
          </a:p>
        </p:txBody>
      </p:sp>
      <p:sp>
        <p:nvSpPr>
          <p:cNvPr id="64518" name="WordArt 6"/>
          <p:cNvSpPr>
            <a:spLocks noChangeArrowheads="1" noChangeShapeType="1" noTextEdit="1"/>
          </p:cNvSpPr>
          <p:nvPr/>
        </p:nvSpPr>
        <p:spPr bwMode="auto">
          <a:xfrm>
            <a:off x="721895" y="2888273"/>
            <a:ext cx="6148137"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noFill/>
                  <a:round/>
                  <a:headEnd/>
                  <a:tailEnd/>
                </a:ln>
                <a:solidFill>
                  <a:schemeClr val="tx2"/>
                </a:solidFill>
                <a:latin typeface="Arial Black"/>
              </a:rPr>
              <a:t>Contoh :</a:t>
            </a:r>
          </a:p>
          <a:p>
            <a:r>
              <a:rPr lang="id-ID" sz="1600" kern="10" dirty="0">
                <a:ln w="9525">
                  <a:noFill/>
                  <a:round/>
                  <a:headEnd/>
                  <a:tailEnd/>
                </a:ln>
                <a:solidFill>
                  <a:schemeClr val="tx2"/>
                </a:solidFill>
                <a:latin typeface="Arial Black"/>
              </a:rPr>
              <a:t>+ 3 m/km artinya dapat dilihat melalui ilustrasi berikut ini, </a:t>
            </a:r>
          </a:p>
        </p:txBody>
      </p:sp>
      <p:sp>
        <p:nvSpPr>
          <p:cNvPr id="64519" name="Line 7"/>
          <p:cNvSpPr>
            <a:spLocks noChangeShapeType="1"/>
          </p:cNvSpPr>
          <p:nvPr/>
        </p:nvSpPr>
        <p:spPr bwMode="auto">
          <a:xfrm>
            <a:off x="770021" y="4950069"/>
            <a:ext cx="5582653" cy="0"/>
          </a:xfrm>
          <a:prstGeom prst="line">
            <a:avLst/>
          </a:prstGeom>
          <a:noFill/>
          <a:ln w="6350">
            <a:solidFill>
              <a:schemeClr val="tx1"/>
            </a:solidFill>
            <a:round/>
            <a:headEnd/>
            <a:tailEnd/>
          </a:ln>
        </p:spPr>
        <p:txBody>
          <a:bodyPr lIns="120015" tIns="60008" rIns="120015" bIns="60008"/>
          <a:lstStyle/>
          <a:p>
            <a:endParaRPr lang="id-ID"/>
          </a:p>
        </p:txBody>
      </p:sp>
      <p:sp>
        <p:nvSpPr>
          <p:cNvPr id="64520" name="Line 8"/>
          <p:cNvSpPr>
            <a:spLocks noChangeShapeType="1"/>
          </p:cNvSpPr>
          <p:nvPr/>
        </p:nvSpPr>
        <p:spPr bwMode="auto">
          <a:xfrm flipV="1">
            <a:off x="770021" y="4317023"/>
            <a:ext cx="5582653" cy="633046"/>
          </a:xfrm>
          <a:prstGeom prst="line">
            <a:avLst/>
          </a:prstGeom>
          <a:noFill/>
          <a:ln w="38100">
            <a:solidFill>
              <a:schemeClr val="tx1"/>
            </a:solidFill>
            <a:round/>
            <a:headEnd/>
            <a:tailEnd/>
          </a:ln>
        </p:spPr>
        <p:txBody>
          <a:bodyPr lIns="120015" tIns="60008" rIns="120015" bIns="60008"/>
          <a:lstStyle/>
          <a:p>
            <a:endParaRPr lang="id-ID"/>
          </a:p>
        </p:txBody>
      </p:sp>
      <p:sp>
        <p:nvSpPr>
          <p:cNvPr id="64521" name="Line 9"/>
          <p:cNvSpPr>
            <a:spLocks noChangeShapeType="1"/>
          </p:cNvSpPr>
          <p:nvPr/>
        </p:nvSpPr>
        <p:spPr bwMode="auto">
          <a:xfrm flipV="1">
            <a:off x="6352674" y="4317023"/>
            <a:ext cx="0" cy="633046"/>
          </a:xfrm>
          <a:prstGeom prst="line">
            <a:avLst/>
          </a:prstGeom>
          <a:noFill/>
          <a:ln w="9525">
            <a:solidFill>
              <a:schemeClr val="tx1"/>
            </a:solidFill>
            <a:round/>
            <a:headEnd/>
            <a:tailEnd/>
          </a:ln>
        </p:spPr>
        <p:txBody>
          <a:bodyPr lIns="120015" tIns="60008" rIns="120015" bIns="60008"/>
          <a:lstStyle/>
          <a:p>
            <a:endParaRPr lang="id-ID"/>
          </a:p>
        </p:txBody>
      </p:sp>
      <p:sp>
        <p:nvSpPr>
          <p:cNvPr id="64522" name="Text Box 10"/>
          <p:cNvSpPr txBox="1">
            <a:spLocks noChangeArrowheads="1"/>
          </p:cNvSpPr>
          <p:nvPr/>
        </p:nvSpPr>
        <p:spPr bwMode="auto">
          <a:xfrm>
            <a:off x="6428874" y="4789611"/>
            <a:ext cx="344964"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0</a:t>
            </a:r>
          </a:p>
        </p:txBody>
      </p:sp>
      <p:sp>
        <p:nvSpPr>
          <p:cNvPr id="64523" name="Text Box 11"/>
          <p:cNvSpPr txBox="1">
            <a:spLocks noChangeArrowheads="1"/>
          </p:cNvSpPr>
          <p:nvPr/>
        </p:nvSpPr>
        <p:spPr bwMode="auto">
          <a:xfrm>
            <a:off x="6424863" y="4156565"/>
            <a:ext cx="865941"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3 meter</a:t>
            </a:r>
          </a:p>
        </p:txBody>
      </p:sp>
      <p:sp>
        <p:nvSpPr>
          <p:cNvPr id="64524" name="Text Box 12"/>
          <p:cNvSpPr txBox="1">
            <a:spLocks noChangeArrowheads="1"/>
          </p:cNvSpPr>
          <p:nvPr/>
        </p:nvSpPr>
        <p:spPr bwMode="auto">
          <a:xfrm>
            <a:off x="3344780" y="5000626"/>
            <a:ext cx="1186541" cy="367409"/>
          </a:xfrm>
          <a:prstGeom prst="rect">
            <a:avLst/>
          </a:prstGeom>
          <a:noFill/>
          <a:ln w="9525">
            <a:noFill/>
            <a:miter lim="800000"/>
            <a:headEnd/>
            <a:tailEnd/>
          </a:ln>
        </p:spPr>
        <p:txBody>
          <a:bodyPr wrap="none" lIns="120014" tIns="60008" rIns="120014" bIns="60008">
            <a:spAutoFit/>
          </a:bodyPr>
          <a:lstStyle/>
          <a:p>
            <a:pPr eaLnBrk="1" hangingPunct="1"/>
            <a:r>
              <a:rPr lang="en-US" sz="1600" dirty="0">
                <a:latin typeface="Times New Roman" pitchFamily="18" charset="0"/>
              </a:rPr>
              <a:t>1 kilometer</a:t>
            </a:r>
          </a:p>
        </p:txBody>
      </p:sp>
      <p:sp>
        <p:nvSpPr>
          <p:cNvPr id="39949" name="WordArt 13"/>
          <p:cNvSpPr>
            <a:spLocks noChangeArrowheads="1" noChangeShapeType="1" noTextEdit="1"/>
          </p:cNvSpPr>
          <p:nvPr/>
        </p:nvSpPr>
        <p:spPr bwMode="auto">
          <a:xfrm>
            <a:off x="433138" y="5908431"/>
            <a:ext cx="8337884" cy="303335"/>
          </a:xfrm>
          <a:prstGeom prst="rect">
            <a:avLst/>
          </a:prstGeom>
        </p:spPr>
        <p:txBody>
          <a:bodyPr wrap="none" lIns="120015" tIns="60008" rIns="120015" bIns="60008" fromWordArt="1">
            <a:prstTxWarp prst="textPlain">
              <a:avLst>
                <a:gd name="adj" fmla="val 50000"/>
              </a:avLst>
            </a:prstTxWarp>
          </a:bodyPr>
          <a:lstStyle/>
          <a:p>
            <a:pPr>
              <a:defRPr/>
            </a:pPr>
            <a:r>
              <a:rPr lang="id-ID" sz="1600" kern="10" dirty="0">
                <a:ln w="9525">
                  <a:noFill/>
                  <a:round/>
                  <a:headEnd/>
                  <a:tailEnd/>
                </a:ln>
                <a:solidFill>
                  <a:schemeClr val="tx2"/>
                </a:solidFill>
                <a:latin typeface="+mn-lt"/>
              </a:rPr>
              <a:t>MAKSUT DARI 1</a:t>
            </a:r>
            <a:r>
              <a:rPr lang="id-ID" sz="1600" kern="10" dirty="0">
                <a:ln w="9525">
                  <a:noFill/>
                  <a:round/>
                  <a:headEnd/>
                  <a:tailEnd/>
                </a:ln>
                <a:solidFill>
                  <a:schemeClr val="tx2"/>
                </a:solidFill>
                <a:latin typeface="Calisto MT" pitchFamily="18" charset="0"/>
              </a:rPr>
              <a:t>KM/3M</a:t>
            </a:r>
            <a:r>
              <a:rPr lang="id-ID" sz="1600" kern="10" dirty="0">
                <a:ln w="9525">
                  <a:noFill/>
                  <a:round/>
                  <a:headEnd/>
                  <a:tailEnd/>
                </a:ln>
                <a:solidFill>
                  <a:schemeClr val="tx2"/>
                </a:solidFill>
                <a:latin typeface="+mn-lt"/>
              </a:rPr>
              <a:t> </a:t>
            </a:r>
            <a:r>
              <a:rPr lang="id-ID" sz="1600" kern="10" dirty="0">
                <a:ln w="9525">
                  <a:noFill/>
                  <a:round/>
                  <a:headEnd/>
                  <a:tailEnd/>
                </a:ln>
                <a:solidFill>
                  <a:schemeClr val="tx2"/>
                </a:solidFill>
                <a:latin typeface="Arial Black"/>
              </a:rPr>
              <a:t>= pada jarak 1 kilometer kendaraan BERJALAN, menyimpang sejauh 3 meter dari titik nol.</a:t>
            </a:r>
          </a:p>
        </p:txBody>
      </p:sp>
      <p:sp>
        <p:nvSpPr>
          <p:cNvPr id="64528" name="Text Box 20">
            <a:hlinkClick r:id="rId2" action="ppaction://hlinksldjump"/>
          </p:cNvPr>
          <p:cNvSpPr txBox="1">
            <a:spLocks noChangeArrowheads="1"/>
          </p:cNvSpPr>
          <p:nvPr/>
        </p:nvSpPr>
        <p:spPr bwMode="auto">
          <a:xfrm>
            <a:off x="6978316" y="158262"/>
            <a:ext cx="1973179" cy="428965"/>
          </a:xfrm>
          <a:prstGeom prst="rect">
            <a:avLst/>
          </a:prstGeom>
          <a:noFill/>
          <a:ln w="9525">
            <a:noFill/>
            <a:miter lim="800000"/>
            <a:headEnd/>
            <a:tailEnd/>
          </a:ln>
        </p:spPr>
        <p:txBody>
          <a:bodyPr lIns="120015" tIns="60008" rIns="120015" bIns="60008">
            <a:spAutoFit/>
          </a:bodyPr>
          <a:lstStyle/>
          <a:p>
            <a:pPr algn="ctr">
              <a:spcBef>
                <a:spcPct val="50000"/>
              </a:spcBef>
            </a:pPr>
            <a:r>
              <a:rPr lang="en-US">
                <a:solidFill>
                  <a:srgbClr val="FF3300"/>
                </a:solidFill>
              </a:rPr>
              <a:t>Menu</a:t>
            </a:r>
          </a:p>
        </p:txBody>
      </p:sp>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PEMERIKSAAN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000" dirty="0" smtClean="0"/>
              <a:t>Sebelum Lensa Master dimasukkan kedalam Diesel Smoke Meter, tampilan dari parameter opasitas harus menunjukkan angka nol.</a:t>
            </a:r>
          </a:p>
          <a:p>
            <a:pPr>
              <a:buFont typeface="Wingdings" pitchFamily="2" charset="2"/>
              <a:buChar char="§"/>
            </a:pPr>
            <a:r>
              <a:rPr lang="id-ID" sz="2000" dirty="0" smtClean="0"/>
              <a:t>Pada saat Lensa Master dimasukkan ke dalam Diesel Smoke Meter, Diesel Smoke Meter harus mengukur dan menampilkan nilai hasil ukur sesuai dengan nilai pada Lensa Master, bila tidak sama dan melebihi toleransi maka harus dilakukan kalibrasi ulang.</a:t>
            </a:r>
          </a:p>
          <a:p>
            <a:pPr>
              <a:buFont typeface="Wingdings" pitchFamily="2" charset="2"/>
              <a:buChar char="§"/>
            </a:pPr>
            <a:r>
              <a:rPr lang="id-ID" sz="2000" dirty="0" smtClean="0"/>
              <a:t>Alat kalibrasi RPM &amp; Temperatur putaran mesin dan temperatur dihubungkan ke Diesel Smoke Meter, Diesel Smoke Meter harus menampilkan hasil pengukuran sama dengan yang tertera pada alat kalibrasi RPM &amp; Temperatur, bila tidak sama dan melebihi toleransi maka harus dilakukan kalibrasi ulang.</a:t>
            </a:r>
          </a:p>
          <a:p>
            <a:pPr>
              <a:buFont typeface="Wingdings" pitchFamily="2" charset="2"/>
              <a:buChar char="§"/>
            </a:pPr>
            <a:r>
              <a:rPr lang="id-ID" sz="2000" dirty="0" smtClean="0"/>
              <a:t>Pemeriksaan kalibrasi bisa dilakukan dengan menggunakan beberapa Lensa Master yang berkualifikasi, dengan nilai opasitas yang berbeda-beda.</a:t>
            </a:r>
          </a:p>
          <a:p>
            <a:pPr>
              <a:buFont typeface="Wingdings" pitchFamily="2" charset="2"/>
              <a:buChar char="§"/>
            </a:pPr>
            <a:r>
              <a:rPr lang="id-ID" sz="2000" dirty="0" smtClean="0"/>
              <a:t>Pemeriksaan kalibrasi harus dilakukan sesudah pelaksanaan kalibrasi, selain itu sebaiknya juga dilaksanakan setiap tiga bulan sekali.</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PEMERIKSAAN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Sertifikasi</a:t>
            </a:r>
          </a:p>
          <a:p>
            <a:pPr lvl="1">
              <a:buFont typeface="Wingdings" pitchFamily="2" charset="2"/>
              <a:buChar char="§"/>
            </a:pPr>
            <a:r>
              <a:rPr lang="id-ID" sz="2000" dirty="0" smtClean="0"/>
              <a:t>Setelah lulus kalibrasi, Diesel Smoke Meter diberikan sertifikat tanda sudah dikalibrasi dengan masa berlaku sertifikat tersebut enam bulan untuk ditinjau kembali.</a:t>
            </a:r>
          </a:p>
          <a:p>
            <a:pPr lvl="1">
              <a:buFont typeface="Wingdings" pitchFamily="2" charset="2"/>
              <a:buChar char="§"/>
            </a:pPr>
            <a:r>
              <a:rPr lang="id-ID" sz="2000" dirty="0" smtClean="0"/>
              <a:t>Setelah melewati masa berlaku dari sertifikat kalibrasi, Diesel Smoke Meter harus dilakukan pemeriksaan kalibrasi, bila hasilnya masih dalam toleransi maka sertifikat bisa diperpanjang masa berlakunya untuk tiga bulan.</a:t>
            </a:r>
          </a:p>
          <a:p>
            <a:pPr>
              <a:buFont typeface="Wingdings" pitchFamily="2" charset="2"/>
              <a:buChar char="§"/>
            </a:pPr>
            <a:r>
              <a:rPr lang="id-ID" sz="2800" dirty="0" smtClean="0"/>
              <a:t>Waktu kalibrasi</a:t>
            </a:r>
          </a:p>
          <a:p>
            <a:pPr lvl="1">
              <a:buFont typeface="Wingdings" pitchFamily="2" charset="2"/>
              <a:buChar char="§"/>
            </a:pPr>
            <a:r>
              <a:rPr lang="id-ID" sz="2000" dirty="0" smtClean="0"/>
              <a:t>Setiap tahun Diesel Smoke Meter harus dikalibrasi dengan Lensa Master dan alat kalibrasi RPM &amp; Temperatur</a:t>
            </a:r>
          </a:p>
          <a:p>
            <a:pPr lvl="1">
              <a:buFont typeface="Wingdings" pitchFamily="2" charset="2"/>
              <a:buChar char="§"/>
            </a:pPr>
            <a:r>
              <a:rPr lang="id-ID" sz="2000" dirty="0" smtClean="0"/>
              <a:t>Apabila Diesel Smoke Meter mengalami kerusakan dan perlu penggantian lampu atau sensor pengukurnya, harus dilakukan kalibrasi.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WordArt 3"/>
          <p:cNvSpPr>
            <a:spLocks noChangeArrowheads="1" noChangeShapeType="1" noTextEdit="1"/>
          </p:cNvSpPr>
          <p:nvPr/>
        </p:nvSpPr>
        <p:spPr bwMode="auto">
          <a:xfrm>
            <a:off x="445168" y="358287"/>
            <a:ext cx="2839453" cy="501162"/>
          </a:xfrm>
          <a:prstGeom prst="rect">
            <a:avLst/>
          </a:prstGeom>
        </p:spPr>
        <p:txBody>
          <a:bodyPr wrap="none" lIns="120015" tIns="60008" rIns="120015" bIns="60008" fromWordArt="1">
            <a:prstTxWarp prst="textPlain">
              <a:avLst>
                <a:gd name="adj" fmla="val 50000"/>
              </a:avLst>
            </a:prstTxWarp>
          </a:bodyPr>
          <a:lstStyle/>
          <a:p>
            <a:pPr algn="ctr"/>
            <a:r>
              <a:rPr lang="id-ID" sz="1700" kern="10" dirty="0">
                <a:ln w="9525">
                  <a:solidFill>
                    <a:srgbClr val="000000"/>
                  </a:solidFill>
                  <a:round/>
                  <a:headEnd/>
                  <a:tailEnd/>
                </a:ln>
                <a:gradFill rotWithShape="1">
                  <a:gsLst>
                    <a:gs pos="0">
                      <a:srgbClr val="FF0000"/>
                    </a:gs>
                    <a:gs pos="100000">
                      <a:srgbClr val="760000"/>
                    </a:gs>
                  </a:gsLst>
                  <a:lin ang="5400000" scaled="1"/>
                </a:gradFill>
                <a:latin typeface="Arial Black"/>
              </a:rPr>
              <a:t>Side Slip Tester</a:t>
            </a:r>
          </a:p>
        </p:txBody>
      </p:sp>
      <p:sp>
        <p:nvSpPr>
          <p:cNvPr id="65539" name="Text Box 19"/>
          <p:cNvSpPr txBox="1">
            <a:spLocks noChangeArrowheads="1"/>
          </p:cNvSpPr>
          <p:nvPr/>
        </p:nvSpPr>
        <p:spPr bwMode="auto">
          <a:xfrm>
            <a:off x="381001" y="1215537"/>
            <a:ext cx="8586537" cy="1195320"/>
          </a:xfrm>
          <a:prstGeom prst="rect">
            <a:avLst/>
          </a:prstGeom>
          <a:noFill/>
          <a:ln w="9525">
            <a:noFill/>
            <a:miter lim="800000"/>
            <a:headEnd/>
            <a:tailEnd/>
          </a:ln>
        </p:spPr>
        <p:txBody>
          <a:bodyPr lIns="86482" tIns="43240" rIns="86482" bIns="43240">
            <a:spAutoFit/>
          </a:bodyPr>
          <a:lstStyle/>
          <a:p>
            <a:pPr marL="352128" indent="-352128" defTabSz="864692"/>
            <a:r>
              <a:rPr lang="en-US" sz="1800" dirty="0" err="1"/>
              <a:t>Ada</a:t>
            </a:r>
            <a:r>
              <a:rPr lang="en-US" sz="1800" dirty="0"/>
              <a:t> </a:t>
            </a:r>
            <a:r>
              <a:rPr lang="en-US" sz="1800" dirty="0" err="1"/>
              <a:t>dua</a:t>
            </a:r>
            <a:r>
              <a:rPr lang="en-US" sz="1800" dirty="0"/>
              <a:t> </a:t>
            </a:r>
            <a:r>
              <a:rPr lang="en-US" sz="1800" dirty="0" err="1"/>
              <a:t>jenis</a:t>
            </a:r>
            <a:r>
              <a:rPr lang="en-US" sz="1800" dirty="0"/>
              <a:t> sensor yang </a:t>
            </a:r>
            <a:r>
              <a:rPr lang="en-US" sz="1800" dirty="0" err="1"/>
              <a:t>berperan</a:t>
            </a:r>
            <a:r>
              <a:rPr lang="en-US" sz="1800" dirty="0"/>
              <a:t> </a:t>
            </a:r>
            <a:r>
              <a:rPr lang="en-US" sz="1800" dirty="0" err="1"/>
              <a:t>pada</a:t>
            </a:r>
            <a:r>
              <a:rPr lang="en-US" sz="1800" dirty="0"/>
              <a:t> </a:t>
            </a:r>
            <a:r>
              <a:rPr lang="en-US" sz="1800" dirty="0" err="1"/>
              <a:t>alat</a:t>
            </a:r>
            <a:r>
              <a:rPr lang="en-US" sz="1800" dirty="0"/>
              <a:t> </a:t>
            </a:r>
            <a:r>
              <a:rPr lang="en-US" sz="1800" dirty="0" err="1"/>
              <a:t>uji</a:t>
            </a:r>
            <a:r>
              <a:rPr lang="en-US" sz="1800" dirty="0"/>
              <a:t> Side Slip Tester, </a:t>
            </a:r>
            <a:r>
              <a:rPr lang="en-US" sz="1800" dirty="0" err="1"/>
              <a:t>yaitu</a:t>
            </a:r>
            <a:r>
              <a:rPr lang="en-US" sz="1800" dirty="0"/>
              <a:t>:</a:t>
            </a:r>
          </a:p>
          <a:p>
            <a:pPr marL="352128" indent="-352128" defTabSz="864692"/>
            <a:endParaRPr lang="en-US" sz="1800" dirty="0"/>
          </a:p>
          <a:p>
            <a:pPr marL="452141" lvl="1" defTabSz="864692">
              <a:buFontTx/>
              <a:buAutoNum type="arabicPeriod"/>
            </a:pPr>
            <a:r>
              <a:rPr lang="en-US" sz="1800" dirty="0"/>
              <a:t>Presence Sensor</a:t>
            </a:r>
          </a:p>
          <a:p>
            <a:pPr marL="452141" lvl="1" defTabSz="864692">
              <a:buFontTx/>
              <a:buAutoNum type="arabicPeriod"/>
            </a:pPr>
            <a:r>
              <a:rPr lang="en-US" sz="1800" dirty="0"/>
              <a:t>Movement Sensor</a:t>
            </a:r>
          </a:p>
        </p:txBody>
      </p:sp>
      <p:sp>
        <p:nvSpPr>
          <p:cNvPr id="65540" name="Text Box 20"/>
          <p:cNvSpPr txBox="1">
            <a:spLocks noChangeArrowheads="1"/>
          </p:cNvSpPr>
          <p:nvPr/>
        </p:nvSpPr>
        <p:spPr bwMode="auto">
          <a:xfrm>
            <a:off x="381001" y="2499214"/>
            <a:ext cx="8586537" cy="2026317"/>
          </a:xfrm>
          <a:prstGeom prst="rect">
            <a:avLst/>
          </a:prstGeom>
          <a:noFill/>
          <a:ln w="9525">
            <a:noFill/>
            <a:miter lim="800000"/>
            <a:headEnd/>
            <a:tailEnd/>
          </a:ln>
        </p:spPr>
        <p:txBody>
          <a:bodyPr lIns="86482" tIns="43240" rIns="86482" bIns="43240">
            <a:spAutoFit/>
          </a:bodyPr>
          <a:lstStyle/>
          <a:p>
            <a:pPr defTabSz="864692"/>
            <a:r>
              <a:rPr lang="en-US" sz="1800" b="1" dirty="0"/>
              <a:t>PRESENCE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saat</a:t>
            </a:r>
            <a:r>
              <a:rPr lang="en-US" sz="1800" dirty="0"/>
              <a:t>    </a:t>
            </a:r>
            <a:r>
              <a:rPr lang="en-US" sz="1800" dirty="0" err="1"/>
              <a:t>pertama</a:t>
            </a:r>
            <a:r>
              <a:rPr lang="en-US" sz="1800" dirty="0"/>
              <a:t>   kali   </a:t>
            </a:r>
            <a:r>
              <a:rPr lang="en-US" sz="1800" dirty="0" err="1"/>
              <a:t>roda</a:t>
            </a:r>
            <a:r>
              <a:rPr lang="en-US" sz="1800" dirty="0"/>
              <a:t> </a:t>
            </a:r>
            <a:r>
              <a:rPr lang="en-US" sz="1800" dirty="0" err="1"/>
              <a:t>kendaraan</a:t>
            </a:r>
            <a:r>
              <a:rPr lang="en-US" sz="1800" dirty="0"/>
              <a:t> </a:t>
            </a:r>
            <a:r>
              <a:rPr lang="en-US" sz="1800" dirty="0" err="1"/>
              <a:t>menyentuh</a:t>
            </a:r>
            <a:r>
              <a:rPr lang="en-US" sz="1800" dirty="0"/>
              <a:t> plate   side  slip  tester. </a:t>
            </a:r>
            <a:r>
              <a:rPr lang="en-US" sz="1800" dirty="0" err="1"/>
              <a:t>Sekaligus</a:t>
            </a:r>
            <a:r>
              <a:rPr lang="en-US" sz="1800" dirty="0"/>
              <a:t>   </a:t>
            </a:r>
            <a:r>
              <a:rPr lang="en-US" sz="1800" dirty="0" err="1"/>
              <a:t>untuk</a:t>
            </a:r>
            <a:r>
              <a:rPr lang="en-US" sz="1800" dirty="0"/>
              <a:t>   </a:t>
            </a:r>
            <a:r>
              <a:rPr lang="en-US" sz="1800" dirty="0" err="1"/>
              <a:t>menginformasikan</a:t>
            </a:r>
            <a:r>
              <a:rPr lang="en-US" sz="1800" dirty="0"/>
              <a:t>   </a:t>
            </a:r>
            <a:r>
              <a:rPr lang="en-US" sz="1800" dirty="0" err="1"/>
              <a:t>komputer</a:t>
            </a:r>
            <a:r>
              <a:rPr lang="en-US" sz="1800" dirty="0"/>
              <a:t>  </a:t>
            </a:r>
            <a:r>
              <a:rPr lang="en-US" sz="1800" dirty="0" err="1"/>
              <a:t>saatnya</a:t>
            </a:r>
            <a:r>
              <a:rPr lang="en-US" sz="1800" dirty="0"/>
              <a:t> </a:t>
            </a:r>
            <a:r>
              <a:rPr lang="en-US" sz="1800" dirty="0" err="1"/>
              <a:t>pengukuran</a:t>
            </a:r>
            <a:r>
              <a:rPr lang="en-US" sz="1800" dirty="0"/>
              <a:t> </a:t>
            </a:r>
            <a:r>
              <a:rPr lang="en-US" sz="1800" dirty="0" err="1"/>
              <a:t>dimulai</a:t>
            </a:r>
            <a:r>
              <a:rPr lang="en-US" sz="1800" dirty="0"/>
              <a:t>.</a:t>
            </a:r>
          </a:p>
          <a:p>
            <a:pPr defTabSz="864692"/>
            <a:endParaRPr lang="en-US" sz="1800" dirty="0"/>
          </a:p>
          <a:p>
            <a:pPr defTabSz="864692"/>
            <a:r>
              <a:rPr lang="en-US" sz="1800" b="1" dirty="0"/>
              <a:t>MOVEMENT SENSOR</a:t>
            </a:r>
            <a:r>
              <a:rPr lang="en-US" sz="1800" dirty="0"/>
              <a:t>, </a:t>
            </a:r>
            <a:r>
              <a:rPr lang="en-US" sz="1800" dirty="0" err="1"/>
              <a:t>berfungsi</a:t>
            </a:r>
            <a:r>
              <a:rPr lang="en-US" sz="1800" dirty="0"/>
              <a:t> </a:t>
            </a:r>
            <a:r>
              <a:rPr lang="en-US" sz="1800" dirty="0" err="1"/>
              <a:t>untuk</a:t>
            </a:r>
            <a:r>
              <a:rPr lang="en-US" sz="1800" dirty="0"/>
              <a:t> </a:t>
            </a:r>
            <a:r>
              <a:rPr lang="en-US" sz="1800" dirty="0" err="1"/>
              <a:t>mengukur</a:t>
            </a:r>
            <a:r>
              <a:rPr lang="en-US" sz="1800" dirty="0"/>
              <a:t>   </a:t>
            </a:r>
            <a:r>
              <a:rPr lang="en-US" sz="1800" dirty="0" err="1"/>
              <a:t>pergeseran</a:t>
            </a:r>
            <a:r>
              <a:rPr lang="en-US" sz="1800" dirty="0"/>
              <a:t> plate side slip,  </a:t>
            </a:r>
            <a:r>
              <a:rPr lang="en-US" sz="1800" dirty="0" err="1"/>
              <a:t>kekiri</a:t>
            </a:r>
            <a:r>
              <a:rPr lang="en-US" sz="1800" dirty="0"/>
              <a:t> </a:t>
            </a:r>
            <a:r>
              <a:rPr lang="en-US" sz="1800" dirty="0" err="1"/>
              <a:t>maupun</a:t>
            </a:r>
            <a:r>
              <a:rPr lang="en-US" sz="1800" dirty="0"/>
              <a:t> </a:t>
            </a:r>
            <a:r>
              <a:rPr lang="en-US" sz="1800" dirty="0" err="1"/>
              <a:t>kekanan</a:t>
            </a:r>
            <a:r>
              <a:rPr lang="en-US" sz="1800" dirty="0"/>
              <a:t>. Movement sensor </a:t>
            </a:r>
            <a:r>
              <a:rPr lang="en-US" sz="1800" dirty="0" err="1"/>
              <a:t>biasanya</a:t>
            </a:r>
            <a:r>
              <a:rPr lang="en-US" sz="1800" dirty="0"/>
              <a:t> </a:t>
            </a:r>
            <a:r>
              <a:rPr lang="en-US" sz="1800" dirty="0" err="1"/>
              <a:t>menggunakan</a:t>
            </a:r>
            <a:r>
              <a:rPr lang="en-US" sz="1800" dirty="0"/>
              <a:t> High </a:t>
            </a:r>
            <a:r>
              <a:rPr lang="en-US" sz="1800" dirty="0" err="1"/>
              <a:t>Accuration</a:t>
            </a:r>
            <a:r>
              <a:rPr lang="en-US" sz="1800" dirty="0"/>
              <a:t> </a:t>
            </a:r>
            <a:r>
              <a:rPr lang="en-US" sz="1800" dirty="0" err="1"/>
              <a:t>Potensiometer</a:t>
            </a:r>
            <a:r>
              <a:rPr lang="en-US" sz="1800" dirty="0"/>
              <a:t> (</a:t>
            </a:r>
            <a:r>
              <a:rPr lang="en-US" sz="1800" dirty="0" err="1"/>
              <a:t>Potensiometer</a:t>
            </a:r>
            <a:r>
              <a:rPr lang="en-US" sz="1800" dirty="0"/>
              <a:t> yang </a:t>
            </a:r>
            <a:r>
              <a:rPr lang="en-US" sz="1800" dirty="0" err="1"/>
              <a:t>memiliki</a:t>
            </a:r>
            <a:r>
              <a:rPr lang="en-US" sz="1800" dirty="0"/>
              <a:t> </a:t>
            </a:r>
            <a:r>
              <a:rPr lang="en-US" sz="1800" dirty="0" err="1"/>
              <a:t>tingkat</a:t>
            </a:r>
            <a:r>
              <a:rPr lang="en-US" sz="1800" dirty="0"/>
              <a:t> </a:t>
            </a:r>
            <a:r>
              <a:rPr lang="en-US" sz="1800" dirty="0" err="1"/>
              <a:t>akurasi</a:t>
            </a:r>
            <a:r>
              <a:rPr lang="en-US" sz="1800" dirty="0"/>
              <a:t> </a:t>
            </a:r>
            <a:r>
              <a:rPr lang="en-US" sz="1800" dirty="0" err="1"/>
              <a:t>tinggi</a:t>
            </a:r>
            <a:r>
              <a:rPr lang="en-US" sz="1800" dirty="0"/>
              <a:t>).</a:t>
            </a:r>
          </a:p>
        </p:txBody>
      </p:sp>
      <p:sp>
        <p:nvSpPr>
          <p:cNvPr id="65541" name="Text Box 64"/>
          <p:cNvSpPr txBox="1">
            <a:spLocks noChangeArrowheads="1"/>
          </p:cNvSpPr>
          <p:nvPr/>
        </p:nvSpPr>
        <p:spPr bwMode="auto">
          <a:xfrm>
            <a:off x="914400" y="4800601"/>
            <a:ext cx="3753853" cy="357782"/>
          </a:xfrm>
          <a:prstGeom prst="rect">
            <a:avLst/>
          </a:prstGeom>
          <a:noFill/>
          <a:ln w="9525">
            <a:noFill/>
            <a:miter lim="800000"/>
            <a:headEnd/>
            <a:tailEnd/>
          </a:ln>
        </p:spPr>
        <p:txBody>
          <a:bodyPr lIns="80002" tIns="40001" rIns="80002" bIns="40001">
            <a:spAutoFit/>
          </a:bodyPr>
          <a:lstStyle/>
          <a:p>
            <a:pPr defTabSz="864692"/>
            <a:r>
              <a:rPr lang="en-US" sz="1800" dirty="0" err="1"/>
              <a:t>Dihubungkan</a:t>
            </a:r>
            <a:r>
              <a:rPr lang="en-US" sz="1800" dirty="0"/>
              <a:t> </a:t>
            </a:r>
            <a:r>
              <a:rPr lang="en-US" sz="1800" dirty="0" err="1"/>
              <a:t>ke</a:t>
            </a:r>
            <a:r>
              <a:rPr lang="en-US" sz="1800" dirty="0"/>
              <a:t> Plate Side Slip</a:t>
            </a:r>
          </a:p>
        </p:txBody>
      </p:sp>
      <p:grpSp>
        <p:nvGrpSpPr>
          <p:cNvPr id="2" name="Group 24"/>
          <p:cNvGrpSpPr>
            <a:grpSpLocks/>
          </p:cNvGrpSpPr>
          <p:nvPr/>
        </p:nvGrpSpPr>
        <p:grpSpPr bwMode="auto">
          <a:xfrm>
            <a:off x="4379496" y="5011616"/>
            <a:ext cx="4255168" cy="1215537"/>
            <a:chOff x="2714625" y="3611563"/>
            <a:chExt cx="3368146" cy="877094"/>
          </a:xfrm>
        </p:grpSpPr>
        <p:grpSp>
          <p:nvGrpSpPr>
            <p:cNvPr id="3" name="Group 47"/>
            <p:cNvGrpSpPr>
              <a:grpSpLocks/>
            </p:cNvGrpSpPr>
            <p:nvPr/>
          </p:nvGrpSpPr>
          <p:grpSpPr bwMode="auto">
            <a:xfrm>
              <a:off x="3594364" y="3766344"/>
              <a:ext cx="703792" cy="722313"/>
              <a:chOff x="3120" y="3792"/>
              <a:chExt cx="672" cy="672"/>
            </a:xfrm>
          </p:grpSpPr>
          <p:sp>
            <p:nvSpPr>
              <p:cNvPr id="65554" name="Oval 22"/>
              <p:cNvSpPr>
                <a:spLocks noChangeArrowheads="1"/>
              </p:cNvSpPr>
              <p:nvPr/>
            </p:nvSpPr>
            <p:spPr bwMode="auto">
              <a:xfrm>
                <a:off x="3216" y="3888"/>
                <a:ext cx="480" cy="48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65555" name="Rectangle 39"/>
              <p:cNvSpPr>
                <a:spLocks noChangeArrowheads="1"/>
              </p:cNvSpPr>
              <p:nvPr/>
            </p:nvSpPr>
            <p:spPr bwMode="auto">
              <a:xfrm>
                <a:off x="3408" y="3792"/>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6" name="Rectangle 40"/>
              <p:cNvSpPr>
                <a:spLocks noChangeArrowheads="1"/>
              </p:cNvSpPr>
              <p:nvPr/>
            </p:nvSpPr>
            <p:spPr bwMode="auto">
              <a:xfrm>
                <a:off x="3408" y="4368"/>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7" name="Rectangle 41"/>
              <p:cNvSpPr>
                <a:spLocks noChangeArrowheads="1"/>
              </p:cNvSpPr>
              <p:nvPr/>
            </p:nvSpPr>
            <p:spPr bwMode="auto">
              <a:xfrm>
                <a:off x="3696" y="40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8" name="Rectangle 42"/>
              <p:cNvSpPr>
                <a:spLocks noChangeArrowheads="1"/>
              </p:cNvSpPr>
              <p:nvPr/>
            </p:nvSpPr>
            <p:spPr bwMode="auto">
              <a:xfrm>
                <a:off x="3120" y="40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9" name="Rectangle 43"/>
              <p:cNvSpPr>
                <a:spLocks noChangeArrowheads="1"/>
              </p:cNvSpPr>
              <p:nvPr/>
            </p:nvSpPr>
            <p:spPr bwMode="auto">
              <a:xfrm rot="2700000">
                <a:off x="3208" y="38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0" name="Rectangle 44"/>
              <p:cNvSpPr>
                <a:spLocks noChangeArrowheads="1"/>
              </p:cNvSpPr>
              <p:nvPr/>
            </p:nvSpPr>
            <p:spPr bwMode="auto">
              <a:xfrm rot="2700000">
                <a:off x="3608" y="42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1" name="Rectangle 45"/>
              <p:cNvSpPr>
                <a:spLocks noChangeArrowheads="1"/>
              </p:cNvSpPr>
              <p:nvPr/>
            </p:nvSpPr>
            <p:spPr bwMode="auto">
              <a:xfrm rot="2700000">
                <a:off x="3608" y="3880"/>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62" name="Rectangle 46"/>
              <p:cNvSpPr>
                <a:spLocks noChangeArrowheads="1"/>
              </p:cNvSpPr>
              <p:nvPr/>
            </p:nvSpPr>
            <p:spPr bwMode="auto">
              <a:xfrm rot="2700000">
                <a:off x="3200" y="4272"/>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grpSp>
        <p:grpSp>
          <p:nvGrpSpPr>
            <p:cNvPr id="4" name="Group 63"/>
            <p:cNvGrpSpPr>
              <a:grpSpLocks/>
            </p:cNvGrpSpPr>
            <p:nvPr/>
          </p:nvGrpSpPr>
          <p:grpSpPr bwMode="auto">
            <a:xfrm>
              <a:off x="3167063" y="3611563"/>
              <a:ext cx="2915708" cy="206375"/>
              <a:chOff x="2016" y="3120"/>
              <a:chExt cx="2784" cy="192"/>
            </a:xfrm>
          </p:grpSpPr>
          <p:sp>
            <p:nvSpPr>
              <p:cNvPr id="65549" name="Rectangle 21"/>
              <p:cNvSpPr>
                <a:spLocks noChangeArrowheads="1"/>
              </p:cNvSpPr>
              <p:nvPr/>
            </p:nvSpPr>
            <p:spPr bwMode="auto">
              <a:xfrm>
                <a:off x="2016" y="3120"/>
                <a:ext cx="2784"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0" name="Rectangle 24"/>
              <p:cNvSpPr>
                <a:spLocks noChangeArrowheads="1"/>
              </p:cNvSpPr>
              <p:nvPr/>
            </p:nvSpPr>
            <p:spPr bwMode="auto">
              <a:xfrm>
                <a:off x="2016"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1" name="Rectangle 49"/>
              <p:cNvSpPr>
                <a:spLocks noChangeArrowheads="1"/>
              </p:cNvSpPr>
              <p:nvPr/>
            </p:nvSpPr>
            <p:spPr bwMode="auto">
              <a:xfrm>
                <a:off x="2304"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2" name="Rectangle 61"/>
              <p:cNvSpPr>
                <a:spLocks noChangeArrowheads="1"/>
              </p:cNvSpPr>
              <p:nvPr/>
            </p:nvSpPr>
            <p:spPr bwMode="auto">
              <a:xfrm>
                <a:off x="2592"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5553" name="Rectangle 62"/>
              <p:cNvSpPr>
                <a:spLocks noChangeArrowheads="1"/>
              </p:cNvSpPr>
              <p:nvPr/>
            </p:nvSpPr>
            <p:spPr bwMode="auto">
              <a:xfrm>
                <a:off x="2880" y="3216"/>
                <a:ext cx="96" cy="96"/>
              </a:xfrm>
              <a:prstGeom prst="rect">
                <a:avLst/>
              </a:prstGeom>
              <a:solidFill>
                <a:schemeClr val="accent1"/>
              </a:solidFill>
              <a:ln w="9525">
                <a:solidFill>
                  <a:schemeClr val="tx1"/>
                </a:solidFill>
                <a:miter lim="800000"/>
                <a:headEnd/>
                <a:tailEnd/>
              </a:ln>
            </p:spPr>
            <p:txBody>
              <a:bodyPr wrap="none" anchor="ctr"/>
              <a:lstStyle/>
              <a:p>
                <a:endParaRPr lang="id-ID"/>
              </a:p>
            </p:txBody>
          </p:sp>
        </p:grpSp>
        <p:sp>
          <p:nvSpPr>
            <p:cNvPr id="65548" name="Line 65"/>
            <p:cNvSpPr>
              <a:spLocks noChangeShapeType="1"/>
            </p:cNvSpPr>
            <p:nvPr/>
          </p:nvSpPr>
          <p:spPr bwMode="auto">
            <a:xfrm>
              <a:off x="2714625" y="3663156"/>
              <a:ext cx="703792" cy="0"/>
            </a:xfrm>
            <a:prstGeom prst="line">
              <a:avLst/>
            </a:prstGeom>
            <a:noFill/>
            <a:ln w="9525">
              <a:solidFill>
                <a:schemeClr val="tx1"/>
              </a:solidFill>
              <a:round/>
              <a:headEnd/>
              <a:tailEnd type="triangle" w="med" len="med"/>
            </a:ln>
          </p:spPr>
          <p:txBody>
            <a:bodyPr lIns="60954" tIns="30477" rIns="60954" bIns="30477"/>
            <a:lstStyle/>
            <a:p>
              <a:endParaRPr lang="id-ID"/>
            </a:p>
          </p:txBody>
        </p:sp>
      </p:grpSp>
      <p:sp>
        <p:nvSpPr>
          <p:cNvPr id="65543" name="Text Box 66"/>
          <p:cNvSpPr txBox="1">
            <a:spLocks noChangeArrowheads="1"/>
          </p:cNvSpPr>
          <p:nvPr/>
        </p:nvSpPr>
        <p:spPr bwMode="auto">
          <a:xfrm>
            <a:off x="876301" y="5539155"/>
            <a:ext cx="3380396" cy="357782"/>
          </a:xfrm>
          <a:prstGeom prst="rect">
            <a:avLst/>
          </a:prstGeom>
          <a:noFill/>
          <a:ln w="9525">
            <a:noFill/>
            <a:miter lim="800000"/>
            <a:headEnd/>
            <a:tailEnd/>
          </a:ln>
        </p:spPr>
        <p:txBody>
          <a:bodyPr wrap="none" lIns="80002" tIns="40001" rIns="80002" bIns="40001">
            <a:spAutoFit/>
          </a:bodyPr>
          <a:lstStyle/>
          <a:p>
            <a:pPr defTabSz="864692"/>
            <a:r>
              <a:rPr lang="en-US" sz="1800" dirty="0" err="1"/>
              <a:t>Dihubungkan</a:t>
            </a:r>
            <a:r>
              <a:rPr lang="en-US" sz="1800" dirty="0"/>
              <a:t> </a:t>
            </a:r>
            <a:r>
              <a:rPr lang="en-US" sz="1800" dirty="0" err="1"/>
              <a:t>ke</a:t>
            </a:r>
            <a:r>
              <a:rPr lang="en-US" sz="1800" dirty="0"/>
              <a:t> </a:t>
            </a:r>
            <a:r>
              <a:rPr lang="en-US" sz="1800" dirty="0" err="1"/>
              <a:t>Potensiometer</a:t>
            </a:r>
            <a:endParaRPr lang="en-US" sz="1800" dirty="0"/>
          </a:p>
        </p:txBody>
      </p:sp>
      <p:sp>
        <p:nvSpPr>
          <p:cNvPr id="65544" name="Line 67"/>
          <p:cNvSpPr>
            <a:spLocks noChangeShapeType="1"/>
          </p:cNvSpPr>
          <p:nvPr/>
        </p:nvSpPr>
        <p:spPr bwMode="auto">
          <a:xfrm>
            <a:off x="4379495" y="5750169"/>
            <a:ext cx="888332" cy="0"/>
          </a:xfrm>
          <a:prstGeom prst="line">
            <a:avLst/>
          </a:prstGeom>
          <a:noFill/>
          <a:ln w="9525">
            <a:solidFill>
              <a:schemeClr val="tx1"/>
            </a:solidFill>
            <a:round/>
            <a:headEnd/>
            <a:tailEnd type="triangle" w="med" len="med"/>
          </a:ln>
        </p:spPr>
        <p:txBody>
          <a:bodyPr lIns="80002" tIns="40001" rIns="80002" bIns="40001"/>
          <a:lstStyle/>
          <a:p>
            <a:endParaRPr lang="id-ID"/>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33401" y="263770"/>
            <a:ext cx="8324879" cy="6107362"/>
            <a:chOff x="422275" y="190500"/>
            <a:chExt cx="5711825" cy="6198818"/>
          </a:xfrm>
        </p:grpSpPr>
        <p:pic>
          <p:nvPicPr>
            <p:cNvPr id="68612" name="Picture 6"/>
            <p:cNvPicPr>
              <a:picLocks noChangeAspect="1" noChangeArrowheads="1"/>
            </p:cNvPicPr>
            <p:nvPr/>
          </p:nvPicPr>
          <p:blipFill>
            <a:blip r:embed="rId2"/>
            <a:srcRect/>
            <a:stretch>
              <a:fillRect/>
            </a:stretch>
          </p:blipFill>
          <p:spPr bwMode="auto">
            <a:xfrm>
              <a:off x="422275" y="190500"/>
              <a:ext cx="5711825" cy="3962400"/>
            </a:xfrm>
            <a:prstGeom prst="rect">
              <a:avLst/>
            </a:prstGeom>
            <a:noFill/>
            <a:ln w="9525">
              <a:noFill/>
              <a:miter lim="800000"/>
              <a:headEnd/>
              <a:tailEnd/>
            </a:ln>
          </p:spPr>
        </p:pic>
        <p:sp>
          <p:nvSpPr>
            <p:cNvPr id="68615" name="Rectangle 6"/>
            <p:cNvSpPr>
              <a:spLocks noChangeArrowheads="1"/>
            </p:cNvSpPr>
            <p:nvPr/>
          </p:nvSpPr>
          <p:spPr bwMode="auto">
            <a:xfrm>
              <a:off x="760157" y="5433346"/>
              <a:ext cx="5105400" cy="955972"/>
            </a:xfrm>
            <a:prstGeom prst="rect">
              <a:avLst/>
            </a:prstGeom>
            <a:solidFill>
              <a:srgbClr val="00B0F0"/>
            </a:solidFill>
            <a:ln w="9525">
              <a:noFill/>
              <a:miter lim="800000"/>
              <a:headEnd/>
              <a:tailEnd/>
            </a:ln>
          </p:spPr>
          <p:txBody>
            <a:bodyPr>
              <a:spAutoFit/>
            </a:bodyPr>
            <a:lstStyle/>
            <a:p>
              <a:pPr algn="just"/>
              <a:r>
                <a:rPr lang="id-ID" sz="1600" dirty="0">
                  <a:solidFill>
                    <a:srgbClr val="080808"/>
                  </a:solidFill>
                </a:rPr>
                <a:t>Pengukuran dimulai secara otomatis sepanjang adanya kendaraan yang terdeteksi pada lintasan sensor.Nilai pengukuran sumbu poros depan dtampilkan ketika papan pengujian mendeteksi adanya kendaraan yang melintas di plat pijak.</a:t>
              </a:r>
            </a:p>
          </p:txBody>
        </p:sp>
        <p:sp>
          <p:nvSpPr>
            <p:cNvPr id="68616" name="Right Arrow 7"/>
            <p:cNvSpPr>
              <a:spLocks noChangeArrowheads="1"/>
            </p:cNvSpPr>
            <p:nvPr/>
          </p:nvSpPr>
          <p:spPr bwMode="auto">
            <a:xfrm rot="5400000">
              <a:off x="2724150" y="2038350"/>
              <a:ext cx="2057400" cy="1905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id-ID"/>
            </a:p>
          </p:txBody>
        </p:sp>
      </p:gr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4294967295"/>
          </p:nvPr>
        </p:nvSpPr>
        <p:spPr>
          <a:xfrm>
            <a:off x="3906838" y="1600200"/>
            <a:ext cx="4779962" cy="4759325"/>
          </a:xfrm>
          <a:noFill/>
        </p:spPr>
        <p:txBody>
          <a:bodyPr/>
          <a:lstStyle/>
          <a:p>
            <a:pPr>
              <a:buFont typeface="Wingdings" pitchFamily="2" charset="2"/>
              <a:buChar char="§"/>
            </a:pPr>
            <a:r>
              <a:rPr lang="en-US" smtClean="0">
                <a:effectLst/>
              </a:rPr>
              <a:t>Pengujian didasarkan pada klasifikasi kendaraan (L,M,N,&amp;O)</a:t>
            </a:r>
          </a:p>
          <a:p>
            <a:pPr>
              <a:buFont typeface="Wingdings" pitchFamily="2" charset="2"/>
              <a:buChar char="§"/>
            </a:pPr>
            <a:r>
              <a:rPr lang="en-US" smtClean="0">
                <a:effectLst/>
              </a:rPr>
              <a:t>Bagi kendaraan yang dilengkapi dengan ABS harus memenuhi regulasi Appendix X of EU Directive 71/320/EEC</a:t>
            </a:r>
          </a:p>
        </p:txBody>
      </p:sp>
      <p:pic>
        <p:nvPicPr>
          <p:cNvPr id="262148" name="Picture 4"/>
          <p:cNvPicPr>
            <a:picLocks noChangeAspect="1" noChangeArrowheads="1"/>
          </p:cNvPicPr>
          <p:nvPr/>
        </p:nvPicPr>
        <p:blipFill>
          <a:blip r:embed="rId2"/>
          <a:srcRect/>
          <a:stretch>
            <a:fillRect/>
          </a:stretch>
        </p:blipFill>
        <p:spPr bwMode="auto">
          <a:xfrm>
            <a:off x="434975" y="1579563"/>
            <a:ext cx="3346450" cy="2239962"/>
          </a:xfrm>
          <a:prstGeom prst="rect">
            <a:avLst/>
          </a:prstGeom>
          <a:noFill/>
          <a:ln w="9525">
            <a:noFill/>
            <a:miter lim="800000"/>
            <a:headEnd/>
            <a:tailEnd/>
          </a:ln>
          <a:effectLst/>
        </p:spPr>
      </p:pic>
      <p:sp>
        <p:nvSpPr>
          <p:cNvPr id="262149" name="Rectangle 5"/>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eaLnBrk="0" hangingPunct="0"/>
            <a:r>
              <a:rPr lang="en-US" sz="2400" b="0">
                <a:solidFill>
                  <a:schemeClr val="tx2"/>
                </a:solidFill>
                <a:latin typeface="Elephant" pitchFamily="18" charset="0"/>
              </a:rPr>
              <a:t>ALAT UJI</a:t>
            </a:r>
            <a:br>
              <a:rPr lang="en-US" sz="2400" b="0">
                <a:solidFill>
                  <a:schemeClr val="tx2"/>
                </a:solidFill>
                <a:latin typeface="Elephant" pitchFamily="18" charset="0"/>
              </a:rPr>
            </a:br>
            <a:r>
              <a:rPr lang="en-US" sz="2400" b="0">
                <a:solidFill>
                  <a:schemeClr val="tx2"/>
                </a:solidFill>
                <a:latin typeface="Elephant" pitchFamily="18" charset="0"/>
              </a:rPr>
              <a:t>Brake Tester</a:t>
            </a:r>
          </a:p>
        </p:txBody>
      </p:sp>
      <p:pic>
        <p:nvPicPr>
          <p:cNvPr id="262150" name="Picture 6"/>
          <p:cNvPicPr>
            <a:picLocks noChangeAspect="1" noChangeArrowheads="1"/>
          </p:cNvPicPr>
          <p:nvPr/>
        </p:nvPicPr>
        <p:blipFill>
          <a:blip r:embed="rId3"/>
          <a:srcRect/>
          <a:stretch>
            <a:fillRect/>
          </a:stretch>
        </p:blipFill>
        <p:spPr bwMode="auto">
          <a:xfrm>
            <a:off x="446088" y="3873500"/>
            <a:ext cx="3292475" cy="247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Water droplets"/>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lIns="120015" tIns="60008" rIns="120015" bIns="60008" anchor="ctr"/>
          <a:lstStyle/>
          <a:p>
            <a:endParaRPr lang="id-ID"/>
          </a:p>
        </p:txBody>
      </p:sp>
      <p:sp>
        <p:nvSpPr>
          <p:cNvPr id="37891" name="WordArt 3"/>
          <p:cNvSpPr>
            <a:spLocks noChangeArrowheads="1" noChangeShapeType="1" noTextEdit="1"/>
          </p:cNvSpPr>
          <p:nvPr/>
        </p:nvSpPr>
        <p:spPr bwMode="auto">
          <a:xfrm>
            <a:off x="697831" y="949569"/>
            <a:ext cx="5727032" cy="501162"/>
          </a:xfrm>
          <a:prstGeom prst="rect">
            <a:avLst/>
          </a:prstGeom>
        </p:spPr>
        <p:txBody>
          <a:bodyPr wrap="none" lIns="120015" tIns="60008" rIns="120015" bIns="60008" fromWordArt="1">
            <a:prstTxWarp prst="textPlain">
              <a:avLst>
                <a:gd name="adj" fmla="val 50000"/>
              </a:avLst>
            </a:prstTxWarp>
          </a:bodyPr>
          <a:lstStyle/>
          <a:p>
            <a:pPr algn="ctr"/>
            <a:r>
              <a:rPr lang="nb-NO" sz="2600" kern="10" dirty="0">
                <a:ln w="9525">
                  <a:solidFill>
                    <a:srgbClr val="000000"/>
                  </a:solidFill>
                  <a:round/>
                  <a:headEnd/>
                  <a:tailEnd/>
                </a:ln>
                <a:gradFill rotWithShape="1">
                  <a:gsLst>
                    <a:gs pos="0">
                      <a:srgbClr val="00CCFF"/>
                    </a:gs>
                    <a:gs pos="100000">
                      <a:srgbClr val="005E76"/>
                    </a:gs>
                  </a:gsLst>
                  <a:lin ang="5400000" scaled="1"/>
                </a:gradFill>
                <a:latin typeface="Arial Black"/>
              </a:rPr>
              <a:t>Brake Tester &amp; Axle Load Meter</a:t>
            </a:r>
            <a:endParaRPr lang="id-ID" sz="2600" kern="10" dirty="0">
              <a:ln w="9525">
                <a:solidFill>
                  <a:srgbClr val="000000"/>
                </a:solidFill>
                <a:round/>
                <a:headEnd/>
                <a:tailEnd/>
              </a:ln>
              <a:gradFill rotWithShape="1">
                <a:gsLst>
                  <a:gs pos="0">
                    <a:srgbClr val="00CCFF"/>
                  </a:gs>
                  <a:gs pos="100000">
                    <a:srgbClr val="005E76"/>
                  </a:gs>
                </a:gsLst>
                <a:lin ang="5400000" scaled="1"/>
              </a:gradFill>
              <a:latin typeface="Arial Black"/>
            </a:endParaRPr>
          </a:p>
        </p:txBody>
      </p:sp>
      <p:sp>
        <p:nvSpPr>
          <p:cNvPr id="37892" name="WordArt 4"/>
          <p:cNvSpPr>
            <a:spLocks noChangeArrowheads="1" noChangeShapeType="1" noTextEdit="1"/>
          </p:cNvSpPr>
          <p:nvPr/>
        </p:nvSpPr>
        <p:spPr bwMode="auto">
          <a:xfrm>
            <a:off x="721895" y="1951892"/>
            <a:ext cx="6593305"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Berfungsi untuk mengukur Effisiensi Rem Utama &amp; Rem Parkir</a:t>
            </a:r>
          </a:p>
          <a:p>
            <a:r>
              <a:rPr lang="id-ID" sz="1600" kern="10" dirty="0">
                <a:ln w="9525">
                  <a:solidFill>
                    <a:srgbClr val="000000"/>
                  </a:solidFill>
                  <a:round/>
                  <a:headEnd/>
                  <a:tailEnd/>
                </a:ln>
                <a:solidFill>
                  <a:schemeClr val="hlink"/>
                </a:solidFill>
                <a:latin typeface="Arial Black"/>
              </a:rPr>
              <a:t>dimana diatur ambang batasnya sebagai berikut :</a:t>
            </a:r>
          </a:p>
        </p:txBody>
      </p:sp>
      <p:sp>
        <p:nvSpPr>
          <p:cNvPr id="37893" name="WordArt 5"/>
          <p:cNvSpPr>
            <a:spLocks noChangeArrowheads="1" noChangeShapeType="1" noTextEdit="1"/>
          </p:cNvSpPr>
          <p:nvPr/>
        </p:nvSpPr>
        <p:spPr bwMode="auto">
          <a:xfrm>
            <a:off x="1395664" y="2901462"/>
            <a:ext cx="5979695" cy="712177"/>
          </a:xfrm>
          <a:prstGeom prst="rect">
            <a:avLst/>
          </a:prstGeom>
        </p:spPr>
        <p:txBody>
          <a:bodyPr wrap="none" lIns="120015" tIns="60008" rIns="120015" bIns="60008" fromWordArt="1">
            <a:prstTxWarp prst="textPlain">
              <a:avLst>
                <a:gd name="adj" fmla="val 50000"/>
              </a:avLst>
            </a:prstTxWarp>
          </a:bodyPr>
          <a:lstStyle/>
          <a:p>
            <a:r>
              <a:rPr lang="id-ID" sz="1800" kern="10" dirty="0">
                <a:ln w="9525">
                  <a:solidFill>
                    <a:srgbClr val="000000"/>
                  </a:solidFill>
                  <a:round/>
                  <a:headEnd/>
                  <a:tailEnd/>
                </a:ln>
                <a:solidFill>
                  <a:srgbClr val="00FF00"/>
                </a:solidFill>
                <a:latin typeface="Arial Black"/>
              </a:rPr>
              <a:t>1.  Effisiensi Rem Utama minimum sebesar 50%</a:t>
            </a:r>
          </a:p>
          <a:p>
            <a:r>
              <a:rPr lang="id-ID" sz="1800" kern="10" dirty="0">
                <a:ln w="9525">
                  <a:solidFill>
                    <a:srgbClr val="000000"/>
                  </a:solidFill>
                  <a:round/>
                  <a:headEnd/>
                  <a:tailEnd/>
                </a:ln>
                <a:solidFill>
                  <a:srgbClr val="00FF00"/>
                </a:solidFill>
                <a:latin typeface="Arial Black"/>
              </a:rPr>
              <a:t>2.  Effisiensi Rem Parkir minimum sebesar 16%</a:t>
            </a:r>
          </a:p>
        </p:txBody>
      </p:sp>
      <p:sp>
        <p:nvSpPr>
          <p:cNvPr id="37894" name="WordArt 6"/>
          <p:cNvSpPr>
            <a:spLocks noChangeArrowheads="1" noChangeShapeType="1" noTextEdit="1"/>
          </p:cNvSpPr>
          <p:nvPr/>
        </p:nvSpPr>
        <p:spPr bwMode="auto">
          <a:xfrm>
            <a:off x="691817" y="4220308"/>
            <a:ext cx="7255042" cy="1213338"/>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selain mengukur Effisensi Rem sebaiknya alat uji rem (brake Tester)</a:t>
            </a:r>
          </a:p>
          <a:p>
            <a:r>
              <a:rPr lang="id-ID" sz="1600" kern="10" dirty="0">
                <a:ln w="9525">
                  <a:solidFill>
                    <a:srgbClr val="000000"/>
                  </a:solidFill>
                  <a:round/>
                  <a:headEnd/>
                  <a:tailEnd/>
                </a:ln>
                <a:solidFill>
                  <a:schemeClr val="hlink"/>
                </a:solidFill>
                <a:latin typeface="Arial Black"/>
              </a:rPr>
              <a:t>juga dapat mengukur :</a:t>
            </a:r>
          </a:p>
          <a:p>
            <a:r>
              <a:rPr lang="id-ID" sz="1600" kern="10" dirty="0">
                <a:ln w="9525">
                  <a:solidFill>
                    <a:srgbClr val="000000"/>
                  </a:solidFill>
                  <a:round/>
                  <a:headEnd/>
                  <a:tailEnd/>
                </a:ln>
                <a:solidFill>
                  <a:schemeClr val="hlink"/>
                </a:solidFill>
                <a:latin typeface="Arial Black"/>
              </a:rPr>
              <a:t>1.  Perbedaan Gaya Rem roda kiri dan kanan</a:t>
            </a:r>
          </a:p>
        </p:txBody>
      </p:sp>
      <p:sp>
        <p:nvSpPr>
          <p:cNvPr id="37895" name="WordArt 7"/>
          <p:cNvSpPr>
            <a:spLocks noChangeArrowheads="1" noChangeShapeType="1" noTextEdit="1"/>
          </p:cNvSpPr>
          <p:nvPr/>
        </p:nvSpPr>
        <p:spPr bwMode="auto">
          <a:xfrm>
            <a:off x="701842" y="5506184"/>
            <a:ext cx="8253663" cy="606669"/>
          </a:xfrm>
          <a:prstGeom prst="rect">
            <a:avLst/>
          </a:prstGeom>
        </p:spPr>
        <p:txBody>
          <a:bodyPr wrap="none" lIns="120015" tIns="60008" rIns="120015" bIns="60008" fromWordArt="1">
            <a:prstTxWarp prst="textPlain">
              <a:avLst>
                <a:gd name="adj" fmla="val 50000"/>
              </a:avLst>
            </a:prstTxWarp>
          </a:bodyPr>
          <a:lstStyle/>
          <a:p>
            <a:r>
              <a:rPr lang="id-ID" sz="1600" kern="10" dirty="0">
                <a:ln w="9525">
                  <a:solidFill>
                    <a:srgbClr val="000000"/>
                  </a:solidFill>
                  <a:round/>
                  <a:headEnd/>
                  <a:tailEnd/>
                </a:ln>
                <a:solidFill>
                  <a:schemeClr val="hlink"/>
                </a:solidFill>
                <a:latin typeface="Arial Black"/>
              </a:rPr>
              <a:t>2.  Residual ( gaya yang menahan putaran roda sebelum pedal rem diinjak )</a:t>
            </a:r>
          </a:p>
          <a:p>
            <a:r>
              <a:rPr lang="id-ID" sz="1600" kern="10" dirty="0">
                <a:ln w="9525">
                  <a:solidFill>
                    <a:srgbClr val="000000"/>
                  </a:solidFill>
                  <a:round/>
                  <a:headEnd/>
                  <a:tailEnd/>
                </a:ln>
                <a:solidFill>
                  <a:schemeClr val="hlink"/>
                </a:solidFill>
                <a:latin typeface="Arial Black"/>
              </a:rPr>
              <a:t>3.  Ovality (mendeteksi apakah drum/tromol rem benar-benar bulat atau tidak)</a:t>
            </a:r>
          </a:p>
        </p:txBody>
      </p:sp>
      <p:sp>
        <p:nvSpPr>
          <p:cNvPr id="37898" name="WordArt 3"/>
          <p:cNvSpPr>
            <a:spLocks noChangeArrowheads="1" noChangeShapeType="1" noTextEdit="1"/>
          </p:cNvSpPr>
          <p:nvPr/>
        </p:nvSpPr>
        <p:spPr bwMode="auto">
          <a:xfrm>
            <a:off x="721895" y="896815"/>
            <a:ext cx="5727032" cy="501162"/>
          </a:xfrm>
          <a:prstGeom prst="rect">
            <a:avLst/>
          </a:prstGeom>
        </p:spPr>
        <p:txBody>
          <a:bodyPr wrap="none" lIns="120015" tIns="60008" rIns="120015" bIns="60008" fromWordArt="1">
            <a:prstTxWarp prst="textPlain">
              <a:avLst>
                <a:gd name="adj" fmla="val 50000"/>
              </a:avLst>
            </a:prstTxWarp>
          </a:bodyPr>
          <a:lstStyle/>
          <a:p>
            <a:pPr algn="ctr"/>
            <a:r>
              <a:rPr lang="nb-NO" sz="2600" kern="10" dirty="0">
                <a:ln w="9525">
                  <a:solidFill>
                    <a:srgbClr val="000000"/>
                  </a:solidFill>
                  <a:round/>
                  <a:headEnd/>
                  <a:tailEnd/>
                </a:ln>
                <a:gradFill rotWithShape="1">
                  <a:gsLst>
                    <a:gs pos="0">
                      <a:srgbClr val="00CCFF"/>
                    </a:gs>
                    <a:gs pos="100000">
                      <a:srgbClr val="005E76"/>
                    </a:gs>
                  </a:gsLst>
                  <a:lin ang="5400000" scaled="1"/>
                </a:gradFill>
                <a:latin typeface="Arial Black"/>
              </a:rPr>
              <a:t>Brake Tester &amp; Axle Load Meter</a:t>
            </a:r>
            <a:endParaRPr lang="id-ID" sz="2600" kern="10" dirty="0">
              <a:ln w="9525">
                <a:solidFill>
                  <a:srgbClr val="000000"/>
                </a:solidFill>
                <a:round/>
                <a:headEnd/>
                <a:tailEnd/>
              </a:ln>
              <a:gradFill rotWithShape="1">
                <a:gsLst>
                  <a:gs pos="0">
                    <a:srgbClr val="00CCFF"/>
                  </a:gs>
                  <a:gs pos="100000">
                    <a:srgbClr val="005E76"/>
                  </a:gs>
                </a:gsLst>
                <a:lin ang="5400000" scaled="1"/>
              </a:gradFill>
              <a:latin typeface="Arial Black"/>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WordArt 3"/>
          <p:cNvSpPr>
            <a:spLocks noChangeArrowheads="1" noChangeShapeType="1" noTextEdit="1"/>
          </p:cNvSpPr>
          <p:nvPr/>
        </p:nvSpPr>
        <p:spPr bwMode="auto">
          <a:xfrm>
            <a:off x="226595" y="228601"/>
            <a:ext cx="3737811" cy="303335"/>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sp>
        <p:nvSpPr>
          <p:cNvPr id="24580" name="Text Box 4"/>
          <p:cNvSpPr txBox="1">
            <a:spLocks noChangeArrowheads="1"/>
          </p:cNvSpPr>
          <p:nvPr/>
        </p:nvSpPr>
        <p:spPr bwMode="auto">
          <a:xfrm>
            <a:off x="144379" y="841865"/>
            <a:ext cx="8744953"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Rollers Brake Tester </a:t>
            </a:r>
            <a:r>
              <a:rPr lang="en-US" sz="1800" dirty="0" err="1"/>
              <a:t>mengukur</a:t>
            </a:r>
            <a:r>
              <a:rPr lang="en-US" sz="1800" dirty="0"/>
              <a:t> </a:t>
            </a:r>
            <a:r>
              <a:rPr lang="en-US" sz="1800" dirty="0" err="1"/>
              <a:t>efisiensi</a:t>
            </a:r>
            <a:r>
              <a:rPr lang="en-US" sz="1800" dirty="0"/>
              <a:t>  </a:t>
            </a:r>
            <a:r>
              <a:rPr lang="en-US" sz="1800" dirty="0" err="1"/>
              <a:t>dengan</a:t>
            </a:r>
            <a:r>
              <a:rPr lang="en-US" sz="1800" dirty="0"/>
              <a:t>  </a:t>
            </a:r>
            <a:r>
              <a:rPr lang="en-US" sz="1800" dirty="0" err="1"/>
              <a:t>cara</a:t>
            </a:r>
            <a:r>
              <a:rPr lang="en-US" sz="1800" dirty="0"/>
              <a:t>  </a:t>
            </a:r>
            <a:r>
              <a:rPr lang="en-US" sz="1800" dirty="0" err="1"/>
              <a:t>mengukur</a:t>
            </a:r>
            <a:r>
              <a:rPr lang="en-US" sz="1800" dirty="0"/>
              <a:t>  </a:t>
            </a:r>
            <a:r>
              <a:rPr lang="en-US" sz="1800" dirty="0" err="1"/>
              <a:t>berat</a:t>
            </a:r>
            <a:r>
              <a:rPr lang="en-US" sz="1800" dirty="0"/>
              <a:t>  </a:t>
            </a:r>
            <a:r>
              <a:rPr lang="en-US" sz="1800" dirty="0" err="1"/>
              <a:t>kendaraan</a:t>
            </a:r>
            <a:r>
              <a:rPr lang="id-ID" sz="1800" dirty="0"/>
              <a:t> </a:t>
            </a:r>
            <a:r>
              <a:rPr lang="en-US" sz="1800" dirty="0" err="1"/>
              <a:t>dan</a:t>
            </a:r>
            <a:r>
              <a:rPr lang="en-US" sz="1800" dirty="0"/>
              <a:t> </a:t>
            </a:r>
            <a:r>
              <a:rPr lang="en-US" sz="1800" dirty="0" err="1"/>
              <a:t>gaya</a:t>
            </a:r>
            <a:r>
              <a:rPr lang="id-ID" sz="1800" dirty="0"/>
              <a:t> </a:t>
            </a:r>
            <a:r>
              <a:rPr lang="en-US" sz="1800" dirty="0" err="1"/>
              <a:t>remnya</a:t>
            </a:r>
            <a:r>
              <a:rPr lang="en-US" sz="1800" dirty="0"/>
              <a:t>.</a:t>
            </a:r>
          </a:p>
        </p:txBody>
      </p:sp>
      <p:pic>
        <p:nvPicPr>
          <p:cNvPr id="24582" name="Picture 6" descr="Force Sensor Brake Lama"/>
          <p:cNvPicPr>
            <a:picLocks noChangeAspect="1" noChangeArrowheads="1"/>
          </p:cNvPicPr>
          <p:nvPr/>
        </p:nvPicPr>
        <p:blipFill>
          <a:blip r:embed="rId2"/>
          <a:srcRect/>
          <a:stretch>
            <a:fillRect/>
          </a:stretch>
        </p:blipFill>
        <p:spPr bwMode="auto">
          <a:xfrm>
            <a:off x="1161048" y="3059723"/>
            <a:ext cx="2745205" cy="2057400"/>
          </a:xfrm>
          <a:prstGeom prst="rect">
            <a:avLst/>
          </a:prstGeom>
          <a:noFill/>
          <a:ln w="9525">
            <a:noFill/>
            <a:miter lim="800000"/>
            <a:headEnd/>
            <a:tailEnd/>
          </a:ln>
        </p:spPr>
      </p:pic>
      <p:sp>
        <p:nvSpPr>
          <p:cNvPr id="24583" name="Text Box 7"/>
          <p:cNvSpPr txBox="1">
            <a:spLocks noChangeArrowheads="1"/>
          </p:cNvSpPr>
          <p:nvPr/>
        </p:nvSpPr>
        <p:spPr bwMode="auto">
          <a:xfrm>
            <a:off x="1588169" y="5169877"/>
            <a:ext cx="2229703" cy="395101"/>
          </a:xfrm>
          <a:prstGeom prst="rect">
            <a:avLst/>
          </a:prstGeom>
          <a:noFill/>
          <a:ln w="9525">
            <a:noFill/>
            <a:miter lim="800000"/>
            <a:headEnd/>
            <a:tailEnd/>
          </a:ln>
        </p:spPr>
        <p:txBody>
          <a:bodyPr wrap="none" lIns="86482" tIns="43240" rIns="86482" bIns="43240">
            <a:spAutoFit/>
          </a:bodyPr>
          <a:lstStyle/>
          <a:p>
            <a:pPr defTabSz="864692"/>
            <a:r>
              <a:rPr lang="en-US" dirty="0"/>
              <a:t>FORCE SENSOR</a:t>
            </a:r>
          </a:p>
        </p:txBody>
      </p:sp>
      <p:pic>
        <p:nvPicPr>
          <p:cNvPr id="24584" name="Picture 8" descr="Load Cell Brake Lama"/>
          <p:cNvPicPr>
            <a:picLocks noChangeAspect="1" noChangeArrowheads="1"/>
          </p:cNvPicPr>
          <p:nvPr/>
        </p:nvPicPr>
        <p:blipFill>
          <a:blip r:embed="rId3"/>
          <a:srcRect/>
          <a:stretch>
            <a:fillRect/>
          </a:stretch>
        </p:blipFill>
        <p:spPr bwMode="auto">
          <a:xfrm>
            <a:off x="4922922" y="3059723"/>
            <a:ext cx="2745205" cy="2057400"/>
          </a:xfrm>
          <a:prstGeom prst="rect">
            <a:avLst/>
          </a:prstGeom>
          <a:noFill/>
          <a:ln w="9525">
            <a:noFill/>
            <a:miter lim="800000"/>
            <a:headEnd/>
            <a:tailEnd/>
          </a:ln>
        </p:spPr>
      </p:pic>
      <p:sp>
        <p:nvSpPr>
          <p:cNvPr id="24585" name="Text Box 9"/>
          <p:cNvSpPr txBox="1">
            <a:spLocks noChangeArrowheads="1"/>
          </p:cNvSpPr>
          <p:nvPr/>
        </p:nvSpPr>
        <p:spPr bwMode="auto">
          <a:xfrm>
            <a:off x="5368091" y="5169877"/>
            <a:ext cx="2351724" cy="395101"/>
          </a:xfrm>
          <a:prstGeom prst="rect">
            <a:avLst/>
          </a:prstGeom>
          <a:noFill/>
          <a:ln w="9525">
            <a:noFill/>
            <a:miter lim="800000"/>
            <a:headEnd/>
            <a:tailEnd/>
          </a:ln>
        </p:spPr>
        <p:txBody>
          <a:bodyPr wrap="none" lIns="86482" tIns="43240" rIns="86482" bIns="43240">
            <a:spAutoFit/>
          </a:bodyPr>
          <a:lstStyle/>
          <a:p>
            <a:pPr defTabSz="864692"/>
            <a:r>
              <a:rPr lang="en-US" dirty="0"/>
              <a:t>WEIGHT SENSOR</a:t>
            </a:r>
          </a:p>
        </p:txBody>
      </p:sp>
      <p:sp>
        <p:nvSpPr>
          <p:cNvPr id="24586" name="Text Box 10"/>
          <p:cNvSpPr txBox="1">
            <a:spLocks noChangeArrowheads="1"/>
          </p:cNvSpPr>
          <p:nvPr/>
        </p:nvSpPr>
        <p:spPr bwMode="auto">
          <a:xfrm>
            <a:off x="144379" y="1710105"/>
            <a:ext cx="8648701" cy="911780"/>
          </a:xfrm>
          <a:prstGeom prst="rect">
            <a:avLst/>
          </a:prstGeom>
          <a:noFill/>
          <a:ln w="9525">
            <a:noFill/>
            <a:miter lim="800000"/>
            <a:headEnd/>
            <a:tailEnd/>
          </a:ln>
        </p:spPr>
        <p:txBody>
          <a:bodyPr lIns="80002" tIns="40001" rIns="80002" bIns="40001">
            <a:spAutoFit/>
          </a:bodyPr>
          <a:lstStyle/>
          <a:p>
            <a:pPr defTabSz="864692"/>
            <a:r>
              <a:rPr lang="en-US" sz="1800" dirty="0" err="1"/>
              <a:t>Untuk</a:t>
            </a:r>
            <a:r>
              <a:rPr lang="en-US" sz="1800" dirty="0"/>
              <a:t> </a:t>
            </a:r>
            <a:r>
              <a:rPr lang="en-US" sz="1800" dirty="0" err="1"/>
              <a:t>mengukur</a:t>
            </a:r>
            <a:r>
              <a:rPr lang="en-US" sz="1800" dirty="0"/>
              <a:t>    </a:t>
            </a:r>
            <a:r>
              <a:rPr lang="en-US" sz="1800" dirty="0" err="1"/>
              <a:t>kedua</a:t>
            </a:r>
            <a:r>
              <a:rPr lang="en-US" sz="1800" dirty="0"/>
              <a:t>  </a:t>
            </a:r>
            <a:r>
              <a:rPr lang="en-US" sz="1800" dirty="0" err="1"/>
              <a:t>besaran</a:t>
            </a:r>
            <a:r>
              <a:rPr lang="en-US" sz="1800" dirty="0"/>
              <a:t>  </a:t>
            </a:r>
            <a:r>
              <a:rPr lang="en-US" sz="1800" dirty="0" err="1"/>
              <a:t>tersebut</a:t>
            </a:r>
            <a:r>
              <a:rPr lang="en-US" sz="1800" dirty="0"/>
              <a:t>  </a:t>
            </a:r>
            <a:r>
              <a:rPr lang="en-US" sz="1800" dirty="0" err="1"/>
              <a:t>diatas</a:t>
            </a:r>
            <a:r>
              <a:rPr lang="en-US" sz="1800" dirty="0"/>
              <a:t>  </a:t>
            </a:r>
            <a:r>
              <a:rPr lang="en-US" sz="1800" dirty="0" err="1"/>
              <a:t>diperlukan</a:t>
            </a:r>
            <a:r>
              <a:rPr lang="en-US" sz="1800" dirty="0"/>
              <a:t>  sensor  </a:t>
            </a:r>
            <a:r>
              <a:rPr lang="en-US" sz="1800" dirty="0" err="1"/>
              <a:t>khusus</a:t>
            </a:r>
            <a:r>
              <a:rPr lang="en-US" sz="1800" dirty="0"/>
              <a:t>. </a:t>
            </a:r>
            <a:r>
              <a:rPr lang="en-US" sz="1800" dirty="0" err="1"/>
              <a:t>Dimana</a:t>
            </a:r>
            <a:r>
              <a:rPr lang="en-US" sz="1800" dirty="0"/>
              <a:t> </a:t>
            </a:r>
            <a:r>
              <a:rPr lang="en-US" sz="1800" dirty="0" err="1"/>
              <a:t>untuk</a:t>
            </a:r>
            <a:r>
              <a:rPr lang="id-ID" sz="1800" dirty="0"/>
              <a:t> </a:t>
            </a:r>
            <a:r>
              <a:rPr lang="en-US" sz="1800" dirty="0" err="1"/>
              <a:t>mengukur</a:t>
            </a:r>
            <a:r>
              <a:rPr lang="en-US" sz="1800" dirty="0"/>
              <a:t>  Gaya  </a:t>
            </a:r>
            <a:r>
              <a:rPr lang="en-US" sz="1800" dirty="0" err="1"/>
              <a:t>Rem</a:t>
            </a:r>
            <a:r>
              <a:rPr lang="en-US" sz="1800" dirty="0"/>
              <a:t>  </a:t>
            </a:r>
            <a:r>
              <a:rPr lang="en-US" sz="1800" dirty="0" err="1"/>
              <a:t>digunakan</a:t>
            </a:r>
            <a:r>
              <a:rPr lang="en-US" sz="1800" dirty="0"/>
              <a:t>  FORCE  SENSOR  </a:t>
            </a:r>
            <a:r>
              <a:rPr lang="en-US" sz="1800" dirty="0" err="1"/>
              <a:t>dan</a:t>
            </a:r>
            <a:r>
              <a:rPr lang="en-US" sz="1800" dirty="0"/>
              <a:t>  </a:t>
            </a:r>
            <a:r>
              <a:rPr lang="en-US" sz="1800" dirty="0" err="1"/>
              <a:t>untuk</a:t>
            </a:r>
            <a:r>
              <a:rPr lang="en-US" sz="1800" dirty="0"/>
              <a:t>  </a:t>
            </a:r>
            <a:r>
              <a:rPr lang="en-US" sz="1800" dirty="0" err="1"/>
              <a:t>mengukur</a:t>
            </a:r>
            <a:r>
              <a:rPr lang="en-US" sz="1800" dirty="0"/>
              <a:t> </a:t>
            </a:r>
            <a:r>
              <a:rPr lang="en-US" sz="1800" dirty="0" err="1"/>
              <a:t>Berat</a:t>
            </a:r>
            <a:r>
              <a:rPr lang="en-US" sz="1800" dirty="0"/>
              <a:t> </a:t>
            </a:r>
            <a:r>
              <a:rPr lang="en-US" sz="1800" dirty="0" err="1"/>
              <a:t>Kendaraan</a:t>
            </a:r>
            <a:r>
              <a:rPr lang="id-ID" sz="1800" dirty="0"/>
              <a:t> </a:t>
            </a:r>
            <a:r>
              <a:rPr lang="en-US" sz="1800" dirty="0" err="1"/>
              <a:t>digunakan</a:t>
            </a:r>
            <a:r>
              <a:rPr lang="en-US" sz="1800" dirty="0"/>
              <a:t> WEIGHT SENSOR</a:t>
            </a:r>
          </a:p>
        </p:txBody>
      </p:sp>
      <p:sp>
        <p:nvSpPr>
          <p:cNvPr id="24587" name="Text Box 11"/>
          <p:cNvSpPr txBox="1">
            <a:spLocks noChangeArrowheads="1"/>
          </p:cNvSpPr>
          <p:nvPr/>
        </p:nvSpPr>
        <p:spPr bwMode="auto">
          <a:xfrm>
            <a:off x="190501" y="5824905"/>
            <a:ext cx="8698832" cy="911780"/>
          </a:xfrm>
          <a:prstGeom prst="rect">
            <a:avLst/>
          </a:prstGeom>
          <a:noFill/>
          <a:ln w="9525">
            <a:noFill/>
            <a:miter lim="800000"/>
            <a:headEnd/>
            <a:tailEnd/>
          </a:ln>
        </p:spPr>
        <p:txBody>
          <a:bodyPr lIns="80002" tIns="40001" rIns="80002" bIns="40001">
            <a:spAutoFit/>
          </a:bodyPr>
          <a:lstStyle/>
          <a:p>
            <a:pPr defTabSz="864692"/>
            <a:r>
              <a:rPr lang="en-US" sz="1800" dirty="0" err="1"/>
              <a:t>Kedua</a:t>
            </a:r>
            <a:r>
              <a:rPr lang="en-US" sz="1800" dirty="0"/>
              <a:t> sensor </a:t>
            </a:r>
            <a:r>
              <a:rPr lang="en-US" sz="1800" dirty="0" err="1"/>
              <a:t>diatas</a:t>
            </a:r>
            <a:r>
              <a:rPr lang="en-US" sz="1800" dirty="0"/>
              <a:t> </a:t>
            </a:r>
            <a:r>
              <a:rPr lang="en-US" sz="1800" dirty="0" err="1"/>
              <a:t>pada</a:t>
            </a:r>
            <a:r>
              <a:rPr lang="en-US" sz="1800" dirty="0"/>
              <a:t> </a:t>
            </a:r>
            <a:r>
              <a:rPr lang="en-US" sz="1800" dirty="0" err="1"/>
              <a:t>prinsipnya</a:t>
            </a:r>
            <a:r>
              <a:rPr lang="en-US" sz="1800" dirty="0"/>
              <a:t> </a:t>
            </a:r>
            <a:r>
              <a:rPr lang="en-US" sz="1800" dirty="0" err="1"/>
              <a:t>memiliki</a:t>
            </a:r>
            <a:r>
              <a:rPr lang="en-US" sz="1800" dirty="0"/>
              <a:t> </a:t>
            </a:r>
            <a:r>
              <a:rPr lang="en-US" sz="1800" dirty="0" err="1"/>
              <a:t>cara</a:t>
            </a:r>
            <a:r>
              <a:rPr lang="en-US" sz="1800" dirty="0"/>
              <a:t> </a:t>
            </a:r>
            <a:r>
              <a:rPr lang="en-US" sz="1800" dirty="0" err="1"/>
              <a:t>kerja</a:t>
            </a:r>
            <a:r>
              <a:rPr lang="en-US" sz="1800" dirty="0"/>
              <a:t> yang </a:t>
            </a:r>
            <a:r>
              <a:rPr lang="en-US" sz="1800" dirty="0" err="1"/>
              <a:t>sama</a:t>
            </a:r>
            <a:r>
              <a:rPr lang="en-US" sz="1800" dirty="0"/>
              <a:t>, </a:t>
            </a:r>
            <a:r>
              <a:rPr lang="en-US" sz="1800" dirty="0" err="1"/>
              <a:t>dimana</a:t>
            </a:r>
            <a:r>
              <a:rPr lang="en-US" sz="1800" dirty="0"/>
              <a:t> </a:t>
            </a:r>
            <a:r>
              <a:rPr lang="en-US" sz="1800" dirty="0" err="1"/>
              <a:t>tegangan</a:t>
            </a:r>
            <a:r>
              <a:rPr lang="en-US" sz="1800" dirty="0"/>
              <a:t> </a:t>
            </a:r>
            <a:r>
              <a:rPr lang="en-US" sz="1800" dirty="0" err="1"/>
              <a:t>outputnya</a:t>
            </a:r>
            <a:r>
              <a:rPr lang="en-US" sz="1800" dirty="0"/>
              <a:t> </a:t>
            </a:r>
            <a:r>
              <a:rPr lang="en-US" sz="1800" dirty="0" err="1"/>
              <a:t>berubah</a:t>
            </a:r>
            <a:r>
              <a:rPr lang="en-US" sz="1800" dirty="0"/>
              <a:t> </a:t>
            </a:r>
            <a:r>
              <a:rPr lang="en-US" sz="1800" dirty="0" err="1"/>
              <a:t>berbanding</a:t>
            </a:r>
            <a:r>
              <a:rPr lang="en-US" sz="1800" dirty="0"/>
              <a:t> </a:t>
            </a:r>
            <a:r>
              <a:rPr lang="en-US" sz="1800" dirty="0" err="1"/>
              <a:t>lurus</a:t>
            </a:r>
            <a:r>
              <a:rPr lang="en-US" sz="1800" dirty="0"/>
              <a:t> </a:t>
            </a:r>
            <a:r>
              <a:rPr lang="en-US" sz="1800" dirty="0" err="1"/>
              <a:t>dengan</a:t>
            </a:r>
            <a:r>
              <a:rPr lang="en-US" sz="1800" dirty="0"/>
              <a:t> </a:t>
            </a:r>
            <a:r>
              <a:rPr lang="en-US" sz="1800" dirty="0" err="1"/>
              <a:t>tekanan</a:t>
            </a:r>
            <a:r>
              <a:rPr lang="en-US" sz="1800" dirty="0"/>
              <a:t> yang </a:t>
            </a:r>
            <a:r>
              <a:rPr lang="en-US" sz="1800" dirty="0" err="1"/>
              <a:t>diberikan</a:t>
            </a:r>
            <a:r>
              <a:rPr lang="en-US" sz="1800" dirty="0"/>
              <a:t>.</a:t>
            </a:r>
          </a:p>
          <a:p>
            <a:pPr defTabSz="864692"/>
            <a:r>
              <a:rPr lang="en-US" sz="1800" dirty="0" err="1"/>
              <a:t>Biasanya</a:t>
            </a:r>
            <a:r>
              <a:rPr lang="en-US" sz="1800" dirty="0"/>
              <a:t> </a:t>
            </a:r>
            <a:r>
              <a:rPr lang="en-US" sz="1800" dirty="0" err="1"/>
              <a:t>memiliki</a:t>
            </a:r>
            <a:r>
              <a:rPr lang="en-US" sz="1800" dirty="0"/>
              <a:t> </a:t>
            </a:r>
            <a:r>
              <a:rPr lang="en-US" sz="1800" dirty="0" err="1"/>
              <a:t>kabel</a:t>
            </a:r>
            <a:r>
              <a:rPr lang="en-US" sz="1800" dirty="0"/>
              <a:t> </a:t>
            </a:r>
            <a:r>
              <a:rPr lang="en-US" sz="1800" dirty="0" err="1"/>
              <a:t>koneksi</a:t>
            </a:r>
            <a:r>
              <a:rPr lang="en-US" sz="1800" dirty="0"/>
              <a:t> 3 core </a:t>
            </a:r>
            <a:r>
              <a:rPr lang="en-US" sz="1800" dirty="0" err="1"/>
              <a:t>atau</a:t>
            </a:r>
            <a:r>
              <a:rPr lang="en-US" sz="1800" dirty="0"/>
              <a:t> 5 core</a:t>
            </a:r>
          </a:p>
        </p:txBody>
      </p:sp>
      <p:sp>
        <p:nvSpPr>
          <p:cNvPr id="10" name="Slide Number Placeholder 9"/>
          <p:cNvSpPr>
            <a:spLocks noGrp="1"/>
          </p:cNvSpPr>
          <p:nvPr>
            <p:ph type="sldNum" sz="quarter" idx="12"/>
          </p:nvPr>
        </p:nvSpPr>
        <p:spPr/>
        <p:txBody>
          <a:bodyPr/>
          <a:lstStyle/>
          <a:p>
            <a:pPr>
              <a:defRPr/>
            </a:pPr>
            <a:fld id="{FD6E2D16-8FEB-4BF5-B0BB-A16451B9BBE8}"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416968" y="4378569"/>
            <a:ext cx="2983832" cy="2321169"/>
          </a:xfrm>
          <a:prstGeom prst="rect">
            <a:avLst/>
          </a:prstGeom>
          <a:solidFill>
            <a:srgbClr val="969696"/>
          </a:solidFill>
          <a:ln w="9525">
            <a:solidFill>
              <a:schemeClr val="tx1"/>
            </a:solidFill>
            <a:miter lim="800000"/>
            <a:headEnd/>
            <a:tailEnd/>
          </a:ln>
        </p:spPr>
        <p:txBody>
          <a:bodyPr wrap="none" lIns="120015" tIns="60008" rIns="120015" bIns="60008" anchor="ctr"/>
          <a:lstStyle/>
          <a:p>
            <a:endParaRPr lang="id-ID"/>
          </a:p>
        </p:txBody>
      </p:sp>
      <p:sp>
        <p:nvSpPr>
          <p:cNvPr id="38915" name="Oval 3"/>
          <p:cNvSpPr>
            <a:spLocks noChangeArrowheads="1"/>
          </p:cNvSpPr>
          <p:nvPr/>
        </p:nvSpPr>
        <p:spPr bwMode="auto">
          <a:xfrm>
            <a:off x="1423737" y="2554165"/>
            <a:ext cx="673768" cy="738554"/>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16" name="Oval 4"/>
          <p:cNvSpPr>
            <a:spLocks noChangeArrowheads="1"/>
          </p:cNvSpPr>
          <p:nvPr/>
        </p:nvSpPr>
        <p:spPr bwMode="auto">
          <a:xfrm>
            <a:off x="2771274" y="2554165"/>
            <a:ext cx="673768" cy="738554"/>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43013" name="Oval 5"/>
          <p:cNvSpPr>
            <a:spLocks noChangeArrowheads="1"/>
          </p:cNvSpPr>
          <p:nvPr/>
        </p:nvSpPr>
        <p:spPr bwMode="auto">
          <a:xfrm>
            <a:off x="2261937" y="2479431"/>
            <a:ext cx="288758" cy="316523"/>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18" name="Rectangle 6"/>
          <p:cNvSpPr>
            <a:spLocks noChangeArrowheads="1"/>
          </p:cNvSpPr>
          <p:nvPr/>
        </p:nvSpPr>
        <p:spPr bwMode="auto">
          <a:xfrm>
            <a:off x="1161048" y="2690446"/>
            <a:ext cx="192505" cy="949569"/>
          </a:xfrm>
          <a:prstGeom prst="rect">
            <a:avLst/>
          </a:prstGeom>
          <a:solidFill>
            <a:schemeClr val="accent1"/>
          </a:solidFill>
          <a:ln w="9525">
            <a:solidFill>
              <a:schemeClr val="tx1"/>
            </a:solidFill>
            <a:miter lim="800000"/>
            <a:headEnd/>
            <a:tailEnd/>
          </a:ln>
        </p:spPr>
        <p:txBody>
          <a:bodyPr wrap="none" lIns="120015" tIns="60008" rIns="120015" bIns="60008" anchor="ctr"/>
          <a:lstStyle/>
          <a:p>
            <a:endParaRPr lang="id-ID"/>
          </a:p>
        </p:txBody>
      </p:sp>
      <p:sp>
        <p:nvSpPr>
          <p:cNvPr id="38919" name="Rectangle 7"/>
          <p:cNvSpPr>
            <a:spLocks noChangeArrowheads="1"/>
          </p:cNvSpPr>
          <p:nvPr/>
        </p:nvSpPr>
        <p:spPr bwMode="auto">
          <a:xfrm>
            <a:off x="3513221" y="2690446"/>
            <a:ext cx="192505" cy="949569"/>
          </a:xfrm>
          <a:prstGeom prst="rect">
            <a:avLst/>
          </a:prstGeom>
          <a:solidFill>
            <a:schemeClr val="accent1"/>
          </a:solidFill>
          <a:ln w="9525">
            <a:solidFill>
              <a:schemeClr val="tx1"/>
            </a:solidFill>
            <a:miter lim="800000"/>
            <a:headEnd/>
            <a:tailEnd/>
          </a:ln>
        </p:spPr>
        <p:txBody>
          <a:bodyPr wrap="none" lIns="120015" tIns="60008" rIns="120015" bIns="60008" anchor="ctr"/>
          <a:lstStyle/>
          <a:p>
            <a:endParaRPr lang="id-ID"/>
          </a:p>
        </p:txBody>
      </p:sp>
      <p:sp>
        <p:nvSpPr>
          <p:cNvPr id="38920" name="Rectangle 8"/>
          <p:cNvSpPr>
            <a:spLocks noChangeArrowheads="1"/>
          </p:cNvSpPr>
          <p:nvPr/>
        </p:nvSpPr>
        <p:spPr bwMode="auto">
          <a:xfrm>
            <a:off x="1132974" y="3334483"/>
            <a:ext cx="2598821" cy="316523"/>
          </a:xfrm>
          <a:prstGeom prst="rect">
            <a:avLst/>
          </a:prstGeom>
          <a:solidFill>
            <a:schemeClr val="accent1"/>
          </a:solidFill>
          <a:ln w="9525">
            <a:solidFill>
              <a:schemeClr val="tx1"/>
            </a:solidFill>
            <a:miter lim="800000"/>
            <a:headEnd/>
            <a:tailEnd/>
          </a:ln>
        </p:spPr>
        <p:txBody>
          <a:bodyPr wrap="none" lIns="120015" tIns="60008" rIns="120015" bIns="60008" anchor="ctr"/>
          <a:lstStyle/>
          <a:p>
            <a:pPr algn="ctr"/>
            <a:endParaRPr lang="id-ID"/>
          </a:p>
        </p:txBody>
      </p:sp>
      <p:sp>
        <p:nvSpPr>
          <p:cNvPr id="38921" name="Line 9"/>
          <p:cNvSpPr>
            <a:spLocks noChangeShapeType="1"/>
          </p:cNvSpPr>
          <p:nvPr/>
        </p:nvSpPr>
        <p:spPr bwMode="auto">
          <a:xfrm>
            <a:off x="3128210" y="4800600"/>
            <a:ext cx="577516" cy="0"/>
          </a:xfrm>
          <a:prstGeom prst="line">
            <a:avLst/>
          </a:prstGeom>
          <a:noFill/>
          <a:ln w="28575">
            <a:solidFill>
              <a:schemeClr val="tx1"/>
            </a:solidFill>
            <a:round/>
            <a:headEnd/>
            <a:tailEnd/>
          </a:ln>
        </p:spPr>
        <p:txBody>
          <a:bodyPr lIns="120015" tIns="60008" rIns="120015" bIns="60008"/>
          <a:lstStyle/>
          <a:p>
            <a:endParaRPr lang="id-ID"/>
          </a:p>
        </p:txBody>
      </p:sp>
      <p:sp>
        <p:nvSpPr>
          <p:cNvPr id="38922" name="Line 10"/>
          <p:cNvSpPr>
            <a:spLocks noChangeShapeType="1"/>
          </p:cNvSpPr>
          <p:nvPr/>
        </p:nvSpPr>
        <p:spPr bwMode="auto">
          <a:xfrm flipV="1">
            <a:off x="3128211" y="3640015"/>
            <a:ext cx="0" cy="1160585"/>
          </a:xfrm>
          <a:prstGeom prst="line">
            <a:avLst/>
          </a:prstGeom>
          <a:noFill/>
          <a:ln w="28575">
            <a:solidFill>
              <a:schemeClr val="tx1"/>
            </a:solidFill>
            <a:round/>
            <a:headEnd/>
            <a:tailEnd/>
          </a:ln>
        </p:spPr>
        <p:txBody>
          <a:bodyPr lIns="120015" tIns="60008" rIns="120015" bIns="60008"/>
          <a:lstStyle/>
          <a:p>
            <a:endParaRPr lang="id-ID"/>
          </a:p>
        </p:txBody>
      </p:sp>
      <p:sp>
        <p:nvSpPr>
          <p:cNvPr id="38923" name="Oval 11"/>
          <p:cNvSpPr>
            <a:spLocks noChangeArrowheads="1"/>
          </p:cNvSpPr>
          <p:nvPr/>
        </p:nvSpPr>
        <p:spPr bwMode="auto">
          <a:xfrm>
            <a:off x="3705726" y="4741252"/>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24" name="Line 12"/>
          <p:cNvSpPr>
            <a:spLocks noChangeShapeType="1"/>
          </p:cNvSpPr>
          <p:nvPr/>
        </p:nvSpPr>
        <p:spPr bwMode="auto">
          <a:xfrm>
            <a:off x="4090737" y="4800600"/>
            <a:ext cx="673768" cy="0"/>
          </a:xfrm>
          <a:prstGeom prst="line">
            <a:avLst/>
          </a:prstGeom>
          <a:noFill/>
          <a:ln w="28575">
            <a:solidFill>
              <a:schemeClr val="tx1"/>
            </a:solidFill>
            <a:round/>
            <a:headEnd/>
            <a:tailEnd/>
          </a:ln>
        </p:spPr>
        <p:txBody>
          <a:bodyPr lIns="120015" tIns="60008" rIns="120015" bIns="60008"/>
          <a:lstStyle/>
          <a:p>
            <a:endParaRPr lang="id-ID"/>
          </a:p>
        </p:txBody>
      </p:sp>
      <p:sp>
        <p:nvSpPr>
          <p:cNvPr id="38925" name="Oval 13"/>
          <p:cNvSpPr>
            <a:spLocks noChangeArrowheads="1"/>
          </p:cNvSpPr>
          <p:nvPr/>
        </p:nvSpPr>
        <p:spPr bwMode="auto">
          <a:xfrm>
            <a:off x="3994484" y="4741252"/>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26" name="Line 14"/>
          <p:cNvSpPr>
            <a:spLocks noChangeShapeType="1"/>
          </p:cNvSpPr>
          <p:nvPr/>
        </p:nvSpPr>
        <p:spPr bwMode="auto">
          <a:xfrm>
            <a:off x="2442410" y="5961185"/>
            <a:ext cx="1483895" cy="0"/>
          </a:xfrm>
          <a:prstGeom prst="line">
            <a:avLst/>
          </a:prstGeom>
          <a:noFill/>
          <a:ln w="28575">
            <a:solidFill>
              <a:schemeClr val="tx1"/>
            </a:solidFill>
            <a:round/>
            <a:headEnd/>
            <a:tailEnd/>
          </a:ln>
        </p:spPr>
        <p:txBody>
          <a:bodyPr lIns="120015" tIns="60008" rIns="120015" bIns="60008"/>
          <a:lstStyle/>
          <a:p>
            <a:endParaRPr lang="id-ID"/>
          </a:p>
        </p:txBody>
      </p:sp>
      <p:sp>
        <p:nvSpPr>
          <p:cNvPr id="38927" name="Line 15"/>
          <p:cNvSpPr>
            <a:spLocks noChangeShapeType="1"/>
          </p:cNvSpPr>
          <p:nvPr/>
        </p:nvSpPr>
        <p:spPr bwMode="auto">
          <a:xfrm flipV="1">
            <a:off x="2454442" y="3006969"/>
            <a:ext cx="0" cy="2954215"/>
          </a:xfrm>
          <a:prstGeom prst="line">
            <a:avLst/>
          </a:prstGeom>
          <a:noFill/>
          <a:ln w="28575">
            <a:solidFill>
              <a:schemeClr val="tx1"/>
            </a:solidFill>
            <a:round/>
            <a:headEnd/>
            <a:tailEnd/>
          </a:ln>
        </p:spPr>
        <p:txBody>
          <a:bodyPr lIns="120015" tIns="60008" rIns="120015" bIns="60008"/>
          <a:lstStyle/>
          <a:p>
            <a:endParaRPr lang="id-ID"/>
          </a:p>
        </p:txBody>
      </p:sp>
      <p:grpSp>
        <p:nvGrpSpPr>
          <p:cNvPr id="2" name="Group 16"/>
          <p:cNvGrpSpPr>
            <a:grpSpLocks/>
          </p:cNvGrpSpPr>
          <p:nvPr/>
        </p:nvGrpSpPr>
        <p:grpSpPr bwMode="auto">
          <a:xfrm>
            <a:off x="3705726" y="5222631"/>
            <a:ext cx="385011" cy="633046"/>
            <a:chOff x="1848" y="2472"/>
            <a:chExt cx="192" cy="288"/>
          </a:xfrm>
        </p:grpSpPr>
        <p:sp>
          <p:nvSpPr>
            <p:cNvPr id="39007" name="Line 17"/>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8" name="Line 18"/>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29" name="Line 19"/>
          <p:cNvSpPr>
            <a:spLocks noChangeShapeType="1"/>
          </p:cNvSpPr>
          <p:nvPr/>
        </p:nvSpPr>
        <p:spPr bwMode="auto">
          <a:xfrm flipV="1">
            <a:off x="3912269"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0" name="Rectangle 20"/>
          <p:cNvSpPr>
            <a:spLocks noChangeArrowheads="1"/>
          </p:cNvSpPr>
          <p:nvPr/>
        </p:nvSpPr>
        <p:spPr bwMode="auto">
          <a:xfrm>
            <a:off x="3801979"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grpSp>
        <p:nvGrpSpPr>
          <p:cNvPr id="3" name="Group 21"/>
          <p:cNvGrpSpPr>
            <a:grpSpLocks/>
          </p:cNvGrpSpPr>
          <p:nvPr/>
        </p:nvGrpSpPr>
        <p:grpSpPr bwMode="auto">
          <a:xfrm>
            <a:off x="4764505" y="5222631"/>
            <a:ext cx="385011" cy="633046"/>
            <a:chOff x="1848" y="2472"/>
            <a:chExt cx="192" cy="288"/>
          </a:xfrm>
        </p:grpSpPr>
        <p:sp>
          <p:nvSpPr>
            <p:cNvPr id="39005" name="Line 22"/>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6" name="Line 23"/>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32" name="Line 24"/>
          <p:cNvSpPr>
            <a:spLocks noChangeShapeType="1"/>
          </p:cNvSpPr>
          <p:nvPr/>
        </p:nvSpPr>
        <p:spPr bwMode="auto">
          <a:xfrm flipV="1">
            <a:off x="4959016"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3" name="Rectangle 25"/>
          <p:cNvSpPr>
            <a:spLocks noChangeArrowheads="1"/>
          </p:cNvSpPr>
          <p:nvPr/>
        </p:nvSpPr>
        <p:spPr bwMode="auto">
          <a:xfrm>
            <a:off x="4860758"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sp>
        <p:nvSpPr>
          <p:cNvPr id="38934" name="Oval 26"/>
          <p:cNvSpPr>
            <a:spLocks noChangeArrowheads="1"/>
          </p:cNvSpPr>
          <p:nvPr/>
        </p:nvSpPr>
        <p:spPr bwMode="auto">
          <a:xfrm>
            <a:off x="4752474"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35" name="Oval 27"/>
          <p:cNvSpPr>
            <a:spLocks noChangeArrowheads="1"/>
          </p:cNvSpPr>
          <p:nvPr/>
        </p:nvSpPr>
        <p:spPr bwMode="auto">
          <a:xfrm>
            <a:off x="5041231"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grpSp>
        <p:nvGrpSpPr>
          <p:cNvPr id="4" name="Group 28"/>
          <p:cNvGrpSpPr>
            <a:grpSpLocks/>
          </p:cNvGrpSpPr>
          <p:nvPr/>
        </p:nvGrpSpPr>
        <p:grpSpPr bwMode="auto">
          <a:xfrm>
            <a:off x="5739063" y="5222631"/>
            <a:ext cx="385011" cy="633046"/>
            <a:chOff x="1848" y="2472"/>
            <a:chExt cx="192" cy="288"/>
          </a:xfrm>
        </p:grpSpPr>
        <p:sp>
          <p:nvSpPr>
            <p:cNvPr id="39003" name="Line 29"/>
            <p:cNvSpPr>
              <a:spLocks noChangeShapeType="1"/>
            </p:cNvSpPr>
            <p:nvPr/>
          </p:nvSpPr>
          <p:spPr bwMode="auto">
            <a:xfrm flipV="1">
              <a:off x="1944" y="2472"/>
              <a:ext cx="0" cy="288"/>
            </a:xfrm>
            <a:prstGeom prst="line">
              <a:avLst/>
            </a:prstGeom>
            <a:noFill/>
            <a:ln w="28575">
              <a:solidFill>
                <a:schemeClr val="tx1"/>
              </a:solidFill>
              <a:round/>
              <a:headEnd/>
              <a:tailEnd/>
            </a:ln>
          </p:spPr>
          <p:txBody>
            <a:bodyPr/>
            <a:lstStyle/>
            <a:p>
              <a:endParaRPr lang="id-ID"/>
            </a:p>
          </p:txBody>
        </p:sp>
        <p:sp>
          <p:nvSpPr>
            <p:cNvPr id="39004" name="Line 30"/>
            <p:cNvSpPr>
              <a:spLocks noChangeShapeType="1"/>
            </p:cNvSpPr>
            <p:nvPr/>
          </p:nvSpPr>
          <p:spPr bwMode="auto">
            <a:xfrm>
              <a:off x="1848" y="2472"/>
              <a:ext cx="192" cy="0"/>
            </a:xfrm>
            <a:prstGeom prst="line">
              <a:avLst/>
            </a:prstGeom>
            <a:noFill/>
            <a:ln w="28575">
              <a:solidFill>
                <a:schemeClr val="tx1"/>
              </a:solidFill>
              <a:round/>
              <a:headEnd/>
              <a:tailEnd/>
            </a:ln>
          </p:spPr>
          <p:txBody>
            <a:bodyPr/>
            <a:lstStyle/>
            <a:p>
              <a:endParaRPr lang="id-ID"/>
            </a:p>
          </p:txBody>
        </p:sp>
      </p:grpSp>
      <p:sp>
        <p:nvSpPr>
          <p:cNvPr id="38937" name="Line 31"/>
          <p:cNvSpPr>
            <a:spLocks noChangeShapeType="1"/>
          </p:cNvSpPr>
          <p:nvPr/>
        </p:nvSpPr>
        <p:spPr bwMode="auto">
          <a:xfrm flipV="1">
            <a:off x="5919537" y="5328139"/>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38" name="Rectangle 32"/>
          <p:cNvSpPr>
            <a:spLocks noChangeArrowheads="1"/>
          </p:cNvSpPr>
          <p:nvPr/>
        </p:nvSpPr>
        <p:spPr bwMode="auto">
          <a:xfrm>
            <a:off x="5823284" y="5328139"/>
            <a:ext cx="192505" cy="527538"/>
          </a:xfrm>
          <a:prstGeom prst="rect">
            <a:avLst/>
          </a:prstGeom>
          <a:solidFill>
            <a:schemeClr val="tx1"/>
          </a:solidFill>
          <a:ln w="9525">
            <a:solidFill>
              <a:schemeClr val="tx1"/>
            </a:solidFill>
            <a:miter lim="800000"/>
            <a:headEnd/>
            <a:tailEnd/>
          </a:ln>
        </p:spPr>
        <p:txBody>
          <a:bodyPr wrap="none" lIns="120015" tIns="60008" rIns="120015" bIns="60008" anchor="ctr"/>
          <a:lstStyle/>
          <a:p>
            <a:endParaRPr lang="id-ID"/>
          </a:p>
        </p:txBody>
      </p:sp>
      <p:sp>
        <p:nvSpPr>
          <p:cNvPr id="38939" name="Oval 33"/>
          <p:cNvSpPr>
            <a:spLocks noChangeArrowheads="1"/>
          </p:cNvSpPr>
          <p:nvPr/>
        </p:nvSpPr>
        <p:spPr bwMode="auto">
          <a:xfrm>
            <a:off x="5727031"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40" name="Oval 34"/>
          <p:cNvSpPr>
            <a:spLocks noChangeArrowheads="1"/>
          </p:cNvSpPr>
          <p:nvPr/>
        </p:nvSpPr>
        <p:spPr bwMode="auto">
          <a:xfrm>
            <a:off x="6015789" y="4747846"/>
            <a:ext cx="96253" cy="105508"/>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41" name="Line 35"/>
          <p:cNvSpPr>
            <a:spLocks noChangeShapeType="1"/>
          </p:cNvSpPr>
          <p:nvPr/>
        </p:nvSpPr>
        <p:spPr bwMode="auto">
          <a:xfrm flipV="1">
            <a:off x="2261937" y="2901462"/>
            <a:ext cx="0" cy="3270738"/>
          </a:xfrm>
          <a:prstGeom prst="line">
            <a:avLst/>
          </a:prstGeom>
          <a:noFill/>
          <a:ln w="28575">
            <a:solidFill>
              <a:schemeClr val="tx1"/>
            </a:solidFill>
            <a:round/>
            <a:headEnd/>
            <a:tailEnd/>
          </a:ln>
        </p:spPr>
        <p:txBody>
          <a:bodyPr lIns="120015" tIns="60008" rIns="120015" bIns="60008"/>
          <a:lstStyle/>
          <a:p>
            <a:endParaRPr lang="id-ID"/>
          </a:p>
        </p:txBody>
      </p:sp>
      <p:sp>
        <p:nvSpPr>
          <p:cNvPr id="38942" name="Line 36"/>
          <p:cNvSpPr>
            <a:spLocks noChangeShapeType="1"/>
          </p:cNvSpPr>
          <p:nvPr/>
        </p:nvSpPr>
        <p:spPr bwMode="auto">
          <a:xfrm>
            <a:off x="2261937" y="2916849"/>
            <a:ext cx="96253" cy="0"/>
          </a:xfrm>
          <a:prstGeom prst="line">
            <a:avLst/>
          </a:prstGeom>
          <a:noFill/>
          <a:ln w="28575">
            <a:solidFill>
              <a:schemeClr val="tx1"/>
            </a:solidFill>
            <a:round/>
            <a:headEnd/>
            <a:tailEnd/>
          </a:ln>
        </p:spPr>
        <p:txBody>
          <a:bodyPr lIns="120015" tIns="60008" rIns="120015" bIns="60008"/>
          <a:lstStyle/>
          <a:p>
            <a:endParaRPr lang="id-ID"/>
          </a:p>
        </p:txBody>
      </p:sp>
      <p:sp>
        <p:nvSpPr>
          <p:cNvPr id="38943" name="Line 37"/>
          <p:cNvSpPr>
            <a:spLocks noChangeShapeType="1"/>
          </p:cNvSpPr>
          <p:nvPr/>
        </p:nvSpPr>
        <p:spPr bwMode="auto">
          <a:xfrm flipV="1">
            <a:off x="4957011" y="5539154"/>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44" name="Line 38"/>
          <p:cNvSpPr>
            <a:spLocks noChangeShapeType="1"/>
          </p:cNvSpPr>
          <p:nvPr/>
        </p:nvSpPr>
        <p:spPr bwMode="auto">
          <a:xfrm>
            <a:off x="2249906" y="6172200"/>
            <a:ext cx="2731168" cy="0"/>
          </a:xfrm>
          <a:prstGeom prst="line">
            <a:avLst/>
          </a:prstGeom>
          <a:noFill/>
          <a:ln w="28575">
            <a:solidFill>
              <a:schemeClr val="tx1"/>
            </a:solidFill>
            <a:round/>
            <a:headEnd/>
            <a:tailEnd/>
          </a:ln>
        </p:spPr>
        <p:txBody>
          <a:bodyPr lIns="120015" tIns="60008" rIns="120015" bIns="60008"/>
          <a:lstStyle/>
          <a:p>
            <a:endParaRPr lang="id-ID"/>
          </a:p>
        </p:txBody>
      </p:sp>
      <p:sp>
        <p:nvSpPr>
          <p:cNvPr id="38945" name="Line 39"/>
          <p:cNvSpPr>
            <a:spLocks noChangeShapeType="1"/>
          </p:cNvSpPr>
          <p:nvPr/>
        </p:nvSpPr>
        <p:spPr bwMode="auto">
          <a:xfrm>
            <a:off x="5149516" y="4800600"/>
            <a:ext cx="577516" cy="0"/>
          </a:xfrm>
          <a:prstGeom prst="line">
            <a:avLst/>
          </a:prstGeom>
          <a:noFill/>
          <a:ln w="28575">
            <a:solidFill>
              <a:schemeClr val="tx1"/>
            </a:solidFill>
            <a:round/>
            <a:headEnd/>
            <a:tailEnd/>
          </a:ln>
        </p:spPr>
        <p:txBody>
          <a:bodyPr lIns="120015" tIns="60008" rIns="120015" bIns="60008"/>
          <a:lstStyle/>
          <a:p>
            <a:endParaRPr lang="id-ID"/>
          </a:p>
        </p:txBody>
      </p:sp>
      <p:grpSp>
        <p:nvGrpSpPr>
          <p:cNvPr id="5" name="Group 40"/>
          <p:cNvGrpSpPr>
            <a:grpSpLocks/>
          </p:cNvGrpSpPr>
          <p:nvPr/>
        </p:nvGrpSpPr>
        <p:grpSpPr bwMode="auto">
          <a:xfrm>
            <a:off x="4736431" y="1002323"/>
            <a:ext cx="1155032" cy="2848708"/>
            <a:chOff x="2280" y="72"/>
            <a:chExt cx="768" cy="1584"/>
          </a:xfrm>
        </p:grpSpPr>
        <p:sp>
          <p:nvSpPr>
            <p:cNvPr id="38999" name="Rectangle 41"/>
            <p:cNvSpPr>
              <a:spLocks noChangeArrowheads="1"/>
            </p:cNvSpPr>
            <p:nvPr/>
          </p:nvSpPr>
          <p:spPr bwMode="auto">
            <a:xfrm>
              <a:off x="2328" y="744"/>
              <a:ext cx="672" cy="912"/>
            </a:xfrm>
            <a:prstGeom prst="rect">
              <a:avLst/>
            </a:prstGeom>
            <a:solidFill>
              <a:srgbClr val="FF0000"/>
            </a:solidFill>
            <a:ln w="9525">
              <a:solidFill>
                <a:schemeClr val="tx1"/>
              </a:solidFill>
              <a:miter lim="800000"/>
              <a:headEnd/>
              <a:tailEnd/>
            </a:ln>
          </p:spPr>
          <p:txBody>
            <a:bodyPr wrap="none" anchor="ctr"/>
            <a:lstStyle/>
            <a:p>
              <a:endParaRPr lang="id-ID"/>
            </a:p>
          </p:txBody>
        </p:sp>
        <p:sp>
          <p:nvSpPr>
            <p:cNvPr id="39000" name="Rectangle 42"/>
            <p:cNvSpPr>
              <a:spLocks noChangeArrowheads="1"/>
            </p:cNvSpPr>
            <p:nvPr/>
          </p:nvSpPr>
          <p:spPr bwMode="auto">
            <a:xfrm>
              <a:off x="2406" y="846"/>
              <a:ext cx="528" cy="720"/>
            </a:xfrm>
            <a:prstGeom prst="rect">
              <a:avLst/>
            </a:prstGeom>
            <a:solidFill>
              <a:srgbClr val="FF6600"/>
            </a:solidFill>
            <a:ln w="9525">
              <a:solidFill>
                <a:schemeClr val="tx1"/>
              </a:solidFill>
              <a:miter lim="800000"/>
              <a:headEnd/>
              <a:tailEnd/>
            </a:ln>
          </p:spPr>
          <p:txBody>
            <a:bodyPr wrap="none" anchor="ctr"/>
            <a:lstStyle/>
            <a:p>
              <a:endParaRPr lang="id-ID"/>
            </a:p>
          </p:txBody>
        </p:sp>
        <p:sp>
          <p:nvSpPr>
            <p:cNvPr id="39001" name="Rectangle 43"/>
            <p:cNvSpPr>
              <a:spLocks noChangeArrowheads="1"/>
            </p:cNvSpPr>
            <p:nvPr/>
          </p:nvSpPr>
          <p:spPr bwMode="auto">
            <a:xfrm>
              <a:off x="2280" y="72"/>
              <a:ext cx="768" cy="624"/>
            </a:xfrm>
            <a:prstGeom prst="rect">
              <a:avLst/>
            </a:prstGeom>
            <a:solidFill>
              <a:srgbClr val="FF0000"/>
            </a:solidFill>
            <a:ln w="9525">
              <a:solidFill>
                <a:schemeClr val="tx1"/>
              </a:solidFill>
              <a:miter lim="800000"/>
              <a:headEnd/>
              <a:tailEnd/>
            </a:ln>
          </p:spPr>
          <p:txBody>
            <a:bodyPr wrap="none" anchor="ctr"/>
            <a:lstStyle/>
            <a:p>
              <a:endParaRPr lang="id-ID"/>
            </a:p>
          </p:txBody>
        </p:sp>
        <p:sp>
          <p:nvSpPr>
            <p:cNvPr id="39002" name="Rectangle 44"/>
            <p:cNvSpPr>
              <a:spLocks noChangeArrowheads="1"/>
            </p:cNvSpPr>
            <p:nvPr/>
          </p:nvSpPr>
          <p:spPr bwMode="auto">
            <a:xfrm>
              <a:off x="2328" y="120"/>
              <a:ext cx="672" cy="528"/>
            </a:xfrm>
            <a:prstGeom prst="rect">
              <a:avLst/>
            </a:prstGeom>
            <a:solidFill>
              <a:srgbClr val="808080"/>
            </a:solidFill>
            <a:ln w="9525">
              <a:solidFill>
                <a:schemeClr val="tx1"/>
              </a:solidFill>
              <a:miter lim="800000"/>
              <a:headEnd/>
              <a:tailEnd/>
            </a:ln>
          </p:spPr>
          <p:txBody>
            <a:bodyPr wrap="none" anchor="ctr"/>
            <a:lstStyle/>
            <a:p>
              <a:endParaRPr lang="id-ID"/>
            </a:p>
          </p:txBody>
        </p:sp>
      </p:grpSp>
      <p:sp>
        <p:nvSpPr>
          <p:cNvPr id="38947" name="Line 45"/>
          <p:cNvSpPr>
            <a:spLocks noChangeShapeType="1"/>
          </p:cNvSpPr>
          <p:nvPr/>
        </p:nvSpPr>
        <p:spPr bwMode="auto">
          <a:xfrm>
            <a:off x="5823284" y="3112477"/>
            <a:ext cx="2406316" cy="0"/>
          </a:xfrm>
          <a:prstGeom prst="line">
            <a:avLst/>
          </a:prstGeom>
          <a:noFill/>
          <a:ln w="28575">
            <a:solidFill>
              <a:schemeClr val="tx1"/>
            </a:solidFill>
            <a:round/>
            <a:headEnd/>
            <a:tailEnd/>
          </a:ln>
        </p:spPr>
        <p:txBody>
          <a:bodyPr lIns="120015" tIns="60008" rIns="120015" bIns="60008"/>
          <a:lstStyle/>
          <a:p>
            <a:endParaRPr lang="id-ID"/>
          </a:p>
        </p:txBody>
      </p:sp>
      <p:sp>
        <p:nvSpPr>
          <p:cNvPr id="38948" name="Line 46"/>
          <p:cNvSpPr>
            <a:spLocks noChangeShapeType="1"/>
          </p:cNvSpPr>
          <p:nvPr/>
        </p:nvSpPr>
        <p:spPr bwMode="auto">
          <a:xfrm flipV="1">
            <a:off x="8229600" y="3112477"/>
            <a:ext cx="0" cy="3059723"/>
          </a:xfrm>
          <a:prstGeom prst="line">
            <a:avLst/>
          </a:prstGeom>
          <a:noFill/>
          <a:ln w="28575">
            <a:solidFill>
              <a:schemeClr val="tx1"/>
            </a:solidFill>
            <a:round/>
            <a:headEnd/>
            <a:tailEnd/>
          </a:ln>
        </p:spPr>
        <p:txBody>
          <a:bodyPr lIns="120015" tIns="60008" rIns="120015" bIns="60008"/>
          <a:lstStyle/>
          <a:p>
            <a:endParaRPr lang="id-ID"/>
          </a:p>
        </p:txBody>
      </p:sp>
      <p:sp>
        <p:nvSpPr>
          <p:cNvPr id="38949" name="Line 47"/>
          <p:cNvSpPr>
            <a:spLocks noChangeShapeType="1"/>
          </p:cNvSpPr>
          <p:nvPr/>
        </p:nvSpPr>
        <p:spPr bwMode="auto">
          <a:xfrm flipV="1">
            <a:off x="5919537" y="5539154"/>
            <a:ext cx="0" cy="633046"/>
          </a:xfrm>
          <a:prstGeom prst="line">
            <a:avLst/>
          </a:prstGeom>
          <a:noFill/>
          <a:ln w="28575">
            <a:solidFill>
              <a:schemeClr val="tx1"/>
            </a:solidFill>
            <a:round/>
            <a:headEnd/>
            <a:tailEnd/>
          </a:ln>
        </p:spPr>
        <p:txBody>
          <a:bodyPr lIns="120015" tIns="60008" rIns="120015" bIns="60008"/>
          <a:lstStyle/>
          <a:p>
            <a:endParaRPr lang="id-ID"/>
          </a:p>
        </p:txBody>
      </p:sp>
      <p:sp>
        <p:nvSpPr>
          <p:cNvPr id="38950" name="Line 48"/>
          <p:cNvSpPr>
            <a:spLocks noChangeShapeType="1"/>
          </p:cNvSpPr>
          <p:nvPr/>
        </p:nvSpPr>
        <p:spPr bwMode="auto">
          <a:xfrm>
            <a:off x="5919537" y="6172200"/>
            <a:ext cx="2310063" cy="0"/>
          </a:xfrm>
          <a:prstGeom prst="line">
            <a:avLst/>
          </a:prstGeom>
          <a:noFill/>
          <a:ln w="28575">
            <a:solidFill>
              <a:schemeClr val="tx1"/>
            </a:solidFill>
            <a:round/>
            <a:headEnd/>
            <a:tailEnd/>
          </a:ln>
        </p:spPr>
        <p:txBody>
          <a:bodyPr lIns="120015" tIns="60008" rIns="120015" bIns="60008"/>
          <a:lstStyle/>
          <a:p>
            <a:endParaRPr lang="id-ID"/>
          </a:p>
        </p:txBody>
      </p:sp>
      <p:sp>
        <p:nvSpPr>
          <p:cNvPr id="38951" name="Line 49"/>
          <p:cNvSpPr>
            <a:spLocks noChangeShapeType="1"/>
          </p:cNvSpPr>
          <p:nvPr/>
        </p:nvSpPr>
        <p:spPr bwMode="auto">
          <a:xfrm>
            <a:off x="6112042" y="4800600"/>
            <a:ext cx="770021" cy="0"/>
          </a:xfrm>
          <a:prstGeom prst="line">
            <a:avLst/>
          </a:prstGeom>
          <a:noFill/>
          <a:ln w="28575">
            <a:solidFill>
              <a:schemeClr val="tx1"/>
            </a:solidFill>
            <a:round/>
            <a:headEnd/>
            <a:tailEnd/>
          </a:ln>
        </p:spPr>
        <p:txBody>
          <a:bodyPr lIns="120015" tIns="60008" rIns="120015" bIns="60008"/>
          <a:lstStyle/>
          <a:p>
            <a:endParaRPr lang="id-ID"/>
          </a:p>
        </p:txBody>
      </p:sp>
      <p:sp>
        <p:nvSpPr>
          <p:cNvPr id="38952" name="Oval 50"/>
          <p:cNvSpPr>
            <a:spLocks noChangeArrowheads="1"/>
          </p:cNvSpPr>
          <p:nvPr/>
        </p:nvSpPr>
        <p:spPr bwMode="auto">
          <a:xfrm>
            <a:off x="6882063" y="4378569"/>
            <a:ext cx="866274" cy="844062"/>
          </a:xfrm>
          <a:prstGeom prst="ellipse">
            <a:avLst/>
          </a:prstGeom>
          <a:solidFill>
            <a:srgbClr val="FF0000"/>
          </a:solidFill>
          <a:ln w="9525">
            <a:solidFill>
              <a:schemeClr val="tx1"/>
            </a:solidFill>
            <a:round/>
            <a:headEnd/>
            <a:tailEnd/>
          </a:ln>
        </p:spPr>
        <p:txBody>
          <a:bodyPr wrap="none" lIns="120015" tIns="60008" rIns="120015" bIns="60008" anchor="ctr"/>
          <a:lstStyle/>
          <a:p>
            <a:endParaRPr lang="id-ID"/>
          </a:p>
        </p:txBody>
      </p:sp>
      <p:sp>
        <p:nvSpPr>
          <p:cNvPr id="38953" name="Freeform 51"/>
          <p:cNvSpPr>
            <a:spLocks/>
          </p:cNvSpPr>
          <p:nvPr/>
        </p:nvSpPr>
        <p:spPr bwMode="auto">
          <a:xfrm>
            <a:off x="7110663" y="4576396"/>
            <a:ext cx="385011" cy="457200"/>
          </a:xfrm>
          <a:custGeom>
            <a:avLst/>
            <a:gdLst>
              <a:gd name="T0" fmla="*/ 0 w 288"/>
              <a:gd name="T1" fmla="*/ 2147483647 h 224"/>
              <a:gd name="T2" fmla="*/ 2147483647 w 288"/>
              <a:gd name="T3" fmla="*/ 2147483647 h 224"/>
              <a:gd name="T4" fmla="*/ 2147483647 w 288"/>
              <a:gd name="T5" fmla="*/ 2147483647 h 224"/>
              <a:gd name="T6" fmla="*/ 2147483647 w 288"/>
              <a:gd name="T7" fmla="*/ 2147483647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112"/>
                </a:moveTo>
                <a:cubicBezTo>
                  <a:pt x="32" y="56"/>
                  <a:pt x="64" y="0"/>
                  <a:pt x="96" y="16"/>
                </a:cubicBezTo>
                <a:cubicBezTo>
                  <a:pt x="128" y="32"/>
                  <a:pt x="160" y="192"/>
                  <a:pt x="192" y="208"/>
                </a:cubicBezTo>
                <a:cubicBezTo>
                  <a:pt x="224" y="224"/>
                  <a:pt x="272" y="128"/>
                  <a:pt x="288" y="112"/>
                </a:cubicBezTo>
              </a:path>
            </a:pathLst>
          </a:custGeom>
          <a:noFill/>
          <a:ln w="25400">
            <a:solidFill>
              <a:schemeClr val="tx1"/>
            </a:solidFill>
            <a:round/>
            <a:headEnd/>
            <a:tailEnd/>
          </a:ln>
        </p:spPr>
        <p:txBody>
          <a:bodyPr lIns="120015" tIns="60008" rIns="120015" bIns="60008"/>
          <a:lstStyle/>
          <a:p>
            <a:endParaRPr lang="id-ID"/>
          </a:p>
        </p:txBody>
      </p:sp>
      <p:sp>
        <p:nvSpPr>
          <p:cNvPr id="38954" name="Line 52"/>
          <p:cNvSpPr>
            <a:spLocks noChangeShapeType="1"/>
          </p:cNvSpPr>
          <p:nvPr/>
        </p:nvSpPr>
        <p:spPr bwMode="auto">
          <a:xfrm>
            <a:off x="7748337" y="4800600"/>
            <a:ext cx="288758" cy="0"/>
          </a:xfrm>
          <a:prstGeom prst="line">
            <a:avLst/>
          </a:prstGeom>
          <a:noFill/>
          <a:ln w="28575">
            <a:solidFill>
              <a:schemeClr val="tx1"/>
            </a:solidFill>
            <a:round/>
            <a:headEnd/>
            <a:tailEnd/>
          </a:ln>
        </p:spPr>
        <p:txBody>
          <a:bodyPr lIns="120015" tIns="60008" rIns="120015" bIns="60008"/>
          <a:lstStyle/>
          <a:p>
            <a:endParaRPr lang="id-ID"/>
          </a:p>
        </p:txBody>
      </p:sp>
      <p:sp>
        <p:nvSpPr>
          <p:cNvPr id="38955" name="Line 53"/>
          <p:cNvSpPr>
            <a:spLocks noChangeShapeType="1"/>
          </p:cNvSpPr>
          <p:nvPr/>
        </p:nvSpPr>
        <p:spPr bwMode="auto">
          <a:xfrm flipV="1">
            <a:off x="8037095" y="4062046"/>
            <a:ext cx="0" cy="738554"/>
          </a:xfrm>
          <a:prstGeom prst="line">
            <a:avLst/>
          </a:prstGeom>
          <a:noFill/>
          <a:ln w="28575">
            <a:solidFill>
              <a:schemeClr val="tx1"/>
            </a:solidFill>
            <a:round/>
            <a:headEnd/>
            <a:tailEnd/>
          </a:ln>
        </p:spPr>
        <p:txBody>
          <a:bodyPr lIns="120015" tIns="60008" rIns="120015" bIns="60008"/>
          <a:lstStyle/>
          <a:p>
            <a:endParaRPr lang="id-ID"/>
          </a:p>
        </p:txBody>
      </p:sp>
      <p:sp>
        <p:nvSpPr>
          <p:cNvPr id="38956" name="Line 54"/>
          <p:cNvSpPr>
            <a:spLocks noChangeShapeType="1"/>
          </p:cNvSpPr>
          <p:nvPr/>
        </p:nvSpPr>
        <p:spPr bwMode="auto">
          <a:xfrm>
            <a:off x="3320716" y="4062046"/>
            <a:ext cx="4716379" cy="0"/>
          </a:xfrm>
          <a:prstGeom prst="line">
            <a:avLst/>
          </a:prstGeom>
          <a:noFill/>
          <a:ln w="28575">
            <a:solidFill>
              <a:schemeClr val="tx1"/>
            </a:solidFill>
            <a:round/>
            <a:headEnd/>
            <a:tailEnd/>
          </a:ln>
        </p:spPr>
        <p:txBody>
          <a:bodyPr lIns="120015" tIns="60008" rIns="120015" bIns="60008"/>
          <a:lstStyle/>
          <a:p>
            <a:endParaRPr lang="id-ID"/>
          </a:p>
        </p:txBody>
      </p:sp>
      <p:sp>
        <p:nvSpPr>
          <p:cNvPr id="38957" name="Line 55"/>
          <p:cNvSpPr>
            <a:spLocks noChangeShapeType="1"/>
          </p:cNvSpPr>
          <p:nvPr/>
        </p:nvSpPr>
        <p:spPr bwMode="auto">
          <a:xfrm flipV="1">
            <a:off x="3320716" y="3640015"/>
            <a:ext cx="0" cy="422031"/>
          </a:xfrm>
          <a:prstGeom prst="line">
            <a:avLst/>
          </a:prstGeom>
          <a:noFill/>
          <a:ln w="28575">
            <a:solidFill>
              <a:schemeClr val="tx1"/>
            </a:solidFill>
            <a:round/>
            <a:headEnd/>
            <a:tailEnd/>
          </a:ln>
        </p:spPr>
        <p:txBody>
          <a:bodyPr lIns="120015" tIns="60008" rIns="120015" bIns="60008"/>
          <a:lstStyle/>
          <a:p>
            <a:endParaRPr lang="id-ID"/>
          </a:p>
        </p:txBody>
      </p:sp>
      <p:sp>
        <p:nvSpPr>
          <p:cNvPr id="38958" name="WordArt 56"/>
          <p:cNvSpPr>
            <a:spLocks noChangeArrowheads="1" noChangeShapeType="1" noTextEdit="1"/>
          </p:cNvSpPr>
          <p:nvPr/>
        </p:nvSpPr>
        <p:spPr bwMode="auto">
          <a:xfrm>
            <a:off x="3777916"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S1</a:t>
            </a:r>
          </a:p>
        </p:txBody>
      </p:sp>
      <p:sp>
        <p:nvSpPr>
          <p:cNvPr id="38959" name="WordArt 57"/>
          <p:cNvSpPr>
            <a:spLocks noChangeArrowheads="1" noChangeShapeType="1" noTextEdit="1"/>
          </p:cNvSpPr>
          <p:nvPr/>
        </p:nvSpPr>
        <p:spPr bwMode="auto">
          <a:xfrm>
            <a:off x="4824664"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S2</a:t>
            </a:r>
          </a:p>
        </p:txBody>
      </p:sp>
      <p:sp>
        <p:nvSpPr>
          <p:cNvPr id="38960" name="WordArt 58"/>
          <p:cNvSpPr>
            <a:spLocks noChangeArrowheads="1" noChangeShapeType="1" noTextEdit="1"/>
          </p:cNvSpPr>
          <p:nvPr/>
        </p:nvSpPr>
        <p:spPr bwMode="auto">
          <a:xfrm>
            <a:off x="5823285" y="5433646"/>
            <a:ext cx="228600"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S3</a:t>
            </a:r>
          </a:p>
        </p:txBody>
      </p:sp>
      <p:sp>
        <p:nvSpPr>
          <p:cNvPr id="38961" name="WordArt 59"/>
          <p:cNvSpPr>
            <a:spLocks noChangeArrowheads="1" noChangeShapeType="1" noTextEdit="1"/>
          </p:cNvSpPr>
          <p:nvPr/>
        </p:nvSpPr>
        <p:spPr bwMode="auto">
          <a:xfrm>
            <a:off x="6689558" y="5328139"/>
            <a:ext cx="1251284" cy="316523"/>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Sumber Listrik</a:t>
            </a:r>
          </a:p>
        </p:txBody>
      </p:sp>
      <p:grpSp>
        <p:nvGrpSpPr>
          <p:cNvPr id="6" name="Group 60"/>
          <p:cNvGrpSpPr>
            <a:grpSpLocks/>
          </p:cNvGrpSpPr>
          <p:nvPr/>
        </p:nvGrpSpPr>
        <p:grpSpPr bwMode="auto">
          <a:xfrm>
            <a:off x="1143000" y="3666392"/>
            <a:ext cx="288758" cy="316523"/>
            <a:chOff x="456" y="1992"/>
            <a:chExt cx="144" cy="144"/>
          </a:xfrm>
        </p:grpSpPr>
        <p:sp>
          <p:nvSpPr>
            <p:cNvPr id="38997" name="Rectangle 61"/>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8" name="Rectangle 62"/>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grpSp>
        <p:nvGrpSpPr>
          <p:cNvPr id="7" name="Group 63"/>
          <p:cNvGrpSpPr>
            <a:grpSpLocks/>
          </p:cNvGrpSpPr>
          <p:nvPr/>
        </p:nvGrpSpPr>
        <p:grpSpPr bwMode="auto">
          <a:xfrm>
            <a:off x="3416968" y="3666392"/>
            <a:ext cx="288758" cy="316523"/>
            <a:chOff x="456" y="1992"/>
            <a:chExt cx="144" cy="144"/>
          </a:xfrm>
        </p:grpSpPr>
        <p:sp>
          <p:nvSpPr>
            <p:cNvPr id="38995" name="Rectangle 64"/>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6" name="Rectangle 65"/>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sp>
        <p:nvSpPr>
          <p:cNvPr id="38964" name="Line 66"/>
          <p:cNvSpPr>
            <a:spLocks noChangeShapeType="1"/>
          </p:cNvSpPr>
          <p:nvPr/>
        </p:nvSpPr>
        <p:spPr bwMode="auto">
          <a:xfrm>
            <a:off x="1407695" y="3851031"/>
            <a:ext cx="2021305" cy="0"/>
          </a:xfrm>
          <a:prstGeom prst="line">
            <a:avLst/>
          </a:prstGeom>
          <a:noFill/>
          <a:ln w="28575">
            <a:solidFill>
              <a:srgbClr val="FF0000"/>
            </a:solidFill>
            <a:round/>
            <a:headEnd/>
            <a:tailEnd/>
          </a:ln>
        </p:spPr>
        <p:txBody>
          <a:bodyPr lIns="120015" tIns="60008" rIns="120015" bIns="60008"/>
          <a:lstStyle/>
          <a:p>
            <a:endParaRPr lang="id-ID"/>
          </a:p>
        </p:txBody>
      </p:sp>
      <p:sp>
        <p:nvSpPr>
          <p:cNvPr id="38965" name="Line 67"/>
          <p:cNvSpPr>
            <a:spLocks noChangeShapeType="1"/>
          </p:cNvSpPr>
          <p:nvPr/>
        </p:nvSpPr>
        <p:spPr bwMode="auto">
          <a:xfrm>
            <a:off x="3705726" y="3851031"/>
            <a:ext cx="577516" cy="0"/>
          </a:xfrm>
          <a:prstGeom prst="line">
            <a:avLst/>
          </a:prstGeom>
          <a:noFill/>
          <a:ln w="28575">
            <a:solidFill>
              <a:srgbClr val="FF0000"/>
            </a:solidFill>
            <a:round/>
            <a:headEnd/>
            <a:tailEnd/>
          </a:ln>
        </p:spPr>
        <p:txBody>
          <a:bodyPr lIns="120015" tIns="60008" rIns="120015" bIns="60008"/>
          <a:lstStyle/>
          <a:p>
            <a:endParaRPr lang="id-ID"/>
          </a:p>
        </p:txBody>
      </p:sp>
      <p:sp>
        <p:nvSpPr>
          <p:cNvPr id="38966" name="Line 68"/>
          <p:cNvSpPr>
            <a:spLocks noChangeShapeType="1"/>
          </p:cNvSpPr>
          <p:nvPr/>
        </p:nvSpPr>
        <p:spPr bwMode="auto">
          <a:xfrm flipV="1">
            <a:off x="4283242" y="3217985"/>
            <a:ext cx="0" cy="633046"/>
          </a:xfrm>
          <a:prstGeom prst="line">
            <a:avLst/>
          </a:prstGeom>
          <a:noFill/>
          <a:ln w="28575">
            <a:solidFill>
              <a:srgbClr val="FF0000"/>
            </a:solidFill>
            <a:round/>
            <a:headEnd/>
            <a:tailEnd/>
          </a:ln>
        </p:spPr>
        <p:txBody>
          <a:bodyPr lIns="120015" tIns="60008" rIns="120015" bIns="60008"/>
          <a:lstStyle/>
          <a:p>
            <a:endParaRPr lang="id-ID"/>
          </a:p>
        </p:txBody>
      </p:sp>
      <p:sp>
        <p:nvSpPr>
          <p:cNvPr id="38967" name="Line 69"/>
          <p:cNvSpPr>
            <a:spLocks noChangeShapeType="1"/>
          </p:cNvSpPr>
          <p:nvPr/>
        </p:nvSpPr>
        <p:spPr bwMode="auto">
          <a:xfrm>
            <a:off x="4283242" y="3217985"/>
            <a:ext cx="577516" cy="0"/>
          </a:xfrm>
          <a:prstGeom prst="line">
            <a:avLst/>
          </a:prstGeom>
          <a:noFill/>
          <a:ln w="28575">
            <a:solidFill>
              <a:srgbClr val="FF0000"/>
            </a:solidFill>
            <a:round/>
            <a:headEnd/>
            <a:tailEnd/>
          </a:ln>
        </p:spPr>
        <p:txBody>
          <a:bodyPr lIns="120015" tIns="60008" rIns="120015" bIns="60008"/>
          <a:lstStyle/>
          <a:p>
            <a:endParaRPr lang="id-ID"/>
          </a:p>
        </p:txBody>
      </p:sp>
      <p:sp>
        <p:nvSpPr>
          <p:cNvPr id="38968" name="Oval 70"/>
          <p:cNvSpPr>
            <a:spLocks noChangeArrowheads="1"/>
          </p:cNvSpPr>
          <p:nvPr/>
        </p:nvSpPr>
        <p:spPr bwMode="auto">
          <a:xfrm>
            <a:off x="2310063" y="2861896"/>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sp>
        <p:nvSpPr>
          <p:cNvPr id="38969" name="Oval 71"/>
          <p:cNvSpPr>
            <a:spLocks noChangeArrowheads="1"/>
          </p:cNvSpPr>
          <p:nvPr/>
        </p:nvSpPr>
        <p:spPr bwMode="auto">
          <a:xfrm>
            <a:off x="2406316" y="2993781"/>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sp>
        <p:nvSpPr>
          <p:cNvPr id="38970" name="Line 72"/>
          <p:cNvSpPr>
            <a:spLocks noChangeShapeType="1"/>
          </p:cNvSpPr>
          <p:nvPr/>
        </p:nvSpPr>
        <p:spPr bwMode="auto">
          <a:xfrm>
            <a:off x="3513221" y="3006969"/>
            <a:ext cx="1347537" cy="0"/>
          </a:xfrm>
          <a:prstGeom prst="line">
            <a:avLst/>
          </a:prstGeom>
          <a:noFill/>
          <a:ln w="28575">
            <a:solidFill>
              <a:srgbClr val="FF0000"/>
            </a:solidFill>
            <a:round/>
            <a:headEnd/>
            <a:tailEnd/>
          </a:ln>
        </p:spPr>
        <p:txBody>
          <a:bodyPr lIns="120015" tIns="60008" rIns="120015" bIns="60008"/>
          <a:lstStyle/>
          <a:p>
            <a:endParaRPr lang="id-ID"/>
          </a:p>
        </p:txBody>
      </p:sp>
      <p:sp>
        <p:nvSpPr>
          <p:cNvPr id="38971" name="WordArt 73"/>
          <p:cNvSpPr>
            <a:spLocks noChangeArrowheads="1" noChangeShapeType="1" noTextEdit="1"/>
          </p:cNvSpPr>
          <p:nvPr/>
        </p:nvSpPr>
        <p:spPr bwMode="auto">
          <a:xfrm>
            <a:off x="5342022" y="580292"/>
            <a:ext cx="3597442" cy="712177"/>
          </a:xfrm>
          <a:prstGeom prst="rect">
            <a:avLst/>
          </a:prstGeom>
        </p:spPr>
        <p:txBody>
          <a:bodyPr wrap="none" lIns="120015" tIns="60008" rIns="120015" bIns="60008" fromWordArt="1">
            <a:prstTxWarp prst="textPlain">
              <a:avLst>
                <a:gd name="adj" fmla="val 50000"/>
              </a:avLst>
            </a:prstTxWarp>
          </a:bodyPr>
          <a:lstStyle/>
          <a:p>
            <a:pPr algn="ctr"/>
            <a:r>
              <a:rPr lang="id-ID" sz="1800" kern="10" dirty="0">
                <a:ln w="9525">
                  <a:solidFill>
                    <a:srgbClr val="000000"/>
                  </a:solidFill>
                  <a:round/>
                  <a:headEnd/>
                  <a:tailEnd/>
                </a:ln>
                <a:solidFill>
                  <a:srgbClr val="FFFFFF"/>
                </a:solidFill>
                <a:latin typeface="Arial Black"/>
              </a:rPr>
              <a:t>Prinsip Kerja Brake Tester &amp;</a:t>
            </a:r>
          </a:p>
          <a:p>
            <a:pPr algn="ctr"/>
            <a:r>
              <a:rPr lang="id-ID" sz="1800" kern="10" dirty="0">
                <a:ln w="9525">
                  <a:solidFill>
                    <a:srgbClr val="000000"/>
                  </a:solidFill>
                  <a:round/>
                  <a:headEnd/>
                  <a:tailEnd/>
                </a:ln>
                <a:solidFill>
                  <a:srgbClr val="FFFFFF"/>
                </a:solidFill>
                <a:latin typeface="Arial Black"/>
              </a:rPr>
              <a:t>Axle Load Meter</a:t>
            </a:r>
          </a:p>
        </p:txBody>
      </p:sp>
      <p:sp>
        <p:nvSpPr>
          <p:cNvPr id="38972" name="Oval 74"/>
          <p:cNvSpPr>
            <a:spLocks noChangeArrowheads="1"/>
          </p:cNvSpPr>
          <p:nvPr/>
        </p:nvSpPr>
        <p:spPr bwMode="auto">
          <a:xfrm>
            <a:off x="144379" y="4695092"/>
            <a:ext cx="96253" cy="105508"/>
          </a:xfrm>
          <a:prstGeom prst="ellipse">
            <a:avLst/>
          </a:prstGeom>
          <a:solidFill>
            <a:schemeClr val="accent2"/>
          </a:solidFill>
          <a:ln w="9525">
            <a:solidFill>
              <a:schemeClr val="tx1"/>
            </a:solidFill>
            <a:round/>
            <a:headEnd/>
            <a:tailEnd/>
          </a:ln>
        </p:spPr>
        <p:txBody>
          <a:bodyPr wrap="none" lIns="120015" tIns="60008" rIns="120015" bIns="60008" anchor="ctr"/>
          <a:lstStyle/>
          <a:p>
            <a:endParaRPr lang="id-ID"/>
          </a:p>
        </p:txBody>
      </p:sp>
      <p:grpSp>
        <p:nvGrpSpPr>
          <p:cNvPr id="8" name="Group 75"/>
          <p:cNvGrpSpPr>
            <a:grpSpLocks/>
          </p:cNvGrpSpPr>
          <p:nvPr/>
        </p:nvGrpSpPr>
        <p:grpSpPr bwMode="auto">
          <a:xfrm>
            <a:off x="48126" y="5328139"/>
            <a:ext cx="288758" cy="316523"/>
            <a:chOff x="456" y="1992"/>
            <a:chExt cx="144" cy="144"/>
          </a:xfrm>
        </p:grpSpPr>
        <p:sp>
          <p:nvSpPr>
            <p:cNvPr id="38993" name="Rectangle 76"/>
            <p:cNvSpPr>
              <a:spLocks noChangeArrowheads="1"/>
            </p:cNvSpPr>
            <p:nvPr/>
          </p:nvSpPr>
          <p:spPr bwMode="auto">
            <a:xfrm>
              <a:off x="456" y="2040"/>
              <a:ext cx="144" cy="96"/>
            </a:xfrm>
            <a:prstGeom prst="rect">
              <a:avLst/>
            </a:prstGeom>
            <a:solidFill>
              <a:srgbClr val="0000FF"/>
            </a:solidFill>
            <a:ln w="9525">
              <a:solidFill>
                <a:schemeClr val="tx1"/>
              </a:solidFill>
              <a:miter lim="800000"/>
              <a:headEnd/>
              <a:tailEnd/>
            </a:ln>
          </p:spPr>
          <p:txBody>
            <a:bodyPr wrap="none" anchor="ctr"/>
            <a:lstStyle/>
            <a:p>
              <a:endParaRPr lang="id-ID"/>
            </a:p>
          </p:txBody>
        </p:sp>
        <p:sp>
          <p:nvSpPr>
            <p:cNvPr id="38994" name="Rectangle 77"/>
            <p:cNvSpPr>
              <a:spLocks noChangeArrowheads="1"/>
            </p:cNvSpPr>
            <p:nvPr/>
          </p:nvSpPr>
          <p:spPr bwMode="auto">
            <a:xfrm>
              <a:off x="504" y="1992"/>
              <a:ext cx="48" cy="48"/>
            </a:xfrm>
            <a:prstGeom prst="rect">
              <a:avLst/>
            </a:prstGeom>
            <a:solidFill>
              <a:schemeClr val="tx1"/>
            </a:solidFill>
            <a:ln w="9525">
              <a:solidFill>
                <a:schemeClr val="tx1"/>
              </a:solidFill>
              <a:miter lim="800000"/>
              <a:headEnd/>
              <a:tailEnd/>
            </a:ln>
          </p:spPr>
          <p:txBody>
            <a:bodyPr wrap="none" anchor="ctr"/>
            <a:lstStyle/>
            <a:p>
              <a:endParaRPr lang="id-ID"/>
            </a:p>
          </p:txBody>
        </p:sp>
      </p:grpSp>
      <p:sp>
        <p:nvSpPr>
          <p:cNvPr id="38974" name="Rectangle 78"/>
          <p:cNvSpPr>
            <a:spLocks noChangeArrowheads="1"/>
          </p:cNvSpPr>
          <p:nvPr/>
        </p:nvSpPr>
        <p:spPr bwMode="auto">
          <a:xfrm>
            <a:off x="48126" y="6172200"/>
            <a:ext cx="385011" cy="105508"/>
          </a:xfrm>
          <a:prstGeom prst="rect">
            <a:avLst/>
          </a:prstGeom>
          <a:solidFill>
            <a:schemeClr val="accent2"/>
          </a:solidFill>
          <a:ln w="9525">
            <a:solidFill>
              <a:schemeClr val="tx1"/>
            </a:solidFill>
            <a:miter lim="800000"/>
            <a:headEnd/>
            <a:tailEnd/>
          </a:ln>
        </p:spPr>
        <p:txBody>
          <a:bodyPr wrap="none" lIns="120015" tIns="60008" rIns="120015" bIns="60008" anchor="ctr"/>
          <a:lstStyle/>
          <a:p>
            <a:endParaRPr lang="id-ID"/>
          </a:p>
        </p:txBody>
      </p:sp>
      <p:sp>
        <p:nvSpPr>
          <p:cNvPr id="38975" name="Text Box 79"/>
          <p:cNvSpPr txBox="1">
            <a:spLocks noChangeArrowheads="1"/>
          </p:cNvSpPr>
          <p:nvPr/>
        </p:nvSpPr>
        <p:spPr bwMode="auto">
          <a:xfrm>
            <a:off x="366965" y="4567604"/>
            <a:ext cx="3116557" cy="721352"/>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Inductive Sensor</a:t>
            </a:r>
            <a:r>
              <a:rPr lang="id-ID" sz="1300" dirty="0">
                <a:latin typeface="Times New Roman" pitchFamily="18" charset="0"/>
              </a:rPr>
              <a:t>/proxymite sensor</a:t>
            </a:r>
          </a:p>
          <a:p>
            <a:pPr eaLnBrk="1" hangingPunct="1"/>
            <a:r>
              <a:rPr lang="id-ID" sz="1300" dirty="0">
                <a:latin typeface="Times New Roman" pitchFamily="18" charset="0"/>
              </a:rPr>
              <a:t>U/.mengidentifikasi keberadaan roda kend.</a:t>
            </a:r>
          </a:p>
          <a:p>
            <a:pPr eaLnBrk="1" hangingPunct="1"/>
            <a:r>
              <a:rPr lang="id-ID" sz="1300" dirty="0">
                <a:latin typeface="Times New Roman" pitchFamily="18" charset="0"/>
              </a:rPr>
              <a:t>Pada brake tester </a:t>
            </a:r>
            <a:endParaRPr lang="en-US" sz="1300" dirty="0">
              <a:latin typeface="Times New Roman" pitchFamily="18" charset="0"/>
            </a:endParaRPr>
          </a:p>
        </p:txBody>
      </p:sp>
      <p:sp>
        <p:nvSpPr>
          <p:cNvPr id="38976" name="Text Box 80"/>
          <p:cNvSpPr txBox="1">
            <a:spLocks noChangeArrowheads="1"/>
          </p:cNvSpPr>
          <p:nvPr/>
        </p:nvSpPr>
        <p:spPr bwMode="auto">
          <a:xfrm>
            <a:off x="413084" y="5306158"/>
            <a:ext cx="2515430" cy="521298"/>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Weight Sensor / Load Cell</a:t>
            </a:r>
          </a:p>
          <a:p>
            <a:pPr eaLnBrk="1" hangingPunct="1"/>
            <a:r>
              <a:rPr lang="en-US" sz="1300" dirty="0" err="1">
                <a:latin typeface="Times New Roman" pitchFamily="18" charset="0"/>
              </a:rPr>
              <a:t>Untuk</a:t>
            </a:r>
            <a:r>
              <a:rPr lang="en-US" sz="1300" dirty="0">
                <a:latin typeface="Times New Roman" pitchFamily="18" charset="0"/>
              </a:rPr>
              <a:t> </a:t>
            </a:r>
            <a:r>
              <a:rPr lang="en-US" sz="1300" dirty="0" err="1">
                <a:latin typeface="Times New Roman" pitchFamily="18" charset="0"/>
              </a:rPr>
              <a:t>mengukur</a:t>
            </a:r>
            <a:r>
              <a:rPr lang="en-US" sz="1300" dirty="0">
                <a:latin typeface="Times New Roman" pitchFamily="18" charset="0"/>
              </a:rPr>
              <a:t> </a:t>
            </a:r>
            <a:r>
              <a:rPr lang="en-US" sz="1300" dirty="0" err="1">
                <a:latin typeface="Times New Roman" pitchFamily="18" charset="0"/>
              </a:rPr>
              <a:t>berat</a:t>
            </a:r>
            <a:r>
              <a:rPr lang="id-ID" sz="1300" dirty="0">
                <a:latin typeface="Times New Roman" pitchFamily="18" charset="0"/>
              </a:rPr>
              <a:t>/beban axle</a:t>
            </a:r>
            <a:endParaRPr lang="en-US" sz="1300" dirty="0">
              <a:latin typeface="Times New Roman" pitchFamily="18" charset="0"/>
            </a:endParaRPr>
          </a:p>
        </p:txBody>
      </p:sp>
      <p:sp>
        <p:nvSpPr>
          <p:cNvPr id="38977" name="Text Box 81"/>
          <p:cNvSpPr txBox="1">
            <a:spLocks noChangeArrowheads="1"/>
          </p:cNvSpPr>
          <p:nvPr/>
        </p:nvSpPr>
        <p:spPr bwMode="auto">
          <a:xfrm>
            <a:off x="413085" y="6044712"/>
            <a:ext cx="2167579" cy="521298"/>
          </a:xfrm>
          <a:prstGeom prst="rect">
            <a:avLst/>
          </a:prstGeom>
          <a:noFill/>
          <a:ln w="9525">
            <a:noFill/>
            <a:miter lim="800000"/>
            <a:headEnd/>
            <a:tailEnd/>
          </a:ln>
        </p:spPr>
        <p:txBody>
          <a:bodyPr wrap="none" lIns="120014" tIns="60008" rIns="120014" bIns="60008">
            <a:spAutoFit/>
          </a:bodyPr>
          <a:lstStyle/>
          <a:p>
            <a:pPr eaLnBrk="1" hangingPunct="1"/>
            <a:r>
              <a:rPr lang="en-US" sz="1300" dirty="0">
                <a:latin typeface="Times New Roman" pitchFamily="18" charset="0"/>
              </a:rPr>
              <a:t>Force Sensor </a:t>
            </a:r>
          </a:p>
          <a:p>
            <a:pPr eaLnBrk="1" hangingPunct="1"/>
            <a:r>
              <a:rPr lang="en-US" sz="1300" dirty="0" err="1">
                <a:latin typeface="Times New Roman" pitchFamily="18" charset="0"/>
              </a:rPr>
              <a:t>Untuk</a:t>
            </a:r>
            <a:r>
              <a:rPr lang="en-US" sz="1300" dirty="0">
                <a:latin typeface="Times New Roman" pitchFamily="18" charset="0"/>
              </a:rPr>
              <a:t> </a:t>
            </a:r>
            <a:r>
              <a:rPr lang="en-US" sz="1300" dirty="0" err="1">
                <a:latin typeface="Times New Roman" pitchFamily="18" charset="0"/>
              </a:rPr>
              <a:t>mengukur</a:t>
            </a:r>
            <a:r>
              <a:rPr lang="en-US" sz="1300" dirty="0">
                <a:latin typeface="Times New Roman" pitchFamily="18" charset="0"/>
              </a:rPr>
              <a:t> Gaya </a:t>
            </a:r>
            <a:r>
              <a:rPr lang="en-US" sz="1300" dirty="0" err="1">
                <a:latin typeface="Times New Roman" pitchFamily="18" charset="0"/>
              </a:rPr>
              <a:t>Rem</a:t>
            </a:r>
            <a:r>
              <a:rPr lang="en-US" sz="1300" dirty="0">
                <a:latin typeface="Times New Roman" pitchFamily="18" charset="0"/>
              </a:rPr>
              <a:t> </a:t>
            </a:r>
          </a:p>
        </p:txBody>
      </p:sp>
      <p:grpSp>
        <p:nvGrpSpPr>
          <p:cNvPr id="9" name="Group 83"/>
          <p:cNvGrpSpPr>
            <a:grpSpLocks/>
          </p:cNvGrpSpPr>
          <p:nvPr/>
        </p:nvGrpSpPr>
        <p:grpSpPr bwMode="auto">
          <a:xfrm>
            <a:off x="4860758" y="1318846"/>
            <a:ext cx="962526" cy="633046"/>
            <a:chOff x="3336" y="1080"/>
            <a:chExt cx="384" cy="288"/>
          </a:xfrm>
        </p:grpSpPr>
        <p:sp>
          <p:nvSpPr>
            <p:cNvPr id="38990" name="Freeform 84"/>
            <p:cNvSpPr>
              <a:spLocks/>
            </p:cNvSpPr>
            <p:nvPr/>
          </p:nvSpPr>
          <p:spPr bwMode="auto">
            <a:xfrm>
              <a:off x="3336" y="1120"/>
              <a:ext cx="288" cy="176"/>
            </a:xfrm>
            <a:custGeom>
              <a:avLst/>
              <a:gdLst>
                <a:gd name="T0" fmla="*/ 0 w 480"/>
                <a:gd name="T1" fmla="*/ 152 h 176"/>
                <a:gd name="T2" fmla="*/ 1 w 480"/>
                <a:gd name="T3" fmla="*/ 152 h 176"/>
                <a:gd name="T4" fmla="*/ 1 w 480"/>
                <a:gd name="T5" fmla="*/ 8 h 176"/>
                <a:gd name="T6" fmla="*/ 1 w 480"/>
                <a:gd name="T7" fmla="*/ 104 h 176"/>
                <a:gd name="T8" fmla="*/ 0 60000 65536"/>
                <a:gd name="T9" fmla="*/ 0 60000 65536"/>
                <a:gd name="T10" fmla="*/ 0 60000 65536"/>
                <a:gd name="T11" fmla="*/ 0 60000 65536"/>
                <a:gd name="T12" fmla="*/ 0 w 480"/>
                <a:gd name="T13" fmla="*/ 0 h 176"/>
                <a:gd name="T14" fmla="*/ 480 w 480"/>
                <a:gd name="T15" fmla="*/ 176 h 176"/>
              </a:gdLst>
              <a:ahLst/>
              <a:cxnLst>
                <a:cxn ang="T8">
                  <a:pos x="T0" y="T1"/>
                </a:cxn>
                <a:cxn ang="T9">
                  <a:pos x="T2" y="T3"/>
                </a:cxn>
                <a:cxn ang="T10">
                  <a:pos x="T4" y="T5"/>
                </a:cxn>
                <a:cxn ang="T11">
                  <a:pos x="T6" y="T7"/>
                </a:cxn>
              </a:cxnLst>
              <a:rect l="T12" t="T13" r="T14" b="T15"/>
              <a:pathLst>
                <a:path w="480" h="176">
                  <a:moveTo>
                    <a:pt x="0" y="152"/>
                  </a:moveTo>
                  <a:cubicBezTo>
                    <a:pt x="64" y="164"/>
                    <a:pt x="128" y="176"/>
                    <a:pt x="192" y="152"/>
                  </a:cubicBezTo>
                  <a:cubicBezTo>
                    <a:pt x="256" y="128"/>
                    <a:pt x="336" y="16"/>
                    <a:pt x="384" y="8"/>
                  </a:cubicBezTo>
                  <a:cubicBezTo>
                    <a:pt x="432" y="0"/>
                    <a:pt x="464" y="88"/>
                    <a:pt x="480" y="104"/>
                  </a:cubicBezTo>
                </a:path>
              </a:pathLst>
            </a:custGeom>
            <a:noFill/>
            <a:ln w="25400">
              <a:solidFill>
                <a:schemeClr val="tx1"/>
              </a:solidFill>
              <a:round/>
              <a:headEnd/>
              <a:tailEnd/>
            </a:ln>
          </p:spPr>
          <p:txBody>
            <a:bodyPr/>
            <a:lstStyle/>
            <a:p>
              <a:endParaRPr lang="id-ID"/>
            </a:p>
          </p:txBody>
        </p:sp>
        <p:sp>
          <p:nvSpPr>
            <p:cNvPr id="38991" name="Line 85"/>
            <p:cNvSpPr>
              <a:spLocks noChangeShapeType="1"/>
            </p:cNvSpPr>
            <p:nvPr/>
          </p:nvSpPr>
          <p:spPr bwMode="auto">
            <a:xfrm>
              <a:off x="3336" y="1080"/>
              <a:ext cx="0" cy="288"/>
            </a:xfrm>
            <a:prstGeom prst="line">
              <a:avLst/>
            </a:prstGeom>
            <a:noFill/>
            <a:ln w="9525">
              <a:solidFill>
                <a:schemeClr val="tx1"/>
              </a:solidFill>
              <a:round/>
              <a:headEnd/>
              <a:tailEnd/>
            </a:ln>
          </p:spPr>
          <p:txBody>
            <a:bodyPr/>
            <a:lstStyle/>
            <a:p>
              <a:endParaRPr lang="id-ID"/>
            </a:p>
          </p:txBody>
        </p:sp>
        <p:sp>
          <p:nvSpPr>
            <p:cNvPr id="38992" name="Line 86"/>
            <p:cNvSpPr>
              <a:spLocks noChangeShapeType="1"/>
            </p:cNvSpPr>
            <p:nvPr/>
          </p:nvSpPr>
          <p:spPr bwMode="auto">
            <a:xfrm>
              <a:off x="3336" y="1368"/>
              <a:ext cx="384" cy="0"/>
            </a:xfrm>
            <a:prstGeom prst="line">
              <a:avLst/>
            </a:prstGeom>
            <a:noFill/>
            <a:ln w="9525">
              <a:solidFill>
                <a:schemeClr val="tx1"/>
              </a:solidFill>
              <a:round/>
              <a:headEnd/>
              <a:tailEnd/>
            </a:ln>
          </p:spPr>
          <p:txBody>
            <a:bodyPr/>
            <a:lstStyle/>
            <a:p>
              <a:endParaRPr lang="id-ID"/>
            </a:p>
          </p:txBody>
        </p:sp>
      </p:grpSp>
      <p:grpSp>
        <p:nvGrpSpPr>
          <p:cNvPr id="10" name="Group 88"/>
          <p:cNvGrpSpPr>
            <a:grpSpLocks/>
          </p:cNvGrpSpPr>
          <p:nvPr/>
        </p:nvGrpSpPr>
        <p:grpSpPr bwMode="auto">
          <a:xfrm>
            <a:off x="48126" y="158261"/>
            <a:ext cx="2021305" cy="2215662"/>
            <a:chOff x="24" y="72"/>
            <a:chExt cx="1008" cy="1008"/>
          </a:xfrm>
        </p:grpSpPr>
        <p:sp>
          <p:nvSpPr>
            <p:cNvPr id="38987" name="Oval 89"/>
            <p:cNvSpPr>
              <a:spLocks noChangeArrowheads="1"/>
            </p:cNvSpPr>
            <p:nvPr/>
          </p:nvSpPr>
          <p:spPr bwMode="auto">
            <a:xfrm>
              <a:off x="24" y="72"/>
              <a:ext cx="1008" cy="1008"/>
            </a:xfrm>
            <a:prstGeom prst="ellipse">
              <a:avLst/>
            </a:prstGeom>
            <a:solidFill>
              <a:schemeClr val="tx1"/>
            </a:solidFill>
            <a:ln w="9525">
              <a:solidFill>
                <a:schemeClr val="tx1"/>
              </a:solidFill>
              <a:round/>
              <a:headEnd/>
              <a:tailEnd/>
            </a:ln>
          </p:spPr>
          <p:txBody>
            <a:bodyPr wrap="none" anchor="ctr"/>
            <a:lstStyle/>
            <a:p>
              <a:endParaRPr lang="id-ID"/>
            </a:p>
          </p:txBody>
        </p:sp>
        <p:sp>
          <p:nvSpPr>
            <p:cNvPr id="38988" name="Oval 90"/>
            <p:cNvSpPr>
              <a:spLocks noChangeArrowheads="1"/>
            </p:cNvSpPr>
            <p:nvPr/>
          </p:nvSpPr>
          <p:spPr bwMode="auto">
            <a:xfrm>
              <a:off x="168" y="223"/>
              <a:ext cx="720" cy="720"/>
            </a:xfrm>
            <a:prstGeom prst="ellipse">
              <a:avLst/>
            </a:prstGeom>
            <a:solidFill>
              <a:srgbClr val="969696"/>
            </a:solidFill>
            <a:ln w="9525">
              <a:solidFill>
                <a:schemeClr val="tx1"/>
              </a:solidFill>
              <a:round/>
              <a:headEnd/>
              <a:tailEnd/>
            </a:ln>
          </p:spPr>
          <p:txBody>
            <a:bodyPr wrap="none" anchor="ctr"/>
            <a:lstStyle/>
            <a:p>
              <a:endParaRPr lang="id-ID"/>
            </a:p>
          </p:txBody>
        </p:sp>
        <p:sp>
          <p:nvSpPr>
            <p:cNvPr id="38989" name="Oval 91"/>
            <p:cNvSpPr>
              <a:spLocks noChangeArrowheads="1"/>
            </p:cNvSpPr>
            <p:nvPr/>
          </p:nvSpPr>
          <p:spPr bwMode="auto">
            <a:xfrm>
              <a:off x="388" y="449"/>
              <a:ext cx="288" cy="281"/>
            </a:xfrm>
            <a:prstGeom prst="ellipse">
              <a:avLst/>
            </a:prstGeom>
            <a:solidFill>
              <a:schemeClr val="hlink"/>
            </a:solidFill>
            <a:ln w="9525">
              <a:solidFill>
                <a:schemeClr val="tx1"/>
              </a:solidFill>
              <a:round/>
              <a:headEnd/>
              <a:tailEnd/>
            </a:ln>
          </p:spPr>
          <p:txBody>
            <a:bodyPr wrap="none" anchor="ctr"/>
            <a:lstStyle/>
            <a:p>
              <a:endParaRPr lang="id-ID"/>
            </a:p>
          </p:txBody>
        </p:sp>
      </p:grpSp>
      <p:sp>
        <p:nvSpPr>
          <p:cNvPr id="43100" name="Oval 92"/>
          <p:cNvSpPr>
            <a:spLocks noChangeArrowheads="1"/>
          </p:cNvSpPr>
          <p:nvPr/>
        </p:nvSpPr>
        <p:spPr bwMode="auto">
          <a:xfrm>
            <a:off x="3031958" y="258493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38981" name="Rectangle 93"/>
          <p:cNvSpPr>
            <a:spLocks noChangeArrowheads="1"/>
          </p:cNvSpPr>
          <p:nvPr/>
        </p:nvSpPr>
        <p:spPr bwMode="auto">
          <a:xfrm>
            <a:off x="3128210" y="2954215"/>
            <a:ext cx="385011" cy="105508"/>
          </a:xfrm>
          <a:prstGeom prst="rect">
            <a:avLst/>
          </a:prstGeom>
          <a:solidFill>
            <a:schemeClr val="accent2"/>
          </a:solidFill>
          <a:ln w="9525">
            <a:solidFill>
              <a:schemeClr val="tx1"/>
            </a:solidFill>
            <a:miter lim="800000"/>
            <a:headEnd/>
            <a:tailEnd/>
          </a:ln>
        </p:spPr>
        <p:txBody>
          <a:bodyPr wrap="none" lIns="120015" tIns="60008" rIns="120015" bIns="60008" anchor="ctr"/>
          <a:lstStyle/>
          <a:p>
            <a:endParaRPr lang="id-ID"/>
          </a:p>
        </p:txBody>
      </p:sp>
      <p:sp>
        <p:nvSpPr>
          <p:cNvPr id="43102" name="Oval 94"/>
          <p:cNvSpPr>
            <a:spLocks noChangeArrowheads="1"/>
          </p:cNvSpPr>
          <p:nvPr/>
        </p:nvSpPr>
        <p:spPr bwMode="auto">
          <a:xfrm>
            <a:off x="1684421" y="258493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
        <p:nvSpPr>
          <p:cNvPr id="43103" name="Oval 95"/>
          <p:cNvSpPr>
            <a:spLocks noChangeArrowheads="1"/>
          </p:cNvSpPr>
          <p:nvPr/>
        </p:nvSpPr>
        <p:spPr bwMode="auto">
          <a:xfrm>
            <a:off x="2454442" y="791308"/>
            <a:ext cx="96253" cy="105508"/>
          </a:xfrm>
          <a:prstGeom prst="ellipse">
            <a:avLst/>
          </a:prstGeom>
          <a:solidFill>
            <a:schemeClr val="accent1"/>
          </a:solidFill>
          <a:ln w="9525">
            <a:solidFill>
              <a:schemeClr val="tx1"/>
            </a:solidFill>
            <a:round/>
            <a:headEnd/>
            <a:tailEnd/>
          </a:ln>
        </p:spPr>
        <p:txBody>
          <a:bodyPr wrap="none" lIns="120015" tIns="60008" rIns="120015" bIns="60008" anchor="ctr"/>
          <a:lstStyle/>
          <a:p>
            <a:endParaRPr lang="id-ID"/>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0022 0.00768 L 0.1527 0.0615 " pathEditMode="relative" rAng="0" ptsTypes="AA">
                                      <p:cBhvr>
                                        <p:cTn id="6" dur="500" fill="hold"/>
                                        <p:tgtEl>
                                          <p:spTgt spid="10"/>
                                        </p:tgtEl>
                                        <p:attrNameLst>
                                          <p:attrName>ppt_x</p:attrName>
                                          <p:attrName>ppt_y</p:attrName>
                                        </p:attrNameLst>
                                      </p:cBhvr>
                                      <p:rCtr x="76" y="27"/>
                                    </p:animMotion>
                                  </p:childTnLst>
                                </p:cTn>
                              </p:par>
                              <p:par>
                                <p:cTn id="7" presetID="42" presetClass="path" presetSubtype="0" accel="50000" decel="50000" fill="hold" grpId="0" nodeType="withEffect">
                                  <p:stCondLst>
                                    <p:cond delay="0"/>
                                  </p:stCondLst>
                                  <p:childTnLst>
                                    <p:animMotion origin="layout" path="M 2.1018E-6 -6.53427E-7 L 0.01579 0.03844 " pathEditMode="relative" rAng="0" ptsTypes="AA">
                                      <p:cBhvr>
                                        <p:cTn id="8" dur="500" fill="hold"/>
                                        <p:tgtEl>
                                          <p:spTgt spid="43013"/>
                                        </p:tgtEl>
                                        <p:attrNameLst>
                                          <p:attrName>ppt_x</p:attrName>
                                          <p:attrName>ppt_y</p:attrName>
                                        </p:attrNameLst>
                                      </p:cBhvr>
                                      <p:rCtr x="8" y="19"/>
                                    </p:animMotion>
                                  </p:childTnLst>
                                </p:cTn>
                              </p:par>
                              <p:par>
                                <p:cTn id="9" presetID="64" presetClass="path" presetSubtype="0" accel="50000" decel="50000" fill="hold" nodeType="withEffect">
                                  <p:stCondLst>
                                    <p:cond delay="0"/>
                                  </p:stCondLst>
                                  <p:childTnLst>
                                    <p:animMotion origin="layout" path="M 0.00154 -0.00865 L 0.00154 -0.05477 " pathEditMode="relative" rAng="0" ptsTypes="AA">
                                      <p:cBhvr>
                                        <p:cTn id="10" dur="500" fill="hold"/>
                                        <p:tgtEl>
                                          <p:spTgt spid="2"/>
                                        </p:tgtEl>
                                        <p:attrNameLst>
                                          <p:attrName>ppt_x</p:attrName>
                                          <p:attrName>ppt_y</p:attrName>
                                        </p:attrNameLst>
                                      </p:cBhvr>
                                      <p:rCtr x="0" y="-23"/>
                                    </p:animMotion>
                                  </p:childTnLst>
                                </p:cTn>
                              </p:par>
                              <p:par>
                                <p:cTn id="11" presetID="64" presetClass="path" presetSubtype="0" accel="50000" decel="50000" fill="hold" nodeType="withEffect">
                                  <p:stCondLst>
                                    <p:cond delay="0"/>
                                  </p:stCondLst>
                                  <p:childTnLst>
                                    <p:animMotion origin="layout" path="M 0.00154 -0.00865 L 0.00154 -0.05477 " pathEditMode="relative" rAng="0" ptsTypes="AA">
                                      <p:cBhvr>
                                        <p:cTn id="12" dur="500" fill="hold"/>
                                        <p:tgtEl>
                                          <p:spTgt spid="3"/>
                                        </p:tgtEl>
                                        <p:attrNameLst>
                                          <p:attrName>ppt_x</p:attrName>
                                          <p:attrName>ppt_y</p:attrName>
                                        </p:attrNameLst>
                                      </p:cBhvr>
                                      <p:rCtr x="0" y="-2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64" presetClass="path" presetSubtype="0" accel="50000" decel="50000" fill="hold" nodeType="clickEffect">
                                  <p:stCondLst>
                                    <p:cond delay="0"/>
                                  </p:stCondLst>
                                  <p:childTnLst>
                                    <p:animMotion origin="layout" path="M 0.00154 -0.00865 L 0.00154 -0.05477 " pathEditMode="relative" rAng="0" ptsTypes="AA">
                                      <p:cBhvr>
                                        <p:cTn id="16" dur="500" fill="hold"/>
                                        <p:tgtEl>
                                          <p:spTgt spid="4"/>
                                        </p:tgtEl>
                                        <p:attrNameLst>
                                          <p:attrName>ppt_x</p:attrName>
                                          <p:attrName>ppt_y</p:attrName>
                                        </p:attrNameLst>
                                      </p:cBhvr>
                                      <p:rCtr x="0" y="-23"/>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0"/>
                                        <p:tgtEl>
                                          <p:spTgt spid="9"/>
                                        </p:tgtEl>
                                      </p:cBhvr>
                                    </p:animEffect>
                                  </p:childTnLst>
                                </p:cTn>
                              </p:par>
                              <p:par>
                                <p:cTn id="22" presetID="1" presetClass="path" presetSubtype="0" repeatCount="10000" fill="hold" grpId="0" nodeType="withEffect">
                                  <p:stCondLst>
                                    <p:cond delay="0"/>
                                  </p:stCondLst>
                                  <p:childTnLst>
                                    <p:animMotion origin="layout" path="M 0.00329 1.00577E-6 C 0.01931 1.00577E-6 0.03313 0.0189 0.03313 0.04292 C 0.03313 0.06598 0.01931 0.08584 0.00329 0.08584 C -0.01338 0.08584 -0.02633 0.06598 -0.02633 0.04292 C -0.02633 0.0189 -0.01338 1.00577E-6 0.00329 1.00577E-6 Z " pathEditMode="relative" rAng="0" ptsTypes="fffff">
                                      <p:cBhvr>
                                        <p:cTn id="23" dur="1000" spd="-100000" fill="hold"/>
                                        <p:tgtEl>
                                          <p:spTgt spid="43100"/>
                                        </p:tgtEl>
                                        <p:attrNameLst>
                                          <p:attrName>ppt_x</p:attrName>
                                          <p:attrName>ppt_y</p:attrName>
                                        </p:attrNameLst>
                                      </p:cBhvr>
                                      <p:rCtr x="0" y="43"/>
                                    </p:animMotion>
                                  </p:childTnLst>
                                </p:cTn>
                              </p:par>
                              <p:par>
                                <p:cTn id="24" presetID="1" presetClass="path" presetSubtype="0" repeatCount="10000" fill="hold" grpId="0" nodeType="withEffect">
                                  <p:stCondLst>
                                    <p:cond delay="0"/>
                                  </p:stCondLst>
                                  <p:childTnLst>
                                    <p:animMotion origin="layout" path="M 0.00329 1.00577E-6 C 0.01931 1.00577E-6 0.03313 0.0189 0.03313 0.04292 C 0.03313 0.06598 0.01931 0.08584 0.00329 0.08584 C -0.01338 0.08584 -0.02633 0.06598 -0.02633 0.04292 C -0.02633 0.0189 -0.01338 1.00577E-6 0.00329 1.00577E-6 Z " pathEditMode="relative" rAng="0" ptsTypes="fffff">
                                      <p:cBhvr>
                                        <p:cTn id="25" dur="1000" spd="-100000" fill="hold"/>
                                        <p:tgtEl>
                                          <p:spTgt spid="43102"/>
                                        </p:tgtEl>
                                        <p:attrNameLst>
                                          <p:attrName>ppt_x</p:attrName>
                                          <p:attrName>ppt_y</p:attrName>
                                        </p:attrNameLst>
                                      </p:cBhvr>
                                      <p:rCtr x="0" y="43"/>
                                    </p:animMotion>
                                  </p:childTnLst>
                                </p:cTn>
                              </p:par>
                              <p:par>
                                <p:cTn id="26" presetID="1" presetClass="path" presetSubtype="0" repeatCount="10000" fill="hold" grpId="0" nodeType="withEffect">
                                  <p:stCondLst>
                                    <p:cond delay="0"/>
                                  </p:stCondLst>
                                  <p:childTnLst>
                                    <p:animMotion origin="layout" path="M -0.00592 -0.01794 C 0.04498 -0.01794 0.08952 0.04452 0.08952 0.12428 C 0.08952 0.20051 0.04498 0.26649 -0.00592 0.26649 C -0.05901 0.26649 -0.10004 0.20051 -0.10004 0.12428 C -0.10004 0.04452 -0.05901 -0.01794 -0.00592 -0.01794 Z " pathEditMode="relative" rAng="0" ptsTypes="fffff">
                                      <p:cBhvr>
                                        <p:cTn id="27" dur="1000" fill="hold"/>
                                        <p:tgtEl>
                                          <p:spTgt spid="43103"/>
                                        </p:tgtEl>
                                        <p:attrNameLst>
                                          <p:attrName>ppt_x</p:attrName>
                                          <p:attrName>ppt_y</p:attrName>
                                        </p:attrNameLst>
                                      </p:cBhvr>
                                      <p:rCtr x="1" y="142"/>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2" fill="hold" nodeType="clickEffect">
                                  <p:stCondLst>
                                    <p:cond delay="0"/>
                                  </p:stCondLst>
                                  <p:childTnLst>
                                    <p:animEffect transition="out" filter="wipe(righ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42" presetClass="path" presetSubtype="0" accel="50000" decel="50000" fill="hold" nodeType="withEffect">
                                  <p:stCondLst>
                                    <p:cond delay="0"/>
                                  </p:stCondLst>
                                  <p:childTnLst>
                                    <p:animMotion origin="layout" path="M -3.13295E-6 -0.06149 L -3.13295E-6 -4.88789E-6 " pathEditMode="relative" rAng="0" ptsTypes="AA">
                                      <p:cBhvr>
                                        <p:cTn id="34" dur="2000" fill="hold"/>
                                        <p:tgtEl>
                                          <p:spTgt spid="3"/>
                                        </p:tgtEl>
                                        <p:attrNameLst>
                                          <p:attrName>ppt_x</p:attrName>
                                          <p:attrName>ppt_y</p:attrName>
                                        </p:attrNameLst>
                                      </p:cBhvr>
                                      <p:rCtr x="0" y="31"/>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path" presetSubtype="0" accel="50000" decel="50000" fill="hold" nodeType="clickEffect">
                                  <p:stCondLst>
                                    <p:cond delay="0"/>
                                  </p:stCondLst>
                                  <p:childTnLst>
                                    <p:animMotion origin="layout" path="M 0.00132 -0.0615 L -2.47916E-6 -3.92697E-6 " pathEditMode="relative" rAng="0" ptsTypes="AA">
                                      <p:cBhvr>
                                        <p:cTn id="38" dur="2000" fill="hold"/>
                                        <p:tgtEl>
                                          <p:spTgt spid="4"/>
                                        </p:tgtEl>
                                        <p:attrNameLst>
                                          <p:attrName>ppt_x</p:attrName>
                                          <p:attrName>ppt_y</p:attrName>
                                        </p:attrNameLst>
                                      </p:cBhvr>
                                      <p:rCtr x="-1" y="31"/>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63" presetClass="path" presetSubtype="0" accel="50000" decel="50000" fill="hold" nodeType="clickEffect">
                                  <p:stCondLst>
                                    <p:cond delay="0"/>
                                  </p:stCondLst>
                                  <p:childTnLst>
                                    <p:animMotion origin="layout" path="M 0.15292 0.06246 L 0.26854 0.01633 " pathEditMode="relative" rAng="0" ptsTypes="AA">
                                      <p:cBhvr>
                                        <p:cTn id="42" dur="2000" fill="hold"/>
                                        <p:tgtEl>
                                          <p:spTgt spid="10"/>
                                        </p:tgtEl>
                                        <p:attrNameLst>
                                          <p:attrName>ppt_x</p:attrName>
                                          <p:attrName>ppt_y</p:attrName>
                                        </p:attrNameLst>
                                      </p:cBhvr>
                                      <p:rCtr x="58" y="-23"/>
                                    </p:animMotion>
                                  </p:childTnLst>
                                </p:cTn>
                              </p:par>
                              <p:par>
                                <p:cTn id="43" presetID="35" presetClass="path" presetSubtype="0" accel="50000" decel="50000" fill="hold" grpId="1" nodeType="withEffect">
                                  <p:stCondLst>
                                    <p:cond delay="0"/>
                                  </p:stCondLst>
                                  <p:childTnLst>
                                    <p:animMotion origin="layout" path="M 0.01053 0.02306 L -0.00526 -0.00769 " pathEditMode="relative" rAng="0" ptsTypes="AA">
                                      <p:cBhvr>
                                        <p:cTn id="44" dur="2000" fill="hold"/>
                                        <p:tgtEl>
                                          <p:spTgt spid="43013"/>
                                        </p:tgtEl>
                                        <p:attrNameLst>
                                          <p:attrName>ppt_x</p:attrName>
                                          <p:attrName>ppt_y</p:attrName>
                                        </p:attrNameLst>
                                      </p:cBhvr>
                                      <p:rCtr x="-8" y="-15"/>
                                    </p:animMotion>
                                  </p:childTnLst>
                                </p:cTn>
                              </p:par>
                              <p:par>
                                <p:cTn id="45" presetID="42" presetClass="path" presetSubtype="0" accel="50000" decel="50000" fill="hold" nodeType="withEffect">
                                  <p:stCondLst>
                                    <p:cond delay="0"/>
                                  </p:stCondLst>
                                  <p:childTnLst>
                                    <p:animMotion origin="layout" path="M -2.85213E-6 -0.06149 L -2.85213E-6 -4.88789E-6 " pathEditMode="relative" rAng="0" ptsTypes="AA">
                                      <p:cBhvr>
                                        <p:cTn id="46" dur="2000" fill="hold"/>
                                        <p:tgtEl>
                                          <p:spTgt spid="2"/>
                                        </p:tgtEl>
                                        <p:attrNameLst>
                                          <p:attrName>ppt_x</p:attrName>
                                          <p:attrName>ppt_y</p:attrName>
                                        </p:attrNameLst>
                                      </p:cBhvr>
                                      <p:rCtr x="0" y="31"/>
                                    </p:animMotion>
                                  </p:childTnLst>
                                </p:cTn>
                              </p:par>
                              <p:par>
                                <p:cTn id="47" presetID="63" presetClass="path" presetSubtype="0" accel="50000" decel="50000" fill="hold" grpId="1" nodeType="withEffect">
                                  <p:stCondLst>
                                    <p:cond delay="0"/>
                                  </p:stCondLst>
                                  <p:childTnLst>
                                    <p:animMotion origin="layout" path="M -6.49408E-7 1.92184E-6 L 0.12703 -0.03844 " pathEditMode="relative" rAng="0" ptsTypes="AA">
                                      <p:cBhvr>
                                        <p:cTn id="48" dur="2000" fill="hold"/>
                                        <p:tgtEl>
                                          <p:spTgt spid="43103"/>
                                        </p:tgtEl>
                                        <p:attrNameLst>
                                          <p:attrName>ppt_x</p:attrName>
                                          <p:attrName>ppt_y</p:attrName>
                                        </p:attrNameLst>
                                      </p:cBhvr>
                                      <p:rCtr x="63" y="-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3" grpId="1" animBg="1"/>
      <p:bldP spid="43100" grpId="0" animBg="1"/>
      <p:bldP spid="43102" grpId="0" animBg="1"/>
      <p:bldP spid="43103" grpId="0" animBg="1"/>
      <p:bldP spid="4310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8148" y="263769"/>
            <a:ext cx="7218947" cy="444353"/>
          </a:xfrm>
          <a:prstGeom prst="rect">
            <a:avLst/>
          </a:prstGeom>
          <a:noFill/>
        </p:spPr>
        <p:txBody>
          <a:bodyPr lIns="120015" tIns="60008" rIns="120015" bIns="60008">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id-ID" sz="2100" b="1" dirty="0">
                <a:ln w="50800"/>
              </a:rPr>
              <a:t>KOMPONEN UTAMA BRAKE  TESTER</a:t>
            </a:r>
            <a:endParaRPr lang="en-US" sz="2100" b="1" dirty="0">
              <a:ln w="50800"/>
            </a:endParaRPr>
          </a:p>
        </p:txBody>
      </p:sp>
      <p:sp>
        <p:nvSpPr>
          <p:cNvPr id="4" name="Rectangle 3"/>
          <p:cNvSpPr/>
          <p:nvPr/>
        </p:nvSpPr>
        <p:spPr>
          <a:xfrm>
            <a:off x="625642" y="1107831"/>
            <a:ext cx="7988968" cy="2706511"/>
          </a:xfrm>
          <a:prstGeom prst="rect">
            <a:avLst/>
          </a:prstGeom>
          <a:noFill/>
        </p:spPr>
        <p:txBody>
          <a:bodyPr lIns="120015" tIns="60008" rIns="120015" bIns="60008">
            <a:spAutoFit/>
            <a:scene3d>
              <a:camera prst="orthographicFront"/>
              <a:lightRig rig="balanced" dir="t">
                <a:rot lat="0" lon="0" rev="2100000"/>
              </a:lightRig>
            </a:scene3d>
            <a:sp3d extrusionH="57150" prstMaterial="metal">
              <a:bevelT w="38100" h="25400"/>
              <a:contourClr>
                <a:schemeClr val="bg2"/>
              </a:contourClr>
            </a:sp3d>
          </a:bodyPr>
          <a:lstStyle/>
          <a:p>
            <a:pPr marL="450056" indent="-450056" algn="just">
              <a:buFont typeface="+mj-lt"/>
              <a:buAutoNum type="arabicPeriod"/>
              <a:defRPr/>
            </a:pPr>
            <a:r>
              <a:rPr lang="id-ID" sz="2100" b="1" dirty="0">
                <a:ln w="50800"/>
              </a:rPr>
              <a:t>Motor Listrik 2 x 11 kW, 3 phase, 380 V. 50 Hz</a:t>
            </a:r>
          </a:p>
          <a:p>
            <a:pPr marL="450056" indent="-450056" algn="just">
              <a:buFont typeface="+mj-lt"/>
              <a:buAutoNum type="arabicPeriod"/>
              <a:defRPr/>
            </a:pPr>
            <a:r>
              <a:rPr lang="id-ID" sz="2100" b="1" dirty="0">
                <a:ln w="50800"/>
              </a:rPr>
              <a:t>Satu buah gear box</a:t>
            </a:r>
          </a:p>
          <a:p>
            <a:pPr marL="450056" indent="-450056" algn="just">
              <a:buFont typeface="+mj-lt"/>
              <a:buAutoNum type="arabicPeriod"/>
              <a:defRPr/>
            </a:pPr>
            <a:r>
              <a:rPr lang="id-ID" sz="2100" b="1" dirty="0">
                <a:ln w="50800"/>
              </a:rPr>
              <a:t>Dua buah Drive Roller, diameter 200-250 mm. Sedangkan jarak dr masing2 pusat roller 500 mm</a:t>
            </a:r>
          </a:p>
          <a:p>
            <a:pPr marL="450056" indent="-450056" algn="just">
              <a:buFont typeface="+mj-lt"/>
              <a:buAutoNum type="arabicPeriod"/>
              <a:defRPr/>
            </a:pPr>
            <a:r>
              <a:rPr lang="id-ID" sz="2100" b="1" dirty="0">
                <a:ln w="50800"/>
              </a:rPr>
              <a:t>Dua buah safy dgn 10 lubang berdiameter 113 mm</a:t>
            </a:r>
          </a:p>
          <a:p>
            <a:pPr marL="450056" indent="-450056" algn="just">
              <a:buFont typeface="+mj-lt"/>
              <a:buAutoNum type="arabicPeriod"/>
              <a:defRPr/>
            </a:pPr>
            <a:r>
              <a:rPr lang="id-ID" sz="2100" b="1" dirty="0">
                <a:ln w="50800"/>
              </a:rPr>
              <a:t>Dua unit elektronik box ( aqucition ) untuk menyaring dan /menerima sinyal dr sensor-sensor yg ada pd brake tester sblm dihub ke bilanmatic  </a:t>
            </a:r>
            <a:endParaRPr lang="en-US" sz="2100" b="1" dirty="0">
              <a:ln w="50800"/>
            </a:endParaRPr>
          </a:p>
        </p:txBody>
      </p:sp>
      <p:sp>
        <p:nvSpPr>
          <p:cNvPr id="34821" name="Rectangle 5"/>
          <p:cNvSpPr>
            <a:spLocks noChangeArrowheads="1"/>
          </p:cNvSpPr>
          <p:nvPr/>
        </p:nvSpPr>
        <p:spPr bwMode="auto">
          <a:xfrm>
            <a:off x="96253" y="5084482"/>
            <a:ext cx="8903368" cy="1121462"/>
          </a:xfrm>
          <a:prstGeom prst="rect">
            <a:avLst/>
          </a:prstGeom>
          <a:solidFill>
            <a:schemeClr val="accent2">
              <a:lumMod val="40000"/>
              <a:lumOff val="60000"/>
            </a:schemeClr>
          </a:solidFill>
          <a:ln w="9525">
            <a:solidFill>
              <a:srgbClr val="FFFF00"/>
            </a:solidFill>
            <a:miter lim="800000"/>
            <a:headEnd/>
            <a:tailEnd/>
          </a:ln>
          <a:effectLst>
            <a:glow rad="228600">
              <a:schemeClr val="accent5">
                <a:satMod val="175000"/>
                <a:alpha val="40000"/>
              </a:schemeClr>
            </a:glow>
          </a:effectLst>
        </p:spPr>
        <p:txBody>
          <a:bodyPr lIns="120015" tIns="60008" rIns="120015" bIns="60008" anchor="ctr">
            <a:spAutoFit/>
          </a:bodyPr>
          <a:lstStyle/>
          <a:p>
            <a:pPr>
              <a:buFontTx/>
              <a:buChar char="•"/>
              <a:tabLst>
                <a:tab pos="2204442" algn="l"/>
              </a:tabLst>
              <a:defRPr/>
            </a:pPr>
            <a:r>
              <a:rPr lang="id-ID" sz="1300" b="1" dirty="0">
                <a:ea typeface="Calibri" pitchFamily="34" charset="0"/>
                <a:cs typeface="Times New Roman" pitchFamily="18" charset="0"/>
              </a:rPr>
              <a:t>Brake Tester dan Axle Load Beam</a:t>
            </a:r>
            <a:endParaRPr lang="id-ID" sz="900" dirty="0"/>
          </a:p>
          <a:p>
            <a:pPr>
              <a:tabLst>
                <a:tab pos="2204442" algn="l"/>
              </a:tabLst>
              <a:defRPr/>
            </a:pPr>
            <a:r>
              <a:rPr lang="id-ID" sz="1300" dirty="0">
                <a:ea typeface="Calibri" pitchFamily="34" charset="0"/>
                <a:cs typeface="Times New Roman" pitchFamily="18" charset="0"/>
              </a:rPr>
              <a:t>Komponen Alat Uji : - Magnet Contaktor adalah magnet buatan untuk memutus dan menghubungkan arus untuk pengaman alat uji</a:t>
            </a:r>
            <a:endParaRPr lang="id-ID" sz="900" dirty="0"/>
          </a:p>
          <a:p>
            <a:pPr>
              <a:buFontTx/>
              <a:buChar char="•"/>
              <a:tabLst>
                <a:tab pos="2204442" algn="l"/>
              </a:tabLst>
              <a:defRPr/>
            </a:pPr>
            <a:r>
              <a:rPr lang="id-ID" sz="1300" dirty="0">
                <a:ea typeface="Calibri" pitchFamily="34" charset="0"/>
                <a:cs typeface="Times New Roman" pitchFamily="18" charset="0"/>
              </a:rPr>
              <a:t>Tranduser adalah bentuknya seperti kabel data sebagai perantara pengiriman data dari alat ke display</a:t>
            </a:r>
            <a:endParaRPr lang="id-ID" sz="900" dirty="0"/>
          </a:p>
          <a:p>
            <a:pPr>
              <a:buFontTx/>
              <a:buChar char="•"/>
              <a:tabLst>
                <a:tab pos="2204442" algn="l"/>
              </a:tabLst>
              <a:defRPr/>
            </a:pPr>
            <a:r>
              <a:rPr lang="id-ID" sz="1300" dirty="0">
                <a:ea typeface="Calibri" pitchFamily="34" charset="0"/>
                <a:cs typeface="Times New Roman" pitchFamily="18" charset="0"/>
              </a:rPr>
              <a:t>Proxymite Switch Pemutus dan penghubung arus </a:t>
            </a:r>
            <a:endParaRPr lang="id-ID" dirty="0"/>
          </a:p>
        </p:txBody>
      </p:sp>
      <p:sp>
        <p:nvSpPr>
          <p:cNvPr id="6" name="Slide Number Placeholder 5"/>
          <p:cNvSpPr>
            <a:spLocks noGrp="1"/>
          </p:cNvSpPr>
          <p:nvPr>
            <p:ph type="sldNum" sz="quarter" idx="12"/>
          </p:nvPr>
        </p:nvSpPr>
        <p:spPr/>
        <p:txBody>
          <a:bodyPr/>
          <a:lstStyle/>
          <a:p>
            <a:pPr>
              <a:defRPr/>
            </a:pPr>
            <a:fld id="{A17FB2E5-AE41-4B7D-93BA-E9D30E8AC1BA}" type="slidenum">
              <a:rPr lang="en-US" smtClean="0"/>
              <a:pPr>
                <a:defRPr/>
              </a:pPr>
              <a:t>17</a:t>
            </a:fld>
            <a:endParaRPr 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566924" indent="-457198">
              <a:buFont typeface="+mj-lt"/>
              <a:buAutoNum type="arabicPeriod"/>
              <a:defRPr/>
            </a:pPr>
            <a:r>
              <a:rPr lang="id-ID" sz="2000" dirty="0" smtClean="0">
                <a:latin typeface="Kristen ITC" pitchFamily="66" charset="0"/>
              </a:rPr>
              <a:t>Vehicle presence induction sensor,berguna untuk mengidentifikasi atau mendeteksi keberadaan roda kendaraan di atas rollers brake tester.motor penggerak hanya dapat hidup / aktif jika presence sensor rollers kiri dan kanan dalam kondisi on. </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S</a:t>
            </a:r>
            <a:r>
              <a:rPr lang="id-ID" sz="2000" dirty="0" smtClean="0">
                <a:latin typeface="Kristen ITC" pitchFamily="66" charset="0"/>
              </a:rPr>
              <a:t>peed sensor,berguna untuk mengukur besarnya kecepatan putaran roda (hanya di gunakan oleh CPU untuk melakukan perhitungan).</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B</a:t>
            </a:r>
            <a:r>
              <a:rPr lang="id-ID" sz="2000" dirty="0" smtClean="0">
                <a:latin typeface="Kristen ITC" pitchFamily="66" charset="0"/>
              </a:rPr>
              <a:t>raking force sensor,berguna untuk mengukur besarnya gaya pengereman (brake Effort).</a:t>
            </a:r>
            <a:endParaRPr lang="en-US" sz="2000" dirty="0" smtClean="0">
              <a:latin typeface="Kristen ITC" pitchFamily="66" charset="0"/>
            </a:endParaRPr>
          </a:p>
          <a:p>
            <a:pPr marL="566924" indent="-457198">
              <a:buFont typeface="+mj-lt"/>
              <a:buAutoNum type="arabicPeriod"/>
              <a:defRPr/>
            </a:pPr>
            <a:r>
              <a:rPr lang="en-US" sz="2000" dirty="0" smtClean="0">
                <a:latin typeface="Kristen ITC" pitchFamily="66" charset="0"/>
              </a:rPr>
              <a:t>W</a:t>
            </a:r>
            <a:r>
              <a:rPr lang="id-ID" sz="2000" dirty="0" smtClean="0">
                <a:latin typeface="Kristen ITC" pitchFamily="66" charset="0"/>
              </a:rPr>
              <a:t>eight sensor,di gunakan untuk mengukur beban axle</a:t>
            </a:r>
            <a:r>
              <a:rPr lang="en-US" sz="2000" dirty="0" smtClean="0">
                <a:latin typeface="Kristen ITC" pitchFamily="66" charset="0"/>
              </a:rPr>
              <a:t>.</a:t>
            </a:r>
          </a:p>
          <a:p>
            <a:pPr marL="566924" indent="-457198">
              <a:buFont typeface="+mj-lt"/>
              <a:buAutoNum type="arabicPeriod"/>
              <a:defRPr/>
            </a:pPr>
            <a:r>
              <a:rPr lang="en-US" sz="2000" dirty="0" smtClean="0">
                <a:latin typeface="Kristen ITC" pitchFamily="66" charset="0"/>
              </a:rPr>
              <a:t>Safety Micro Switch, </a:t>
            </a:r>
            <a:r>
              <a:rPr lang="en-US" sz="2000" dirty="0" err="1" smtClean="0">
                <a:latin typeface="Kristen ITC" pitchFamily="66" charset="0"/>
              </a:rPr>
              <a:t>berguna</a:t>
            </a:r>
            <a:r>
              <a:rPr lang="en-US" sz="2000" dirty="0" smtClean="0">
                <a:latin typeface="Kristen ITC" pitchFamily="66" charset="0"/>
              </a:rPr>
              <a:t> </a:t>
            </a:r>
            <a:r>
              <a:rPr lang="en-US" sz="2000" dirty="0" err="1" smtClean="0">
                <a:latin typeface="Kristen ITC" pitchFamily="66" charset="0"/>
              </a:rPr>
              <a:t>untuk</a:t>
            </a:r>
            <a:r>
              <a:rPr lang="en-US" sz="2000" dirty="0" smtClean="0">
                <a:latin typeface="Kristen ITC" pitchFamily="66" charset="0"/>
              </a:rPr>
              <a:t> </a:t>
            </a:r>
            <a:r>
              <a:rPr lang="en-US" sz="2000" dirty="0" err="1" smtClean="0">
                <a:latin typeface="Kristen ITC" pitchFamily="66" charset="0"/>
              </a:rPr>
              <a:t>menghidupkan</a:t>
            </a:r>
            <a:r>
              <a:rPr lang="en-US" sz="2000" dirty="0" smtClean="0">
                <a:latin typeface="Kristen ITC" pitchFamily="66" charset="0"/>
              </a:rPr>
              <a:t> motor </a:t>
            </a:r>
            <a:r>
              <a:rPr lang="en-US" sz="2000" dirty="0" err="1" smtClean="0">
                <a:latin typeface="Kristen ITC" pitchFamily="66" charset="0"/>
              </a:rPr>
              <a:t>dimana</a:t>
            </a:r>
            <a:r>
              <a:rPr lang="en-US" sz="2000" dirty="0" smtClean="0">
                <a:latin typeface="Kristen ITC" pitchFamily="66" charset="0"/>
              </a:rPr>
              <a:t> </a:t>
            </a:r>
            <a:r>
              <a:rPr lang="en-US" sz="2000" dirty="0" err="1" smtClean="0">
                <a:latin typeface="Kristen ITC" pitchFamily="66" charset="0"/>
              </a:rPr>
              <a:t>jika</a:t>
            </a:r>
            <a:r>
              <a:rPr lang="en-US" sz="2000" dirty="0" smtClean="0">
                <a:latin typeface="Kristen ITC" pitchFamily="66" charset="0"/>
              </a:rPr>
              <a:t> </a:t>
            </a:r>
            <a:r>
              <a:rPr lang="en-US" sz="2000" dirty="0" err="1" smtClean="0">
                <a:latin typeface="Kristen ITC" pitchFamily="66" charset="0"/>
              </a:rPr>
              <a:t>sakelar</a:t>
            </a:r>
            <a:r>
              <a:rPr lang="en-US" sz="2000" dirty="0" smtClean="0">
                <a:latin typeface="Kristen ITC" pitchFamily="66" charset="0"/>
              </a:rPr>
              <a:t> </a:t>
            </a:r>
            <a:r>
              <a:rPr lang="en-US" sz="2000" dirty="0" err="1" smtClean="0">
                <a:latin typeface="Kristen ITC" pitchFamily="66" charset="0"/>
              </a:rPr>
              <a:t>kanan</a:t>
            </a:r>
            <a:r>
              <a:rPr lang="en-US" sz="2000" dirty="0" smtClean="0">
                <a:latin typeface="Kristen ITC" pitchFamily="66" charset="0"/>
              </a:rPr>
              <a:t> </a:t>
            </a:r>
            <a:r>
              <a:rPr lang="en-US" sz="2000" dirty="0" err="1" smtClean="0">
                <a:latin typeface="Kristen ITC" pitchFamily="66" charset="0"/>
              </a:rPr>
              <a:t>dan</a:t>
            </a:r>
            <a:r>
              <a:rPr lang="en-US" sz="2000" dirty="0" smtClean="0">
                <a:latin typeface="Kristen ITC" pitchFamily="66" charset="0"/>
              </a:rPr>
              <a:t> </a:t>
            </a:r>
            <a:r>
              <a:rPr lang="en-US" sz="2000" dirty="0" err="1" smtClean="0">
                <a:latin typeface="Kristen ITC" pitchFamily="66" charset="0"/>
              </a:rPr>
              <a:t>kiri</a:t>
            </a:r>
            <a:r>
              <a:rPr lang="en-US" sz="2000" dirty="0" smtClean="0">
                <a:latin typeface="Kristen ITC" pitchFamily="66" charset="0"/>
              </a:rPr>
              <a:t> </a:t>
            </a:r>
            <a:r>
              <a:rPr lang="en-US" sz="2000" dirty="0" err="1" smtClean="0">
                <a:latin typeface="Kristen ITC" pitchFamily="66" charset="0"/>
              </a:rPr>
              <a:t>tidak</a:t>
            </a:r>
            <a:r>
              <a:rPr lang="en-US" sz="2000" dirty="0" smtClean="0">
                <a:latin typeface="Kristen ITC" pitchFamily="66" charset="0"/>
              </a:rPr>
              <a:t> </a:t>
            </a:r>
            <a:r>
              <a:rPr lang="en-US" sz="2000" dirty="0" err="1" smtClean="0">
                <a:latin typeface="Kristen ITC" pitchFamily="66" charset="0"/>
              </a:rPr>
              <a:t>dalam</a:t>
            </a:r>
            <a:r>
              <a:rPr lang="en-US" sz="2000" dirty="0" smtClean="0">
                <a:latin typeface="Kristen ITC" pitchFamily="66" charset="0"/>
              </a:rPr>
              <a:t> </a:t>
            </a:r>
            <a:r>
              <a:rPr lang="en-US" sz="2000" dirty="0" err="1" smtClean="0">
                <a:latin typeface="Kristen ITC" pitchFamily="66" charset="0"/>
              </a:rPr>
              <a:t>keadaan</a:t>
            </a:r>
            <a:r>
              <a:rPr lang="en-US" sz="2000" dirty="0" smtClean="0">
                <a:latin typeface="Kristen ITC" pitchFamily="66" charset="0"/>
              </a:rPr>
              <a:t> ON </a:t>
            </a:r>
            <a:r>
              <a:rPr lang="en-US" sz="2000" dirty="0" err="1" smtClean="0">
                <a:latin typeface="Kristen ITC" pitchFamily="66" charset="0"/>
              </a:rPr>
              <a:t>keduanya</a:t>
            </a:r>
            <a:r>
              <a:rPr lang="en-US" sz="2000" dirty="0" smtClean="0">
                <a:latin typeface="Kristen ITC" pitchFamily="66" charset="0"/>
              </a:rPr>
              <a:t> </a:t>
            </a:r>
            <a:r>
              <a:rPr lang="en-US" sz="2000" dirty="0" err="1" smtClean="0">
                <a:latin typeface="Kristen ITC" pitchFamily="66" charset="0"/>
              </a:rPr>
              <a:t>maka</a:t>
            </a:r>
            <a:r>
              <a:rPr lang="en-US" sz="2000" dirty="0" smtClean="0">
                <a:latin typeface="Kristen ITC" pitchFamily="66" charset="0"/>
              </a:rPr>
              <a:t> motor </a:t>
            </a:r>
            <a:r>
              <a:rPr lang="en-US" sz="2000" dirty="0" err="1" smtClean="0">
                <a:latin typeface="Kristen ITC" pitchFamily="66" charset="0"/>
              </a:rPr>
              <a:t>tidak</a:t>
            </a:r>
            <a:r>
              <a:rPr lang="en-US" sz="2000" dirty="0" smtClean="0">
                <a:latin typeface="Kristen ITC" pitchFamily="66" charset="0"/>
              </a:rPr>
              <a:t> </a:t>
            </a:r>
            <a:r>
              <a:rPr lang="en-US" sz="2000" dirty="0" err="1" smtClean="0">
                <a:latin typeface="Kristen ITC" pitchFamily="66" charset="0"/>
              </a:rPr>
              <a:t>dapat</a:t>
            </a:r>
            <a:r>
              <a:rPr lang="en-US" sz="2000" dirty="0" smtClean="0">
                <a:latin typeface="Kristen ITC" pitchFamily="66" charset="0"/>
              </a:rPr>
              <a:t> </a:t>
            </a:r>
            <a:r>
              <a:rPr lang="en-US" sz="2000" dirty="0" err="1" smtClean="0">
                <a:latin typeface="Kristen ITC" pitchFamily="66" charset="0"/>
              </a:rPr>
              <a:t>berputar</a:t>
            </a:r>
            <a:r>
              <a:rPr lang="en-US" sz="2000" dirty="0" smtClean="0">
                <a:latin typeface="Kristen ITC" pitchFamily="66" charset="0"/>
              </a:rPr>
              <a:t>.</a:t>
            </a:r>
          </a:p>
        </p:txBody>
      </p:sp>
      <p:sp>
        <p:nvSpPr>
          <p:cNvPr id="2" name="Title 1"/>
          <p:cNvSpPr>
            <a:spLocks noGrp="1"/>
          </p:cNvSpPr>
          <p:nvPr>
            <p:ph type="title"/>
          </p:nvPr>
        </p:nvSpPr>
        <p:spPr/>
        <p:txBody>
          <a:bodyPr>
            <a:normAutofit/>
          </a:bodyPr>
          <a:lstStyle/>
          <a:p>
            <a:pPr>
              <a:defRPr/>
            </a:pPr>
            <a:r>
              <a:rPr lang="id-ID" sz="2800" dirty="0" smtClean="0">
                <a:latin typeface="Impact" pitchFamily="34" charset="0"/>
              </a:rPr>
              <a:t>Brake tester unit memiliki 4 macam sensor dan sebuah micro switch yang terdiri dari:</a:t>
            </a:r>
            <a:endParaRPr lang="id-ID" sz="2800" dirty="0">
              <a:latin typeface="Impact" pitchFamily="34" charset="0"/>
            </a:endParaRPr>
          </a:p>
        </p:txBody>
      </p:sp>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3"/>
          <p:cNvSpPr>
            <a:spLocks noChangeArrowheads="1" noChangeShapeType="1" noTextEdit="1"/>
          </p:cNvSpPr>
          <p:nvPr/>
        </p:nvSpPr>
        <p:spPr bwMode="auto">
          <a:xfrm>
            <a:off x="226595" y="228601"/>
            <a:ext cx="3737811" cy="303335"/>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latin typeface="Arial Black"/>
              </a:rPr>
              <a:t>BRAKE TESTER DAN AXLE LOAD METER</a:t>
            </a:r>
            <a:endParaRPr lang="id-ID" sz="1100" kern="10" dirty="0">
              <a:ln w="9525">
                <a:solidFill>
                  <a:srgbClr val="000000"/>
                </a:solidFill>
                <a:round/>
                <a:headEnd/>
                <a:tailEnd/>
              </a:ln>
              <a:latin typeface="Arial Black"/>
            </a:endParaRPr>
          </a:p>
        </p:txBody>
      </p:sp>
      <p:sp>
        <p:nvSpPr>
          <p:cNvPr id="26628" name="Text Box 4"/>
          <p:cNvSpPr txBox="1">
            <a:spLocks noChangeArrowheads="1"/>
          </p:cNvSpPr>
          <p:nvPr/>
        </p:nvSpPr>
        <p:spPr bwMode="auto">
          <a:xfrm>
            <a:off x="439153" y="758338"/>
            <a:ext cx="8388015" cy="918321"/>
          </a:xfrm>
          <a:prstGeom prst="rect">
            <a:avLst/>
          </a:prstGeom>
          <a:noFill/>
          <a:ln w="9525">
            <a:noFill/>
            <a:miter lim="800000"/>
            <a:headEnd/>
            <a:tailEnd/>
          </a:ln>
        </p:spPr>
        <p:txBody>
          <a:bodyPr lIns="86482" tIns="43240" rIns="86482" bIns="43240">
            <a:spAutoFit/>
          </a:bodyPr>
          <a:lstStyle/>
          <a:p>
            <a:pPr marL="322958" indent="-322958" defTabSz="864692"/>
            <a:r>
              <a:rPr lang="en-US" sz="1800" dirty="0" err="1"/>
              <a:t>Selain</a:t>
            </a:r>
            <a:r>
              <a:rPr lang="en-US" sz="1800" dirty="0"/>
              <a:t> Force Sensor </a:t>
            </a:r>
            <a:r>
              <a:rPr lang="en-US" sz="1800" dirty="0" err="1"/>
              <a:t>dan</a:t>
            </a:r>
            <a:r>
              <a:rPr lang="en-US" sz="1800" dirty="0"/>
              <a:t>  Weight Sensor,  Brake Tester </a:t>
            </a:r>
            <a:r>
              <a:rPr lang="en-US" sz="1800" dirty="0" err="1"/>
              <a:t>juga</a:t>
            </a:r>
            <a:r>
              <a:rPr lang="en-US" sz="1800" dirty="0"/>
              <a:t> </a:t>
            </a:r>
            <a:r>
              <a:rPr lang="en-US" sz="1800" dirty="0" err="1"/>
              <a:t>didukung</a:t>
            </a:r>
            <a:r>
              <a:rPr lang="en-US" sz="1800" dirty="0"/>
              <a:t> </a:t>
            </a:r>
            <a:r>
              <a:rPr lang="en-US" sz="1800" dirty="0" err="1"/>
              <a:t>oleh</a:t>
            </a:r>
            <a:r>
              <a:rPr lang="en-US" sz="1800" dirty="0"/>
              <a:t> 2 </a:t>
            </a:r>
            <a:r>
              <a:rPr lang="en-US" sz="1800" dirty="0" err="1"/>
              <a:t>buah</a:t>
            </a:r>
            <a:r>
              <a:rPr lang="en-US" sz="1800" dirty="0"/>
              <a:t> Sensor</a:t>
            </a:r>
            <a:r>
              <a:rPr lang="id-ID" sz="1800" dirty="0"/>
              <a:t> </a:t>
            </a:r>
            <a:r>
              <a:rPr lang="en-US" sz="1800" dirty="0"/>
              <a:t>yang </a:t>
            </a:r>
            <a:r>
              <a:rPr lang="en-US" sz="1800" dirty="0" err="1"/>
              <a:t>tidak</a:t>
            </a:r>
            <a:r>
              <a:rPr lang="en-US" sz="1800" dirty="0"/>
              <a:t> </a:t>
            </a:r>
            <a:r>
              <a:rPr lang="en-US" sz="1800" dirty="0" err="1"/>
              <a:t>kalah</a:t>
            </a:r>
            <a:r>
              <a:rPr lang="en-US" sz="1800" dirty="0"/>
              <a:t> </a:t>
            </a:r>
            <a:r>
              <a:rPr lang="en-US" sz="1800" dirty="0" err="1"/>
              <a:t>pentingnya</a:t>
            </a:r>
            <a:r>
              <a:rPr lang="en-US" sz="1800" dirty="0"/>
              <a:t>, </a:t>
            </a:r>
            <a:r>
              <a:rPr lang="en-US" sz="1800" dirty="0" err="1"/>
              <a:t>yaitu</a:t>
            </a:r>
            <a:r>
              <a:rPr lang="en-US" sz="1800" dirty="0"/>
              <a:t>:</a:t>
            </a:r>
            <a:r>
              <a:rPr lang="id-ID" sz="1800" dirty="0"/>
              <a:t> </a:t>
            </a:r>
            <a:r>
              <a:rPr lang="en-US" sz="1800" b="1" dirty="0"/>
              <a:t>PRESENCE SENSOR DAN ROLLERS SPEED SENSOR</a:t>
            </a:r>
          </a:p>
        </p:txBody>
      </p:sp>
      <p:sp>
        <p:nvSpPr>
          <p:cNvPr id="26637" name="Text Box 13"/>
          <p:cNvSpPr txBox="1">
            <a:spLocks noChangeArrowheads="1"/>
          </p:cNvSpPr>
          <p:nvPr/>
        </p:nvSpPr>
        <p:spPr bwMode="auto">
          <a:xfrm>
            <a:off x="433138" y="1740877"/>
            <a:ext cx="8388016" cy="918321"/>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PRESENCE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keberadaan</a:t>
            </a:r>
            <a:r>
              <a:rPr lang="en-US" sz="1800" dirty="0"/>
              <a:t>  </a:t>
            </a:r>
            <a:r>
              <a:rPr lang="en-US" sz="1800" dirty="0" err="1"/>
              <a:t>roda</a:t>
            </a:r>
            <a:r>
              <a:rPr lang="en-US" sz="1800" dirty="0"/>
              <a:t>  </a:t>
            </a:r>
            <a:r>
              <a:rPr lang="en-US" sz="1800" dirty="0" err="1"/>
              <a:t>kendaraan</a:t>
            </a:r>
            <a:r>
              <a:rPr lang="en-US" sz="1800" dirty="0"/>
              <a:t> </a:t>
            </a:r>
            <a:r>
              <a:rPr lang="en-US" sz="1800" dirty="0" err="1"/>
              <a:t>diatas</a:t>
            </a:r>
            <a:endParaRPr lang="en-US" sz="1800" dirty="0"/>
          </a:p>
          <a:p>
            <a:pPr marL="322958" indent="-322958" defTabSz="864692"/>
            <a:r>
              <a:rPr lang="en-US" sz="1800" dirty="0"/>
              <a:t>Rollers Brake Tester.</a:t>
            </a:r>
          </a:p>
        </p:txBody>
      </p:sp>
      <p:sp>
        <p:nvSpPr>
          <p:cNvPr id="26638" name="Text Box 14"/>
          <p:cNvSpPr txBox="1">
            <a:spLocks noChangeArrowheads="1"/>
          </p:cNvSpPr>
          <p:nvPr/>
        </p:nvSpPr>
        <p:spPr bwMode="auto">
          <a:xfrm>
            <a:off x="445169" y="2857500"/>
            <a:ext cx="8386011"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Motor </a:t>
            </a:r>
            <a:r>
              <a:rPr lang="en-US" sz="1800" dirty="0" err="1"/>
              <a:t>penggerak</a:t>
            </a:r>
            <a:r>
              <a:rPr lang="en-US" sz="1800" dirty="0"/>
              <a:t> </a:t>
            </a:r>
            <a:r>
              <a:rPr lang="en-US" sz="1800" dirty="0" err="1"/>
              <a:t>hanya</a:t>
            </a:r>
            <a:r>
              <a:rPr lang="en-US" sz="1800" dirty="0"/>
              <a:t> </a:t>
            </a:r>
            <a:r>
              <a:rPr lang="en-US" sz="1800" dirty="0" err="1"/>
              <a:t>dapat</a:t>
            </a:r>
            <a:r>
              <a:rPr lang="en-US" sz="1800" dirty="0"/>
              <a:t> </a:t>
            </a:r>
            <a:r>
              <a:rPr lang="en-US" sz="1800" dirty="0" err="1"/>
              <a:t>hidup</a:t>
            </a:r>
            <a:r>
              <a:rPr lang="en-US" sz="1800" dirty="0"/>
              <a:t> / </a:t>
            </a:r>
            <a:r>
              <a:rPr lang="en-US" sz="1800" dirty="0" err="1"/>
              <a:t>diaktifkan</a:t>
            </a:r>
            <a:r>
              <a:rPr lang="en-US" sz="1800" dirty="0"/>
              <a:t> </a:t>
            </a:r>
            <a:r>
              <a:rPr lang="en-US" sz="1800" dirty="0" err="1"/>
              <a:t>jika</a:t>
            </a:r>
            <a:r>
              <a:rPr lang="en-US" sz="1800" dirty="0"/>
              <a:t> Presence Sensor, rollers </a:t>
            </a:r>
            <a:r>
              <a:rPr lang="en-US" sz="1800" dirty="0" err="1"/>
              <a:t>kiri</a:t>
            </a:r>
            <a:r>
              <a:rPr lang="id-ID" sz="1800" dirty="0"/>
              <a:t> </a:t>
            </a:r>
            <a:r>
              <a:rPr lang="en-US" sz="1800" dirty="0" err="1"/>
              <a:t>dan</a:t>
            </a:r>
            <a:r>
              <a:rPr lang="en-US" sz="1800" dirty="0"/>
              <a:t> </a:t>
            </a:r>
            <a:r>
              <a:rPr lang="en-US" sz="1800" dirty="0" err="1"/>
              <a:t>kanan</a:t>
            </a:r>
            <a:r>
              <a:rPr lang="id-ID" sz="1800" dirty="0"/>
              <a:t> </a:t>
            </a:r>
            <a:r>
              <a:rPr lang="en-US" sz="1800" dirty="0" err="1"/>
              <a:t>berada</a:t>
            </a:r>
            <a:r>
              <a:rPr lang="en-US" sz="1800" dirty="0"/>
              <a:t> </a:t>
            </a:r>
            <a:r>
              <a:rPr lang="en-US" sz="1800" dirty="0" err="1"/>
              <a:t>dalam</a:t>
            </a:r>
            <a:r>
              <a:rPr lang="en-US" sz="1800" dirty="0"/>
              <a:t> </a:t>
            </a:r>
            <a:r>
              <a:rPr lang="en-US" sz="1800" dirty="0" err="1"/>
              <a:t>kondisi</a:t>
            </a:r>
            <a:r>
              <a:rPr lang="en-US" sz="1800" dirty="0"/>
              <a:t> “ON”</a:t>
            </a:r>
          </a:p>
        </p:txBody>
      </p:sp>
      <p:sp>
        <p:nvSpPr>
          <p:cNvPr id="26639" name="Text Box 15"/>
          <p:cNvSpPr txBox="1">
            <a:spLocks noChangeArrowheads="1"/>
          </p:cNvSpPr>
          <p:nvPr/>
        </p:nvSpPr>
        <p:spPr bwMode="auto">
          <a:xfrm>
            <a:off x="445169" y="3624630"/>
            <a:ext cx="8386011"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err="1"/>
              <a:t>Untuk</a:t>
            </a:r>
            <a:r>
              <a:rPr lang="en-US" sz="1800" dirty="0"/>
              <a:t> presence sensor </a:t>
            </a:r>
            <a:r>
              <a:rPr lang="en-US" sz="1800" dirty="0" err="1"/>
              <a:t>biasa</a:t>
            </a:r>
            <a:r>
              <a:rPr lang="en-US" sz="1800" dirty="0"/>
              <a:t> </a:t>
            </a:r>
            <a:r>
              <a:rPr lang="en-US" sz="1800" dirty="0" err="1"/>
              <a:t>digunakan</a:t>
            </a:r>
            <a:r>
              <a:rPr lang="en-US" sz="1800" dirty="0"/>
              <a:t> switch / </a:t>
            </a:r>
            <a:r>
              <a:rPr lang="en-US" sz="1800" dirty="0" err="1"/>
              <a:t>saklar</a:t>
            </a:r>
            <a:r>
              <a:rPr lang="en-US" sz="1800" dirty="0"/>
              <a:t>  </a:t>
            </a:r>
            <a:r>
              <a:rPr lang="en-US" sz="1800" dirty="0" err="1"/>
              <a:t>khusus</a:t>
            </a:r>
            <a:r>
              <a:rPr lang="en-US" sz="1800" dirty="0"/>
              <a:t> </a:t>
            </a:r>
            <a:r>
              <a:rPr lang="en-US" sz="1800" dirty="0" err="1"/>
              <a:t>untuk</a:t>
            </a:r>
            <a:r>
              <a:rPr lang="en-US" sz="1800" dirty="0"/>
              <a:t>  </a:t>
            </a:r>
            <a:r>
              <a:rPr lang="en-US" sz="1800" dirty="0" err="1"/>
              <a:t>aplikasi</a:t>
            </a:r>
            <a:r>
              <a:rPr lang="en-US" sz="1800" dirty="0"/>
              <a:t>  heavy  duty</a:t>
            </a:r>
            <a:r>
              <a:rPr lang="id-ID" sz="1800" dirty="0"/>
              <a:t> </a:t>
            </a:r>
            <a:r>
              <a:rPr lang="en-US" sz="1800" dirty="0" err="1"/>
              <a:t>atau</a:t>
            </a:r>
            <a:r>
              <a:rPr lang="en-US" sz="1800" dirty="0"/>
              <a:t> inductive sensor yang </a:t>
            </a:r>
            <a:r>
              <a:rPr lang="en-US" sz="1800" dirty="0" err="1"/>
              <a:t>biasa</a:t>
            </a:r>
            <a:r>
              <a:rPr lang="en-US" sz="1800" dirty="0"/>
              <a:t> </a:t>
            </a:r>
            <a:r>
              <a:rPr lang="en-US" sz="1800" dirty="0" err="1"/>
              <a:t>juga</a:t>
            </a:r>
            <a:r>
              <a:rPr lang="en-US" sz="1800" dirty="0"/>
              <a:t> </a:t>
            </a:r>
            <a:r>
              <a:rPr lang="en-US" sz="1800" dirty="0" err="1"/>
              <a:t>disebut</a:t>
            </a:r>
            <a:r>
              <a:rPr lang="en-US" sz="1800" dirty="0"/>
              <a:t> proximity sensor.</a:t>
            </a:r>
          </a:p>
        </p:txBody>
      </p:sp>
      <p:sp>
        <p:nvSpPr>
          <p:cNvPr id="26640" name="Text Box 16"/>
          <p:cNvSpPr txBox="1">
            <a:spLocks noChangeArrowheads="1"/>
          </p:cNvSpPr>
          <p:nvPr/>
        </p:nvSpPr>
        <p:spPr bwMode="auto">
          <a:xfrm>
            <a:off x="433138" y="4534634"/>
            <a:ext cx="8388016" cy="641322"/>
          </a:xfrm>
          <a:prstGeom prst="rect">
            <a:avLst/>
          </a:prstGeom>
          <a:noFill/>
          <a:ln w="9525">
            <a:noFill/>
            <a:miter lim="800000"/>
            <a:headEnd/>
            <a:tailEnd/>
          </a:ln>
        </p:spPr>
        <p:txBody>
          <a:bodyPr lIns="86482" tIns="43240" rIns="86482" bIns="43240">
            <a:spAutoFit/>
          </a:bodyPr>
          <a:lstStyle/>
          <a:p>
            <a:pPr marL="322958" indent="-322958" defTabSz="864692"/>
            <a:r>
              <a:rPr lang="en-US" sz="1800" dirty="0"/>
              <a:t>Proximity Sensor </a:t>
            </a:r>
            <a:r>
              <a:rPr lang="en-US" sz="1800" dirty="0" err="1"/>
              <a:t>biasanya</a:t>
            </a:r>
            <a:r>
              <a:rPr lang="en-US" sz="1800" dirty="0"/>
              <a:t> </a:t>
            </a:r>
            <a:r>
              <a:rPr lang="en-US" sz="1800" dirty="0" err="1"/>
              <a:t>memiliki</a:t>
            </a:r>
            <a:r>
              <a:rPr lang="en-US" sz="1800" dirty="0"/>
              <a:t> </a:t>
            </a:r>
            <a:r>
              <a:rPr lang="en-US" sz="1800" dirty="0" err="1"/>
              <a:t>kabel</a:t>
            </a:r>
            <a:r>
              <a:rPr lang="en-US" sz="1800" dirty="0"/>
              <a:t> </a:t>
            </a:r>
            <a:r>
              <a:rPr lang="en-US" sz="1800" dirty="0" err="1"/>
              <a:t>konektor</a:t>
            </a:r>
            <a:r>
              <a:rPr lang="en-US" sz="1800" dirty="0"/>
              <a:t> </a:t>
            </a:r>
            <a:r>
              <a:rPr lang="en-US" sz="1800" dirty="0" err="1"/>
              <a:t>sebanyak</a:t>
            </a:r>
            <a:r>
              <a:rPr lang="en-US" sz="1800" dirty="0"/>
              <a:t> 3 core. </a:t>
            </a:r>
          </a:p>
          <a:p>
            <a:pPr marL="322958" indent="-322958" defTabSz="864692"/>
            <a:r>
              <a:rPr lang="en-US" sz="1800" dirty="0" err="1"/>
              <a:t>Lihat</a:t>
            </a:r>
            <a:r>
              <a:rPr lang="en-US" sz="1800" dirty="0"/>
              <a:t> </a:t>
            </a:r>
            <a:r>
              <a:rPr lang="en-US" sz="1800" dirty="0" err="1"/>
              <a:t>ilustrasi</a:t>
            </a:r>
            <a:r>
              <a:rPr lang="en-US" sz="1800" dirty="0"/>
              <a:t> </a:t>
            </a:r>
            <a:r>
              <a:rPr lang="en-US" sz="1800" dirty="0" err="1"/>
              <a:t>dibawah</a:t>
            </a:r>
            <a:r>
              <a:rPr lang="en-US" sz="1800" dirty="0"/>
              <a:t> </a:t>
            </a:r>
            <a:r>
              <a:rPr lang="en-US" sz="1800" dirty="0" err="1"/>
              <a:t>ini</a:t>
            </a:r>
            <a:r>
              <a:rPr lang="en-US" sz="1800" dirty="0"/>
              <a:t>:</a:t>
            </a:r>
          </a:p>
        </p:txBody>
      </p:sp>
      <p:grpSp>
        <p:nvGrpSpPr>
          <p:cNvPr id="2" name="Group 19"/>
          <p:cNvGrpSpPr>
            <a:grpSpLocks/>
          </p:cNvGrpSpPr>
          <p:nvPr/>
        </p:nvGrpSpPr>
        <p:grpSpPr bwMode="auto">
          <a:xfrm>
            <a:off x="1588168" y="5216039"/>
            <a:ext cx="6767971" cy="1296666"/>
            <a:chOff x="1184" y="3491"/>
            <a:chExt cx="5117" cy="872"/>
          </a:xfrm>
        </p:grpSpPr>
        <p:sp>
          <p:nvSpPr>
            <p:cNvPr id="26630" name="Rectangle 6"/>
            <p:cNvSpPr>
              <a:spLocks noChangeArrowheads="1"/>
            </p:cNvSpPr>
            <p:nvPr/>
          </p:nvSpPr>
          <p:spPr bwMode="auto">
            <a:xfrm>
              <a:off x="1186" y="3668"/>
              <a:ext cx="1671" cy="5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78859" name="Rectangle 7"/>
            <p:cNvSpPr>
              <a:spLocks noChangeArrowheads="1"/>
            </p:cNvSpPr>
            <p:nvPr/>
          </p:nvSpPr>
          <p:spPr bwMode="auto">
            <a:xfrm>
              <a:off x="2856" y="3755"/>
              <a:ext cx="1382"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0" name="Rectangle 8"/>
            <p:cNvSpPr>
              <a:spLocks noChangeArrowheads="1"/>
            </p:cNvSpPr>
            <p:nvPr/>
          </p:nvSpPr>
          <p:spPr bwMode="auto">
            <a:xfrm>
              <a:off x="2856" y="3908"/>
              <a:ext cx="1670"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1" name="Rectangle 9"/>
            <p:cNvSpPr>
              <a:spLocks noChangeArrowheads="1"/>
            </p:cNvSpPr>
            <p:nvPr/>
          </p:nvSpPr>
          <p:spPr bwMode="auto">
            <a:xfrm>
              <a:off x="2856" y="4062"/>
              <a:ext cx="1382" cy="51"/>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anchor="ctr"/>
            <a:lstStyle/>
            <a:p>
              <a:endParaRPr lang="id-ID"/>
            </a:p>
          </p:txBody>
        </p:sp>
        <p:sp>
          <p:nvSpPr>
            <p:cNvPr id="78862" name="Text Box 10"/>
            <p:cNvSpPr txBox="1">
              <a:spLocks noChangeArrowheads="1"/>
            </p:cNvSpPr>
            <p:nvPr/>
          </p:nvSpPr>
          <p:spPr bwMode="auto">
            <a:xfrm>
              <a:off x="3456" y="3491"/>
              <a:ext cx="856" cy="274"/>
            </a:xfrm>
            <a:prstGeom prst="rect">
              <a:avLst/>
            </a:prstGeom>
            <a:noFill/>
            <a:ln w="9525">
              <a:noFill/>
              <a:miter lim="800000"/>
              <a:headEnd/>
              <a:tailEnd/>
            </a:ln>
          </p:spPr>
          <p:txBody>
            <a:bodyPr wrap="none" lIns="98847" tIns="49423" rIns="98847" bIns="49423">
              <a:spAutoFit/>
            </a:bodyPr>
            <a:lstStyle/>
            <a:p>
              <a:pPr defTabSz="864692"/>
              <a:r>
                <a:rPr lang="en-US" dirty="0"/>
                <a:t>+12 Volt</a:t>
              </a:r>
            </a:p>
          </p:txBody>
        </p:sp>
        <p:sp>
          <p:nvSpPr>
            <p:cNvPr id="78863" name="Text Box 11"/>
            <p:cNvSpPr txBox="1">
              <a:spLocks noChangeArrowheads="1"/>
            </p:cNvSpPr>
            <p:nvPr/>
          </p:nvSpPr>
          <p:spPr bwMode="auto">
            <a:xfrm>
              <a:off x="4622" y="3790"/>
              <a:ext cx="1679" cy="274"/>
            </a:xfrm>
            <a:prstGeom prst="rect">
              <a:avLst/>
            </a:prstGeom>
            <a:noFill/>
            <a:ln w="9525">
              <a:noFill/>
              <a:miter lim="800000"/>
              <a:headEnd/>
              <a:tailEnd/>
            </a:ln>
          </p:spPr>
          <p:txBody>
            <a:bodyPr wrap="none" lIns="98847" tIns="49423" rIns="98847" bIns="49423">
              <a:spAutoFit/>
            </a:bodyPr>
            <a:lstStyle/>
            <a:p>
              <a:pPr defTabSz="864692"/>
              <a:r>
                <a:rPr lang="en-US" dirty="0" err="1"/>
                <a:t>Indikator</a:t>
              </a:r>
              <a:r>
                <a:rPr lang="en-US" dirty="0"/>
                <a:t> ON/OFF</a:t>
              </a:r>
            </a:p>
          </p:txBody>
        </p:sp>
        <p:sp>
          <p:nvSpPr>
            <p:cNvPr id="78864" name="Text Box 12"/>
            <p:cNvSpPr txBox="1">
              <a:spLocks noChangeArrowheads="1"/>
            </p:cNvSpPr>
            <p:nvPr/>
          </p:nvSpPr>
          <p:spPr bwMode="auto">
            <a:xfrm>
              <a:off x="3470" y="4089"/>
              <a:ext cx="850" cy="274"/>
            </a:xfrm>
            <a:prstGeom prst="rect">
              <a:avLst/>
            </a:prstGeom>
            <a:noFill/>
            <a:ln w="9525">
              <a:noFill/>
              <a:miter lim="800000"/>
              <a:headEnd/>
              <a:tailEnd/>
            </a:ln>
          </p:spPr>
          <p:txBody>
            <a:bodyPr wrap="none" lIns="98847" tIns="49423" rIns="98847" bIns="49423">
              <a:spAutoFit/>
            </a:bodyPr>
            <a:lstStyle/>
            <a:p>
              <a:pPr defTabSz="864692"/>
              <a:r>
                <a:rPr lang="en-US" dirty="0"/>
                <a:t> Ground</a:t>
              </a:r>
            </a:p>
          </p:txBody>
        </p:sp>
        <p:sp>
          <p:nvSpPr>
            <p:cNvPr id="78865" name="Rectangle 18"/>
            <p:cNvSpPr>
              <a:spLocks noChangeArrowheads="1"/>
            </p:cNvSpPr>
            <p:nvPr/>
          </p:nvSpPr>
          <p:spPr bwMode="auto">
            <a:xfrm>
              <a:off x="1184" y="3664"/>
              <a:ext cx="144" cy="528"/>
            </a:xfrm>
            <a:prstGeom prst="rect">
              <a:avLst/>
            </a:prstGeom>
            <a:gradFill rotWithShape="1">
              <a:gsLst>
                <a:gs pos="0">
                  <a:srgbClr val="000076"/>
                </a:gs>
                <a:gs pos="50000">
                  <a:srgbClr val="0000FF"/>
                </a:gs>
                <a:gs pos="100000">
                  <a:srgbClr val="000076"/>
                </a:gs>
              </a:gsLst>
              <a:lin ang="5400000" scaled="1"/>
            </a:gradFill>
            <a:ln w="9525">
              <a:solidFill>
                <a:schemeClr val="tx1"/>
              </a:solidFill>
              <a:miter lim="800000"/>
              <a:headEnd/>
              <a:tailEnd/>
            </a:ln>
          </p:spPr>
          <p:txBody>
            <a:bodyPr wrap="none" anchor="ct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idx="4294967295"/>
          </p:nvPr>
        </p:nvGraphicFramePr>
        <p:xfrm>
          <a:off x="503238" y="1231900"/>
          <a:ext cx="8305800" cy="5129213"/>
        </p:xfrm>
        <a:graphic>
          <a:graphicData uri="http://schemas.openxmlformats.org/presentationml/2006/ole">
            <p:oleObj spid="_x0000_s1026" name="VISIO" r:id="rId3" imgW="4619880" imgH="2853360" progId="Visio.Drawing.5">
              <p:embed/>
            </p:oleObj>
          </a:graphicData>
        </a:graphic>
      </p:graphicFrame>
      <p:sp>
        <p:nvSpPr>
          <p:cNvPr id="1027" name="Rectangle 7"/>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PENGUJIAN KENDARAAN BERMOTOR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WordArt 2"/>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sp>
        <p:nvSpPr>
          <p:cNvPr id="28675" name="Text Box 3"/>
          <p:cNvSpPr txBox="1">
            <a:spLocks noChangeArrowheads="1"/>
          </p:cNvSpPr>
          <p:nvPr/>
        </p:nvSpPr>
        <p:spPr bwMode="auto">
          <a:xfrm>
            <a:off x="439154" y="1437542"/>
            <a:ext cx="8450179" cy="1010654"/>
          </a:xfrm>
          <a:prstGeom prst="rect">
            <a:avLst/>
          </a:prstGeom>
          <a:noFill/>
          <a:ln w="9525">
            <a:noFill/>
            <a:miter lim="800000"/>
            <a:headEnd/>
            <a:tailEnd/>
          </a:ln>
        </p:spPr>
        <p:txBody>
          <a:bodyPr lIns="86482" tIns="43240" rIns="86482" bIns="43240">
            <a:spAutoFit/>
          </a:bodyPr>
          <a:lstStyle/>
          <a:p>
            <a:pPr marL="322958" indent="-322958" defTabSz="864692"/>
            <a:r>
              <a:rPr lang="en-US" dirty="0"/>
              <a:t>Proximity Sensor </a:t>
            </a:r>
            <a:r>
              <a:rPr lang="en-US" dirty="0" err="1"/>
              <a:t>akan</a:t>
            </a:r>
            <a:r>
              <a:rPr lang="en-US" dirty="0"/>
              <a:t> “ON” </a:t>
            </a:r>
            <a:r>
              <a:rPr lang="en-US" dirty="0" err="1"/>
              <a:t>jika</a:t>
            </a:r>
            <a:r>
              <a:rPr lang="en-US" dirty="0"/>
              <a:t> </a:t>
            </a:r>
            <a:r>
              <a:rPr lang="en-US" dirty="0" err="1"/>
              <a:t>bagian</a:t>
            </a:r>
            <a:r>
              <a:rPr lang="en-US" dirty="0"/>
              <a:t> </a:t>
            </a:r>
            <a:r>
              <a:rPr lang="en-US" dirty="0" err="1"/>
              <a:t>depannya</a:t>
            </a:r>
            <a:r>
              <a:rPr lang="en-US" dirty="0"/>
              <a:t> </a:t>
            </a:r>
            <a:r>
              <a:rPr lang="en-US" dirty="0" err="1"/>
              <a:t>mendekati</a:t>
            </a:r>
            <a:r>
              <a:rPr lang="en-US" dirty="0"/>
              <a:t> metal </a:t>
            </a:r>
            <a:r>
              <a:rPr lang="en-US" dirty="0" err="1"/>
              <a:t>dan</a:t>
            </a:r>
            <a:r>
              <a:rPr lang="en-US" dirty="0"/>
              <a:t> “OFF” </a:t>
            </a:r>
            <a:r>
              <a:rPr lang="en-US" dirty="0" err="1"/>
              <a:t>jika</a:t>
            </a:r>
            <a:r>
              <a:rPr lang="en-US" dirty="0"/>
              <a:t> </a:t>
            </a:r>
            <a:r>
              <a:rPr lang="en-US" dirty="0" err="1"/>
              <a:t>jauh</a:t>
            </a:r>
            <a:r>
              <a:rPr lang="en-US" dirty="0"/>
              <a:t> </a:t>
            </a:r>
            <a:r>
              <a:rPr lang="en-US" dirty="0" err="1"/>
              <a:t>dari</a:t>
            </a:r>
            <a:endParaRPr lang="en-US" dirty="0"/>
          </a:p>
          <a:p>
            <a:pPr marL="322958" indent="-322958" defTabSz="864692"/>
            <a:r>
              <a:rPr lang="en-US" dirty="0"/>
              <a:t>metal.</a:t>
            </a:r>
          </a:p>
        </p:txBody>
      </p:sp>
      <p:sp>
        <p:nvSpPr>
          <p:cNvPr id="28683" name="Rectangle 11"/>
          <p:cNvSpPr>
            <a:spLocks noChangeArrowheads="1"/>
          </p:cNvSpPr>
          <p:nvPr/>
        </p:nvSpPr>
        <p:spPr bwMode="auto">
          <a:xfrm>
            <a:off x="1905000" y="3215788"/>
            <a:ext cx="1524000" cy="3033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84" name="Rectangle 12"/>
          <p:cNvSpPr>
            <a:spLocks noChangeArrowheads="1"/>
          </p:cNvSpPr>
          <p:nvPr/>
        </p:nvSpPr>
        <p:spPr bwMode="auto">
          <a:xfrm>
            <a:off x="1425743" y="2857501"/>
            <a:ext cx="304800" cy="9913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85" name="Line 13"/>
          <p:cNvSpPr>
            <a:spLocks noChangeShapeType="1"/>
          </p:cNvSpPr>
          <p:nvPr/>
        </p:nvSpPr>
        <p:spPr bwMode="auto">
          <a:xfrm>
            <a:off x="17305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686" name="Line 14"/>
          <p:cNvSpPr>
            <a:spLocks noChangeShapeType="1"/>
          </p:cNvSpPr>
          <p:nvPr/>
        </p:nvSpPr>
        <p:spPr bwMode="auto">
          <a:xfrm>
            <a:off x="18829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688" name="Line 16"/>
          <p:cNvSpPr>
            <a:spLocks noChangeShapeType="1"/>
          </p:cNvSpPr>
          <p:nvPr/>
        </p:nvSpPr>
        <p:spPr bwMode="auto">
          <a:xfrm>
            <a:off x="1501943" y="3974123"/>
            <a:ext cx="228600"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690" name="Line 18"/>
          <p:cNvSpPr>
            <a:spLocks noChangeShapeType="1"/>
          </p:cNvSpPr>
          <p:nvPr/>
        </p:nvSpPr>
        <p:spPr bwMode="auto">
          <a:xfrm flipH="1">
            <a:off x="1882943" y="3974123"/>
            <a:ext cx="685800"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691" name="Text Box 19"/>
          <p:cNvSpPr txBox="1">
            <a:spLocks noChangeArrowheads="1"/>
          </p:cNvSpPr>
          <p:nvPr/>
        </p:nvSpPr>
        <p:spPr bwMode="auto">
          <a:xfrm>
            <a:off x="2171701" y="4009292"/>
            <a:ext cx="820664" cy="271990"/>
          </a:xfrm>
          <a:prstGeom prst="rect">
            <a:avLst/>
          </a:prstGeom>
          <a:noFill/>
          <a:ln w="9525">
            <a:noFill/>
            <a:miter lim="800000"/>
            <a:headEnd/>
            <a:tailEnd/>
          </a:ln>
        </p:spPr>
        <p:txBody>
          <a:bodyPr wrap="none" lIns="86482" tIns="43240" rIns="86482" bIns="43240">
            <a:spAutoFit/>
          </a:bodyPr>
          <a:lstStyle/>
          <a:p>
            <a:pPr defTabSz="864692"/>
            <a:r>
              <a:rPr lang="en-US" sz="1200" dirty="0"/>
              <a:t>1 ~ 5 mm</a:t>
            </a:r>
          </a:p>
        </p:txBody>
      </p:sp>
      <p:sp>
        <p:nvSpPr>
          <p:cNvPr id="28692" name="Rectangle 20"/>
          <p:cNvSpPr>
            <a:spLocks noChangeArrowheads="1"/>
          </p:cNvSpPr>
          <p:nvPr/>
        </p:nvSpPr>
        <p:spPr bwMode="auto">
          <a:xfrm>
            <a:off x="3406943" y="3327889"/>
            <a:ext cx="533400" cy="747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3" name="Text Box 21"/>
          <p:cNvSpPr txBox="1">
            <a:spLocks noChangeArrowheads="1"/>
          </p:cNvSpPr>
          <p:nvPr/>
        </p:nvSpPr>
        <p:spPr bwMode="auto">
          <a:xfrm>
            <a:off x="2263944" y="4433522"/>
            <a:ext cx="559374" cy="395101"/>
          </a:xfrm>
          <a:prstGeom prst="rect">
            <a:avLst/>
          </a:prstGeom>
          <a:noFill/>
          <a:ln w="9525">
            <a:noFill/>
            <a:miter lim="800000"/>
            <a:headEnd/>
            <a:tailEnd/>
          </a:ln>
        </p:spPr>
        <p:txBody>
          <a:bodyPr wrap="none" lIns="86482" tIns="43240" rIns="86482" bIns="43240">
            <a:spAutoFit/>
          </a:bodyPr>
          <a:lstStyle/>
          <a:p>
            <a:pPr defTabSz="864692"/>
            <a:r>
              <a:rPr lang="en-US" dirty="0"/>
              <a:t>ON</a:t>
            </a:r>
          </a:p>
        </p:txBody>
      </p:sp>
      <p:sp>
        <p:nvSpPr>
          <p:cNvPr id="28697" name="Rectangle 25"/>
          <p:cNvSpPr>
            <a:spLocks noChangeArrowheads="1"/>
          </p:cNvSpPr>
          <p:nvPr/>
        </p:nvSpPr>
        <p:spPr bwMode="auto">
          <a:xfrm>
            <a:off x="6152147" y="3213589"/>
            <a:ext cx="1524000" cy="3055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8" name="Rectangle 26"/>
          <p:cNvSpPr>
            <a:spLocks noChangeArrowheads="1"/>
          </p:cNvSpPr>
          <p:nvPr/>
        </p:nvSpPr>
        <p:spPr bwMode="auto">
          <a:xfrm>
            <a:off x="5311943" y="2857501"/>
            <a:ext cx="304800" cy="9913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699" name="Line 27"/>
          <p:cNvSpPr>
            <a:spLocks noChangeShapeType="1"/>
          </p:cNvSpPr>
          <p:nvPr/>
        </p:nvSpPr>
        <p:spPr bwMode="auto">
          <a:xfrm>
            <a:off x="5616743"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700" name="Line 28"/>
          <p:cNvSpPr>
            <a:spLocks noChangeShapeType="1"/>
          </p:cNvSpPr>
          <p:nvPr/>
        </p:nvSpPr>
        <p:spPr bwMode="auto">
          <a:xfrm>
            <a:off x="6152147" y="3378445"/>
            <a:ext cx="0" cy="685800"/>
          </a:xfrm>
          <a:prstGeom prst="line">
            <a:avLst/>
          </a:prstGeom>
          <a:noFill/>
          <a:ln w="9525">
            <a:solidFill>
              <a:schemeClr val="tx1"/>
            </a:solidFill>
            <a:round/>
            <a:headEnd/>
            <a:tailEnd/>
          </a:ln>
        </p:spPr>
        <p:txBody>
          <a:bodyPr lIns="80002" tIns="40001" rIns="80002" bIns="40001"/>
          <a:lstStyle/>
          <a:p>
            <a:endParaRPr lang="id-ID"/>
          </a:p>
        </p:txBody>
      </p:sp>
      <p:sp>
        <p:nvSpPr>
          <p:cNvPr id="28701" name="Line 29"/>
          <p:cNvSpPr>
            <a:spLocks noChangeShapeType="1"/>
          </p:cNvSpPr>
          <p:nvPr/>
        </p:nvSpPr>
        <p:spPr bwMode="auto">
          <a:xfrm>
            <a:off x="5390148" y="3974123"/>
            <a:ext cx="226595"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702" name="Line 30"/>
          <p:cNvSpPr>
            <a:spLocks noChangeShapeType="1"/>
          </p:cNvSpPr>
          <p:nvPr/>
        </p:nvSpPr>
        <p:spPr bwMode="auto">
          <a:xfrm flipH="1">
            <a:off x="6152148" y="3974123"/>
            <a:ext cx="683795" cy="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8703" name="Text Box 31"/>
          <p:cNvSpPr txBox="1">
            <a:spLocks noChangeArrowheads="1"/>
          </p:cNvSpPr>
          <p:nvPr/>
        </p:nvSpPr>
        <p:spPr bwMode="auto">
          <a:xfrm>
            <a:off x="6440905" y="4009292"/>
            <a:ext cx="692424" cy="271990"/>
          </a:xfrm>
          <a:prstGeom prst="rect">
            <a:avLst/>
          </a:prstGeom>
          <a:noFill/>
          <a:ln w="9525">
            <a:noFill/>
            <a:miter lim="800000"/>
            <a:headEnd/>
            <a:tailEnd/>
          </a:ln>
        </p:spPr>
        <p:txBody>
          <a:bodyPr wrap="none" lIns="86482" tIns="43240" rIns="86482" bIns="43240">
            <a:spAutoFit/>
          </a:bodyPr>
          <a:lstStyle/>
          <a:p>
            <a:pPr defTabSz="864692"/>
            <a:r>
              <a:rPr lang="en-US" sz="1200" dirty="0"/>
              <a:t>&gt; 5 mm</a:t>
            </a:r>
          </a:p>
        </p:txBody>
      </p:sp>
      <p:sp>
        <p:nvSpPr>
          <p:cNvPr id="28704" name="Rectangle 32"/>
          <p:cNvSpPr>
            <a:spLocks noChangeArrowheads="1"/>
          </p:cNvSpPr>
          <p:nvPr/>
        </p:nvSpPr>
        <p:spPr bwMode="auto">
          <a:xfrm>
            <a:off x="7676148" y="3327889"/>
            <a:ext cx="531395" cy="7473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8705" name="Text Box 33"/>
          <p:cNvSpPr txBox="1">
            <a:spLocks noChangeArrowheads="1"/>
          </p:cNvSpPr>
          <p:nvPr/>
        </p:nvSpPr>
        <p:spPr bwMode="auto">
          <a:xfrm>
            <a:off x="6460959" y="4433522"/>
            <a:ext cx="687614" cy="395101"/>
          </a:xfrm>
          <a:prstGeom prst="rect">
            <a:avLst/>
          </a:prstGeom>
          <a:noFill/>
          <a:ln w="9525">
            <a:noFill/>
            <a:miter lim="800000"/>
            <a:headEnd/>
            <a:tailEnd/>
          </a:ln>
        </p:spPr>
        <p:txBody>
          <a:bodyPr wrap="none" lIns="86482" tIns="43240" rIns="86482" bIns="43240">
            <a:spAutoFit/>
          </a:bodyPr>
          <a:lstStyle/>
          <a:p>
            <a:pPr defTabSz="864692"/>
            <a:r>
              <a:rPr lang="en-US" dirty="0"/>
              <a:t>OFF</a:t>
            </a:r>
          </a:p>
        </p:txBody>
      </p:sp>
      <p:sp>
        <p:nvSpPr>
          <p:cNvPr id="28706" name="Text Box 34"/>
          <p:cNvSpPr txBox="1">
            <a:spLocks noChangeArrowheads="1"/>
          </p:cNvSpPr>
          <p:nvPr/>
        </p:nvSpPr>
        <p:spPr bwMode="auto">
          <a:xfrm>
            <a:off x="1333501" y="4976447"/>
            <a:ext cx="5988745" cy="287379"/>
          </a:xfrm>
          <a:prstGeom prst="rect">
            <a:avLst/>
          </a:prstGeom>
          <a:noFill/>
          <a:ln w="9525">
            <a:noFill/>
            <a:miter lim="800000"/>
            <a:headEnd/>
            <a:tailEnd/>
          </a:ln>
        </p:spPr>
        <p:txBody>
          <a:bodyPr wrap="none" lIns="86482" tIns="43240" rIns="86482" bIns="43240">
            <a:spAutoFit/>
          </a:bodyPr>
          <a:lstStyle/>
          <a:p>
            <a:pPr defTabSz="864692"/>
            <a:r>
              <a:rPr lang="en-US" sz="1300" dirty="0" err="1"/>
              <a:t>Keterangan</a:t>
            </a:r>
            <a:r>
              <a:rPr lang="en-US" sz="1300" dirty="0"/>
              <a:t> : </a:t>
            </a:r>
            <a:r>
              <a:rPr lang="en-US" sz="1300" dirty="0" err="1"/>
              <a:t>Jarak</a:t>
            </a:r>
            <a:r>
              <a:rPr lang="en-US" sz="1300" dirty="0"/>
              <a:t> </a:t>
            </a:r>
            <a:r>
              <a:rPr lang="en-US" sz="1300" dirty="0" err="1"/>
              <a:t>aktif</a:t>
            </a:r>
            <a:r>
              <a:rPr lang="en-US" sz="1300" dirty="0"/>
              <a:t> </a:t>
            </a:r>
            <a:r>
              <a:rPr lang="en-US" sz="1300" dirty="0" err="1"/>
              <a:t>tergantung</a:t>
            </a:r>
            <a:r>
              <a:rPr lang="en-US" sz="1300" dirty="0"/>
              <a:t> </a:t>
            </a:r>
            <a:r>
              <a:rPr lang="en-US" sz="1300" dirty="0" err="1"/>
              <a:t>dari</a:t>
            </a:r>
            <a:r>
              <a:rPr lang="en-US" sz="1300" dirty="0"/>
              <a:t> </a:t>
            </a:r>
            <a:r>
              <a:rPr lang="en-US" sz="1300" dirty="0" err="1"/>
              <a:t>spesifikasi</a:t>
            </a:r>
            <a:r>
              <a:rPr lang="en-US" sz="1300" dirty="0"/>
              <a:t> </a:t>
            </a:r>
            <a:r>
              <a:rPr lang="en-US" sz="1300" dirty="0" err="1"/>
              <a:t>teknis</a:t>
            </a:r>
            <a:r>
              <a:rPr lang="en-US" sz="1300" dirty="0"/>
              <a:t> proximity </a:t>
            </a:r>
            <a:r>
              <a:rPr lang="en-US" sz="1300" dirty="0" err="1"/>
              <a:t>sensornya</a:t>
            </a:r>
            <a:r>
              <a:rPr lang="en-US" sz="1300" dirty="0"/>
              <a:t>.</a:t>
            </a:r>
          </a:p>
        </p:txBody>
      </p:sp>
      <p:sp>
        <p:nvSpPr>
          <p:cNvPr id="28708" name="Rectangle 36"/>
          <p:cNvSpPr>
            <a:spLocks noChangeArrowheads="1"/>
          </p:cNvSpPr>
          <p:nvPr/>
        </p:nvSpPr>
        <p:spPr bwMode="auto">
          <a:xfrm>
            <a:off x="1882943" y="3213589"/>
            <a:ext cx="152400"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sp>
        <p:nvSpPr>
          <p:cNvPr id="28709" name="Rectangle 37"/>
          <p:cNvSpPr>
            <a:spLocks noChangeArrowheads="1"/>
          </p:cNvSpPr>
          <p:nvPr/>
        </p:nvSpPr>
        <p:spPr bwMode="auto">
          <a:xfrm>
            <a:off x="6152148" y="3213589"/>
            <a:ext cx="150395"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animEffect transition="in" filter="fade">
                                      <p:cBhvr>
                                        <p:cTn id="7" dur="2000"/>
                                        <p:tgtEl>
                                          <p:spTgt spid="286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84"/>
                                        </p:tgtEl>
                                        <p:attrNameLst>
                                          <p:attrName>style.visibility</p:attrName>
                                        </p:attrNameLst>
                                      </p:cBhvr>
                                      <p:to>
                                        <p:strVal val="visible"/>
                                      </p:to>
                                    </p:set>
                                    <p:animEffect transition="in" filter="fade">
                                      <p:cBhvr>
                                        <p:cTn id="10" dur="2000"/>
                                        <p:tgtEl>
                                          <p:spTgt spid="286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685"/>
                                        </p:tgtEl>
                                        <p:attrNameLst>
                                          <p:attrName>style.visibility</p:attrName>
                                        </p:attrNameLst>
                                      </p:cBhvr>
                                      <p:to>
                                        <p:strVal val="visible"/>
                                      </p:to>
                                    </p:set>
                                    <p:animEffect transition="in" filter="fade">
                                      <p:cBhvr>
                                        <p:cTn id="13" dur="2000"/>
                                        <p:tgtEl>
                                          <p:spTgt spid="286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686"/>
                                        </p:tgtEl>
                                        <p:attrNameLst>
                                          <p:attrName>style.visibility</p:attrName>
                                        </p:attrNameLst>
                                      </p:cBhvr>
                                      <p:to>
                                        <p:strVal val="visible"/>
                                      </p:to>
                                    </p:set>
                                    <p:animEffect transition="in" filter="fade">
                                      <p:cBhvr>
                                        <p:cTn id="16" dur="2000"/>
                                        <p:tgtEl>
                                          <p:spTgt spid="286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688"/>
                                        </p:tgtEl>
                                        <p:attrNameLst>
                                          <p:attrName>style.visibility</p:attrName>
                                        </p:attrNameLst>
                                      </p:cBhvr>
                                      <p:to>
                                        <p:strVal val="visible"/>
                                      </p:to>
                                    </p:set>
                                    <p:animEffect transition="in" filter="fade">
                                      <p:cBhvr>
                                        <p:cTn id="19" dur="2000"/>
                                        <p:tgtEl>
                                          <p:spTgt spid="286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690"/>
                                        </p:tgtEl>
                                        <p:attrNameLst>
                                          <p:attrName>style.visibility</p:attrName>
                                        </p:attrNameLst>
                                      </p:cBhvr>
                                      <p:to>
                                        <p:strVal val="visible"/>
                                      </p:to>
                                    </p:set>
                                    <p:animEffect transition="in" filter="fade">
                                      <p:cBhvr>
                                        <p:cTn id="22" dur="2000"/>
                                        <p:tgtEl>
                                          <p:spTgt spid="2869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691"/>
                                        </p:tgtEl>
                                        <p:attrNameLst>
                                          <p:attrName>style.visibility</p:attrName>
                                        </p:attrNameLst>
                                      </p:cBhvr>
                                      <p:to>
                                        <p:strVal val="visible"/>
                                      </p:to>
                                    </p:set>
                                    <p:animEffect transition="in" filter="fade">
                                      <p:cBhvr>
                                        <p:cTn id="25" dur="2000"/>
                                        <p:tgtEl>
                                          <p:spTgt spid="2869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692"/>
                                        </p:tgtEl>
                                        <p:attrNameLst>
                                          <p:attrName>style.visibility</p:attrName>
                                        </p:attrNameLst>
                                      </p:cBhvr>
                                      <p:to>
                                        <p:strVal val="visible"/>
                                      </p:to>
                                    </p:set>
                                    <p:animEffect transition="in" filter="fade">
                                      <p:cBhvr>
                                        <p:cTn id="28" dur="2000"/>
                                        <p:tgtEl>
                                          <p:spTgt spid="2869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693"/>
                                        </p:tgtEl>
                                        <p:attrNameLst>
                                          <p:attrName>style.visibility</p:attrName>
                                        </p:attrNameLst>
                                      </p:cBhvr>
                                      <p:to>
                                        <p:strVal val="visible"/>
                                      </p:to>
                                    </p:set>
                                    <p:animEffect transition="in" filter="fade">
                                      <p:cBhvr>
                                        <p:cTn id="31" dur="2000"/>
                                        <p:tgtEl>
                                          <p:spTgt spid="2869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697"/>
                                        </p:tgtEl>
                                        <p:attrNameLst>
                                          <p:attrName>style.visibility</p:attrName>
                                        </p:attrNameLst>
                                      </p:cBhvr>
                                      <p:to>
                                        <p:strVal val="visible"/>
                                      </p:to>
                                    </p:set>
                                    <p:animEffect transition="in" filter="fade">
                                      <p:cBhvr>
                                        <p:cTn id="34" dur="2000"/>
                                        <p:tgtEl>
                                          <p:spTgt spid="286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698"/>
                                        </p:tgtEl>
                                        <p:attrNameLst>
                                          <p:attrName>style.visibility</p:attrName>
                                        </p:attrNameLst>
                                      </p:cBhvr>
                                      <p:to>
                                        <p:strVal val="visible"/>
                                      </p:to>
                                    </p:set>
                                    <p:animEffect transition="in" filter="fade">
                                      <p:cBhvr>
                                        <p:cTn id="37" dur="2000"/>
                                        <p:tgtEl>
                                          <p:spTgt spid="286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699"/>
                                        </p:tgtEl>
                                        <p:attrNameLst>
                                          <p:attrName>style.visibility</p:attrName>
                                        </p:attrNameLst>
                                      </p:cBhvr>
                                      <p:to>
                                        <p:strVal val="visible"/>
                                      </p:to>
                                    </p:set>
                                    <p:animEffect transition="in" filter="fade">
                                      <p:cBhvr>
                                        <p:cTn id="40" dur="2000"/>
                                        <p:tgtEl>
                                          <p:spTgt spid="286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700"/>
                                        </p:tgtEl>
                                        <p:attrNameLst>
                                          <p:attrName>style.visibility</p:attrName>
                                        </p:attrNameLst>
                                      </p:cBhvr>
                                      <p:to>
                                        <p:strVal val="visible"/>
                                      </p:to>
                                    </p:set>
                                    <p:animEffect transition="in" filter="fade">
                                      <p:cBhvr>
                                        <p:cTn id="43" dur="2000"/>
                                        <p:tgtEl>
                                          <p:spTgt spid="2870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701"/>
                                        </p:tgtEl>
                                        <p:attrNameLst>
                                          <p:attrName>style.visibility</p:attrName>
                                        </p:attrNameLst>
                                      </p:cBhvr>
                                      <p:to>
                                        <p:strVal val="visible"/>
                                      </p:to>
                                    </p:set>
                                    <p:animEffect transition="in" filter="fade">
                                      <p:cBhvr>
                                        <p:cTn id="46" dur="2000"/>
                                        <p:tgtEl>
                                          <p:spTgt spid="287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702"/>
                                        </p:tgtEl>
                                        <p:attrNameLst>
                                          <p:attrName>style.visibility</p:attrName>
                                        </p:attrNameLst>
                                      </p:cBhvr>
                                      <p:to>
                                        <p:strVal val="visible"/>
                                      </p:to>
                                    </p:set>
                                    <p:animEffect transition="in" filter="fade">
                                      <p:cBhvr>
                                        <p:cTn id="49" dur="2000"/>
                                        <p:tgtEl>
                                          <p:spTgt spid="287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703"/>
                                        </p:tgtEl>
                                        <p:attrNameLst>
                                          <p:attrName>style.visibility</p:attrName>
                                        </p:attrNameLst>
                                      </p:cBhvr>
                                      <p:to>
                                        <p:strVal val="visible"/>
                                      </p:to>
                                    </p:set>
                                    <p:animEffect transition="in" filter="fade">
                                      <p:cBhvr>
                                        <p:cTn id="52" dur="2000"/>
                                        <p:tgtEl>
                                          <p:spTgt spid="287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704"/>
                                        </p:tgtEl>
                                        <p:attrNameLst>
                                          <p:attrName>style.visibility</p:attrName>
                                        </p:attrNameLst>
                                      </p:cBhvr>
                                      <p:to>
                                        <p:strVal val="visible"/>
                                      </p:to>
                                    </p:set>
                                    <p:animEffect transition="in" filter="fade">
                                      <p:cBhvr>
                                        <p:cTn id="55" dur="2000"/>
                                        <p:tgtEl>
                                          <p:spTgt spid="2870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705"/>
                                        </p:tgtEl>
                                        <p:attrNameLst>
                                          <p:attrName>style.visibility</p:attrName>
                                        </p:attrNameLst>
                                      </p:cBhvr>
                                      <p:to>
                                        <p:strVal val="visible"/>
                                      </p:to>
                                    </p:set>
                                    <p:animEffect transition="in" filter="fade">
                                      <p:cBhvr>
                                        <p:cTn id="58" dur="2000"/>
                                        <p:tgtEl>
                                          <p:spTgt spid="287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708"/>
                                        </p:tgtEl>
                                        <p:attrNameLst>
                                          <p:attrName>style.visibility</p:attrName>
                                        </p:attrNameLst>
                                      </p:cBhvr>
                                      <p:to>
                                        <p:strVal val="visible"/>
                                      </p:to>
                                    </p:set>
                                    <p:animEffect transition="in" filter="fade">
                                      <p:cBhvr>
                                        <p:cTn id="61" dur="2000"/>
                                        <p:tgtEl>
                                          <p:spTgt spid="287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709"/>
                                        </p:tgtEl>
                                        <p:attrNameLst>
                                          <p:attrName>style.visibility</p:attrName>
                                        </p:attrNameLst>
                                      </p:cBhvr>
                                      <p:to>
                                        <p:strVal val="visible"/>
                                      </p:to>
                                    </p:set>
                                    <p:animEffect transition="in" filter="fade">
                                      <p:cBhvr>
                                        <p:cTn id="64" dur="2000"/>
                                        <p:tgtEl>
                                          <p:spTgt spid="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3" grpId="0" animBg="1"/>
      <p:bldP spid="28684" grpId="0" animBg="1"/>
      <p:bldP spid="28685" grpId="0" animBg="1"/>
      <p:bldP spid="28686" grpId="0" animBg="1"/>
      <p:bldP spid="28688" grpId="0" animBg="1"/>
      <p:bldP spid="28690" grpId="0" animBg="1"/>
      <p:bldP spid="28691" grpId="0"/>
      <p:bldP spid="28692" grpId="0" animBg="1"/>
      <p:bldP spid="28693" grpId="0"/>
      <p:bldP spid="28697" grpId="0" animBg="1"/>
      <p:bldP spid="28698" grpId="0" animBg="1"/>
      <p:bldP spid="28699" grpId="0" animBg="1"/>
      <p:bldP spid="28700" grpId="0" animBg="1"/>
      <p:bldP spid="28701" grpId="0" animBg="1"/>
      <p:bldP spid="28702" grpId="0" animBg="1"/>
      <p:bldP spid="28703" grpId="0"/>
      <p:bldP spid="28704" grpId="0" animBg="1"/>
      <p:bldP spid="28705" grpId="0"/>
      <p:bldP spid="28708" grpId="0" animBg="1"/>
      <p:bldP spid="287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5107406" y="4114801"/>
            <a:ext cx="1524000" cy="3055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29701" name="Rectangle 5"/>
          <p:cNvSpPr>
            <a:spLocks noChangeArrowheads="1"/>
          </p:cNvSpPr>
          <p:nvPr/>
        </p:nvSpPr>
        <p:spPr bwMode="auto">
          <a:xfrm>
            <a:off x="6631407" y="4229101"/>
            <a:ext cx="531394" cy="7693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lIns="80002" tIns="40001" rIns="80002" bIns="40001" anchor="ctr"/>
          <a:lstStyle/>
          <a:p>
            <a:pPr>
              <a:defRPr/>
            </a:pPr>
            <a:endParaRPr lang="en-US"/>
          </a:p>
        </p:txBody>
      </p:sp>
      <p:sp>
        <p:nvSpPr>
          <p:cNvPr id="80900" name="Rectangle 6"/>
          <p:cNvSpPr>
            <a:spLocks noChangeArrowheads="1"/>
          </p:cNvSpPr>
          <p:nvPr/>
        </p:nvSpPr>
        <p:spPr bwMode="auto">
          <a:xfrm>
            <a:off x="5107406" y="4114801"/>
            <a:ext cx="150394" cy="305533"/>
          </a:xfrm>
          <a:prstGeom prst="rect">
            <a:avLst/>
          </a:prstGeom>
          <a:gradFill rotWithShape="1">
            <a:gsLst>
              <a:gs pos="0">
                <a:srgbClr val="182F76"/>
              </a:gs>
              <a:gs pos="50000">
                <a:srgbClr val="3366FF"/>
              </a:gs>
              <a:gs pos="100000">
                <a:srgbClr val="182F76"/>
              </a:gs>
            </a:gsLst>
            <a:lin ang="5400000" scaled="1"/>
          </a:gradFill>
          <a:ln w="9525">
            <a:solidFill>
              <a:schemeClr val="tx1"/>
            </a:solidFill>
            <a:miter lim="800000"/>
            <a:headEnd/>
            <a:tailEnd/>
          </a:ln>
        </p:spPr>
        <p:txBody>
          <a:bodyPr wrap="none" lIns="80002" tIns="40001" rIns="80002" bIns="40001" anchor="ctr"/>
          <a:lstStyle/>
          <a:p>
            <a:endParaRPr lang="id-ID"/>
          </a:p>
        </p:txBody>
      </p:sp>
      <p:grpSp>
        <p:nvGrpSpPr>
          <p:cNvPr id="2" name="Group 17"/>
          <p:cNvGrpSpPr>
            <a:grpSpLocks/>
          </p:cNvGrpSpPr>
          <p:nvPr/>
        </p:nvGrpSpPr>
        <p:grpSpPr bwMode="auto">
          <a:xfrm>
            <a:off x="916407" y="2437669"/>
            <a:ext cx="4263189" cy="1602397"/>
            <a:chOff x="1008" y="1536"/>
            <a:chExt cx="2256" cy="1008"/>
          </a:xfrm>
        </p:grpSpPr>
        <p:sp>
          <p:nvSpPr>
            <p:cNvPr id="80917" name="Rectangle 10"/>
            <p:cNvSpPr>
              <a:spLocks noChangeArrowheads="1"/>
            </p:cNvSpPr>
            <p:nvPr/>
          </p:nvSpPr>
          <p:spPr bwMode="auto">
            <a:xfrm>
              <a:off x="3072" y="1632"/>
              <a:ext cx="96" cy="91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9707" name="Rectangle 11"/>
            <p:cNvSpPr>
              <a:spLocks noChangeArrowheads="1"/>
            </p:cNvSpPr>
            <p:nvPr/>
          </p:nvSpPr>
          <p:spPr bwMode="auto">
            <a:xfrm>
              <a:off x="1008" y="1536"/>
              <a:ext cx="1968"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08" name="Rectangle 12"/>
            <p:cNvSpPr>
              <a:spLocks noChangeArrowheads="1"/>
            </p:cNvSpPr>
            <p:nvPr/>
          </p:nvSpPr>
          <p:spPr bwMode="auto">
            <a:xfrm>
              <a:off x="2976"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09" name="Rectangle 13"/>
            <p:cNvSpPr>
              <a:spLocks noChangeArrowheads="1"/>
            </p:cNvSpPr>
            <p:nvPr/>
          </p:nvSpPr>
          <p:spPr bwMode="auto">
            <a:xfrm>
              <a:off x="1008" y="1536"/>
              <a:ext cx="1968" cy="48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10" name="Rectangle 14"/>
            <p:cNvSpPr>
              <a:spLocks noChangeArrowheads="1"/>
            </p:cNvSpPr>
            <p:nvPr/>
          </p:nvSpPr>
          <p:spPr bwMode="auto">
            <a:xfrm>
              <a:off x="2976"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9711" name="Rectangle 15"/>
            <p:cNvSpPr>
              <a:spLocks noChangeArrowheads="1"/>
            </p:cNvSpPr>
            <p:nvPr/>
          </p:nvSpPr>
          <p:spPr bwMode="auto">
            <a:xfrm>
              <a:off x="3168" y="1680"/>
              <a:ext cx="96" cy="19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grpSp>
      <p:sp>
        <p:nvSpPr>
          <p:cNvPr id="29712" name="Rectangle 16"/>
          <p:cNvSpPr>
            <a:spLocks noChangeArrowheads="1"/>
          </p:cNvSpPr>
          <p:nvPr/>
        </p:nvSpPr>
        <p:spPr bwMode="auto">
          <a:xfrm>
            <a:off x="2362201" y="305534"/>
            <a:ext cx="912395" cy="1751867"/>
          </a:xfrm>
          <a:prstGeom prst="rect">
            <a:avLst/>
          </a:prstGeom>
          <a:gradFill rotWithShape="1">
            <a:gsLst>
              <a:gs pos="0">
                <a:srgbClr val="000000"/>
              </a:gs>
              <a:gs pos="50000">
                <a:srgbClr val="FFFFFF"/>
              </a:gs>
              <a:gs pos="100000">
                <a:srgbClr val="000000"/>
              </a:gs>
            </a:gsLst>
            <a:lin ang="5400000" scaled="1"/>
          </a:gradFill>
          <a:ln w="9525">
            <a:solidFill>
              <a:schemeClr val="tx1"/>
            </a:solidFill>
            <a:miter lim="800000"/>
            <a:headEnd/>
            <a:tailEnd/>
          </a:ln>
        </p:spPr>
        <p:txBody>
          <a:bodyPr wrap="none" lIns="80002" tIns="40001" rIns="80002" bIns="40001" anchor="ctr"/>
          <a:lstStyle/>
          <a:p>
            <a:endParaRPr lang="id-ID"/>
          </a:p>
        </p:txBody>
      </p:sp>
      <p:sp>
        <p:nvSpPr>
          <p:cNvPr id="29714" name="WordArt 18"/>
          <p:cNvSpPr>
            <a:spLocks noChangeArrowheads="1" noChangeShapeType="1" noTextEdit="1"/>
          </p:cNvSpPr>
          <p:nvPr/>
        </p:nvSpPr>
        <p:spPr bwMode="auto">
          <a:xfrm>
            <a:off x="7465595" y="3923568"/>
            <a:ext cx="762000" cy="648432"/>
          </a:xfrm>
          <a:prstGeom prst="rect">
            <a:avLst/>
          </a:prstGeom>
        </p:spPr>
        <p:txBody>
          <a:bodyPr wrap="none" lIns="120015" tIns="60008" rIns="120015" bIns="60008" fromWordArt="1">
            <a:prstTxWarp prst="textPlain">
              <a:avLst>
                <a:gd name="adj" fmla="val 50000"/>
              </a:avLst>
            </a:prstTxWarp>
          </a:bodyPr>
          <a:lstStyle/>
          <a:p>
            <a:pPr algn="ctr"/>
            <a:r>
              <a:rPr lang="id-ID" sz="3200" kern="10" dirty="0">
                <a:ln w="9525">
                  <a:solidFill>
                    <a:srgbClr val="000000"/>
                  </a:solidFill>
                  <a:round/>
                  <a:headEnd/>
                  <a:tailEnd/>
                </a:ln>
                <a:solidFill>
                  <a:srgbClr val="FFFFFF"/>
                </a:solidFill>
                <a:latin typeface="Arial Black"/>
              </a:rPr>
              <a:t>ON</a:t>
            </a:r>
          </a:p>
        </p:txBody>
      </p:sp>
      <p:sp>
        <p:nvSpPr>
          <p:cNvPr id="29716" name="Rectangle 20"/>
          <p:cNvSpPr>
            <a:spLocks noChangeArrowheads="1"/>
          </p:cNvSpPr>
          <p:nvPr/>
        </p:nvSpPr>
        <p:spPr bwMode="auto">
          <a:xfrm>
            <a:off x="7239001" y="3809269"/>
            <a:ext cx="1369595" cy="839665"/>
          </a:xfrm>
          <a:prstGeom prst="rect">
            <a:avLst/>
          </a:prstGeom>
          <a:solidFill>
            <a:schemeClr val="bg1"/>
          </a:solidFill>
          <a:ln w="9525">
            <a:noFill/>
            <a:miter lim="800000"/>
            <a:headEnd/>
            <a:tailEnd/>
          </a:ln>
        </p:spPr>
        <p:txBody>
          <a:bodyPr wrap="none" lIns="80002" tIns="40001" rIns="80002" bIns="40001" anchor="ctr"/>
          <a:lstStyle/>
          <a:p>
            <a:endParaRPr lang="id-ID"/>
          </a:p>
        </p:txBody>
      </p:sp>
      <p:sp>
        <p:nvSpPr>
          <p:cNvPr id="29715" name="WordArt 19"/>
          <p:cNvSpPr>
            <a:spLocks noChangeArrowheads="1" noChangeShapeType="1" noTextEdit="1"/>
          </p:cNvSpPr>
          <p:nvPr/>
        </p:nvSpPr>
        <p:spPr bwMode="auto">
          <a:xfrm>
            <a:off x="7393407" y="3960935"/>
            <a:ext cx="988594" cy="650631"/>
          </a:xfrm>
          <a:prstGeom prst="rect">
            <a:avLst/>
          </a:prstGeom>
        </p:spPr>
        <p:txBody>
          <a:bodyPr wrap="none" lIns="120015" tIns="60008" rIns="120015" bIns="60008" fromWordArt="1">
            <a:prstTxWarp prst="textPlain">
              <a:avLst>
                <a:gd name="adj" fmla="val 50000"/>
              </a:avLst>
            </a:prstTxWarp>
          </a:bodyPr>
          <a:lstStyle/>
          <a:p>
            <a:pPr algn="ctr"/>
            <a:r>
              <a:rPr lang="id-ID" sz="3200" kern="10" dirty="0">
                <a:ln w="9525">
                  <a:solidFill>
                    <a:srgbClr val="000000"/>
                  </a:solidFill>
                  <a:round/>
                  <a:headEnd/>
                  <a:tailEnd/>
                </a:ln>
                <a:solidFill>
                  <a:srgbClr val="FFFFFF"/>
                </a:solidFill>
                <a:latin typeface="Arial Black"/>
              </a:rPr>
              <a:t>OFF</a:t>
            </a:r>
          </a:p>
        </p:txBody>
      </p:sp>
      <p:sp>
        <p:nvSpPr>
          <p:cNvPr id="80906" name="Text Box 21"/>
          <p:cNvSpPr txBox="1">
            <a:spLocks noChangeArrowheads="1"/>
          </p:cNvSpPr>
          <p:nvPr/>
        </p:nvSpPr>
        <p:spPr bwMode="auto">
          <a:xfrm>
            <a:off x="5416216" y="4077433"/>
            <a:ext cx="987376" cy="395101"/>
          </a:xfrm>
          <a:prstGeom prst="rect">
            <a:avLst/>
          </a:prstGeom>
          <a:noFill/>
          <a:ln w="9525">
            <a:noFill/>
            <a:miter lim="800000"/>
            <a:headEnd/>
            <a:tailEnd/>
          </a:ln>
        </p:spPr>
        <p:txBody>
          <a:bodyPr wrap="none" lIns="86482" tIns="43240" rIns="86482" bIns="43240">
            <a:spAutoFit/>
          </a:bodyPr>
          <a:lstStyle/>
          <a:p>
            <a:pPr defTabSz="864692"/>
            <a:r>
              <a:rPr lang="en-US" dirty="0"/>
              <a:t>Sensor</a:t>
            </a:r>
          </a:p>
        </p:txBody>
      </p:sp>
      <p:sp>
        <p:nvSpPr>
          <p:cNvPr id="80907" name="Text Box 24"/>
          <p:cNvSpPr txBox="1">
            <a:spLocks noChangeArrowheads="1"/>
          </p:cNvSpPr>
          <p:nvPr/>
        </p:nvSpPr>
        <p:spPr bwMode="auto">
          <a:xfrm>
            <a:off x="340895" y="685800"/>
            <a:ext cx="2114287" cy="395101"/>
          </a:xfrm>
          <a:prstGeom prst="rect">
            <a:avLst/>
          </a:prstGeom>
          <a:noFill/>
          <a:ln w="9525">
            <a:noFill/>
            <a:miter lim="800000"/>
            <a:headEnd/>
            <a:tailEnd/>
          </a:ln>
        </p:spPr>
        <p:txBody>
          <a:bodyPr wrap="none" lIns="86482" tIns="43240" rIns="86482" bIns="43240">
            <a:spAutoFit/>
          </a:bodyPr>
          <a:lstStyle/>
          <a:p>
            <a:pPr defTabSz="864692"/>
            <a:r>
              <a:rPr lang="en-US" dirty="0" err="1"/>
              <a:t>Roda</a:t>
            </a:r>
            <a:r>
              <a:rPr lang="en-US" dirty="0"/>
              <a:t> </a:t>
            </a:r>
            <a:r>
              <a:rPr lang="en-US" dirty="0" err="1"/>
              <a:t>Kendaraan</a:t>
            </a:r>
            <a:endParaRPr lang="en-US" dirty="0"/>
          </a:p>
        </p:txBody>
      </p:sp>
      <p:sp>
        <p:nvSpPr>
          <p:cNvPr id="80908" name="Line 25"/>
          <p:cNvSpPr>
            <a:spLocks noChangeShapeType="1"/>
          </p:cNvSpPr>
          <p:nvPr/>
        </p:nvSpPr>
        <p:spPr bwMode="auto">
          <a:xfrm>
            <a:off x="1778669" y="1143001"/>
            <a:ext cx="443163" cy="358287"/>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9722" name="Text Box 26"/>
          <p:cNvSpPr txBox="1">
            <a:spLocks noChangeArrowheads="1"/>
          </p:cNvSpPr>
          <p:nvPr/>
        </p:nvSpPr>
        <p:spPr bwMode="auto">
          <a:xfrm>
            <a:off x="1963153" y="2666269"/>
            <a:ext cx="1659034" cy="395101"/>
          </a:xfrm>
          <a:prstGeom prst="rect">
            <a:avLst/>
          </a:prstGeom>
          <a:noFill/>
          <a:ln w="9525">
            <a:noFill/>
            <a:miter lim="800000"/>
            <a:headEnd/>
            <a:tailEnd/>
          </a:ln>
        </p:spPr>
        <p:txBody>
          <a:bodyPr wrap="none" lIns="86482" tIns="43240" rIns="86482" bIns="43240">
            <a:spAutoFit/>
          </a:bodyPr>
          <a:lstStyle/>
          <a:p>
            <a:pPr defTabSz="864692"/>
            <a:r>
              <a:rPr lang="en-US" dirty="0"/>
              <a:t>Speed Roller</a:t>
            </a:r>
          </a:p>
        </p:txBody>
      </p:sp>
      <p:sp>
        <p:nvSpPr>
          <p:cNvPr id="80910" name="Text Box 28"/>
          <p:cNvSpPr txBox="1">
            <a:spLocks noChangeArrowheads="1"/>
          </p:cNvSpPr>
          <p:nvPr/>
        </p:nvSpPr>
        <p:spPr bwMode="auto">
          <a:xfrm>
            <a:off x="635669" y="5638068"/>
            <a:ext cx="7936832" cy="702878"/>
          </a:xfrm>
          <a:prstGeom prst="rect">
            <a:avLst/>
          </a:prstGeom>
          <a:noFill/>
          <a:ln w="9525">
            <a:noFill/>
            <a:miter lim="800000"/>
            <a:headEnd/>
            <a:tailEnd/>
          </a:ln>
        </p:spPr>
        <p:txBody>
          <a:bodyPr lIns="86482" tIns="43240" rIns="86482" bIns="43240">
            <a:spAutoFit/>
          </a:bodyPr>
          <a:lstStyle/>
          <a:p>
            <a:pPr defTabSz="864692"/>
            <a:r>
              <a:rPr lang="en-US" dirty="0"/>
              <a:t>Proximity Sensor yang </a:t>
            </a:r>
            <a:r>
              <a:rPr lang="en-US" dirty="0" err="1"/>
              <a:t>digunakan</a:t>
            </a:r>
            <a:r>
              <a:rPr lang="en-US" dirty="0"/>
              <a:t> </a:t>
            </a:r>
            <a:r>
              <a:rPr lang="en-US" dirty="0" err="1"/>
              <a:t>sebagai</a:t>
            </a:r>
            <a:r>
              <a:rPr lang="en-US" dirty="0"/>
              <a:t> Presence Sensor </a:t>
            </a:r>
            <a:r>
              <a:rPr lang="en-US" dirty="0" err="1"/>
              <a:t>pada</a:t>
            </a:r>
            <a:r>
              <a:rPr lang="en-US" dirty="0"/>
              <a:t> </a:t>
            </a:r>
            <a:r>
              <a:rPr lang="en-US" dirty="0" err="1"/>
              <a:t>alat</a:t>
            </a:r>
            <a:r>
              <a:rPr lang="en-US" dirty="0"/>
              <a:t> </a:t>
            </a:r>
            <a:r>
              <a:rPr lang="en-US" dirty="0" err="1"/>
              <a:t>uji</a:t>
            </a:r>
            <a:r>
              <a:rPr lang="en-US" dirty="0"/>
              <a:t> Brake Tester</a:t>
            </a:r>
          </a:p>
        </p:txBody>
      </p:sp>
      <p:pic>
        <p:nvPicPr>
          <p:cNvPr id="80911" name="Picture 29" descr="Brake Tester"/>
          <p:cNvPicPr>
            <a:picLocks noChangeAspect="1" noChangeArrowheads="1"/>
          </p:cNvPicPr>
          <p:nvPr/>
        </p:nvPicPr>
        <p:blipFill>
          <a:blip r:embed="rId2">
            <a:lum bright="8000"/>
          </a:blip>
          <a:srcRect/>
          <a:stretch>
            <a:fillRect/>
          </a:stretch>
        </p:blipFill>
        <p:spPr bwMode="auto">
          <a:xfrm>
            <a:off x="5334000" y="1143000"/>
            <a:ext cx="3810000" cy="2516799"/>
          </a:xfrm>
          <a:prstGeom prst="rect">
            <a:avLst/>
          </a:prstGeom>
          <a:noFill/>
          <a:ln w="9525">
            <a:noFill/>
            <a:miter lim="800000"/>
            <a:headEnd/>
            <a:tailEnd/>
          </a:ln>
        </p:spPr>
      </p:pic>
      <p:sp>
        <p:nvSpPr>
          <p:cNvPr id="80912" name="Text Box 30"/>
          <p:cNvSpPr txBox="1">
            <a:spLocks noChangeArrowheads="1"/>
          </p:cNvSpPr>
          <p:nvPr/>
        </p:nvSpPr>
        <p:spPr bwMode="auto">
          <a:xfrm>
            <a:off x="5067301" y="593481"/>
            <a:ext cx="1645947" cy="388560"/>
          </a:xfrm>
          <a:prstGeom prst="rect">
            <a:avLst/>
          </a:prstGeom>
          <a:noFill/>
          <a:ln w="9525">
            <a:noFill/>
            <a:miter lim="800000"/>
            <a:headEnd/>
            <a:tailEnd/>
          </a:ln>
        </p:spPr>
        <p:txBody>
          <a:bodyPr wrap="none" lIns="80002" tIns="40001" rIns="80002" bIns="40001">
            <a:spAutoFit/>
          </a:bodyPr>
          <a:lstStyle/>
          <a:p>
            <a:pPr defTabSz="864692"/>
            <a:r>
              <a:rPr lang="en-US" dirty="0"/>
              <a:t>Speed Roller</a:t>
            </a:r>
          </a:p>
        </p:txBody>
      </p:sp>
      <p:sp>
        <p:nvSpPr>
          <p:cNvPr id="80913" name="Line 31"/>
          <p:cNvSpPr>
            <a:spLocks noChangeShapeType="1"/>
          </p:cNvSpPr>
          <p:nvPr/>
        </p:nvSpPr>
        <p:spPr bwMode="auto">
          <a:xfrm>
            <a:off x="5841332" y="1000126"/>
            <a:ext cx="1080836" cy="85725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80914" name="Text Box 32"/>
          <p:cNvSpPr txBox="1">
            <a:spLocks noChangeArrowheads="1"/>
          </p:cNvSpPr>
          <p:nvPr/>
        </p:nvSpPr>
        <p:spPr bwMode="auto">
          <a:xfrm>
            <a:off x="7098632" y="593481"/>
            <a:ext cx="1503280" cy="388560"/>
          </a:xfrm>
          <a:prstGeom prst="rect">
            <a:avLst/>
          </a:prstGeom>
          <a:noFill/>
          <a:ln w="9525">
            <a:noFill/>
            <a:miter lim="800000"/>
            <a:headEnd/>
            <a:tailEnd/>
          </a:ln>
        </p:spPr>
        <p:txBody>
          <a:bodyPr wrap="none" lIns="80002" tIns="40001" rIns="80002" bIns="40001">
            <a:spAutoFit/>
          </a:bodyPr>
          <a:lstStyle/>
          <a:p>
            <a:pPr defTabSz="864692"/>
            <a:r>
              <a:rPr lang="en-US" dirty="0"/>
              <a:t>Drive Roller</a:t>
            </a:r>
          </a:p>
        </p:txBody>
      </p:sp>
      <p:sp>
        <p:nvSpPr>
          <p:cNvPr id="80915" name="Line 33"/>
          <p:cNvSpPr>
            <a:spLocks noChangeShapeType="1"/>
          </p:cNvSpPr>
          <p:nvPr/>
        </p:nvSpPr>
        <p:spPr bwMode="auto">
          <a:xfrm flipH="1">
            <a:off x="7174832" y="929787"/>
            <a:ext cx="445168" cy="571500"/>
          </a:xfrm>
          <a:prstGeom prst="line">
            <a:avLst/>
          </a:prstGeom>
          <a:noFill/>
          <a:ln w="9525">
            <a:solidFill>
              <a:schemeClr val="tx1"/>
            </a:solidFill>
            <a:round/>
            <a:headEnd/>
            <a:tailEnd type="triangle" w="med" len="med"/>
          </a:ln>
        </p:spPr>
        <p:txBody>
          <a:bodyPr lIns="80002" tIns="40001" rIns="80002" bIns="40001"/>
          <a:lstStyle/>
          <a:p>
            <a:endParaRPr lang="id-ID"/>
          </a:p>
        </p:txBody>
      </p:sp>
      <p:sp>
        <p:nvSpPr>
          <p:cNvPr id="26" name="Slide Number Placeholder 25"/>
          <p:cNvSpPr>
            <a:spLocks noGrp="1"/>
          </p:cNvSpPr>
          <p:nvPr>
            <p:ph type="sldNum" sz="quarter" idx="12"/>
          </p:nvPr>
        </p:nvSpPr>
        <p:spPr/>
        <p:txBody>
          <a:bodyPr/>
          <a:lstStyle/>
          <a:p>
            <a:pPr>
              <a:defRPr/>
            </a:pPr>
            <a:fld id="{09E16C0C-E08D-44A6-99D5-9E535B4CB6B7}"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33333E-6 L -3.33333E-6 0.05 " pathEditMode="relative" rAng="0" ptsTypes="AA">
                                      <p:cBhvr>
                                        <p:cTn id="6" dur="2000" fill="hold"/>
                                        <p:tgtEl>
                                          <p:spTgt spid="29712"/>
                                        </p:tgtEl>
                                        <p:attrNameLst>
                                          <p:attrName>ppt_x</p:attrName>
                                          <p:attrName>ppt_y</p:attrName>
                                        </p:attrNameLst>
                                      </p:cBhvr>
                                      <p:rCtr x="0" y="25"/>
                                    </p:animMotion>
                                  </p:childTnLst>
                                </p:cTn>
                              </p:par>
                              <p:par>
                                <p:cTn id="7" presetID="16" presetClass="exit" presetSubtype="26" fill="hold" grpId="0" nodeType="withEffect">
                                  <p:stCondLst>
                                    <p:cond delay="0"/>
                                  </p:stCondLst>
                                  <p:childTnLst>
                                    <p:animEffect transition="out" filter="barn(inHorizontal)">
                                      <p:cBhvr>
                                        <p:cTn id="8" dur="500"/>
                                        <p:tgtEl>
                                          <p:spTgt spid="29722"/>
                                        </p:tgtEl>
                                      </p:cBhvr>
                                    </p:animEffect>
                                    <p:set>
                                      <p:cBhvr>
                                        <p:cTn id="9" dur="1" fill="hold">
                                          <p:stCondLst>
                                            <p:cond delay="499"/>
                                          </p:stCondLst>
                                        </p:cTn>
                                        <p:tgtEl>
                                          <p:spTgt spid="2972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3.33333E-6 -2.22222E-6 L -3.33333E-6 0.11667 " pathEditMode="relative" rAng="0" ptsTypes="AA">
                                      <p:cBhvr>
                                        <p:cTn id="13" dur="2000" fill="hold"/>
                                        <p:tgtEl>
                                          <p:spTgt spid="2"/>
                                        </p:tgtEl>
                                        <p:attrNameLst>
                                          <p:attrName>ppt_x</p:attrName>
                                          <p:attrName>ppt_y</p:attrName>
                                        </p:attrNameLst>
                                      </p:cBhvr>
                                      <p:rCtr x="0" y="58"/>
                                    </p:animMotion>
                                  </p:childTnLst>
                                </p:cTn>
                              </p:par>
                              <p:par>
                                <p:cTn id="14" presetID="42" presetClass="path" presetSubtype="0" accel="50000" decel="50000" fill="hold" grpId="1" nodeType="withEffect">
                                  <p:stCondLst>
                                    <p:cond delay="0"/>
                                  </p:stCondLst>
                                  <p:childTnLst>
                                    <p:animMotion origin="layout" path="M -3.33333E-6 0.05 L -3.33333E-6 0.18334 " pathEditMode="relative" rAng="0" ptsTypes="AA">
                                      <p:cBhvr>
                                        <p:cTn id="15" dur="2000" fill="hold"/>
                                        <p:tgtEl>
                                          <p:spTgt spid="29712"/>
                                        </p:tgtEl>
                                        <p:attrNameLst>
                                          <p:attrName>ppt_x</p:attrName>
                                          <p:attrName>ppt_y</p:attrName>
                                        </p:attrNameLst>
                                      </p:cBhvr>
                                      <p:rCtr x="0" y="67"/>
                                    </p:animMotion>
                                  </p:childTnLst>
                                </p:cTn>
                              </p:par>
                              <p:par>
                                <p:cTn id="16" presetID="9" presetClass="entr" presetSubtype="0" fill="hold" grpId="0" nodeType="withEffect">
                                  <p:stCondLst>
                                    <p:cond delay="0"/>
                                  </p:stCondLst>
                                  <p:childTnLst>
                                    <p:set>
                                      <p:cBhvr>
                                        <p:cTn id="17" dur="1" fill="hold">
                                          <p:stCondLst>
                                            <p:cond delay="0"/>
                                          </p:stCondLst>
                                        </p:cTn>
                                        <p:tgtEl>
                                          <p:spTgt spid="29714"/>
                                        </p:tgtEl>
                                        <p:attrNameLst>
                                          <p:attrName>style.visibility</p:attrName>
                                        </p:attrNameLst>
                                      </p:cBhvr>
                                      <p:to>
                                        <p:strVal val="visible"/>
                                      </p:to>
                                    </p:set>
                                    <p:animEffect transition="in" filter="dissolve">
                                      <p:cBhvr>
                                        <p:cTn id="18" dur="2000"/>
                                        <p:tgtEl>
                                          <p:spTgt spid="297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accel="50000" decel="50000" fill="hold" nodeType="clickEffect">
                                  <p:stCondLst>
                                    <p:cond delay="0"/>
                                  </p:stCondLst>
                                  <p:childTnLst>
                                    <p:animMotion origin="layout" path="M -3.33333E-6 0.11667 L -3.33333E-6 -0.00555 " pathEditMode="relative" rAng="0" ptsTypes="AA">
                                      <p:cBhvr>
                                        <p:cTn id="22" dur="2000" fill="hold"/>
                                        <p:tgtEl>
                                          <p:spTgt spid="2"/>
                                        </p:tgtEl>
                                        <p:attrNameLst>
                                          <p:attrName>ppt_x</p:attrName>
                                          <p:attrName>ppt_y</p:attrName>
                                        </p:attrNameLst>
                                      </p:cBhvr>
                                      <p:rCtr x="0" y="-61"/>
                                    </p:animMotion>
                                  </p:childTnLst>
                                </p:cTn>
                              </p:par>
                              <p:par>
                                <p:cTn id="23" presetID="64" presetClass="path" presetSubtype="0" accel="50000" decel="50000" fill="hold" grpId="2" nodeType="withEffect">
                                  <p:stCondLst>
                                    <p:cond delay="0"/>
                                  </p:stCondLst>
                                  <p:childTnLst>
                                    <p:animMotion origin="layout" path="M -3.33333E-6 0.18149 L -3.33333E-6 0.04815 " pathEditMode="relative" rAng="0" ptsTypes="AA">
                                      <p:cBhvr>
                                        <p:cTn id="24" dur="2000" fill="hold"/>
                                        <p:tgtEl>
                                          <p:spTgt spid="29712"/>
                                        </p:tgtEl>
                                        <p:attrNameLst>
                                          <p:attrName>ppt_x</p:attrName>
                                          <p:attrName>ppt_y</p:attrName>
                                        </p:attrNameLst>
                                      </p:cBhvr>
                                      <p:rCtr x="0" y="-67"/>
                                    </p:animMotion>
                                  </p:childTnLst>
                                </p:cTn>
                              </p:par>
                            </p:childTnLst>
                          </p:cTn>
                        </p:par>
                        <p:par>
                          <p:cTn id="25" fill="hold" nodeType="afterGroup">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29716"/>
                                        </p:tgtEl>
                                        <p:attrNameLst>
                                          <p:attrName>style.visibility</p:attrName>
                                        </p:attrNameLst>
                                      </p:cBhvr>
                                      <p:to>
                                        <p:strVal val="visible"/>
                                      </p:to>
                                    </p:set>
                                    <p:animEffect transition="in" filter="dissolve">
                                      <p:cBhvr>
                                        <p:cTn id="28" dur="500"/>
                                        <p:tgtEl>
                                          <p:spTgt spid="29716"/>
                                        </p:tgtEl>
                                      </p:cBhvr>
                                    </p:animEffect>
                                  </p:childTnLst>
                                </p:cTn>
                              </p:par>
                            </p:childTnLst>
                          </p:cTn>
                        </p:par>
                        <p:par>
                          <p:cTn id="29" fill="hold" nodeType="afterGroup">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29715"/>
                                        </p:tgtEl>
                                        <p:attrNameLst>
                                          <p:attrName>style.visibility</p:attrName>
                                        </p:attrNameLst>
                                      </p:cBhvr>
                                      <p:to>
                                        <p:strVal val="visible"/>
                                      </p:to>
                                    </p:set>
                                    <p:animEffect transition="in" filter="dissolve">
                                      <p:cBhvr>
                                        <p:cTn id="32" dur="1000"/>
                                        <p:tgtEl>
                                          <p:spTgt spid="29715"/>
                                        </p:tgtEl>
                                      </p:cBhvr>
                                    </p:animEffect>
                                  </p:childTnLst>
                                </p:cTn>
                              </p:par>
                            </p:childTnLst>
                          </p:cTn>
                        </p:par>
                        <p:par>
                          <p:cTn id="33" fill="hold" nodeType="afterGroup">
                            <p:stCondLst>
                              <p:cond delay="3500"/>
                            </p:stCondLst>
                            <p:childTnLst>
                              <p:par>
                                <p:cTn id="34" presetID="64" presetClass="path" presetSubtype="0" accel="50000" decel="50000" fill="hold" grpId="3" nodeType="afterEffect">
                                  <p:stCondLst>
                                    <p:cond delay="0"/>
                                  </p:stCondLst>
                                  <p:childTnLst>
                                    <p:animMotion origin="layout" path="M -3.33333E-6 0.03889 L -3.33333E-6 -0.00555 " pathEditMode="relative" rAng="0" ptsTypes="AA">
                                      <p:cBhvr>
                                        <p:cTn id="35" dur="2000" fill="hold"/>
                                        <p:tgtEl>
                                          <p:spTgt spid="29712"/>
                                        </p:tgtEl>
                                        <p:attrNameLst>
                                          <p:attrName>ppt_x</p:attrName>
                                          <p:attrName>ppt_y</p:attrName>
                                        </p:attrNameLst>
                                      </p:cBhvr>
                                      <p:rCtr x="0"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nimBg="1"/>
      <p:bldP spid="29712" grpId="1" animBg="1"/>
      <p:bldP spid="29712" grpId="2" animBg="1"/>
      <p:bldP spid="29712" grpId="3" animBg="1"/>
      <p:bldP spid="29714" grpId="0" animBg="1"/>
      <p:bldP spid="29716" grpId="0" animBg="1"/>
      <p:bldP spid="29715" grpId="0" animBg="1"/>
      <p:bldP spid="297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445169" y="1000126"/>
            <a:ext cx="8584532" cy="1472319"/>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ROLLERS SPEED SENSOR</a:t>
            </a:r>
            <a:r>
              <a:rPr lang="en-US" sz="1800" dirty="0"/>
              <a:t>, </a:t>
            </a:r>
            <a:r>
              <a:rPr lang="en-US" sz="1800" dirty="0" err="1"/>
              <a:t>berfungsi</a:t>
            </a:r>
            <a:r>
              <a:rPr lang="en-US" sz="1800" dirty="0"/>
              <a:t> </a:t>
            </a:r>
            <a:r>
              <a:rPr lang="en-US" sz="1800" dirty="0" err="1"/>
              <a:t>untuk</a:t>
            </a:r>
            <a:r>
              <a:rPr lang="en-US" sz="1800" dirty="0"/>
              <a:t>  </a:t>
            </a:r>
            <a:r>
              <a:rPr lang="en-US" sz="1800" dirty="0" err="1"/>
              <a:t>mendeteksi</a:t>
            </a:r>
            <a:r>
              <a:rPr lang="en-US" sz="1800" dirty="0"/>
              <a:t>  </a:t>
            </a:r>
            <a:r>
              <a:rPr lang="en-US" sz="1800" dirty="0" err="1"/>
              <a:t>kecepatan</a:t>
            </a:r>
            <a:r>
              <a:rPr lang="en-US" sz="1800" dirty="0"/>
              <a:t> </a:t>
            </a:r>
            <a:r>
              <a:rPr lang="en-US" sz="1800" dirty="0" err="1"/>
              <a:t>putar</a:t>
            </a:r>
            <a:r>
              <a:rPr lang="en-US" sz="1800" dirty="0"/>
              <a:t> </a:t>
            </a:r>
            <a:r>
              <a:rPr lang="en-US" sz="1800" dirty="0" err="1"/>
              <a:t>roda</a:t>
            </a:r>
            <a:r>
              <a:rPr lang="en-US" sz="1800" dirty="0"/>
              <a:t> </a:t>
            </a:r>
            <a:r>
              <a:rPr lang="en-US" sz="1800" dirty="0" err="1"/>
              <a:t>kendaraan</a:t>
            </a:r>
            <a:r>
              <a:rPr lang="en-US" sz="1800" dirty="0"/>
              <a:t>,</a:t>
            </a:r>
            <a:r>
              <a:rPr lang="id-ID" sz="1800" dirty="0"/>
              <a:t> </a:t>
            </a:r>
            <a:r>
              <a:rPr lang="en-US" sz="1800" dirty="0" err="1"/>
              <a:t>dan</a:t>
            </a:r>
            <a:r>
              <a:rPr lang="en-US" sz="1800" dirty="0"/>
              <a:t> </a:t>
            </a:r>
            <a:r>
              <a:rPr lang="en-US" sz="1800" dirty="0" err="1"/>
              <a:t>memerintahkan</a:t>
            </a:r>
            <a:r>
              <a:rPr lang="en-US" sz="1800" dirty="0"/>
              <a:t> </a:t>
            </a:r>
            <a:r>
              <a:rPr lang="en-US" sz="1800" dirty="0" err="1"/>
              <a:t>komputer</a:t>
            </a:r>
            <a:r>
              <a:rPr lang="en-US" sz="1800" dirty="0"/>
              <a:t> </a:t>
            </a:r>
            <a:r>
              <a:rPr lang="en-US" sz="1800" dirty="0" err="1"/>
              <a:t>untuk</a:t>
            </a:r>
            <a:r>
              <a:rPr lang="en-US" sz="1800" dirty="0"/>
              <a:t> </a:t>
            </a:r>
            <a:r>
              <a:rPr lang="en-US" sz="1800" dirty="0" err="1"/>
              <a:t>mematikan</a:t>
            </a:r>
            <a:r>
              <a:rPr lang="en-US" sz="1800" dirty="0"/>
              <a:t> motor </a:t>
            </a:r>
            <a:r>
              <a:rPr lang="en-US" sz="1800" dirty="0" err="1"/>
              <a:t>jika</a:t>
            </a:r>
            <a:r>
              <a:rPr lang="en-US" sz="1800" dirty="0"/>
              <a:t> </a:t>
            </a:r>
            <a:r>
              <a:rPr lang="en-US" sz="1800" dirty="0" err="1"/>
              <a:t>perbedaan</a:t>
            </a:r>
            <a:r>
              <a:rPr lang="en-US" sz="1800" dirty="0"/>
              <a:t> </a:t>
            </a:r>
            <a:r>
              <a:rPr lang="en-US" sz="1800" dirty="0" err="1"/>
              <a:t>kecepatan</a:t>
            </a:r>
            <a:r>
              <a:rPr lang="en-US" sz="1800" dirty="0"/>
              <a:t> </a:t>
            </a:r>
            <a:r>
              <a:rPr lang="en-US" sz="1800" dirty="0" err="1"/>
              <a:t>antara</a:t>
            </a:r>
            <a:r>
              <a:rPr lang="en-US" sz="1800" dirty="0"/>
              <a:t> drive</a:t>
            </a:r>
            <a:r>
              <a:rPr lang="id-ID" sz="1800" dirty="0"/>
              <a:t> </a:t>
            </a:r>
            <a:r>
              <a:rPr lang="en-US" sz="1800" dirty="0"/>
              <a:t>rollers </a:t>
            </a:r>
            <a:r>
              <a:rPr lang="en-US" sz="1800" dirty="0" err="1"/>
              <a:t>dengan</a:t>
            </a:r>
            <a:r>
              <a:rPr lang="en-US" sz="1800" dirty="0"/>
              <a:t> speed rollers </a:t>
            </a:r>
            <a:r>
              <a:rPr lang="en-US" sz="1800" dirty="0" err="1"/>
              <a:t>mencapai</a:t>
            </a:r>
            <a:r>
              <a:rPr lang="en-US" sz="1800" dirty="0"/>
              <a:t> </a:t>
            </a:r>
            <a:r>
              <a:rPr lang="en-US" sz="1800" dirty="0" err="1"/>
              <a:t>titik</a:t>
            </a:r>
            <a:r>
              <a:rPr lang="en-US" sz="1800" dirty="0"/>
              <a:t> yang </a:t>
            </a:r>
            <a:r>
              <a:rPr lang="en-US" sz="1800" dirty="0" err="1"/>
              <a:t>telah</a:t>
            </a:r>
            <a:r>
              <a:rPr lang="en-US" sz="1800" dirty="0"/>
              <a:t> </a:t>
            </a:r>
            <a:r>
              <a:rPr lang="en-US" sz="1800" dirty="0" err="1"/>
              <a:t>ditentukan.Biasanya</a:t>
            </a:r>
            <a:r>
              <a:rPr lang="en-US" sz="1800" dirty="0"/>
              <a:t> </a:t>
            </a:r>
            <a:r>
              <a:rPr lang="en-US" sz="1800" dirty="0" err="1"/>
              <a:t>berkisar</a:t>
            </a:r>
            <a:r>
              <a:rPr lang="en-US" sz="1800" dirty="0"/>
              <a:t> </a:t>
            </a:r>
            <a:r>
              <a:rPr lang="en-US" sz="1800" dirty="0" err="1"/>
              <a:t>antara</a:t>
            </a:r>
            <a:r>
              <a:rPr lang="en-US" sz="1800" dirty="0"/>
              <a:t> 15% s/d 25%, </a:t>
            </a:r>
            <a:r>
              <a:rPr lang="en-US" sz="1800" dirty="0" err="1"/>
              <a:t>tergantung</a:t>
            </a:r>
            <a:r>
              <a:rPr lang="en-US" sz="1800" dirty="0"/>
              <a:t> </a:t>
            </a:r>
            <a:r>
              <a:rPr lang="en-US" sz="1800" dirty="0" err="1"/>
              <a:t>dari</a:t>
            </a:r>
            <a:r>
              <a:rPr lang="en-US" sz="1800" dirty="0"/>
              <a:t> </a:t>
            </a:r>
            <a:r>
              <a:rPr lang="en-US" sz="1800" dirty="0" err="1"/>
              <a:t>karakteristik</a:t>
            </a:r>
            <a:r>
              <a:rPr lang="en-US" sz="1800" dirty="0"/>
              <a:t> </a:t>
            </a:r>
            <a:r>
              <a:rPr lang="en-US" sz="1800" dirty="0" err="1"/>
              <a:t>alatnya</a:t>
            </a:r>
            <a:r>
              <a:rPr lang="en-US" sz="1800" dirty="0"/>
              <a:t>.</a:t>
            </a:r>
          </a:p>
        </p:txBody>
      </p:sp>
      <p:sp>
        <p:nvSpPr>
          <p:cNvPr id="81923" name="WordArt 5"/>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0736" name="Picture 16"/>
          <p:cNvPicPr>
            <a:picLocks noChangeAspect="1" noChangeArrowheads="1"/>
          </p:cNvPicPr>
          <p:nvPr/>
        </p:nvPicPr>
        <p:blipFill>
          <a:blip r:embed="rId2"/>
          <a:srcRect/>
          <a:stretch>
            <a:fillRect/>
          </a:stretch>
        </p:blipFill>
        <p:spPr bwMode="auto">
          <a:xfrm>
            <a:off x="4381501" y="3000376"/>
            <a:ext cx="4762499" cy="3257550"/>
          </a:xfrm>
          <a:prstGeom prst="rect">
            <a:avLst/>
          </a:prstGeom>
          <a:noFill/>
          <a:ln w="9525">
            <a:noFill/>
            <a:miter lim="800000"/>
            <a:headEnd/>
            <a:tailEnd/>
          </a:ln>
        </p:spPr>
      </p:pic>
      <p:sp>
        <p:nvSpPr>
          <p:cNvPr id="30737" name="Text Box 17"/>
          <p:cNvSpPr txBox="1">
            <a:spLocks noChangeArrowheads="1"/>
          </p:cNvSpPr>
          <p:nvPr/>
        </p:nvSpPr>
        <p:spPr bwMode="auto">
          <a:xfrm>
            <a:off x="507333" y="3072912"/>
            <a:ext cx="3619499" cy="2573773"/>
          </a:xfrm>
          <a:prstGeom prst="rect">
            <a:avLst/>
          </a:prstGeom>
          <a:noFill/>
          <a:ln w="9525">
            <a:noFill/>
            <a:miter lim="800000"/>
            <a:headEnd/>
            <a:tailEnd/>
          </a:ln>
        </p:spPr>
        <p:txBody>
          <a:bodyPr lIns="80002" tIns="40001" rIns="80002" bIns="40001">
            <a:spAutoFit/>
          </a:bodyPr>
          <a:lstStyle/>
          <a:p>
            <a:pPr algn="just" defTabSz="864692">
              <a:spcBef>
                <a:spcPct val="50000"/>
              </a:spcBef>
            </a:pPr>
            <a:r>
              <a:rPr lang="en-US" sz="1800" dirty="0" err="1"/>
              <a:t>Satu</a:t>
            </a:r>
            <a:r>
              <a:rPr lang="en-US" sz="1800" dirty="0"/>
              <a:t> </a:t>
            </a:r>
            <a:r>
              <a:rPr lang="en-US" sz="1800" dirty="0" err="1"/>
              <a:t>putaran</a:t>
            </a:r>
            <a:r>
              <a:rPr lang="en-US" sz="1800" dirty="0"/>
              <a:t>  speed  rollers </a:t>
            </a:r>
            <a:r>
              <a:rPr lang="en-US" sz="1800" dirty="0" err="1"/>
              <a:t>dideteksi</a:t>
            </a:r>
            <a:r>
              <a:rPr lang="id-ID" sz="1800" dirty="0"/>
              <a:t> </a:t>
            </a:r>
            <a:r>
              <a:rPr lang="en-US" sz="1800" dirty="0" err="1"/>
              <a:t>oleh</a:t>
            </a:r>
            <a:r>
              <a:rPr lang="en-US" sz="1800" dirty="0"/>
              <a:t> proximity sensor </a:t>
            </a:r>
            <a:r>
              <a:rPr lang="en-US" sz="1800" dirty="0" err="1"/>
              <a:t>dengan</a:t>
            </a:r>
            <a:r>
              <a:rPr lang="en-US" sz="1800" dirty="0"/>
              <a:t> </a:t>
            </a:r>
            <a:r>
              <a:rPr lang="en-US" sz="1800" dirty="0" err="1"/>
              <a:t>indikasi</a:t>
            </a:r>
            <a:r>
              <a:rPr lang="id-ID" sz="1800" dirty="0"/>
              <a:t> </a:t>
            </a:r>
            <a:r>
              <a:rPr lang="en-US" sz="1800" dirty="0" err="1"/>
              <a:t>siklus</a:t>
            </a:r>
            <a:r>
              <a:rPr lang="en-US" sz="1800" dirty="0"/>
              <a:t> Off-On-Off.</a:t>
            </a:r>
            <a:r>
              <a:rPr lang="id-ID" sz="1800" dirty="0"/>
              <a:t> </a:t>
            </a:r>
            <a:r>
              <a:rPr lang="en-US" sz="1800" dirty="0" err="1"/>
              <a:t>Jika</a:t>
            </a:r>
            <a:r>
              <a:rPr lang="en-US" sz="1800" dirty="0"/>
              <a:t>  </a:t>
            </a:r>
            <a:r>
              <a:rPr lang="en-US" sz="1800" dirty="0" err="1"/>
              <a:t>waktu</a:t>
            </a:r>
            <a:r>
              <a:rPr lang="en-US" sz="1800" dirty="0"/>
              <a:t>  yang  </a:t>
            </a:r>
            <a:r>
              <a:rPr lang="en-US" sz="1800" dirty="0" err="1"/>
              <a:t>dibutuhkan</a:t>
            </a:r>
            <a:r>
              <a:rPr lang="en-US" sz="1800" dirty="0"/>
              <a:t>   </a:t>
            </a:r>
            <a:r>
              <a:rPr lang="en-US" sz="1800" dirty="0" err="1"/>
              <a:t>setiap</a:t>
            </a:r>
            <a:r>
              <a:rPr lang="id-ID" sz="1800" dirty="0"/>
              <a:t> </a:t>
            </a:r>
            <a:r>
              <a:rPr lang="en-US" sz="1800" dirty="0" err="1"/>
              <a:t>siklus</a:t>
            </a:r>
            <a:r>
              <a:rPr lang="en-US" sz="1800" dirty="0"/>
              <a:t>  </a:t>
            </a:r>
            <a:r>
              <a:rPr lang="en-US" sz="1800" dirty="0" err="1"/>
              <a:t>dihitung</a:t>
            </a:r>
            <a:r>
              <a:rPr lang="en-US" sz="1800" dirty="0"/>
              <a:t>,  </a:t>
            </a:r>
            <a:r>
              <a:rPr lang="en-US" sz="1800" dirty="0" err="1"/>
              <a:t>maka</a:t>
            </a:r>
            <a:r>
              <a:rPr lang="en-US" sz="1800" dirty="0"/>
              <a:t>  </a:t>
            </a:r>
            <a:r>
              <a:rPr lang="en-US" sz="1800" dirty="0" err="1"/>
              <a:t>dengan</a:t>
            </a:r>
            <a:r>
              <a:rPr lang="en-US" sz="1800" dirty="0"/>
              <a:t> </a:t>
            </a:r>
            <a:r>
              <a:rPr lang="en-US" sz="1800" dirty="0" err="1"/>
              <a:t>perhitungan</a:t>
            </a:r>
            <a:r>
              <a:rPr lang="en-US" sz="1800" dirty="0"/>
              <a:t> </a:t>
            </a:r>
            <a:r>
              <a:rPr lang="en-US" sz="1800" dirty="0" err="1"/>
              <a:t>berdasarkan</a:t>
            </a:r>
            <a:r>
              <a:rPr lang="en-US" sz="1800" dirty="0"/>
              <a:t> </a:t>
            </a:r>
            <a:r>
              <a:rPr lang="en-US" sz="1800" dirty="0" err="1"/>
              <a:t>lingkaran</a:t>
            </a:r>
            <a:r>
              <a:rPr lang="en-US" sz="1800" dirty="0"/>
              <a:t>  speed</a:t>
            </a:r>
            <a:r>
              <a:rPr lang="id-ID" sz="1800" dirty="0"/>
              <a:t> </a:t>
            </a:r>
            <a:r>
              <a:rPr lang="en-US" sz="1800" dirty="0"/>
              <a:t>rollers    </a:t>
            </a:r>
            <a:r>
              <a:rPr lang="en-US" sz="1800" dirty="0" err="1"/>
              <a:t>dapat</a:t>
            </a:r>
            <a:r>
              <a:rPr lang="en-US" sz="1800" dirty="0"/>
              <a:t>   </a:t>
            </a:r>
            <a:r>
              <a:rPr lang="en-US" sz="1800" dirty="0" err="1"/>
              <a:t>diketahui</a:t>
            </a:r>
            <a:r>
              <a:rPr lang="en-US" sz="1800" dirty="0"/>
              <a:t>   </a:t>
            </a:r>
            <a:r>
              <a:rPr lang="en-US" sz="1800" dirty="0" err="1"/>
              <a:t>kecepatan</a:t>
            </a:r>
            <a:r>
              <a:rPr lang="id-ID" sz="1800" dirty="0"/>
              <a:t> </a:t>
            </a:r>
            <a:r>
              <a:rPr lang="en-US" sz="1800" dirty="0"/>
              <a:t>speed rollers </a:t>
            </a:r>
            <a:r>
              <a:rPr lang="en-US" sz="1800" dirty="0" err="1"/>
              <a:t>nya</a:t>
            </a:r>
            <a:r>
              <a:rPr lang="en-US" sz="1800" dirty="0"/>
              <a:t>.</a:t>
            </a:r>
          </a:p>
        </p:txBody>
      </p:sp>
      <p:sp>
        <p:nvSpPr>
          <p:cNvPr id="81927" name="TextBox 6"/>
          <p:cNvSpPr txBox="1">
            <a:spLocks noChangeArrowheads="1"/>
          </p:cNvSpPr>
          <p:nvPr/>
        </p:nvSpPr>
        <p:spPr bwMode="auto">
          <a:xfrm>
            <a:off x="6929454" y="4071942"/>
            <a:ext cx="1347537" cy="521298"/>
          </a:xfrm>
          <a:prstGeom prst="rect">
            <a:avLst/>
          </a:prstGeom>
          <a:noFill/>
          <a:ln w="9525">
            <a:noFill/>
            <a:miter lim="800000"/>
            <a:headEnd/>
            <a:tailEnd/>
          </a:ln>
        </p:spPr>
        <p:txBody>
          <a:bodyPr lIns="120015" tIns="60008" rIns="120015" bIns="60008">
            <a:spAutoFit/>
          </a:bodyPr>
          <a:lstStyle/>
          <a:p>
            <a:r>
              <a:rPr lang="id-ID" sz="1300" dirty="0"/>
              <a:t>Proximite sensor</a:t>
            </a:r>
          </a:p>
        </p:txBody>
      </p:sp>
      <p:cxnSp>
        <p:nvCxnSpPr>
          <p:cNvPr id="81928" name="Straight Arrow Connector 8"/>
          <p:cNvCxnSpPr>
            <a:cxnSpLocks noChangeShapeType="1"/>
          </p:cNvCxnSpPr>
          <p:nvPr/>
        </p:nvCxnSpPr>
        <p:spPr bwMode="auto">
          <a:xfrm rot="5400000" flipH="1" flipV="1">
            <a:off x="6864724" y="5045796"/>
            <a:ext cx="895708" cy="91008"/>
          </a:xfrm>
          <a:prstGeom prst="straightConnector1">
            <a:avLst/>
          </a:prstGeom>
          <a:noFill/>
          <a:ln w="9525" algn="ctr">
            <a:solidFill>
              <a:schemeClr val="tx1"/>
            </a:solidFill>
            <a:round/>
            <a:headEnd/>
            <a:tailEnd type="arrow" w="med" len="med"/>
          </a:ln>
        </p:spPr>
      </p:cxnSp>
      <p:sp>
        <p:nvSpPr>
          <p:cNvPr id="81929" name="Line Callout 1 9"/>
          <p:cNvSpPr>
            <a:spLocks/>
          </p:cNvSpPr>
          <p:nvPr/>
        </p:nvSpPr>
        <p:spPr bwMode="auto">
          <a:xfrm>
            <a:off x="3071802" y="6072206"/>
            <a:ext cx="2791326" cy="491292"/>
          </a:xfrm>
          <a:prstGeom prst="borderCallout1">
            <a:avLst>
              <a:gd name="adj1" fmla="val 18750"/>
              <a:gd name="adj2" fmla="val -8333"/>
              <a:gd name="adj3" fmla="val -18293"/>
              <a:gd name="adj4" fmla="val 146014"/>
            </a:avLst>
          </a:prstGeom>
          <a:solidFill>
            <a:schemeClr val="accent1">
              <a:alpha val="45882"/>
            </a:schemeClr>
          </a:solidFill>
          <a:ln w="9525" algn="ctr">
            <a:solidFill>
              <a:schemeClr val="bg1">
                <a:alpha val="63136"/>
              </a:schemeClr>
            </a:solidFill>
            <a:round/>
            <a:headEnd/>
            <a:tailEnd/>
          </a:ln>
        </p:spPr>
        <p:txBody>
          <a:bodyPr lIns="120015" tIns="60008" rIns="120015" bIns="60008"/>
          <a:lstStyle/>
          <a:p>
            <a:r>
              <a:rPr lang="id-ID" sz="1300" dirty="0"/>
              <a:t>Posisi lampu indikator “ 0ff-on-off </a:t>
            </a:r>
            <a:r>
              <a:rPr lang="id-ID"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57464" y="1000126"/>
            <a:ext cx="8586537" cy="1749318"/>
          </a:xfrm>
          <a:prstGeom prst="rect">
            <a:avLst/>
          </a:prstGeom>
          <a:noFill/>
          <a:ln w="9525">
            <a:noFill/>
            <a:miter lim="800000"/>
            <a:headEnd/>
            <a:tailEnd/>
          </a:ln>
        </p:spPr>
        <p:txBody>
          <a:bodyPr lIns="86482" tIns="43240" rIns="86482" bIns="43240">
            <a:spAutoFit/>
          </a:bodyPr>
          <a:lstStyle/>
          <a:p>
            <a:pPr marL="322958" indent="-322958" defTabSz="864692"/>
            <a:r>
              <a:rPr lang="en-US" sz="1800" b="1" dirty="0"/>
              <a:t>POSISI MOTOR</a:t>
            </a:r>
          </a:p>
          <a:p>
            <a:pPr marL="322958" indent="-322958" defTabSz="864692"/>
            <a:endParaRPr lang="en-US" sz="1800" b="1" dirty="0"/>
          </a:p>
          <a:p>
            <a:pPr marL="322958" indent="-322958" defTabSz="864692"/>
            <a:r>
              <a:rPr lang="en-US" sz="1800" dirty="0" err="1"/>
              <a:t>Letak</a:t>
            </a:r>
            <a:r>
              <a:rPr lang="en-US" sz="1800" dirty="0"/>
              <a:t> / </a:t>
            </a:r>
            <a:r>
              <a:rPr lang="en-US" sz="1800" dirty="0" err="1"/>
              <a:t>posisi</a:t>
            </a:r>
            <a:r>
              <a:rPr lang="en-US" sz="1800" dirty="0"/>
              <a:t> motor </a:t>
            </a:r>
            <a:r>
              <a:rPr lang="en-US" sz="1800" dirty="0" err="1"/>
              <a:t>pada</a:t>
            </a:r>
            <a:r>
              <a:rPr lang="en-US" sz="1800" dirty="0"/>
              <a:t> Rollers Brake Tester </a:t>
            </a:r>
            <a:r>
              <a:rPr lang="en-US" sz="1800" dirty="0" err="1"/>
              <a:t>untuk</a:t>
            </a:r>
            <a:r>
              <a:rPr lang="en-US" sz="1800" dirty="0"/>
              <a:t> </a:t>
            </a:r>
            <a:r>
              <a:rPr lang="en-US" sz="1800" dirty="0" err="1"/>
              <a:t>kendaraan</a:t>
            </a:r>
            <a:r>
              <a:rPr lang="en-US" sz="1800" dirty="0"/>
              <a:t> </a:t>
            </a:r>
            <a:r>
              <a:rPr lang="en-US" sz="1800" dirty="0" err="1"/>
              <a:t>ringan</a:t>
            </a:r>
            <a:r>
              <a:rPr lang="en-US" sz="1800" dirty="0"/>
              <a:t> </a:t>
            </a:r>
            <a:r>
              <a:rPr lang="en-US" sz="1800" dirty="0" err="1"/>
              <a:t>selalu</a:t>
            </a:r>
            <a:r>
              <a:rPr lang="en-US" sz="1800" dirty="0"/>
              <a:t> </a:t>
            </a:r>
            <a:r>
              <a:rPr lang="en-US" sz="1800" dirty="0" err="1"/>
              <a:t>berada</a:t>
            </a:r>
            <a:r>
              <a:rPr lang="en-US" sz="1800" dirty="0"/>
              <a:t> </a:t>
            </a:r>
            <a:r>
              <a:rPr lang="en-US" sz="1800" dirty="0" err="1"/>
              <a:t>dibagian</a:t>
            </a:r>
            <a:r>
              <a:rPr lang="id-ID" sz="1800" dirty="0"/>
              <a:t> </a:t>
            </a:r>
            <a:r>
              <a:rPr lang="en-US" sz="1800" dirty="0" err="1"/>
              <a:t>tengah</a:t>
            </a:r>
            <a:r>
              <a:rPr lang="en-US" sz="1800" dirty="0"/>
              <a:t> </a:t>
            </a:r>
            <a:r>
              <a:rPr lang="en-US" sz="1800" dirty="0" err="1"/>
              <a:t>sehingga</a:t>
            </a:r>
            <a:r>
              <a:rPr lang="en-US" sz="1800" dirty="0"/>
              <a:t> </a:t>
            </a:r>
            <a:r>
              <a:rPr lang="en-US" sz="1800" dirty="0" err="1"/>
              <a:t>jika</a:t>
            </a:r>
            <a:r>
              <a:rPr lang="en-US" sz="1800" dirty="0"/>
              <a:t> </a:t>
            </a:r>
            <a:r>
              <a:rPr lang="en-US" sz="1800" dirty="0" err="1"/>
              <a:t>dibuka</a:t>
            </a:r>
            <a:r>
              <a:rPr lang="en-US" sz="1800" dirty="0"/>
              <a:t> </a:t>
            </a:r>
            <a:r>
              <a:rPr lang="en-US" sz="1800" dirty="0" err="1"/>
              <a:t>covernya</a:t>
            </a:r>
            <a:r>
              <a:rPr lang="en-US" sz="1800" dirty="0"/>
              <a:t> </a:t>
            </a:r>
            <a:r>
              <a:rPr lang="en-US" sz="1800" dirty="0" err="1"/>
              <a:t>perawatan</a:t>
            </a:r>
            <a:r>
              <a:rPr lang="en-US" sz="1800" dirty="0"/>
              <a:t> </a:t>
            </a:r>
            <a:r>
              <a:rPr lang="en-US" sz="1800" dirty="0" err="1"/>
              <a:t>dapat</a:t>
            </a:r>
            <a:r>
              <a:rPr lang="en-US" sz="1800" dirty="0"/>
              <a:t> </a:t>
            </a:r>
            <a:r>
              <a:rPr lang="en-US" sz="1800" dirty="0" err="1"/>
              <a:t>dengan</a:t>
            </a:r>
            <a:r>
              <a:rPr lang="en-US" sz="1800" dirty="0"/>
              <a:t> </a:t>
            </a:r>
            <a:r>
              <a:rPr lang="en-US" sz="1800" dirty="0" err="1"/>
              <a:t>mudah</a:t>
            </a:r>
            <a:r>
              <a:rPr lang="en-US" sz="1800" dirty="0"/>
              <a:t> </a:t>
            </a:r>
            <a:r>
              <a:rPr lang="en-US" sz="1800" dirty="0" err="1"/>
              <a:t>dilakukan</a:t>
            </a:r>
            <a:r>
              <a:rPr lang="en-US" sz="1800" dirty="0"/>
              <a:t>.</a:t>
            </a:r>
          </a:p>
          <a:p>
            <a:pPr marL="322958" indent="-322958" defTabSz="864692"/>
            <a:r>
              <a:rPr lang="en-US" sz="1800" dirty="0" err="1"/>
              <a:t>Perhatikan</a:t>
            </a:r>
            <a:r>
              <a:rPr lang="en-US" sz="1800" dirty="0"/>
              <a:t> </a:t>
            </a:r>
            <a:r>
              <a:rPr lang="en-US" sz="1800" dirty="0" err="1"/>
              <a:t>gambar</a:t>
            </a:r>
            <a:r>
              <a:rPr lang="en-US" sz="1800" dirty="0"/>
              <a:t> </a:t>
            </a:r>
            <a:r>
              <a:rPr lang="en-US" sz="1800" dirty="0" err="1"/>
              <a:t>dibawah</a:t>
            </a:r>
            <a:r>
              <a:rPr lang="en-US" sz="1800" dirty="0"/>
              <a:t> </a:t>
            </a:r>
            <a:r>
              <a:rPr lang="en-US" sz="1800" dirty="0" err="1"/>
              <a:t>ini</a:t>
            </a:r>
            <a:r>
              <a:rPr lang="en-US" sz="1800" dirty="0"/>
              <a:t>:</a:t>
            </a:r>
          </a:p>
        </p:txBody>
      </p:sp>
      <p:sp>
        <p:nvSpPr>
          <p:cNvPr id="82947" name="WordArt 3"/>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1751" name="Picture 7" descr="Brake LV"/>
          <p:cNvPicPr>
            <a:picLocks noChangeAspect="1" noChangeArrowheads="1"/>
          </p:cNvPicPr>
          <p:nvPr/>
        </p:nvPicPr>
        <p:blipFill>
          <a:blip r:embed="rId2"/>
          <a:srcRect/>
          <a:stretch>
            <a:fillRect/>
          </a:stretch>
        </p:blipFill>
        <p:spPr bwMode="auto">
          <a:xfrm>
            <a:off x="507332" y="3215787"/>
            <a:ext cx="8382000" cy="2872886"/>
          </a:xfrm>
          <a:prstGeom prst="rect">
            <a:avLst/>
          </a:prstGeom>
          <a:noFill/>
          <a:ln w="9525">
            <a:noFill/>
            <a:miter lim="800000"/>
            <a:headEnd/>
            <a:tailEnd/>
          </a:ln>
        </p:spPr>
      </p:pic>
      <p:pic>
        <p:nvPicPr>
          <p:cNvPr id="31752" name="Picture 8" descr="brake LV 2"/>
          <p:cNvPicPr>
            <a:picLocks noChangeAspect="1" noChangeArrowheads="1"/>
          </p:cNvPicPr>
          <p:nvPr/>
        </p:nvPicPr>
        <p:blipFill>
          <a:blip r:embed="rId3"/>
          <a:srcRect/>
          <a:stretch>
            <a:fillRect/>
          </a:stretch>
        </p:blipFill>
        <p:spPr bwMode="auto">
          <a:xfrm>
            <a:off x="2286001" y="3143250"/>
            <a:ext cx="4826669" cy="261351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9D99B0B3-D420-457A-9233-A2BCC2741071}"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p:cTn id="7" dur="1000" fill="hold"/>
                                        <p:tgtEl>
                                          <p:spTgt spid="31752"/>
                                        </p:tgtEl>
                                        <p:attrNameLst>
                                          <p:attrName>ppt_w</p:attrName>
                                        </p:attrNameLst>
                                      </p:cBhvr>
                                      <p:tavLst>
                                        <p:tav tm="0">
                                          <p:val>
                                            <p:strVal val="#ppt_w*0.70"/>
                                          </p:val>
                                        </p:tav>
                                        <p:tav tm="100000">
                                          <p:val>
                                            <p:strVal val="#ppt_w"/>
                                          </p:val>
                                        </p:tav>
                                      </p:tavLst>
                                    </p:anim>
                                    <p:anim calcmode="lin" valueType="num">
                                      <p:cBhvr>
                                        <p:cTn id="8" dur="1000" fill="hold"/>
                                        <p:tgtEl>
                                          <p:spTgt spid="31752"/>
                                        </p:tgtEl>
                                        <p:attrNameLst>
                                          <p:attrName>ppt_h</p:attrName>
                                        </p:attrNameLst>
                                      </p:cBhvr>
                                      <p:tavLst>
                                        <p:tav tm="0">
                                          <p:val>
                                            <p:strVal val="#ppt_h"/>
                                          </p:val>
                                        </p:tav>
                                        <p:tav tm="100000">
                                          <p:val>
                                            <p:strVal val="#ppt_h"/>
                                          </p:val>
                                        </p:tav>
                                      </p:tavLst>
                                    </p:anim>
                                    <p:animEffect transition="in" filter="fade">
                                      <p:cBhvr>
                                        <p:cTn id="9"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45169" y="1000126"/>
            <a:ext cx="8584532" cy="2857314"/>
          </a:xfrm>
          <a:prstGeom prst="rect">
            <a:avLst/>
          </a:prstGeom>
          <a:noFill/>
          <a:ln w="9525">
            <a:noFill/>
            <a:miter lim="800000"/>
            <a:headEnd/>
            <a:tailEnd/>
          </a:ln>
        </p:spPr>
        <p:txBody>
          <a:bodyPr lIns="86482" tIns="43240" rIns="86482" bIns="43240">
            <a:spAutoFit/>
          </a:bodyPr>
          <a:lstStyle/>
          <a:p>
            <a:pPr marL="322958" indent="-322958" defTabSz="864692"/>
            <a:r>
              <a:rPr lang="en-US" dirty="0" err="1"/>
              <a:t>Sedangkan</a:t>
            </a:r>
            <a:r>
              <a:rPr lang="en-US" dirty="0"/>
              <a:t> Brake Tester </a:t>
            </a:r>
            <a:r>
              <a:rPr lang="en-US" dirty="0" err="1"/>
              <a:t>untuk</a:t>
            </a:r>
            <a:r>
              <a:rPr lang="en-US" dirty="0"/>
              <a:t> </a:t>
            </a:r>
            <a:r>
              <a:rPr lang="en-US" dirty="0" err="1"/>
              <a:t>kendaraan</a:t>
            </a:r>
            <a:r>
              <a:rPr lang="en-US" dirty="0"/>
              <a:t> </a:t>
            </a:r>
            <a:r>
              <a:rPr lang="en-US" dirty="0" err="1"/>
              <a:t>berat</a:t>
            </a:r>
            <a:r>
              <a:rPr lang="en-US" dirty="0"/>
              <a:t> </a:t>
            </a:r>
            <a:r>
              <a:rPr lang="en-US" dirty="0" err="1"/>
              <a:t>letak</a:t>
            </a:r>
            <a:r>
              <a:rPr lang="en-US" dirty="0"/>
              <a:t> </a:t>
            </a:r>
            <a:r>
              <a:rPr lang="en-US" dirty="0" err="1"/>
              <a:t>motornya</a:t>
            </a:r>
            <a:r>
              <a:rPr lang="en-US" dirty="0"/>
              <a:t> </a:t>
            </a:r>
            <a:r>
              <a:rPr lang="en-US" dirty="0" err="1"/>
              <a:t>ada</a:t>
            </a:r>
            <a:r>
              <a:rPr lang="en-US" dirty="0"/>
              <a:t> </a:t>
            </a:r>
            <a:r>
              <a:rPr lang="en-US" dirty="0" err="1"/>
              <a:t>tiga</a:t>
            </a:r>
            <a:r>
              <a:rPr lang="en-US" dirty="0"/>
              <a:t> </a:t>
            </a:r>
            <a:r>
              <a:rPr lang="en-US" dirty="0" err="1"/>
              <a:t>macam</a:t>
            </a:r>
            <a:r>
              <a:rPr lang="en-US" dirty="0"/>
              <a:t>, </a:t>
            </a:r>
            <a:r>
              <a:rPr lang="en-US" dirty="0" err="1"/>
              <a:t>yaitu</a:t>
            </a:r>
            <a:r>
              <a:rPr lang="en-US" dirty="0"/>
              <a:t>:</a:t>
            </a:r>
          </a:p>
          <a:p>
            <a:pPr marL="322958" indent="-322958" defTabSz="864692"/>
            <a:endParaRPr lang="en-US" dirty="0"/>
          </a:p>
          <a:p>
            <a:pPr marL="322958" indent="-322958" defTabSz="864692">
              <a:buFontTx/>
              <a:buChar char="-"/>
            </a:pPr>
            <a:r>
              <a:rPr lang="en-US" dirty="0"/>
              <a:t>Di </a:t>
            </a:r>
            <a:r>
              <a:rPr lang="en-US" dirty="0" err="1"/>
              <a:t>Depan</a:t>
            </a:r>
            <a:endParaRPr lang="en-US" dirty="0"/>
          </a:p>
          <a:p>
            <a:pPr marL="322958" indent="-322958" defTabSz="864692">
              <a:buFontTx/>
              <a:buChar char="-"/>
            </a:pPr>
            <a:r>
              <a:rPr lang="en-US" dirty="0"/>
              <a:t>Di </a:t>
            </a:r>
            <a:r>
              <a:rPr lang="en-US" dirty="0" err="1"/>
              <a:t>Samping</a:t>
            </a:r>
            <a:r>
              <a:rPr lang="en-US" dirty="0"/>
              <a:t> </a:t>
            </a:r>
            <a:r>
              <a:rPr lang="en-US" dirty="0" err="1"/>
              <a:t>dan</a:t>
            </a:r>
            <a:endParaRPr lang="en-US" dirty="0"/>
          </a:p>
          <a:p>
            <a:pPr marL="322958" indent="-322958" defTabSz="864692">
              <a:buFontTx/>
              <a:buChar char="-"/>
            </a:pPr>
            <a:r>
              <a:rPr lang="en-US" dirty="0"/>
              <a:t>Di </a:t>
            </a:r>
            <a:r>
              <a:rPr lang="en-US" dirty="0" err="1"/>
              <a:t>Bawah</a:t>
            </a:r>
            <a:r>
              <a:rPr lang="en-US" dirty="0"/>
              <a:t> rollers</a:t>
            </a:r>
          </a:p>
          <a:p>
            <a:pPr marL="322958" indent="-322958" defTabSz="864692">
              <a:buFontTx/>
              <a:buChar char="-"/>
            </a:pPr>
            <a:endParaRPr lang="en-US" dirty="0"/>
          </a:p>
          <a:p>
            <a:pPr marL="322958" indent="-322958" defTabSz="864692"/>
            <a:r>
              <a:rPr lang="en-US" dirty="0"/>
              <a:t>Dari </a:t>
            </a:r>
            <a:r>
              <a:rPr lang="en-US" dirty="0" err="1"/>
              <a:t>ketiga</a:t>
            </a:r>
            <a:r>
              <a:rPr lang="en-US" dirty="0"/>
              <a:t> </a:t>
            </a:r>
            <a:r>
              <a:rPr lang="en-US" dirty="0" err="1"/>
              <a:t>macam</a:t>
            </a:r>
            <a:r>
              <a:rPr lang="en-US" dirty="0"/>
              <a:t> </a:t>
            </a:r>
            <a:r>
              <a:rPr lang="en-US" dirty="0" err="1"/>
              <a:t>letak</a:t>
            </a:r>
            <a:r>
              <a:rPr lang="en-US" dirty="0"/>
              <a:t> motor </a:t>
            </a:r>
            <a:r>
              <a:rPr lang="en-US" dirty="0" err="1"/>
              <a:t>diatas</a:t>
            </a:r>
            <a:r>
              <a:rPr lang="en-US" dirty="0"/>
              <a:t> </a:t>
            </a:r>
            <a:r>
              <a:rPr lang="en-US" dirty="0" err="1"/>
              <a:t>letak</a:t>
            </a:r>
            <a:r>
              <a:rPr lang="en-US" dirty="0"/>
              <a:t> motor yang </a:t>
            </a:r>
            <a:r>
              <a:rPr lang="en-US" dirty="0" err="1"/>
              <a:t>berada</a:t>
            </a:r>
            <a:r>
              <a:rPr lang="en-US" dirty="0"/>
              <a:t> </a:t>
            </a:r>
            <a:r>
              <a:rPr lang="en-US" dirty="0" err="1"/>
              <a:t>di</a:t>
            </a:r>
            <a:r>
              <a:rPr lang="en-US" dirty="0"/>
              <a:t> </a:t>
            </a:r>
            <a:r>
              <a:rPr lang="en-US" dirty="0" err="1"/>
              <a:t>bawah</a:t>
            </a:r>
            <a:r>
              <a:rPr lang="en-US" dirty="0"/>
              <a:t> rollers </a:t>
            </a:r>
            <a:r>
              <a:rPr lang="en-US" dirty="0" err="1"/>
              <a:t>relatif</a:t>
            </a:r>
            <a:r>
              <a:rPr lang="en-US" dirty="0"/>
              <a:t> </a:t>
            </a:r>
            <a:r>
              <a:rPr lang="en-US" dirty="0" err="1"/>
              <a:t>lebih</a:t>
            </a:r>
            <a:r>
              <a:rPr lang="id-ID" dirty="0"/>
              <a:t> </a:t>
            </a:r>
            <a:r>
              <a:rPr lang="en-US" dirty="0" err="1"/>
              <a:t>sulit</a:t>
            </a:r>
            <a:r>
              <a:rPr lang="en-US" dirty="0"/>
              <a:t> </a:t>
            </a:r>
            <a:r>
              <a:rPr lang="en-US" dirty="0" err="1"/>
              <a:t>perawatannya</a:t>
            </a:r>
            <a:r>
              <a:rPr lang="en-US" dirty="0"/>
              <a:t> </a:t>
            </a:r>
            <a:r>
              <a:rPr lang="en-US" dirty="0" err="1"/>
              <a:t>di</a:t>
            </a:r>
            <a:r>
              <a:rPr lang="en-US" dirty="0"/>
              <a:t> banding </a:t>
            </a:r>
            <a:r>
              <a:rPr lang="en-US" dirty="0" err="1"/>
              <a:t>dua</a:t>
            </a:r>
            <a:r>
              <a:rPr lang="en-US" dirty="0"/>
              <a:t> </a:t>
            </a:r>
            <a:r>
              <a:rPr lang="en-US" dirty="0" err="1"/>
              <a:t>jenis</a:t>
            </a:r>
            <a:r>
              <a:rPr lang="en-US" dirty="0"/>
              <a:t> yang lain.</a:t>
            </a:r>
          </a:p>
        </p:txBody>
      </p:sp>
      <p:sp>
        <p:nvSpPr>
          <p:cNvPr id="83971" name="WordArt 3"/>
          <p:cNvSpPr>
            <a:spLocks noChangeArrowheads="1" noChangeShapeType="1" noTextEdit="1"/>
          </p:cNvSpPr>
          <p:nvPr/>
        </p:nvSpPr>
        <p:spPr bwMode="auto">
          <a:xfrm>
            <a:off x="254669" y="213214"/>
            <a:ext cx="3735805" cy="305532"/>
          </a:xfrm>
          <a:prstGeom prst="rect">
            <a:avLst/>
          </a:prstGeom>
        </p:spPr>
        <p:txBody>
          <a:bodyPr wrap="none" lIns="120015" tIns="60008" rIns="120015" bIns="60008" fromWordArt="1">
            <a:prstTxWarp prst="textPlain">
              <a:avLst>
                <a:gd name="adj" fmla="val 50000"/>
              </a:avLst>
            </a:prstTxWarp>
          </a:bodyPr>
          <a:lstStyle/>
          <a:p>
            <a:pPr algn="ctr"/>
            <a:r>
              <a:rPr lang="nl-NL" sz="1100" kern="10" dirty="0">
                <a:ln w="9525">
                  <a:solidFill>
                    <a:srgbClr val="000000"/>
                  </a:solidFill>
                  <a:round/>
                  <a:headEnd/>
                  <a:tailEnd/>
                </a:ln>
                <a:solidFill>
                  <a:schemeClr val="accent2"/>
                </a:solidFill>
                <a:latin typeface="Arial Black"/>
              </a:rPr>
              <a:t>BRAKE TESTER DAN AXLE LOAD METER</a:t>
            </a:r>
            <a:endParaRPr lang="id-ID" sz="1100" kern="10" dirty="0">
              <a:ln w="9525">
                <a:solidFill>
                  <a:srgbClr val="000000"/>
                </a:solidFill>
                <a:round/>
                <a:headEnd/>
                <a:tailEnd/>
              </a:ln>
              <a:solidFill>
                <a:schemeClr val="accent2"/>
              </a:solidFill>
              <a:latin typeface="Arial Black"/>
            </a:endParaRPr>
          </a:p>
        </p:txBody>
      </p:sp>
      <p:pic>
        <p:nvPicPr>
          <p:cNvPr id="32774" name="Picture 6" descr="Brake Tester"/>
          <p:cNvPicPr>
            <a:picLocks noChangeAspect="1" noChangeArrowheads="1"/>
          </p:cNvPicPr>
          <p:nvPr/>
        </p:nvPicPr>
        <p:blipFill>
          <a:blip r:embed="rId2">
            <a:lum bright="2000" contrast="36000"/>
          </a:blip>
          <a:srcRect/>
          <a:stretch>
            <a:fillRect/>
          </a:stretch>
        </p:blipFill>
        <p:spPr bwMode="auto">
          <a:xfrm>
            <a:off x="0" y="4341201"/>
            <a:ext cx="3810000" cy="2516799"/>
          </a:xfrm>
          <a:prstGeom prst="rect">
            <a:avLst/>
          </a:prstGeom>
          <a:noFill/>
          <a:ln w="9525">
            <a:noFill/>
            <a:miter lim="800000"/>
            <a:headEnd/>
            <a:tailEnd/>
          </a:ln>
        </p:spPr>
      </p:pic>
      <p:pic>
        <p:nvPicPr>
          <p:cNvPr id="32775" name="Picture 7" descr="brake HV below"/>
          <p:cNvPicPr>
            <a:picLocks noChangeAspect="1" noChangeArrowheads="1"/>
          </p:cNvPicPr>
          <p:nvPr/>
        </p:nvPicPr>
        <p:blipFill>
          <a:blip r:embed="rId3"/>
          <a:srcRect/>
          <a:stretch>
            <a:fillRect/>
          </a:stretch>
        </p:blipFill>
        <p:spPr bwMode="auto">
          <a:xfrm>
            <a:off x="4714876" y="4424728"/>
            <a:ext cx="3465095" cy="2433272"/>
          </a:xfrm>
          <a:prstGeom prst="rect">
            <a:avLst/>
          </a:prstGeom>
          <a:noFill/>
          <a:ln w="9525">
            <a:noFill/>
            <a:miter lim="800000"/>
            <a:headEnd/>
            <a:tailEnd/>
          </a:ln>
        </p:spPr>
      </p:pic>
      <p:cxnSp>
        <p:nvCxnSpPr>
          <p:cNvPr id="83975" name="Straight Arrow Connector 7"/>
          <p:cNvCxnSpPr>
            <a:cxnSpLocks noChangeShapeType="1"/>
          </p:cNvCxnSpPr>
          <p:nvPr/>
        </p:nvCxnSpPr>
        <p:spPr bwMode="auto">
          <a:xfrm rot="16200000" flipH="1">
            <a:off x="2786050" y="2643182"/>
            <a:ext cx="3500462" cy="3214710"/>
          </a:xfrm>
          <a:prstGeom prst="straightConnector1">
            <a:avLst/>
          </a:prstGeom>
          <a:noFill/>
          <a:ln w="9525" algn="ctr">
            <a:solidFill>
              <a:schemeClr val="tx1"/>
            </a:solidFill>
            <a:round/>
            <a:headEnd/>
            <a:tailEnd type="arrow" w="med" len="med"/>
          </a:ln>
        </p:spPr>
      </p:cxnSp>
      <p:cxnSp>
        <p:nvCxnSpPr>
          <p:cNvPr id="83976" name="Straight Arrow Connector 9"/>
          <p:cNvCxnSpPr>
            <a:cxnSpLocks noChangeShapeType="1"/>
          </p:cNvCxnSpPr>
          <p:nvPr/>
        </p:nvCxnSpPr>
        <p:spPr bwMode="auto">
          <a:xfrm rot="16200000" flipH="1">
            <a:off x="1477412" y="4263501"/>
            <a:ext cx="2813555" cy="89474"/>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dissolve">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dissolve">
                                      <p:cBhvr>
                                        <p:cTn id="1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719138" y="719138"/>
            <a:ext cx="4655442"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ketika roda berputar</a:t>
            </a:r>
            <a:endParaRPr lang="en-US" altLang="ja-JP" dirty="0">
              <a:ea typeface="ＭＳ Ｐゴシック" charset="-128"/>
            </a:endParaRPr>
          </a:p>
        </p:txBody>
      </p:sp>
      <p:grpSp>
        <p:nvGrpSpPr>
          <p:cNvPr id="5124" name="Group 3"/>
          <p:cNvGrpSpPr>
            <a:grpSpLocks/>
          </p:cNvGrpSpPr>
          <p:nvPr/>
        </p:nvGrpSpPr>
        <p:grpSpPr bwMode="auto">
          <a:xfrm>
            <a:off x="457200" y="2819400"/>
            <a:ext cx="3873500" cy="3114675"/>
            <a:chOff x="816" y="1920"/>
            <a:chExt cx="2440" cy="1962"/>
          </a:xfrm>
        </p:grpSpPr>
        <p:pic>
          <p:nvPicPr>
            <p:cNvPr id="5126" name="Picture 4" descr="C:\　作業中\1.gif"/>
            <p:cNvPicPr>
              <a:picLocks noChangeAspect="1" noChangeArrowheads="1"/>
            </p:cNvPicPr>
            <p:nvPr/>
          </p:nvPicPr>
          <p:blipFill>
            <a:blip r:embed="rId3"/>
            <a:srcRect/>
            <a:stretch>
              <a:fillRect/>
            </a:stretch>
          </p:blipFill>
          <p:spPr bwMode="auto">
            <a:xfrm>
              <a:off x="816" y="2112"/>
              <a:ext cx="2400" cy="1770"/>
            </a:xfrm>
            <a:prstGeom prst="rect">
              <a:avLst/>
            </a:prstGeom>
            <a:noFill/>
            <a:ln w="9525">
              <a:noFill/>
              <a:miter lim="800000"/>
              <a:headEnd/>
              <a:tailEnd/>
            </a:ln>
          </p:spPr>
        </p:pic>
        <p:sp>
          <p:nvSpPr>
            <p:cNvPr id="5127" name="Text Box 5"/>
            <p:cNvSpPr txBox="1">
              <a:spLocks noChangeArrowheads="1"/>
            </p:cNvSpPr>
            <p:nvPr/>
          </p:nvSpPr>
          <p:spPr bwMode="auto">
            <a:xfrm>
              <a:off x="2160" y="1920"/>
              <a:ext cx="205"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d</a:t>
              </a:r>
            </a:p>
          </p:txBody>
        </p:sp>
        <p:sp>
          <p:nvSpPr>
            <p:cNvPr id="5128" name="Text Box 6"/>
            <p:cNvSpPr txBox="1">
              <a:spLocks noChangeArrowheads="1"/>
            </p:cNvSpPr>
            <p:nvPr/>
          </p:nvSpPr>
          <p:spPr bwMode="auto">
            <a:xfrm>
              <a:off x="1392" y="3264"/>
              <a:ext cx="214"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F</a:t>
              </a:r>
            </a:p>
          </p:txBody>
        </p:sp>
        <p:sp>
          <p:nvSpPr>
            <p:cNvPr id="5129" name="Text Box 7"/>
            <p:cNvSpPr txBox="1">
              <a:spLocks noChangeArrowheads="1"/>
            </p:cNvSpPr>
            <p:nvPr/>
          </p:nvSpPr>
          <p:spPr bwMode="auto">
            <a:xfrm>
              <a:off x="3024" y="2928"/>
              <a:ext cx="232"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D</a:t>
              </a:r>
            </a:p>
          </p:txBody>
        </p:sp>
        <p:sp>
          <p:nvSpPr>
            <p:cNvPr id="5130" name="Text Box 8"/>
            <p:cNvSpPr txBox="1">
              <a:spLocks noChangeArrowheads="1"/>
            </p:cNvSpPr>
            <p:nvPr/>
          </p:nvSpPr>
          <p:spPr bwMode="auto">
            <a:xfrm>
              <a:off x="1440" y="2544"/>
              <a:ext cx="223" cy="250"/>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P</a:t>
              </a:r>
            </a:p>
          </p:txBody>
        </p:sp>
        <p:sp>
          <p:nvSpPr>
            <p:cNvPr id="5131" name="Line 9"/>
            <p:cNvSpPr>
              <a:spLocks noChangeShapeType="1"/>
            </p:cNvSpPr>
            <p:nvPr/>
          </p:nvSpPr>
          <p:spPr bwMode="auto">
            <a:xfrm>
              <a:off x="3024" y="2400"/>
              <a:ext cx="0" cy="129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5132" name="Line 10"/>
            <p:cNvSpPr>
              <a:spLocks noChangeShapeType="1"/>
            </p:cNvSpPr>
            <p:nvPr/>
          </p:nvSpPr>
          <p:spPr bwMode="auto">
            <a:xfrm>
              <a:off x="1776" y="2160"/>
              <a:ext cx="1008" cy="0"/>
            </a:xfrm>
            <a:prstGeom prst="line">
              <a:avLst/>
            </a:prstGeom>
            <a:noFill/>
            <a:ln w="19050">
              <a:solidFill>
                <a:schemeClr val="tx1"/>
              </a:solidFill>
              <a:round/>
              <a:headEnd type="triangle" w="med" len="med"/>
              <a:tailEnd type="triangle" w="med" len="med"/>
            </a:ln>
          </p:spPr>
          <p:txBody>
            <a:bodyPr wrap="none" anchor="ctr"/>
            <a:lstStyle/>
            <a:p>
              <a:endParaRPr lang="id-ID"/>
            </a:p>
          </p:txBody>
        </p:sp>
      </p:grpSp>
      <p:sp>
        <p:nvSpPr>
          <p:cNvPr id="5125" name="Rectangle 11"/>
          <p:cNvSpPr>
            <a:spLocks noChangeArrowheads="1"/>
          </p:cNvSpPr>
          <p:nvPr/>
        </p:nvSpPr>
        <p:spPr bwMode="auto">
          <a:xfrm>
            <a:off x="4572000" y="3581400"/>
            <a:ext cx="4572000" cy="2613023"/>
          </a:xfrm>
          <a:prstGeom prst="rect">
            <a:avLst/>
          </a:prstGeom>
          <a:noFill/>
          <a:ln w="9525">
            <a:noFill/>
            <a:miter lim="800000"/>
            <a:headEnd/>
            <a:tailEnd/>
          </a:ln>
        </p:spPr>
        <p:txBody>
          <a:bodyPr>
            <a:spAutoFit/>
          </a:bodyPr>
          <a:lstStyle/>
          <a:p>
            <a:pPr>
              <a:lnSpc>
                <a:spcPct val="130000"/>
              </a:lnSpc>
            </a:pPr>
            <a:r>
              <a:rPr lang="en-US" altLang="ja-JP" sz="1400" b="1" dirty="0">
                <a:ea typeface="ＭＳ Ｐゴシック" charset="-128"/>
              </a:rPr>
              <a:t>F: </a:t>
            </a:r>
            <a:r>
              <a:rPr lang="id-ID" altLang="ja-JP" sz="1400" b="1" dirty="0" smtClean="0">
                <a:ea typeface="ＭＳ Ｐゴシック" charset="-128"/>
              </a:rPr>
              <a:t>Gaya pengereman pada permukaan jalan/</a:t>
            </a:r>
            <a:r>
              <a:rPr lang="en-US" altLang="ja-JP" sz="1400" b="1" dirty="0" smtClean="0">
                <a:ea typeface="ＭＳ Ｐゴシック" charset="-128"/>
              </a:rPr>
              <a:t>tire </a:t>
            </a:r>
            <a:r>
              <a:rPr lang="en-US" altLang="ja-JP" sz="1400" b="1" dirty="0">
                <a:ea typeface="ＭＳ Ｐゴシック" charset="-128"/>
              </a:rPr>
              <a:t>tread surface (kg)</a:t>
            </a:r>
          </a:p>
          <a:p>
            <a:pPr>
              <a:lnSpc>
                <a:spcPct val="130000"/>
              </a:lnSpc>
            </a:pPr>
            <a:r>
              <a:rPr lang="en-US" altLang="ja-JP" sz="1400" b="1" dirty="0">
                <a:ea typeface="ＭＳ Ｐゴシック" charset="-128"/>
              </a:rPr>
              <a:t>P: </a:t>
            </a:r>
            <a:r>
              <a:rPr lang="id-ID" altLang="ja-JP" sz="1400" b="1" dirty="0" smtClean="0">
                <a:ea typeface="ＭＳ Ｐゴシック" charset="-128"/>
              </a:rPr>
              <a:t>Gaya tekan pada </a:t>
            </a:r>
            <a:r>
              <a:rPr lang="en-US" altLang="ja-JP" sz="1400" b="1" dirty="0" smtClean="0">
                <a:ea typeface="ＭＳ Ｐゴシック" charset="-128"/>
              </a:rPr>
              <a:t>pedal</a:t>
            </a:r>
            <a:r>
              <a:rPr lang="id-ID" altLang="ja-JP" sz="1400" b="1" dirty="0" smtClean="0">
                <a:ea typeface="ＭＳ Ｐゴシック" charset="-128"/>
              </a:rPr>
              <a:t> rem </a:t>
            </a:r>
            <a:r>
              <a:rPr lang="en-US" altLang="ja-JP" sz="1400" b="1" dirty="0" smtClean="0">
                <a:ea typeface="ＭＳ Ｐゴシック" charset="-128"/>
              </a:rPr>
              <a:t>(</a:t>
            </a:r>
            <a:r>
              <a:rPr lang="en-US" altLang="ja-JP" sz="1400" b="1" dirty="0">
                <a:ea typeface="ＭＳ Ｐゴシック" charset="-128"/>
              </a:rPr>
              <a:t>kg)</a:t>
            </a:r>
          </a:p>
          <a:p>
            <a:pPr>
              <a:lnSpc>
                <a:spcPct val="130000"/>
              </a:lnSpc>
            </a:pPr>
            <a:r>
              <a:rPr lang="en-US" altLang="ja-JP" sz="1400" b="1" dirty="0">
                <a:ea typeface="ＭＳ Ｐゴシック" charset="-128"/>
              </a:rPr>
              <a:t>Po: </a:t>
            </a:r>
            <a:r>
              <a:rPr lang="id-ID" altLang="ja-JP" sz="1400" b="1" dirty="0" smtClean="0">
                <a:ea typeface="ＭＳ Ｐゴシック" charset="-128"/>
              </a:rPr>
              <a:t>Gaya penekanan ketika mulai terjadi pengereman </a:t>
            </a:r>
            <a:r>
              <a:rPr lang="en-US" altLang="ja-JP" sz="1400" b="1" dirty="0" smtClean="0">
                <a:ea typeface="ＭＳ Ｐゴシック" charset="-128"/>
              </a:rPr>
              <a:t>(</a:t>
            </a:r>
            <a:r>
              <a:rPr lang="en-US" altLang="ja-JP" sz="1400" b="1" dirty="0">
                <a:ea typeface="ＭＳ Ｐゴシック" charset="-128"/>
              </a:rPr>
              <a:t>kg)</a:t>
            </a:r>
          </a:p>
          <a:p>
            <a:pPr>
              <a:lnSpc>
                <a:spcPct val="130000"/>
              </a:lnSpc>
            </a:pPr>
            <a:r>
              <a:rPr lang="en-US" altLang="ja-JP" sz="1400" b="1" dirty="0">
                <a:ea typeface="ＭＳ Ｐゴシック" charset="-128"/>
              </a:rPr>
              <a:t>D: </a:t>
            </a:r>
            <a:r>
              <a:rPr lang="id-ID" altLang="ja-JP" sz="1400" b="1" dirty="0" smtClean="0">
                <a:ea typeface="ＭＳ Ｐゴシック" charset="-128"/>
              </a:rPr>
              <a:t>D</a:t>
            </a:r>
            <a:r>
              <a:rPr lang="en-US" altLang="ja-JP" sz="1400" b="1" dirty="0" err="1" smtClean="0">
                <a:ea typeface="ＭＳ Ｐゴシック" charset="-128"/>
              </a:rPr>
              <a:t>iameter</a:t>
            </a:r>
            <a:r>
              <a:rPr lang="en-US" altLang="ja-JP" sz="1400" b="1" dirty="0" smtClean="0">
                <a:ea typeface="ＭＳ Ｐゴシック" charset="-128"/>
              </a:rPr>
              <a:t> </a:t>
            </a:r>
            <a:r>
              <a:rPr lang="id-ID" altLang="ja-JP" sz="1400" b="1" dirty="0" smtClean="0">
                <a:ea typeface="ＭＳ Ｐゴシック" charset="-128"/>
              </a:rPr>
              <a:t>luar roda </a:t>
            </a:r>
            <a:r>
              <a:rPr lang="en-US" altLang="ja-JP" sz="1400" b="1" dirty="0" smtClean="0">
                <a:ea typeface="ＭＳ Ｐゴシック" charset="-128"/>
              </a:rPr>
              <a:t>(m</a:t>
            </a:r>
            <a:r>
              <a:rPr lang="en-US" altLang="ja-JP" sz="1400" b="1" dirty="0">
                <a:ea typeface="ＭＳ Ｐゴシック" charset="-128"/>
              </a:rPr>
              <a:t>)</a:t>
            </a:r>
          </a:p>
          <a:p>
            <a:pPr>
              <a:lnSpc>
                <a:spcPct val="130000"/>
              </a:lnSpc>
            </a:pPr>
            <a:r>
              <a:rPr lang="en-US" altLang="ja-JP" sz="1400" b="1" dirty="0">
                <a:ea typeface="ＭＳ Ｐゴシック" charset="-128"/>
              </a:rPr>
              <a:t>d: </a:t>
            </a:r>
            <a:r>
              <a:rPr lang="id-ID" altLang="ja-JP" sz="1400" b="1" dirty="0" smtClean="0">
                <a:ea typeface="ＭＳ Ｐゴシック" charset="-128"/>
              </a:rPr>
              <a:t>D</a:t>
            </a:r>
            <a:r>
              <a:rPr lang="en-US" altLang="ja-JP" sz="1400" b="1" dirty="0" err="1" smtClean="0">
                <a:ea typeface="ＭＳ Ｐゴシック" charset="-128"/>
              </a:rPr>
              <a:t>iameter</a:t>
            </a:r>
            <a:r>
              <a:rPr lang="en-US" altLang="ja-JP" sz="1400" b="1" dirty="0" smtClean="0">
                <a:ea typeface="ＭＳ Ｐゴシック" charset="-128"/>
              </a:rPr>
              <a:t> Brake drum (</a:t>
            </a:r>
            <a:r>
              <a:rPr lang="en-US" altLang="ja-JP" sz="1400" b="1" dirty="0">
                <a:ea typeface="ＭＳ Ｐゴシック" charset="-128"/>
              </a:rPr>
              <a:t>m)</a:t>
            </a:r>
          </a:p>
          <a:p>
            <a:pPr>
              <a:lnSpc>
                <a:spcPct val="130000"/>
              </a:lnSpc>
            </a:pPr>
            <a:r>
              <a:rPr lang="en-US" altLang="ja-JP" sz="1400" b="1" dirty="0">
                <a:ea typeface="ＭＳ Ｐゴシック" charset="-128"/>
              </a:rPr>
              <a:t>b: </a:t>
            </a:r>
            <a:r>
              <a:rPr lang="id-ID" altLang="ja-JP" sz="1400" b="1" dirty="0" smtClean="0">
                <a:ea typeface="ＭＳ Ｐゴシック" charset="-128"/>
              </a:rPr>
              <a:t>Nilai coefisien </a:t>
            </a:r>
            <a:r>
              <a:rPr lang="en-US" altLang="ja-JP" sz="1400" b="1" dirty="0" smtClean="0">
                <a:ea typeface="ＭＳ Ｐゴシック" charset="-128"/>
              </a:rPr>
              <a:t>me</a:t>
            </a:r>
            <a:r>
              <a:rPr lang="id-ID" altLang="ja-JP" sz="1400" b="1" dirty="0" smtClean="0">
                <a:ea typeface="ＭＳ Ｐゴシック" charset="-128"/>
              </a:rPr>
              <a:t>k</a:t>
            </a:r>
            <a:r>
              <a:rPr lang="en-US" altLang="ja-JP" sz="1400" b="1" dirty="0" err="1" smtClean="0">
                <a:ea typeface="ＭＳ Ｐゴシック" charset="-128"/>
              </a:rPr>
              <a:t>anism</a:t>
            </a:r>
            <a:r>
              <a:rPr lang="id-ID" altLang="ja-JP" sz="1400" b="1" dirty="0" smtClean="0">
                <a:ea typeface="ＭＳ Ｐゴシック" charset="-128"/>
              </a:rPr>
              <a:t>e rem </a:t>
            </a:r>
            <a:r>
              <a:rPr lang="en-US" altLang="ja-JP" sz="1400" b="1" dirty="0" smtClean="0">
                <a:ea typeface="ＭＳ Ｐゴシック" charset="-128"/>
              </a:rPr>
              <a:t>(</a:t>
            </a:r>
            <a:r>
              <a:rPr lang="id-ID" altLang="ja-JP" sz="1400" b="1" dirty="0" smtClean="0">
                <a:ea typeface="ＭＳ Ｐゴシック" charset="-128"/>
              </a:rPr>
              <a:t>koefisien gesek celah </a:t>
            </a:r>
            <a:r>
              <a:rPr lang="en-US" altLang="ja-JP" sz="1400" b="1" dirty="0" smtClean="0">
                <a:ea typeface="ＭＳ Ｐゴシック" charset="-128"/>
              </a:rPr>
              <a:t>brake drum </a:t>
            </a:r>
            <a:r>
              <a:rPr lang="id-ID" altLang="ja-JP" sz="1400" b="1" dirty="0" smtClean="0">
                <a:ea typeface="ＭＳ Ｐゴシック" charset="-128"/>
              </a:rPr>
              <a:t>dan </a:t>
            </a:r>
            <a:r>
              <a:rPr lang="en-US" altLang="ja-JP" sz="1400" b="1" dirty="0" smtClean="0">
                <a:ea typeface="ＭＳ Ｐゴシック" charset="-128"/>
              </a:rPr>
              <a:t>brake lining)</a:t>
            </a:r>
            <a:endParaRPr lang="en-US" altLang="ja-JP" sz="1400" b="1" dirty="0">
              <a:ea typeface="ＭＳ Ｐゴシック" charset="-128"/>
            </a:endParaRPr>
          </a:p>
        </p:txBody>
      </p:sp>
      <p:graphicFrame>
        <p:nvGraphicFramePr>
          <p:cNvPr id="5122" name="Object 1024"/>
          <p:cNvGraphicFramePr>
            <a:graphicFrameLocks noChangeAspect="1"/>
          </p:cNvGraphicFramePr>
          <p:nvPr/>
        </p:nvGraphicFramePr>
        <p:xfrm>
          <a:off x="2743200" y="1600200"/>
          <a:ext cx="2057400" cy="831850"/>
        </p:xfrm>
        <a:graphic>
          <a:graphicData uri="http://schemas.openxmlformats.org/presentationml/2006/ole">
            <p:oleObj spid="_x0000_s5122" name="数式" r:id="rId4" imgW="1002960" imgH="4060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19138" y="719138"/>
            <a:ext cx="4599336"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ketika roda terkunci</a:t>
            </a:r>
            <a:endParaRPr lang="en-US" altLang="ja-JP" dirty="0">
              <a:ea typeface="ＭＳ Ｐゴシック" charset="-128"/>
            </a:endParaRPr>
          </a:p>
        </p:txBody>
      </p:sp>
      <p:pic>
        <p:nvPicPr>
          <p:cNvPr id="24579" name="Picture 3" descr="C:\　作業中\2.gif"/>
          <p:cNvPicPr>
            <a:picLocks noChangeAspect="1" noChangeArrowheads="1"/>
          </p:cNvPicPr>
          <p:nvPr/>
        </p:nvPicPr>
        <p:blipFill>
          <a:blip r:embed="rId2"/>
          <a:srcRect/>
          <a:stretch>
            <a:fillRect/>
          </a:stretch>
        </p:blipFill>
        <p:spPr bwMode="auto">
          <a:xfrm>
            <a:off x="914400" y="3733800"/>
            <a:ext cx="3810000" cy="2638425"/>
          </a:xfrm>
          <a:prstGeom prst="rect">
            <a:avLst/>
          </a:prstGeom>
          <a:noFill/>
          <a:ln w="9525">
            <a:noFill/>
            <a:miter lim="800000"/>
            <a:headEnd/>
            <a:tailEnd/>
          </a:ln>
        </p:spPr>
      </p:pic>
      <p:sp>
        <p:nvSpPr>
          <p:cNvPr id="24580" name="Line 4"/>
          <p:cNvSpPr>
            <a:spLocks noChangeShapeType="1"/>
          </p:cNvSpPr>
          <p:nvPr/>
        </p:nvSpPr>
        <p:spPr bwMode="auto">
          <a:xfrm>
            <a:off x="2667000" y="4953000"/>
            <a:ext cx="0" cy="838200"/>
          </a:xfrm>
          <a:prstGeom prst="line">
            <a:avLst/>
          </a:prstGeom>
          <a:noFill/>
          <a:ln w="19050">
            <a:solidFill>
              <a:schemeClr val="tx1"/>
            </a:solidFill>
            <a:round/>
            <a:headEnd/>
            <a:tailEnd type="triangle" w="med" len="med"/>
          </a:ln>
        </p:spPr>
        <p:txBody>
          <a:bodyPr wrap="none" anchor="ctr"/>
          <a:lstStyle/>
          <a:p>
            <a:endParaRPr lang="id-ID"/>
          </a:p>
        </p:txBody>
      </p:sp>
      <p:sp>
        <p:nvSpPr>
          <p:cNvPr id="24581" name="Text Box 5"/>
          <p:cNvSpPr txBox="1">
            <a:spLocks noChangeArrowheads="1"/>
          </p:cNvSpPr>
          <p:nvPr/>
        </p:nvSpPr>
        <p:spPr bwMode="auto">
          <a:xfrm>
            <a:off x="2803525" y="5040313"/>
            <a:ext cx="423863"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W</a:t>
            </a:r>
          </a:p>
        </p:txBody>
      </p:sp>
      <p:sp>
        <p:nvSpPr>
          <p:cNvPr id="24582" name="Text Box 6"/>
          <p:cNvSpPr txBox="1">
            <a:spLocks noChangeArrowheads="1"/>
          </p:cNvSpPr>
          <p:nvPr/>
        </p:nvSpPr>
        <p:spPr bwMode="auto">
          <a:xfrm>
            <a:off x="2041525" y="6335713"/>
            <a:ext cx="388938"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F</a:t>
            </a:r>
            <a:r>
              <a:rPr kumimoji="0" lang="en-US">
                <a:ea typeface="ＭＳ Ｐゴシック" charset="-128"/>
              </a:rPr>
              <a:t>'</a:t>
            </a:r>
            <a:endParaRPr kumimoji="0" lang="en-US" altLang="ja-JP" sz="2400">
              <a:ea typeface="ＭＳ Ｐゴシック" charset="-128"/>
            </a:endParaRPr>
          </a:p>
        </p:txBody>
      </p:sp>
      <p:sp>
        <p:nvSpPr>
          <p:cNvPr id="24583" name="Line 7"/>
          <p:cNvSpPr>
            <a:spLocks noChangeShapeType="1"/>
          </p:cNvSpPr>
          <p:nvPr/>
        </p:nvSpPr>
        <p:spPr bwMode="auto">
          <a:xfrm>
            <a:off x="2362200" y="6553200"/>
            <a:ext cx="685800" cy="0"/>
          </a:xfrm>
          <a:prstGeom prst="line">
            <a:avLst/>
          </a:prstGeom>
          <a:noFill/>
          <a:ln w="19050">
            <a:solidFill>
              <a:schemeClr val="tx1"/>
            </a:solidFill>
            <a:round/>
            <a:headEnd type="triangle" w="med" len="med"/>
            <a:tailEnd/>
          </a:ln>
        </p:spPr>
        <p:txBody>
          <a:bodyPr wrap="none" anchor="ctr"/>
          <a:lstStyle/>
          <a:p>
            <a:endParaRPr lang="id-ID"/>
          </a:p>
        </p:txBody>
      </p:sp>
      <p:sp>
        <p:nvSpPr>
          <p:cNvPr id="24584" name="Text Box 8"/>
          <p:cNvSpPr txBox="1">
            <a:spLocks noChangeArrowheads="1"/>
          </p:cNvSpPr>
          <p:nvPr/>
        </p:nvSpPr>
        <p:spPr bwMode="auto">
          <a:xfrm>
            <a:off x="1355725" y="5497513"/>
            <a:ext cx="330200" cy="396875"/>
          </a:xfrm>
          <a:prstGeom prst="rect">
            <a:avLst/>
          </a:prstGeom>
          <a:noFill/>
          <a:ln w="9525">
            <a:noFill/>
            <a:miter lim="800000"/>
            <a:headEnd/>
            <a:tailEnd/>
          </a:ln>
        </p:spPr>
        <p:txBody>
          <a:bodyPr wrap="none">
            <a:spAutoFit/>
          </a:bodyPr>
          <a:lstStyle/>
          <a:p>
            <a:pPr eaLnBrk="1" hangingPunct="1"/>
            <a:r>
              <a:rPr lang="en-US" altLang="ja-JP">
                <a:ea typeface="ＤＦPOP体" pitchFamily="81" charset="-128"/>
              </a:rPr>
              <a:t>µ</a:t>
            </a:r>
          </a:p>
        </p:txBody>
      </p:sp>
      <p:sp>
        <p:nvSpPr>
          <p:cNvPr id="24585" name="Line 9"/>
          <p:cNvSpPr>
            <a:spLocks noChangeShapeType="1"/>
          </p:cNvSpPr>
          <p:nvPr/>
        </p:nvSpPr>
        <p:spPr bwMode="auto">
          <a:xfrm>
            <a:off x="2362200" y="3581400"/>
            <a:ext cx="685800" cy="0"/>
          </a:xfrm>
          <a:prstGeom prst="line">
            <a:avLst/>
          </a:prstGeom>
          <a:noFill/>
          <a:ln w="19050">
            <a:solidFill>
              <a:schemeClr val="tx1"/>
            </a:solidFill>
            <a:round/>
            <a:headEnd/>
            <a:tailEnd type="triangle" w="med" len="med"/>
          </a:ln>
        </p:spPr>
        <p:txBody>
          <a:bodyPr wrap="none" anchor="ctr"/>
          <a:lstStyle/>
          <a:p>
            <a:endParaRPr lang="id-ID"/>
          </a:p>
        </p:txBody>
      </p:sp>
      <p:sp>
        <p:nvSpPr>
          <p:cNvPr id="24586" name="Rectangle 10"/>
          <p:cNvSpPr>
            <a:spLocks noChangeArrowheads="1"/>
          </p:cNvSpPr>
          <p:nvPr/>
        </p:nvSpPr>
        <p:spPr bwMode="auto">
          <a:xfrm>
            <a:off x="4286248" y="1785926"/>
            <a:ext cx="4363695" cy="1077218"/>
          </a:xfrm>
          <a:prstGeom prst="rect">
            <a:avLst/>
          </a:prstGeom>
          <a:noFill/>
          <a:ln w="9525">
            <a:noFill/>
            <a:miter lim="800000"/>
            <a:headEnd/>
            <a:tailEnd/>
          </a:ln>
        </p:spPr>
        <p:txBody>
          <a:bodyPr wrap="none">
            <a:spAutoFit/>
          </a:bodyPr>
          <a:lstStyle/>
          <a:p>
            <a:r>
              <a:rPr lang="en-US" altLang="ja-JP" sz="1600" dirty="0">
                <a:ea typeface="ＭＳ Ｐゴシック" charset="-128"/>
              </a:rPr>
              <a:t>F': </a:t>
            </a:r>
            <a:r>
              <a:rPr lang="id-ID" altLang="ja-JP" sz="1600" dirty="0" smtClean="0">
                <a:ea typeface="ＭＳ Ｐゴシック" charset="-128"/>
              </a:rPr>
              <a:t>Gaya pengereman pada permukaan jalan /</a:t>
            </a:r>
          </a:p>
          <a:p>
            <a:r>
              <a:rPr lang="en-US" altLang="ja-JP" sz="1600" dirty="0" smtClean="0">
                <a:ea typeface="ＭＳ Ｐゴシック" charset="-128"/>
              </a:rPr>
              <a:t>tire </a:t>
            </a:r>
            <a:r>
              <a:rPr lang="en-US" altLang="ja-JP" sz="1600" dirty="0">
                <a:ea typeface="ＭＳ Ｐゴシック" charset="-128"/>
              </a:rPr>
              <a:t>tread (kg)</a:t>
            </a:r>
          </a:p>
          <a:p>
            <a:r>
              <a:rPr lang="en-US" altLang="ja-JP" sz="1600" dirty="0">
                <a:ea typeface="ＭＳ Ｐゴシック" charset="-128"/>
              </a:rPr>
              <a:t>W: </a:t>
            </a:r>
            <a:r>
              <a:rPr lang="id-ID" altLang="ja-JP" sz="1600" dirty="0" smtClean="0">
                <a:ea typeface="ＭＳ Ｐゴシック" charset="-128"/>
              </a:rPr>
              <a:t>Berat kendaraan</a:t>
            </a:r>
            <a:r>
              <a:rPr lang="en-US" altLang="ja-JP" sz="1600" dirty="0" smtClean="0">
                <a:ea typeface="ＭＳ Ｐゴシック" charset="-128"/>
              </a:rPr>
              <a:t>(kg</a:t>
            </a:r>
            <a:r>
              <a:rPr lang="en-US" altLang="ja-JP" sz="1600" dirty="0">
                <a:ea typeface="ＭＳ Ｐゴシック" charset="-128"/>
              </a:rPr>
              <a:t>)</a:t>
            </a:r>
          </a:p>
          <a:p>
            <a:r>
              <a:rPr lang="en-US" altLang="ja-JP" sz="1600" dirty="0">
                <a:ea typeface="ＭＳ Ｐゴシック" charset="-128"/>
              </a:rPr>
              <a:t>µ: </a:t>
            </a:r>
            <a:r>
              <a:rPr lang="id-ID" altLang="ja-JP" sz="1600" dirty="0" smtClean="0">
                <a:ea typeface="ＭＳ Ｐゴシック" charset="-128"/>
              </a:rPr>
              <a:t>K</a:t>
            </a:r>
            <a:r>
              <a:rPr lang="en-US" altLang="ja-JP" sz="1600" dirty="0" err="1" smtClean="0">
                <a:ea typeface="ＭＳ Ｐゴシック" charset="-128"/>
              </a:rPr>
              <a:t>oefficient</a:t>
            </a:r>
            <a:r>
              <a:rPr lang="id-ID" altLang="ja-JP" sz="1600" dirty="0" smtClean="0">
                <a:ea typeface="ＭＳ Ｐゴシック" charset="-128"/>
              </a:rPr>
              <a:t> gesek antara jalan dan roda</a:t>
            </a:r>
            <a:endParaRPr lang="en-US" altLang="ja-JP" sz="1600" dirty="0">
              <a:ea typeface="ＭＳ Ｐゴシック" charset="-128"/>
            </a:endParaRPr>
          </a:p>
        </p:txBody>
      </p:sp>
      <p:sp>
        <p:nvSpPr>
          <p:cNvPr id="24587" name="Text Box 11"/>
          <p:cNvSpPr txBox="1">
            <a:spLocks noChangeArrowheads="1"/>
          </p:cNvSpPr>
          <p:nvPr/>
        </p:nvSpPr>
        <p:spPr bwMode="auto">
          <a:xfrm>
            <a:off x="2193925" y="1866900"/>
            <a:ext cx="1238250" cy="457200"/>
          </a:xfrm>
          <a:prstGeom prst="rect">
            <a:avLst/>
          </a:prstGeom>
          <a:noFill/>
          <a:ln w="9525">
            <a:noFill/>
            <a:miter lim="800000"/>
            <a:headEnd/>
            <a:tailEnd/>
          </a:ln>
        </p:spPr>
        <p:txBody>
          <a:bodyPr wrap="none">
            <a:spAutoFit/>
          </a:bodyPr>
          <a:lstStyle/>
          <a:p>
            <a:pPr eaLnBrk="1" hangingPunct="1"/>
            <a:r>
              <a:rPr lang="en-US" altLang="ja-JP" sz="2400">
                <a:ea typeface="ＤＦPOP体" pitchFamily="81" charset="-128"/>
              </a:rPr>
              <a:t>F</a:t>
            </a:r>
            <a:r>
              <a:rPr kumimoji="0" lang="en-US" sz="2400">
                <a:ea typeface="ＭＳ Ｐゴシック" charset="-128"/>
              </a:rPr>
              <a:t>'</a:t>
            </a:r>
            <a:r>
              <a:rPr lang="en-US" altLang="ja-JP" sz="2400">
                <a:ea typeface="ＤＦPOP体" pitchFamily="81" charset="-128"/>
              </a:rPr>
              <a:t> = µW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2"/>
          <p:cNvSpPr txBox="1">
            <a:spLocks noChangeArrowheads="1"/>
          </p:cNvSpPr>
          <p:nvPr/>
        </p:nvSpPr>
        <p:spPr bwMode="auto">
          <a:xfrm>
            <a:off x="719138" y="719138"/>
            <a:ext cx="5711820"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Gaya pengereman dan jarak berhenti kendaraan</a:t>
            </a:r>
            <a:endParaRPr lang="en-US" altLang="ja-JP" dirty="0">
              <a:ea typeface="ＭＳ Ｐゴシック" charset="-128"/>
            </a:endParaRPr>
          </a:p>
        </p:txBody>
      </p:sp>
      <p:graphicFrame>
        <p:nvGraphicFramePr>
          <p:cNvPr id="6146" name="Object 0"/>
          <p:cNvGraphicFramePr>
            <a:graphicFrameLocks noChangeAspect="1"/>
          </p:cNvGraphicFramePr>
          <p:nvPr/>
        </p:nvGraphicFramePr>
        <p:xfrm>
          <a:off x="1830388" y="1676400"/>
          <a:ext cx="3579812" cy="1905000"/>
        </p:xfrm>
        <a:graphic>
          <a:graphicData uri="http://schemas.openxmlformats.org/presentationml/2006/ole">
            <p:oleObj spid="_x0000_s6146" name="数式" r:id="rId3" imgW="1981080" imgH="1054080" progId="Equation.3">
              <p:embed/>
            </p:oleObj>
          </a:graphicData>
        </a:graphic>
      </p:graphicFrame>
      <p:graphicFrame>
        <p:nvGraphicFramePr>
          <p:cNvPr id="6147" name="Object 1"/>
          <p:cNvGraphicFramePr>
            <a:graphicFrameLocks noChangeAspect="1"/>
          </p:cNvGraphicFramePr>
          <p:nvPr/>
        </p:nvGraphicFramePr>
        <p:xfrm>
          <a:off x="2247900" y="4038600"/>
          <a:ext cx="4878388" cy="2178050"/>
        </p:xfrm>
        <a:graphic>
          <a:graphicData uri="http://schemas.openxmlformats.org/presentationml/2006/ole">
            <p:oleObj spid="_x0000_s6147" name="Equation" r:id="rId4" imgW="3073320" imgH="13716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9138" y="719138"/>
            <a:ext cx="2886368"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Konstruksi Brake Tester</a:t>
            </a:r>
            <a:endParaRPr lang="en-US" altLang="ja-JP" dirty="0">
              <a:ea typeface="ＭＳ Ｐゴシック" charset="-128"/>
            </a:endParaRPr>
          </a:p>
        </p:txBody>
      </p:sp>
      <p:pic>
        <p:nvPicPr>
          <p:cNvPr id="63490" name="Picture 2" descr="D:\My Job\Pustral\BPPTD - Pusdiklat Hubdat\Modul\Bhn Alat Uji\ZA36.jpg"/>
          <p:cNvPicPr>
            <a:picLocks noChangeAspect="1" noChangeArrowheads="1"/>
          </p:cNvPicPr>
          <p:nvPr/>
        </p:nvPicPr>
        <p:blipFill>
          <a:blip r:embed="rId2"/>
          <a:srcRect/>
          <a:stretch>
            <a:fillRect/>
          </a:stretch>
        </p:blipFill>
        <p:spPr bwMode="auto">
          <a:xfrm>
            <a:off x="714348" y="1285860"/>
            <a:ext cx="7858180" cy="532443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19138" y="719138"/>
            <a:ext cx="4138614" cy="400110"/>
          </a:xfrm>
          <a:prstGeom prst="rect">
            <a:avLst/>
          </a:prstGeom>
          <a:solidFill>
            <a:schemeClr val="bg1"/>
          </a:solidFill>
          <a:ln w="9525">
            <a:solidFill>
              <a:srgbClr val="FF0000"/>
            </a:solidFill>
            <a:miter lim="800000"/>
            <a:headEnd/>
            <a:tailEnd/>
          </a:ln>
          <a:effectLst/>
        </p:spPr>
        <p:txBody>
          <a:bodyPr wrap="square">
            <a:spAutoFit/>
          </a:bodyPr>
          <a:lstStyle/>
          <a:p>
            <a:pPr eaLnBrk="1" hangingPunct="1"/>
            <a:r>
              <a:rPr lang="en-US" altLang="ja-JP" dirty="0">
                <a:ea typeface="MS PGothic" pitchFamily="34" charset="-128"/>
              </a:rPr>
              <a:t>Braking </a:t>
            </a:r>
            <a:r>
              <a:rPr lang="id-ID" altLang="ja-JP" dirty="0" smtClean="0">
                <a:ea typeface="MS PGothic" pitchFamily="34" charset="-128"/>
              </a:rPr>
              <a:t>Test Equipment Princip</a:t>
            </a:r>
            <a:endParaRPr lang="en-US" altLang="ja-JP" dirty="0">
              <a:ea typeface="MS PGothic" pitchFamily="34" charset="-128"/>
            </a:endParaRPr>
          </a:p>
        </p:txBody>
      </p:sp>
      <p:pic>
        <p:nvPicPr>
          <p:cNvPr id="89091" name="Picture 3" descr="D:\My Job\Pustral\BPPTD - Pusdiklat Hubdat\Modul\SCENAN\7.jpg"/>
          <p:cNvPicPr>
            <a:picLocks noChangeAspect="1" noChangeArrowheads="1"/>
          </p:cNvPicPr>
          <p:nvPr/>
        </p:nvPicPr>
        <p:blipFill>
          <a:blip r:embed="rId2"/>
          <a:srcRect/>
          <a:stretch>
            <a:fillRect/>
          </a:stretch>
        </p:blipFill>
        <p:spPr bwMode="auto">
          <a:xfrm>
            <a:off x="642910" y="1214422"/>
            <a:ext cx="7929618" cy="55941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LINE PENGUJIAN KENDARAAN BERMOTOR </a:t>
            </a:r>
          </a:p>
        </p:txBody>
      </p:sp>
      <p:pic>
        <p:nvPicPr>
          <p:cNvPr id="18437" name="Picture 5"/>
          <p:cNvPicPr>
            <a:picLocks noChangeAspect="1" noChangeArrowheads="1"/>
          </p:cNvPicPr>
          <p:nvPr/>
        </p:nvPicPr>
        <p:blipFill>
          <a:blip r:embed="rId2" cstate="print"/>
          <a:srcRect/>
          <a:stretch>
            <a:fillRect/>
          </a:stretch>
        </p:blipFill>
        <p:spPr bwMode="auto">
          <a:xfrm>
            <a:off x="500066" y="1170513"/>
            <a:ext cx="8286776" cy="5687487"/>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19138" y="719138"/>
            <a:ext cx="3193823" cy="369332"/>
          </a:xfrm>
          <a:prstGeom prst="rect">
            <a:avLst/>
          </a:prstGeom>
          <a:solidFill>
            <a:schemeClr val="bg1"/>
          </a:solidFill>
          <a:ln w="9525">
            <a:solidFill>
              <a:srgbClr val="FF0000"/>
            </a:solidFill>
            <a:miter lim="800000"/>
            <a:headEnd/>
            <a:tailEnd/>
          </a:ln>
          <a:effectLst/>
        </p:spPr>
        <p:txBody>
          <a:bodyPr wrap="none">
            <a:spAutoFit/>
          </a:bodyPr>
          <a:lstStyle/>
          <a:p>
            <a:pPr eaLnBrk="1" hangingPunct="1"/>
            <a:r>
              <a:rPr lang="en-US" altLang="ja-JP" dirty="0">
                <a:ea typeface="MS PGothic" pitchFamily="34" charset="-128"/>
              </a:rPr>
              <a:t>Braking </a:t>
            </a:r>
            <a:r>
              <a:rPr lang="id-ID" altLang="ja-JP" dirty="0" smtClean="0">
                <a:ea typeface="MS PGothic" pitchFamily="34" charset="-128"/>
              </a:rPr>
              <a:t>Test Equipment Princip</a:t>
            </a:r>
            <a:endParaRPr lang="en-US" altLang="ja-JP" dirty="0">
              <a:ea typeface="MS PGothic" pitchFamily="34" charset="-128"/>
            </a:endParaRPr>
          </a:p>
        </p:txBody>
      </p:sp>
      <p:pic>
        <p:nvPicPr>
          <p:cNvPr id="90114" name="Picture 2" descr="D:\My Job\Pustral\BPPTD - Pusdiklat Hubdat\Modul\SCENAN\Untitled-8.jpg"/>
          <p:cNvPicPr>
            <a:picLocks noChangeAspect="1" noChangeArrowheads="1"/>
          </p:cNvPicPr>
          <p:nvPr/>
        </p:nvPicPr>
        <p:blipFill>
          <a:blip r:embed="rId2"/>
          <a:srcRect/>
          <a:stretch>
            <a:fillRect/>
          </a:stretch>
        </p:blipFill>
        <p:spPr bwMode="auto">
          <a:xfrm>
            <a:off x="1285852" y="1285860"/>
            <a:ext cx="7000924" cy="522612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19138" y="719138"/>
            <a:ext cx="2778125"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3. Speedometer Tester</a:t>
            </a:r>
          </a:p>
        </p:txBody>
      </p:sp>
      <p:sp>
        <p:nvSpPr>
          <p:cNvPr id="25604" name="Rectangle 4"/>
          <p:cNvSpPr>
            <a:spLocks noChangeArrowheads="1"/>
          </p:cNvSpPr>
          <p:nvPr/>
        </p:nvSpPr>
        <p:spPr bwMode="auto">
          <a:xfrm>
            <a:off x="1447800" y="1428736"/>
            <a:ext cx="7696200" cy="1877437"/>
          </a:xfrm>
          <a:prstGeom prst="rect">
            <a:avLst/>
          </a:prstGeom>
          <a:noFill/>
          <a:ln w="9525">
            <a:noFill/>
            <a:miter lim="800000"/>
            <a:headEnd/>
            <a:tailEnd/>
          </a:ln>
        </p:spPr>
        <p:txBody>
          <a:bodyPr>
            <a:spAutoFit/>
          </a:bodyPr>
          <a:lstStyle/>
          <a:p>
            <a:r>
              <a:rPr lang="en-US" altLang="ja-JP" dirty="0">
                <a:ea typeface="ＭＳ Ｐゴシック" charset="-128"/>
              </a:rPr>
              <a:t>(1) </a:t>
            </a:r>
            <a:r>
              <a:rPr lang="id-ID" altLang="ja-JP" dirty="0" smtClean="0">
                <a:ea typeface="ＭＳ Ｐゴシック" charset="-128"/>
              </a:rPr>
              <a:t>Untuk kecepatan  kendaraan lebih dari 35 Km/jam pada jalan beraspal </a:t>
            </a:r>
            <a:r>
              <a:rPr lang="en-US" altLang="ja-JP" dirty="0" smtClean="0">
                <a:ea typeface="ＭＳ Ｐゴシック" charset="-128"/>
              </a:rPr>
              <a:t>speedometer </a:t>
            </a:r>
            <a:r>
              <a:rPr lang="en-US" altLang="ja-JP" dirty="0">
                <a:ea typeface="ＭＳ Ｐゴシック" charset="-128"/>
              </a:rPr>
              <a:t>error </a:t>
            </a:r>
            <a:r>
              <a:rPr lang="id-ID" altLang="ja-JP" dirty="0" smtClean="0">
                <a:ea typeface="ＭＳ Ｐゴシック" charset="-128"/>
              </a:rPr>
              <a:t>tidak boleh lebih dari </a:t>
            </a:r>
            <a:r>
              <a:rPr lang="en-US" altLang="ja-JP" dirty="0" smtClean="0">
                <a:ea typeface="ＭＳ Ｐゴシック" charset="-128"/>
              </a:rPr>
              <a:t>plus </a:t>
            </a:r>
            <a:r>
              <a:rPr lang="en-US" altLang="ja-JP" dirty="0">
                <a:ea typeface="ＭＳ Ｐゴシック" charset="-128"/>
              </a:rPr>
              <a:t>15% </a:t>
            </a:r>
            <a:r>
              <a:rPr lang="id-ID" altLang="ja-JP" dirty="0" smtClean="0">
                <a:ea typeface="ＭＳ Ｐゴシック" charset="-128"/>
              </a:rPr>
              <a:t> atau </a:t>
            </a:r>
            <a:r>
              <a:rPr lang="en-US" altLang="ja-JP" dirty="0" smtClean="0">
                <a:ea typeface="ＭＳ Ｐゴシック" charset="-128"/>
              </a:rPr>
              <a:t>minus </a:t>
            </a:r>
            <a:r>
              <a:rPr lang="en-US" altLang="ja-JP" dirty="0">
                <a:ea typeface="ＭＳ Ｐゴシック" charset="-128"/>
              </a:rPr>
              <a:t>10%.</a:t>
            </a:r>
          </a:p>
          <a:p>
            <a:pPr>
              <a:lnSpc>
                <a:spcPct val="140000"/>
              </a:lnSpc>
            </a:pPr>
            <a:r>
              <a:rPr lang="en-US" altLang="ja-JP" dirty="0">
                <a:ea typeface="ＭＳ Ｐゴシック" charset="-128"/>
              </a:rPr>
              <a:t>(2) </a:t>
            </a:r>
            <a:r>
              <a:rPr lang="id-ID" altLang="ja-JP" dirty="0" smtClean="0">
                <a:ea typeface="ＭＳ Ｐゴシック" charset="-128"/>
              </a:rPr>
              <a:t>P</a:t>
            </a:r>
            <a:r>
              <a:rPr lang="en-US" altLang="ja-JP" dirty="0" smtClean="0">
                <a:ea typeface="ＭＳ Ｐゴシック" charset="-128"/>
              </a:rPr>
              <a:t>lay </a:t>
            </a:r>
            <a:r>
              <a:rPr lang="id-ID" altLang="ja-JP" dirty="0" smtClean="0">
                <a:ea typeface="ＭＳ Ｐゴシック" charset="-128"/>
              </a:rPr>
              <a:t>pada </a:t>
            </a:r>
            <a:r>
              <a:rPr lang="en-US" altLang="ja-JP" dirty="0" smtClean="0">
                <a:ea typeface="ＭＳ Ｐゴシック" charset="-128"/>
              </a:rPr>
              <a:t>type </a:t>
            </a:r>
            <a:r>
              <a:rPr lang="en-US" altLang="ja-JP" dirty="0">
                <a:ea typeface="ＭＳ Ｐゴシック" charset="-128"/>
              </a:rPr>
              <a:t>speedometer </a:t>
            </a:r>
            <a:r>
              <a:rPr lang="en-US" altLang="ja-JP" dirty="0" smtClean="0">
                <a:ea typeface="ＭＳ Ｐゴシック" charset="-128"/>
              </a:rPr>
              <a:t>analog</a:t>
            </a:r>
            <a:r>
              <a:rPr lang="id-ID" altLang="ja-JP" dirty="0" smtClean="0">
                <a:ea typeface="ＭＳ Ｐゴシック" charset="-128"/>
              </a:rPr>
              <a:t> </a:t>
            </a:r>
            <a:r>
              <a:rPr lang="en-US" altLang="ja-JP" dirty="0" smtClean="0">
                <a:ea typeface="ＭＳ Ｐゴシック" charset="-128"/>
              </a:rPr>
              <a:t>indicator </a:t>
            </a:r>
            <a:r>
              <a:rPr lang="id-ID" altLang="ja-JP" dirty="0" smtClean="0">
                <a:ea typeface="ＭＳ Ｐゴシック" charset="-128"/>
              </a:rPr>
              <a:t>penunjukkan tidak boleh lebih dari </a:t>
            </a:r>
            <a:r>
              <a:rPr lang="en-US" altLang="ja-JP" dirty="0" smtClean="0">
                <a:ea typeface="ＭＳ Ｐゴシック" charset="-128"/>
              </a:rPr>
              <a:t>plus </a:t>
            </a:r>
            <a:r>
              <a:rPr lang="id-ID" altLang="ja-JP" dirty="0" smtClean="0">
                <a:ea typeface="ＭＳ Ｐゴシック" charset="-128"/>
              </a:rPr>
              <a:t>atau</a:t>
            </a:r>
            <a:r>
              <a:rPr lang="en-US" altLang="ja-JP" dirty="0" smtClean="0">
                <a:ea typeface="ＭＳ Ｐゴシック" charset="-128"/>
              </a:rPr>
              <a:t> </a:t>
            </a:r>
            <a:r>
              <a:rPr lang="en-US" altLang="ja-JP" dirty="0">
                <a:ea typeface="ＭＳ Ｐゴシック" charset="-128"/>
              </a:rPr>
              <a:t>minus 3km / h </a:t>
            </a:r>
            <a:r>
              <a:rPr lang="id-ID" altLang="ja-JP" dirty="0" smtClean="0">
                <a:ea typeface="ＭＳ Ｐゴシック" charset="-128"/>
              </a:rPr>
              <a:t> </a:t>
            </a:r>
            <a:endParaRPr lang="en-US" altLang="ja-JP" dirty="0">
              <a:ea typeface="ＭＳ Ｐゴシック" charset="-128"/>
            </a:endParaRPr>
          </a:p>
        </p:txBody>
      </p:sp>
      <p:pic>
        <p:nvPicPr>
          <p:cNvPr id="25605" name="Picture 5" descr="C:\　作業中\1.gif"/>
          <p:cNvPicPr>
            <a:picLocks noChangeAspect="1" noChangeArrowheads="1"/>
          </p:cNvPicPr>
          <p:nvPr/>
        </p:nvPicPr>
        <p:blipFill>
          <a:blip r:embed="rId3"/>
          <a:srcRect/>
          <a:stretch>
            <a:fillRect/>
          </a:stretch>
        </p:blipFill>
        <p:spPr bwMode="auto">
          <a:xfrm>
            <a:off x="2057400" y="3810000"/>
            <a:ext cx="2600325" cy="2857500"/>
          </a:xfrm>
          <a:prstGeom prst="rect">
            <a:avLst/>
          </a:prstGeom>
          <a:noFill/>
          <a:ln w="9525">
            <a:noFill/>
            <a:miter lim="800000"/>
            <a:headEnd/>
            <a:tailEnd/>
          </a:ln>
        </p:spPr>
      </p:pic>
      <p:sp>
        <p:nvSpPr>
          <p:cNvPr id="25606" name="Text Box 6"/>
          <p:cNvSpPr txBox="1">
            <a:spLocks noChangeArrowheads="1"/>
          </p:cNvSpPr>
          <p:nvPr/>
        </p:nvSpPr>
        <p:spPr bwMode="auto">
          <a:xfrm>
            <a:off x="1066800" y="4800600"/>
            <a:ext cx="1160463" cy="304800"/>
          </a:xfrm>
          <a:prstGeom prst="rect">
            <a:avLst/>
          </a:prstGeom>
          <a:solidFill>
            <a:schemeClr val="bg1"/>
          </a:solidFill>
          <a:ln w="9525">
            <a:noFill/>
            <a:miter lim="800000"/>
            <a:headEnd/>
            <a:tailEnd/>
          </a:ln>
        </p:spPr>
        <p:txBody>
          <a:bodyPr wrap="none">
            <a:spAutoFit/>
          </a:bodyPr>
          <a:lstStyle/>
          <a:p>
            <a:pPr eaLnBrk="1" hangingPunct="1"/>
            <a:r>
              <a:rPr lang="en-US" altLang="ja-JP" sz="1400">
                <a:ea typeface="ＤＦPOP体" pitchFamily="81" charset="-128"/>
              </a:rPr>
              <a:t>+15%~-10%</a:t>
            </a:r>
          </a:p>
        </p:txBody>
      </p:sp>
      <p:sp>
        <p:nvSpPr>
          <p:cNvPr id="25607" name="AutoShape 7"/>
          <p:cNvSpPr>
            <a:spLocks/>
          </p:cNvSpPr>
          <p:nvPr/>
        </p:nvSpPr>
        <p:spPr bwMode="auto">
          <a:xfrm rot="646208">
            <a:off x="2222500" y="4914900"/>
            <a:ext cx="152400" cy="152400"/>
          </a:xfrm>
          <a:prstGeom prst="leftBrace">
            <a:avLst>
              <a:gd name="adj1" fmla="val 8333"/>
              <a:gd name="adj2" fmla="val 50000"/>
            </a:avLst>
          </a:prstGeom>
          <a:noFill/>
          <a:ln w="19050">
            <a:solidFill>
              <a:srgbClr val="FF0000"/>
            </a:solidFill>
            <a:round/>
            <a:headEnd/>
            <a:tailEnd/>
          </a:ln>
        </p:spPr>
        <p:txBody>
          <a:bodyPr wrap="none" anchor="ctr"/>
          <a:lstStyle/>
          <a:p>
            <a:endParaRPr lang="id-ID"/>
          </a:p>
        </p:txBody>
      </p:sp>
      <p:pic>
        <p:nvPicPr>
          <p:cNvPr id="76808" name="ﾒｰﾀｰ.avi">
            <a:hlinkClick r:id="" action="ppaction://ole?verb=0"/>
          </p:cNvPr>
          <p:cNvPicPr>
            <a:picLocks noRot="1" noChangeAspect="1" noChangeArrowheads="1"/>
          </p:cNvPicPr>
          <p:nvPr>
            <a:videoFile r:link="rId1"/>
          </p:nvPr>
        </p:nvPicPr>
        <p:blipFill>
          <a:blip r:embed="rId4"/>
          <a:srcRect/>
          <a:stretch>
            <a:fillRect/>
          </a:stretch>
        </p:blipFill>
        <p:spPr bwMode="auto">
          <a:xfrm>
            <a:off x="5715000" y="3810000"/>
            <a:ext cx="2600325" cy="2857500"/>
          </a:xfrm>
          <a:prstGeom prst="rect">
            <a:avLst/>
          </a:prstGeom>
          <a:noFill/>
          <a:ln w="9525">
            <a:noFill/>
            <a:miter lim="800000"/>
            <a:headEnd/>
            <a:tailEnd/>
          </a:ln>
        </p:spPr>
      </p:pic>
      <p:sp>
        <p:nvSpPr>
          <p:cNvPr id="25609" name="Text Box 9"/>
          <p:cNvSpPr txBox="1">
            <a:spLocks noChangeArrowheads="1"/>
          </p:cNvSpPr>
          <p:nvPr/>
        </p:nvSpPr>
        <p:spPr bwMode="auto">
          <a:xfrm>
            <a:off x="4953000" y="4787900"/>
            <a:ext cx="863600" cy="304800"/>
          </a:xfrm>
          <a:prstGeom prst="rect">
            <a:avLst/>
          </a:prstGeom>
          <a:solidFill>
            <a:schemeClr val="bg1"/>
          </a:solidFill>
          <a:ln w="9525">
            <a:noFill/>
            <a:miter lim="800000"/>
            <a:headEnd/>
            <a:tailEnd/>
          </a:ln>
        </p:spPr>
        <p:txBody>
          <a:bodyPr wrap="none">
            <a:spAutoFit/>
          </a:bodyPr>
          <a:lstStyle/>
          <a:p>
            <a:pPr eaLnBrk="1" hangingPunct="1"/>
            <a:r>
              <a:rPr lang="en-US" altLang="ja-JP" sz="1400">
                <a:ea typeface="ＤＦPOP体" pitchFamily="81" charset="-128"/>
              </a:rPr>
              <a:t>    3km/h</a:t>
            </a:r>
            <a:endParaRPr lang="en-US" altLang="ja-JP" sz="1600">
              <a:ea typeface="ＤＦPOP体" pitchFamily="81" charset="-128"/>
            </a:endParaRPr>
          </a:p>
        </p:txBody>
      </p:sp>
      <p:sp>
        <p:nvSpPr>
          <p:cNvPr id="25610" name="AutoShape 10"/>
          <p:cNvSpPr>
            <a:spLocks/>
          </p:cNvSpPr>
          <p:nvPr/>
        </p:nvSpPr>
        <p:spPr bwMode="auto">
          <a:xfrm rot="646208">
            <a:off x="5859463" y="4875213"/>
            <a:ext cx="152400" cy="228600"/>
          </a:xfrm>
          <a:prstGeom prst="leftBrace">
            <a:avLst>
              <a:gd name="adj1" fmla="val 12500"/>
              <a:gd name="adj2" fmla="val 50000"/>
            </a:avLst>
          </a:prstGeom>
          <a:noFill/>
          <a:ln w="19050">
            <a:solidFill>
              <a:srgbClr val="FF0000"/>
            </a:solidFill>
            <a:round/>
            <a:headEnd/>
            <a:tailEnd/>
          </a:ln>
        </p:spPr>
        <p:txBody>
          <a:bodyPr wrap="none" anchor="ctr"/>
          <a:lstStyle/>
          <a:p>
            <a:endParaRPr lang="id-ID"/>
          </a:p>
        </p:txBody>
      </p:sp>
      <p:sp>
        <p:nvSpPr>
          <p:cNvPr id="25611" name="Rectangle 11"/>
          <p:cNvSpPr>
            <a:spLocks noChangeArrowheads="1"/>
          </p:cNvSpPr>
          <p:nvPr/>
        </p:nvSpPr>
        <p:spPr bwMode="auto">
          <a:xfrm>
            <a:off x="1600200" y="3810000"/>
            <a:ext cx="493713"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(1)</a:t>
            </a:r>
          </a:p>
        </p:txBody>
      </p:sp>
      <p:sp>
        <p:nvSpPr>
          <p:cNvPr id="25612" name="Rectangle 12"/>
          <p:cNvSpPr>
            <a:spLocks noChangeArrowheads="1"/>
          </p:cNvSpPr>
          <p:nvPr/>
        </p:nvSpPr>
        <p:spPr bwMode="auto">
          <a:xfrm>
            <a:off x="5257800" y="3810000"/>
            <a:ext cx="493713"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(2)</a:t>
            </a:r>
          </a:p>
        </p:txBody>
      </p:sp>
      <p:pic>
        <p:nvPicPr>
          <p:cNvPr id="25613" name="Picture 16" descr="C:\WINDOWS\ﾃﾞｽｸﾄｯﾌﾟ\HINO TRAINING\00.tif"/>
          <p:cNvPicPr>
            <a:picLocks noChangeAspect="1" noChangeArrowheads="1"/>
          </p:cNvPicPr>
          <p:nvPr/>
        </p:nvPicPr>
        <p:blipFill>
          <a:blip r:embed="rId5"/>
          <a:srcRect/>
          <a:stretch>
            <a:fillRect/>
          </a:stretch>
        </p:blipFill>
        <p:spPr bwMode="auto">
          <a:xfrm>
            <a:off x="5073650" y="4857750"/>
            <a:ext cx="142875" cy="161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68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76808"/>
                </p:tgtEl>
              </p:cMediaNode>
            </p:video>
            <p:seq concurrent="1" nextAc="seek">
              <p:cTn id="8" restart="whenNotActive" fill="hold" evtFilter="cancelBubble" nodeType="interactiveSeq">
                <p:stCondLst>
                  <p:cond evt="onClick" delay="0">
                    <p:tgtEl>
                      <p:spTgt spid="768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6808"/>
                                        </p:tgtEl>
                                      </p:cBhvr>
                                    </p:cmd>
                                  </p:childTnLst>
                                </p:cTn>
                              </p:par>
                            </p:childTnLst>
                          </p:cTn>
                        </p:par>
                      </p:childTnLst>
                    </p:cTn>
                  </p:par>
                </p:childTnLst>
              </p:cTn>
              <p:nextCondLst>
                <p:cond evt="onClick" delay="0">
                  <p:tgtEl>
                    <p:spTgt spid="76808"/>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719138" y="719138"/>
            <a:ext cx="5785558"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Pengukuran kesalahan pembacaan speedometer</a:t>
            </a:r>
            <a:endParaRPr lang="en-US" altLang="ja-JP" dirty="0">
              <a:ea typeface="ＭＳ Ｐゴシック" charset="-128"/>
            </a:endParaRPr>
          </a:p>
        </p:txBody>
      </p:sp>
      <p:sp>
        <p:nvSpPr>
          <p:cNvPr id="7173" name="Rectangle 3"/>
          <p:cNvSpPr>
            <a:spLocks noChangeArrowheads="1"/>
          </p:cNvSpPr>
          <p:nvPr/>
        </p:nvSpPr>
        <p:spPr bwMode="auto">
          <a:xfrm>
            <a:off x="4724400" y="2209800"/>
            <a:ext cx="3719288" cy="1015663"/>
          </a:xfrm>
          <a:prstGeom prst="rect">
            <a:avLst/>
          </a:prstGeom>
          <a:noFill/>
          <a:ln w="9525">
            <a:noFill/>
            <a:miter lim="800000"/>
            <a:headEnd/>
            <a:tailEnd/>
          </a:ln>
        </p:spPr>
        <p:txBody>
          <a:bodyPr wrap="none">
            <a:spAutoFit/>
          </a:bodyPr>
          <a:lstStyle/>
          <a:p>
            <a:r>
              <a:rPr lang="en-US" altLang="ja-JP" dirty="0">
                <a:ea typeface="ＭＳ Ｐゴシック" charset="-128"/>
              </a:rPr>
              <a:t>V: </a:t>
            </a:r>
            <a:r>
              <a:rPr lang="id-ID" altLang="ja-JP" dirty="0" smtClean="0">
                <a:ea typeface="ＭＳ Ｐゴシック" charset="-128"/>
              </a:rPr>
              <a:t>Kecepatan </a:t>
            </a:r>
            <a:r>
              <a:rPr lang="en-US" altLang="ja-JP" dirty="0" smtClean="0">
                <a:ea typeface="ＭＳ Ｐゴシック" charset="-128"/>
              </a:rPr>
              <a:t>(km </a:t>
            </a:r>
            <a:r>
              <a:rPr lang="en-US" altLang="ja-JP" dirty="0">
                <a:ea typeface="ＭＳ Ｐゴシック" charset="-128"/>
              </a:rPr>
              <a:t>/ h)</a:t>
            </a:r>
          </a:p>
          <a:p>
            <a:r>
              <a:rPr lang="en-US" altLang="ja-JP" dirty="0">
                <a:ea typeface="ＭＳ Ｐゴシック" charset="-128"/>
              </a:rPr>
              <a:t>L: </a:t>
            </a:r>
            <a:r>
              <a:rPr lang="id-ID" altLang="ja-JP" dirty="0" smtClean="0">
                <a:ea typeface="ＭＳ Ｐゴシック" charset="-128"/>
              </a:rPr>
              <a:t>Keliling lingkaran roller </a:t>
            </a:r>
            <a:r>
              <a:rPr lang="en-US" altLang="ja-JP" dirty="0" smtClean="0">
                <a:ea typeface="ＭＳ Ｐゴシック" charset="-128"/>
              </a:rPr>
              <a:t>(mm</a:t>
            </a:r>
            <a:r>
              <a:rPr lang="en-US" altLang="ja-JP" dirty="0">
                <a:ea typeface="ＭＳ Ｐゴシック" charset="-128"/>
              </a:rPr>
              <a:t>)</a:t>
            </a:r>
          </a:p>
          <a:p>
            <a:r>
              <a:rPr lang="en-US" altLang="ja-JP" dirty="0">
                <a:ea typeface="ＭＳ Ｐゴシック" charset="-128"/>
              </a:rPr>
              <a:t>N: </a:t>
            </a:r>
            <a:r>
              <a:rPr lang="id-ID" altLang="ja-JP" dirty="0" smtClean="0">
                <a:ea typeface="ＭＳ Ｐゴシック" charset="-128"/>
              </a:rPr>
              <a:t>Putaran Roller </a:t>
            </a:r>
            <a:r>
              <a:rPr lang="en-US" altLang="ja-JP" dirty="0" smtClean="0">
                <a:ea typeface="ＭＳ Ｐゴシック" charset="-128"/>
              </a:rPr>
              <a:t>(rpm</a:t>
            </a:r>
            <a:r>
              <a:rPr lang="en-US" altLang="ja-JP" dirty="0">
                <a:ea typeface="ＭＳ Ｐゴシック" charset="-128"/>
              </a:rPr>
              <a:t>)</a:t>
            </a:r>
          </a:p>
        </p:txBody>
      </p:sp>
      <p:graphicFrame>
        <p:nvGraphicFramePr>
          <p:cNvPr id="7170" name="Object 4"/>
          <p:cNvGraphicFramePr>
            <a:graphicFrameLocks noChangeAspect="1"/>
          </p:cNvGraphicFramePr>
          <p:nvPr/>
        </p:nvGraphicFramePr>
        <p:xfrm>
          <a:off x="1828800" y="1600200"/>
          <a:ext cx="3473450" cy="534988"/>
        </p:xfrm>
        <a:graphic>
          <a:graphicData uri="http://schemas.openxmlformats.org/presentationml/2006/ole">
            <p:oleObj spid="_x0000_s7170" name="数式" r:id="rId3" imgW="1307880" imgH="203040" progId="Equation.3">
              <p:embed/>
            </p:oleObj>
          </a:graphicData>
        </a:graphic>
      </p:graphicFrame>
      <p:pic>
        <p:nvPicPr>
          <p:cNvPr id="7174" name="Picture 5" descr="C:\　作業中\1.gif"/>
          <p:cNvPicPr>
            <a:picLocks noChangeAspect="1" noChangeArrowheads="1"/>
          </p:cNvPicPr>
          <p:nvPr/>
        </p:nvPicPr>
        <p:blipFill>
          <a:blip r:embed="rId4"/>
          <a:srcRect/>
          <a:stretch>
            <a:fillRect/>
          </a:stretch>
        </p:blipFill>
        <p:spPr bwMode="auto">
          <a:xfrm>
            <a:off x="228600" y="3200400"/>
            <a:ext cx="4762500" cy="3438525"/>
          </a:xfrm>
          <a:prstGeom prst="rect">
            <a:avLst/>
          </a:prstGeom>
          <a:noFill/>
          <a:ln w="9525">
            <a:noFill/>
            <a:miter lim="800000"/>
            <a:headEnd/>
            <a:tailEnd/>
          </a:ln>
        </p:spPr>
      </p:pic>
      <p:sp>
        <p:nvSpPr>
          <p:cNvPr id="7175" name="Freeform 6"/>
          <p:cNvSpPr>
            <a:spLocks/>
          </p:cNvSpPr>
          <p:nvPr/>
        </p:nvSpPr>
        <p:spPr bwMode="auto">
          <a:xfrm>
            <a:off x="1285875" y="4976813"/>
            <a:ext cx="485775" cy="565150"/>
          </a:xfrm>
          <a:custGeom>
            <a:avLst/>
            <a:gdLst>
              <a:gd name="T0" fmla="*/ 442913 w 306"/>
              <a:gd name="T1" fmla="*/ 447675 h 356"/>
              <a:gd name="T2" fmla="*/ 361950 w 306"/>
              <a:gd name="T3" fmla="*/ 533400 h 356"/>
              <a:gd name="T4" fmla="*/ 347662 w 306"/>
              <a:gd name="T5" fmla="*/ 542925 h 356"/>
              <a:gd name="T6" fmla="*/ 319087 w 306"/>
              <a:gd name="T7" fmla="*/ 552450 h 356"/>
              <a:gd name="T8" fmla="*/ 304800 w 306"/>
              <a:gd name="T9" fmla="*/ 557213 h 356"/>
              <a:gd name="T10" fmla="*/ 166687 w 306"/>
              <a:gd name="T11" fmla="*/ 528638 h 356"/>
              <a:gd name="T12" fmla="*/ 123825 w 306"/>
              <a:gd name="T13" fmla="*/ 500063 h 356"/>
              <a:gd name="T14" fmla="*/ 109538 w 306"/>
              <a:gd name="T15" fmla="*/ 490538 h 356"/>
              <a:gd name="T16" fmla="*/ 71437 w 306"/>
              <a:gd name="T17" fmla="*/ 447675 h 356"/>
              <a:gd name="T18" fmla="*/ 33337 w 306"/>
              <a:gd name="T19" fmla="*/ 361950 h 356"/>
              <a:gd name="T20" fmla="*/ 19050 w 306"/>
              <a:gd name="T21" fmla="*/ 314325 h 356"/>
              <a:gd name="T22" fmla="*/ 14288 w 306"/>
              <a:gd name="T23" fmla="*/ 300037 h 356"/>
              <a:gd name="T24" fmla="*/ 76200 w 306"/>
              <a:gd name="T25" fmla="*/ 71437 h 356"/>
              <a:gd name="T26" fmla="*/ 109538 w 306"/>
              <a:gd name="T27" fmla="*/ 38100 h 356"/>
              <a:gd name="T28" fmla="*/ 200025 w 306"/>
              <a:gd name="T29" fmla="*/ 0 h 356"/>
              <a:gd name="T30" fmla="*/ 314325 w 306"/>
              <a:gd name="T31" fmla="*/ 23812 h 356"/>
              <a:gd name="T32" fmla="*/ 357187 w 306"/>
              <a:gd name="T33" fmla="*/ 47625 h 356"/>
              <a:gd name="T34" fmla="*/ 414338 w 306"/>
              <a:gd name="T35" fmla="*/ 100012 h 356"/>
              <a:gd name="T36" fmla="*/ 447675 w 306"/>
              <a:gd name="T37" fmla="*/ 138113 h 356"/>
              <a:gd name="T38" fmla="*/ 481013 w 306"/>
              <a:gd name="T39" fmla="*/ 238125 h 356"/>
              <a:gd name="T40" fmla="*/ 485775 w 306"/>
              <a:gd name="T41" fmla="*/ 280988 h 356"/>
              <a:gd name="T42" fmla="*/ 481013 w 306"/>
              <a:gd name="T43" fmla="*/ 290512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6"/>
              <a:gd name="T67" fmla="*/ 0 h 356"/>
              <a:gd name="T68" fmla="*/ 306 w 306"/>
              <a:gd name="T69" fmla="*/ 356 h 3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6" h="356">
                <a:moveTo>
                  <a:pt x="279" y="282"/>
                </a:moveTo>
                <a:cubicBezTo>
                  <a:pt x="272" y="302"/>
                  <a:pt x="246" y="327"/>
                  <a:pt x="228" y="336"/>
                </a:cubicBezTo>
                <a:cubicBezTo>
                  <a:pt x="225" y="338"/>
                  <a:pt x="222" y="341"/>
                  <a:pt x="219" y="342"/>
                </a:cubicBezTo>
                <a:cubicBezTo>
                  <a:pt x="213" y="345"/>
                  <a:pt x="207" y="346"/>
                  <a:pt x="201" y="348"/>
                </a:cubicBezTo>
                <a:cubicBezTo>
                  <a:pt x="198" y="349"/>
                  <a:pt x="192" y="351"/>
                  <a:pt x="192" y="351"/>
                </a:cubicBezTo>
                <a:cubicBezTo>
                  <a:pt x="138" y="348"/>
                  <a:pt x="139" y="356"/>
                  <a:pt x="105" y="333"/>
                </a:cubicBezTo>
                <a:cubicBezTo>
                  <a:pt x="96" y="327"/>
                  <a:pt x="87" y="321"/>
                  <a:pt x="78" y="315"/>
                </a:cubicBezTo>
                <a:cubicBezTo>
                  <a:pt x="75" y="313"/>
                  <a:pt x="69" y="309"/>
                  <a:pt x="69" y="309"/>
                </a:cubicBezTo>
                <a:cubicBezTo>
                  <a:pt x="62" y="299"/>
                  <a:pt x="45" y="282"/>
                  <a:pt x="45" y="282"/>
                </a:cubicBezTo>
                <a:cubicBezTo>
                  <a:pt x="39" y="263"/>
                  <a:pt x="32" y="244"/>
                  <a:pt x="21" y="228"/>
                </a:cubicBezTo>
                <a:cubicBezTo>
                  <a:pt x="16" y="210"/>
                  <a:pt x="19" y="220"/>
                  <a:pt x="12" y="198"/>
                </a:cubicBezTo>
                <a:cubicBezTo>
                  <a:pt x="11" y="195"/>
                  <a:pt x="9" y="189"/>
                  <a:pt x="9" y="189"/>
                </a:cubicBezTo>
                <a:cubicBezTo>
                  <a:pt x="11" y="139"/>
                  <a:pt x="0" y="77"/>
                  <a:pt x="48" y="45"/>
                </a:cubicBezTo>
                <a:cubicBezTo>
                  <a:pt x="62" y="24"/>
                  <a:pt x="53" y="29"/>
                  <a:pt x="69" y="24"/>
                </a:cubicBezTo>
                <a:cubicBezTo>
                  <a:pt x="83" y="10"/>
                  <a:pt x="107" y="3"/>
                  <a:pt x="126" y="0"/>
                </a:cubicBezTo>
                <a:cubicBezTo>
                  <a:pt x="146" y="2"/>
                  <a:pt x="179" y="2"/>
                  <a:pt x="198" y="15"/>
                </a:cubicBezTo>
                <a:cubicBezTo>
                  <a:pt x="219" y="29"/>
                  <a:pt x="209" y="25"/>
                  <a:pt x="225" y="30"/>
                </a:cubicBezTo>
                <a:cubicBezTo>
                  <a:pt x="236" y="41"/>
                  <a:pt x="252" y="49"/>
                  <a:pt x="261" y="63"/>
                </a:cubicBezTo>
                <a:cubicBezTo>
                  <a:pt x="275" y="84"/>
                  <a:pt x="267" y="77"/>
                  <a:pt x="282" y="87"/>
                </a:cubicBezTo>
                <a:cubicBezTo>
                  <a:pt x="289" y="108"/>
                  <a:pt x="296" y="129"/>
                  <a:pt x="303" y="150"/>
                </a:cubicBezTo>
                <a:cubicBezTo>
                  <a:pt x="304" y="159"/>
                  <a:pt x="306" y="168"/>
                  <a:pt x="306" y="177"/>
                </a:cubicBezTo>
                <a:cubicBezTo>
                  <a:pt x="306" y="179"/>
                  <a:pt x="303" y="185"/>
                  <a:pt x="303" y="183"/>
                </a:cubicBezTo>
              </a:path>
            </a:pathLst>
          </a:custGeom>
          <a:noFill/>
          <a:ln w="19050">
            <a:solidFill>
              <a:srgbClr val="FF0000"/>
            </a:solidFill>
            <a:round/>
            <a:headEnd/>
            <a:tailEnd type="triangle" w="med" len="med"/>
          </a:ln>
        </p:spPr>
        <p:txBody>
          <a:bodyPr wrap="none" anchor="ctr"/>
          <a:lstStyle/>
          <a:p>
            <a:endParaRPr lang="id-ID"/>
          </a:p>
        </p:txBody>
      </p:sp>
      <p:sp>
        <p:nvSpPr>
          <p:cNvPr id="7176" name="Text Box 7"/>
          <p:cNvSpPr txBox="1">
            <a:spLocks noChangeArrowheads="1"/>
          </p:cNvSpPr>
          <p:nvPr/>
        </p:nvSpPr>
        <p:spPr bwMode="auto">
          <a:xfrm>
            <a:off x="1676400" y="5181600"/>
            <a:ext cx="862013" cy="336550"/>
          </a:xfrm>
          <a:prstGeom prst="rect">
            <a:avLst/>
          </a:prstGeom>
          <a:noFill/>
          <a:ln w="9525">
            <a:noFill/>
            <a:miter lim="800000"/>
            <a:headEnd/>
            <a:tailEnd/>
          </a:ln>
        </p:spPr>
        <p:txBody>
          <a:bodyPr wrap="none">
            <a:spAutoFit/>
          </a:bodyPr>
          <a:lstStyle/>
          <a:p>
            <a:pPr eaLnBrk="1" hangingPunct="1"/>
            <a:r>
              <a:rPr lang="en-US" altLang="ja-JP" sz="1600">
                <a:solidFill>
                  <a:srgbClr val="0000FF"/>
                </a:solidFill>
                <a:ea typeface="ＤＦPOP体" pitchFamily="81" charset="-128"/>
              </a:rPr>
              <a:t>580mm</a:t>
            </a:r>
          </a:p>
        </p:txBody>
      </p:sp>
      <p:sp>
        <p:nvSpPr>
          <p:cNvPr id="7177" name="Text Box 8"/>
          <p:cNvSpPr txBox="1">
            <a:spLocks noChangeArrowheads="1"/>
          </p:cNvSpPr>
          <p:nvPr/>
        </p:nvSpPr>
        <p:spPr bwMode="auto">
          <a:xfrm>
            <a:off x="2438400" y="4343400"/>
            <a:ext cx="13398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1,149.5rpm</a:t>
            </a:r>
          </a:p>
        </p:txBody>
      </p:sp>
      <p:sp>
        <p:nvSpPr>
          <p:cNvPr id="7178" name="Text Box 9"/>
          <p:cNvSpPr txBox="1">
            <a:spLocks noChangeArrowheads="1"/>
          </p:cNvSpPr>
          <p:nvPr/>
        </p:nvSpPr>
        <p:spPr bwMode="auto">
          <a:xfrm>
            <a:off x="4267200" y="4876800"/>
            <a:ext cx="1152880" cy="400110"/>
          </a:xfrm>
          <a:prstGeom prst="rect">
            <a:avLst/>
          </a:prstGeom>
          <a:noFill/>
          <a:ln w="9525">
            <a:noFill/>
            <a:miter lim="800000"/>
            <a:headEnd/>
            <a:tailEnd/>
          </a:ln>
        </p:spPr>
        <p:txBody>
          <a:bodyPr wrap="none">
            <a:spAutoFit/>
          </a:bodyPr>
          <a:lstStyle/>
          <a:p>
            <a:pPr eaLnBrk="1" hangingPunct="1"/>
            <a:r>
              <a:rPr kumimoji="0" lang="en-US" dirty="0" smtClean="0">
                <a:ea typeface="ＭＳ Ｐゴシック" charset="-128"/>
              </a:rPr>
              <a:t>[</a:t>
            </a:r>
            <a:r>
              <a:rPr lang="id-ID" altLang="ja-JP" dirty="0" smtClean="0">
                <a:ea typeface="ＤＦPOP体" pitchFamily="81" charset="-128"/>
              </a:rPr>
              <a:t>Contoh</a:t>
            </a:r>
            <a:r>
              <a:rPr kumimoji="0" lang="en-US" dirty="0" smtClean="0">
                <a:ea typeface="ＭＳ Ｐゴシック" charset="-128"/>
              </a:rPr>
              <a:t>]</a:t>
            </a:r>
            <a:endParaRPr kumimoji="0" lang="en-US" altLang="ja-JP" sz="2400" dirty="0">
              <a:ea typeface="ＭＳ Ｐゴシック" charset="-128"/>
            </a:endParaRPr>
          </a:p>
        </p:txBody>
      </p:sp>
      <p:graphicFrame>
        <p:nvGraphicFramePr>
          <p:cNvPr id="7171" name="Object 10"/>
          <p:cNvGraphicFramePr>
            <a:graphicFrameLocks noChangeAspect="1"/>
          </p:cNvGraphicFramePr>
          <p:nvPr/>
        </p:nvGraphicFramePr>
        <p:xfrm>
          <a:off x="4495800" y="5334000"/>
          <a:ext cx="4524375" cy="376238"/>
        </p:xfrm>
        <a:graphic>
          <a:graphicData uri="http://schemas.openxmlformats.org/presentationml/2006/ole">
            <p:oleObj spid="_x0000_s7171" name="数式" r:id="rId5" imgW="2565360" imgH="21564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WordArt 4"/>
          <p:cNvSpPr>
            <a:spLocks noChangeArrowheads="1" noChangeShapeType="1" noTextEdit="1"/>
          </p:cNvSpPr>
          <p:nvPr/>
        </p:nvSpPr>
        <p:spPr bwMode="auto">
          <a:xfrm>
            <a:off x="190501" y="142877"/>
            <a:ext cx="1848853" cy="268165"/>
          </a:xfrm>
          <a:prstGeom prst="rect">
            <a:avLst/>
          </a:prstGeom>
        </p:spPr>
        <p:txBody>
          <a:bodyPr wrap="none" lIns="120015" tIns="60008" rIns="120015" bIns="60008" fromWordArt="1">
            <a:prstTxWarp prst="textPlain">
              <a:avLst>
                <a:gd name="adj" fmla="val 50000"/>
              </a:avLst>
            </a:prstTxWarp>
          </a:bodyPr>
          <a:lstStyle/>
          <a:p>
            <a:pPr algn="ctr"/>
            <a:r>
              <a:rPr lang="id-ID" sz="1400" kern="10" dirty="0">
                <a:ln w="9525">
                  <a:solidFill>
                    <a:srgbClr val="000000"/>
                  </a:solidFill>
                  <a:round/>
                  <a:headEnd/>
                  <a:tailEnd/>
                </a:ln>
                <a:solidFill>
                  <a:srgbClr val="00CCFF"/>
                </a:solidFill>
                <a:latin typeface="Arial Black"/>
              </a:rPr>
              <a:t>Speedometer Tester</a:t>
            </a:r>
          </a:p>
        </p:txBody>
      </p:sp>
      <p:sp>
        <p:nvSpPr>
          <p:cNvPr id="102403" name="Text Box 5"/>
          <p:cNvSpPr txBox="1">
            <a:spLocks noChangeArrowheads="1"/>
          </p:cNvSpPr>
          <p:nvPr/>
        </p:nvSpPr>
        <p:spPr bwMode="auto">
          <a:xfrm>
            <a:off x="557464" y="857250"/>
            <a:ext cx="8586537" cy="2303316"/>
          </a:xfrm>
          <a:prstGeom prst="rect">
            <a:avLst/>
          </a:prstGeom>
          <a:noFill/>
          <a:ln w="9525">
            <a:noFill/>
            <a:miter lim="800000"/>
            <a:headEnd/>
            <a:tailEnd/>
          </a:ln>
        </p:spPr>
        <p:txBody>
          <a:bodyPr lIns="86482" tIns="43240" rIns="86482" bIns="43240">
            <a:spAutoFit/>
          </a:bodyPr>
          <a:lstStyle/>
          <a:p>
            <a:pPr defTabSz="864692"/>
            <a:r>
              <a:rPr lang="en-US" sz="1600" dirty="0"/>
              <a:t>Speedometer Tester, </a:t>
            </a:r>
            <a:r>
              <a:rPr lang="en-US" sz="1600" dirty="0" err="1"/>
              <a:t>menggunakan</a:t>
            </a:r>
            <a:r>
              <a:rPr lang="en-US" sz="1600" dirty="0"/>
              <a:t> High Sensitive Proximity Sensor (Sensor </a:t>
            </a:r>
            <a:r>
              <a:rPr lang="en-US" sz="1600" dirty="0" err="1"/>
              <a:t>Induksi</a:t>
            </a:r>
            <a:r>
              <a:rPr lang="en-US" sz="1600" dirty="0"/>
              <a:t> yang </a:t>
            </a:r>
            <a:r>
              <a:rPr lang="en-US" sz="1600" dirty="0" err="1"/>
              <a:t>memiliki</a:t>
            </a:r>
            <a:r>
              <a:rPr lang="en-US" sz="1600" dirty="0"/>
              <a:t> </a:t>
            </a:r>
            <a:r>
              <a:rPr lang="en-US" sz="1600" dirty="0" err="1"/>
              <a:t>sensitivitas</a:t>
            </a:r>
            <a:r>
              <a:rPr lang="en-US" sz="1600" dirty="0"/>
              <a:t> </a:t>
            </a:r>
            <a:r>
              <a:rPr lang="en-US" sz="1600" dirty="0" err="1"/>
              <a:t>sangat</a:t>
            </a:r>
            <a:r>
              <a:rPr lang="en-US" sz="1600" dirty="0"/>
              <a:t> </a:t>
            </a:r>
            <a:r>
              <a:rPr lang="en-US" sz="1600" dirty="0" err="1"/>
              <a:t>tinggi</a:t>
            </a:r>
            <a:r>
              <a:rPr lang="en-US" sz="1600" dirty="0"/>
              <a:t>).</a:t>
            </a:r>
            <a:r>
              <a:rPr lang="id-ID" sz="1600" dirty="0"/>
              <a:t> Dg ciri2 berlubang atau tonjolan besi di tengah2 permukaan proximty.</a:t>
            </a:r>
            <a:endParaRPr lang="en-US" sz="1600" dirty="0"/>
          </a:p>
          <a:p>
            <a:pPr defTabSz="864692"/>
            <a:endParaRPr lang="en-US" sz="1600" dirty="0"/>
          </a:p>
          <a:p>
            <a:pPr defTabSz="864692"/>
            <a:r>
              <a:rPr lang="en-US" sz="1600" dirty="0" err="1"/>
              <a:t>Seperti</a:t>
            </a:r>
            <a:r>
              <a:rPr lang="en-US" sz="1600" dirty="0"/>
              <a:t> </a:t>
            </a:r>
            <a:r>
              <a:rPr lang="en-US" sz="1600" dirty="0" err="1"/>
              <a:t>telah</a:t>
            </a:r>
            <a:r>
              <a:rPr lang="en-US" sz="1600" dirty="0"/>
              <a:t> </a:t>
            </a:r>
            <a:r>
              <a:rPr lang="en-US" sz="1600" dirty="0" err="1"/>
              <a:t>dijelaskan</a:t>
            </a:r>
            <a:r>
              <a:rPr lang="en-US" sz="1600" dirty="0"/>
              <a:t> </a:t>
            </a:r>
            <a:r>
              <a:rPr lang="en-US" sz="1600" dirty="0" err="1"/>
              <a:t>sebelumnya</a:t>
            </a:r>
            <a:r>
              <a:rPr lang="en-US" sz="1600" dirty="0"/>
              <a:t>, </a:t>
            </a:r>
            <a:r>
              <a:rPr lang="en-US" sz="1600" dirty="0" err="1"/>
              <a:t>cara</a:t>
            </a:r>
            <a:r>
              <a:rPr lang="en-US" sz="1600" dirty="0"/>
              <a:t> </a:t>
            </a:r>
            <a:r>
              <a:rPr lang="en-US" sz="1600" dirty="0" err="1"/>
              <a:t>kerja</a:t>
            </a:r>
            <a:r>
              <a:rPr lang="en-US" sz="1600" dirty="0"/>
              <a:t> proximity sensor </a:t>
            </a:r>
            <a:r>
              <a:rPr lang="en-US" sz="1600" dirty="0" err="1"/>
              <a:t>adalah</a:t>
            </a:r>
            <a:r>
              <a:rPr lang="en-US" sz="1600" dirty="0"/>
              <a:t> “ON” </a:t>
            </a:r>
            <a:r>
              <a:rPr lang="en-US" sz="1600" dirty="0" err="1"/>
              <a:t>jika</a:t>
            </a:r>
            <a:r>
              <a:rPr lang="en-US" sz="1600" dirty="0"/>
              <a:t> </a:t>
            </a:r>
            <a:r>
              <a:rPr lang="en-US" sz="1600" dirty="0" err="1"/>
              <a:t>mendekati</a:t>
            </a:r>
            <a:r>
              <a:rPr lang="en-US" sz="1600" dirty="0"/>
              <a:t> metal </a:t>
            </a:r>
            <a:r>
              <a:rPr lang="en-US" sz="1600" dirty="0" err="1"/>
              <a:t>dan</a:t>
            </a:r>
            <a:r>
              <a:rPr lang="en-US" sz="1600" dirty="0"/>
              <a:t> “OFF” </a:t>
            </a:r>
            <a:r>
              <a:rPr lang="en-US" sz="1600" dirty="0" err="1"/>
              <a:t>jika</a:t>
            </a:r>
            <a:r>
              <a:rPr lang="en-US" sz="1600" dirty="0"/>
              <a:t> </a:t>
            </a:r>
            <a:r>
              <a:rPr lang="en-US" sz="1600" dirty="0" err="1"/>
              <a:t>jauh</a:t>
            </a:r>
            <a:r>
              <a:rPr lang="en-US" sz="1600" dirty="0"/>
              <a:t> </a:t>
            </a:r>
            <a:r>
              <a:rPr lang="en-US" sz="1600" dirty="0" err="1"/>
              <a:t>dari</a:t>
            </a:r>
            <a:r>
              <a:rPr lang="en-US" sz="1600" dirty="0"/>
              <a:t> metal. </a:t>
            </a:r>
            <a:r>
              <a:rPr lang="en-US" sz="1600" dirty="0" err="1"/>
              <a:t>Dengan</a:t>
            </a:r>
            <a:r>
              <a:rPr lang="en-US" sz="1600" dirty="0"/>
              <a:t> </a:t>
            </a:r>
            <a:r>
              <a:rPr lang="en-US" sz="1600" dirty="0" err="1"/>
              <a:t>memanfaatkan</a:t>
            </a:r>
            <a:r>
              <a:rPr lang="en-US" sz="1600" dirty="0"/>
              <a:t> </a:t>
            </a:r>
            <a:r>
              <a:rPr lang="en-US" sz="1600" dirty="0" err="1"/>
              <a:t>kondisi</a:t>
            </a:r>
            <a:r>
              <a:rPr lang="en-US" sz="1600" dirty="0"/>
              <a:t> “ON-OFF” </a:t>
            </a:r>
            <a:r>
              <a:rPr lang="en-US" sz="1600" dirty="0" err="1"/>
              <a:t>tersebut</a:t>
            </a:r>
            <a:r>
              <a:rPr lang="en-US" sz="1600" dirty="0"/>
              <a:t> </a:t>
            </a:r>
            <a:r>
              <a:rPr lang="en-US" sz="1600" dirty="0" err="1"/>
              <a:t>maka</a:t>
            </a:r>
            <a:r>
              <a:rPr lang="en-US" sz="1600" dirty="0"/>
              <a:t> </a:t>
            </a:r>
            <a:r>
              <a:rPr lang="en-US" sz="1600" dirty="0" err="1"/>
              <a:t>dapat</a:t>
            </a:r>
            <a:r>
              <a:rPr lang="en-US" sz="1600" dirty="0"/>
              <a:t> </a:t>
            </a:r>
            <a:r>
              <a:rPr lang="en-US" sz="1600" dirty="0" err="1"/>
              <a:t>di</a:t>
            </a:r>
            <a:r>
              <a:rPr lang="en-US" sz="1600" dirty="0"/>
              <a:t> </a:t>
            </a:r>
            <a:r>
              <a:rPr lang="en-US" sz="1600" dirty="0" err="1"/>
              <a:t>hitung</a:t>
            </a:r>
            <a:r>
              <a:rPr lang="en-US" sz="1600" dirty="0"/>
              <a:t> </a:t>
            </a:r>
            <a:r>
              <a:rPr lang="en-US" sz="1600" dirty="0" err="1"/>
              <a:t>pecepatan</a:t>
            </a:r>
            <a:r>
              <a:rPr lang="en-US" sz="1600" dirty="0"/>
              <a:t> </a:t>
            </a:r>
            <a:r>
              <a:rPr lang="en-US" sz="1600" dirty="0" err="1"/>
              <a:t>putar</a:t>
            </a:r>
            <a:r>
              <a:rPr lang="en-US" sz="1600" dirty="0"/>
              <a:t> </a:t>
            </a:r>
            <a:r>
              <a:rPr lang="en-US" sz="1600" dirty="0" err="1"/>
              <a:t>sebuah</a:t>
            </a:r>
            <a:r>
              <a:rPr lang="en-US" sz="1600" dirty="0"/>
              <a:t> rollers.</a:t>
            </a:r>
          </a:p>
          <a:p>
            <a:pPr defTabSz="864692"/>
            <a:endParaRPr lang="en-US" sz="1600" dirty="0"/>
          </a:p>
          <a:p>
            <a:pPr defTabSz="864692"/>
            <a:r>
              <a:rPr lang="en-US" sz="1600" dirty="0" err="1"/>
              <a:t>Perhatikan</a:t>
            </a:r>
            <a:r>
              <a:rPr lang="en-US" sz="1600" dirty="0"/>
              <a:t> </a:t>
            </a:r>
            <a:r>
              <a:rPr lang="en-US" sz="1600" dirty="0" err="1"/>
              <a:t>gambar</a:t>
            </a:r>
            <a:r>
              <a:rPr lang="en-US" sz="1600" dirty="0"/>
              <a:t> / </a:t>
            </a:r>
            <a:r>
              <a:rPr lang="en-US" sz="1600" dirty="0" err="1"/>
              <a:t>animasi</a:t>
            </a:r>
            <a:r>
              <a:rPr lang="en-US" sz="1600" dirty="0"/>
              <a:t> </a:t>
            </a:r>
            <a:r>
              <a:rPr lang="en-US" sz="1600" dirty="0" err="1"/>
              <a:t>dibawah</a:t>
            </a:r>
            <a:r>
              <a:rPr lang="en-US" sz="1600" dirty="0"/>
              <a:t> </a:t>
            </a:r>
            <a:r>
              <a:rPr lang="en-US" sz="1600" dirty="0" err="1"/>
              <a:t>ini</a:t>
            </a:r>
            <a:r>
              <a:rPr lang="en-US" sz="1600" dirty="0"/>
              <a:t>:</a:t>
            </a:r>
          </a:p>
        </p:txBody>
      </p:sp>
      <p:pic>
        <p:nvPicPr>
          <p:cNvPr id="102404" name="Picture 6"/>
          <p:cNvPicPr>
            <a:picLocks noChangeAspect="1" noChangeArrowheads="1"/>
          </p:cNvPicPr>
          <p:nvPr/>
        </p:nvPicPr>
        <p:blipFill>
          <a:blip r:embed="rId2"/>
          <a:srcRect/>
          <a:stretch>
            <a:fillRect/>
          </a:stretch>
        </p:blipFill>
        <p:spPr bwMode="auto">
          <a:xfrm>
            <a:off x="4957011" y="3006969"/>
            <a:ext cx="3805989" cy="3437792"/>
          </a:xfrm>
          <a:prstGeom prst="rect">
            <a:avLst/>
          </a:prstGeom>
          <a:noFill/>
          <a:ln w="9525">
            <a:noFill/>
            <a:miter lim="800000"/>
            <a:headEnd/>
            <a:tailEnd/>
          </a:ln>
        </p:spPr>
      </p:pic>
      <p:grpSp>
        <p:nvGrpSpPr>
          <p:cNvPr id="2" name="Group 6"/>
          <p:cNvGrpSpPr>
            <a:grpSpLocks/>
          </p:cNvGrpSpPr>
          <p:nvPr/>
        </p:nvGrpSpPr>
        <p:grpSpPr bwMode="auto">
          <a:xfrm>
            <a:off x="391028" y="3429000"/>
            <a:ext cx="4084720" cy="2954215"/>
            <a:chOff x="309562" y="2171701"/>
            <a:chExt cx="3538538" cy="2438400"/>
          </a:xfrm>
        </p:grpSpPr>
        <p:pic>
          <p:nvPicPr>
            <p:cNvPr id="102407" name="Picture 7" descr="Gear1"/>
            <p:cNvPicPr>
              <a:picLocks noChangeAspect="1" noChangeArrowheads="1" noCrop="1"/>
            </p:cNvPicPr>
            <p:nvPr/>
          </p:nvPicPr>
          <p:blipFill>
            <a:blip r:embed="rId3"/>
            <a:srcRect/>
            <a:stretch>
              <a:fillRect/>
            </a:stretch>
          </p:blipFill>
          <p:spPr bwMode="auto">
            <a:xfrm>
              <a:off x="309562" y="2171701"/>
              <a:ext cx="3538538" cy="2438400"/>
            </a:xfrm>
            <a:prstGeom prst="rect">
              <a:avLst/>
            </a:prstGeom>
            <a:noFill/>
            <a:ln w="9525">
              <a:noFill/>
              <a:miter lim="800000"/>
              <a:headEnd/>
              <a:tailEnd/>
            </a:ln>
          </p:spPr>
        </p:pic>
        <p:pic>
          <p:nvPicPr>
            <p:cNvPr id="102408" name="Picture 8"/>
            <p:cNvPicPr>
              <a:picLocks noChangeAspect="1" noChangeArrowheads="1"/>
            </p:cNvPicPr>
            <p:nvPr/>
          </p:nvPicPr>
          <p:blipFill>
            <a:blip r:embed="rId4"/>
            <a:srcRect/>
            <a:stretch>
              <a:fillRect/>
            </a:stretch>
          </p:blipFill>
          <p:spPr bwMode="auto">
            <a:xfrm rot="5400000">
              <a:off x="512645" y="3537861"/>
              <a:ext cx="1184507" cy="60960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44380" y="914400"/>
            <a:ext cx="8586537" cy="1749318"/>
          </a:xfrm>
          <a:prstGeom prst="rect">
            <a:avLst/>
          </a:prstGeom>
          <a:noFill/>
          <a:ln w="9525">
            <a:noFill/>
            <a:miter lim="800000"/>
            <a:headEnd/>
            <a:tailEnd/>
          </a:ln>
        </p:spPr>
        <p:txBody>
          <a:bodyPr lIns="86482" tIns="43240" rIns="86482" bIns="43240">
            <a:spAutoFit/>
          </a:bodyPr>
          <a:lstStyle/>
          <a:p>
            <a:pPr defTabSz="864692"/>
            <a:r>
              <a:rPr lang="en-US" sz="1800" dirty="0" err="1"/>
              <a:t>Dengan</a:t>
            </a:r>
            <a:r>
              <a:rPr lang="en-US" sz="1800" dirty="0"/>
              <a:t> </a:t>
            </a:r>
            <a:r>
              <a:rPr lang="en-US" sz="1800" dirty="0" err="1"/>
              <a:t>mengitung</a:t>
            </a:r>
            <a:r>
              <a:rPr lang="en-US" sz="1800" dirty="0"/>
              <a:t> </a:t>
            </a:r>
            <a:r>
              <a:rPr lang="en-US" sz="1800" dirty="0" err="1"/>
              <a:t>jumlah</a:t>
            </a:r>
            <a:r>
              <a:rPr lang="en-US" sz="1800" dirty="0"/>
              <a:t>  </a:t>
            </a:r>
            <a:r>
              <a:rPr lang="en-US" sz="1800" dirty="0" err="1"/>
              <a:t>gigi</a:t>
            </a:r>
            <a:r>
              <a:rPr lang="en-US" sz="1800" dirty="0"/>
              <a:t>  </a:t>
            </a:r>
            <a:r>
              <a:rPr lang="en-US" sz="1800" dirty="0" err="1"/>
              <a:t>pada</a:t>
            </a:r>
            <a:r>
              <a:rPr lang="en-US" sz="1800" dirty="0"/>
              <a:t> gear,  </a:t>
            </a:r>
            <a:r>
              <a:rPr lang="en-US" sz="1800" dirty="0" err="1"/>
              <a:t>maka</a:t>
            </a:r>
            <a:r>
              <a:rPr lang="en-US" sz="1800" dirty="0"/>
              <a:t>   </a:t>
            </a:r>
            <a:r>
              <a:rPr lang="en-US" sz="1800" dirty="0" err="1"/>
              <a:t>jumlah</a:t>
            </a:r>
            <a:r>
              <a:rPr lang="en-US" sz="1800" dirty="0"/>
              <a:t> </a:t>
            </a:r>
            <a:r>
              <a:rPr lang="en-US" sz="1800" dirty="0" err="1"/>
              <a:t>kondisi</a:t>
            </a:r>
            <a:r>
              <a:rPr lang="en-US" sz="1800" dirty="0"/>
              <a:t> “ON” </a:t>
            </a:r>
            <a:r>
              <a:rPr lang="en-US" sz="1800" dirty="0" err="1"/>
              <a:t>setiap</a:t>
            </a:r>
            <a:r>
              <a:rPr lang="en-US" sz="1800" dirty="0"/>
              <a:t> </a:t>
            </a:r>
            <a:r>
              <a:rPr lang="en-US" sz="1800" dirty="0" err="1"/>
              <a:t>putaran</a:t>
            </a:r>
            <a:r>
              <a:rPr lang="en-US" sz="1800" dirty="0"/>
              <a:t> gear </a:t>
            </a:r>
            <a:r>
              <a:rPr lang="en-US" sz="1800" dirty="0" err="1"/>
              <a:t>adalah</a:t>
            </a:r>
            <a:r>
              <a:rPr lang="en-US" sz="1800" dirty="0"/>
              <a:t> </a:t>
            </a:r>
            <a:r>
              <a:rPr lang="en-US" sz="1800" dirty="0" err="1"/>
              <a:t>sejumlah</a:t>
            </a:r>
            <a:r>
              <a:rPr lang="en-US" sz="1800" dirty="0"/>
              <a:t> </a:t>
            </a:r>
            <a:r>
              <a:rPr lang="en-US" sz="1800" dirty="0" err="1"/>
              <a:t>gigi</a:t>
            </a:r>
            <a:r>
              <a:rPr lang="en-US" sz="1800" dirty="0"/>
              <a:t> </a:t>
            </a:r>
            <a:r>
              <a:rPr lang="en-US" sz="1800" dirty="0" err="1"/>
              <a:t>pada</a:t>
            </a:r>
            <a:r>
              <a:rPr lang="en-US" sz="1800" dirty="0"/>
              <a:t> gear </a:t>
            </a:r>
            <a:r>
              <a:rPr lang="en-US" sz="1800" dirty="0" err="1"/>
              <a:t>tersebut</a:t>
            </a:r>
            <a:r>
              <a:rPr lang="en-US" sz="1800" dirty="0"/>
              <a:t>.</a:t>
            </a:r>
          </a:p>
          <a:p>
            <a:pPr defTabSz="864692"/>
            <a:endParaRPr lang="en-US" sz="1800" dirty="0"/>
          </a:p>
          <a:p>
            <a:pPr defTabSz="864692"/>
            <a:r>
              <a:rPr lang="en-US" sz="1800" dirty="0" err="1"/>
              <a:t>Dengan</a:t>
            </a:r>
            <a:r>
              <a:rPr lang="en-US" sz="1800" dirty="0"/>
              <a:t> </a:t>
            </a:r>
            <a:r>
              <a:rPr lang="en-US" sz="1800" dirty="0" err="1"/>
              <a:t>menghitung</a:t>
            </a:r>
            <a:r>
              <a:rPr lang="en-US" sz="1800" dirty="0"/>
              <a:t> </a:t>
            </a:r>
            <a:r>
              <a:rPr lang="en-US" sz="1800" dirty="0" err="1"/>
              <a:t>waktu</a:t>
            </a:r>
            <a:r>
              <a:rPr lang="en-US" sz="1800" dirty="0"/>
              <a:t> yang </a:t>
            </a:r>
            <a:r>
              <a:rPr lang="en-US" sz="1800" dirty="0" err="1"/>
              <a:t>dibutuhkan</a:t>
            </a:r>
            <a:r>
              <a:rPr lang="en-US" sz="1800" dirty="0"/>
              <a:t> </a:t>
            </a:r>
            <a:r>
              <a:rPr lang="en-US" sz="1800" dirty="0" err="1"/>
              <a:t>untuk</a:t>
            </a:r>
            <a:r>
              <a:rPr lang="en-US" sz="1800" dirty="0"/>
              <a:t> </a:t>
            </a:r>
            <a:r>
              <a:rPr lang="en-US" sz="1800" dirty="0" err="1"/>
              <a:t>setiap</a:t>
            </a:r>
            <a:r>
              <a:rPr lang="en-US" sz="1800" dirty="0"/>
              <a:t> </a:t>
            </a:r>
            <a:r>
              <a:rPr lang="en-US" sz="1800" dirty="0" err="1"/>
              <a:t>putaran</a:t>
            </a:r>
            <a:r>
              <a:rPr lang="en-US" sz="1800" dirty="0"/>
              <a:t> </a:t>
            </a:r>
            <a:r>
              <a:rPr lang="en-US" sz="1800" dirty="0" err="1"/>
              <a:t>serta</a:t>
            </a:r>
            <a:r>
              <a:rPr lang="en-US" sz="1800" dirty="0"/>
              <a:t> </a:t>
            </a:r>
            <a:r>
              <a:rPr lang="en-US" sz="1800" dirty="0" err="1"/>
              <a:t>membandingkannya</a:t>
            </a:r>
            <a:r>
              <a:rPr lang="en-US" sz="1800" dirty="0"/>
              <a:t> </a:t>
            </a:r>
            <a:r>
              <a:rPr lang="en-US" sz="1800" dirty="0" err="1"/>
              <a:t>dengan</a:t>
            </a:r>
            <a:r>
              <a:rPr lang="en-US" sz="1800" dirty="0"/>
              <a:t> </a:t>
            </a:r>
            <a:r>
              <a:rPr lang="en-US" sz="1800" dirty="0" err="1"/>
              <a:t>keliling</a:t>
            </a:r>
            <a:r>
              <a:rPr lang="en-US" sz="1800" dirty="0"/>
              <a:t> </a:t>
            </a:r>
            <a:r>
              <a:rPr lang="en-US" sz="1800" dirty="0" err="1"/>
              <a:t>lingkaran</a:t>
            </a:r>
            <a:r>
              <a:rPr lang="en-US" sz="1800" dirty="0"/>
              <a:t> Rollers </a:t>
            </a:r>
            <a:r>
              <a:rPr lang="en-US" sz="1800" dirty="0" err="1"/>
              <a:t>pada</a:t>
            </a:r>
            <a:r>
              <a:rPr lang="en-US" sz="1800" dirty="0"/>
              <a:t> Speedometer Tester, </a:t>
            </a:r>
            <a:r>
              <a:rPr lang="en-US" sz="1800" dirty="0" err="1"/>
              <a:t>maka</a:t>
            </a:r>
            <a:r>
              <a:rPr lang="en-US" sz="1800" dirty="0"/>
              <a:t> </a:t>
            </a:r>
            <a:r>
              <a:rPr lang="en-US" sz="1800" dirty="0" err="1"/>
              <a:t>dapat</a:t>
            </a:r>
            <a:r>
              <a:rPr lang="en-US" sz="1800" dirty="0"/>
              <a:t> </a:t>
            </a:r>
            <a:r>
              <a:rPr lang="en-US" sz="1800" dirty="0" err="1"/>
              <a:t>dihitung</a:t>
            </a:r>
            <a:r>
              <a:rPr lang="en-US" sz="1800" dirty="0"/>
              <a:t> </a:t>
            </a:r>
            <a:r>
              <a:rPr lang="en-US" sz="1800" dirty="0" err="1"/>
              <a:t>kecepatan</a:t>
            </a:r>
            <a:r>
              <a:rPr lang="en-US" sz="1800" dirty="0"/>
              <a:t> </a:t>
            </a:r>
            <a:r>
              <a:rPr lang="en-US" sz="1800" dirty="0" err="1"/>
              <a:t>putar</a:t>
            </a:r>
            <a:r>
              <a:rPr lang="en-US" sz="1800" dirty="0"/>
              <a:t> </a:t>
            </a:r>
            <a:r>
              <a:rPr lang="en-US" sz="1800" dirty="0" err="1"/>
              <a:t>rollernya</a:t>
            </a:r>
            <a:r>
              <a:rPr lang="en-US" sz="1800" dirty="0"/>
              <a:t> </a:t>
            </a:r>
            <a:r>
              <a:rPr lang="en-US" sz="1800" dirty="0" err="1"/>
              <a:t>dalam</a:t>
            </a:r>
            <a:r>
              <a:rPr lang="en-US" sz="1800" dirty="0"/>
              <a:t> km/jam.</a:t>
            </a:r>
          </a:p>
        </p:txBody>
      </p:sp>
      <p:sp>
        <p:nvSpPr>
          <p:cNvPr id="103427" name="WordArt 3"/>
          <p:cNvSpPr>
            <a:spLocks noChangeArrowheads="1" noChangeShapeType="1" noTextEdit="1"/>
          </p:cNvSpPr>
          <p:nvPr/>
        </p:nvSpPr>
        <p:spPr bwMode="auto">
          <a:xfrm>
            <a:off x="190501" y="232997"/>
            <a:ext cx="3611478" cy="558312"/>
          </a:xfrm>
          <a:prstGeom prst="rect">
            <a:avLst/>
          </a:prstGeom>
        </p:spPr>
        <p:txBody>
          <a:bodyPr wrap="none" lIns="120015" tIns="60008" rIns="120015" bIns="60008" fromWordArt="1">
            <a:prstTxWarp prst="textPlain">
              <a:avLst>
                <a:gd name="adj" fmla="val 50000"/>
              </a:avLst>
            </a:prstTxWarp>
          </a:bodyPr>
          <a:lstStyle/>
          <a:p>
            <a:pPr algn="ctr"/>
            <a:r>
              <a:rPr lang="id-ID" sz="1400" kern="10" dirty="0">
                <a:ln w="9525">
                  <a:solidFill>
                    <a:srgbClr val="000000"/>
                  </a:solidFill>
                  <a:round/>
                  <a:headEnd/>
                  <a:tailEnd/>
                </a:ln>
                <a:solidFill>
                  <a:srgbClr val="00CCFF"/>
                </a:solidFill>
                <a:latin typeface="Arial Black"/>
              </a:rPr>
              <a:t>Speedometer Tester</a:t>
            </a:r>
          </a:p>
        </p:txBody>
      </p:sp>
      <p:grpSp>
        <p:nvGrpSpPr>
          <p:cNvPr id="2" name="Group 22"/>
          <p:cNvGrpSpPr>
            <a:grpSpLocks/>
          </p:cNvGrpSpPr>
          <p:nvPr/>
        </p:nvGrpSpPr>
        <p:grpSpPr bwMode="auto">
          <a:xfrm>
            <a:off x="625642" y="3270738"/>
            <a:ext cx="2855495" cy="3112477"/>
            <a:chOff x="977900" y="2286000"/>
            <a:chExt cx="2413000" cy="2476500"/>
          </a:xfrm>
        </p:grpSpPr>
        <p:grpSp>
          <p:nvGrpSpPr>
            <p:cNvPr id="3" name="Group 16"/>
            <p:cNvGrpSpPr>
              <a:grpSpLocks/>
            </p:cNvGrpSpPr>
            <p:nvPr/>
          </p:nvGrpSpPr>
          <p:grpSpPr bwMode="auto">
            <a:xfrm>
              <a:off x="977900" y="2286000"/>
              <a:ext cx="2413000" cy="2476500"/>
              <a:chOff x="1344" y="1920"/>
              <a:chExt cx="2688" cy="2688"/>
            </a:xfrm>
          </p:grpSpPr>
          <p:grpSp>
            <p:nvGrpSpPr>
              <p:cNvPr id="4" name="Group 13"/>
              <p:cNvGrpSpPr>
                <a:grpSpLocks/>
              </p:cNvGrpSpPr>
              <p:nvPr/>
            </p:nvGrpSpPr>
            <p:grpSpPr bwMode="auto">
              <a:xfrm>
                <a:off x="1344" y="1920"/>
                <a:ext cx="2688" cy="2688"/>
                <a:chOff x="1352" y="1920"/>
                <a:chExt cx="2688" cy="2688"/>
              </a:xfrm>
            </p:grpSpPr>
            <p:grpSp>
              <p:nvGrpSpPr>
                <p:cNvPr id="5" name="Group 10"/>
                <p:cNvGrpSpPr>
                  <a:grpSpLocks/>
                </p:cNvGrpSpPr>
                <p:nvPr/>
              </p:nvGrpSpPr>
              <p:grpSpPr bwMode="auto">
                <a:xfrm>
                  <a:off x="1352" y="1920"/>
                  <a:ext cx="2688" cy="2688"/>
                  <a:chOff x="1344" y="1920"/>
                  <a:chExt cx="2688" cy="2688"/>
                </a:xfrm>
              </p:grpSpPr>
              <p:sp>
                <p:nvSpPr>
                  <p:cNvPr id="103446" name="Oval 6"/>
                  <p:cNvSpPr>
                    <a:spLocks noChangeArrowheads="1"/>
                  </p:cNvSpPr>
                  <p:nvPr/>
                </p:nvSpPr>
                <p:spPr bwMode="auto">
                  <a:xfrm>
                    <a:off x="1344" y="1920"/>
                    <a:ext cx="2688" cy="2688"/>
                  </a:xfrm>
                  <a:prstGeom prst="ellipse">
                    <a:avLst/>
                  </a:prstGeom>
                  <a:solidFill>
                    <a:schemeClr val="bg1"/>
                  </a:solidFill>
                  <a:ln w="9525">
                    <a:solidFill>
                      <a:schemeClr val="tx1"/>
                    </a:solidFill>
                    <a:round/>
                    <a:headEnd/>
                    <a:tailEnd/>
                  </a:ln>
                </p:spPr>
                <p:txBody>
                  <a:bodyPr wrap="none" anchor="ctr"/>
                  <a:lstStyle/>
                  <a:p>
                    <a:endParaRPr lang="id-ID"/>
                  </a:p>
                </p:txBody>
              </p:sp>
              <p:pic>
                <p:nvPicPr>
                  <p:cNvPr id="103447" name="Picture 7" descr="gear"/>
                  <p:cNvPicPr>
                    <a:picLocks noChangeAspect="1" noChangeArrowheads="1"/>
                  </p:cNvPicPr>
                  <p:nvPr/>
                </p:nvPicPr>
                <p:blipFill>
                  <a:blip r:embed="rId2"/>
                  <a:srcRect/>
                  <a:stretch>
                    <a:fillRect/>
                  </a:stretch>
                </p:blipFill>
                <p:spPr bwMode="auto">
                  <a:xfrm>
                    <a:off x="2304" y="2880"/>
                    <a:ext cx="768" cy="768"/>
                  </a:xfrm>
                  <a:prstGeom prst="rect">
                    <a:avLst/>
                  </a:prstGeom>
                  <a:noFill/>
                  <a:ln w="9525">
                    <a:noFill/>
                    <a:miter lim="800000"/>
                    <a:headEnd/>
                    <a:tailEnd/>
                  </a:ln>
                </p:spPr>
              </p:pic>
              <p:sp>
                <p:nvSpPr>
                  <p:cNvPr id="103448" name="Oval 8"/>
                  <p:cNvSpPr>
                    <a:spLocks noChangeArrowheads="1"/>
                  </p:cNvSpPr>
                  <p:nvPr/>
                </p:nvSpPr>
                <p:spPr bwMode="auto">
                  <a:xfrm>
                    <a:off x="1448" y="2024"/>
                    <a:ext cx="2480" cy="2472"/>
                  </a:xfrm>
                  <a:prstGeom prst="ellipse">
                    <a:avLst/>
                  </a:prstGeom>
                  <a:noFill/>
                  <a:ln w="9525">
                    <a:solidFill>
                      <a:schemeClr val="tx1"/>
                    </a:solidFill>
                    <a:round/>
                    <a:headEnd/>
                    <a:tailEnd/>
                  </a:ln>
                </p:spPr>
                <p:txBody>
                  <a:bodyPr wrap="none" anchor="ctr"/>
                  <a:lstStyle/>
                  <a:p>
                    <a:endParaRPr lang="id-ID"/>
                  </a:p>
                </p:txBody>
              </p:sp>
            </p:grpSp>
            <p:sp>
              <p:nvSpPr>
                <p:cNvPr id="103444" name="Rectangle 11"/>
                <p:cNvSpPr>
                  <a:spLocks noChangeArrowheads="1"/>
                </p:cNvSpPr>
                <p:nvPr/>
              </p:nvSpPr>
              <p:spPr bwMode="auto">
                <a:xfrm>
                  <a:off x="1352" y="3168"/>
                  <a:ext cx="96" cy="19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45" name="Rectangle 12"/>
                <p:cNvSpPr>
                  <a:spLocks noChangeArrowheads="1"/>
                </p:cNvSpPr>
                <p:nvPr/>
              </p:nvSpPr>
              <p:spPr bwMode="auto">
                <a:xfrm>
                  <a:off x="3936" y="3168"/>
                  <a:ext cx="96" cy="192"/>
                </a:xfrm>
                <a:prstGeom prst="rect">
                  <a:avLst/>
                </a:prstGeom>
                <a:solidFill>
                  <a:schemeClr val="accent1"/>
                </a:solidFill>
                <a:ln w="9525">
                  <a:solidFill>
                    <a:schemeClr val="tx1"/>
                  </a:solidFill>
                  <a:miter lim="800000"/>
                  <a:headEnd/>
                  <a:tailEnd/>
                </a:ln>
              </p:spPr>
              <p:txBody>
                <a:bodyPr wrap="none" anchor="ctr"/>
                <a:lstStyle/>
                <a:p>
                  <a:endParaRPr lang="id-ID"/>
                </a:p>
              </p:txBody>
            </p:sp>
          </p:grpSp>
          <p:sp>
            <p:nvSpPr>
              <p:cNvPr id="103441" name="Rectangle 14"/>
              <p:cNvSpPr>
                <a:spLocks noChangeArrowheads="1"/>
              </p:cNvSpPr>
              <p:nvPr/>
            </p:nvSpPr>
            <p:spPr bwMode="auto">
              <a:xfrm>
                <a:off x="2640" y="1920"/>
                <a:ext cx="192" cy="96"/>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42" name="Rectangle 15"/>
              <p:cNvSpPr>
                <a:spLocks noChangeArrowheads="1"/>
              </p:cNvSpPr>
              <p:nvPr/>
            </p:nvSpPr>
            <p:spPr bwMode="auto">
              <a:xfrm>
                <a:off x="2632" y="4496"/>
                <a:ext cx="192" cy="96"/>
              </a:xfrm>
              <a:prstGeom prst="rect">
                <a:avLst/>
              </a:prstGeom>
              <a:solidFill>
                <a:schemeClr val="accent1"/>
              </a:solidFill>
              <a:ln w="9525">
                <a:solidFill>
                  <a:schemeClr val="tx1"/>
                </a:solidFill>
                <a:miter lim="800000"/>
                <a:headEnd/>
                <a:tailEnd/>
              </a:ln>
            </p:spPr>
            <p:txBody>
              <a:bodyPr wrap="none" anchor="ctr"/>
              <a:lstStyle/>
              <a:p>
                <a:endParaRPr lang="id-ID"/>
              </a:p>
            </p:txBody>
          </p:sp>
        </p:grpSp>
        <p:pic>
          <p:nvPicPr>
            <p:cNvPr id="103439" name="Picture 5"/>
            <p:cNvPicPr>
              <a:picLocks noChangeAspect="1" noChangeArrowheads="1"/>
            </p:cNvPicPr>
            <p:nvPr/>
          </p:nvPicPr>
          <p:blipFill>
            <a:blip r:embed="rId3"/>
            <a:srcRect/>
            <a:stretch>
              <a:fillRect/>
            </a:stretch>
          </p:blipFill>
          <p:spPr bwMode="auto">
            <a:xfrm rot="5400000">
              <a:off x="1250887" y="3312763"/>
              <a:ext cx="663194" cy="450343"/>
            </a:xfrm>
            <a:prstGeom prst="rect">
              <a:avLst/>
            </a:prstGeom>
            <a:noFill/>
            <a:ln w="9525">
              <a:noFill/>
              <a:miter lim="800000"/>
              <a:headEnd/>
              <a:tailEnd/>
            </a:ln>
          </p:spPr>
        </p:pic>
      </p:grpSp>
      <p:grpSp>
        <p:nvGrpSpPr>
          <p:cNvPr id="6" name="Group 28"/>
          <p:cNvGrpSpPr>
            <a:grpSpLocks/>
          </p:cNvGrpSpPr>
          <p:nvPr/>
        </p:nvGrpSpPr>
        <p:grpSpPr bwMode="auto">
          <a:xfrm>
            <a:off x="4668253" y="3323492"/>
            <a:ext cx="2887579" cy="3035545"/>
            <a:chOff x="4128" y="1968"/>
            <a:chExt cx="2304" cy="2304"/>
          </a:xfrm>
        </p:grpSpPr>
        <p:sp>
          <p:nvSpPr>
            <p:cNvPr id="103431" name="Oval 20"/>
            <p:cNvSpPr>
              <a:spLocks noChangeArrowheads="1"/>
            </p:cNvSpPr>
            <p:nvPr/>
          </p:nvSpPr>
          <p:spPr bwMode="auto">
            <a:xfrm>
              <a:off x="4128" y="1968"/>
              <a:ext cx="2304" cy="2304"/>
            </a:xfrm>
            <a:prstGeom prst="ellipse">
              <a:avLst/>
            </a:prstGeom>
            <a:solidFill>
              <a:schemeClr val="bg1"/>
            </a:solidFill>
            <a:ln w="9525">
              <a:solidFill>
                <a:schemeClr val="tx1"/>
              </a:solidFill>
              <a:round/>
              <a:headEnd/>
              <a:tailEnd/>
            </a:ln>
          </p:spPr>
          <p:txBody>
            <a:bodyPr wrap="none" anchor="ctr"/>
            <a:lstStyle/>
            <a:p>
              <a:endParaRPr lang="id-ID"/>
            </a:p>
          </p:txBody>
        </p:sp>
        <p:sp>
          <p:nvSpPr>
            <p:cNvPr id="103432" name="Oval 22"/>
            <p:cNvSpPr>
              <a:spLocks noChangeArrowheads="1"/>
            </p:cNvSpPr>
            <p:nvPr/>
          </p:nvSpPr>
          <p:spPr bwMode="auto">
            <a:xfrm>
              <a:off x="4217" y="2057"/>
              <a:ext cx="2126" cy="2119"/>
            </a:xfrm>
            <a:prstGeom prst="ellipse">
              <a:avLst/>
            </a:prstGeom>
            <a:noFill/>
            <a:ln w="9525">
              <a:solidFill>
                <a:schemeClr val="tx1"/>
              </a:solidFill>
              <a:round/>
              <a:headEnd/>
              <a:tailEnd/>
            </a:ln>
          </p:spPr>
          <p:txBody>
            <a:bodyPr wrap="none" anchor="ctr"/>
            <a:lstStyle/>
            <a:p>
              <a:endParaRPr lang="id-ID"/>
            </a:p>
          </p:txBody>
        </p:sp>
        <p:sp>
          <p:nvSpPr>
            <p:cNvPr id="103433" name="Rectangle 23"/>
            <p:cNvSpPr>
              <a:spLocks noChangeArrowheads="1"/>
            </p:cNvSpPr>
            <p:nvPr/>
          </p:nvSpPr>
          <p:spPr bwMode="auto">
            <a:xfrm>
              <a:off x="4128" y="3038"/>
              <a:ext cx="82" cy="164"/>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4" name="Rectangle 24"/>
            <p:cNvSpPr>
              <a:spLocks noChangeArrowheads="1"/>
            </p:cNvSpPr>
            <p:nvPr/>
          </p:nvSpPr>
          <p:spPr bwMode="auto">
            <a:xfrm>
              <a:off x="6343" y="3038"/>
              <a:ext cx="82" cy="164"/>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5" name="Rectangle 25"/>
            <p:cNvSpPr>
              <a:spLocks noChangeArrowheads="1"/>
            </p:cNvSpPr>
            <p:nvPr/>
          </p:nvSpPr>
          <p:spPr bwMode="auto">
            <a:xfrm>
              <a:off x="5239" y="1968"/>
              <a:ext cx="164" cy="8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6" name="Rectangle 26"/>
            <p:cNvSpPr>
              <a:spLocks noChangeArrowheads="1"/>
            </p:cNvSpPr>
            <p:nvPr/>
          </p:nvSpPr>
          <p:spPr bwMode="auto">
            <a:xfrm>
              <a:off x="5232" y="4176"/>
              <a:ext cx="165" cy="82"/>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103437" name="Oval 27"/>
            <p:cNvSpPr>
              <a:spLocks noChangeArrowheads="1"/>
            </p:cNvSpPr>
            <p:nvPr/>
          </p:nvSpPr>
          <p:spPr bwMode="auto">
            <a:xfrm>
              <a:off x="5040" y="2872"/>
              <a:ext cx="480" cy="480"/>
            </a:xfrm>
            <a:prstGeom prst="ellipse">
              <a:avLst/>
            </a:prstGeom>
            <a:solidFill>
              <a:schemeClr val="accent1"/>
            </a:solidFill>
            <a:ln w="9525">
              <a:solidFill>
                <a:schemeClr val="tx1"/>
              </a:solidFill>
              <a:round/>
              <a:headEnd/>
              <a:tailEnd/>
            </a:ln>
          </p:spPr>
          <p:txBody>
            <a:bodyPr wrap="none" anchor="ctr"/>
            <a:lstStyle/>
            <a:p>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719138" y="719138"/>
            <a:ext cx="2328862"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4. Headlight Tester</a:t>
            </a:r>
          </a:p>
        </p:txBody>
      </p:sp>
      <p:sp>
        <p:nvSpPr>
          <p:cNvPr id="26627" name="Rectangle 3"/>
          <p:cNvSpPr>
            <a:spLocks noChangeArrowheads="1"/>
          </p:cNvSpPr>
          <p:nvPr/>
        </p:nvSpPr>
        <p:spPr bwMode="auto">
          <a:xfrm>
            <a:off x="714348" y="1285860"/>
            <a:ext cx="4500594" cy="2308324"/>
          </a:xfrm>
          <a:prstGeom prst="rect">
            <a:avLst/>
          </a:prstGeom>
          <a:noFill/>
          <a:ln w="9525">
            <a:noFill/>
            <a:miter lim="800000"/>
            <a:headEnd/>
            <a:tailEnd/>
          </a:ln>
        </p:spPr>
        <p:txBody>
          <a:bodyPr wrap="square">
            <a:spAutoFit/>
          </a:bodyPr>
          <a:lstStyle/>
          <a:p>
            <a:pPr eaLnBrk="1" hangingPunct="1"/>
            <a:r>
              <a:rPr lang="id-ID" altLang="ja-JP" sz="1800" dirty="0" smtClean="0">
                <a:ea typeface="ＭＳ Ｐゴシック" charset="-128"/>
              </a:rPr>
              <a:t>Untuk menjamin pencahayaan pada saat pengendaraan malam hari</a:t>
            </a:r>
            <a:r>
              <a:rPr lang="en-US" altLang="ja-JP" sz="1800" dirty="0" smtClean="0">
                <a:ea typeface="ＭＳ Ｐゴシック" charset="-128"/>
              </a:rPr>
              <a:t>,</a:t>
            </a:r>
            <a:r>
              <a:rPr lang="id-ID" altLang="ja-JP" sz="1800" dirty="0" smtClean="0">
                <a:ea typeface="ＭＳ Ｐゴシック" charset="-128"/>
              </a:rPr>
              <a:t> </a:t>
            </a:r>
            <a:r>
              <a:rPr lang="en-US" altLang="ja-JP" sz="1800" dirty="0" smtClean="0">
                <a:ea typeface="ＭＳ Ｐゴシック" charset="-128"/>
              </a:rPr>
              <a:t>brightness</a:t>
            </a:r>
            <a:r>
              <a:rPr lang="id-ID" altLang="ja-JP" sz="1800" dirty="0" smtClean="0">
                <a:ea typeface="ＭＳ Ｐゴシック" charset="-128"/>
              </a:rPr>
              <a:t> </a:t>
            </a:r>
            <a:r>
              <a:rPr lang="en-US" altLang="ja-JP" sz="1800" dirty="0" smtClean="0">
                <a:ea typeface="ＭＳ Ｐゴシック" charset="-128"/>
              </a:rPr>
              <a:t>headlamp </a:t>
            </a:r>
            <a:r>
              <a:rPr lang="id-ID" altLang="ja-JP" sz="1800" dirty="0" smtClean="0">
                <a:ea typeface="ＭＳ Ｐゴシック" charset="-128"/>
              </a:rPr>
              <a:t> </a:t>
            </a:r>
            <a:r>
              <a:rPr lang="en-US" altLang="ja-JP" sz="1800" dirty="0" smtClean="0">
                <a:ea typeface="ＭＳ Ｐゴシック" charset="-128"/>
              </a:rPr>
              <a:t>(luminous </a:t>
            </a:r>
            <a:r>
              <a:rPr lang="en-US" altLang="ja-JP" sz="1800" dirty="0">
                <a:ea typeface="ＭＳ Ｐゴシック" charset="-128"/>
              </a:rPr>
              <a:t>intensity) </a:t>
            </a:r>
            <a:r>
              <a:rPr lang="id-ID" altLang="ja-JP" sz="1800" dirty="0" smtClean="0">
                <a:ea typeface="ＭＳ Ｐゴシック" charset="-128"/>
              </a:rPr>
              <a:t>dan arah lampu </a:t>
            </a:r>
            <a:r>
              <a:rPr lang="en-US" altLang="ja-JP" sz="1800" dirty="0" smtClean="0">
                <a:ea typeface="ＭＳ Ｐゴシック" charset="-128"/>
              </a:rPr>
              <a:t>beam</a:t>
            </a:r>
            <a:r>
              <a:rPr lang="id-ID" altLang="ja-JP" sz="1800" dirty="0" smtClean="0">
                <a:ea typeface="ＭＳ Ｐゴシック" charset="-128"/>
              </a:rPr>
              <a:t> </a:t>
            </a:r>
            <a:r>
              <a:rPr lang="en-US" altLang="ja-JP" sz="1800" dirty="0" smtClean="0">
                <a:ea typeface="ＭＳ Ｐゴシック" charset="-128"/>
              </a:rPr>
              <a:t>(</a:t>
            </a:r>
            <a:r>
              <a:rPr lang="en-US" altLang="ja-JP" sz="1800" dirty="0">
                <a:ea typeface="ＭＳ Ｐゴシック" charset="-128"/>
              </a:rPr>
              <a:t>optic axis deflection) </a:t>
            </a:r>
            <a:r>
              <a:rPr lang="id-ID" altLang="ja-JP" sz="1800" dirty="0" smtClean="0">
                <a:ea typeface="ＭＳ Ｐゴシック" charset="-128"/>
              </a:rPr>
              <a:t>harus tersetel dengan baik. </a:t>
            </a:r>
            <a:endParaRPr lang="en-US" altLang="ja-JP" sz="1800" dirty="0">
              <a:ea typeface="ＭＳ Ｐゴシック" charset="-128"/>
            </a:endParaRPr>
          </a:p>
          <a:p>
            <a:pPr eaLnBrk="1" hangingPunct="1"/>
            <a:r>
              <a:rPr lang="id-ID" altLang="ja-JP" sz="1800" dirty="0" smtClean="0">
                <a:ea typeface="ＭＳ Ｐゴシック" charset="-128"/>
              </a:rPr>
              <a:t>H</a:t>
            </a:r>
            <a:r>
              <a:rPr lang="en-US" altLang="ja-JP" sz="1800" dirty="0" err="1" smtClean="0">
                <a:ea typeface="ＭＳ Ｐゴシック" charset="-128"/>
              </a:rPr>
              <a:t>eadlight</a:t>
            </a:r>
            <a:r>
              <a:rPr lang="en-US" altLang="ja-JP" sz="1800" dirty="0" smtClean="0">
                <a:ea typeface="ＭＳ Ｐゴシック" charset="-128"/>
              </a:rPr>
              <a:t> </a:t>
            </a:r>
            <a:r>
              <a:rPr lang="en-US" altLang="ja-JP" sz="1800" dirty="0">
                <a:ea typeface="ＭＳ Ｐゴシック" charset="-128"/>
              </a:rPr>
              <a:t>tester </a:t>
            </a:r>
            <a:r>
              <a:rPr lang="id-ID" altLang="ja-JP" sz="1800" dirty="0" smtClean="0">
                <a:ea typeface="ＭＳ Ｐゴシック" charset="-128"/>
              </a:rPr>
              <a:t>digunakan untuk menge</a:t>
            </a:r>
            <a:r>
              <a:rPr lang="en-US" altLang="ja-JP" sz="1800" dirty="0" smtClean="0">
                <a:ea typeface="ＭＳ Ｐゴシック" charset="-128"/>
              </a:rPr>
              <a:t>test</a:t>
            </a:r>
            <a:r>
              <a:rPr lang="id-ID" altLang="ja-JP" sz="1800" dirty="0" smtClean="0">
                <a:ea typeface="ＭＳ Ｐゴシック" charset="-128"/>
              </a:rPr>
              <a:t>  </a:t>
            </a:r>
            <a:r>
              <a:rPr lang="en-US" altLang="ja-JP" sz="1800" dirty="0" smtClean="0">
                <a:ea typeface="ＭＳ Ｐゴシック" charset="-128"/>
              </a:rPr>
              <a:t>headlamp </a:t>
            </a:r>
            <a:r>
              <a:rPr lang="en-US" altLang="ja-JP" sz="1800" dirty="0">
                <a:ea typeface="ＭＳ Ｐゴシック" charset="-128"/>
              </a:rPr>
              <a:t>brightness </a:t>
            </a:r>
            <a:r>
              <a:rPr lang="id-ID" altLang="ja-JP" sz="1800" dirty="0" smtClean="0">
                <a:ea typeface="ＭＳ Ｐゴシック" charset="-128"/>
              </a:rPr>
              <a:t>dan</a:t>
            </a:r>
            <a:r>
              <a:rPr lang="en-US" altLang="ja-JP" sz="1800" dirty="0" smtClean="0">
                <a:ea typeface="ＭＳ Ｐゴシック" charset="-128"/>
              </a:rPr>
              <a:t> </a:t>
            </a:r>
            <a:r>
              <a:rPr lang="id-ID" altLang="ja-JP" sz="1800" dirty="0" smtClean="0">
                <a:ea typeface="ＭＳ Ｐゴシック" charset="-128"/>
              </a:rPr>
              <a:t>arah pancaran lampu </a:t>
            </a:r>
            <a:r>
              <a:rPr lang="en-US" altLang="ja-JP" sz="1800" dirty="0" smtClean="0">
                <a:ea typeface="ＭＳ Ｐゴシック" charset="-128"/>
              </a:rPr>
              <a:t>beam</a:t>
            </a:r>
            <a:endParaRPr lang="en-US" altLang="ja-JP" sz="1800" dirty="0">
              <a:ea typeface="ＭＳ Ｐゴシック" charset="-128"/>
            </a:endParaRPr>
          </a:p>
        </p:txBody>
      </p:sp>
      <p:pic>
        <p:nvPicPr>
          <p:cNvPr id="26628" name="Picture 4" descr="C:\　作業中\1.gif"/>
          <p:cNvPicPr>
            <a:picLocks noChangeAspect="1" noChangeArrowheads="1"/>
          </p:cNvPicPr>
          <p:nvPr/>
        </p:nvPicPr>
        <p:blipFill>
          <a:blip r:embed="rId2"/>
          <a:srcRect/>
          <a:stretch>
            <a:fillRect/>
          </a:stretch>
        </p:blipFill>
        <p:spPr bwMode="auto">
          <a:xfrm>
            <a:off x="5257800" y="2133600"/>
            <a:ext cx="26860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719138" y="719138"/>
            <a:ext cx="2565126"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dirty="0">
                <a:ea typeface="ＭＳ Ｐゴシック" charset="-128"/>
              </a:rPr>
              <a:t>Light </a:t>
            </a:r>
            <a:r>
              <a:rPr lang="en-US" altLang="ja-JP" dirty="0" smtClean="0">
                <a:ea typeface="ＭＳ Ｐゴシック" charset="-128"/>
              </a:rPr>
              <a:t>d</a:t>
            </a:r>
            <a:r>
              <a:rPr lang="id-ID" altLang="ja-JP" dirty="0" smtClean="0">
                <a:ea typeface="ＭＳ Ｐゴシック" charset="-128"/>
              </a:rPr>
              <a:t>an</a:t>
            </a:r>
            <a:r>
              <a:rPr lang="en-US" altLang="ja-JP" dirty="0" smtClean="0">
                <a:ea typeface="ＭＳ Ｐゴシック" charset="-128"/>
              </a:rPr>
              <a:t> </a:t>
            </a:r>
            <a:r>
              <a:rPr lang="en-US" altLang="ja-JP" dirty="0">
                <a:ea typeface="ＭＳ Ｐゴシック" charset="-128"/>
              </a:rPr>
              <a:t>headlamps</a:t>
            </a:r>
          </a:p>
        </p:txBody>
      </p:sp>
      <p:pic>
        <p:nvPicPr>
          <p:cNvPr id="27651" name="Picture 3" descr="C:\　作業中\1.gif"/>
          <p:cNvPicPr>
            <a:picLocks noChangeAspect="1" noChangeArrowheads="1"/>
          </p:cNvPicPr>
          <p:nvPr/>
        </p:nvPicPr>
        <p:blipFill>
          <a:blip r:embed="rId2"/>
          <a:srcRect/>
          <a:stretch>
            <a:fillRect/>
          </a:stretch>
        </p:blipFill>
        <p:spPr bwMode="auto">
          <a:xfrm>
            <a:off x="1295400" y="2057400"/>
            <a:ext cx="6400800" cy="3379788"/>
          </a:xfrm>
          <a:prstGeom prst="rect">
            <a:avLst/>
          </a:prstGeom>
          <a:noFill/>
          <a:ln w="9525">
            <a:noFill/>
            <a:miter lim="800000"/>
            <a:headEnd/>
            <a:tailEnd/>
          </a:ln>
        </p:spPr>
      </p:pic>
      <p:sp>
        <p:nvSpPr>
          <p:cNvPr id="27652" name="Rectangle 4"/>
          <p:cNvSpPr>
            <a:spLocks noChangeArrowheads="1"/>
          </p:cNvSpPr>
          <p:nvPr/>
        </p:nvSpPr>
        <p:spPr bwMode="auto">
          <a:xfrm>
            <a:off x="5943600" y="5257800"/>
            <a:ext cx="27940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Luminous intensity (cd)</a:t>
            </a:r>
          </a:p>
        </p:txBody>
      </p:sp>
      <p:sp>
        <p:nvSpPr>
          <p:cNvPr id="27653" name="Rectangle 5"/>
          <p:cNvSpPr>
            <a:spLocks noChangeArrowheads="1"/>
          </p:cNvSpPr>
          <p:nvPr/>
        </p:nvSpPr>
        <p:spPr bwMode="auto">
          <a:xfrm>
            <a:off x="990600" y="5638800"/>
            <a:ext cx="18923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Illuminance (lx)</a:t>
            </a:r>
          </a:p>
        </p:txBody>
      </p:sp>
      <p:sp>
        <p:nvSpPr>
          <p:cNvPr id="27654" name="Line 6"/>
          <p:cNvSpPr>
            <a:spLocks noChangeShapeType="1"/>
          </p:cNvSpPr>
          <p:nvPr/>
        </p:nvSpPr>
        <p:spPr bwMode="auto">
          <a:xfrm flipV="1">
            <a:off x="1676400" y="4876800"/>
            <a:ext cx="0" cy="838200"/>
          </a:xfrm>
          <a:prstGeom prst="line">
            <a:avLst/>
          </a:prstGeom>
          <a:noFill/>
          <a:ln w="19050">
            <a:solidFill>
              <a:schemeClr val="tx1"/>
            </a:solidFill>
            <a:round/>
            <a:headEnd/>
            <a:tailEnd type="triangle" w="med" len="med"/>
          </a:ln>
        </p:spPr>
        <p:txBody>
          <a:bodyPr wrap="none" anchor="ctr"/>
          <a:lstStyle/>
          <a:p>
            <a:endParaRPr lang="id-ID"/>
          </a:p>
        </p:txBody>
      </p:sp>
      <p:sp>
        <p:nvSpPr>
          <p:cNvPr id="27655" name="Line 7"/>
          <p:cNvSpPr>
            <a:spLocks noChangeShapeType="1"/>
          </p:cNvSpPr>
          <p:nvPr/>
        </p:nvSpPr>
        <p:spPr bwMode="auto">
          <a:xfrm flipH="1" flipV="1">
            <a:off x="5486400" y="4419600"/>
            <a:ext cx="381000" cy="914400"/>
          </a:xfrm>
          <a:prstGeom prst="line">
            <a:avLst/>
          </a:prstGeom>
          <a:noFill/>
          <a:ln w="19050">
            <a:solidFill>
              <a:schemeClr val="tx1"/>
            </a:solidFill>
            <a:round/>
            <a:headEnd/>
            <a:tailEnd type="triangle" w="med" len="med"/>
          </a:ln>
        </p:spPr>
        <p:txBody>
          <a:bodyPr wrap="none" anchor="ctr"/>
          <a:lstStyle/>
          <a:p>
            <a:endParaRPr lang="id-ID"/>
          </a:p>
        </p:txBody>
      </p:sp>
      <p:sp>
        <p:nvSpPr>
          <p:cNvPr id="27656" name="Rectangle 8"/>
          <p:cNvSpPr>
            <a:spLocks noChangeArrowheads="1"/>
          </p:cNvSpPr>
          <p:nvPr/>
        </p:nvSpPr>
        <p:spPr bwMode="auto">
          <a:xfrm>
            <a:off x="1214414" y="1524000"/>
            <a:ext cx="2964273"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U</a:t>
            </a:r>
            <a:r>
              <a:rPr lang="en-US" altLang="ja-JP" u="sng" dirty="0" smtClean="0">
                <a:ea typeface="ＭＳ Ｐゴシック" charset="-128"/>
              </a:rPr>
              <a:t>nits</a:t>
            </a:r>
            <a:r>
              <a:rPr lang="id-ID" altLang="ja-JP" u="sng" dirty="0" smtClean="0">
                <a:ea typeface="ＭＳ Ｐゴシック" charset="-128"/>
              </a:rPr>
              <a:t> pengukuran lampu</a:t>
            </a:r>
            <a:endParaRPr lang="en-US" altLang="ja-JP" u="sng" dirty="0">
              <a:ea typeface="ＭＳ Ｐゴシック"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ChangeArrowheads="1"/>
          </p:cNvSpPr>
          <p:nvPr/>
        </p:nvSpPr>
        <p:spPr bwMode="auto">
          <a:xfrm>
            <a:off x="1295400" y="914400"/>
            <a:ext cx="4163319" cy="400110"/>
          </a:xfrm>
          <a:prstGeom prst="rect">
            <a:avLst/>
          </a:prstGeom>
          <a:noFill/>
          <a:ln w="9525">
            <a:noFill/>
            <a:miter lim="800000"/>
            <a:headEnd/>
            <a:tailEnd/>
          </a:ln>
        </p:spPr>
        <p:txBody>
          <a:bodyPr wrap="none">
            <a:spAutoFit/>
          </a:bodyPr>
          <a:lstStyle/>
          <a:p>
            <a:pPr eaLnBrk="1" hangingPunct="1"/>
            <a:r>
              <a:rPr lang="en-US" altLang="ja-JP" u="sng" dirty="0">
                <a:ea typeface="ＭＳ Ｐゴシック" charset="-128"/>
              </a:rPr>
              <a:t>Luminous intensity </a:t>
            </a:r>
            <a:r>
              <a:rPr lang="id-ID" altLang="ja-JP" u="sng" dirty="0" smtClean="0">
                <a:ea typeface="ＭＳ Ｐゴシック" charset="-128"/>
              </a:rPr>
              <a:t>dan</a:t>
            </a:r>
            <a:r>
              <a:rPr lang="en-US" altLang="ja-JP" u="sng" dirty="0" smtClean="0">
                <a:ea typeface="ＭＳ Ｐゴシック" charset="-128"/>
              </a:rPr>
              <a:t> </a:t>
            </a:r>
            <a:r>
              <a:rPr lang="en-US" altLang="ja-JP" u="sng" dirty="0" err="1">
                <a:ea typeface="ＭＳ Ｐゴシック" charset="-128"/>
              </a:rPr>
              <a:t>illuminance</a:t>
            </a:r>
            <a:endParaRPr lang="en-US" altLang="ja-JP" u="sng" dirty="0">
              <a:ea typeface="ＭＳ Ｐゴシック" charset="-128"/>
            </a:endParaRPr>
          </a:p>
        </p:txBody>
      </p:sp>
      <p:graphicFrame>
        <p:nvGraphicFramePr>
          <p:cNvPr id="8194" name="Object 0"/>
          <p:cNvGraphicFramePr>
            <a:graphicFrameLocks noChangeAspect="1"/>
          </p:cNvGraphicFramePr>
          <p:nvPr/>
        </p:nvGraphicFramePr>
        <p:xfrm>
          <a:off x="2057400" y="1905000"/>
          <a:ext cx="4419600" cy="831850"/>
        </p:xfrm>
        <a:graphic>
          <a:graphicData uri="http://schemas.openxmlformats.org/presentationml/2006/ole">
            <p:oleObj spid="_x0000_s8194" name="数式" r:id="rId3" imgW="2286000" imgH="431640" progId="Equation.3">
              <p:embed/>
            </p:oleObj>
          </a:graphicData>
        </a:graphic>
      </p:graphicFrame>
      <p:grpSp>
        <p:nvGrpSpPr>
          <p:cNvPr id="8198" name="Group 4"/>
          <p:cNvGrpSpPr>
            <a:grpSpLocks/>
          </p:cNvGrpSpPr>
          <p:nvPr/>
        </p:nvGrpSpPr>
        <p:grpSpPr bwMode="auto">
          <a:xfrm>
            <a:off x="457200" y="3276600"/>
            <a:ext cx="8416925" cy="2146300"/>
            <a:chOff x="288" y="1968"/>
            <a:chExt cx="5302" cy="1352"/>
          </a:xfrm>
        </p:grpSpPr>
        <p:pic>
          <p:nvPicPr>
            <p:cNvPr id="8199" name="Picture 5" descr="C:\　作業中\1.gif"/>
            <p:cNvPicPr>
              <a:picLocks noChangeAspect="1" noChangeArrowheads="1"/>
            </p:cNvPicPr>
            <p:nvPr/>
          </p:nvPicPr>
          <p:blipFill>
            <a:blip r:embed="rId4"/>
            <a:srcRect/>
            <a:stretch>
              <a:fillRect/>
            </a:stretch>
          </p:blipFill>
          <p:spPr bwMode="auto">
            <a:xfrm>
              <a:off x="1056" y="2160"/>
              <a:ext cx="3600" cy="1140"/>
            </a:xfrm>
            <a:prstGeom prst="rect">
              <a:avLst/>
            </a:prstGeom>
            <a:noFill/>
            <a:ln w="9525">
              <a:noFill/>
              <a:miter lim="800000"/>
              <a:headEnd/>
              <a:tailEnd/>
            </a:ln>
          </p:spPr>
        </p:pic>
        <p:sp>
          <p:nvSpPr>
            <p:cNvPr id="8200" name="Text Box 6"/>
            <p:cNvSpPr txBox="1">
              <a:spLocks noChangeArrowheads="1"/>
            </p:cNvSpPr>
            <p:nvPr/>
          </p:nvSpPr>
          <p:spPr bwMode="auto">
            <a:xfrm>
              <a:off x="1992" y="2304"/>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1m</a:t>
              </a:r>
            </a:p>
          </p:txBody>
        </p:sp>
        <p:sp>
          <p:nvSpPr>
            <p:cNvPr id="8201" name="Text Box 7"/>
            <p:cNvSpPr txBox="1">
              <a:spLocks noChangeArrowheads="1"/>
            </p:cNvSpPr>
            <p:nvPr/>
          </p:nvSpPr>
          <p:spPr bwMode="auto">
            <a:xfrm>
              <a:off x="2904" y="2112"/>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2m</a:t>
              </a:r>
            </a:p>
          </p:txBody>
        </p:sp>
        <p:sp>
          <p:nvSpPr>
            <p:cNvPr id="8202" name="Text Box 8"/>
            <p:cNvSpPr txBox="1">
              <a:spLocks noChangeArrowheads="1"/>
            </p:cNvSpPr>
            <p:nvPr/>
          </p:nvSpPr>
          <p:spPr bwMode="auto">
            <a:xfrm>
              <a:off x="3816" y="1968"/>
              <a:ext cx="271"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3m</a:t>
              </a:r>
            </a:p>
          </p:txBody>
        </p:sp>
        <p:sp>
          <p:nvSpPr>
            <p:cNvPr id="8203" name="Text Box 9"/>
            <p:cNvSpPr txBox="1">
              <a:spLocks noChangeArrowheads="1"/>
            </p:cNvSpPr>
            <p:nvPr/>
          </p:nvSpPr>
          <p:spPr bwMode="auto">
            <a:xfrm>
              <a:off x="288" y="2448"/>
              <a:ext cx="956" cy="326"/>
            </a:xfrm>
            <a:prstGeom prst="rect">
              <a:avLst/>
            </a:prstGeom>
            <a:noFill/>
            <a:ln w="9525">
              <a:noFill/>
              <a:miter lim="800000"/>
              <a:headEnd/>
              <a:tailEnd/>
            </a:ln>
          </p:spPr>
          <p:txBody>
            <a:bodyPr wrap="none">
              <a:spAutoFit/>
            </a:bodyPr>
            <a:lstStyle/>
            <a:p>
              <a:pPr algn="ctr" eaLnBrk="1" hangingPunct="1"/>
              <a:r>
                <a:rPr lang="en-US" altLang="ja-JP" sz="1400">
                  <a:ea typeface="ＤＦPOP体" pitchFamily="81" charset="-128"/>
                </a:rPr>
                <a:t>LIGHT SOURCE</a:t>
              </a:r>
            </a:p>
            <a:p>
              <a:pPr algn="ctr" eaLnBrk="1" hangingPunct="1"/>
              <a:r>
                <a:rPr lang="en-US" altLang="ja-JP" sz="1400">
                  <a:ea typeface="ＤＦPOP体" pitchFamily="81" charset="-128"/>
                </a:rPr>
                <a:t>20,000 cd</a:t>
              </a:r>
            </a:p>
          </p:txBody>
        </p:sp>
        <p:sp>
          <p:nvSpPr>
            <p:cNvPr id="8204" name="Rectangle 10"/>
            <p:cNvSpPr>
              <a:spLocks noChangeArrowheads="1"/>
            </p:cNvSpPr>
            <p:nvPr/>
          </p:nvSpPr>
          <p:spPr bwMode="auto">
            <a:xfrm>
              <a:off x="1872" y="2880"/>
              <a:ext cx="569"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20,000 lx</a:t>
              </a:r>
            </a:p>
          </p:txBody>
        </p:sp>
        <p:graphicFrame>
          <p:nvGraphicFramePr>
            <p:cNvPr id="8195" name="Object 1"/>
            <p:cNvGraphicFramePr>
              <a:graphicFrameLocks noChangeAspect="1"/>
            </p:cNvGraphicFramePr>
            <p:nvPr/>
          </p:nvGraphicFramePr>
          <p:xfrm>
            <a:off x="2832" y="3024"/>
            <a:ext cx="864" cy="296"/>
          </p:xfrm>
          <a:graphic>
            <a:graphicData uri="http://schemas.openxmlformats.org/presentationml/2006/ole">
              <p:oleObj spid="_x0000_s8195" name="数式" r:id="rId5" imgW="1180800" imgH="406080" progId="Equation.3">
                <p:embed/>
              </p:oleObj>
            </a:graphicData>
          </a:graphic>
        </p:graphicFrame>
        <p:sp>
          <p:nvSpPr>
            <p:cNvPr id="8205" name="Line 12"/>
            <p:cNvSpPr>
              <a:spLocks noChangeShapeType="1"/>
            </p:cNvSpPr>
            <p:nvPr/>
          </p:nvSpPr>
          <p:spPr bwMode="auto">
            <a:xfrm>
              <a:off x="4217" y="2660"/>
              <a:ext cx="967" cy="0"/>
            </a:xfrm>
            <a:prstGeom prst="line">
              <a:avLst/>
            </a:prstGeom>
            <a:noFill/>
            <a:ln w="9525">
              <a:solidFill>
                <a:schemeClr val="tx1"/>
              </a:solidFill>
              <a:prstDash val="dash"/>
              <a:round/>
              <a:headEnd/>
              <a:tailEnd/>
            </a:ln>
          </p:spPr>
          <p:txBody>
            <a:bodyPr wrap="none" anchor="ctr"/>
            <a:lstStyle/>
            <a:p>
              <a:endParaRPr lang="id-ID"/>
            </a:p>
          </p:txBody>
        </p:sp>
        <p:sp>
          <p:nvSpPr>
            <p:cNvPr id="8206" name="Text Box 13"/>
            <p:cNvSpPr txBox="1">
              <a:spLocks noChangeArrowheads="1"/>
            </p:cNvSpPr>
            <p:nvPr/>
          </p:nvSpPr>
          <p:spPr bwMode="auto">
            <a:xfrm>
              <a:off x="4992" y="2448"/>
              <a:ext cx="333"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10m</a:t>
              </a:r>
            </a:p>
          </p:txBody>
        </p:sp>
        <p:graphicFrame>
          <p:nvGraphicFramePr>
            <p:cNvPr id="8196" name="Object 2"/>
            <p:cNvGraphicFramePr>
              <a:graphicFrameLocks noChangeAspect="1"/>
            </p:cNvGraphicFramePr>
            <p:nvPr/>
          </p:nvGraphicFramePr>
          <p:xfrm>
            <a:off x="4800" y="2784"/>
            <a:ext cx="790" cy="296"/>
          </p:xfrm>
          <a:graphic>
            <a:graphicData uri="http://schemas.openxmlformats.org/presentationml/2006/ole">
              <p:oleObj spid="_x0000_s8196" name="数式" r:id="rId6" imgW="1079280" imgH="406080" progId="Equation.3">
                <p:embed/>
              </p:oleObj>
            </a:graphicData>
          </a:graphic>
        </p:graphicFrame>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95400" y="914400"/>
            <a:ext cx="2836033"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Karakteristik </a:t>
            </a:r>
            <a:r>
              <a:rPr lang="en-US" altLang="ja-JP" u="sng" dirty="0" smtClean="0">
                <a:ea typeface="ＭＳ Ｐゴシック" charset="-128"/>
              </a:rPr>
              <a:t>Headlamp</a:t>
            </a:r>
            <a:endParaRPr lang="en-US" altLang="ja-JP" u="sng" dirty="0">
              <a:ea typeface="ＭＳ Ｐゴシック" charset="-128"/>
            </a:endParaRPr>
          </a:p>
        </p:txBody>
      </p:sp>
      <p:pic>
        <p:nvPicPr>
          <p:cNvPr id="28675" name="Picture 3" descr="C:\　作業中\1.gif"/>
          <p:cNvPicPr>
            <a:picLocks noChangeAspect="1" noChangeArrowheads="1"/>
          </p:cNvPicPr>
          <p:nvPr/>
        </p:nvPicPr>
        <p:blipFill>
          <a:blip r:embed="rId2"/>
          <a:srcRect/>
          <a:stretch>
            <a:fillRect/>
          </a:stretch>
        </p:blipFill>
        <p:spPr bwMode="auto">
          <a:xfrm>
            <a:off x="968375" y="1752600"/>
            <a:ext cx="2038350" cy="1209675"/>
          </a:xfrm>
          <a:prstGeom prst="rect">
            <a:avLst/>
          </a:prstGeom>
          <a:noFill/>
          <a:ln w="9525">
            <a:noFill/>
            <a:miter lim="800000"/>
            <a:headEnd/>
            <a:tailEnd/>
          </a:ln>
        </p:spPr>
      </p:pic>
      <p:pic>
        <p:nvPicPr>
          <p:cNvPr id="28676" name="Picture 4" descr="C:\　作業中\2.gif"/>
          <p:cNvPicPr>
            <a:picLocks noChangeAspect="1" noChangeArrowheads="1"/>
          </p:cNvPicPr>
          <p:nvPr/>
        </p:nvPicPr>
        <p:blipFill>
          <a:blip r:embed="rId3"/>
          <a:srcRect/>
          <a:stretch>
            <a:fillRect/>
          </a:stretch>
        </p:blipFill>
        <p:spPr bwMode="auto">
          <a:xfrm>
            <a:off x="1219200" y="3657600"/>
            <a:ext cx="1600200" cy="714375"/>
          </a:xfrm>
          <a:prstGeom prst="rect">
            <a:avLst/>
          </a:prstGeom>
          <a:noFill/>
          <a:ln w="9525">
            <a:noFill/>
            <a:miter lim="800000"/>
            <a:headEnd/>
            <a:tailEnd/>
          </a:ln>
        </p:spPr>
      </p:pic>
      <p:pic>
        <p:nvPicPr>
          <p:cNvPr id="28677" name="Picture 5" descr="C:\　作業中\3.gif"/>
          <p:cNvPicPr>
            <a:picLocks noChangeAspect="1" noChangeArrowheads="1"/>
          </p:cNvPicPr>
          <p:nvPr/>
        </p:nvPicPr>
        <p:blipFill>
          <a:blip r:embed="rId4"/>
          <a:srcRect/>
          <a:stretch>
            <a:fillRect/>
          </a:stretch>
        </p:blipFill>
        <p:spPr bwMode="auto">
          <a:xfrm>
            <a:off x="1371600" y="5181600"/>
            <a:ext cx="1790700" cy="1247775"/>
          </a:xfrm>
          <a:prstGeom prst="rect">
            <a:avLst/>
          </a:prstGeom>
          <a:noFill/>
          <a:ln w="9525">
            <a:noFill/>
            <a:miter lim="800000"/>
            <a:headEnd/>
            <a:tailEnd/>
          </a:ln>
        </p:spPr>
      </p:pic>
      <p:sp>
        <p:nvSpPr>
          <p:cNvPr id="28678" name="Text Box 6"/>
          <p:cNvSpPr txBox="1">
            <a:spLocks noChangeArrowheads="1"/>
          </p:cNvSpPr>
          <p:nvPr/>
        </p:nvSpPr>
        <p:spPr bwMode="auto">
          <a:xfrm>
            <a:off x="1981200" y="1600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79" name="Text Box 7"/>
          <p:cNvSpPr txBox="1">
            <a:spLocks noChangeArrowheads="1"/>
          </p:cNvSpPr>
          <p:nvPr/>
        </p:nvSpPr>
        <p:spPr bwMode="auto">
          <a:xfrm>
            <a:off x="381000" y="21336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0" name="Text Box 8"/>
          <p:cNvSpPr txBox="1">
            <a:spLocks noChangeArrowheads="1"/>
          </p:cNvSpPr>
          <p:nvPr/>
        </p:nvSpPr>
        <p:spPr bwMode="auto">
          <a:xfrm>
            <a:off x="1981200" y="5029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1" name="Text Box 9"/>
          <p:cNvSpPr txBox="1">
            <a:spLocks noChangeArrowheads="1"/>
          </p:cNvSpPr>
          <p:nvPr/>
        </p:nvSpPr>
        <p:spPr bwMode="auto">
          <a:xfrm>
            <a:off x="609600" y="5791200"/>
            <a:ext cx="78740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ANGLE</a:t>
            </a:r>
          </a:p>
        </p:txBody>
      </p:sp>
      <p:sp>
        <p:nvSpPr>
          <p:cNvPr id="28682" name="Text Box 10"/>
          <p:cNvSpPr txBox="1">
            <a:spLocks noChangeArrowheads="1"/>
          </p:cNvSpPr>
          <p:nvPr/>
        </p:nvSpPr>
        <p:spPr bwMode="auto">
          <a:xfrm>
            <a:off x="1295400" y="3352800"/>
            <a:ext cx="1379538"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ILLUMINANCE</a:t>
            </a:r>
          </a:p>
        </p:txBody>
      </p:sp>
      <p:sp>
        <p:nvSpPr>
          <p:cNvPr id="28683" name="Rectangle 11"/>
          <p:cNvSpPr>
            <a:spLocks noChangeArrowheads="1"/>
          </p:cNvSpPr>
          <p:nvPr/>
        </p:nvSpPr>
        <p:spPr bwMode="auto">
          <a:xfrm>
            <a:off x="3124200" y="2057400"/>
            <a:ext cx="5784850" cy="915988"/>
          </a:xfrm>
          <a:prstGeom prst="rect">
            <a:avLst/>
          </a:prstGeom>
          <a:noFill/>
          <a:ln w="9525">
            <a:noFill/>
            <a:miter lim="800000"/>
            <a:headEnd/>
            <a:tailEnd/>
          </a:ln>
        </p:spPr>
        <p:txBody>
          <a:bodyPr>
            <a:spAutoFit/>
          </a:bodyPr>
          <a:lstStyle/>
          <a:p>
            <a:r>
              <a:rPr lang="en-US" altLang="ja-JP" sz="1800">
                <a:ea typeface="ＭＳ Ｐゴシック" charset="-128"/>
              </a:rPr>
              <a:t>(a)Luminous intensity distribution</a:t>
            </a:r>
          </a:p>
          <a:p>
            <a:r>
              <a:rPr lang="en-US" altLang="ja-JP" sz="1800">
                <a:ea typeface="ＭＳ Ｐゴシック" charset="-128"/>
              </a:rPr>
              <a:t>This refers to the distribution of brightness expressed</a:t>
            </a:r>
          </a:p>
          <a:p>
            <a:r>
              <a:rPr lang="en-US" altLang="ja-JP" sz="1800">
                <a:ea typeface="ＭＳ Ｐゴシック" charset="-128"/>
              </a:rPr>
              <a:t>by the equiluminous curves. </a:t>
            </a:r>
          </a:p>
        </p:txBody>
      </p:sp>
      <p:sp>
        <p:nvSpPr>
          <p:cNvPr id="28684" name="Rectangle 12"/>
          <p:cNvSpPr>
            <a:spLocks noChangeArrowheads="1"/>
          </p:cNvSpPr>
          <p:nvPr/>
        </p:nvSpPr>
        <p:spPr bwMode="auto">
          <a:xfrm>
            <a:off x="3124200" y="3810000"/>
            <a:ext cx="5791200" cy="915988"/>
          </a:xfrm>
          <a:prstGeom prst="rect">
            <a:avLst/>
          </a:prstGeom>
          <a:noFill/>
          <a:ln w="9525">
            <a:noFill/>
            <a:miter lim="800000"/>
            <a:headEnd/>
            <a:tailEnd/>
          </a:ln>
        </p:spPr>
        <p:txBody>
          <a:bodyPr>
            <a:spAutoFit/>
          </a:bodyPr>
          <a:lstStyle/>
          <a:p>
            <a:r>
              <a:rPr lang="en-US" altLang="ja-JP" sz="1800">
                <a:ea typeface="ＭＳ Ｐゴシック" charset="-128"/>
              </a:rPr>
              <a:t>(b)Luminous flux</a:t>
            </a:r>
          </a:p>
          <a:p>
            <a:r>
              <a:rPr lang="en-US" altLang="ja-JP" sz="1800">
                <a:ea typeface="ＭＳ Ｐゴシック" charset="-128"/>
              </a:rPr>
              <a:t>This is expressed by the luminous intensity distribution curve of the brightness distribution longitudinal section. </a:t>
            </a:r>
          </a:p>
        </p:txBody>
      </p:sp>
      <p:sp>
        <p:nvSpPr>
          <p:cNvPr id="28685" name="Rectangle 13"/>
          <p:cNvSpPr>
            <a:spLocks noChangeArrowheads="1"/>
          </p:cNvSpPr>
          <p:nvPr/>
        </p:nvSpPr>
        <p:spPr bwMode="auto">
          <a:xfrm>
            <a:off x="3124200" y="5486400"/>
            <a:ext cx="5791200" cy="1190625"/>
          </a:xfrm>
          <a:prstGeom prst="rect">
            <a:avLst/>
          </a:prstGeom>
          <a:noFill/>
          <a:ln w="9525">
            <a:noFill/>
            <a:miter lim="800000"/>
            <a:headEnd/>
            <a:tailEnd/>
          </a:ln>
        </p:spPr>
        <p:txBody>
          <a:bodyPr>
            <a:spAutoFit/>
          </a:bodyPr>
          <a:lstStyle/>
          <a:p>
            <a:r>
              <a:rPr lang="en-US" altLang="ja-JP" sz="1800">
                <a:ea typeface="ＭＳ Ｐゴシック" charset="-128"/>
              </a:rPr>
              <a:t>(c)Irradiation direction</a:t>
            </a:r>
          </a:p>
          <a:p>
            <a:pPr algn="dist"/>
            <a:r>
              <a:rPr lang="en-US" altLang="ja-JP" sz="1800">
                <a:ea typeface="ＭＳ Ｐゴシック" charset="-128"/>
              </a:rPr>
              <a:t>If the optic axis center is considered the point of </a:t>
            </a:r>
          </a:p>
          <a:p>
            <a:pPr algn="dist"/>
            <a:r>
              <a:rPr lang="en-US" altLang="ja-JP" sz="1800">
                <a:ea typeface="ＭＳ Ｐゴシック" charset="-128"/>
              </a:rPr>
              <a:t>maximum brightness, the deviation from the horizontal </a:t>
            </a:r>
          </a:p>
          <a:p>
            <a:r>
              <a:rPr lang="en-US" altLang="ja-JP" sz="1800">
                <a:ea typeface="ＭＳ Ｐゴシック" charset="-128"/>
              </a:rPr>
              <a:t>and vertical intersection indicates the beam direction.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295400" y="914400"/>
            <a:ext cx="2541588"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Headlamp Irradiation</a:t>
            </a:r>
          </a:p>
        </p:txBody>
      </p:sp>
      <p:pic>
        <p:nvPicPr>
          <p:cNvPr id="29699" name="Picture 3" descr="C:\　作業中\1.gif"/>
          <p:cNvPicPr>
            <a:picLocks noChangeAspect="1" noChangeArrowheads="1"/>
          </p:cNvPicPr>
          <p:nvPr/>
        </p:nvPicPr>
        <p:blipFill>
          <a:blip r:embed="rId2"/>
          <a:srcRect/>
          <a:stretch>
            <a:fillRect/>
          </a:stretch>
        </p:blipFill>
        <p:spPr bwMode="auto">
          <a:xfrm>
            <a:off x="1714500" y="2286000"/>
            <a:ext cx="5715000" cy="2495550"/>
          </a:xfrm>
          <a:prstGeom prst="rect">
            <a:avLst/>
          </a:prstGeom>
          <a:noFill/>
          <a:ln w="9525">
            <a:noFill/>
            <a:miter lim="800000"/>
            <a:headEnd/>
            <a:tailEnd/>
          </a:ln>
        </p:spPr>
      </p:pic>
      <p:sp>
        <p:nvSpPr>
          <p:cNvPr id="29700" name="Line 4"/>
          <p:cNvSpPr>
            <a:spLocks noChangeShapeType="1"/>
          </p:cNvSpPr>
          <p:nvPr/>
        </p:nvSpPr>
        <p:spPr bwMode="auto">
          <a:xfrm>
            <a:off x="2286000" y="4572000"/>
            <a:ext cx="41910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29701" name="Line 5"/>
          <p:cNvSpPr>
            <a:spLocks noChangeShapeType="1"/>
          </p:cNvSpPr>
          <p:nvPr/>
        </p:nvSpPr>
        <p:spPr bwMode="auto">
          <a:xfrm flipH="1">
            <a:off x="2286000" y="4038600"/>
            <a:ext cx="9906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29702" name="Text Box 6"/>
          <p:cNvSpPr txBox="1">
            <a:spLocks noChangeArrowheads="1"/>
          </p:cNvSpPr>
          <p:nvPr/>
        </p:nvSpPr>
        <p:spPr bwMode="auto">
          <a:xfrm>
            <a:off x="3962400" y="4240213"/>
            <a:ext cx="5794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10m</a:t>
            </a:r>
          </a:p>
        </p:txBody>
      </p:sp>
      <p:sp>
        <p:nvSpPr>
          <p:cNvPr id="29703" name="Text Box 7"/>
          <p:cNvSpPr txBox="1">
            <a:spLocks noChangeArrowheads="1"/>
          </p:cNvSpPr>
          <p:nvPr/>
        </p:nvSpPr>
        <p:spPr bwMode="auto">
          <a:xfrm>
            <a:off x="2498725" y="3717925"/>
            <a:ext cx="4667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3m</a:t>
            </a:r>
          </a:p>
        </p:txBody>
      </p:sp>
      <p:sp>
        <p:nvSpPr>
          <p:cNvPr id="29704" name="Text Box 8"/>
          <p:cNvSpPr txBox="1">
            <a:spLocks noChangeArrowheads="1"/>
          </p:cNvSpPr>
          <p:nvPr/>
        </p:nvSpPr>
        <p:spPr bwMode="auto">
          <a:xfrm>
            <a:off x="4953000" y="2971800"/>
            <a:ext cx="15271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Main optic axis</a:t>
            </a:r>
          </a:p>
        </p:txBody>
      </p:sp>
      <p:sp>
        <p:nvSpPr>
          <p:cNvPr id="29705" name="Text Box 9"/>
          <p:cNvSpPr txBox="1">
            <a:spLocks noChangeArrowheads="1"/>
          </p:cNvSpPr>
          <p:nvPr/>
        </p:nvSpPr>
        <p:spPr bwMode="auto">
          <a:xfrm>
            <a:off x="1752600" y="2640013"/>
            <a:ext cx="11080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Headlamp</a:t>
            </a:r>
          </a:p>
        </p:txBody>
      </p:sp>
      <p:sp>
        <p:nvSpPr>
          <p:cNvPr id="29706" name="Text Box 10"/>
          <p:cNvSpPr txBox="1">
            <a:spLocks noChangeArrowheads="1"/>
          </p:cNvSpPr>
          <p:nvPr/>
        </p:nvSpPr>
        <p:spPr bwMode="auto">
          <a:xfrm>
            <a:off x="6477000" y="35052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a:t>
            </a:r>
          </a:p>
        </p:txBody>
      </p:sp>
      <p:sp>
        <p:nvSpPr>
          <p:cNvPr id="29707" name="Text Box 11"/>
          <p:cNvSpPr txBox="1">
            <a:spLocks noChangeArrowheads="1"/>
          </p:cNvSpPr>
          <p:nvPr/>
        </p:nvSpPr>
        <p:spPr bwMode="auto">
          <a:xfrm>
            <a:off x="3276600" y="3200400"/>
            <a:ext cx="4937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a:t>
            </a:r>
            <a:r>
              <a:rPr kumimoji="0" lang="en-US" sz="1600">
                <a:ea typeface="ＭＳ Ｐゴシック" charset="-128"/>
              </a:rPr>
              <a:t>'</a:t>
            </a:r>
            <a:r>
              <a:rPr lang="en-US" altLang="ja-JP" sz="1600">
                <a:ea typeface="ＤＦPOP体" pitchFamily="81" charset="-128"/>
              </a:rPr>
              <a:t>)</a:t>
            </a:r>
          </a:p>
        </p:txBody>
      </p:sp>
      <p:sp>
        <p:nvSpPr>
          <p:cNvPr id="29708" name="Text Box 12"/>
          <p:cNvSpPr txBox="1">
            <a:spLocks noChangeArrowheads="1"/>
          </p:cNvSpPr>
          <p:nvPr/>
        </p:nvSpPr>
        <p:spPr bwMode="auto">
          <a:xfrm>
            <a:off x="3276600" y="35814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a:t>
            </a:r>
          </a:p>
        </p:txBody>
      </p:sp>
      <p:sp>
        <p:nvSpPr>
          <p:cNvPr id="29709" name="Text Box 13"/>
          <p:cNvSpPr txBox="1">
            <a:spLocks noChangeArrowheads="1"/>
          </p:cNvSpPr>
          <p:nvPr/>
        </p:nvSpPr>
        <p:spPr bwMode="auto">
          <a:xfrm>
            <a:off x="3276600" y="2895600"/>
            <a:ext cx="4556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a:t>
            </a:r>
          </a:p>
        </p:txBody>
      </p:sp>
      <p:sp>
        <p:nvSpPr>
          <p:cNvPr id="29710" name="Text Box 14"/>
          <p:cNvSpPr txBox="1">
            <a:spLocks noChangeArrowheads="1"/>
          </p:cNvSpPr>
          <p:nvPr/>
        </p:nvSpPr>
        <p:spPr bwMode="auto">
          <a:xfrm>
            <a:off x="3048000" y="5334000"/>
            <a:ext cx="2541588"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ＤＦPOP体" pitchFamily="81" charset="-128"/>
              </a:rPr>
              <a:t>Headlamp Irradiation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95250" y="1130300"/>
            <a:ext cx="8977313" cy="5554663"/>
          </a:xfrm>
          <a:prstGeom prst="rect">
            <a:avLst/>
          </a:prstGeom>
          <a:noFill/>
          <a:ln w="9525">
            <a:noFill/>
            <a:miter lim="800000"/>
            <a:headEnd/>
            <a:tailEnd/>
          </a:ln>
        </p:spPr>
      </p:pic>
      <p:sp>
        <p:nvSpPr>
          <p:cNvPr id="19459" name="Rectangle 5"/>
          <p:cNvSpPr>
            <a:spLocks noChangeArrowheads="1"/>
          </p:cNvSpPr>
          <p:nvPr/>
        </p:nvSpPr>
        <p:spPr bwMode="auto">
          <a:xfrm>
            <a:off x="457200" y="381000"/>
            <a:ext cx="8229600" cy="609600"/>
          </a:xfrm>
          <a:prstGeom prst="rect">
            <a:avLst/>
          </a:prstGeom>
          <a:noFill/>
          <a:ln w="9525">
            <a:noFill/>
            <a:miter lim="800000"/>
            <a:headEnd/>
            <a:tailEnd/>
          </a:ln>
        </p:spPr>
        <p:txBody>
          <a:bodyPr anchor="ctr"/>
          <a:lstStyle/>
          <a:p>
            <a:pPr algn="ctr"/>
            <a:r>
              <a:rPr lang="en-US" sz="2800">
                <a:solidFill>
                  <a:schemeClr val="tx2"/>
                </a:solidFill>
                <a:latin typeface="Elephant" pitchFamily="18" charset="0"/>
              </a:rPr>
              <a:t>LINE PENGUJIAN KENDARAAN BERMOTOR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1600200" y="685800"/>
            <a:ext cx="6049963" cy="5376863"/>
            <a:chOff x="1008" y="432"/>
            <a:chExt cx="3811" cy="3387"/>
          </a:xfrm>
        </p:grpSpPr>
        <p:pic>
          <p:nvPicPr>
            <p:cNvPr id="30723" name="Picture 3" descr="C:\　作業中\1.gif"/>
            <p:cNvPicPr>
              <a:picLocks noChangeAspect="1" noChangeArrowheads="1"/>
            </p:cNvPicPr>
            <p:nvPr/>
          </p:nvPicPr>
          <p:blipFill>
            <a:blip r:embed="rId2"/>
            <a:srcRect/>
            <a:stretch>
              <a:fillRect/>
            </a:stretch>
          </p:blipFill>
          <p:spPr bwMode="auto">
            <a:xfrm>
              <a:off x="1416" y="672"/>
              <a:ext cx="3002" cy="2537"/>
            </a:xfrm>
            <a:prstGeom prst="rect">
              <a:avLst/>
            </a:prstGeom>
            <a:solidFill>
              <a:schemeClr val="bg1"/>
            </a:solidFill>
            <a:ln w="9525">
              <a:noFill/>
              <a:miter lim="800000"/>
              <a:headEnd/>
              <a:tailEnd/>
            </a:ln>
          </p:spPr>
        </p:pic>
        <p:sp>
          <p:nvSpPr>
            <p:cNvPr id="30724" name="Text Box 4"/>
            <p:cNvSpPr txBox="1">
              <a:spLocks noChangeArrowheads="1"/>
            </p:cNvSpPr>
            <p:nvPr/>
          </p:nvSpPr>
          <p:spPr bwMode="auto">
            <a:xfrm>
              <a:off x="131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0</a:t>
              </a:r>
            </a:p>
          </p:txBody>
        </p:sp>
        <p:sp>
          <p:nvSpPr>
            <p:cNvPr id="30725" name="Text Box 5"/>
            <p:cNvSpPr txBox="1">
              <a:spLocks noChangeArrowheads="1"/>
            </p:cNvSpPr>
            <p:nvPr/>
          </p:nvSpPr>
          <p:spPr bwMode="auto">
            <a:xfrm>
              <a:off x="1584"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1</a:t>
              </a:r>
            </a:p>
          </p:txBody>
        </p:sp>
        <p:sp>
          <p:nvSpPr>
            <p:cNvPr id="30726" name="Text Box 6"/>
            <p:cNvSpPr txBox="1">
              <a:spLocks noChangeArrowheads="1"/>
            </p:cNvSpPr>
            <p:nvPr/>
          </p:nvSpPr>
          <p:spPr bwMode="auto">
            <a:xfrm>
              <a:off x="1817"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2</a:t>
              </a:r>
            </a:p>
          </p:txBody>
        </p:sp>
        <p:sp>
          <p:nvSpPr>
            <p:cNvPr id="30727" name="Text Box 7"/>
            <p:cNvSpPr txBox="1">
              <a:spLocks noChangeArrowheads="1"/>
            </p:cNvSpPr>
            <p:nvPr/>
          </p:nvSpPr>
          <p:spPr bwMode="auto">
            <a:xfrm>
              <a:off x="2061"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3</a:t>
              </a:r>
            </a:p>
          </p:txBody>
        </p:sp>
        <p:sp>
          <p:nvSpPr>
            <p:cNvPr id="30728" name="Text Box 8"/>
            <p:cNvSpPr txBox="1">
              <a:spLocks noChangeArrowheads="1"/>
            </p:cNvSpPr>
            <p:nvPr/>
          </p:nvSpPr>
          <p:spPr bwMode="auto">
            <a:xfrm>
              <a:off x="2316"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4</a:t>
              </a:r>
            </a:p>
          </p:txBody>
        </p:sp>
        <p:sp>
          <p:nvSpPr>
            <p:cNvPr id="30729" name="Text Box 9"/>
            <p:cNvSpPr txBox="1">
              <a:spLocks noChangeArrowheads="1"/>
            </p:cNvSpPr>
            <p:nvPr/>
          </p:nvSpPr>
          <p:spPr bwMode="auto">
            <a:xfrm>
              <a:off x="2551"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5</a:t>
              </a:r>
            </a:p>
          </p:txBody>
        </p:sp>
        <p:sp>
          <p:nvSpPr>
            <p:cNvPr id="30730" name="Text Box 10"/>
            <p:cNvSpPr txBox="1">
              <a:spLocks noChangeArrowheads="1"/>
            </p:cNvSpPr>
            <p:nvPr/>
          </p:nvSpPr>
          <p:spPr bwMode="auto">
            <a:xfrm>
              <a:off x="2815"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6</a:t>
              </a:r>
            </a:p>
          </p:txBody>
        </p:sp>
        <p:sp>
          <p:nvSpPr>
            <p:cNvPr id="30731" name="Text Box 11"/>
            <p:cNvSpPr txBox="1">
              <a:spLocks noChangeArrowheads="1"/>
            </p:cNvSpPr>
            <p:nvPr/>
          </p:nvSpPr>
          <p:spPr bwMode="auto">
            <a:xfrm>
              <a:off x="306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7</a:t>
              </a:r>
            </a:p>
          </p:txBody>
        </p:sp>
        <p:sp>
          <p:nvSpPr>
            <p:cNvPr id="30732" name="Text Box 12"/>
            <p:cNvSpPr txBox="1">
              <a:spLocks noChangeArrowheads="1"/>
            </p:cNvSpPr>
            <p:nvPr/>
          </p:nvSpPr>
          <p:spPr bwMode="auto">
            <a:xfrm>
              <a:off x="3313"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8</a:t>
              </a:r>
            </a:p>
          </p:txBody>
        </p:sp>
        <p:sp>
          <p:nvSpPr>
            <p:cNvPr id="30733" name="Text Box 13"/>
            <p:cNvSpPr txBox="1">
              <a:spLocks noChangeArrowheads="1"/>
            </p:cNvSpPr>
            <p:nvPr/>
          </p:nvSpPr>
          <p:spPr bwMode="auto">
            <a:xfrm>
              <a:off x="3558" y="3175"/>
              <a:ext cx="187"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9</a:t>
              </a:r>
            </a:p>
          </p:txBody>
        </p:sp>
        <p:sp>
          <p:nvSpPr>
            <p:cNvPr id="30734" name="Text Box 14"/>
            <p:cNvSpPr txBox="1">
              <a:spLocks noChangeArrowheads="1"/>
            </p:cNvSpPr>
            <p:nvPr/>
          </p:nvSpPr>
          <p:spPr bwMode="auto">
            <a:xfrm>
              <a:off x="3777" y="3175"/>
              <a:ext cx="258"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10</a:t>
              </a:r>
            </a:p>
          </p:txBody>
        </p:sp>
        <p:sp>
          <p:nvSpPr>
            <p:cNvPr id="30735" name="Text Box 15"/>
            <p:cNvSpPr txBox="1">
              <a:spLocks noChangeArrowheads="1"/>
            </p:cNvSpPr>
            <p:nvPr/>
          </p:nvSpPr>
          <p:spPr bwMode="auto">
            <a:xfrm>
              <a:off x="1008" y="2567"/>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1000</a:t>
              </a:r>
            </a:p>
          </p:txBody>
        </p:sp>
        <p:sp>
          <p:nvSpPr>
            <p:cNvPr id="30736" name="Text Box 16"/>
            <p:cNvSpPr txBox="1">
              <a:spLocks noChangeArrowheads="1"/>
            </p:cNvSpPr>
            <p:nvPr/>
          </p:nvSpPr>
          <p:spPr bwMode="auto">
            <a:xfrm>
              <a:off x="1008" y="2093"/>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2000</a:t>
              </a:r>
            </a:p>
          </p:txBody>
        </p:sp>
        <p:sp>
          <p:nvSpPr>
            <p:cNvPr id="30737" name="Text Box 17"/>
            <p:cNvSpPr txBox="1">
              <a:spLocks noChangeArrowheads="1"/>
            </p:cNvSpPr>
            <p:nvPr/>
          </p:nvSpPr>
          <p:spPr bwMode="auto">
            <a:xfrm>
              <a:off x="1008" y="1619"/>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3000</a:t>
              </a:r>
            </a:p>
          </p:txBody>
        </p:sp>
        <p:sp>
          <p:nvSpPr>
            <p:cNvPr id="30738" name="Text Box 18"/>
            <p:cNvSpPr txBox="1">
              <a:spLocks noChangeArrowheads="1"/>
            </p:cNvSpPr>
            <p:nvPr/>
          </p:nvSpPr>
          <p:spPr bwMode="auto">
            <a:xfrm>
              <a:off x="1008" y="1146"/>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4000</a:t>
              </a:r>
            </a:p>
          </p:txBody>
        </p:sp>
        <p:sp>
          <p:nvSpPr>
            <p:cNvPr id="30739" name="Text Box 19"/>
            <p:cNvSpPr txBox="1">
              <a:spLocks noChangeArrowheads="1"/>
            </p:cNvSpPr>
            <p:nvPr/>
          </p:nvSpPr>
          <p:spPr bwMode="auto">
            <a:xfrm>
              <a:off x="1008" y="672"/>
              <a:ext cx="400" cy="212"/>
            </a:xfrm>
            <a:prstGeom prst="rect">
              <a:avLst/>
            </a:prstGeom>
            <a:noFill/>
            <a:ln w="9525">
              <a:noFill/>
              <a:miter lim="800000"/>
              <a:headEnd/>
              <a:tailEnd/>
            </a:ln>
          </p:spPr>
          <p:txBody>
            <a:bodyPr wrap="none">
              <a:spAutoFit/>
            </a:bodyPr>
            <a:lstStyle/>
            <a:p>
              <a:pPr algn="r" eaLnBrk="1" hangingPunct="1"/>
              <a:r>
                <a:rPr lang="en-US" altLang="ja-JP" sz="1600">
                  <a:ea typeface="ＤＦPOP体" pitchFamily="81" charset="-128"/>
                </a:rPr>
                <a:t>5000</a:t>
              </a:r>
            </a:p>
          </p:txBody>
        </p:sp>
        <p:sp>
          <p:nvSpPr>
            <p:cNvPr id="30740" name="Text Box 20"/>
            <p:cNvSpPr txBox="1">
              <a:spLocks noChangeArrowheads="1"/>
            </p:cNvSpPr>
            <p:nvPr/>
          </p:nvSpPr>
          <p:spPr bwMode="auto">
            <a:xfrm>
              <a:off x="2596" y="740"/>
              <a:ext cx="1708" cy="212"/>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Theoretical curve calculated</a:t>
              </a:r>
            </a:p>
          </p:txBody>
        </p:sp>
        <p:sp>
          <p:nvSpPr>
            <p:cNvPr id="30741" name="Line 21"/>
            <p:cNvSpPr>
              <a:spLocks noChangeShapeType="1"/>
            </p:cNvSpPr>
            <p:nvPr/>
          </p:nvSpPr>
          <p:spPr bwMode="auto">
            <a:xfrm flipH="1">
              <a:off x="1741" y="875"/>
              <a:ext cx="927" cy="203"/>
            </a:xfrm>
            <a:prstGeom prst="line">
              <a:avLst/>
            </a:prstGeom>
            <a:noFill/>
            <a:ln w="19050">
              <a:solidFill>
                <a:srgbClr val="FF0000"/>
              </a:solidFill>
              <a:round/>
              <a:headEnd/>
              <a:tailEnd type="triangle" w="med" len="med"/>
            </a:ln>
          </p:spPr>
          <p:txBody>
            <a:bodyPr wrap="none" anchor="ctr"/>
            <a:lstStyle/>
            <a:p>
              <a:endParaRPr lang="id-ID"/>
            </a:p>
          </p:txBody>
        </p:sp>
        <p:sp>
          <p:nvSpPr>
            <p:cNvPr id="30742" name="Text Box 22"/>
            <p:cNvSpPr txBox="1">
              <a:spLocks noChangeArrowheads="1"/>
            </p:cNvSpPr>
            <p:nvPr/>
          </p:nvSpPr>
          <p:spPr bwMode="auto">
            <a:xfrm>
              <a:off x="2953" y="1484"/>
              <a:ext cx="1866" cy="52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Measured values of headlamp </a:t>
              </a:r>
            </a:p>
            <a:p>
              <a:pPr eaLnBrk="1" hangingPunct="1"/>
              <a:r>
                <a:rPr lang="en-US" altLang="ja-JP" sz="1600">
                  <a:ea typeface="ＤＦPOP体" pitchFamily="81" charset="-128"/>
                </a:rPr>
                <a:t>in current use</a:t>
              </a:r>
            </a:p>
            <a:p>
              <a:pPr eaLnBrk="1" hangingPunct="1"/>
              <a:r>
                <a:rPr lang="en-US" altLang="ja-JP" sz="1600">
                  <a:ea typeface="ＤＦPOP体" pitchFamily="81" charset="-128"/>
                </a:rPr>
                <a:t>(max. and min. values)</a:t>
              </a:r>
            </a:p>
          </p:txBody>
        </p:sp>
        <p:sp>
          <p:nvSpPr>
            <p:cNvPr id="30743" name="Line 23"/>
            <p:cNvSpPr>
              <a:spLocks noChangeShapeType="1"/>
            </p:cNvSpPr>
            <p:nvPr/>
          </p:nvSpPr>
          <p:spPr bwMode="auto">
            <a:xfrm flipH="1">
              <a:off x="1955" y="1619"/>
              <a:ext cx="1069" cy="136"/>
            </a:xfrm>
            <a:prstGeom prst="line">
              <a:avLst/>
            </a:prstGeom>
            <a:noFill/>
            <a:ln w="19050">
              <a:solidFill>
                <a:schemeClr val="tx1"/>
              </a:solidFill>
              <a:round/>
              <a:headEnd/>
              <a:tailEnd type="triangle" w="med" len="med"/>
            </a:ln>
          </p:spPr>
          <p:txBody>
            <a:bodyPr wrap="none" anchor="ctr"/>
            <a:lstStyle/>
            <a:p>
              <a:endParaRPr lang="id-ID"/>
            </a:p>
          </p:txBody>
        </p:sp>
        <p:sp>
          <p:nvSpPr>
            <p:cNvPr id="30744" name="Line 24"/>
            <p:cNvSpPr>
              <a:spLocks noChangeShapeType="1"/>
            </p:cNvSpPr>
            <p:nvPr/>
          </p:nvSpPr>
          <p:spPr bwMode="auto">
            <a:xfrm flipV="1">
              <a:off x="1884" y="1619"/>
              <a:ext cx="1140" cy="474"/>
            </a:xfrm>
            <a:prstGeom prst="line">
              <a:avLst/>
            </a:prstGeom>
            <a:noFill/>
            <a:ln w="19050">
              <a:solidFill>
                <a:schemeClr val="tx1"/>
              </a:solidFill>
              <a:round/>
              <a:headEnd type="triangle" w="med" len="med"/>
              <a:tailEnd/>
            </a:ln>
          </p:spPr>
          <p:txBody>
            <a:bodyPr wrap="none" anchor="ctr"/>
            <a:lstStyle/>
            <a:p>
              <a:endParaRPr lang="id-ID"/>
            </a:p>
          </p:txBody>
        </p:sp>
        <p:sp>
          <p:nvSpPr>
            <p:cNvPr id="30745" name="Text Box 25"/>
            <p:cNvSpPr txBox="1">
              <a:spLocks noChangeArrowheads="1"/>
            </p:cNvSpPr>
            <p:nvPr/>
          </p:nvSpPr>
          <p:spPr bwMode="auto">
            <a:xfrm>
              <a:off x="1328" y="3569"/>
              <a:ext cx="3156" cy="250"/>
            </a:xfrm>
            <a:prstGeom prst="rect">
              <a:avLst/>
            </a:prstGeom>
            <a:noFill/>
            <a:ln w="9525">
              <a:noFill/>
              <a:miter lim="800000"/>
              <a:headEnd/>
              <a:tailEnd/>
            </a:ln>
          </p:spPr>
          <p:txBody>
            <a:bodyPr wrap="none">
              <a:spAutoFit/>
            </a:bodyPr>
            <a:lstStyle/>
            <a:p>
              <a:pPr algn="ctr" eaLnBrk="1" hangingPunct="1"/>
              <a:r>
                <a:rPr lang="en-US" altLang="ja-JP">
                  <a:solidFill>
                    <a:srgbClr val="0000FF"/>
                  </a:solidFill>
                  <a:ea typeface="ＤＦPOP体" pitchFamily="81" charset="-128"/>
                </a:rPr>
                <a:t>Variation of Illuminance on Main Optic Axis</a:t>
              </a:r>
            </a:p>
          </p:txBody>
        </p:sp>
        <p:sp>
          <p:nvSpPr>
            <p:cNvPr id="30746" name="Line 26"/>
            <p:cNvSpPr>
              <a:spLocks noChangeShapeType="1"/>
            </p:cNvSpPr>
            <p:nvPr/>
          </p:nvSpPr>
          <p:spPr bwMode="auto">
            <a:xfrm flipV="1">
              <a:off x="2662" y="2304"/>
              <a:ext cx="0" cy="878"/>
            </a:xfrm>
            <a:prstGeom prst="line">
              <a:avLst/>
            </a:prstGeom>
            <a:noFill/>
            <a:ln w="28575">
              <a:solidFill>
                <a:schemeClr val="tx1"/>
              </a:solidFill>
              <a:round/>
              <a:headEnd/>
              <a:tailEnd/>
            </a:ln>
          </p:spPr>
          <p:txBody>
            <a:bodyPr wrap="none" anchor="ctr"/>
            <a:lstStyle/>
            <a:p>
              <a:endParaRPr lang="id-ID"/>
            </a:p>
          </p:txBody>
        </p:sp>
        <p:sp>
          <p:nvSpPr>
            <p:cNvPr id="30747" name="Line 27"/>
            <p:cNvSpPr>
              <a:spLocks noChangeShapeType="1"/>
            </p:cNvSpPr>
            <p:nvPr/>
          </p:nvSpPr>
          <p:spPr bwMode="auto">
            <a:xfrm flipV="1">
              <a:off x="2160" y="2304"/>
              <a:ext cx="0" cy="878"/>
            </a:xfrm>
            <a:prstGeom prst="line">
              <a:avLst/>
            </a:prstGeom>
            <a:noFill/>
            <a:ln w="28575">
              <a:solidFill>
                <a:schemeClr val="tx1"/>
              </a:solidFill>
              <a:round/>
              <a:headEnd/>
              <a:tailEnd/>
            </a:ln>
          </p:spPr>
          <p:txBody>
            <a:bodyPr wrap="none" anchor="ctr"/>
            <a:lstStyle/>
            <a:p>
              <a:endParaRPr lang="id-ID"/>
            </a:p>
          </p:txBody>
        </p:sp>
        <p:sp>
          <p:nvSpPr>
            <p:cNvPr id="30748" name="AutoShape 28"/>
            <p:cNvSpPr>
              <a:spLocks/>
            </p:cNvSpPr>
            <p:nvPr/>
          </p:nvSpPr>
          <p:spPr bwMode="auto">
            <a:xfrm>
              <a:off x="2016" y="2448"/>
              <a:ext cx="144" cy="240"/>
            </a:xfrm>
            <a:prstGeom prst="leftBrace">
              <a:avLst>
                <a:gd name="adj1" fmla="val 13889"/>
                <a:gd name="adj2" fmla="val 50000"/>
              </a:avLst>
            </a:prstGeom>
            <a:noFill/>
            <a:ln w="19050">
              <a:solidFill>
                <a:srgbClr val="000066"/>
              </a:solidFill>
              <a:round/>
              <a:headEnd/>
              <a:tailEnd/>
            </a:ln>
          </p:spPr>
          <p:txBody>
            <a:bodyPr wrap="none" anchor="ctr"/>
            <a:lstStyle/>
            <a:p>
              <a:endParaRPr lang="id-ID"/>
            </a:p>
          </p:txBody>
        </p:sp>
        <p:sp>
          <p:nvSpPr>
            <p:cNvPr id="30749" name="Text Box 29"/>
            <p:cNvSpPr txBox="1">
              <a:spLocks noChangeArrowheads="1"/>
            </p:cNvSpPr>
            <p:nvPr/>
          </p:nvSpPr>
          <p:spPr bwMode="auto">
            <a:xfrm>
              <a:off x="1680" y="2448"/>
              <a:ext cx="372" cy="212"/>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15%</a:t>
              </a:r>
            </a:p>
          </p:txBody>
        </p:sp>
        <p:sp>
          <p:nvSpPr>
            <p:cNvPr id="30750" name="Text Box 30"/>
            <p:cNvSpPr txBox="1">
              <a:spLocks noChangeArrowheads="1"/>
            </p:cNvSpPr>
            <p:nvPr/>
          </p:nvSpPr>
          <p:spPr bwMode="auto">
            <a:xfrm>
              <a:off x="4097" y="3175"/>
              <a:ext cx="223"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m</a:t>
              </a:r>
            </a:p>
          </p:txBody>
        </p:sp>
        <p:sp>
          <p:nvSpPr>
            <p:cNvPr id="30751" name="Text Box 31"/>
            <p:cNvSpPr txBox="1">
              <a:spLocks noChangeArrowheads="1"/>
            </p:cNvSpPr>
            <p:nvPr/>
          </p:nvSpPr>
          <p:spPr bwMode="auto">
            <a:xfrm>
              <a:off x="1104" y="432"/>
              <a:ext cx="208" cy="212"/>
            </a:xfrm>
            <a:prstGeom prst="rect">
              <a:avLst/>
            </a:prstGeom>
            <a:noFill/>
            <a:ln w="9525">
              <a:noFill/>
              <a:miter lim="800000"/>
              <a:headEnd/>
              <a:tailEnd/>
            </a:ln>
          </p:spPr>
          <p:txBody>
            <a:bodyPr wrap="none">
              <a:spAutoFit/>
            </a:bodyPr>
            <a:lstStyle/>
            <a:p>
              <a:pPr algn="ctr" eaLnBrk="1" hangingPunct="1"/>
              <a:r>
                <a:rPr lang="en-US" altLang="ja-JP" sz="1600">
                  <a:ea typeface="ＤＦPOP体" pitchFamily="81" charset="-128"/>
                </a:rPr>
                <a:t>lx</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914400"/>
            <a:ext cx="7354888"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Measuring headlamp luminous intensity and optic axis deviation</a:t>
            </a:r>
          </a:p>
        </p:txBody>
      </p:sp>
      <p:pic>
        <p:nvPicPr>
          <p:cNvPr id="31747" name="Picture 3" descr="C:\　作業中\1.gif"/>
          <p:cNvPicPr>
            <a:picLocks noChangeAspect="1" noChangeArrowheads="1"/>
          </p:cNvPicPr>
          <p:nvPr/>
        </p:nvPicPr>
        <p:blipFill>
          <a:blip r:embed="rId2"/>
          <a:srcRect/>
          <a:stretch>
            <a:fillRect/>
          </a:stretch>
        </p:blipFill>
        <p:spPr bwMode="auto">
          <a:xfrm>
            <a:off x="1828800" y="2362200"/>
            <a:ext cx="2857500" cy="2247900"/>
          </a:xfrm>
          <a:prstGeom prst="rect">
            <a:avLst/>
          </a:prstGeom>
          <a:noFill/>
          <a:ln w="9525">
            <a:noFill/>
            <a:miter lim="800000"/>
            <a:headEnd/>
            <a:tailEnd/>
          </a:ln>
        </p:spPr>
      </p:pic>
      <p:pic>
        <p:nvPicPr>
          <p:cNvPr id="31748" name="Picture 4" descr="C:\　作業中\2.gif"/>
          <p:cNvPicPr>
            <a:picLocks noChangeAspect="1" noChangeArrowheads="1"/>
          </p:cNvPicPr>
          <p:nvPr/>
        </p:nvPicPr>
        <p:blipFill>
          <a:blip r:embed="rId3"/>
          <a:srcRect/>
          <a:stretch>
            <a:fillRect/>
          </a:stretch>
        </p:blipFill>
        <p:spPr bwMode="auto">
          <a:xfrm>
            <a:off x="5562600" y="2438400"/>
            <a:ext cx="2905125" cy="2066925"/>
          </a:xfrm>
          <a:prstGeom prst="rect">
            <a:avLst/>
          </a:prstGeom>
          <a:noFill/>
          <a:ln w="9525">
            <a:noFill/>
            <a:miter lim="800000"/>
            <a:headEnd/>
            <a:tailEnd/>
          </a:ln>
        </p:spPr>
      </p:pic>
      <p:sp>
        <p:nvSpPr>
          <p:cNvPr id="31749" name="Rectangle 5"/>
          <p:cNvSpPr>
            <a:spLocks noChangeArrowheads="1"/>
          </p:cNvSpPr>
          <p:nvPr/>
        </p:nvSpPr>
        <p:spPr bwMode="auto">
          <a:xfrm>
            <a:off x="1524000" y="5486400"/>
            <a:ext cx="32194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Measuring Luminous Intensity</a:t>
            </a:r>
          </a:p>
        </p:txBody>
      </p:sp>
      <p:sp>
        <p:nvSpPr>
          <p:cNvPr id="31750" name="Rectangle 6"/>
          <p:cNvSpPr>
            <a:spLocks noChangeArrowheads="1"/>
          </p:cNvSpPr>
          <p:nvPr/>
        </p:nvSpPr>
        <p:spPr bwMode="auto">
          <a:xfrm>
            <a:off x="5486400" y="5486400"/>
            <a:ext cx="33591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Measuring Optic Axis Deviation</a:t>
            </a:r>
          </a:p>
        </p:txBody>
      </p:sp>
      <p:sp>
        <p:nvSpPr>
          <p:cNvPr id="31751" name="Rectangle 7"/>
          <p:cNvSpPr>
            <a:spLocks noChangeArrowheads="1"/>
          </p:cNvSpPr>
          <p:nvPr/>
        </p:nvSpPr>
        <p:spPr bwMode="auto">
          <a:xfrm>
            <a:off x="2133600" y="1981200"/>
            <a:ext cx="2455863"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Luminous Intensity meter</a:t>
            </a:r>
          </a:p>
        </p:txBody>
      </p:sp>
      <p:sp>
        <p:nvSpPr>
          <p:cNvPr id="31752" name="Text Box 8"/>
          <p:cNvSpPr txBox="1">
            <a:spLocks noChangeArrowheads="1"/>
          </p:cNvSpPr>
          <p:nvPr/>
        </p:nvSpPr>
        <p:spPr bwMode="auto">
          <a:xfrm>
            <a:off x="685800" y="3733800"/>
            <a:ext cx="19097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Variable resistance</a:t>
            </a:r>
          </a:p>
        </p:txBody>
      </p:sp>
      <p:sp>
        <p:nvSpPr>
          <p:cNvPr id="31753" name="Text Box 9"/>
          <p:cNvSpPr txBox="1">
            <a:spLocks noChangeArrowheads="1"/>
          </p:cNvSpPr>
          <p:nvPr/>
        </p:nvSpPr>
        <p:spPr bwMode="auto">
          <a:xfrm>
            <a:off x="2514600" y="4648200"/>
            <a:ext cx="1717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Photoelectric cell</a:t>
            </a:r>
          </a:p>
        </p:txBody>
      </p:sp>
      <p:sp>
        <p:nvSpPr>
          <p:cNvPr id="31754" name="Text Box 10"/>
          <p:cNvSpPr txBox="1">
            <a:spLocks noChangeArrowheads="1"/>
          </p:cNvSpPr>
          <p:nvPr/>
        </p:nvSpPr>
        <p:spPr bwMode="auto">
          <a:xfrm>
            <a:off x="5029200" y="2438400"/>
            <a:ext cx="1717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Photoelectric cell</a:t>
            </a:r>
          </a:p>
        </p:txBody>
      </p:sp>
      <p:sp>
        <p:nvSpPr>
          <p:cNvPr id="31755" name="Text Box 11"/>
          <p:cNvSpPr txBox="1">
            <a:spLocks noChangeArrowheads="1"/>
          </p:cNvSpPr>
          <p:nvPr/>
        </p:nvSpPr>
        <p:spPr bwMode="auto">
          <a:xfrm>
            <a:off x="5867400" y="4495800"/>
            <a:ext cx="163195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Left/Right Meter</a:t>
            </a:r>
          </a:p>
        </p:txBody>
      </p:sp>
      <p:sp>
        <p:nvSpPr>
          <p:cNvPr id="31756" name="Text Box 12"/>
          <p:cNvSpPr txBox="1">
            <a:spLocks noChangeArrowheads="1"/>
          </p:cNvSpPr>
          <p:nvPr/>
        </p:nvSpPr>
        <p:spPr bwMode="auto">
          <a:xfrm>
            <a:off x="7908925" y="3352800"/>
            <a:ext cx="1235075" cy="581025"/>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Top/Bottom</a:t>
            </a:r>
          </a:p>
          <a:p>
            <a:pPr eaLnBrk="1" hangingPunct="1"/>
            <a:r>
              <a:rPr lang="en-US" altLang="ja-JP" sz="1600">
                <a:ea typeface="ＤＦPOP体" pitchFamily="81" charset="-128"/>
              </a:rPr>
              <a:t> Meter</a:t>
            </a:r>
          </a:p>
        </p:txBody>
      </p:sp>
      <p:sp>
        <p:nvSpPr>
          <p:cNvPr id="31757" name="Rectangle 13"/>
          <p:cNvSpPr>
            <a:spLocks noChangeArrowheads="1"/>
          </p:cNvSpPr>
          <p:nvPr/>
        </p:nvSpPr>
        <p:spPr bwMode="auto">
          <a:xfrm>
            <a:off x="5867400" y="3200400"/>
            <a:ext cx="5238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a:t>
            </a:r>
          </a:p>
        </p:txBody>
      </p:sp>
      <p:sp>
        <p:nvSpPr>
          <p:cNvPr id="31758" name="Rectangle 14"/>
          <p:cNvSpPr>
            <a:spLocks noChangeArrowheads="1"/>
          </p:cNvSpPr>
          <p:nvPr/>
        </p:nvSpPr>
        <p:spPr bwMode="auto">
          <a:xfrm>
            <a:off x="7010400" y="3200400"/>
            <a:ext cx="6572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Right</a:t>
            </a:r>
          </a:p>
        </p:txBody>
      </p:sp>
      <p:sp>
        <p:nvSpPr>
          <p:cNvPr id="31759" name="Rectangle 15"/>
          <p:cNvSpPr>
            <a:spLocks noChangeArrowheads="1"/>
          </p:cNvSpPr>
          <p:nvPr/>
        </p:nvSpPr>
        <p:spPr bwMode="auto">
          <a:xfrm>
            <a:off x="6629400" y="2667000"/>
            <a:ext cx="5334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a:t>
            </a:r>
          </a:p>
        </p:txBody>
      </p:sp>
      <p:sp>
        <p:nvSpPr>
          <p:cNvPr id="31760" name="Rectangle 16"/>
          <p:cNvSpPr>
            <a:spLocks noChangeArrowheads="1"/>
          </p:cNvSpPr>
          <p:nvPr/>
        </p:nvSpPr>
        <p:spPr bwMode="auto">
          <a:xfrm>
            <a:off x="6172200" y="3657600"/>
            <a:ext cx="82867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Bottom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　作業中\1.gif"/>
          <p:cNvPicPr>
            <a:picLocks noChangeAspect="1" noChangeArrowheads="1"/>
          </p:cNvPicPr>
          <p:nvPr/>
        </p:nvPicPr>
        <p:blipFill>
          <a:blip r:embed="rId2"/>
          <a:srcRect/>
          <a:stretch>
            <a:fillRect/>
          </a:stretch>
        </p:blipFill>
        <p:spPr bwMode="auto">
          <a:xfrm>
            <a:off x="1828800" y="1447800"/>
            <a:ext cx="5553075" cy="1533525"/>
          </a:xfrm>
          <a:prstGeom prst="rect">
            <a:avLst/>
          </a:prstGeom>
          <a:noFill/>
          <a:ln w="9525">
            <a:noFill/>
            <a:miter lim="800000"/>
            <a:headEnd/>
            <a:tailEnd/>
          </a:ln>
        </p:spPr>
      </p:pic>
      <p:pic>
        <p:nvPicPr>
          <p:cNvPr id="32771" name="Picture 3" descr="C:\　作業中\2.gif"/>
          <p:cNvPicPr>
            <a:picLocks noChangeAspect="1" noChangeArrowheads="1"/>
          </p:cNvPicPr>
          <p:nvPr/>
        </p:nvPicPr>
        <p:blipFill>
          <a:blip r:embed="rId3"/>
          <a:srcRect/>
          <a:stretch>
            <a:fillRect/>
          </a:stretch>
        </p:blipFill>
        <p:spPr bwMode="auto">
          <a:xfrm>
            <a:off x="1676400" y="4191000"/>
            <a:ext cx="5715000" cy="1533525"/>
          </a:xfrm>
          <a:prstGeom prst="rect">
            <a:avLst/>
          </a:prstGeom>
          <a:noFill/>
          <a:ln w="9525">
            <a:noFill/>
            <a:miter lim="800000"/>
            <a:headEnd/>
            <a:tailEnd/>
          </a:ln>
        </p:spPr>
      </p:pic>
      <p:sp>
        <p:nvSpPr>
          <p:cNvPr id="32772" name="Text Box 4"/>
          <p:cNvSpPr txBox="1">
            <a:spLocks noChangeArrowheads="1"/>
          </p:cNvSpPr>
          <p:nvPr/>
        </p:nvSpPr>
        <p:spPr bwMode="auto">
          <a:xfrm>
            <a:off x="4419600" y="1131888"/>
            <a:ext cx="163195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Left/Right Meter</a:t>
            </a:r>
          </a:p>
        </p:txBody>
      </p:sp>
      <p:sp>
        <p:nvSpPr>
          <p:cNvPr id="32773" name="Text Box 5"/>
          <p:cNvSpPr txBox="1">
            <a:spLocks noChangeArrowheads="1"/>
          </p:cNvSpPr>
          <p:nvPr/>
        </p:nvSpPr>
        <p:spPr bwMode="auto">
          <a:xfrm>
            <a:off x="7010400" y="1131888"/>
            <a:ext cx="1812925"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Top/Bottom Meter</a:t>
            </a:r>
          </a:p>
        </p:txBody>
      </p:sp>
      <p:sp>
        <p:nvSpPr>
          <p:cNvPr id="32774" name="Rectangle 6"/>
          <p:cNvSpPr>
            <a:spLocks noChangeArrowheads="1"/>
          </p:cNvSpPr>
          <p:nvPr/>
        </p:nvSpPr>
        <p:spPr bwMode="auto">
          <a:xfrm>
            <a:off x="5257800" y="2503488"/>
            <a:ext cx="2455863"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Luminous Intensity meter</a:t>
            </a:r>
          </a:p>
        </p:txBody>
      </p:sp>
      <p:sp>
        <p:nvSpPr>
          <p:cNvPr id="32775" name="Text Box 7"/>
          <p:cNvSpPr txBox="1">
            <a:spLocks noChangeArrowheads="1"/>
          </p:cNvSpPr>
          <p:nvPr/>
        </p:nvSpPr>
        <p:spPr bwMode="auto">
          <a:xfrm>
            <a:off x="2651125" y="5751513"/>
            <a:ext cx="4362450" cy="366712"/>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No Deviation at Top/Bottom or Left/Right </a:t>
            </a:r>
          </a:p>
        </p:txBody>
      </p:sp>
      <p:sp>
        <p:nvSpPr>
          <p:cNvPr id="32776" name="Text Box 8"/>
          <p:cNvSpPr txBox="1">
            <a:spLocks noChangeArrowheads="1"/>
          </p:cNvSpPr>
          <p:nvPr/>
        </p:nvSpPr>
        <p:spPr bwMode="auto">
          <a:xfrm>
            <a:off x="2743200" y="3124200"/>
            <a:ext cx="40068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ＤＦPOP体" pitchFamily="81" charset="-128"/>
              </a:rPr>
              <a:t>Deviation at Top/Bottom or Left/Right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　作業中\2.gif"/>
          <p:cNvPicPr>
            <a:picLocks noChangeAspect="1" noChangeArrowheads="1"/>
          </p:cNvPicPr>
          <p:nvPr/>
        </p:nvPicPr>
        <p:blipFill>
          <a:blip r:embed="rId2"/>
          <a:srcRect/>
          <a:stretch>
            <a:fillRect/>
          </a:stretch>
        </p:blipFill>
        <p:spPr bwMode="auto">
          <a:xfrm>
            <a:off x="5105400" y="3124200"/>
            <a:ext cx="3810000" cy="2133600"/>
          </a:xfrm>
          <a:prstGeom prst="rect">
            <a:avLst/>
          </a:prstGeom>
          <a:noFill/>
          <a:ln w="9525">
            <a:noFill/>
            <a:miter lim="800000"/>
            <a:headEnd/>
            <a:tailEnd/>
          </a:ln>
        </p:spPr>
      </p:pic>
      <p:sp>
        <p:nvSpPr>
          <p:cNvPr id="33795" name="Line 3"/>
          <p:cNvSpPr>
            <a:spLocks noChangeShapeType="1"/>
          </p:cNvSpPr>
          <p:nvPr/>
        </p:nvSpPr>
        <p:spPr bwMode="auto">
          <a:xfrm flipV="1">
            <a:off x="6629400" y="3810000"/>
            <a:ext cx="1828800" cy="1981200"/>
          </a:xfrm>
          <a:prstGeom prst="line">
            <a:avLst/>
          </a:prstGeom>
          <a:noFill/>
          <a:ln w="19050">
            <a:solidFill>
              <a:schemeClr val="tx1"/>
            </a:solidFill>
            <a:round/>
            <a:headEnd/>
            <a:tailEnd type="triangle" w="med" len="med"/>
          </a:ln>
        </p:spPr>
        <p:txBody>
          <a:bodyPr wrap="none" anchor="ctr"/>
          <a:lstStyle/>
          <a:p>
            <a:endParaRPr lang="id-ID"/>
          </a:p>
        </p:txBody>
      </p:sp>
      <p:sp>
        <p:nvSpPr>
          <p:cNvPr id="33796" name="Rectangle 4"/>
          <p:cNvSpPr>
            <a:spLocks noChangeArrowheads="1"/>
          </p:cNvSpPr>
          <p:nvPr/>
        </p:nvSpPr>
        <p:spPr bwMode="auto">
          <a:xfrm>
            <a:off x="1295400" y="533400"/>
            <a:ext cx="2089150"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Structural outline</a:t>
            </a:r>
          </a:p>
        </p:txBody>
      </p:sp>
      <p:sp>
        <p:nvSpPr>
          <p:cNvPr id="33797" name="Rectangle 5"/>
          <p:cNvSpPr>
            <a:spLocks noChangeArrowheads="1"/>
          </p:cNvSpPr>
          <p:nvPr/>
        </p:nvSpPr>
        <p:spPr bwMode="auto">
          <a:xfrm>
            <a:off x="2286000" y="1044575"/>
            <a:ext cx="1976438"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Condenser type</a:t>
            </a:r>
          </a:p>
        </p:txBody>
      </p:sp>
      <p:sp>
        <p:nvSpPr>
          <p:cNvPr id="33798" name="Rectangle 6"/>
          <p:cNvSpPr>
            <a:spLocks noChangeArrowheads="1"/>
          </p:cNvSpPr>
          <p:nvPr/>
        </p:nvSpPr>
        <p:spPr bwMode="auto">
          <a:xfrm>
            <a:off x="2286000" y="1752600"/>
            <a:ext cx="1538288"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Screen type</a:t>
            </a:r>
          </a:p>
        </p:txBody>
      </p:sp>
      <p:cxnSp>
        <p:nvCxnSpPr>
          <p:cNvPr id="33799" name="AutoShape 7"/>
          <p:cNvCxnSpPr>
            <a:cxnSpLocks noChangeShapeType="1"/>
            <a:stCxn id="33798" idx="1"/>
            <a:endCxn id="33797" idx="1"/>
          </p:cNvCxnSpPr>
          <p:nvPr/>
        </p:nvCxnSpPr>
        <p:spPr bwMode="auto">
          <a:xfrm rot="10800000" flipH="1">
            <a:off x="2286000" y="1243013"/>
            <a:ext cx="1588" cy="708025"/>
          </a:xfrm>
          <a:prstGeom prst="bentConnector3">
            <a:avLst>
              <a:gd name="adj1" fmla="val -14400005"/>
            </a:avLst>
          </a:prstGeom>
          <a:noFill/>
          <a:ln w="19050">
            <a:solidFill>
              <a:schemeClr val="tx1"/>
            </a:solidFill>
            <a:miter lim="800000"/>
            <a:headEnd/>
            <a:tailEnd/>
          </a:ln>
        </p:spPr>
      </p:cxnSp>
      <p:sp>
        <p:nvSpPr>
          <p:cNvPr id="33800" name="Rectangle 8"/>
          <p:cNvSpPr>
            <a:spLocks noChangeArrowheads="1"/>
          </p:cNvSpPr>
          <p:nvPr/>
        </p:nvSpPr>
        <p:spPr bwMode="auto">
          <a:xfrm>
            <a:off x="1295400" y="2362200"/>
            <a:ext cx="17970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Condenser type</a:t>
            </a:r>
          </a:p>
        </p:txBody>
      </p:sp>
      <p:sp>
        <p:nvSpPr>
          <p:cNvPr id="33801" name="Rectangle 9"/>
          <p:cNvSpPr>
            <a:spLocks noChangeArrowheads="1"/>
          </p:cNvSpPr>
          <p:nvPr/>
        </p:nvSpPr>
        <p:spPr bwMode="auto">
          <a:xfrm>
            <a:off x="5029200" y="2362200"/>
            <a:ext cx="1403350" cy="366713"/>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Screen type</a:t>
            </a:r>
          </a:p>
        </p:txBody>
      </p:sp>
      <p:pic>
        <p:nvPicPr>
          <p:cNvPr id="33802" name="Picture 10" descr="C:\　作業中\3.gif"/>
          <p:cNvPicPr>
            <a:picLocks noChangeAspect="1" noChangeArrowheads="1"/>
          </p:cNvPicPr>
          <p:nvPr/>
        </p:nvPicPr>
        <p:blipFill>
          <a:blip r:embed="rId3"/>
          <a:srcRect/>
          <a:stretch>
            <a:fillRect/>
          </a:stretch>
        </p:blipFill>
        <p:spPr bwMode="auto">
          <a:xfrm>
            <a:off x="1219200" y="3657600"/>
            <a:ext cx="1428750" cy="1590675"/>
          </a:xfrm>
          <a:prstGeom prst="rect">
            <a:avLst/>
          </a:prstGeom>
          <a:noFill/>
          <a:ln w="9525">
            <a:noFill/>
            <a:miter lim="800000"/>
            <a:headEnd/>
            <a:tailEnd/>
          </a:ln>
        </p:spPr>
      </p:pic>
      <p:sp>
        <p:nvSpPr>
          <p:cNvPr id="33803" name="Text Box 11"/>
          <p:cNvSpPr txBox="1">
            <a:spLocks noChangeArrowheads="1"/>
          </p:cNvSpPr>
          <p:nvPr/>
        </p:nvSpPr>
        <p:spPr bwMode="auto">
          <a:xfrm>
            <a:off x="2022475" y="4092575"/>
            <a:ext cx="430213"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1m</a:t>
            </a:r>
          </a:p>
        </p:txBody>
      </p:sp>
      <p:sp>
        <p:nvSpPr>
          <p:cNvPr id="33804" name="Line 12"/>
          <p:cNvSpPr>
            <a:spLocks noChangeShapeType="1"/>
          </p:cNvSpPr>
          <p:nvPr/>
        </p:nvSpPr>
        <p:spPr bwMode="auto">
          <a:xfrm>
            <a:off x="2025650" y="4354513"/>
            <a:ext cx="457200" cy="0"/>
          </a:xfrm>
          <a:prstGeom prst="line">
            <a:avLst/>
          </a:prstGeom>
          <a:noFill/>
          <a:ln w="19050">
            <a:solidFill>
              <a:schemeClr val="tx1"/>
            </a:solidFill>
            <a:round/>
            <a:headEnd type="triangle" w="med" len="med"/>
            <a:tailEnd type="triangle" w="med" len="med"/>
          </a:ln>
        </p:spPr>
        <p:txBody>
          <a:bodyPr wrap="none" anchor="ctr"/>
          <a:lstStyle/>
          <a:p>
            <a:endParaRPr lang="id-ID"/>
          </a:p>
        </p:txBody>
      </p:sp>
      <p:pic>
        <p:nvPicPr>
          <p:cNvPr id="33805" name="Picture 13" descr="C:\　作業中\1.gif"/>
          <p:cNvPicPr>
            <a:picLocks noChangeAspect="1" noChangeArrowheads="1"/>
          </p:cNvPicPr>
          <p:nvPr/>
        </p:nvPicPr>
        <p:blipFill>
          <a:blip r:embed="rId4"/>
          <a:srcRect/>
          <a:stretch>
            <a:fillRect/>
          </a:stretch>
        </p:blipFill>
        <p:spPr bwMode="auto">
          <a:xfrm>
            <a:off x="2667000" y="2819400"/>
            <a:ext cx="1809750" cy="3810000"/>
          </a:xfrm>
          <a:prstGeom prst="rect">
            <a:avLst/>
          </a:prstGeom>
          <a:noFill/>
          <a:ln w="9525">
            <a:noFill/>
            <a:miter lim="800000"/>
            <a:headEnd/>
            <a:tailEnd/>
          </a:ln>
        </p:spPr>
      </p:pic>
      <p:sp>
        <p:nvSpPr>
          <p:cNvPr id="33806" name="Text Box 14"/>
          <p:cNvSpPr txBox="1">
            <a:spLocks noChangeArrowheads="1"/>
          </p:cNvSpPr>
          <p:nvPr/>
        </p:nvSpPr>
        <p:spPr bwMode="auto">
          <a:xfrm>
            <a:off x="3962400" y="5105400"/>
            <a:ext cx="1504950"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Condensing lens</a:t>
            </a:r>
          </a:p>
        </p:txBody>
      </p:sp>
      <p:sp>
        <p:nvSpPr>
          <p:cNvPr id="33807" name="Line 15"/>
          <p:cNvSpPr>
            <a:spLocks noChangeShapeType="1"/>
          </p:cNvSpPr>
          <p:nvPr/>
        </p:nvSpPr>
        <p:spPr bwMode="auto">
          <a:xfrm>
            <a:off x="3581400" y="4495800"/>
            <a:ext cx="838200" cy="609600"/>
          </a:xfrm>
          <a:prstGeom prst="line">
            <a:avLst/>
          </a:prstGeom>
          <a:noFill/>
          <a:ln w="19050">
            <a:solidFill>
              <a:schemeClr val="tx1"/>
            </a:solidFill>
            <a:round/>
            <a:headEnd type="triangle" w="med" len="med"/>
            <a:tailEnd/>
          </a:ln>
        </p:spPr>
        <p:txBody>
          <a:bodyPr wrap="none" anchor="ctr"/>
          <a:lstStyle/>
          <a:p>
            <a:endParaRPr lang="id-ID"/>
          </a:p>
        </p:txBody>
      </p:sp>
      <p:sp>
        <p:nvSpPr>
          <p:cNvPr id="33808" name="Rectangle 16"/>
          <p:cNvSpPr>
            <a:spLocks noChangeArrowheads="1"/>
          </p:cNvSpPr>
          <p:nvPr/>
        </p:nvSpPr>
        <p:spPr bwMode="auto">
          <a:xfrm>
            <a:off x="762000" y="3124200"/>
            <a:ext cx="2163763"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Luminous Intensity meter</a:t>
            </a:r>
          </a:p>
        </p:txBody>
      </p:sp>
      <p:sp>
        <p:nvSpPr>
          <p:cNvPr id="33809" name="Line 17"/>
          <p:cNvSpPr>
            <a:spLocks noChangeShapeType="1"/>
          </p:cNvSpPr>
          <p:nvPr/>
        </p:nvSpPr>
        <p:spPr bwMode="auto">
          <a:xfrm>
            <a:off x="2819400" y="3352800"/>
            <a:ext cx="609600" cy="609600"/>
          </a:xfrm>
          <a:prstGeom prst="line">
            <a:avLst/>
          </a:prstGeom>
          <a:noFill/>
          <a:ln w="19050">
            <a:solidFill>
              <a:schemeClr val="tx1"/>
            </a:solidFill>
            <a:round/>
            <a:headEnd/>
            <a:tailEnd type="triangle" w="med" len="med"/>
          </a:ln>
        </p:spPr>
        <p:txBody>
          <a:bodyPr wrap="none" anchor="ctr"/>
          <a:lstStyle/>
          <a:p>
            <a:endParaRPr lang="id-ID"/>
          </a:p>
        </p:txBody>
      </p:sp>
      <p:sp>
        <p:nvSpPr>
          <p:cNvPr id="33810" name="Text Box 18"/>
          <p:cNvSpPr txBox="1">
            <a:spLocks noChangeArrowheads="1"/>
          </p:cNvSpPr>
          <p:nvPr/>
        </p:nvSpPr>
        <p:spPr bwMode="auto">
          <a:xfrm>
            <a:off x="6019800" y="5715000"/>
            <a:ext cx="1427163"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Optic axis scale</a:t>
            </a:r>
          </a:p>
        </p:txBody>
      </p:sp>
      <p:sp>
        <p:nvSpPr>
          <p:cNvPr id="33811" name="Line 19"/>
          <p:cNvSpPr>
            <a:spLocks noChangeShapeType="1"/>
          </p:cNvSpPr>
          <p:nvPr/>
        </p:nvSpPr>
        <p:spPr bwMode="auto">
          <a:xfrm flipH="1" flipV="1">
            <a:off x="5410200" y="3810000"/>
            <a:ext cx="1219200" cy="1981200"/>
          </a:xfrm>
          <a:prstGeom prst="line">
            <a:avLst/>
          </a:prstGeom>
          <a:noFill/>
          <a:ln w="19050">
            <a:solidFill>
              <a:schemeClr val="tx1"/>
            </a:solidFill>
            <a:round/>
            <a:headEnd/>
            <a:tailEnd type="triangle" w="med" len="med"/>
          </a:ln>
        </p:spPr>
        <p:txBody>
          <a:bodyPr wrap="none" anchor="ctr"/>
          <a:lstStyle/>
          <a:p>
            <a:endParaRPr lang="id-ID"/>
          </a:p>
        </p:txBody>
      </p:sp>
      <p:sp>
        <p:nvSpPr>
          <p:cNvPr id="33812" name="Rectangle 20"/>
          <p:cNvSpPr>
            <a:spLocks noChangeArrowheads="1"/>
          </p:cNvSpPr>
          <p:nvPr/>
        </p:nvSpPr>
        <p:spPr bwMode="auto">
          <a:xfrm>
            <a:off x="7239000" y="2590800"/>
            <a:ext cx="1711325" cy="517525"/>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Luminous Intensity </a:t>
            </a:r>
          </a:p>
          <a:p>
            <a:pPr eaLnBrk="1" hangingPunct="1"/>
            <a:r>
              <a:rPr lang="en-US" altLang="ja-JP" sz="1400">
                <a:ea typeface="ＭＳ Ｐゴシック" charset="-128"/>
              </a:rPr>
              <a:t>meter indicator</a:t>
            </a:r>
          </a:p>
        </p:txBody>
      </p:sp>
      <p:sp>
        <p:nvSpPr>
          <p:cNvPr id="33813" name="Line 21"/>
          <p:cNvSpPr>
            <a:spLocks noChangeShapeType="1"/>
          </p:cNvSpPr>
          <p:nvPr/>
        </p:nvSpPr>
        <p:spPr bwMode="auto">
          <a:xfrm flipH="1">
            <a:off x="7620000" y="3048000"/>
            <a:ext cx="76200" cy="609600"/>
          </a:xfrm>
          <a:prstGeom prst="line">
            <a:avLst/>
          </a:prstGeom>
          <a:noFill/>
          <a:ln w="19050">
            <a:solidFill>
              <a:schemeClr val="tx1"/>
            </a:solidFill>
            <a:round/>
            <a:headEnd/>
            <a:tailEnd type="triangle" w="med" len="med"/>
          </a:ln>
        </p:spPr>
        <p:txBody>
          <a:bodyPr wrap="none" anchor="ctr"/>
          <a:lstStyle/>
          <a:p>
            <a:endParaRPr lang="id-ID"/>
          </a:p>
        </p:txBody>
      </p:sp>
      <p:sp>
        <p:nvSpPr>
          <p:cNvPr id="33814" name="Text Box 22"/>
          <p:cNvSpPr txBox="1">
            <a:spLocks noChangeArrowheads="1"/>
          </p:cNvSpPr>
          <p:nvPr/>
        </p:nvSpPr>
        <p:spPr bwMode="auto">
          <a:xfrm>
            <a:off x="5791200" y="3124200"/>
            <a:ext cx="746125" cy="304800"/>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Screen</a:t>
            </a:r>
          </a:p>
        </p:txBody>
      </p:sp>
      <p:sp>
        <p:nvSpPr>
          <p:cNvPr id="33815" name="Line 23"/>
          <p:cNvSpPr>
            <a:spLocks noChangeShapeType="1"/>
          </p:cNvSpPr>
          <p:nvPr/>
        </p:nvSpPr>
        <p:spPr bwMode="auto">
          <a:xfrm>
            <a:off x="6248400" y="3429000"/>
            <a:ext cx="228600" cy="3810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295400" y="914400"/>
            <a:ext cx="3573463" cy="396875"/>
          </a:xfrm>
          <a:prstGeom prst="rect">
            <a:avLst/>
          </a:prstGeom>
          <a:noFill/>
          <a:ln w="9525">
            <a:noFill/>
            <a:miter lim="800000"/>
            <a:headEnd/>
            <a:tailEnd/>
          </a:ln>
        </p:spPr>
        <p:txBody>
          <a:bodyPr wrap="none">
            <a:spAutoFit/>
          </a:bodyPr>
          <a:lstStyle/>
          <a:p>
            <a:pPr eaLnBrk="1" hangingPunct="1"/>
            <a:r>
              <a:rPr lang="en-US" altLang="ja-JP" u="sng">
                <a:ea typeface="ＭＳ Ｐゴシック" charset="-128"/>
              </a:rPr>
              <a:t>Adjusting Optic Axis Deviation</a:t>
            </a:r>
          </a:p>
        </p:txBody>
      </p:sp>
      <p:pic>
        <p:nvPicPr>
          <p:cNvPr id="34819" name="Picture 3" descr="C:\　作業中\1.gif"/>
          <p:cNvPicPr>
            <a:picLocks noChangeAspect="1" noChangeArrowheads="1"/>
          </p:cNvPicPr>
          <p:nvPr/>
        </p:nvPicPr>
        <p:blipFill>
          <a:blip r:embed="rId2"/>
          <a:srcRect/>
          <a:stretch>
            <a:fillRect/>
          </a:stretch>
        </p:blipFill>
        <p:spPr bwMode="auto">
          <a:xfrm>
            <a:off x="1676400" y="2667000"/>
            <a:ext cx="3429000" cy="1893888"/>
          </a:xfrm>
          <a:prstGeom prst="rect">
            <a:avLst/>
          </a:prstGeom>
          <a:noFill/>
          <a:ln w="9525">
            <a:noFill/>
            <a:miter lim="800000"/>
            <a:headEnd/>
            <a:tailEnd/>
          </a:ln>
        </p:spPr>
      </p:pic>
      <p:pic>
        <p:nvPicPr>
          <p:cNvPr id="34820" name="Picture 4" descr="C:\　作業中\2.gif"/>
          <p:cNvPicPr>
            <a:picLocks noChangeAspect="1" noChangeArrowheads="1"/>
          </p:cNvPicPr>
          <p:nvPr/>
        </p:nvPicPr>
        <p:blipFill>
          <a:blip r:embed="rId3"/>
          <a:srcRect/>
          <a:stretch>
            <a:fillRect/>
          </a:stretch>
        </p:blipFill>
        <p:spPr bwMode="auto">
          <a:xfrm>
            <a:off x="5791200" y="2667000"/>
            <a:ext cx="3048000" cy="1706563"/>
          </a:xfrm>
          <a:prstGeom prst="rect">
            <a:avLst/>
          </a:prstGeom>
          <a:noFill/>
          <a:ln w="9525">
            <a:noFill/>
            <a:miter lim="800000"/>
            <a:headEnd/>
            <a:tailEnd/>
          </a:ln>
        </p:spPr>
      </p:pic>
      <p:sp>
        <p:nvSpPr>
          <p:cNvPr id="34821" name="Line 5"/>
          <p:cNvSpPr>
            <a:spLocks noChangeShapeType="1"/>
          </p:cNvSpPr>
          <p:nvPr/>
        </p:nvSpPr>
        <p:spPr bwMode="auto">
          <a:xfrm flipV="1">
            <a:off x="2667000" y="27432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2" name="Line 6"/>
          <p:cNvSpPr>
            <a:spLocks noChangeShapeType="1"/>
          </p:cNvSpPr>
          <p:nvPr/>
        </p:nvSpPr>
        <p:spPr bwMode="auto">
          <a:xfrm flipV="1">
            <a:off x="3914775" y="27432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3" name="Line 7"/>
          <p:cNvSpPr>
            <a:spLocks noChangeShapeType="1"/>
          </p:cNvSpPr>
          <p:nvPr/>
        </p:nvSpPr>
        <p:spPr bwMode="auto">
          <a:xfrm rot="16200000" flipV="1">
            <a:off x="1780381" y="3493294"/>
            <a:ext cx="1588"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4" name="Line 8"/>
          <p:cNvSpPr>
            <a:spLocks noChangeShapeType="1"/>
          </p:cNvSpPr>
          <p:nvPr/>
        </p:nvSpPr>
        <p:spPr bwMode="auto">
          <a:xfrm rot="16200000" flipV="1">
            <a:off x="4463256" y="3439319"/>
            <a:ext cx="1588" cy="609600"/>
          </a:xfrm>
          <a:prstGeom prst="line">
            <a:avLst/>
          </a:prstGeom>
          <a:noFill/>
          <a:ln w="76200">
            <a:solidFill>
              <a:srgbClr val="FF0000"/>
            </a:solidFill>
            <a:round/>
            <a:headEnd/>
            <a:tailEnd type="triangle" w="med" len="med"/>
          </a:ln>
        </p:spPr>
        <p:txBody>
          <a:bodyPr wrap="none" anchor="ctr"/>
          <a:lstStyle/>
          <a:p>
            <a:endParaRPr lang="id-ID"/>
          </a:p>
        </p:txBody>
      </p:sp>
      <p:sp>
        <p:nvSpPr>
          <p:cNvPr id="34825" name="Line 9"/>
          <p:cNvSpPr>
            <a:spLocks noChangeShapeType="1"/>
          </p:cNvSpPr>
          <p:nvPr/>
        </p:nvSpPr>
        <p:spPr bwMode="auto">
          <a:xfrm flipV="1">
            <a:off x="7848600" y="2590800"/>
            <a:ext cx="0" cy="609600"/>
          </a:xfrm>
          <a:prstGeom prst="line">
            <a:avLst/>
          </a:prstGeom>
          <a:noFill/>
          <a:ln w="76200">
            <a:solidFill>
              <a:srgbClr val="FF0000"/>
            </a:solidFill>
            <a:round/>
            <a:headEnd type="triangle" w="med" len="med"/>
            <a:tailEnd/>
          </a:ln>
        </p:spPr>
        <p:txBody>
          <a:bodyPr wrap="none" anchor="ctr"/>
          <a:lstStyle/>
          <a:p>
            <a:endParaRPr lang="id-ID"/>
          </a:p>
        </p:txBody>
      </p:sp>
      <p:sp>
        <p:nvSpPr>
          <p:cNvPr id="34826" name="Line 10"/>
          <p:cNvSpPr>
            <a:spLocks noChangeShapeType="1"/>
          </p:cNvSpPr>
          <p:nvPr/>
        </p:nvSpPr>
        <p:spPr bwMode="auto">
          <a:xfrm flipV="1">
            <a:off x="6858000" y="4114800"/>
            <a:ext cx="0" cy="609600"/>
          </a:xfrm>
          <a:prstGeom prst="line">
            <a:avLst/>
          </a:prstGeom>
          <a:noFill/>
          <a:ln w="76200">
            <a:solidFill>
              <a:srgbClr val="FF0000"/>
            </a:solidFill>
            <a:round/>
            <a:headEnd/>
            <a:tailEnd type="triangle" w="med" len="med"/>
          </a:ln>
        </p:spPr>
        <p:txBody>
          <a:bodyPr wrap="none" anchor="ctr"/>
          <a:lstStyle/>
          <a:p>
            <a:endParaRPr lang="id-ID"/>
          </a:p>
        </p:txBody>
      </p:sp>
      <p:sp>
        <p:nvSpPr>
          <p:cNvPr id="34827" name="Text Box 11"/>
          <p:cNvSpPr txBox="1">
            <a:spLocks noChangeArrowheads="1"/>
          </p:cNvSpPr>
          <p:nvPr/>
        </p:nvSpPr>
        <p:spPr bwMode="auto">
          <a:xfrm>
            <a:off x="2133600" y="4564063"/>
            <a:ext cx="8842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TYPE II</a:t>
            </a:r>
          </a:p>
        </p:txBody>
      </p:sp>
      <p:sp>
        <p:nvSpPr>
          <p:cNvPr id="34828" name="Text Box 12"/>
          <p:cNvSpPr txBox="1">
            <a:spLocks noChangeArrowheads="1"/>
          </p:cNvSpPr>
          <p:nvPr/>
        </p:nvSpPr>
        <p:spPr bwMode="auto">
          <a:xfrm>
            <a:off x="3429000" y="4487863"/>
            <a:ext cx="827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TYPE </a:t>
            </a:r>
            <a:r>
              <a:rPr lang="en-US" altLang="ja-JP" sz="1600">
                <a:ea typeface="#ＪＳ明朝" pitchFamily="18" charset="-128"/>
              </a:rPr>
              <a:t>I</a:t>
            </a:r>
            <a:endParaRPr lang="en-US" altLang="ja-JP" sz="1600">
              <a:ea typeface="ＤＦPOP体" pitchFamily="81" charset="-128"/>
            </a:endParaRPr>
          </a:p>
        </p:txBody>
      </p:sp>
      <p:sp>
        <p:nvSpPr>
          <p:cNvPr id="34829" name="Text Box 13"/>
          <p:cNvSpPr txBox="1">
            <a:spLocks noChangeArrowheads="1"/>
          </p:cNvSpPr>
          <p:nvPr/>
        </p:nvSpPr>
        <p:spPr bwMode="auto">
          <a:xfrm>
            <a:off x="6172200" y="4724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0" name="Text Box 14"/>
          <p:cNvSpPr txBox="1">
            <a:spLocks noChangeArrowheads="1"/>
          </p:cNvSpPr>
          <p:nvPr/>
        </p:nvSpPr>
        <p:spPr bwMode="auto">
          <a:xfrm>
            <a:off x="7162800" y="22860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1" name="Text Box 15"/>
          <p:cNvSpPr txBox="1">
            <a:spLocks noChangeArrowheads="1"/>
          </p:cNvSpPr>
          <p:nvPr/>
        </p:nvSpPr>
        <p:spPr bwMode="auto">
          <a:xfrm>
            <a:off x="2590800" y="2438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2" name="Text Box 16"/>
          <p:cNvSpPr txBox="1">
            <a:spLocks noChangeArrowheads="1"/>
          </p:cNvSpPr>
          <p:nvPr/>
        </p:nvSpPr>
        <p:spPr bwMode="auto">
          <a:xfrm>
            <a:off x="4724400" y="35814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
        <p:nvSpPr>
          <p:cNvPr id="34833" name="Text Box 17"/>
          <p:cNvSpPr txBox="1">
            <a:spLocks noChangeArrowheads="1"/>
          </p:cNvSpPr>
          <p:nvPr/>
        </p:nvSpPr>
        <p:spPr bwMode="auto">
          <a:xfrm>
            <a:off x="184150" y="3619500"/>
            <a:ext cx="1335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Adjust screw</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6800" y="719138"/>
            <a:ext cx="1223963" cy="40640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a:ea typeface="ＭＳ Ｐゴシック" charset="-128"/>
              </a:rPr>
              <a:t>(4) Noise</a:t>
            </a:r>
          </a:p>
        </p:txBody>
      </p:sp>
      <p:sp>
        <p:nvSpPr>
          <p:cNvPr id="14340" name="Text Box 3"/>
          <p:cNvSpPr txBox="1">
            <a:spLocks noChangeArrowheads="1"/>
          </p:cNvSpPr>
          <p:nvPr/>
        </p:nvSpPr>
        <p:spPr bwMode="auto">
          <a:xfrm>
            <a:off x="1828800" y="4546600"/>
            <a:ext cx="16446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Running noise</a:t>
            </a:r>
          </a:p>
        </p:txBody>
      </p:sp>
      <p:sp>
        <p:nvSpPr>
          <p:cNvPr id="14341" name="Text Box 4"/>
          <p:cNvSpPr txBox="1">
            <a:spLocks noChangeArrowheads="1"/>
          </p:cNvSpPr>
          <p:nvPr/>
        </p:nvSpPr>
        <p:spPr bwMode="auto">
          <a:xfrm>
            <a:off x="1828800" y="5740400"/>
            <a:ext cx="18224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Stationary noise</a:t>
            </a:r>
          </a:p>
        </p:txBody>
      </p:sp>
      <p:sp>
        <p:nvSpPr>
          <p:cNvPr id="14342" name="Text Box 5"/>
          <p:cNvSpPr txBox="1">
            <a:spLocks noChangeArrowheads="1"/>
          </p:cNvSpPr>
          <p:nvPr/>
        </p:nvSpPr>
        <p:spPr bwMode="auto">
          <a:xfrm>
            <a:off x="4343400" y="4318000"/>
            <a:ext cx="20510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Acceleration noise</a:t>
            </a:r>
          </a:p>
        </p:txBody>
      </p:sp>
      <p:sp>
        <p:nvSpPr>
          <p:cNvPr id="14343" name="Text Box 6"/>
          <p:cNvSpPr txBox="1">
            <a:spLocks noChangeArrowheads="1"/>
          </p:cNvSpPr>
          <p:nvPr/>
        </p:nvSpPr>
        <p:spPr bwMode="auto">
          <a:xfrm>
            <a:off x="4343400" y="4800600"/>
            <a:ext cx="23558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Normal running noise</a:t>
            </a:r>
          </a:p>
        </p:txBody>
      </p:sp>
      <p:sp>
        <p:nvSpPr>
          <p:cNvPr id="14344" name="Text Box 7"/>
          <p:cNvSpPr txBox="1">
            <a:spLocks noChangeArrowheads="1"/>
          </p:cNvSpPr>
          <p:nvPr/>
        </p:nvSpPr>
        <p:spPr bwMode="auto">
          <a:xfrm>
            <a:off x="4343400" y="5257800"/>
            <a:ext cx="17335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Proximity noise</a:t>
            </a:r>
          </a:p>
        </p:txBody>
      </p:sp>
      <p:sp>
        <p:nvSpPr>
          <p:cNvPr id="14345" name="Text Box 8"/>
          <p:cNvSpPr txBox="1">
            <a:spLocks noChangeArrowheads="1"/>
          </p:cNvSpPr>
          <p:nvPr/>
        </p:nvSpPr>
        <p:spPr bwMode="auto">
          <a:xfrm>
            <a:off x="4343400" y="5740400"/>
            <a:ext cx="18224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Stationary noise</a:t>
            </a:r>
          </a:p>
        </p:txBody>
      </p:sp>
      <p:sp>
        <p:nvSpPr>
          <p:cNvPr id="14346" name="Text Box 9"/>
          <p:cNvSpPr txBox="1">
            <a:spLocks noChangeArrowheads="1"/>
          </p:cNvSpPr>
          <p:nvPr/>
        </p:nvSpPr>
        <p:spPr bwMode="auto">
          <a:xfrm>
            <a:off x="4343400" y="6172200"/>
            <a:ext cx="1619250" cy="366713"/>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Exhaust noise</a:t>
            </a:r>
          </a:p>
        </p:txBody>
      </p:sp>
      <p:cxnSp>
        <p:nvCxnSpPr>
          <p:cNvPr id="14347" name="AutoShape 10"/>
          <p:cNvCxnSpPr>
            <a:cxnSpLocks noChangeShapeType="1"/>
            <a:stCxn id="14342" idx="1"/>
            <a:endCxn id="14340" idx="3"/>
          </p:cNvCxnSpPr>
          <p:nvPr/>
        </p:nvCxnSpPr>
        <p:spPr bwMode="auto">
          <a:xfrm rot="10800000" flipV="1">
            <a:off x="3473450" y="4502150"/>
            <a:ext cx="869950" cy="228600"/>
          </a:xfrm>
          <a:prstGeom prst="bentConnector3">
            <a:avLst>
              <a:gd name="adj1" fmla="val 50000"/>
            </a:avLst>
          </a:prstGeom>
          <a:noFill/>
          <a:ln w="19050">
            <a:solidFill>
              <a:schemeClr val="tx1"/>
            </a:solidFill>
            <a:miter lim="800000"/>
            <a:headEnd/>
            <a:tailEnd/>
          </a:ln>
        </p:spPr>
      </p:cxnSp>
      <p:cxnSp>
        <p:nvCxnSpPr>
          <p:cNvPr id="14348" name="AutoShape 11"/>
          <p:cNvCxnSpPr>
            <a:cxnSpLocks noChangeShapeType="1"/>
            <a:stCxn id="14343" idx="1"/>
            <a:endCxn id="14340" idx="3"/>
          </p:cNvCxnSpPr>
          <p:nvPr/>
        </p:nvCxnSpPr>
        <p:spPr bwMode="auto">
          <a:xfrm rot="10800000">
            <a:off x="3473450" y="4730750"/>
            <a:ext cx="869950" cy="254000"/>
          </a:xfrm>
          <a:prstGeom prst="bentConnector3">
            <a:avLst>
              <a:gd name="adj1" fmla="val 50000"/>
            </a:avLst>
          </a:prstGeom>
          <a:noFill/>
          <a:ln w="19050">
            <a:solidFill>
              <a:schemeClr val="tx1"/>
            </a:solidFill>
            <a:miter lim="800000"/>
            <a:headEnd/>
            <a:tailEnd/>
          </a:ln>
        </p:spPr>
      </p:cxnSp>
      <p:cxnSp>
        <p:nvCxnSpPr>
          <p:cNvPr id="14349" name="AutoShape 12"/>
          <p:cNvCxnSpPr>
            <a:cxnSpLocks noChangeShapeType="1"/>
            <a:stCxn id="14344" idx="1"/>
            <a:endCxn id="14341" idx="3"/>
          </p:cNvCxnSpPr>
          <p:nvPr/>
        </p:nvCxnSpPr>
        <p:spPr bwMode="auto">
          <a:xfrm rot="10800000" flipV="1">
            <a:off x="3651250" y="5441950"/>
            <a:ext cx="692150" cy="482600"/>
          </a:xfrm>
          <a:prstGeom prst="bentConnector3">
            <a:avLst>
              <a:gd name="adj1" fmla="val 50000"/>
            </a:avLst>
          </a:prstGeom>
          <a:noFill/>
          <a:ln w="19050">
            <a:solidFill>
              <a:schemeClr val="tx1"/>
            </a:solidFill>
            <a:miter lim="800000"/>
            <a:headEnd/>
            <a:tailEnd/>
          </a:ln>
        </p:spPr>
      </p:cxnSp>
      <p:cxnSp>
        <p:nvCxnSpPr>
          <p:cNvPr id="14350" name="AutoShape 13"/>
          <p:cNvCxnSpPr>
            <a:cxnSpLocks noChangeShapeType="1"/>
            <a:stCxn id="14346" idx="1"/>
            <a:endCxn id="14341" idx="3"/>
          </p:cNvCxnSpPr>
          <p:nvPr/>
        </p:nvCxnSpPr>
        <p:spPr bwMode="auto">
          <a:xfrm rot="10800000">
            <a:off x="3651250" y="5924550"/>
            <a:ext cx="692150" cy="431800"/>
          </a:xfrm>
          <a:prstGeom prst="bentConnector3">
            <a:avLst>
              <a:gd name="adj1" fmla="val 50000"/>
            </a:avLst>
          </a:prstGeom>
          <a:noFill/>
          <a:ln w="19050">
            <a:solidFill>
              <a:schemeClr val="tx1"/>
            </a:solidFill>
            <a:miter lim="800000"/>
            <a:headEnd/>
            <a:tailEnd/>
          </a:ln>
        </p:spPr>
      </p:cxnSp>
      <p:cxnSp>
        <p:nvCxnSpPr>
          <p:cNvPr id="14351" name="AutoShape 14"/>
          <p:cNvCxnSpPr>
            <a:cxnSpLocks noChangeShapeType="1"/>
            <a:stCxn id="14345" idx="1"/>
            <a:endCxn id="14341" idx="3"/>
          </p:cNvCxnSpPr>
          <p:nvPr/>
        </p:nvCxnSpPr>
        <p:spPr bwMode="auto">
          <a:xfrm rot="10800000">
            <a:off x="3651250" y="5924550"/>
            <a:ext cx="692150" cy="0"/>
          </a:xfrm>
          <a:prstGeom prst="straightConnector1">
            <a:avLst/>
          </a:prstGeom>
          <a:noFill/>
          <a:ln w="19050">
            <a:solidFill>
              <a:schemeClr val="tx1"/>
            </a:solidFill>
            <a:round/>
            <a:headEnd/>
            <a:tailEnd/>
          </a:ln>
        </p:spPr>
      </p:cxnSp>
      <p:graphicFrame>
        <p:nvGraphicFramePr>
          <p:cNvPr id="14338" name="Object 0"/>
          <p:cNvGraphicFramePr>
            <a:graphicFrameLocks noChangeAspect="1"/>
          </p:cNvGraphicFramePr>
          <p:nvPr/>
        </p:nvGraphicFramePr>
        <p:xfrm>
          <a:off x="1905000" y="1676400"/>
          <a:ext cx="5368925" cy="2362200"/>
        </p:xfrm>
        <a:graphic>
          <a:graphicData uri="http://schemas.openxmlformats.org/presentationml/2006/ole">
            <p:oleObj spid="_x0000_s14338" name="ｸﾘｯﾌﾟ" r:id="rId3" imgW="5367600" imgH="2362320" progId="">
              <p:embed/>
            </p:oleObj>
          </a:graphicData>
        </a:graphic>
      </p:graphicFrame>
      <p:sp>
        <p:nvSpPr>
          <p:cNvPr id="14352" name="AutoShape 16"/>
          <p:cNvSpPr>
            <a:spLocks noChangeArrowheads="1"/>
          </p:cNvSpPr>
          <p:nvPr/>
        </p:nvSpPr>
        <p:spPr bwMode="auto">
          <a:xfrm>
            <a:off x="2971800" y="990600"/>
            <a:ext cx="2819400" cy="533400"/>
          </a:xfrm>
          <a:prstGeom prst="wedgeRoundRectCallout">
            <a:avLst>
              <a:gd name="adj1" fmla="val -46227"/>
              <a:gd name="adj2" fmla="val 199106"/>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3" name="AutoShape 17"/>
          <p:cNvSpPr>
            <a:spLocks noChangeArrowheads="1"/>
          </p:cNvSpPr>
          <p:nvPr/>
        </p:nvSpPr>
        <p:spPr bwMode="auto">
          <a:xfrm>
            <a:off x="2971800" y="990600"/>
            <a:ext cx="2819400" cy="533400"/>
          </a:xfrm>
          <a:prstGeom prst="wedgeRoundRectCallout">
            <a:avLst>
              <a:gd name="adj1" fmla="val 11597"/>
              <a:gd name="adj2" fmla="val 174106"/>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4" name="AutoShape 18"/>
          <p:cNvSpPr>
            <a:spLocks noChangeArrowheads="1"/>
          </p:cNvSpPr>
          <p:nvPr/>
        </p:nvSpPr>
        <p:spPr bwMode="auto">
          <a:xfrm>
            <a:off x="2971800" y="990600"/>
            <a:ext cx="2819400" cy="533400"/>
          </a:xfrm>
          <a:prstGeom prst="wedgeRoundRectCallout">
            <a:avLst>
              <a:gd name="adj1" fmla="val 79167"/>
              <a:gd name="adj2" fmla="val 365477"/>
              <a:gd name="adj3" fmla="val 16667"/>
            </a:avLst>
          </a:prstGeom>
          <a:solidFill>
            <a:srgbClr val="CCFFCC"/>
          </a:solidFill>
          <a:ln w="9525">
            <a:solidFill>
              <a:schemeClr val="tx1"/>
            </a:solidFill>
            <a:miter lim="800000"/>
            <a:headEnd/>
            <a:tailEnd/>
          </a:ln>
        </p:spPr>
        <p:txBody>
          <a:bodyPr wrap="none" anchor="ctr"/>
          <a:lstStyle/>
          <a:p>
            <a:pPr algn="ctr" eaLnBrk="1" hangingPunct="1"/>
            <a:endParaRPr lang="id-ID">
              <a:ea typeface="ＭＳ Ｐゴシック" charset="-128"/>
            </a:endParaRPr>
          </a:p>
        </p:txBody>
      </p:sp>
      <p:sp>
        <p:nvSpPr>
          <p:cNvPr id="14355" name="AutoShape 19"/>
          <p:cNvSpPr>
            <a:spLocks noChangeArrowheads="1"/>
          </p:cNvSpPr>
          <p:nvPr/>
        </p:nvSpPr>
        <p:spPr bwMode="auto">
          <a:xfrm>
            <a:off x="2971800" y="990600"/>
            <a:ext cx="2819400" cy="533400"/>
          </a:xfrm>
          <a:prstGeom prst="wedgeRoundRectCallout">
            <a:avLst>
              <a:gd name="adj1" fmla="val 69426"/>
              <a:gd name="adj2" fmla="val 198810"/>
              <a:gd name="adj3" fmla="val 16667"/>
            </a:avLst>
          </a:prstGeom>
          <a:solidFill>
            <a:srgbClr val="CCFFCC"/>
          </a:solidFill>
          <a:ln w="9525">
            <a:solidFill>
              <a:schemeClr val="tx1"/>
            </a:solidFill>
            <a:miter lim="800000"/>
            <a:headEnd/>
            <a:tailEnd/>
          </a:ln>
        </p:spPr>
        <p:txBody>
          <a:bodyPr wrap="none" anchor="ctr"/>
          <a:lstStyle/>
          <a:p>
            <a:pPr algn="ctr" eaLnBrk="1" hangingPunct="1"/>
            <a:r>
              <a:rPr lang="en-US" altLang="ja-JP">
                <a:ea typeface="ＭＳ Ｐゴシック" charset="-128"/>
              </a:rPr>
              <a:t>NOISE REGURATION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1752600" y="3581400"/>
            <a:ext cx="5422901" cy="2400300"/>
            <a:chOff x="1104" y="1404"/>
            <a:chExt cx="3416" cy="1512"/>
          </a:xfrm>
        </p:grpSpPr>
        <p:pic>
          <p:nvPicPr>
            <p:cNvPr id="46086" name="Picture 3" descr="C:\　作業中\1.gif"/>
            <p:cNvPicPr>
              <a:picLocks noChangeAspect="1" noChangeArrowheads="1"/>
            </p:cNvPicPr>
            <p:nvPr/>
          </p:nvPicPr>
          <p:blipFill>
            <a:blip r:embed="rId2"/>
            <a:srcRect/>
            <a:stretch>
              <a:fillRect/>
            </a:stretch>
          </p:blipFill>
          <p:spPr bwMode="auto">
            <a:xfrm>
              <a:off x="1467" y="1404"/>
              <a:ext cx="2826" cy="1512"/>
            </a:xfrm>
            <a:prstGeom prst="rect">
              <a:avLst/>
            </a:prstGeom>
            <a:noFill/>
            <a:ln w="9525">
              <a:noFill/>
              <a:miter lim="800000"/>
              <a:headEnd/>
              <a:tailEnd/>
            </a:ln>
          </p:spPr>
        </p:pic>
        <p:sp>
          <p:nvSpPr>
            <p:cNvPr id="46087" name="Text Box 4"/>
            <p:cNvSpPr txBox="1">
              <a:spLocks noChangeArrowheads="1"/>
            </p:cNvSpPr>
            <p:nvPr/>
          </p:nvSpPr>
          <p:spPr bwMode="auto">
            <a:xfrm>
              <a:off x="3408" y="2448"/>
              <a:ext cx="1112" cy="194"/>
            </a:xfrm>
            <a:prstGeom prst="rect">
              <a:avLst/>
            </a:prstGeom>
            <a:noFill/>
            <a:ln w="9525">
              <a:noFill/>
              <a:miter lim="800000"/>
              <a:headEnd/>
              <a:tailEnd/>
            </a:ln>
          </p:spPr>
          <p:txBody>
            <a:bodyPr wrap="none">
              <a:spAutoFit/>
            </a:bodyPr>
            <a:lstStyle/>
            <a:p>
              <a:pPr eaLnBrk="1" hangingPunct="1"/>
              <a:r>
                <a:rPr lang="id-ID" altLang="ja-JP" sz="1400" dirty="0" smtClean="0">
                  <a:ea typeface="ＭＳ Ｐゴシック" charset="-128"/>
                </a:rPr>
                <a:t>Alat ukur (db meter)</a:t>
              </a:r>
              <a:endParaRPr lang="en-US" altLang="ja-JP" sz="1400" dirty="0">
                <a:ea typeface="ＭＳ Ｐゴシック" charset="-128"/>
              </a:endParaRPr>
            </a:p>
          </p:txBody>
        </p:sp>
        <p:sp>
          <p:nvSpPr>
            <p:cNvPr id="46088" name="Text Box 5"/>
            <p:cNvSpPr txBox="1">
              <a:spLocks noChangeArrowheads="1"/>
            </p:cNvSpPr>
            <p:nvPr/>
          </p:nvSpPr>
          <p:spPr bwMode="auto">
            <a:xfrm rot="-1186295">
              <a:off x="1104" y="2304"/>
              <a:ext cx="1149" cy="192"/>
            </a:xfrm>
            <a:prstGeom prst="rect">
              <a:avLst/>
            </a:prstGeom>
            <a:noFill/>
            <a:ln w="9525">
              <a:noFill/>
              <a:miter lim="800000"/>
              <a:headEnd/>
              <a:tailEnd/>
            </a:ln>
          </p:spPr>
          <p:txBody>
            <a:bodyPr wrap="none">
              <a:spAutoFit/>
            </a:bodyPr>
            <a:lstStyle/>
            <a:p>
              <a:pPr eaLnBrk="1" hangingPunct="1"/>
              <a:r>
                <a:rPr lang="en-US" altLang="ja-JP" sz="1400" dirty="0">
                  <a:ea typeface="ＭＳ Ｐゴシック" charset="-128"/>
                </a:rPr>
                <a:t>NORMAL RUNNING</a:t>
              </a:r>
            </a:p>
          </p:txBody>
        </p:sp>
        <p:sp>
          <p:nvSpPr>
            <p:cNvPr id="46089" name="Text Box 6"/>
            <p:cNvSpPr txBox="1">
              <a:spLocks noChangeArrowheads="1"/>
            </p:cNvSpPr>
            <p:nvPr/>
          </p:nvSpPr>
          <p:spPr bwMode="auto">
            <a:xfrm>
              <a:off x="2736" y="264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1.2m</a:t>
              </a:r>
            </a:p>
          </p:txBody>
        </p:sp>
        <p:sp>
          <p:nvSpPr>
            <p:cNvPr id="46090" name="Text Box 7"/>
            <p:cNvSpPr txBox="1">
              <a:spLocks noChangeArrowheads="1"/>
            </p:cNvSpPr>
            <p:nvPr/>
          </p:nvSpPr>
          <p:spPr bwMode="auto">
            <a:xfrm>
              <a:off x="1920" y="264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7.5m</a:t>
              </a:r>
            </a:p>
          </p:txBody>
        </p:sp>
        <p:sp>
          <p:nvSpPr>
            <p:cNvPr id="46091" name="Line 8"/>
            <p:cNvSpPr>
              <a:spLocks noChangeShapeType="1"/>
            </p:cNvSpPr>
            <p:nvPr/>
          </p:nvSpPr>
          <p:spPr bwMode="auto">
            <a:xfrm>
              <a:off x="1879" y="2468"/>
              <a:ext cx="680" cy="401"/>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6092" name="Line 9"/>
            <p:cNvSpPr>
              <a:spLocks noChangeShapeType="1"/>
            </p:cNvSpPr>
            <p:nvPr/>
          </p:nvSpPr>
          <p:spPr bwMode="auto">
            <a:xfrm>
              <a:off x="2736" y="2544"/>
              <a:ext cx="0" cy="288"/>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6093" name="Line 10"/>
            <p:cNvSpPr>
              <a:spLocks noChangeShapeType="1"/>
            </p:cNvSpPr>
            <p:nvPr/>
          </p:nvSpPr>
          <p:spPr bwMode="auto">
            <a:xfrm>
              <a:off x="2688" y="2496"/>
              <a:ext cx="720" cy="48"/>
            </a:xfrm>
            <a:prstGeom prst="line">
              <a:avLst/>
            </a:prstGeom>
            <a:noFill/>
            <a:ln w="19050">
              <a:solidFill>
                <a:schemeClr val="tx1"/>
              </a:solidFill>
              <a:round/>
              <a:headEnd type="triangle" w="med" len="med"/>
              <a:tailEnd/>
            </a:ln>
          </p:spPr>
          <p:txBody>
            <a:bodyPr wrap="none" anchor="ctr"/>
            <a:lstStyle/>
            <a:p>
              <a:endParaRPr lang="id-ID"/>
            </a:p>
          </p:txBody>
        </p:sp>
      </p:grpSp>
      <p:sp>
        <p:nvSpPr>
          <p:cNvPr id="46083" name="Rectangle 11"/>
          <p:cNvSpPr>
            <a:spLocks noChangeArrowheads="1"/>
          </p:cNvSpPr>
          <p:nvPr/>
        </p:nvSpPr>
        <p:spPr bwMode="auto">
          <a:xfrm>
            <a:off x="719138" y="719138"/>
            <a:ext cx="2606804" cy="400110"/>
          </a:xfrm>
          <a:prstGeom prst="rect">
            <a:avLst/>
          </a:prstGeom>
          <a:noFill/>
          <a:ln w="9525">
            <a:noFill/>
            <a:miter lim="800000"/>
            <a:headEnd/>
            <a:tailEnd/>
          </a:ln>
        </p:spPr>
        <p:txBody>
          <a:bodyPr wrap="none">
            <a:spAutoFit/>
          </a:bodyPr>
          <a:lstStyle/>
          <a:p>
            <a:pPr eaLnBrk="1" hangingPunct="1"/>
            <a:r>
              <a:rPr lang="en-US" altLang="ja-JP" u="sng" dirty="0" smtClean="0">
                <a:ea typeface="ＭＳ Ｐゴシック" charset="-128"/>
              </a:rPr>
              <a:t>Method</a:t>
            </a:r>
            <a:r>
              <a:rPr lang="id-ID" altLang="ja-JP" u="sng" dirty="0" smtClean="0">
                <a:ea typeface="ＭＳ Ｐゴシック" charset="-128"/>
              </a:rPr>
              <a:t>e pengukuran</a:t>
            </a:r>
            <a:endParaRPr lang="en-US" altLang="ja-JP" u="sng" dirty="0">
              <a:ea typeface="ＭＳ Ｐゴシック" charset="-128"/>
            </a:endParaRPr>
          </a:p>
        </p:txBody>
      </p:sp>
      <p:sp>
        <p:nvSpPr>
          <p:cNvPr id="46084" name="Rectangle 12"/>
          <p:cNvSpPr>
            <a:spLocks noChangeArrowheads="1"/>
          </p:cNvSpPr>
          <p:nvPr/>
        </p:nvSpPr>
        <p:spPr bwMode="auto">
          <a:xfrm>
            <a:off x="719138" y="1219200"/>
            <a:ext cx="297815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(a) Normal running noise</a:t>
            </a:r>
          </a:p>
        </p:txBody>
      </p:sp>
      <p:sp>
        <p:nvSpPr>
          <p:cNvPr id="46085" name="Rectangle 13"/>
          <p:cNvSpPr>
            <a:spLocks noChangeArrowheads="1"/>
          </p:cNvSpPr>
          <p:nvPr/>
        </p:nvSpPr>
        <p:spPr bwMode="auto">
          <a:xfrm>
            <a:off x="1066800" y="1752600"/>
            <a:ext cx="7848600" cy="1200329"/>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7.5</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dari sumbu jalan (kendaraan) pada jalan beraspal dengan equivalent kecepatan </a:t>
            </a:r>
            <a:r>
              <a:rPr lang="en-US" altLang="ja-JP" sz="1800" dirty="0" smtClean="0">
                <a:ea typeface="ＭＳ Ｐゴシック" charset="-128"/>
              </a:rPr>
              <a:t>60</a:t>
            </a:r>
            <a:r>
              <a:rPr lang="en-US" altLang="ja-JP" sz="1800" dirty="0">
                <a:ea typeface="ＭＳ Ｐゴシック" charset="-128"/>
              </a:rPr>
              <a:t>% </a:t>
            </a:r>
            <a:r>
              <a:rPr lang="id-ID" altLang="ja-JP" sz="1800" dirty="0" smtClean="0">
                <a:ea typeface="ＭＳ Ｐゴシック" charset="-128"/>
              </a:rPr>
              <a:t>dari output </a:t>
            </a:r>
            <a:r>
              <a:rPr lang="en-US" altLang="ja-JP" sz="1800" dirty="0" smtClean="0">
                <a:ea typeface="ＭＳ Ｐゴシック" charset="-128"/>
              </a:rPr>
              <a:t>engine </a:t>
            </a:r>
            <a:r>
              <a:rPr lang="en-US" altLang="ja-JP" sz="1800" dirty="0">
                <a:ea typeface="ＭＳ Ｐゴシック" charset="-128"/>
              </a:rPr>
              <a:t>maximum </a:t>
            </a:r>
            <a:r>
              <a:rPr lang="en-US" altLang="ja-JP" sz="1800" dirty="0" smtClean="0">
                <a:ea typeface="ＭＳ Ｐゴシック" charset="-128"/>
              </a:rPr>
              <a:t>(</a:t>
            </a:r>
            <a:r>
              <a:rPr lang="id-ID" altLang="ja-JP" sz="1800" dirty="0" smtClean="0">
                <a:ea typeface="ＭＳ Ｐゴシック" charset="-128"/>
              </a:rPr>
              <a:t>atau</a:t>
            </a:r>
            <a:r>
              <a:rPr lang="en-US" altLang="ja-JP" sz="1800" dirty="0" smtClean="0">
                <a:ea typeface="ＭＳ Ｐゴシック" charset="-128"/>
              </a:rPr>
              <a:t> 35</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a:t>
            </a:r>
            <a:r>
              <a:rPr lang="en-US" altLang="ja-JP" sz="1800" dirty="0" smtClean="0">
                <a:ea typeface="ＭＳ Ｐゴシック" charset="-128"/>
              </a:rPr>
              <a:t>h</a:t>
            </a:r>
            <a:r>
              <a:rPr lang="id-ID" altLang="ja-JP" sz="1800" dirty="0" smtClean="0">
                <a:ea typeface="ＭＳ Ｐゴシック" charset="-128"/>
              </a:rPr>
              <a:t> ketika </a:t>
            </a:r>
            <a:r>
              <a:rPr lang="en-US" altLang="ja-JP" sz="1800" dirty="0" smtClean="0">
                <a:ea typeface="ＭＳ Ｐゴシック" charset="-128"/>
              </a:rPr>
              <a:t>60</a:t>
            </a:r>
            <a:r>
              <a:rPr lang="en-US" altLang="ja-JP" sz="1800" dirty="0">
                <a:ea typeface="ＭＳ Ｐゴシック" charset="-128"/>
              </a:rPr>
              <a:t>% </a:t>
            </a:r>
            <a:r>
              <a:rPr lang="en-US" altLang="ja-JP" sz="1800" dirty="0" smtClean="0">
                <a:ea typeface="ＭＳ Ｐゴシック" charset="-128"/>
              </a:rPr>
              <a:t>maximum </a:t>
            </a:r>
            <a:r>
              <a:rPr lang="en-US" altLang="ja-JP" sz="1800" dirty="0">
                <a:ea typeface="ＭＳ Ｐゴシック" charset="-128"/>
              </a:rPr>
              <a:t>output </a:t>
            </a:r>
            <a:r>
              <a:rPr lang="id-ID" altLang="ja-JP" sz="1800" dirty="0" smtClean="0">
                <a:ea typeface="ＭＳ Ｐゴシック" charset="-128"/>
              </a:rPr>
              <a:t>mencapai </a:t>
            </a:r>
            <a:r>
              <a:rPr lang="en-US" altLang="ja-JP" sz="1800" dirty="0" smtClean="0">
                <a:ea typeface="ＭＳ Ｐゴシック" charset="-128"/>
              </a:rPr>
              <a:t>35</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h).</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19138" y="719138"/>
            <a:ext cx="215900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(b) Exhaust noise</a:t>
            </a:r>
          </a:p>
        </p:txBody>
      </p:sp>
      <p:grpSp>
        <p:nvGrpSpPr>
          <p:cNvPr id="47107" name="Group 3"/>
          <p:cNvGrpSpPr>
            <a:grpSpLocks/>
          </p:cNvGrpSpPr>
          <p:nvPr/>
        </p:nvGrpSpPr>
        <p:grpSpPr bwMode="auto">
          <a:xfrm>
            <a:off x="2286000" y="2743200"/>
            <a:ext cx="5786438" cy="3314700"/>
            <a:chOff x="768" y="1116"/>
            <a:chExt cx="3645" cy="2088"/>
          </a:xfrm>
        </p:grpSpPr>
        <p:pic>
          <p:nvPicPr>
            <p:cNvPr id="47109" name="Picture 4" descr="C:\　作業中\2.gif"/>
            <p:cNvPicPr>
              <a:picLocks noChangeAspect="1" noChangeArrowheads="1"/>
            </p:cNvPicPr>
            <p:nvPr/>
          </p:nvPicPr>
          <p:blipFill>
            <a:blip r:embed="rId2"/>
            <a:srcRect/>
            <a:stretch>
              <a:fillRect/>
            </a:stretch>
          </p:blipFill>
          <p:spPr bwMode="auto">
            <a:xfrm>
              <a:off x="1347" y="1116"/>
              <a:ext cx="3066" cy="2088"/>
            </a:xfrm>
            <a:prstGeom prst="rect">
              <a:avLst/>
            </a:prstGeom>
            <a:noFill/>
            <a:ln w="9525">
              <a:noFill/>
              <a:miter lim="800000"/>
              <a:headEnd/>
              <a:tailEnd/>
            </a:ln>
          </p:spPr>
        </p:pic>
        <p:sp>
          <p:nvSpPr>
            <p:cNvPr id="47110" name="Rectangle 5"/>
            <p:cNvSpPr>
              <a:spLocks noChangeArrowheads="1"/>
            </p:cNvSpPr>
            <p:nvPr/>
          </p:nvSpPr>
          <p:spPr bwMode="auto">
            <a:xfrm>
              <a:off x="768" y="2223"/>
              <a:ext cx="647" cy="213"/>
            </a:xfrm>
            <a:prstGeom prst="rect">
              <a:avLst/>
            </a:prstGeom>
            <a:noFill/>
            <a:ln w="9525">
              <a:noFill/>
              <a:miter lim="800000"/>
              <a:headEnd/>
              <a:tailEnd/>
            </a:ln>
          </p:spPr>
          <p:txBody>
            <a:bodyPr wrap="none">
              <a:spAutoFit/>
            </a:bodyPr>
            <a:lstStyle/>
            <a:p>
              <a:pPr eaLnBrk="1" hangingPunct="1"/>
              <a:r>
                <a:rPr lang="id-ID" altLang="ja-JP" sz="1600" dirty="0" smtClean="0">
                  <a:ea typeface="ＭＳ Ｐゴシック" charset="-128"/>
                </a:rPr>
                <a:t>Alat Ukur</a:t>
              </a:r>
              <a:endParaRPr lang="en-US" altLang="ja-JP" sz="1600" dirty="0">
                <a:ea typeface="ＭＳ Ｐゴシック" charset="-128"/>
              </a:endParaRPr>
            </a:p>
          </p:txBody>
        </p:sp>
        <p:sp>
          <p:nvSpPr>
            <p:cNvPr id="47111" name="Rectangle 6"/>
            <p:cNvSpPr>
              <a:spLocks noChangeArrowheads="1"/>
            </p:cNvSpPr>
            <p:nvPr/>
          </p:nvSpPr>
          <p:spPr bwMode="auto">
            <a:xfrm>
              <a:off x="1104" y="2880"/>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1.2m</a:t>
              </a:r>
            </a:p>
          </p:txBody>
        </p:sp>
        <p:sp>
          <p:nvSpPr>
            <p:cNvPr id="47112" name="Line 7"/>
            <p:cNvSpPr>
              <a:spLocks noChangeShapeType="1"/>
            </p:cNvSpPr>
            <p:nvPr/>
          </p:nvSpPr>
          <p:spPr bwMode="auto">
            <a:xfrm>
              <a:off x="1447" y="2770"/>
              <a:ext cx="0" cy="384"/>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7113" name="Line 8"/>
            <p:cNvSpPr>
              <a:spLocks noChangeShapeType="1"/>
            </p:cNvSpPr>
            <p:nvPr/>
          </p:nvSpPr>
          <p:spPr bwMode="auto">
            <a:xfrm>
              <a:off x="1104" y="2448"/>
              <a:ext cx="432" cy="288"/>
            </a:xfrm>
            <a:prstGeom prst="line">
              <a:avLst/>
            </a:prstGeom>
            <a:noFill/>
            <a:ln w="19050">
              <a:solidFill>
                <a:schemeClr val="tx1"/>
              </a:solidFill>
              <a:round/>
              <a:headEnd/>
              <a:tailEnd type="triangle" w="med" len="med"/>
            </a:ln>
          </p:spPr>
          <p:txBody>
            <a:bodyPr wrap="none" anchor="ctr"/>
            <a:lstStyle/>
            <a:p>
              <a:endParaRPr lang="id-ID"/>
            </a:p>
          </p:txBody>
        </p:sp>
        <p:sp>
          <p:nvSpPr>
            <p:cNvPr id="47114" name="Line 9"/>
            <p:cNvSpPr>
              <a:spLocks noChangeShapeType="1"/>
            </p:cNvSpPr>
            <p:nvPr/>
          </p:nvSpPr>
          <p:spPr bwMode="auto">
            <a:xfrm flipV="1">
              <a:off x="1728" y="2112"/>
              <a:ext cx="2064" cy="105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7115" name="Rectangle 10"/>
            <p:cNvSpPr>
              <a:spLocks noChangeArrowheads="1"/>
            </p:cNvSpPr>
            <p:nvPr/>
          </p:nvSpPr>
          <p:spPr bwMode="auto">
            <a:xfrm>
              <a:off x="2592" y="2688"/>
              <a:ext cx="333"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20m</a:t>
              </a:r>
            </a:p>
          </p:txBody>
        </p:sp>
      </p:grpSp>
      <p:sp>
        <p:nvSpPr>
          <p:cNvPr id="47108" name="Rectangle 11"/>
          <p:cNvSpPr>
            <a:spLocks noChangeArrowheads="1"/>
          </p:cNvSpPr>
          <p:nvPr/>
        </p:nvSpPr>
        <p:spPr bwMode="auto">
          <a:xfrm>
            <a:off x="1066800" y="1219200"/>
            <a:ext cx="7848600" cy="923330"/>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20</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di belakang </a:t>
            </a:r>
            <a:r>
              <a:rPr lang="en-US" altLang="ja-JP" sz="1800" dirty="0" smtClean="0">
                <a:ea typeface="ＭＳ Ｐゴシック" charset="-128"/>
              </a:rPr>
              <a:t>exhaust </a:t>
            </a:r>
            <a:r>
              <a:rPr lang="en-US" altLang="ja-JP" sz="1800" dirty="0">
                <a:ea typeface="ＭＳ Ｐゴシック" charset="-128"/>
              </a:rPr>
              <a:t>pipe </a:t>
            </a:r>
            <a:r>
              <a:rPr lang="id-ID" altLang="ja-JP" sz="1800" dirty="0" smtClean="0">
                <a:ea typeface="ＭＳ Ｐゴシック" charset="-128"/>
              </a:rPr>
              <a:t>saat </a:t>
            </a:r>
            <a:r>
              <a:rPr lang="en-US" altLang="ja-JP" sz="1800" dirty="0" smtClean="0">
                <a:ea typeface="ＭＳ Ｐゴシック" charset="-128"/>
              </a:rPr>
              <a:t>engine </a:t>
            </a:r>
            <a:r>
              <a:rPr lang="en-US" altLang="ja-JP" sz="1800" dirty="0">
                <a:ea typeface="ＭＳ Ｐゴシック" charset="-128"/>
              </a:rPr>
              <a:t>running </a:t>
            </a:r>
            <a:r>
              <a:rPr lang="id-ID" altLang="ja-JP" sz="1800" dirty="0" smtClean="0">
                <a:ea typeface="ＭＳ Ｐゴシック" charset="-128"/>
              </a:rPr>
              <a:t>tanpa beban pada</a:t>
            </a:r>
            <a:r>
              <a:rPr lang="en-US" altLang="ja-JP" sz="1800" dirty="0" smtClean="0">
                <a:ea typeface="ＭＳ Ｐゴシック" charset="-128"/>
              </a:rPr>
              <a:t> </a:t>
            </a:r>
            <a:r>
              <a:rPr lang="en-US" altLang="ja-JP" sz="1800" dirty="0">
                <a:ea typeface="ＭＳ Ｐゴシック" charset="-128"/>
              </a:rPr>
              <a:t>60</a:t>
            </a:r>
            <a:r>
              <a:rPr lang="en-US" altLang="ja-JP" sz="1800" dirty="0" smtClean="0">
                <a:ea typeface="ＭＳ Ｐゴシック" charset="-128"/>
              </a:rPr>
              <a:t>% maximum </a:t>
            </a:r>
            <a:r>
              <a:rPr lang="en-US" altLang="ja-JP" sz="1800" dirty="0">
                <a:ea typeface="ＭＳ Ｐゴシック" charset="-128"/>
              </a:rPr>
              <a:t>output.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19138" y="719138"/>
            <a:ext cx="2625725"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(c) Acceleration noise</a:t>
            </a:r>
          </a:p>
        </p:txBody>
      </p:sp>
      <p:sp>
        <p:nvSpPr>
          <p:cNvPr id="48131" name="Rectangle 3"/>
          <p:cNvSpPr>
            <a:spLocks noChangeArrowheads="1"/>
          </p:cNvSpPr>
          <p:nvPr/>
        </p:nvSpPr>
        <p:spPr bwMode="auto">
          <a:xfrm>
            <a:off x="1066800" y="1219200"/>
            <a:ext cx="7848600" cy="1477328"/>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Sebagai acuan adalah pengukuran pada ketinggian </a:t>
            </a:r>
            <a:r>
              <a:rPr lang="en-US" altLang="ja-JP" sz="1800" dirty="0" smtClean="0">
                <a:ea typeface="ＭＳ Ｐゴシック" charset="-128"/>
              </a:rPr>
              <a:t>1.2</a:t>
            </a:r>
            <a:r>
              <a:rPr lang="id-ID" altLang="ja-JP" sz="1800" dirty="0" smtClean="0">
                <a:ea typeface="ＭＳ Ｐゴシック" charset="-128"/>
              </a:rPr>
              <a:t> </a:t>
            </a:r>
            <a:r>
              <a:rPr lang="en-US" altLang="ja-JP" sz="1800" dirty="0" smtClean="0">
                <a:ea typeface="ＭＳ Ｐゴシック" charset="-128"/>
              </a:rPr>
              <a:t>m</a:t>
            </a:r>
            <a:r>
              <a:rPr lang="id-ID" altLang="ja-JP" sz="1800" dirty="0" smtClean="0">
                <a:ea typeface="ＭＳ Ｐゴシック" charset="-128"/>
              </a:rPr>
              <a:t> dari lantai pada jarak </a:t>
            </a:r>
            <a:r>
              <a:rPr lang="en-US" altLang="ja-JP" sz="1800" dirty="0" smtClean="0">
                <a:ea typeface="ＭＳ Ｐゴシック" charset="-128"/>
              </a:rPr>
              <a:t>7.5</a:t>
            </a:r>
            <a:r>
              <a:rPr lang="id-ID" altLang="ja-JP" sz="1800" dirty="0" smtClean="0">
                <a:ea typeface="ＭＳ Ｐゴシック" charset="-128"/>
              </a:rPr>
              <a:t> </a:t>
            </a:r>
            <a:r>
              <a:rPr lang="en-US" altLang="ja-JP" sz="1800" dirty="0" smtClean="0">
                <a:ea typeface="ＭＳ Ｐゴシック" charset="-128"/>
              </a:rPr>
              <a:t>m </a:t>
            </a:r>
            <a:r>
              <a:rPr lang="id-ID" altLang="ja-JP" sz="1800" dirty="0" smtClean="0">
                <a:ea typeface="ＭＳ Ｐゴシック" charset="-128"/>
              </a:rPr>
              <a:t>dari sisi sebelah kiri sumbu kendaraan (jalan) pada jalan beraspal dengan </a:t>
            </a:r>
            <a:r>
              <a:rPr lang="en-US" altLang="ja-JP" sz="1800" dirty="0" smtClean="0">
                <a:ea typeface="ＭＳ Ｐゴシック" charset="-128"/>
              </a:rPr>
              <a:t>equivalent </a:t>
            </a:r>
            <a:r>
              <a:rPr lang="id-ID" altLang="ja-JP" sz="1800" dirty="0" smtClean="0">
                <a:ea typeface="ＭＳ Ｐゴシック" charset="-128"/>
              </a:rPr>
              <a:t>kecepatan sebesat </a:t>
            </a:r>
            <a:r>
              <a:rPr lang="en-US" altLang="ja-JP" sz="1800" dirty="0" smtClean="0">
                <a:ea typeface="ＭＳ Ｐゴシック" charset="-128"/>
              </a:rPr>
              <a:t>75</a:t>
            </a:r>
            <a:r>
              <a:rPr lang="en-US" altLang="ja-JP" sz="1800" dirty="0">
                <a:ea typeface="ＭＳ Ｐゴシック" charset="-128"/>
              </a:rPr>
              <a:t>% </a:t>
            </a:r>
            <a:r>
              <a:rPr lang="id-ID" altLang="ja-JP" sz="1800" dirty="0" smtClean="0">
                <a:ea typeface="ＭＳ Ｐゴシック" charset="-128"/>
              </a:rPr>
              <a:t>dari output </a:t>
            </a:r>
            <a:r>
              <a:rPr lang="en-US" altLang="ja-JP" sz="1800" dirty="0" smtClean="0">
                <a:ea typeface="ＭＳ Ｐゴシック" charset="-128"/>
              </a:rPr>
              <a:t>engine </a:t>
            </a:r>
            <a:r>
              <a:rPr lang="en-US" altLang="ja-JP" sz="1800" dirty="0">
                <a:ea typeface="ＭＳ Ｐゴシック" charset="-128"/>
              </a:rPr>
              <a:t>maximum </a:t>
            </a:r>
            <a:r>
              <a:rPr lang="en-US" altLang="ja-JP" sz="1800" dirty="0" smtClean="0">
                <a:ea typeface="ＭＳ Ｐゴシック" charset="-128"/>
              </a:rPr>
              <a:t>(</a:t>
            </a:r>
            <a:r>
              <a:rPr lang="id-ID" altLang="ja-JP" sz="1800" dirty="0" smtClean="0">
                <a:ea typeface="ＭＳ Ｐゴシック" charset="-128"/>
              </a:rPr>
              <a:t>atau </a:t>
            </a:r>
            <a:r>
              <a:rPr lang="en-US" altLang="ja-JP" sz="1800" dirty="0" smtClean="0">
                <a:ea typeface="ＭＳ Ｐゴシック" charset="-128"/>
              </a:rPr>
              <a:t>50</a:t>
            </a:r>
            <a:r>
              <a:rPr lang="id-ID" altLang="ja-JP" sz="1800" dirty="0" smtClean="0">
                <a:ea typeface="ＭＳ Ｐゴシック" charset="-128"/>
              </a:rPr>
              <a:t> </a:t>
            </a:r>
            <a:r>
              <a:rPr lang="en-US" altLang="ja-JP" sz="1800" dirty="0" smtClean="0">
                <a:ea typeface="ＭＳ Ｐゴシック" charset="-128"/>
              </a:rPr>
              <a:t>km </a:t>
            </a:r>
            <a:r>
              <a:rPr lang="en-US" altLang="ja-JP" sz="1800" dirty="0">
                <a:ea typeface="ＭＳ Ｐゴシック" charset="-128"/>
              </a:rPr>
              <a:t>/ h </a:t>
            </a:r>
            <a:r>
              <a:rPr lang="id-ID" altLang="ja-JP" sz="1800" dirty="0" smtClean="0">
                <a:ea typeface="ＭＳ Ｐゴシック" charset="-128"/>
              </a:rPr>
              <a:t>ketika </a:t>
            </a:r>
            <a:r>
              <a:rPr lang="en-US" altLang="ja-JP" sz="1800" dirty="0" smtClean="0">
                <a:ea typeface="ＭＳ Ｐゴシック" charset="-128"/>
              </a:rPr>
              <a:t>75</a:t>
            </a:r>
            <a:r>
              <a:rPr lang="en-US" altLang="ja-JP" sz="1800" dirty="0">
                <a:ea typeface="ＭＳ Ｐゴシック" charset="-128"/>
              </a:rPr>
              <a:t>% of maximum output </a:t>
            </a:r>
            <a:r>
              <a:rPr lang="id-ID" altLang="ja-JP" sz="1800" dirty="0" smtClean="0">
                <a:ea typeface="ＭＳ Ｐゴシック" charset="-128"/>
              </a:rPr>
              <a:t>mencapai </a:t>
            </a:r>
            <a:r>
              <a:rPr lang="en-US" altLang="ja-JP" sz="1800" dirty="0" smtClean="0">
                <a:ea typeface="ＭＳ Ｐゴシック" charset="-128"/>
              </a:rPr>
              <a:t>50</a:t>
            </a:r>
            <a:r>
              <a:rPr lang="id-ID" altLang="ja-JP" sz="1800" dirty="0" smtClean="0">
                <a:ea typeface="ＭＳ Ｐゴシック" charset="-128"/>
              </a:rPr>
              <a:t> </a:t>
            </a:r>
            <a:r>
              <a:rPr lang="en-US" altLang="ja-JP" sz="1800" dirty="0" smtClean="0">
                <a:ea typeface="ＭＳ Ｐゴシック" charset="-128"/>
              </a:rPr>
              <a:t>km/h</a:t>
            </a:r>
            <a:r>
              <a:rPr lang="en-US" altLang="ja-JP" sz="1800" dirty="0">
                <a:ea typeface="ＭＳ Ｐゴシック" charset="-128"/>
              </a:rPr>
              <a:t>), </a:t>
            </a:r>
            <a:r>
              <a:rPr lang="id-ID" altLang="ja-JP" sz="1800" dirty="0" smtClean="0">
                <a:ea typeface="ＭＳ Ｐゴシック" charset="-128"/>
              </a:rPr>
              <a:t>pada</a:t>
            </a:r>
            <a:r>
              <a:rPr lang="en-US" altLang="ja-JP" sz="1800" dirty="0" smtClean="0">
                <a:ea typeface="ＭＳ Ｐゴシック" charset="-128"/>
              </a:rPr>
              <a:t> </a:t>
            </a:r>
            <a:r>
              <a:rPr lang="en-US" altLang="ja-JP" sz="1800" dirty="0">
                <a:ea typeface="ＭＳ Ｐゴシック" charset="-128"/>
              </a:rPr>
              <a:t>midpoint </a:t>
            </a:r>
            <a:r>
              <a:rPr lang="en-US" altLang="ja-JP" sz="1800" dirty="0" smtClean="0">
                <a:ea typeface="ＭＳ Ｐゴシック" charset="-128"/>
              </a:rPr>
              <a:t>20m </a:t>
            </a:r>
            <a:r>
              <a:rPr lang="id-ID" altLang="ja-JP" sz="1800" dirty="0" smtClean="0">
                <a:ea typeface="ＭＳ Ｐゴシック" charset="-128"/>
              </a:rPr>
              <a:t>dengan </a:t>
            </a:r>
            <a:r>
              <a:rPr lang="en-US" altLang="ja-JP" sz="1800" dirty="0" smtClean="0">
                <a:ea typeface="ＭＳ Ｐゴシック" charset="-128"/>
              </a:rPr>
              <a:t>accelerator </a:t>
            </a:r>
            <a:r>
              <a:rPr lang="en-US" altLang="ja-JP" sz="1800" dirty="0">
                <a:ea typeface="ＭＳ Ｐゴシック" charset="-128"/>
              </a:rPr>
              <a:t>pedal </a:t>
            </a:r>
            <a:r>
              <a:rPr lang="id-ID" altLang="ja-JP" sz="1800" dirty="0" smtClean="0">
                <a:ea typeface="ＭＳ Ｐゴシック" charset="-128"/>
              </a:rPr>
              <a:t>tertekan penuh</a:t>
            </a:r>
            <a:r>
              <a:rPr lang="en-US" altLang="ja-JP" sz="1800" dirty="0" smtClean="0">
                <a:ea typeface="ＭＳ Ｐゴシック" charset="-128"/>
              </a:rPr>
              <a:t>.</a:t>
            </a:r>
            <a:endParaRPr lang="en-US" altLang="ja-JP" sz="1800" dirty="0">
              <a:ea typeface="ＭＳ Ｐゴシック" charset="-128"/>
            </a:endParaRPr>
          </a:p>
        </p:txBody>
      </p:sp>
      <p:grpSp>
        <p:nvGrpSpPr>
          <p:cNvPr id="48132" name="Group 4"/>
          <p:cNvGrpSpPr>
            <a:grpSpLocks/>
          </p:cNvGrpSpPr>
          <p:nvPr/>
        </p:nvGrpSpPr>
        <p:grpSpPr bwMode="auto">
          <a:xfrm>
            <a:off x="1295400" y="3200400"/>
            <a:ext cx="6753225" cy="2800350"/>
            <a:chOff x="816" y="2016"/>
            <a:chExt cx="4254" cy="1764"/>
          </a:xfrm>
        </p:grpSpPr>
        <p:pic>
          <p:nvPicPr>
            <p:cNvPr id="48133" name="Picture 5" descr="C:\　作業中\3.gif"/>
            <p:cNvPicPr>
              <a:picLocks noChangeAspect="1" noChangeArrowheads="1"/>
            </p:cNvPicPr>
            <p:nvPr/>
          </p:nvPicPr>
          <p:blipFill>
            <a:blip r:embed="rId2"/>
            <a:srcRect/>
            <a:stretch>
              <a:fillRect/>
            </a:stretch>
          </p:blipFill>
          <p:spPr bwMode="auto">
            <a:xfrm>
              <a:off x="816" y="2016"/>
              <a:ext cx="4254" cy="1764"/>
            </a:xfrm>
            <a:prstGeom prst="rect">
              <a:avLst/>
            </a:prstGeom>
            <a:noFill/>
            <a:ln w="9525">
              <a:noFill/>
              <a:miter lim="800000"/>
              <a:headEnd/>
              <a:tailEnd/>
            </a:ln>
          </p:spPr>
        </p:pic>
        <p:sp>
          <p:nvSpPr>
            <p:cNvPr id="48134" name="Line 6"/>
            <p:cNvSpPr>
              <a:spLocks noChangeShapeType="1"/>
            </p:cNvSpPr>
            <p:nvPr/>
          </p:nvSpPr>
          <p:spPr bwMode="auto">
            <a:xfrm>
              <a:off x="2976" y="3360"/>
              <a:ext cx="0" cy="385"/>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5" name="Line 7"/>
            <p:cNvSpPr>
              <a:spLocks noChangeShapeType="1"/>
            </p:cNvSpPr>
            <p:nvPr/>
          </p:nvSpPr>
          <p:spPr bwMode="auto">
            <a:xfrm>
              <a:off x="2035" y="3304"/>
              <a:ext cx="701" cy="44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6" name="Line 8"/>
            <p:cNvSpPr>
              <a:spLocks noChangeShapeType="1"/>
            </p:cNvSpPr>
            <p:nvPr/>
          </p:nvSpPr>
          <p:spPr bwMode="auto">
            <a:xfrm flipV="1">
              <a:off x="891" y="2667"/>
              <a:ext cx="2208" cy="816"/>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48137" name="Rectangle 9"/>
            <p:cNvSpPr>
              <a:spLocks noChangeArrowheads="1"/>
            </p:cNvSpPr>
            <p:nvPr/>
          </p:nvSpPr>
          <p:spPr bwMode="auto">
            <a:xfrm>
              <a:off x="2160" y="3504"/>
              <a:ext cx="3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7.5m</a:t>
              </a:r>
            </a:p>
          </p:txBody>
        </p:sp>
        <p:sp>
          <p:nvSpPr>
            <p:cNvPr id="48138" name="Rectangle 10"/>
            <p:cNvSpPr>
              <a:spLocks noChangeArrowheads="1"/>
            </p:cNvSpPr>
            <p:nvPr/>
          </p:nvSpPr>
          <p:spPr bwMode="auto">
            <a:xfrm>
              <a:off x="3696" y="3216"/>
              <a:ext cx="124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MEASURING DEVICE</a:t>
              </a:r>
            </a:p>
          </p:txBody>
        </p:sp>
        <p:sp>
          <p:nvSpPr>
            <p:cNvPr id="48139" name="Line 11"/>
            <p:cNvSpPr>
              <a:spLocks noChangeShapeType="1"/>
            </p:cNvSpPr>
            <p:nvPr/>
          </p:nvSpPr>
          <p:spPr bwMode="auto">
            <a:xfrm flipV="1">
              <a:off x="2928" y="3312"/>
              <a:ext cx="768" cy="0"/>
            </a:xfrm>
            <a:prstGeom prst="line">
              <a:avLst/>
            </a:prstGeom>
            <a:noFill/>
            <a:ln w="19050">
              <a:solidFill>
                <a:schemeClr val="tx1"/>
              </a:solidFill>
              <a:round/>
              <a:headEnd type="triangle" w="med" len="med"/>
              <a:tailEnd/>
            </a:ln>
          </p:spPr>
          <p:txBody>
            <a:bodyPr wrap="none" anchor="ctr"/>
            <a:lstStyle/>
            <a:p>
              <a:endParaRPr lang="id-ID"/>
            </a:p>
          </p:txBody>
        </p:sp>
        <p:sp>
          <p:nvSpPr>
            <p:cNvPr id="48140" name="Text Box 12"/>
            <p:cNvSpPr txBox="1">
              <a:spLocks noChangeArrowheads="1"/>
            </p:cNvSpPr>
            <p:nvPr/>
          </p:nvSpPr>
          <p:spPr bwMode="auto">
            <a:xfrm rot="-1176112">
              <a:off x="816" y="2736"/>
              <a:ext cx="2430"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20m OF TRAVEL WITH THE ACCELERATOR</a:t>
              </a:r>
            </a:p>
            <a:p>
              <a:pPr eaLnBrk="1" hangingPunct="1"/>
              <a:r>
                <a:rPr lang="en-US" altLang="ja-JP" sz="1400">
                  <a:ea typeface="ＭＳ Ｐゴシック" charset="-128"/>
                </a:rPr>
                <a:t>PEDAL FULLY DEPRESSED</a:t>
              </a: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050"/>
          <p:cNvSpPr txBox="1">
            <a:spLocks noChangeArrowheads="1"/>
          </p:cNvSpPr>
          <p:nvPr/>
        </p:nvSpPr>
        <p:spPr bwMode="auto">
          <a:xfrm>
            <a:off x="1066800" y="719138"/>
            <a:ext cx="1970088" cy="406400"/>
          </a:xfrm>
          <a:prstGeom prst="rect">
            <a:avLst/>
          </a:prstGeom>
          <a:solidFill>
            <a:schemeClr val="bg1"/>
          </a:solidFill>
          <a:ln w="9525">
            <a:solidFill>
              <a:srgbClr val="FF0000"/>
            </a:solidFill>
            <a:miter lim="800000"/>
            <a:headEnd/>
            <a:tailEnd/>
          </a:ln>
        </p:spPr>
        <p:txBody>
          <a:bodyPr wrap="none">
            <a:spAutoFit/>
          </a:bodyPr>
          <a:lstStyle/>
          <a:p>
            <a:pPr eaLnBrk="1" hangingPunct="1"/>
            <a:r>
              <a:rPr lang="en-US" altLang="ja-JP">
                <a:ea typeface="ＭＳ Ｐゴシック" charset="-128"/>
              </a:rPr>
              <a:t>(2) Exhaust gas</a:t>
            </a:r>
          </a:p>
        </p:txBody>
      </p:sp>
      <p:sp>
        <p:nvSpPr>
          <p:cNvPr id="11268" name="Rectangle 2051"/>
          <p:cNvSpPr>
            <a:spLocks noChangeArrowheads="1"/>
          </p:cNvSpPr>
          <p:nvPr/>
        </p:nvSpPr>
        <p:spPr bwMode="auto">
          <a:xfrm>
            <a:off x="1066800" y="1747838"/>
            <a:ext cx="436529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(A) exhaust gas </a:t>
            </a:r>
            <a:r>
              <a:rPr lang="id-ID" altLang="ja-JP" sz="1800" dirty="0" smtClean="0">
                <a:ea typeface="ＭＳ Ｐゴシック" charset="-128"/>
              </a:rPr>
              <a:t>yang keluar dari </a:t>
            </a:r>
            <a:r>
              <a:rPr lang="en-US" altLang="ja-JP" sz="1800" dirty="0" smtClean="0">
                <a:ea typeface="ＭＳ Ｐゴシック" charset="-128"/>
              </a:rPr>
              <a:t>tail </a:t>
            </a:r>
            <a:r>
              <a:rPr lang="en-US" altLang="ja-JP" sz="1800" dirty="0">
                <a:ea typeface="ＭＳ Ｐゴシック" charset="-128"/>
              </a:rPr>
              <a:t>pipe</a:t>
            </a:r>
          </a:p>
        </p:txBody>
      </p:sp>
      <p:sp>
        <p:nvSpPr>
          <p:cNvPr id="11269" name="Rectangle 2052"/>
          <p:cNvSpPr>
            <a:spLocks noChangeArrowheads="1"/>
          </p:cNvSpPr>
          <p:nvPr/>
        </p:nvSpPr>
        <p:spPr bwMode="auto">
          <a:xfrm>
            <a:off x="1066800" y="3124200"/>
            <a:ext cx="5121915"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(B) blow-by gas </a:t>
            </a:r>
            <a:r>
              <a:rPr lang="id-ID" altLang="ja-JP" sz="1800" dirty="0" smtClean="0">
                <a:ea typeface="ＭＳ Ｐゴシック" charset="-128"/>
              </a:rPr>
              <a:t>yang berasal dari </a:t>
            </a:r>
            <a:r>
              <a:rPr lang="en-US" altLang="ja-JP" sz="1800" dirty="0" smtClean="0">
                <a:ea typeface="ＭＳ Ｐゴシック" charset="-128"/>
              </a:rPr>
              <a:t>the </a:t>
            </a:r>
            <a:r>
              <a:rPr lang="en-US" altLang="ja-JP" sz="1800" dirty="0">
                <a:ea typeface="ＭＳ Ｐゴシック" charset="-128"/>
              </a:rPr>
              <a:t>crankcase</a:t>
            </a:r>
          </a:p>
        </p:txBody>
      </p:sp>
      <p:sp>
        <p:nvSpPr>
          <p:cNvPr id="11270" name="Rectangle 2053"/>
          <p:cNvSpPr>
            <a:spLocks noChangeArrowheads="1"/>
          </p:cNvSpPr>
          <p:nvPr/>
        </p:nvSpPr>
        <p:spPr bwMode="auto">
          <a:xfrm>
            <a:off x="1066800" y="3810000"/>
            <a:ext cx="560922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(C) gas evaporated </a:t>
            </a:r>
            <a:r>
              <a:rPr lang="id-ID" altLang="ja-JP" sz="1800" dirty="0" smtClean="0">
                <a:ea typeface="ＭＳ Ｐゴシック" charset="-128"/>
              </a:rPr>
              <a:t>dari</a:t>
            </a:r>
            <a:r>
              <a:rPr lang="en-US" altLang="ja-JP" sz="1800" dirty="0" smtClean="0">
                <a:ea typeface="ＭＳ Ｐゴシック" charset="-128"/>
              </a:rPr>
              <a:t> </a:t>
            </a:r>
            <a:r>
              <a:rPr lang="en-US" altLang="ja-JP" sz="1800" dirty="0">
                <a:ea typeface="ＭＳ Ｐゴシック" charset="-128"/>
              </a:rPr>
              <a:t>combustion (evaporated gas)</a:t>
            </a:r>
          </a:p>
        </p:txBody>
      </p:sp>
      <p:sp>
        <p:nvSpPr>
          <p:cNvPr id="11271" name="Rectangle 2054"/>
          <p:cNvSpPr>
            <a:spLocks noChangeArrowheads="1"/>
          </p:cNvSpPr>
          <p:nvPr/>
        </p:nvSpPr>
        <p:spPr bwMode="auto">
          <a:xfrm>
            <a:off x="1600200" y="2133600"/>
            <a:ext cx="3570208"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(a) </a:t>
            </a:r>
            <a:r>
              <a:rPr lang="en-US" altLang="ja-JP" sz="1800" dirty="0" smtClean="0">
                <a:ea typeface="ＭＳ Ｐゴシック" charset="-128"/>
              </a:rPr>
              <a:t>HC</a:t>
            </a:r>
            <a:r>
              <a:rPr lang="en-US" altLang="ja-JP" sz="1800" dirty="0">
                <a:ea typeface="ＭＳ Ｐゴシック" charset="-128"/>
              </a:rPr>
              <a:t>, CO, </a:t>
            </a:r>
            <a:r>
              <a:rPr lang="en-US" altLang="ja-JP" sz="1800" dirty="0" err="1">
                <a:ea typeface="ＭＳ Ｐゴシック" charset="-128"/>
              </a:rPr>
              <a:t>NOx</a:t>
            </a:r>
            <a:r>
              <a:rPr lang="en-US" altLang="ja-JP" sz="1800" dirty="0">
                <a:ea typeface="ＭＳ Ｐゴシック" charset="-128"/>
              </a:rPr>
              <a:t>, and particulate</a:t>
            </a:r>
          </a:p>
        </p:txBody>
      </p:sp>
      <p:sp>
        <p:nvSpPr>
          <p:cNvPr id="11272" name="Rectangle 2055"/>
          <p:cNvSpPr>
            <a:spLocks noChangeArrowheads="1"/>
          </p:cNvSpPr>
          <p:nvPr/>
        </p:nvSpPr>
        <p:spPr bwMode="auto">
          <a:xfrm>
            <a:off x="1600200" y="2590800"/>
            <a:ext cx="3172663" cy="369332"/>
          </a:xfrm>
          <a:prstGeom prst="rect">
            <a:avLst/>
          </a:prstGeom>
          <a:noFill/>
          <a:ln w="9525">
            <a:noFill/>
            <a:miter lim="800000"/>
            <a:headEnd/>
            <a:tailEnd/>
          </a:ln>
        </p:spPr>
        <p:txBody>
          <a:bodyPr wrap="none">
            <a:spAutoFit/>
          </a:bodyPr>
          <a:lstStyle/>
          <a:p>
            <a:pPr eaLnBrk="1" hangingPunct="1"/>
            <a:r>
              <a:rPr lang="en-US" altLang="ja-JP" sz="1800" dirty="0">
                <a:ea typeface="ＭＳ Ｐゴシック" charset="-128"/>
              </a:rPr>
              <a:t>(b) </a:t>
            </a:r>
            <a:r>
              <a:rPr lang="id-ID" altLang="ja-JP" sz="1800" dirty="0" smtClean="0">
                <a:ea typeface="ＭＳ Ｐゴシック" charset="-128"/>
              </a:rPr>
              <a:t>Material yang lebih ringan</a:t>
            </a:r>
            <a:endParaRPr lang="en-US" altLang="ja-JP" sz="1800" dirty="0">
              <a:ea typeface="ＭＳ Ｐゴシック" charset="-128"/>
            </a:endParaRPr>
          </a:p>
        </p:txBody>
      </p:sp>
      <p:cxnSp>
        <p:nvCxnSpPr>
          <p:cNvPr id="11273" name="AutoShape 2056"/>
          <p:cNvCxnSpPr>
            <a:cxnSpLocks noChangeShapeType="1"/>
            <a:stCxn id="11270" idx="1"/>
            <a:endCxn id="11268" idx="1"/>
          </p:cNvCxnSpPr>
          <p:nvPr/>
        </p:nvCxnSpPr>
        <p:spPr bwMode="auto">
          <a:xfrm rot="10800000">
            <a:off x="1066800" y="1932504"/>
            <a:ext cx="1588" cy="2062162"/>
          </a:xfrm>
          <a:prstGeom prst="bentConnector3">
            <a:avLst>
              <a:gd name="adj1" fmla="val 14395466"/>
            </a:avLst>
          </a:prstGeom>
          <a:noFill/>
          <a:ln w="19050">
            <a:solidFill>
              <a:schemeClr val="tx1"/>
            </a:solidFill>
            <a:miter lim="800000"/>
            <a:headEnd/>
            <a:tailEnd/>
          </a:ln>
        </p:spPr>
      </p:cxnSp>
      <p:sp>
        <p:nvSpPr>
          <p:cNvPr id="11274" name="Line 2057"/>
          <p:cNvSpPr>
            <a:spLocks noChangeShapeType="1"/>
          </p:cNvSpPr>
          <p:nvPr/>
        </p:nvSpPr>
        <p:spPr bwMode="auto">
          <a:xfrm>
            <a:off x="838200" y="3352800"/>
            <a:ext cx="228600" cy="0"/>
          </a:xfrm>
          <a:prstGeom prst="line">
            <a:avLst/>
          </a:prstGeom>
          <a:noFill/>
          <a:ln w="19050">
            <a:solidFill>
              <a:schemeClr val="tx1"/>
            </a:solidFill>
            <a:round/>
            <a:headEnd/>
            <a:tailEnd/>
          </a:ln>
        </p:spPr>
        <p:txBody>
          <a:bodyPr wrap="none" anchor="ctr"/>
          <a:lstStyle/>
          <a:p>
            <a:endParaRPr lang="id-ID"/>
          </a:p>
        </p:txBody>
      </p:sp>
      <p:sp>
        <p:nvSpPr>
          <p:cNvPr id="11275" name="Rectangle 2058"/>
          <p:cNvSpPr>
            <a:spLocks noChangeArrowheads="1"/>
          </p:cNvSpPr>
          <p:nvPr/>
        </p:nvSpPr>
        <p:spPr bwMode="auto">
          <a:xfrm>
            <a:off x="7261225" y="2981325"/>
            <a:ext cx="1504950" cy="641350"/>
          </a:xfrm>
          <a:prstGeom prst="rect">
            <a:avLst/>
          </a:prstGeom>
          <a:noFill/>
          <a:ln w="9525">
            <a:noFill/>
            <a:miter lim="800000"/>
            <a:headEnd/>
            <a:tailEnd/>
          </a:ln>
        </p:spPr>
        <p:txBody>
          <a:bodyPr wrap="none">
            <a:spAutoFit/>
          </a:bodyPr>
          <a:lstStyle/>
          <a:p>
            <a:pPr eaLnBrk="1" hangingPunct="1"/>
            <a:r>
              <a:rPr lang="en-US" altLang="ja-JP" sz="1800">
                <a:solidFill>
                  <a:srgbClr val="0000FF"/>
                </a:solidFill>
                <a:ea typeface="ＭＳ Ｐゴシック" charset="-128"/>
              </a:rPr>
              <a:t>Exhaust gas </a:t>
            </a:r>
          </a:p>
          <a:p>
            <a:pPr eaLnBrk="1" hangingPunct="1"/>
            <a:r>
              <a:rPr lang="en-US" altLang="ja-JP" sz="1800">
                <a:solidFill>
                  <a:srgbClr val="0000FF"/>
                </a:solidFill>
                <a:ea typeface="ＭＳ Ｐゴシック" charset="-128"/>
              </a:rPr>
              <a:t>regulations</a:t>
            </a:r>
          </a:p>
        </p:txBody>
      </p:sp>
      <p:sp>
        <p:nvSpPr>
          <p:cNvPr id="11276" name="Rectangle 2059"/>
          <p:cNvSpPr>
            <a:spLocks noChangeArrowheads="1"/>
          </p:cNvSpPr>
          <p:nvPr/>
        </p:nvSpPr>
        <p:spPr bwMode="auto">
          <a:xfrm>
            <a:off x="7181850" y="2590800"/>
            <a:ext cx="1962150" cy="366713"/>
          </a:xfrm>
          <a:prstGeom prst="rect">
            <a:avLst/>
          </a:prstGeom>
          <a:noFill/>
          <a:ln w="9525">
            <a:noFill/>
            <a:miter lim="800000"/>
            <a:headEnd/>
            <a:tailEnd/>
          </a:ln>
        </p:spPr>
        <p:txBody>
          <a:bodyPr wrap="none">
            <a:spAutoFit/>
          </a:bodyPr>
          <a:lstStyle/>
          <a:p>
            <a:pPr eaLnBrk="1" hangingPunct="1"/>
            <a:r>
              <a:rPr lang="en-US" altLang="ja-JP" sz="1800">
                <a:solidFill>
                  <a:srgbClr val="FF0000"/>
                </a:solidFill>
                <a:ea typeface="ＭＳ Ｐゴシック" charset="-128"/>
              </a:rPr>
              <a:t>Smoke regulation</a:t>
            </a:r>
          </a:p>
        </p:txBody>
      </p:sp>
      <p:cxnSp>
        <p:nvCxnSpPr>
          <p:cNvPr id="11277" name="AutoShape 2060"/>
          <p:cNvCxnSpPr>
            <a:cxnSpLocks noChangeShapeType="1"/>
            <a:stCxn id="11272" idx="3"/>
            <a:endCxn id="11276" idx="1"/>
          </p:cNvCxnSpPr>
          <p:nvPr/>
        </p:nvCxnSpPr>
        <p:spPr bwMode="auto">
          <a:xfrm flipV="1">
            <a:off x="4772863" y="2774157"/>
            <a:ext cx="2408987" cy="1309"/>
          </a:xfrm>
          <a:prstGeom prst="straightConnector1">
            <a:avLst/>
          </a:prstGeom>
          <a:noFill/>
          <a:ln w="28575">
            <a:solidFill>
              <a:srgbClr val="FF0000"/>
            </a:solidFill>
            <a:round/>
            <a:headEnd/>
            <a:tailEnd/>
          </a:ln>
        </p:spPr>
      </p:cxnSp>
      <p:cxnSp>
        <p:nvCxnSpPr>
          <p:cNvPr id="11278" name="AutoShape 2061"/>
          <p:cNvCxnSpPr>
            <a:cxnSpLocks noChangeShapeType="1"/>
            <a:stCxn id="11269" idx="3"/>
            <a:endCxn id="11275" idx="1"/>
          </p:cNvCxnSpPr>
          <p:nvPr/>
        </p:nvCxnSpPr>
        <p:spPr bwMode="auto">
          <a:xfrm flipV="1">
            <a:off x="6188715" y="3302000"/>
            <a:ext cx="1072510" cy="6866"/>
          </a:xfrm>
          <a:prstGeom prst="bentConnector3">
            <a:avLst>
              <a:gd name="adj1" fmla="val 50000"/>
            </a:avLst>
          </a:prstGeom>
          <a:noFill/>
          <a:ln w="19050">
            <a:solidFill>
              <a:srgbClr val="0000FF"/>
            </a:solidFill>
            <a:miter lim="800000"/>
            <a:headEnd/>
            <a:tailEnd/>
          </a:ln>
        </p:spPr>
      </p:cxnSp>
      <p:cxnSp>
        <p:nvCxnSpPr>
          <p:cNvPr id="11279" name="AutoShape 2062"/>
          <p:cNvCxnSpPr>
            <a:cxnSpLocks noChangeShapeType="1"/>
            <a:stCxn id="11271" idx="3"/>
            <a:endCxn id="11275" idx="1"/>
          </p:cNvCxnSpPr>
          <p:nvPr/>
        </p:nvCxnSpPr>
        <p:spPr bwMode="auto">
          <a:xfrm>
            <a:off x="5170408" y="2318266"/>
            <a:ext cx="2090817" cy="983734"/>
          </a:xfrm>
          <a:prstGeom prst="bentConnector3">
            <a:avLst>
              <a:gd name="adj1" fmla="val 50000"/>
            </a:avLst>
          </a:prstGeom>
          <a:noFill/>
          <a:ln w="19050">
            <a:solidFill>
              <a:srgbClr val="0000FF"/>
            </a:solidFill>
            <a:miter lim="800000"/>
            <a:headEnd/>
            <a:tailEnd/>
          </a:ln>
        </p:spPr>
      </p:cxnSp>
      <p:cxnSp>
        <p:nvCxnSpPr>
          <p:cNvPr id="11280" name="AutoShape 2063"/>
          <p:cNvCxnSpPr>
            <a:cxnSpLocks noChangeShapeType="1"/>
          </p:cNvCxnSpPr>
          <p:nvPr/>
        </p:nvCxnSpPr>
        <p:spPr bwMode="auto">
          <a:xfrm flipV="1">
            <a:off x="6553200" y="3302000"/>
            <a:ext cx="727075" cy="692150"/>
          </a:xfrm>
          <a:prstGeom prst="bentConnector3">
            <a:avLst>
              <a:gd name="adj1" fmla="val 50000"/>
            </a:avLst>
          </a:prstGeom>
          <a:noFill/>
          <a:ln w="19050">
            <a:solidFill>
              <a:srgbClr val="0000FF"/>
            </a:solidFill>
            <a:miter lim="800000"/>
            <a:headEnd/>
            <a:tailEnd/>
          </a:ln>
        </p:spPr>
      </p:cxnSp>
      <p:pic>
        <p:nvPicPr>
          <p:cNvPr id="11281" name="Picture 2064" descr="C:\　作業中\1.gif"/>
          <p:cNvPicPr>
            <a:picLocks noChangeAspect="1" noChangeArrowheads="1"/>
          </p:cNvPicPr>
          <p:nvPr/>
        </p:nvPicPr>
        <p:blipFill>
          <a:blip r:embed="rId3"/>
          <a:srcRect/>
          <a:stretch>
            <a:fillRect/>
          </a:stretch>
        </p:blipFill>
        <p:spPr bwMode="auto">
          <a:xfrm>
            <a:off x="5486400" y="4572000"/>
            <a:ext cx="1905000" cy="1685925"/>
          </a:xfrm>
          <a:prstGeom prst="rect">
            <a:avLst/>
          </a:prstGeom>
          <a:noFill/>
          <a:ln w="9525">
            <a:noFill/>
            <a:miter lim="800000"/>
            <a:headEnd/>
            <a:tailEnd/>
          </a:ln>
        </p:spPr>
      </p:pic>
      <p:sp>
        <p:nvSpPr>
          <p:cNvPr id="11282" name="Text Box 2065"/>
          <p:cNvSpPr txBox="1">
            <a:spLocks noChangeArrowheads="1"/>
          </p:cNvSpPr>
          <p:nvPr/>
        </p:nvSpPr>
        <p:spPr bwMode="auto">
          <a:xfrm>
            <a:off x="6019800" y="47244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3" name="Text Box 2066"/>
          <p:cNvSpPr txBox="1">
            <a:spLocks noChangeArrowheads="1"/>
          </p:cNvSpPr>
          <p:nvPr/>
        </p:nvSpPr>
        <p:spPr bwMode="auto">
          <a:xfrm>
            <a:off x="6629400" y="53340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4" name="Text Box 2067"/>
          <p:cNvSpPr txBox="1">
            <a:spLocks noChangeArrowheads="1"/>
          </p:cNvSpPr>
          <p:nvPr/>
        </p:nvSpPr>
        <p:spPr bwMode="auto">
          <a:xfrm>
            <a:off x="7086600" y="6096000"/>
            <a:ext cx="46672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1m</a:t>
            </a:r>
          </a:p>
        </p:txBody>
      </p:sp>
      <p:sp>
        <p:nvSpPr>
          <p:cNvPr id="11285" name="Line 2068"/>
          <p:cNvSpPr>
            <a:spLocks noChangeShapeType="1"/>
          </p:cNvSpPr>
          <p:nvPr/>
        </p:nvSpPr>
        <p:spPr bwMode="auto">
          <a:xfrm>
            <a:off x="5562600" y="6172200"/>
            <a:ext cx="685800" cy="381000"/>
          </a:xfrm>
          <a:prstGeom prst="line">
            <a:avLst/>
          </a:prstGeom>
          <a:noFill/>
          <a:ln w="19050">
            <a:solidFill>
              <a:schemeClr val="tx1"/>
            </a:solidFill>
            <a:round/>
            <a:headEnd type="triangle" w="med" len="med"/>
            <a:tailEnd/>
          </a:ln>
        </p:spPr>
        <p:txBody>
          <a:bodyPr wrap="none" anchor="ctr"/>
          <a:lstStyle/>
          <a:p>
            <a:endParaRPr lang="id-ID"/>
          </a:p>
        </p:txBody>
      </p:sp>
      <p:sp>
        <p:nvSpPr>
          <p:cNvPr id="11286" name="Text Box 2069"/>
          <p:cNvSpPr txBox="1">
            <a:spLocks noChangeArrowheads="1"/>
          </p:cNvSpPr>
          <p:nvPr/>
        </p:nvSpPr>
        <p:spPr bwMode="auto">
          <a:xfrm>
            <a:off x="6205538" y="6391275"/>
            <a:ext cx="1146175"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1cm³ (1cc)</a:t>
            </a:r>
          </a:p>
        </p:txBody>
      </p:sp>
      <p:graphicFrame>
        <p:nvGraphicFramePr>
          <p:cNvPr id="11266" name="Object 2048"/>
          <p:cNvGraphicFramePr>
            <a:graphicFrameLocks noChangeAspect="1"/>
          </p:cNvGraphicFramePr>
          <p:nvPr/>
        </p:nvGraphicFramePr>
        <p:xfrm>
          <a:off x="1752600" y="4724400"/>
          <a:ext cx="2895600" cy="1039813"/>
        </p:xfrm>
        <a:graphic>
          <a:graphicData uri="http://schemas.openxmlformats.org/presentationml/2006/ole">
            <p:oleObj spid="_x0000_s11266" name="数式" r:id="rId4" imgW="1841400" imgH="66024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285750" y="1119188"/>
            <a:ext cx="2143125" cy="2447925"/>
          </a:xfrm>
          <a:prstGeom prst="rect">
            <a:avLst/>
          </a:prstGeom>
          <a:noFill/>
          <a:ln w="9525">
            <a:noFill/>
            <a:miter lim="800000"/>
            <a:headEnd/>
            <a:tailEnd/>
          </a:ln>
        </p:spPr>
      </p:pic>
      <p:pic>
        <p:nvPicPr>
          <p:cNvPr id="20483" name="Picture 5"/>
          <p:cNvPicPr>
            <a:picLocks noChangeAspect="1" noChangeArrowheads="1"/>
          </p:cNvPicPr>
          <p:nvPr/>
        </p:nvPicPr>
        <p:blipFill>
          <a:blip r:embed="rId3"/>
          <a:srcRect/>
          <a:stretch>
            <a:fillRect/>
          </a:stretch>
        </p:blipFill>
        <p:spPr bwMode="auto">
          <a:xfrm>
            <a:off x="288925" y="3722688"/>
            <a:ext cx="3719513" cy="2630487"/>
          </a:xfrm>
          <a:prstGeom prst="rect">
            <a:avLst/>
          </a:prstGeom>
          <a:noFill/>
          <a:ln w="9525">
            <a:noFill/>
            <a:miter lim="800000"/>
            <a:headEnd/>
            <a:tailEnd/>
          </a:ln>
        </p:spPr>
      </p:pic>
      <p:sp>
        <p:nvSpPr>
          <p:cNvPr id="20484" name="Rectangle 6"/>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a:r>
              <a:rPr lang="en-US" sz="2400">
                <a:solidFill>
                  <a:schemeClr val="tx2"/>
                </a:solidFill>
                <a:latin typeface="Elephant" pitchFamily="18" charset="0"/>
              </a:rPr>
              <a:t>ALAT UJI</a:t>
            </a:r>
            <a:br>
              <a:rPr lang="en-US" sz="2400">
                <a:solidFill>
                  <a:schemeClr val="tx2"/>
                </a:solidFill>
                <a:latin typeface="Elephant" pitchFamily="18" charset="0"/>
              </a:rPr>
            </a:br>
            <a:r>
              <a:rPr lang="en-US" sz="2400">
                <a:solidFill>
                  <a:schemeClr val="tx2"/>
                </a:solidFill>
                <a:latin typeface="Elephant" pitchFamily="18" charset="0"/>
              </a:rPr>
              <a:t>External Inspection &amp; Confirmation of Identity</a:t>
            </a:r>
          </a:p>
        </p:txBody>
      </p:sp>
      <p:sp>
        <p:nvSpPr>
          <p:cNvPr id="20485" name="Rectangle 7"/>
          <p:cNvSpPr>
            <a:spLocks noGrp="1" noChangeArrowheads="1"/>
          </p:cNvSpPr>
          <p:nvPr>
            <p:ph type="body" idx="4294967295"/>
          </p:nvPr>
        </p:nvSpPr>
        <p:spPr>
          <a:xfrm>
            <a:off x="4211638" y="1600200"/>
            <a:ext cx="4475162" cy="4495800"/>
          </a:xfrm>
          <a:noFill/>
        </p:spPr>
        <p:txBody>
          <a:bodyPr/>
          <a:lstStyle/>
          <a:p>
            <a:pPr>
              <a:buFont typeface="Wingdings" pitchFamily="2" charset="2"/>
              <a:buChar char="§"/>
            </a:pPr>
            <a:r>
              <a:rPr lang="en-US" smtClean="0"/>
              <a:t>Pemeriksaan secara visual terhadap kelengkapan kendaraan </a:t>
            </a:r>
          </a:p>
          <a:p>
            <a:pPr>
              <a:buFont typeface="Wingdings" pitchFamily="2" charset="2"/>
              <a:buChar char="§"/>
            </a:pPr>
            <a:r>
              <a:rPr lang="en-US" smtClean="0"/>
              <a:t>Peralatan manual menggunakan palu kecil </a:t>
            </a:r>
          </a:p>
        </p:txBody>
      </p:sp>
      <p:sp>
        <p:nvSpPr>
          <p:cNvPr id="190473" name="Oval 9"/>
          <p:cNvSpPr>
            <a:spLocks noChangeArrowheads="1"/>
          </p:cNvSpPr>
          <p:nvPr/>
        </p:nvSpPr>
        <p:spPr bwMode="auto">
          <a:xfrm>
            <a:off x="3021013" y="4184650"/>
            <a:ext cx="706437" cy="788988"/>
          </a:xfrm>
          <a:prstGeom prst="ellipse">
            <a:avLst/>
          </a:prstGeom>
          <a:noFill/>
          <a:ln w="28575">
            <a:solidFill>
              <a:schemeClr val="accent1"/>
            </a:solidFill>
            <a:round/>
            <a:headEnd/>
            <a:tailEnd/>
          </a:ln>
          <a:effectLst>
            <a:prstShdw prst="shdw17" dist="17961" dir="2700000">
              <a:schemeClr val="accent1">
                <a:gamma/>
                <a:shade val="60000"/>
                <a:invGamma/>
              </a:schemeClr>
            </a:prstShdw>
          </a:effectLst>
        </p:spPr>
        <p:txBody>
          <a:bodyPr wrap="none" anchor="ctr"/>
          <a:lstStyle/>
          <a:p>
            <a:pPr>
              <a:defRPr/>
            </a:pPr>
            <a:endParaRPr lang="id-ID"/>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66800" y="719138"/>
            <a:ext cx="3478837" cy="400110"/>
          </a:xfrm>
          <a:prstGeom prst="rect">
            <a:avLst/>
          </a:prstGeom>
          <a:noFill/>
          <a:ln w="9525">
            <a:noFill/>
            <a:miter lim="800000"/>
            <a:headEnd/>
            <a:tailEnd/>
          </a:ln>
        </p:spPr>
        <p:txBody>
          <a:bodyPr wrap="none">
            <a:spAutoFit/>
          </a:bodyPr>
          <a:lstStyle/>
          <a:p>
            <a:pPr eaLnBrk="1" hangingPunct="1"/>
            <a:r>
              <a:rPr lang="id-ID" altLang="ja-JP" u="sng" dirty="0" smtClean="0">
                <a:ea typeface="ＭＳ Ｐゴシック" charset="-128"/>
              </a:rPr>
              <a:t>R</a:t>
            </a:r>
            <a:r>
              <a:rPr lang="en-US" altLang="ja-JP" u="sng" dirty="0" err="1" smtClean="0">
                <a:ea typeface="ＭＳ Ｐゴシック" charset="-128"/>
              </a:rPr>
              <a:t>egula</a:t>
            </a:r>
            <a:r>
              <a:rPr lang="id-ID" altLang="ja-JP" u="sng" dirty="0" smtClean="0">
                <a:ea typeface="ＭＳ Ｐゴシック" charset="-128"/>
              </a:rPr>
              <a:t>s</a:t>
            </a:r>
            <a:r>
              <a:rPr lang="en-US" altLang="ja-JP" u="sng" dirty="0" err="1" smtClean="0">
                <a:ea typeface="ＭＳ Ｐゴシック" charset="-128"/>
              </a:rPr>
              <a:t>i</a:t>
            </a:r>
            <a:r>
              <a:rPr lang="id-ID" altLang="ja-JP" u="sng" dirty="0" smtClean="0">
                <a:ea typeface="ＭＳ Ｐゴシック" charset="-128"/>
              </a:rPr>
              <a:t> di beberapa negara</a:t>
            </a:r>
            <a:endParaRPr lang="en-US" altLang="ja-JP" u="sng" dirty="0">
              <a:ea typeface="ＭＳ Ｐゴシック" charset="-128"/>
            </a:endParaRPr>
          </a:p>
        </p:txBody>
      </p:sp>
      <p:sp>
        <p:nvSpPr>
          <p:cNvPr id="35843" name="Rectangle 3"/>
          <p:cNvSpPr>
            <a:spLocks noChangeArrowheads="1"/>
          </p:cNvSpPr>
          <p:nvPr/>
        </p:nvSpPr>
        <p:spPr bwMode="auto">
          <a:xfrm>
            <a:off x="1676400" y="1295400"/>
            <a:ext cx="1806575"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American type</a:t>
            </a:r>
          </a:p>
        </p:txBody>
      </p:sp>
      <p:grpSp>
        <p:nvGrpSpPr>
          <p:cNvPr id="35844" name="Group 4"/>
          <p:cNvGrpSpPr>
            <a:grpSpLocks/>
          </p:cNvGrpSpPr>
          <p:nvPr/>
        </p:nvGrpSpPr>
        <p:grpSpPr bwMode="auto">
          <a:xfrm>
            <a:off x="1524000" y="3733800"/>
            <a:ext cx="6108700" cy="2892425"/>
            <a:chOff x="960" y="2352"/>
            <a:chExt cx="3848" cy="1822"/>
          </a:xfrm>
        </p:grpSpPr>
        <p:pic>
          <p:nvPicPr>
            <p:cNvPr id="35852" name="Picture 5" descr="C:\　作業中\1.gif"/>
            <p:cNvPicPr>
              <a:picLocks noChangeAspect="1" noChangeArrowheads="1"/>
            </p:cNvPicPr>
            <p:nvPr/>
          </p:nvPicPr>
          <p:blipFill>
            <a:blip r:embed="rId2"/>
            <a:srcRect/>
            <a:stretch>
              <a:fillRect/>
            </a:stretch>
          </p:blipFill>
          <p:spPr bwMode="auto">
            <a:xfrm>
              <a:off x="1433" y="2423"/>
              <a:ext cx="3368" cy="1657"/>
            </a:xfrm>
            <a:prstGeom prst="rect">
              <a:avLst/>
            </a:prstGeom>
            <a:noFill/>
            <a:ln w="9525">
              <a:noFill/>
              <a:miter lim="800000"/>
              <a:headEnd/>
              <a:tailEnd/>
            </a:ln>
          </p:spPr>
        </p:pic>
        <p:sp>
          <p:nvSpPr>
            <p:cNvPr id="35853" name="Text Box 6"/>
            <p:cNvSpPr txBox="1">
              <a:spLocks noChangeArrowheads="1"/>
            </p:cNvSpPr>
            <p:nvPr/>
          </p:nvSpPr>
          <p:spPr bwMode="auto">
            <a:xfrm>
              <a:off x="1263" y="368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5854" name="Text Box 7"/>
            <p:cNvSpPr txBox="1">
              <a:spLocks noChangeArrowheads="1"/>
            </p:cNvSpPr>
            <p:nvPr/>
          </p:nvSpPr>
          <p:spPr bwMode="auto">
            <a:xfrm>
              <a:off x="1192" y="354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5855" name="Text Box 8"/>
            <p:cNvSpPr txBox="1">
              <a:spLocks noChangeArrowheads="1"/>
            </p:cNvSpPr>
            <p:nvPr/>
          </p:nvSpPr>
          <p:spPr bwMode="auto">
            <a:xfrm>
              <a:off x="1192" y="339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5856" name="Text Box 9"/>
            <p:cNvSpPr txBox="1">
              <a:spLocks noChangeArrowheads="1"/>
            </p:cNvSpPr>
            <p:nvPr/>
          </p:nvSpPr>
          <p:spPr bwMode="auto">
            <a:xfrm>
              <a:off x="1192" y="3241"/>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5857" name="Text Box 10"/>
            <p:cNvSpPr txBox="1">
              <a:spLocks noChangeArrowheads="1"/>
            </p:cNvSpPr>
            <p:nvPr/>
          </p:nvSpPr>
          <p:spPr bwMode="auto">
            <a:xfrm>
              <a:off x="1192" y="309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5858" name="Text Box 11"/>
            <p:cNvSpPr txBox="1">
              <a:spLocks noChangeArrowheads="1"/>
            </p:cNvSpPr>
            <p:nvPr/>
          </p:nvSpPr>
          <p:spPr bwMode="auto">
            <a:xfrm>
              <a:off x="1192" y="2947"/>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5859" name="Text Box 12"/>
            <p:cNvSpPr txBox="1">
              <a:spLocks noChangeArrowheads="1"/>
            </p:cNvSpPr>
            <p:nvPr/>
          </p:nvSpPr>
          <p:spPr bwMode="auto">
            <a:xfrm>
              <a:off x="1192" y="2811"/>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60</a:t>
              </a:r>
            </a:p>
          </p:txBody>
        </p:sp>
        <p:sp>
          <p:nvSpPr>
            <p:cNvPr id="35860" name="Text Box 13"/>
            <p:cNvSpPr txBox="1">
              <a:spLocks noChangeArrowheads="1"/>
            </p:cNvSpPr>
            <p:nvPr/>
          </p:nvSpPr>
          <p:spPr bwMode="auto">
            <a:xfrm>
              <a:off x="1192" y="2648"/>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70</a:t>
              </a:r>
            </a:p>
          </p:txBody>
        </p:sp>
        <p:sp>
          <p:nvSpPr>
            <p:cNvPr id="35861" name="Text Box 14"/>
            <p:cNvSpPr txBox="1">
              <a:spLocks noChangeArrowheads="1"/>
            </p:cNvSpPr>
            <p:nvPr/>
          </p:nvSpPr>
          <p:spPr bwMode="auto">
            <a:xfrm>
              <a:off x="1192" y="2352"/>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90</a:t>
              </a:r>
            </a:p>
          </p:txBody>
        </p:sp>
        <p:sp>
          <p:nvSpPr>
            <p:cNvPr id="35862" name="Text Box 15"/>
            <p:cNvSpPr txBox="1">
              <a:spLocks noChangeArrowheads="1"/>
            </p:cNvSpPr>
            <p:nvPr/>
          </p:nvSpPr>
          <p:spPr bwMode="auto">
            <a:xfrm>
              <a:off x="1192" y="2499"/>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80</a:t>
              </a:r>
            </a:p>
          </p:txBody>
        </p:sp>
        <p:sp>
          <p:nvSpPr>
            <p:cNvPr id="35863" name="Text Box 16"/>
            <p:cNvSpPr txBox="1">
              <a:spLocks noChangeArrowheads="1"/>
            </p:cNvSpPr>
            <p:nvPr/>
          </p:nvSpPr>
          <p:spPr bwMode="auto">
            <a:xfrm rot="-5400000">
              <a:off x="592" y="2964"/>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5864" name="Text Box 17"/>
            <p:cNvSpPr txBox="1">
              <a:spLocks noChangeArrowheads="1"/>
            </p:cNvSpPr>
            <p:nvPr/>
          </p:nvSpPr>
          <p:spPr bwMode="auto">
            <a:xfrm>
              <a:off x="1545" y="3808"/>
              <a:ext cx="748" cy="366"/>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1-</a:t>
              </a:r>
            </a:p>
            <a:p>
              <a:pPr eaLnBrk="1" hangingPunct="1"/>
              <a:r>
                <a:rPr lang="en-US" altLang="ja-JP" sz="1600">
                  <a:ea typeface="ＭＳ Ｐゴシック" charset="-128"/>
                </a:rPr>
                <a:t>505 SECS.</a:t>
              </a:r>
            </a:p>
          </p:txBody>
        </p:sp>
        <p:sp>
          <p:nvSpPr>
            <p:cNvPr id="35865" name="Rectangle 18"/>
            <p:cNvSpPr>
              <a:spLocks noChangeArrowheads="1"/>
            </p:cNvSpPr>
            <p:nvPr/>
          </p:nvSpPr>
          <p:spPr bwMode="auto">
            <a:xfrm>
              <a:off x="2308" y="3850"/>
              <a:ext cx="1330"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2-867 SECS.</a:t>
              </a:r>
            </a:p>
          </p:txBody>
        </p:sp>
        <p:sp>
          <p:nvSpPr>
            <p:cNvPr id="35866" name="Text Box 19"/>
            <p:cNvSpPr txBox="1">
              <a:spLocks noChangeArrowheads="1"/>
            </p:cNvSpPr>
            <p:nvPr/>
          </p:nvSpPr>
          <p:spPr bwMode="auto">
            <a:xfrm>
              <a:off x="4060" y="3808"/>
              <a:ext cx="748" cy="366"/>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PHASE 3-</a:t>
              </a:r>
            </a:p>
            <a:p>
              <a:pPr eaLnBrk="1" hangingPunct="1"/>
              <a:r>
                <a:rPr lang="en-US" altLang="ja-JP" sz="1600">
                  <a:ea typeface="ＭＳ Ｐゴシック" charset="-128"/>
                </a:rPr>
                <a:t>505 SECS.</a:t>
              </a:r>
            </a:p>
          </p:txBody>
        </p:sp>
        <p:sp>
          <p:nvSpPr>
            <p:cNvPr id="35867" name="Text Box 20"/>
            <p:cNvSpPr txBox="1">
              <a:spLocks noChangeArrowheads="1"/>
            </p:cNvSpPr>
            <p:nvPr/>
          </p:nvSpPr>
          <p:spPr bwMode="auto">
            <a:xfrm>
              <a:off x="3503" y="3178"/>
              <a:ext cx="606" cy="520"/>
            </a:xfrm>
            <a:prstGeom prst="rect">
              <a:avLst/>
            </a:prstGeom>
            <a:noFill/>
            <a:ln w="9525">
              <a:noFill/>
              <a:miter lim="800000"/>
              <a:headEnd/>
              <a:tailEnd/>
            </a:ln>
          </p:spPr>
          <p:txBody>
            <a:bodyPr wrap="none">
              <a:spAutoFit/>
            </a:bodyPr>
            <a:lstStyle/>
            <a:p>
              <a:pPr algn="ctr" eaLnBrk="1" hangingPunct="1"/>
              <a:r>
                <a:rPr lang="en-US" altLang="ja-JP" sz="1600">
                  <a:ea typeface="ＭＳ Ｐゴシック" charset="-128"/>
                </a:rPr>
                <a:t>10 MIN. </a:t>
              </a:r>
            </a:p>
            <a:p>
              <a:pPr algn="ctr" eaLnBrk="1" hangingPunct="1"/>
              <a:r>
                <a:rPr lang="en-US" altLang="ja-JP" sz="1600">
                  <a:ea typeface="ＭＳ Ｐゴシック" charset="-128"/>
                </a:rPr>
                <a:t>SOAK</a:t>
              </a:r>
            </a:p>
            <a:p>
              <a:pPr algn="ctr" eaLnBrk="1" hangingPunct="1"/>
              <a:r>
                <a:rPr lang="en-US" altLang="ja-JP" sz="1600">
                  <a:ea typeface="ＭＳ Ｐゴシック" charset="-128"/>
                </a:rPr>
                <a:t>PERIOD</a:t>
              </a:r>
            </a:p>
          </p:txBody>
        </p:sp>
      </p:grpSp>
      <p:sp>
        <p:nvSpPr>
          <p:cNvPr id="35845" name="Rectangle 21"/>
          <p:cNvSpPr>
            <a:spLocks noChangeArrowheads="1"/>
          </p:cNvSpPr>
          <p:nvPr/>
        </p:nvSpPr>
        <p:spPr bwMode="auto">
          <a:xfrm>
            <a:off x="1524000" y="1752600"/>
            <a:ext cx="7508875"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United States, Canada, Australia, Sweden, Switzerland, Australia</a:t>
            </a:r>
          </a:p>
        </p:txBody>
      </p:sp>
      <p:grpSp>
        <p:nvGrpSpPr>
          <p:cNvPr id="35846" name="Group 22"/>
          <p:cNvGrpSpPr>
            <a:grpSpLocks/>
          </p:cNvGrpSpPr>
          <p:nvPr/>
        </p:nvGrpSpPr>
        <p:grpSpPr bwMode="auto">
          <a:xfrm>
            <a:off x="2133600" y="2286000"/>
            <a:ext cx="6316663" cy="1374775"/>
            <a:chOff x="1344" y="1440"/>
            <a:chExt cx="3979" cy="866"/>
          </a:xfrm>
        </p:grpSpPr>
        <p:sp>
          <p:nvSpPr>
            <p:cNvPr id="35847" name="Text Box 23"/>
            <p:cNvSpPr txBox="1">
              <a:spLocks noChangeArrowheads="1"/>
            </p:cNvSpPr>
            <p:nvPr/>
          </p:nvSpPr>
          <p:spPr bwMode="auto">
            <a:xfrm>
              <a:off x="1344" y="1440"/>
              <a:ext cx="2301"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US 75 FTP URBAN DRIVE SCHDULE</a:t>
              </a:r>
            </a:p>
          </p:txBody>
        </p:sp>
        <p:sp>
          <p:nvSpPr>
            <p:cNvPr id="35848" name="Text Box 24"/>
            <p:cNvSpPr txBox="1">
              <a:spLocks noChangeArrowheads="1"/>
            </p:cNvSpPr>
            <p:nvPr/>
          </p:nvSpPr>
          <p:spPr bwMode="auto">
            <a:xfrm>
              <a:off x="1536" y="1632"/>
              <a:ext cx="2313" cy="674"/>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SAMPLING TIME</a:t>
              </a:r>
            </a:p>
            <a:p>
              <a:pPr eaLnBrk="1" hangingPunct="1"/>
              <a:r>
                <a:rPr lang="en-US" altLang="ja-JP" sz="1600">
                  <a:ea typeface="ＭＳ Ｐゴシック" charset="-128"/>
                </a:rPr>
                <a:t>DRIVE TIME</a:t>
              </a:r>
            </a:p>
            <a:p>
              <a:pPr eaLnBrk="1" hangingPunct="1"/>
              <a:r>
                <a:rPr lang="en-US" altLang="ja-JP" sz="1600">
                  <a:ea typeface="ＭＳ Ｐゴシック" charset="-128"/>
                </a:rPr>
                <a:t>DISTANCE</a:t>
              </a:r>
            </a:p>
            <a:p>
              <a:pPr eaLnBrk="1" hangingPunct="1"/>
              <a:r>
                <a:rPr lang="en-US" altLang="ja-JP" sz="1600">
                  <a:ea typeface="ＭＳ Ｐゴシック" charset="-128"/>
                </a:rPr>
                <a:t>(N.B. : 72FTP PHASS 1 AND 2 ONLY)</a:t>
              </a:r>
            </a:p>
          </p:txBody>
        </p:sp>
        <p:sp>
          <p:nvSpPr>
            <p:cNvPr id="35849" name="Text Box 25"/>
            <p:cNvSpPr txBox="1">
              <a:spLocks noChangeArrowheads="1"/>
            </p:cNvSpPr>
            <p:nvPr/>
          </p:nvSpPr>
          <p:spPr bwMode="auto">
            <a:xfrm>
              <a:off x="2592" y="1632"/>
              <a:ext cx="735"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1877secs</a:t>
              </a:r>
            </a:p>
            <a:p>
              <a:pPr eaLnBrk="1" hangingPunct="1"/>
              <a:r>
                <a:rPr lang="en-US" altLang="ja-JP" sz="1600">
                  <a:ea typeface="ＭＳ Ｐゴシック" charset="-128"/>
                </a:rPr>
                <a:t>: 1877secs</a:t>
              </a:r>
            </a:p>
            <a:p>
              <a:pPr eaLnBrk="1" hangingPunct="1"/>
              <a:r>
                <a:rPr lang="en-US" altLang="ja-JP" sz="1600">
                  <a:ea typeface="ＭＳ Ｐゴシック" charset="-128"/>
                </a:rPr>
                <a:t>: 17.84km</a:t>
              </a:r>
            </a:p>
          </p:txBody>
        </p:sp>
        <p:sp>
          <p:nvSpPr>
            <p:cNvPr id="35850" name="Text Box 26"/>
            <p:cNvSpPr txBox="1">
              <a:spLocks noChangeArrowheads="1"/>
            </p:cNvSpPr>
            <p:nvPr/>
          </p:nvSpPr>
          <p:spPr bwMode="auto">
            <a:xfrm>
              <a:off x="3744" y="1632"/>
              <a:ext cx="953"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MEAN SPEED</a:t>
              </a:r>
            </a:p>
            <a:p>
              <a:pPr eaLnBrk="1" hangingPunct="1"/>
              <a:r>
                <a:rPr lang="en-US" altLang="ja-JP" sz="1600">
                  <a:ea typeface="ＭＳ Ｐゴシック" charset="-128"/>
                </a:rPr>
                <a:t>MAX SPEED</a:t>
              </a:r>
            </a:p>
            <a:p>
              <a:pPr eaLnBrk="1" hangingPunct="1"/>
              <a:r>
                <a:rPr lang="en-US" altLang="ja-JP" sz="1600">
                  <a:ea typeface="ＭＳ Ｐゴシック" charset="-128"/>
                </a:rPr>
                <a:t>IDLING</a:t>
              </a:r>
            </a:p>
          </p:txBody>
        </p:sp>
        <p:sp>
          <p:nvSpPr>
            <p:cNvPr id="35851" name="Text Box 27"/>
            <p:cNvSpPr txBox="1">
              <a:spLocks noChangeArrowheads="1"/>
            </p:cNvSpPr>
            <p:nvPr/>
          </p:nvSpPr>
          <p:spPr bwMode="auto">
            <a:xfrm>
              <a:off x="4608" y="1632"/>
              <a:ext cx="715" cy="52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34.2km/h</a:t>
              </a:r>
            </a:p>
            <a:p>
              <a:pPr eaLnBrk="1" hangingPunct="1"/>
              <a:r>
                <a:rPr lang="en-US" altLang="ja-JP" sz="1600">
                  <a:ea typeface="ＭＳ Ｐゴシック" charset="-128"/>
                </a:rPr>
                <a:t>: 91.2km/h</a:t>
              </a:r>
            </a:p>
            <a:p>
              <a:pPr eaLnBrk="1" hangingPunct="1"/>
              <a:r>
                <a:rPr lang="en-US" altLang="ja-JP" sz="1600">
                  <a:ea typeface="ＭＳ Ｐゴシック" charset="-128"/>
                </a:rPr>
                <a:t>: 18.2%</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92250" y="1752600"/>
            <a:ext cx="7651750" cy="396875"/>
          </a:xfrm>
          <a:prstGeom prst="rect">
            <a:avLst/>
          </a:prstGeom>
          <a:noFill/>
          <a:ln w="9525">
            <a:noFill/>
            <a:miter lim="800000"/>
            <a:headEnd/>
            <a:tailEnd/>
          </a:ln>
        </p:spPr>
        <p:txBody>
          <a:bodyPr wrap="none">
            <a:spAutoFit/>
          </a:bodyPr>
          <a:lstStyle/>
          <a:p>
            <a:pPr eaLnBrk="1" hangingPunct="1"/>
            <a:r>
              <a:rPr lang="en-US" altLang="ja-JP">
                <a:ea typeface="ＭＳ Ｐゴシック" charset="-128"/>
              </a:rPr>
              <a:t>European countries, Saudi Arabia, Taiwan, Hong Kong, Singapore</a:t>
            </a:r>
          </a:p>
        </p:txBody>
      </p:sp>
      <p:sp>
        <p:nvSpPr>
          <p:cNvPr id="36867" name="Rectangle 3"/>
          <p:cNvSpPr>
            <a:spLocks noChangeArrowheads="1"/>
          </p:cNvSpPr>
          <p:nvPr/>
        </p:nvSpPr>
        <p:spPr bwMode="auto">
          <a:xfrm>
            <a:off x="1676400" y="1295400"/>
            <a:ext cx="1835150"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European type</a:t>
            </a:r>
          </a:p>
        </p:txBody>
      </p:sp>
      <p:pic>
        <p:nvPicPr>
          <p:cNvPr id="36868" name="Picture 4" descr="C:\　作業中\1.gif"/>
          <p:cNvPicPr>
            <a:picLocks noChangeAspect="1" noChangeArrowheads="1"/>
          </p:cNvPicPr>
          <p:nvPr/>
        </p:nvPicPr>
        <p:blipFill>
          <a:blip r:embed="rId2"/>
          <a:srcRect/>
          <a:stretch>
            <a:fillRect/>
          </a:stretch>
        </p:blipFill>
        <p:spPr bwMode="auto">
          <a:xfrm>
            <a:off x="2133600" y="3276600"/>
            <a:ext cx="5715000" cy="2390775"/>
          </a:xfrm>
          <a:prstGeom prst="rect">
            <a:avLst/>
          </a:prstGeom>
          <a:noFill/>
          <a:ln w="9525">
            <a:noFill/>
            <a:miter lim="800000"/>
            <a:headEnd/>
            <a:tailEnd/>
          </a:ln>
        </p:spPr>
      </p:pic>
      <p:sp>
        <p:nvSpPr>
          <p:cNvPr id="36869" name="Text Box 5"/>
          <p:cNvSpPr txBox="1">
            <a:spLocks noChangeArrowheads="1"/>
          </p:cNvSpPr>
          <p:nvPr/>
        </p:nvSpPr>
        <p:spPr bwMode="auto">
          <a:xfrm>
            <a:off x="1828800" y="4833938"/>
            <a:ext cx="296863"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6870" name="Text Box 6"/>
          <p:cNvSpPr txBox="1">
            <a:spLocks noChangeArrowheads="1"/>
          </p:cNvSpPr>
          <p:nvPr/>
        </p:nvSpPr>
        <p:spPr bwMode="auto">
          <a:xfrm>
            <a:off x="1716088" y="44958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6871" name="Text Box 7"/>
          <p:cNvSpPr txBox="1">
            <a:spLocks noChangeArrowheads="1"/>
          </p:cNvSpPr>
          <p:nvPr/>
        </p:nvSpPr>
        <p:spPr bwMode="auto">
          <a:xfrm>
            <a:off x="1716088" y="4160838"/>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6872" name="Text Box 8"/>
          <p:cNvSpPr txBox="1">
            <a:spLocks noChangeArrowheads="1"/>
          </p:cNvSpPr>
          <p:nvPr/>
        </p:nvSpPr>
        <p:spPr bwMode="auto">
          <a:xfrm>
            <a:off x="1716088" y="38100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6873" name="Text Box 9"/>
          <p:cNvSpPr txBox="1">
            <a:spLocks noChangeArrowheads="1"/>
          </p:cNvSpPr>
          <p:nvPr/>
        </p:nvSpPr>
        <p:spPr bwMode="auto">
          <a:xfrm>
            <a:off x="1716088" y="3505200"/>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6874" name="Text Box 10"/>
          <p:cNvSpPr txBox="1">
            <a:spLocks noChangeArrowheads="1"/>
          </p:cNvSpPr>
          <p:nvPr/>
        </p:nvSpPr>
        <p:spPr bwMode="auto">
          <a:xfrm>
            <a:off x="1716088" y="3114675"/>
            <a:ext cx="409575" cy="336550"/>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6875" name="Text Box 11"/>
          <p:cNvSpPr txBox="1">
            <a:spLocks noChangeArrowheads="1"/>
          </p:cNvSpPr>
          <p:nvPr/>
        </p:nvSpPr>
        <p:spPr bwMode="auto">
          <a:xfrm rot="-5400000">
            <a:off x="763588" y="3937000"/>
            <a:ext cx="150495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6876" name="Text Box 12"/>
          <p:cNvSpPr txBox="1">
            <a:spLocks noChangeArrowheads="1"/>
          </p:cNvSpPr>
          <p:nvPr/>
        </p:nvSpPr>
        <p:spPr bwMode="auto">
          <a:xfrm rot="-5400000">
            <a:off x="1984375" y="5178425"/>
            <a:ext cx="63500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IDLE</a:t>
            </a:r>
          </a:p>
        </p:txBody>
      </p:sp>
      <p:sp>
        <p:nvSpPr>
          <p:cNvPr id="36877" name="Text Box 13"/>
          <p:cNvSpPr txBox="1">
            <a:spLocks noChangeArrowheads="1"/>
          </p:cNvSpPr>
          <p:nvPr/>
        </p:nvSpPr>
        <p:spPr bwMode="auto">
          <a:xfrm>
            <a:off x="2514600" y="5105400"/>
            <a:ext cx="3505200" cy="33655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ECE FTP URBAN DRIVE SCHDULE</a:t>
            </a:r>
          </a:p>
        </p:txBody>
      </p:sp>
      <p:sp>
        <p:nvSpPr>
          <p:cNvPr id="36878" name="Text Box 14"/>
          <p:cNvSpPr txBox="1">
            <a:spLocks noChangeArrowheads="1"/>
          </p:cNvSpPr>
          <p:nvPr/>
        </p:nvSpPr>
        <p:spPr bwMode="auto">
          <a:xfrm>
            <a:off x="2438400" y="5410200"/>
            <a:ext cx="1776413"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SAMPLING TIME</a:t>
            </a:r>
          </a:p>
          <a:p>
            <a:pPr eaLnBrk="1" hangingPunct="1"/>
            <a:r>
              <a:rPr lang="en-US" altLang="ja-JP" sz="1600">
                <a:ea typeface="ＭＳ Ｐゴシック" charset="-128"/>
              </a:rPr>
              <a:t>DRIVE TIME</a:t>
            </a:r>
          </a:p>
          <a:p>
            <a:pPr eaLnBrk="1" hangingPunct="1"/>
            <a:r>
              <a:rPr lang="en-US" altLang="ja-JP" sz="1600">
                <a:ea typeface="ＭＳ Ｐゴシック" charset="-128"/>
              </a:rPr>
              <a:t>DISTANCE</a:t>
            </a:r>
          </a:p>
        </p:txBody>
      </p:sp>
      <p:sp>
        <p:nvSpPr>
          <p:cNvPr id="36879" name="Text Box 15"/>
          <p:cNvSpPr txBox="1">
            <a:spLocks noChangeArrowheads="1"/>
          </p:cNvSpPr>
          <p:nvPr/>
        </p:nvSpPr>
        <p:spPr bwMode="auto">
          <a:xfrm>
            <a:off x="4114800" y="5410200"/>
            <a:ext cx="1054100"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780secs</a:t>
            </a:r>
          </a:p>
          <a:p>
            <a:pPr eaLnBrk="1" hangingPunct="1"/>
            <a:r>
              <a:rPr lang="en-US" altLang="ja-JP" sz="1600">
                <a:ea typeface="ＭＳ Ｐゴシック" charset="-128"/>
              </a:rPr>
              <a:t>: 820secs</a:t>
            </a:r>
          </a:p>
          <a:p>
            <a:pPr eaLnBrk="1" hangingPunct="1"/>
            <a:r>
              <a:rPr lang="en-US" altLang="ja-JP" sz="1600">
                <a:ea typeface="ＭＳ Ｐゴシック" charset="-128"/>
              </a:rPr>
              <a:t>: 4.05km</a:t>
            </a:r>
          </a:p>
        </p:txBody>
      </p:sp>
      <p:sp>
        <p:nvSpPr>
          <p:cNvPr id="36880" name="Text Box 16"/>
          <p:cNvSpPr txBox="1">
            <a:spLocks noChangeArrowheads="1"/>
          </p:cNvSpPr>
          <p:nvPr/>
        </p:nvSpPr>
        <p:spPr bwMode="auto">
          <a:xfrm>
            <a:off x="5410200" y="5410200"/>
            <a:ext cx="1512888"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MEAN SPEED</a:t>
            </a:r>
          </a:p>
          <a:p>
            <a:pPr eaLnBrk="1" hangingPunct="1"/>
            <a:r>
              <a:rPr lang="en-US" altLang="ja-JP" sz="1600">
                <a:ea typeface="ＭＳ Ｐゴシック" charset="-128"/>
              </a:rPr>
              <a:t>MAX SPEED</a:t>
            </a:r>
          </a:p>
          <a:p>
            <a:pPr eaLnBrk="1" hangingPunct="1"/>
            <a:r>
              <a:rPr lang="en-US" altLang="ja-JP" sz="1600">
                <a:ea typeface="ＭＳ Ｐゴシック" charset="-128"/>
              </a:rPr>
              <a:t>IDLING</a:t>
            </a:r>
          </a:p>
        </p:txBody>
      </p:sp>
      <p:sp>
        <p:nvSpPr>
          <p:cNvPr id="36881" name="Text Box 17"/>
          <p:cNvSpPr txBox="1">
            <a:spLocks noChangeArrowheads="1"/>
          </p:cNvSpPr>
          <p:nvPr/>
        </p:nvSpPr>
        <p:spPr bwMode="auto">
          <a:xfrm>
            <a:off x="6781800" y="5410200"/>
            <a:ext cx="965200" cy="825500"/>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 19km/h</a:t>
            </a:r>
          </a:p>
          <a:p>
            <a:pPr eaLnBrk="1" hangingPunct="1"/>
            <a:r>
              <a:rPr lang="en-US" altLang="ja-JP" sz="1600">
                <a:ea typeface="ＭＳ Ｐゴシック" charset="-128"/>
              </a:rPr>
              <a:t>: 50km/h</a:t>
            </a:r>
          </a:p>
          <a:p>
            <a:pPr eaLnBrk="1" hangingPunct="1"/>
            <a:r>
              <a:rPr lang="en-US" altLang="ja-JP" sz="1600">
                <a:ea typeface="ＭＳ Ｐゴシック" charset="-128"/>
              </a:rPr>
              <a:t>: 35.2%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1676400" y="519113"/>
            <a:ext cx="1835150" cy="396875"/>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Japanese type</a:t>
            </a:r>
          </a:p>
        </p:txBody>
      </p:sp>
      <p:grpSp>
        <p:nvGrpSpPr>
          <p:cNvPr id="37891" name="Group 3"/>
          <p:cNvGrpSpPr>
            <a:grpSpLocks/>
          </p:cNvGrpSpPr>
          <p:nvPr/>
        </p:nvGrpSpPr>
        <p:grpSpPr bwMode="auto">
          <a:xfrm>
            <a:off x="2171700" y="914400"/>
            <a:ext cx="6515100" cy="2863850"/>
            <a:chOff x="1032" y="576"/>
            <a:chExt cx="4104" cy="1804"/>
          </a:xfrm>
        </p:grpSpPr>
        <p:sp>
          <p:nvSpPr>
            <p:cNvPr id="37909" name="Text Box 4"/>
            <p:cNvSpPr txBox="1">
              <a:spLocks noChangeArrowheads="1"/>
            </p:cNvSpPr>
            <p:nvPr/>
          </p:nvSpPr>
          <p:spPr bwMode="auto">
            <a:xfrm>
              <a:off x="1395" y="163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7910" name="Text Box 5"/>
            <p:cNvSpPr txBox="1">
              <a:spLocks noChangeArrowheads="1"/>
            </p:cNvSpPr>
            <p:nvPr/>
          </p:nvSpPr>
          <p:spPr bwMode="auto">
            <a:xfrm>
              <a:off x="1320" y="1440"/>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7911" name="Text Box 6"/>
            <p:cNvSpPr txBox="1">
              <a:spLocks noChangeArrowheads="1"/>
            </p:cNvSpPr>
            <p:nvPr/>
          </p:nvSpPr>
          <p:spPr bwMode="auto">
            <a:xfrm>
              <a:off x="1320" y="1227"/>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7912" name="Text Box 7"/>
            <p:cNvSpPr txBox="1">
              <a:spLocks noChangeArrowheads="1"/>
            </p:cNvSpPr>
            <p:nvPr/>
          </p:nvSpPr>
          <p:spPr bwMode="auto">
            <a:xfrm>
              <a:off x="1320" y="1008"/>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7913" name="Text Box 8"/>
            <p:cNvSpPr txBox="1">
              <a:spLocks noChangeArrowheads="1"/>
            </p:cNvSpPr>
            <p:nvPr/>
          </p:nvSpPr>
          <p:spPr bwMode="auto">
            <a:xfrm>
              <a:off x="1320" y="78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7914" name="Text Box 9"/>
            <p:cNvSpPr txBox="1">
              <a:spLocks noChangeArrowheads="1"/>
            </p:cNvSpPr>
            <p:nvPr/>
          </p:nvSpPr>
          <p:spPr bwMode="auto">
            <a:xfrm>
              <a:off x="1320" y="576"/>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7915" name="Text Box 10"/>
            <p:cNvSpPr txBox="1">
              <a:spLocks noChangeArrowheads="1"/>
            </p:cNvSpPr>
            <p:nvPr/>
          </p:nvSpPr>
          <p:spPr bwMode="auto">
            <a:xfrm rot="-5400000">
              <a:off x="664" y="1088"/>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7916" name="Text Box 11"/>
            <p:cNvSpPr txBox="1">
              <a:spLocks noChangeArrowheads="1"/>
            </p:cNvSpPr>
            <p:nvPr/>
          </p:nvSpPr>
          <p:spPr bwMode="auto">
            <a:xfrm>
              <a:off x="2232" y="1793"/>
              <a:ext cx="993"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SAMPLING TIME</a:t>
              </a:r>
            </a:p>
            <a:p>
              <a:pPr eaLnBrk="1" hangingPunct="1"/>
              <a:r>
                <a:rPr lang="en-US" altLang="ja-JP" sz="1400">
                  <a:ea typeface="ＭＳ Ｐゴシック" charset="-128"/>
                </a:rPr>
                <a:t>DRIVE TIME</a:t>
              </a:r>
            </a:p>
            <a:p>
              <a:pPr eaLnBrk="1" hangingPunct="1"/>
              <a:r>
                <a:rPr lang="en-US" altLang="ja-JP" sz="1400">
                  <a:ea typeface="ＭＳ Ｐゴシック" charset="-128"/>
                </a:rPr>
                <a:t>MEAN SPEED</a:t>
              </a:r>
            </a:p>
          </p:txBody>
        </p:sp>
        <p:sp>
          <p:nvSpPr>
            <p:cNvPr id="37917" name="Text Box 12"/>
            <p:cNvSpPr txBox="1">
              <a:spLocks noChangeArrowheads="1"/>
            </p:cNvSpPr>
            <p:nvPr/>
          </p:nvSpPr>
          <p:spPr bwMode="auto">
            <a:xfrm>
              <a:off x="3144" y="1776"/>
              <a:ext cx="637"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675secs</a:t>
              </a:r>
            </a:p>
            <a:p>
              <a:pPr eaLnBrk="1" hangingPunct="1"/>
              <a:r>
                <a:rPr lang="en-US" altLang="ja-JP" sz="1400">
                  <a:ea typeface="ＭＳ Ｐゴシック" charset="-128"/>
                </a:rPr>
                <a:t>: 810secs</a:t>
              </a:r>
            </a:p>
            <a:p>
              <a:pPr eaLnBrk="1" hangingPunct="1"/>
              <a:r>
                <a:rPr lang="en-US" altLang="ja-JP" sz="1400">
                  <a:ea typeface="ＭＳ Ｐゴシック" charset="-128"/>
                </a:rPr>
                <a:t>: 17.7km/h</a:t>
              </a:r>
            </a:p>
          </p:txBody>
        </p:sp>
        <p:sp>
          <p:nvSpPr>
            <p:cNvPr id="37918" name="Text Box 13"/>
            <p:cNvSpPr txBox="1">
              <a:spLocks noChangeArrowheads="1"/>
            </p:cNvSpPr>
            <p:nvPr/>
          </p:nvSpPr>
          <p:spPr bwMode="auto">
            <a:xfrm>
              <a:off x="3816" y="1920"/>
              <a:ext cx="771"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DISTANCE</a:t>
              </a:r>
            </a:p>
            <a:p>
              <a:pPr eaLnBrk="1" hangingPunct="1"/>
              <a:r>
                <a:rPr lang="en-US" altLang="ja-JP" sz="1400">
                  <a:ea typeface="ＭＳ Ｐゴシック" charset="-128"/>
                </a:rPr>
                <a:t>MAX SPEED</a:t>
              </a:r>
            </a:p>
            <a:p>
              <a:pPr eaLnBrk="1" hangingPunct="1"/>
              <a:r>
                <a:rPr lang="en-US" altLang="ja-JP" sz="1400">
                  <a:ea typeface="ＭＳ Ｐゴシック" charset="-128"/>
                </a:rPr>
                <a:t>IDLING</a:t>
              </a:r>
            </a:p>
          </p:txBody>
        </p:sp>
        <p:sp>
          <p:nvSpPr>
            <p:cNvPr id="37919" name="Text Box 14"/>
            <p:cNvSpPr txBox="1">
              <a:spLocks noChangeArrowheads="1"/>
            </p:cNvSpPr>
            <p:nvPr/>
          </p:nvSpPr>
          <p:spPr bwMode="auto">
            <a:xfrm>
              <a:off x="4488" y="1920"/>
              <a:ext cx="544"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3.98km</a:t>
              </a:r>
            </a:p>
            <a:p>
              <a:pPr eaLnBrk="1" hangingPunct="1"/>
              <a:r>
                <a:rPr lang="en-US" altLang="ja-JP" sz="1400">
                  <a:ea typeface="ＭＳ Ｐゴシック" charset="-128"/>
                </a:rPr>
                <a:t>: 40km/h</a:t>
              </a:r>
            </a:p>
            <a:p>
              <a:pPr eaLnBrk="1" hangingPunct="1"/>
              <a:r>
                <a:rPr lang="en-US" altLang="ja-JP" sz="1400">
                  <a:ea typeface="ＭＳ Ｐゴシック" charset="-128"/>
                </a:rPr>
                <a:t>: 26.7%</a:t>
              </a:r>
            </a:p>
          </p:txBody>
        </p:sp>
        <p:sp>
          <p:nvSpPr>
            <p:cNvPr id="37920" name="Text Box 15"/>
            <p:cNvSpPr txBox="1">
              <a:spLocks noChangeArrowheads="1"/>
            </p:cNvSpPr>
            <p:nvPr/>
          </p:nvSpPr>
          <p:spPr bwMode="auto">
            <a:xfrm>
              <a:off x="1560" y="1776"/>
              <a:ext cx="646"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YARN UP </a:t>
              </a:r>
            </a:p>
            <a:p>
              <a:pPr eaLnBrk="1" hangingPunct="1"/>
              <a:r>
                <a:rPr lang="en-US" altLang="ja-JP" sz="1400">
                  <a:ea typeface="ＭＳ Ｐゴシック" charset="-128"/>
                </a:rPr>
                <a:t>CYCLE</a:t>
              </a:r>
            </a:p>
            <a:p>
              <a:pPr eaLnBrk="1" hangingPunct="1"/>
              <a:r>
                <a:rPr lang="en-US" altLang="ja-JP" sz="1400">
                  <a:ea typeface="ＭＳ Ｐゴシック" charset="-128"/>
                </a:rPr>
                <a:t>135 SECS</a:t>
              </a:r>
            </a:p>
          </p:txBody>
        </p:sp>
        <p:pic>
          <p:nvPicPr>
            <p:cNvPr id="37921" name="Picture 16" descr="C:\　作業中\1.gif"/>
            <p:cNvPicPr>
              <a:picLocks noChangeAspect="1" noChangeArrowheads="1"/>
            </p:cNvPicPr>
            <p:nvPr/>
          </p:nvPicPr>
          <p:blipFill>
            <a:blip r:embed="rId2"/>
            <a:srcRect/>
            <a:stretch>
              <a:fillRect/>
            </a:stretch>
          </p:blipFill>
          <p:spPr bwMode="auto">
            <a:xfrm>
              <a:off x="1536" y="672"/>
              <a:ext cx="3600" cy="1518"/>
            </a:xfrm>
            <a:prstGeom prst="rect">
              <a:avLst/>
            </a:prstGeom>
            <a:noFill/>
            <a:ln w="9525">
              <a:noFill/>
              <a:miter lim="800000"/>
              <a:headEnd/>
              <a:tailEnd/>
            </a:ln>
          </p:spPr>
        </p:pic>
        <p:sp>
          <p:nvSpPr>
            <p:cNvPr id="37922" name="Text Box 17"/>
            <p:cNvSpPr txBox="1">
              <a:spLocks noChangeArrowheads="1"/>
            </p:cNvSpPr>
            <p:nvPr/>
          </p:nvSpPr>
          <p:spPr bwMode="auto">
            <a:xfrm>
              <a:off x="3864" y="1776"/>
              <a:ext cx="658"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5 CYCLES</a:t>
              </a:r>
            </a:p>
          </p:txBody>
        </p:sp>
      </p:grpSp>
      <p:grpSp>
        <p:nvGrpSpPr>
          <p:cNvPr id="37892" name="Group 18"/>
          <p:cNvGrpSpPr>
            <a:grpSpLocks/>
          </p:cNvGrpSpPr>
          <p:nvPr/>
        </p:nvGrpSpPr>
        <p:grpSpPr bwMode="auto">
          <a:xfrm>
            <a:off x="2133600" y="3657600"/>
            <a:ext cx="5402263" cy="2924175"/>
            <a:chOff x="981" y="2400"/>
            <a:chExt cx="3403" cy="1842"/>
          </a:xfrm>
        </p:grpSpPr>
        <p:sp>
          <p:nvSpPr>
            <p:cNvPr id="37895" name="Rectangle 19"/>
            <p:cNvSpPr>
              <a:spLocks noChangeArrowheads="1"/>
            </p:cNvSpPr>
            <p:nvPr/>
          </p:nvSpPr>
          <p:spPr bwMode="auto">
            <a:xfrm>
              <a:off x="1269" y="2400"/>
              <a:ext cx="25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60</a:t>
              </a:r>
            </a:p>
          </p:txBody>
        </p:sp>
        <p:pic>
          <p:nvPicPr>
            <p:cNvPr id="37896" name="Picture 20" descr="C:\　作業中\2.gif"/>
            <p:cNvPicPr>
              <a:picLocks noChangeAspect="1" noChangeArrowheads="1"/>
            </p:cNvPicPr>
            <p:nvPr/>
          </p:nvPicPr>
          <p:blipFill>
            <a:blip r:embed="rId3"/>
            <a:srcRect/>
            <a:stretch>
              <a:fillRect/>
            </a:stretch>
          </p:blipFill>
          <p:spPr bwMode="auto">
            <a:xfrm>
              <a:off x="1488" y="2496"/>
              <a:ext cx="2142" cy="1518"/>
            </a:xfrm>
            <a:prstGeom prst="rect">
              <a:avLst/>
            </a:prstGeom>
            <a:noFill/>
            <a:ln w="9525">
              <a:noFill/>
              <a:miter lim="800000"/>
              <a:headEnd/>
              <a:tailEnd/>
            </a:ln>
          </p:spPr>
        </p:pic>
        <p:sp>
          <p:nvSpPr>
            <p:cNvPr id="37897" name="Text Box 21"/>
            <p:cNvSpPr txBox="1">
              <a:spLocks noChangeArrowheads="1"/>
            </p:cNvSpPr>
            <p:nvPr/>
          </p:nvSpPr>
          <p:spPr bwMode="auto">
            <a:xfrm>
              <a:off x="1344" y="3552"/>
              <a:ext cx="187"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0</a:t>
              </a:r>
            </a:p>
          </p:txBody>
        </p:sp>
        <p:sp>
          <p:nvSpPr>
            <p:cNvPr id="37898" name="Text Box 22"/>
            <p:cNvSpPr txBox="1">
              <a:spLocks noChangeArrowheads="1"/>
            </p:cNvSpPr>
            <p:nvPr/>
          </p:nvSpPr>
          <p:spPr bwMode="auto">
            <a:xfrm>
              <a:off x="1269" y="3360"/>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10</a:t>
              </a:r>
            </a:p>
          </p:txBody>
        </p:sp>
        <p:sp>
          <p:nvSpPr>
            <p:cNvPr id="37899" name="Text Box 23"/>
            <p:cNvSpPr txBox="1">
              <a:spLocks noChangeArrowheads="1"/>
            </p:cNvSpPr>
            <p:nvPr/>
          </p:nvSpPr>
          <p:spPr bwMode="auto">
            <a:xfrm>
              <a:off x="1269" y="3159"/>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20</a:t>
              </a:r>
            </a:p>
          </p:txBody>
        </p:sp>
        <p:sp>
          <p:nvSpPr>
            <p:cNvPr id="37900" name="Text Box 24"/>
            <p:cNvSpPr txBox="1">
              <a:spLocks noChangeArrowheads="1"/>
            </p:cNvSpPr>
            <p:nvPr/>
          </p:nvSpPr>
          <p:spPr bwMode="auto">
            <a:xfrm>
              <a:off x="1269" y="296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30</a:t>
              </a:r>
            </a:p>
          </p:txBody>
        </p:sp>
        <p:sp>
          <p:nvSpPr>
            <p:cNvPr id="37901" name="Text Box 25"/>
            <p:cNvSpPr txBox="1">
              <a:spLocks noChangeArrowheads="1"/>
            </p:cNvSpPr>
            <p:nvPr/>
          </p:nvSpPr>
          <p:spPr bwMode="auto">
            <a:xfrm>
              <a:off x="1269" y="2784"/>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40</a:t>
              </a:r>
            </a:p>
          </p:txBody>
        </p:sp>
        <p:sp>
          <p:nvSpPr>
            <p:cNvPr id="37902" name="Text Box 26"/>
            <p:cNvSpPr txBox="1">
              <a:spLocks noChangeArrowheads="1"/>
            </p:cNvSpPr>
            <p:nvPr/>
          </p:nvSpPr>
          <p:spPr bwMode="auto">
            <a:xfrm>
              <a:off x="1269" y="2592"/>
              <a:ext cx="258" cy="212"/>
            </a:xfrm>
            <a:prstGeom prst="rect">
              <a:avLst/>
            </a:prstGeom>
            <a:noFill/>
            <a:ln w="9525">
              <a:noFill/>
              <a:miter lim="800000"/>
              <a:headEnd/>
              <a:tailEnd/>
            </a:ln>
          </p:spPr>
          <p:txBody>
            <a:bodyPr wrap="none">
              <a:spAutoFit/>
            </a:bodyPr>
            <a:lstStyle/>
            <a:p>
              <a:pPr algn="r" eaLnBrk="1" hangingPunct="1"/>
              <a:r>
                <a:rPr lang="en-US" altLang="ja-JP" sz="1600">
                  <a:ea typeface="ＭＳ Ｐゴシック" charset="-128"/>
                </a:rPr>
                <a:t>50</a:t>
              </a:r>
            </a:p>
          </p:txBody>
        </p:sp>
        <p:sp>
          <p:nvSpPr>
            <p:cNvPr id="37903" name="Text Box 27"/>
            <p:cNvSpPr txBox="1">
              <a:spLocks noChangeArrowheads="1"/>
            </p:cNvSpPr>
            <p:nvPr/>
          </p:nvSpPr>
          <p:spPr bwMode="auto">
            <a:xfrm rot="-5400000">
              <a:off x="613" y="3008"/>
              <a:ext cx="948" cy="212"/>
            </a:xfrm>
            <a:prstGeom prst="rect">
              <a:avLst/>
            </a:prstGeom>
            <a:noFill/>
            <a:ln w="9525">
              <a:noFill/>
              <a:miter lim="800000"/>
              <a:headEnd/>
              <a:tailEnd/>
            </a:ln>
          </p:spPr>
          <p:txBody>
            <a:bodyPr wrap="none">
              <a:spAutoFit/>
            </a:bodyPr>
            <a:lstStyle/>
            <a:p>
              <a:pPr eaLnBrk="1" hangingPunct="1"/>
              <a:r>
                <a:rPr lang="en-US" altLang="ja-JP" sz="1600">
                  <a:ea typeface="ＭＳ Ｐゴシック" charset="-128"/>
                </a:rPr>
                <a:t>SPEED (km/h)</a:t>
              </a:r>
            </a:p>
          </p:txBody>
        </p:sp>
        <p:sp>
          <p:nvSpPr>
            <p:cNvPr id="37904" name="Text Box 28"/>
            <p:cNvSpPr txBox="1">
              <a:spLocks noChangeArrowheads="1"/>
            </p:cNvSpPr>
            <p:nvPr/>
          </p:nvSpPr>
          <p:spPr bwMode="auto">
            <a:xfrm>
              <a:off x="1584" y="3648"/>
              <a:ext cx="993"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SAMPLING TIME</a:t>
              </a:r>
            </a:p>
            <a:p>
              <a:pPr eaLnBrk="1" hangingPunct="1"/>
              <a:r>
                <a:rPr lang="en-US" altLang="ja-JP" sz="1400">
                  <a:ea typeface="ＭＳ Ｐゴシック" charset="-128"/>
                </a:rPr>
                <a:t>DRIVE TIME</a:t>
              </a:r>
            </a:p>
            <a:p>
              <a:pPr eaLnBrk="1" hangingPunct="1"/>
              <a:r>
                <a:rPr lang="en-US" altLang="ja-JP" sz="1400">
                  <a:ea typeface="ＭＳ Ｐゴシック" charset="-128"/>
                </a:rPr>
                <a:t>MEAN SPEED</a:t>
              </a:r>
            </a:p>
            <a:p>
              <a:pPr eaLnBrk="1" hangingPunct="1"/>
              <a:r>
                <a:rPr lang="en-US" altLang="ja-JP" sz="1400">
                  <a:ea typeface="ＭＳ Ｐゴシック" charset="-128"/>
                </a:rPr>
                <a:t>IDLING</a:t>
              </a:r>
            </a:p>
          </p:txBody>
        </p:sp>
        <p:sp>
          <p:nvSpPr>
            <p:cNvPr id="37905" name="Text Box 29"/>
            <p:cNvSpPr txBox="1">
              <a:spLocks noChangeArrowheads="1"/>
            </p:cNvSpPr>
            <p:nvPr/>
          </p:nvSpPr>
          <p:spPr bwMode="auto">
            <a:xfrm>
              <a:off x="2496" y="3631"/>
              <a:ext cx="637"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480secs</a:t>
              </a:r>
            </a:p>
            <a:p>
              <a:pPr eaLnBrk="1" hangingPunct="1"/>
              <a:r>
                <a:rPr lang="en-US" altLang="ja-JP" sz="1400">
                  <a:ea typeface="ＭＳ Ｐゴシック" charset="-128"/>
                </a:rPr>
                <a:t>: 505secs</a:t>
              </a:r>
            </a:p>
            <a:p>
              <a:pPr eaLnBrk="1" hangingPunct="1"/>
              <a:r>
                <a:rPr lang="en-US" altLang="ja-JP" sz="1400">
                  <a:ea typeface="ＭＳ Ｐゴシック" charset="-128"/>
                </a:rPr>
                <a:t>: 30.6km/h</a:t>
              </a:r>
            </a:p>
            <a:p>
              <a:pPr eaLnBrk="1" hangingPunct="1"/>
              <a:r>
                <a:rPr lang="en-US" altLang="ja-JP" sz="1400">
                  <a:ea typeface="ＭＳ Ｐゴシック" charset="-128"/>
                </a:rPr>
                <a:t>: 71.7%</a:t>
              </a:r>
            </a:p>
          </p:txBody>
        </p:sp>
        <p:sp>
          <p:nvSpPr>
            <p:cNvPr id="37906" name="Text Box 30"/>
            <p:cNvSpPr txBox="1">
              <a:spLocks noChangeArrowheads="1"/>
            </p:cNvSpPr>
            <p:nvPr/>
          </p:nvSpPr>
          <p:spPr bwMode="auto">
            <a:xfrm>
              <a:off x="3168" y="3775"/>
              <a:ext cx="771"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DISTANCE</a:t>
              </a:r>
            </a:p>
            <a:p>
              <a:pPr eaLnBrk="1" hangingPunct="1"/>
              <a:r>
                <a:rPr lang="en-US" altLang="ja-JP" sz="1400">
                  <a:ea typeface="ＭＳ Ｐゴシック" charset="-128"/>
                </a:rPr>
                <a:t>MAX SPEED</a:t>
              </a:r>
            </a:p>
          </p:txBody>
        </p:sp>
        <p:sp>
          <p:nvSpPr>
            <p:cNvPr id="37907" name="Text Box 31"/>
            <p:cNvSpPr txBox="1">
              <a:spLocks noChangeArrowheads="1"/>
            </p:cNvSpPr>
            <p:nvPr/>
          </p:nvSpPr>
          <p:spPr bwMode="auto">
            <a:xfrm>
              <a:off x="3840" y="3775"/>
              <a:ext cx="544"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 4.08km</a:t>
              </a:r>
            </a:p>
            <a:p>
              <a:pPr eaLnBrk="1" hangingPunct="1"/>
              <a:r>
                <a:rPr lang="en-US" altLang="ja-JP" sz="1400">
                  <a:ea typeface="ＭＳ Ｐゴシック" charset="-128"/>
                </a:rPr>
                <a:t>: 60km/h</a:t>
              </a:r>
            </a:p>
            <a:p>
              <a:pPr eaLnBrk="1" hangingPunct="1"/>
              <a:endParaRPr lang="en-US" altLang="ja-JP" sz="1400">
                <a:ea typeface="ＭＳ Ｐゴシック" charset="-128"/>
              </a:endParaRPr>
            </a:p>
          </p:txBody>
        </p:sp>
        <p:sp>
          <p:nvSpPr>
            <p:cNvPr id="37908" name="Text Box 32"/>
            <p:cNvSpPr txBox="1">
              <a:spLocks noChangeArrowheads="1"/>
            </p:cNvSpPr>
            <p:nvPr/>
          </p:nvSpPr>
          <p:spPr bwMode="auto">
            <a:xfrm>
              <a:off x="3216" y="3631"/>
              <a:ext cx="658"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CYCLES</a:t>
              </a:r>
            </a:p>
          </p:txBody>
        </p:sp>
      </p:grpSp>
      <p:sp>
        <p:nvSpPr>
          <p:cNvPr id="37893" name="Text Box 33"/>
          <p:cNvSpPr txBox="1">
            <a:spLocks noChangeArrowheads="1"/>
          </p:cNvSpPr>
          <p:nvPr/>
        </p:nvSpPr>
        <p:spPr bwMode="auto">
          <a:xfrm>
            <a:off x="609600" y="4495800"/>
            <a:ext cx="1187450" cy="641350"/>
          </a:xfrm>
          <a:prstGeom prst="rect">
            <a:avLst/>
          </a:prstGeom>
          <a:noFill/>
          <a:ln w="9525">
            <a:noFill/>
            <a:miter lim="800000"/>
            <a:headEnd/>
            <a:tailEnd/>
          </a:ln>
        </p:spPr>
        <p:txBody>
          <a:bodyPr wrap="none">
            <a:spAutoFit/>
          </a:bodyPr>
          <a:lstStyle/>
          <a:p>
            <a:pPr algn="ctr" eaLnBrk="1" hangingPunct="1"/>
            <a:r>
              <a:rPr lang="en-US" altLang="ja-JP" sz="1800">
                <a:ea typeface="ＭＳ Ｐゴシック" charset="-128"/>
              </a:rPr>
              <a:t>11 MODE</a:t>
            </a:r>
          </a:p>
          <a:p>
            <a:pPr algn="ctr" eaLnBrk="1" hangingPunct="1"/>
            <a:r>
              <a:rPr lang="en-US" altLang="ja-JP" sz="1800">
                <a:ea typeface="ＭＳ Ｐゴシック" charset="-128"/>
              </a:rPr>
              <a:t>(4 cycles)</a:t>
            </a:r>
          </a:p>
        </p:txBody>
      </p:sp>
      <p:sp>
        <p:nvSpPr>
          <p:cNvPr id="37894" name="Text Box 34"/>
          <p:cNvSpPr txBox="1">
            <a:spLocks noChangeArrowheads="1"/>
          </p:cNvSpPr>
          <p:nvPr/>
        </p:nvSpPr>
        <p:spPr bwMode="auto">
          <a:xfrm>
            <a:off x="685800" y="1447800"/>
            <a:ext cx="1187450" cy="641350"/>
          </a:xfrm>
          <a:prstGeom prst="rect">
            <a:avLst/>
          </a:prstGeom>
          <a:noFill/>
          <a:ln w="9525">
            <a:noFill/>
            <a:miter lim="800000"/>
            <a:headEnd/>
            <a:tailEnd/>
          </a:ln>
        </p:spPr>
        <p:txBody>
          <a:bodyPr wrap="none">
            <a:spAutoFit/>
          </a:bodyPr>
          <a:lstStyle/>
          <a:p>
            <a:pPr algn="ctr" eaLnBrk="1" hangingPunct="1"/>
            <a:r>
              <a:rPr lang="en-US" altLang="ja-JP" sz="1800">
                <a:ea typeface="ＭＳ Ｐゴシック" charset="-128"/>
              </a:rPr>
              <a:t>10 MODE</a:t>
            </a:r>
          </a:p>
          <a:p>
            <a:pPr algn="ctr" eaLnBrk="1" hangingPunct="1"/>
            <a:r>
              <a:rPr lang="en-US" altLang="ja-JP" sz="1800">
                <a:ea typeface="ＭＳ Ｐゴシック" charset="-128"/>
              </a:rPr>
              <a:t>(6 cycles)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531813" y="685800"/>
            <a:ext cx="8002587" cy="5730875"/>
            <a:chOff x="335" y="432"/>
            <a:chExt cx="5041" cy="3610"/>
          </a:xfrm>
        </p:grpSpPr>
        <p:pic>
          <p:nvPicPr>
            <p:cNvPr id="38915" name="Picture 3" descr="C:\　作業中\1.gif"/>
            <p:cNvPicPr>
              <a:picLocks noChangeAspect="1" noChangeArrowheads="1"/>
            </p:cNvPicPr>
            <p:nvPr/>
          </p:nvPicPr>
          <p:blipFill>
            <a:blip r:embed="rId2"/>
            <a:srcRect/>
            <a:stretch>
              <a:fillRect/>
            </a:stretch>
          </p:blipFill>
          <p:spPr bwMode="auto">
            <a:xfrm>
              <a:off x="576" y="1440"/>
              <a:ext cx="4800" cy="1056"/>
            </a:xfrm>
            <a:prstGeom prst="rect">
              <a:avLst/>
            </a:prstGeom>
            <a:noFill/>
            <a:ln w="9525">
              <a:noFill/>
              <a:miter lim="800000"/>
              <a:headEnd/>
              <a:tailEnd/>
            </a:ln>
          </p:spPr>
        </p:pic>
        <p:sp>
          <p:nvSpPr>
            <p:cNvPr id="38916" name="Line 4"/>
            <p:cNvSpPr>
              <a:spLocks noChangeShapeType="1"/>
            </p:cNvSpPr>
            <p:nvPr/>
          </p:nvSpPr>
          <p:spPr bwMode="auto">
            <a:xfrm>
              <a:off x="672" y="624"/>
              <a:ext cx="0" cy="2976"/>
            </a:xfrm>
            <a:prstGeom prst="line">
              <a:avLst/>
            </a:prstGeom>
            <a:noFill/>
            <a:ln w="19050">
              <a:solidFill>
                <a:schemeClr val="tx1"/>
              </a:solidFill>
              <a:round/>
              <a:headEnd/>
              <a:tailEnd/>
            </a:ln>
          </p:spPr>
          <p:txBody>
            <a:bodyPr wrap="none" anchor="ctr"/>
            <a:lstStyle/>
            <a:p>
              <a:endParaRPr lang="id-ID"/>
            </a:p>
          </p:txBody>
        </p:sp>
        <p:sp>
          <p:nvSpPr>
            <p:cNvPr id="38917" name="Line 5"/>
            <p:cNvSpPr>
              <a:spLocks noChangeShapeType="1"/>
            </p:cNvSpPr>
            <p:nvPr/>
          </p:nvSpPr>
          <p:spPr bwMode="auto">
            <a:xfrm flipV="1">
              <a:off x="2612" y="624"/>
              <a:ext cx="0" cy="2914"/>
            </a:xfrm>
            <a:prstGeom prst="line">
              <a:avLst/>
            </a:prstGeom>
            <a:noFill/>
            <a:ln w="19050">
              <a:solidFill>
                <a:schemeClr val="tx1"/>
              </a:solidFill>
              <a:round/>
              <a:headEnd/>
              <a:tailEnd/>
            </a:ln>
          </p:spPr>
          <p:txBody>
            <a:bodyPr wrap="none" anchor="ctr"/>
            <a:lstStyle/>
            <a:p>
              <a:endParaRPr lang="id-ID"/>
            </a:p>
          </p:txBody>
        </p:sp>
        <p:sp>
          <p:nvSpPr>
            <p:cNvPr id="38918" name="Line 6"/>
            <p:cNvSpPr>
              <a:spLocks noChangeShapeType="1"/>
            </p:cNvSpPr>
            <p:nvPr/>
          </p:nvSpPr>
          <p:spPr bwMode="auto">
            <a:xfrm flipV="1">
              <a:off x="2976" y="624"/>
              <a:ext cx="0" cy="844"/>
            </a:xfrm>
            <a:prstGeom prst="line">
              <a:avLst/>
            </a:prstGeom>
            <a:noFill/>
            <a:ln w="19050">
              <a:solidFill>
                <a:schemeClr val="tx1"/>
              </a:solidFill>
              <a:round/>
              <a:headEnd/>
              <a:tailEnd/>
            </a:ln>
          </p:spPr>
          <p:txBody>
            <a:bodyPr wrap="none" anchor="ctr"/>
            <a:lstStyle/>
            <a:p>
              <a:endParaRPr lang="id-ID"/>
            </a:p>
          </p:txBody>
        </p:sp>
        <p:sp>
          <p:nvSpPr>
            <p:cNvPr id="38919" name="Line 7"/>
            <p:cNvSpPr>
              <a:spLocks noChangeShapeType="1"/>
            </p:cNvSpPr>
            <p:nvPr/>
          </p:nvSpPr>
          <p:spPr bwMode="auto">
            <a:xfrm flipV="1">
              <a:off x="3744" y="624"/>
              <a:ext cx="0" cy="844"/>
            </a:xfrm>
            <a:prstGeom prst="line">
              <a:avLst/>
            </a:prstGeom>
            <a:noFill/>
            <a:ln w="19050">
              <a:solidFill>
                <a:schemeClr val="tx1"/>
              </a:solidFill>
              <a:round/>
              <a:headEnd/>
              <a:tailEnd/>
            </a:ln>
          </p:spPr>
          <p:txBody>
            <a:bodyPr wrap="none" anchor="ctr"/>
            <a:lstStyle/>
            <a:p>
              <a:endParaRPr lang="id-ID"/>
            </a:p>
          </p:txBody>
        </p:sp>
        <p:sp>
          <p:nvSpPr>
            <p:cNvPr id="38920" name="Line 8"/>
            <p:cNvSpPr>
              <a:spLocks noChangeShapeType="1"/>
            </p:cNvSpPr>
            <p:nvPr/>
          </p:nvSpPr>
          <p:spPr bwMode="auto">
            <a:xfrm flipV="1">
              <a:off x="4540" y="624"/>
              <a:ext cx="0" cy="844"/>
            </a:xfrm>
            <a:prstGeom prst="line">
              <a:avLst/>
            </a:prstGeom>
            <a:noFill/>
            <a:ln w="19050">
              <a:solidFill>
                <a:schemeClr val="tx1"/>
              </a:solidFill>
              <a:round/>
              <a:headEnd/>
              <a:tailEnd/>
            </a:ln>
          </p:spPr>
          <p:txBody>
            <a:bodyPr wrap="none" anchor="ctr"/>
            <a:lstStyle/>
            <a:p>
              <a:endParaRPr lang="id-ID"/>
            </a:p>
          </p:txBody>
        </p:sp>
        <p:sp>
          <p:nvSpPr>
            <p:cNvPr id="38921" name="Line 9"/>
            <p:cNvSpPr>
              <a:spLocks noChangeShapeType="1"/>
            </p:cNvSpPr>
            <p:nvPr/>
          </p:nvSpPr>
          <p:spPr bwMode="auto">
            <a:xfrm flipV="1">
              <a:off x="4224" y="624"/>
              <a:ext cx="0" cy="2496"/>
            </a:xfrm>
            <a:prstGeom prst="line">
              <a:avLst/>
            </a:prstGeom>
            <a:noFill/>
            <a:ln w="19050">
              <a:solidFill>
                <a:schemeClr val="tx1"/>
              </a:solidFill>
              <a:round/>
              <a:headEnd/>
              <a:tailEnd/>
            </a:ln>
          </p:spPr>
          <p:txBody>
            <a:bodyPr wrap="none" anchor="ctr"/>
            <a:lstStyle/>
            <a:p>
              <a:endParaRPr lang="id-ID"/>
            </a:p>
          </p:txBody>
        </p:sp>
        <p:sp>
          <p:nvSpPr>
            <p:cNvPr id="38922" name="Line 10"/>
            <p:cNvSpPr>
              <a:spLocks noChangeShapeType="1"/>
            </p:cNvSpPr>
            <p:nvPr/>
          </p:nvSpPr>
          <p:spPr bwMode="auto">
            <a:xfrm flipV="1">
              <a:off x="3438" y="624"/>
              <a:ext cx="0" cy="2496"/>
            </a:xfrm>
            <a:prstGeom prst="line">
              <a:avLst/>
            </a:prstGeom>
            <a:noFill/>
            <a:ln w="19050">
              <a:solidFill>
                <a:schemeClr val="tx1"/>
              </a:solidFill>
              <a:round/>
              <a:headEnd/>
              <a:tailEnd/>
            </a:ln>
          </p:spPr>
          <p:txBody>
            <a:bodyPr wrap="none" anchor="ctr"/>
            <a:lstStyle/>
            <a:p>
              <a:endParaRPr lang="id-ID"/>
            </a:p>
          </p:txBody>
        </p:sp>
        <p:sp>
          <p:nvSpPr>
            <p:cNvPr id="38923" name="Line 11"/>
            <p:cNvSpPr>
              <a:spLocks noChangeShapeType="1"/>
            </p:cNvSpPr>
            <p:nvPr/>
          </p:nvSpPr>
          <p:spPr bwMode="auto">
            <a:xfrm>
              <a:off x="3427"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4" name="Line 12"/>
            <p:cNvSpPr>
              <a:spLocks noChangeShapeType="1"/>
            </p:cNvSpPr>
            <p:nvPr/>
          </p:nvSpPr>
          <p:spPr bwMode="auto">
            <a:xfrm>
              <a:off x="2606"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5" name="Line 13"/>
            <p:cNvSpPr>
              <a:spLocks noChangeShapeType="1"/>
            </p:cNvSpPr>
            <p:nvPr/>
          </p:nvSpPr>
          <p:spPr bwMode="auto">
            <a:xfrm>
              <a:off x="4227" y="2928"/>
              <a:ext cx="816"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6" name="Line 14"/>
            <p:cNvSpPr>
              <a:spLocks noChangeShapeType="1"/>
            </p:cNvSpPr>
            <p:nvPr/>
          </p:nvSpPr>
          <p:spPr bwMode="auto">
            <a:xfrm>
              <a:off x="5040" y="2448"/>
              <a:ext cx="0" cy="1008"/>
            </a:xfrm>
            <a:prstGeom prst="line">
              <a:avLst/>
            </a:prstGeom>
            <a:noFill/>
            <a:ln w="19050">
              <a:solidFill>
                <a:schemeClr val="tx1"/>
              </a:solidFill>
              <a:round/>
              <a:headEnd/>
              <a:tailEnd/>
            </a:ln>
          </p:spPr>
          <p:txBody>
            <a:bodyPr wrap="none" anchor="ctr"/>
            <a:lstStyle/>
            <a:p>
              <a:endParaRPr lang="id-ID"/>
            </a:p>
          </p:txBody>
        </p:sp>
        <p:sp>
          <p:nvSpPr>
            <p:cNvPr id="38927" name="Line 15"/>
            <p:cNvSpPr>
              <a:spLocks noChangeShapeType="1"/>
            </p:cNvSpPr>
            <p:nvPr/>
          </p:nvSpPr>
          <p:spPr bwMode="auto">
            <a:xfrm>
              <a:off x="1872" y="2448"/>
              <a:ext cx="0" cy="672"/>
            </a:xfrm>
            <a:prstGeom prst="line">
              <a:avLst/>
            </a:prstGeom>
            <a:noFill/>
            <a:ln w="19050">
              <a:solidFill>
                <a:schemeClr val="tx1"/>
              </a:solidFill>
              <a:round/>
              <a:headEnd/>
              <a:tailEnd/>
            </a:ln>
          </p:spPr>
          <p:txBody>
            <a:bodyPr wrap="none" anchor="ctr"/>
            <a:lstStyle/>
            <a:p>
              <a:endParaRPr lang="id-ID"/>
            </a:p>
          </p:txBody>
        </p:sp>
        <p:sp>
          <p:nvSpPr>
            <p:cNvPr id="38928" name="Line 16"/>
            <p:cNvSpPr>
              <a:spLocks noChangeShapeType="1"/>
            </p:cNvSpPr>
            <p:nvPr/>
          </p:nvSpPr>
          <p:spPr bwMode="auto">
            <a:xfrm>
              <a:off x="1872" y="2928"/>
              <a:ext cx="72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29" name="Line 17"/>
            <p:cNvSpPr>
              <a:spLocks noChangeShapeType="1"/>
            </p:cNvSpPr>
            <p:nvPr/>
          </p:nvSpPr>
          <p:spPr bwMode="auto">
            <a:xfrm>
              <a:off x="672" y="2928"/>
              <a:ext cx="1200"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0" name="Line 18"/>
            <p:cNvSpPr>
              <a:spLocks noChangeShapeType="1"/>
            </p:cNvSpPr>
            <p:nvPr/>
          </p:nvSpPr>
          <p:spPr bwMode="auto">
            <a:xfrm>
              <a:off x="2592" y="3312"/>
              <a:ext cx="2448"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1" name="Text Box 19"/>
            <p:cNvSpPr txBox="1">
              <a:spLocks noChangeArrowheads="1"/>
            </p:cNvSpPr>
            <p:nvPr/>
          </p:nvSpPr>
          <p:spPr bwMode="auto">
            <a:xfrm>
              <a:off x="2400"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2" name="Line 20"/>
            <p:cNvSpPr>
              <a:spLocks noChangeShapeType="1"/>
            </p:cNvSpPr>
            <p:nvPr/>
          </p:nvSpPr>
          <p:spPr bwMode="auto">
            <a:xfrm>
              <a:off x="2592" y="768"/>
              <a:ext cx="384"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3" name="Line 21"/>
            <p:cNvSpPr>
              <a:spLocks noChangeShapeType="1"/>
            </p:cNvSpPr>
            <p:nvPr/>
          </p:nvSpPr>
          <p:spPr bwMode="auto">
            <a:xfrm>
              <a:off x="3442" y="768"/>
              <a:ext cx="302"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4" name="Line 22"/>
            <p:cNvSpPr>
              <a:spLocks noChangeShapeType="1"/>
            </p:cNvSpPr>
            <p:nvPr/>
          </p:nvSpPr>
          <p:spPr bwMode="auto">
            <a:xfrm>
              <a:off x="4224" y="768"/>
              <a:ext cx="302" cy="0"/>
            </a:xfrm>
            <a:prstGeom prst="line">
              <a:avLst/>
            </a:prstGeom>
            <a:noFill/>
            <a:ln w="19050">
              <a:solidFill>
                <a:schemeClr val="tx1"/>
              </a:solidFill>
              <a:round/>
              <a:headEnd type="triangle" w="med" len="med"/>
              <a:tailEnd type="triangle" w="med" len="med"/>
            </a:ln>
          </p:spPr>
          <p:txBody>
            <a:bodyPr wrap="none" anchor="ctr"/>
            <a:lstStyle/>
            <a:p>
              <a:endParaRPr lang="id-ID"/>
            </a:p>
          </p:txBody>
        </p:sp>
        <p:sp>
          <p:nvSpPr>
            <p:cNvPr id="38935" name="Text Box 23"/>
            <p:cNvSpPr txBox="1">
              <a:spLocks noChangeArrowheads="1"/>
            </p:cNvSpPr>
            <p:nvPr/>
          </p:nvSpPr>
          <p:spPr bwMode="auto">
            <a:xfrm>
              <a:off x="3216"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6" name="Text Box 24"/>
            <p:cNvSpPr txBox="1">
              <a:spLocks noChangeArrowheads="1"/>
            </p:cNvSpPr>
            <p:nvPr/>
          </p:nvSpPr>
          <p:spPr bwMode="auto">
            <a:xfrm>
              <a:off x="3984" y="432"/>
              <a:ext cx="76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4 SECONDS</a:t>
              </a:r>
            </a:p>
          </p:txBody>
        </p:sp>
        <p:sp>
          <p:nvSpPr>
            <p:cNvPr id="38937" name="Text Box 25"/>
            <p:cNvSpPr txBox="1">
              <a:spLocks noChangeArrowheads="1"/>
            </p:cNvSpPr>
            <p:nvPr/>
          </p:nvSpPr>
          <p:spPr bwMode="auto">
            <a:xfrm>
              <a:off x="3408"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38" name="Text Box 26"/>
            <p:cNvSpPr txBox="1">
              <a:spLocks noChangeArrowheads="1"/>
            </p:cNvSpPr>
            <p:nvPr/>
          </p:nvSpPr>
          <p:spPr bwMode="auto">
            <a:xfrm>
              <a:off x="2592"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39" name="Text Box 27"/>
            <p:cNvSpPr txBox="1">
              <a:spLocks noChangeArrowheads="1"/>
            </p:cNvSpPr>
            <p:nvPr/>
          </p:nvSpPr>
          <p:spPr bwMode="auto">
            <a:xfrm>
              <a:off x="4224" y="2688"/>
              <a:ext cx="826"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15 SECONDS</a:t>
              </a:r>
            </a:p>
          </p:txBody>
        </p:sp>
        <p:sp>
          <p:nvSpPr>
            <p:cNvPr id="38940" name="Text Box 28"/>
            <p:cNvSpPr txBox="1">
              <a:spLocks noChangeArrowheads="1"/>
            </p:cNvSpPr>
            <p:nvPr/>
          </p:nvSpPr>
          <p:spPr bwMode="auto">
            <a:xfrm>
              <a:off x="3120" y="3120"/>
              <a:ext cx="145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3 TIMES MEASUREMENT</a:t>
              </a:r>
            </a:p>
          </p:txBody>
        </p:sp>
        <p:sp>
          <p:nvSpPr>
            <p:cNvPr id="38941" name="Text Box 29"/>
            <p:cNvSpPr txBox="1">
              <a:spLocks noChangeArrowheads="1"/>
            </p:cNvSpPr>
            <p:nvPr/>
          </p:nvSpPr>
          <p:spPr bwMode="auto">
            <a:xfrm>
              <a:off x="672" y="2976"/>
              <a:ext cx="1144" cy="326"/>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RACE THE ENGINE</a:t>
              </a:r>
            </a:p>
            <a:p>
              <a:pPr eaLnBrk="1" hangingPunct="1"/>
              <a:r>
                <a:rPr lang="en-US" altLang="ja-JP" sz="1400">
                  <a:ea typeface="ＭＳ Ｐゴシック" charset="-128"/>
                </a:rPr>
                <a:t>SEVERAL TIMES</a:t>
              </a:r>
            </a:p>
          </p:txBody>
        </p:sp>
        <p:sp>
          <p:nvSpPr>
            <p:cNvPr id="38942" name="Text Box 30"/>
            <p:cNvSpPr txBox="1">
              <a:spLocks noChangeArrowheads="1"/>
            </p:cNvSpPr>
            <p:nvPr/>
          </p:nvSpPr>
          <p:spPr bwMode="auto">
            <a:xfrm>
              <a:off x="1872" y="2976"/>
              <a:ext cx="708" cy="594"/>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IDLING</a:t>
              </a:r>
            </a:p>
            <a:p>
              <a:pPr eaLnBrk="1" hangingPunct="1"/>
              <a:r>
                <a:rPr lang="en-US" altLang="ja-JP" sz="1400">
                  <a:ea typeface="ＭＳ Ｐゴシック" charset="-128"/>
                </a:rPr>
                <a:t>PRIOR TO</a:t>
              </a:r>
            </a:p>
            <a:p>
              <a:pPr eaLnBrk="1" hangingPunct="1"/>
              <a:r>
                <a:rPr lang="en-US" altLang="ja-JP" sz="1400">
                  <a:ea typeface="ＭＳ Ｐゴシック" charset="-128"/>
                </a:rPr>
                <a:t>MEASURE-</a:t>
              </a:r>
            </a:p>
            <a:p>
              <a:pPr eaLnBrk="1" hangingPunct="1"/>
              <a:r>
                <a:rPr lang="en-US" altLang="ja-JP" sz="1400">
                  <a:ea typeface="ＭＳ Ｐゴシック" charset="-128"/>
                </a:rPr>
                <a:t>MENT</a:t>
              </a:r>
            </a:p>
          </p:txBody>
        </p:sp>
        <p:sp>
          <p:nvSpPr>
            <p:cNvPr id="38943" name="Text Box 31"/>
            <p:cNvSpPr txBox="1">
              <a:spLocks noChangeArrowheads="1"/>
            </p:cNvSpPr>
            <p:nvPr/>
          </p:nvSpPr>
          <p:spPr bwMode="auto">
            <a:xfrm>
              <a:off x="1200" y="816"/>
              <a:ext cx="1069"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MAXIMUM SPEED</a:t>
              </a:r>
            </a:p>
          </p:txBody>
        </p:sp>
        <p:sp>
          <p:nvSpPr>
            <p:cNvPr id="38944" name="Line 32"/>
            <p:cNvSpPr>
              <a:spLocks noChangeShapeType="1"/>
            </p:cNvSpPr>
            <p:nvPr/>
          </p:nvSpPr>
          <p:spPr bwMode="auto">
            <a:xfrm>
              <a:off x="1728" y="1008"/>
              <a:ext cx="0" cy="432"/>
            </a:xfrm>
            <a:prstGeom prst="line">
              <a:avLst/>
            </a:prstGeom>
            <a:noFill/>
            <a:ln w="19050">
              <a:solidFill>
                <a:schemeClr val="tx1"/>
              </a:solidFill>
              <a:round/>
              <a:headEnd/>
              <a:tailEnd type="triangle" w="med" len="med"/>
            </a:ln>
          </p:spPr>
          <p:txBody>
            <a:bodyPr wrap="none" anchor="ctr"/>
            <a:lstStyle/>
            <a:p>
              <a:endParaRPr lang="id-ID"/>
            </a:p>
          </p:txBody>
        </p:sp>
        <p:sp>
          <p:nvSpPr>
            <p:cNvPr id="38945" name="Line 33"/>
            <p:cNvSpPr>
              <a:spLocks noChangeShapeType="1"/>
            </p:cNvSpPr>
            <p:nvPr/>
          </p:nvSpPr>
          <p:spPr bwMode="auto">
            <a:xfrm>
              <a:off x="1728" y="1008"/>
              <a:ext cx="1104" cy="432"/>
            </a:xfrm>
            <a:prstGeom prst="line">
              <a:avLst/>
            </a:prstGeom>
            <a:noFill/>
            <a:ln w="19050">
              <a:solidFill>
                <a:schemeClr val="tx1"/>
              </a:solidFill>
              <a:round/>
              <a:headEnd/>
              <a:tailEnd type="triangle" w="med" len="med"/>
            </a:ln>
          </p:spPr>
          <p:txBody>
            <a:bodyPr wrap="none" anchor="ctr"/>
            <a:lstStyle/>
            <a:p>
              <a:endParaRPr lang="id-ID"/>
            </a:p>
          </p:txBody>
        </p:sp>
        <p:sp>
          <p:nvSpPr>
            <p:cNvPr id="38946" name="Text Box 34"/>
            <p:cNvSpPr txBox="1">
              <a:spLocks noChangeArrowheads="1"/>
            </p:cNvSpPr>
            <p:nvPr/>
          </p:nvSpPr>
          <p:spPr bwMode="auto">
            <a:xfrm>
              <a:off x="1776" y="1632"/>
              <a:ext cx="913" cy="46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STERT OF </a:t>
              </a:r>
            </a:p>
            <a:p>
              <a:pPr eaLnBrk="1" hangingPunct="1"/>
              <a:r>
                <a:rPr lang="en-US" altLang="ja-JP" sz="1400">
                  <a:ea typeface="ＭＳ Ｐゴシック" charset="-128"/>
                </a:rPr>
                <a:t>MEASURMENT</a:t>
              </a:r>
            </a:p>
            <a:p>
              <a:pPr eaLnBrk="1" hangingPunct="1"/>
              <a:r>
                <a:rPr lang="en-US" altLang="ja-JP" sz="1400">
                  <a:ea typeface="ＭＳ Ｐゴシック" charset="-128"/>
                </a:rPr>
                <a:t>POINT</a:t>
              </a:r>
            </a:p>
          </p:txBody>
        </p:sp>
        <p:sp>
          <p:nvSpPr>
            <p:cNvPr id="38947" name="Line 35"/>
            <p:cNvSpPr>
              <a:spLocks noChangeShapeType="1"/>
            </p:cNvSpPr>
            <p:nvPr/>
          </p:nvSpPr>
          <p:spPr bwMode="auto">
            <a:xfrm>
              <a:off x="2208" y="2016"/>
              <a:ext cx="384" cy="432"/>
            </a:xfrm>
            <a:prstGeom prst="line">
              <a:avLst/>
            </a:prstGeom>
            <a:noFill/>
            <a:ln w="19050">
              <a:solidFill>
                <a:schemeClr val="tx1"/>
              </a:solidFill>
              <a:round/>
              <a:headEnd/>
              <a:tailEnd type="triangle" w="med" len="med"/>
            </a:ln>
          </p:spPr>
          <p:txBody>
            <a:bodyPr wrap="none" anchor="ctr"/>
            <a:lstStyle/>
            <a:p>
              <a:endParaRPr lang="id-ID"/>
            </a:p>
          </p:txBody>
        </p:sp>
        <p:sp>
          <p:nvSpPr>
            <p:cNvPr id="38948" name="Line 36"/>
            <p:cNvSpPr>
              <a:spLocks noChangeShapeType="1"/>
            </p:cNvSpPr>
            <p:nvPr/>
          </p:nvSpPr>
          <p:spPr bwMode="auto">
            <a:xfrm>
              <a:off x="2208" y="2016"/>
              <a:ext cx="1200" cy="432"/>
            </a:xfrm>
            <a:prstGeom prst="line">
              <a:avLst/>
            </a:prstGeom>
            <a:noFill/>
            <a:ln w="19050">
              <a:solidFill>
                <a:schemeClr val="tx1"/>
              </a:solidFill>
              <a:round/>
              <a:headEnd/>
              <a:tailEnd type="triangle" w="med" len="med"/>
            </a:ln>
          </p:spPr>
          <p:txBody>
            <a:bodyPr wrap="none" anchor="ctr"/>
            <a:lstStyle/>
            <a:p>
              <a:endParaRPr lang="id-ID"/>
            </a:p>
          </p:txBody>
        </p:sp>
        <p:sp>
          <p:nvSpPr>
            <p:cNvPr id="38949" name="Line 37"/>
            <p:cNvSpPr>
              <a:spLocks noChangeShapeType="1"/>
            </p:cNvSpPr>
            <p:nvPr/>
          </p:nvSpPr>
          <p:spPr bwMode="auto">
            <a:xfrm>
              <a:off x="2208" y="2016"/>
              <a:ext cx="2016" cy="432"/>
            </a:xfrm>
            <a:prstGeom prst="line">
              <a:avLst/>
            </a:prstGeom>
            <a:noFill/>
            <a:ln w="19050">
              <a:solidFill>
                <a:schemeClr val="tx1"/>
              </a:solidFill>
              <a:round/>
              <a:headEnd/>
              <a:tailEnd type="triangle" w="med" len="med"/>
            </a:ln>
          </p:spPr>
          <p:txBody>
            <a:bodyPr wrap="none" anchor="ctr"/>
            <a:lstStyle/>
            <a:p>
              <a:endParaRPr lang="id-ID"/>
            </a:p>
          </p:txBody>
        </p:sp>
        <p:sp>
          <p:nvSpPr>
            <p:cNvPr id="38950" name="Text Box 38"/>
            <p:cNvSpPr txBox="1">
              <a:spLocks noChangeArrowheads="1"/>
            </p:cNvSpPr>
            <p:nvPr/>
          </p:nvSpPr>
          <p:spPr bwMode="auto">
            <a:xfrm>
              <a:off x="1584" y="3792"/>
              <a:ext cx="2630" cy="250"/>
            </a:xfrm>
            <a:prstGeom prst="rect">
              <a:avLst/>
            </a:prstGeom>
            <a:noFill/>
            <a:ln w="9525">
              <a:noFill/>
              <a:miter lim="800000"/>
              <a:headEnd/>
              <a:tailEnd/>
            </a:ln>
          </p:spPr>
          <p:txBody>
            <a:bodyPr wrap="none">
              <a:spAutoFit/>
            </a:bodyPr>
            <a:lstStyle/>
            <a:p>
              <a:pPr eaLnBrk="1" hangingPunct="1"/>
              <a:r>
                <a:rPr lang="en-US" altLang="ja-JP">
                  <a:solidFill>
                    <a:srgbClr val="0000FF"/>
                  </a:solidFill>
                  <a:ea typeface="ＭＳ Ｐゴシック" charset="-128"/>
                </a:rPr>
                <a:t>Black Smoke Measurement Pattern</a:t>
              </a:r>
            </a:p>
          </p:txBody>
        </p:sp>
        <p:sp>
          <p:nvSpPr>
            <p:cNvPr id="38951" name="Text Box 39"/>
            <p:cNvSpPr txBox="1">
              <a:spLocks noChangeArrowheads="1"/>
            </p:cNvSpPr>
            <p:nvPr/>
          </p:nvSpPr>
          <p:spPr bwMode="auto">
            <a:xfrm rot="5400000">
              <a:off x="-159" y="1837"/>
              <a:ext cx="1180"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SPEED          IDLING</a:t>
              </a:r>
            </a:p>
          </p:txBody>
        </p:sp>
        <p:sp>
          <p:nvSpPr>
            <p:cNvPr id="38952" name="Line 40"/>
            <p:cNvSpPr>
              <a:spLocks noChangeShapeType="1"/>
            </p:cNvSpPr>
            <p:nvPr/>
          </p:nvSpPr>
          <p:spPr bwMode="auto">
            <a:xfrm flipV="1">
              <a:off x="432" y="1776"/>
              <a:ext cx="0" cy="288"/>
            </a:xfrm>
            <a:prstGeom prst="line">
              <a:avLst/>
            </a:prstGeom>
            <a:noFill/>
            <a:ln w="19050">
              <a:solidFill>
                <a:schemeClr val="tx1"/>
              </a:solidFill>
              <a:round/>
              <a:headEnd/>
              <a:tailEnd type="triangle" w="med" len="med"/>
            </a:ln>
          </p:spPr>
          <p:txBody>
            <a:bodyPr wrap="none" anchor="ctr"/>
            <a:lstStyle/>
            <a:p>
              <a:endParaRPr lang="id-ID"/>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2"/>
          <p:cNvGrpSpPr>
            <a:grpSpLocks/>
          </p:cNvGrpSpPr>
          <p:nvPr/>
        </p:nvGrpSpPr>
        <p:grpSpPr bwMode="auto">
          <a:xfrm>
            <a:off x="1785938" y="1524000"/>
            <a:ext cx="6643687" cy="4762500"/>
            <a:chOff x="1125" y="960"/>
            <a:chExt cx="4185" cy="3000"/>
          </a:xfrm>
        </p:grpSpPr>
        <p:pic>
          <p:nvPicPr>
            <p:cNvPr id="39940" name="Picture 3" descr="C:\　作業中\1.gif"/>
            <p:cNvPicPr>
              <a:picLocks noChangeAspect="1" noChangeArrowheads="1"/>
            </p:cNvPicPr>
            <p:nvPr/>
          </p:nvPicPr>
          <p:blipFill>
            <a:blip r:embed="rId2"/>
            <a:srcRect/>
            <a:stretch>
              <a:fillRect/>
            </a:stretch>
          </p:blipFill>
          <p:spPr bwMode="auto">
            <a:xfrm>
              <a:off x="1125" y="960"/>
              <a:ext cx="3510" cy="3000"/>
            </a:xfrm>
            <a:prstGeom prst="rect">
              <a:avLst/>
            </a:prstGeom>
            <a:noFill/>
            <a:ln w="9525">
              <a:noFill/>
              <a:miter lim="800000"/>
              <a:headEnd/>
              <a:tailEnd/>
            </a:ln>
          </p:spPr>
        </p:pic>
        <p:sp>
          <p:nvSpPr>
            <p:cNvPr id="39941" name="Text Box 4"/>
            <p:cNvSpPr txBox="1">
              <a:spLocks noChangeArrowheads="1"/>
            </p:cNvSpPr>
            <p:nvPr/>
          </p:nvSpPr>
          <p:spPr bwMode="auto">
            <a:xfrm>
              <a:off x="4502" y="2455"/>
              <a:ext cx="69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To AC100V</a:t>
              </a:r>
            </a:p>
          </p:txBody>
        </p:sp>
        <p:sp>
          <p:nvSpPr>
            <p:cNvPr id="39942" name="Text Box 5"/>
            <p:cNvSpPr txBox="1">
              <a:spLocks noChangeArrowheads="1"/>
            </p:cNvSpPr>
            <p:nvPr/>
          </p:nvSpPr>
          <p:spPr bwMode="auto">
            <a:xfrm>
              <a:off x="2352" y="3120"/>
              <a:ext cx="681"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Foot switch</a:t>
              </a:r>
            </a:p>
          </p:txBody>
        </p:sp>
        <p:sp>
          <p:nvSpPr>
            <p:cNvPr id="39943" name="Text Box 6"/>
            <p:cNvSpPr txBox="1">
              <a:spLocks noChangeArrowheads="1"/>
            </p:cNvSpPr>
            <p:nvPr/>
          </p:nvSpPr>
          <p:spPr bwMode="auto">
            <a:xfrm>
              <a:off x="2544" y="3504"/>
              <a:ext cx="985"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Accelerator pedal</a:t>
              </a:r>
            </a:p>
          </p:txBody>
        </p:sp>
        <p:sp>
          <p:nvSpPr>
            <p:cNvPr id="39944" name="Line 7"/>
            <p:cNvSpPr>
              <a:spLocks noChangeShapeType="1"/>
            </p:cNvSpPr>
            <p:nvPr/>
          </p:nvSpPr>
          <p:spPr bwMode="auto">
            <a:xfrm flipH="1" flipV="1">
              <a:off x="2064" y="3120"/>
              <a:ext cx="336" cy="96"/>
            </a:xfrm>
            <a:prstGeom prst="line">
              <a:avLst/>
            </a:prstGeom>
            <a:noFill/>
            <a:ln w="19050">
              <a:solidFill>
                <a:schemeClr val="tx1"/>
              </a:solidFill>
              <a:round/>
              <a:headEnd/>
              <a:tailEnd type="triangle" w="med" len="med"/>
            </a:ln>
          </p:spPr>
          <p:txBody>
            <a:bodyPr wrap="none" anchor="ctr"/>
            <a:lstStyle/>
            <a:p>
              <a:endParaRPr lang="id-ID"/>
            </a:p>
          </p:txBody>
        </p:sp>
        <p:sp>
          <p:nvSpPr>
            <p:cNvPr id="39945" name="Line 8"/>
            <p:cNvSpPr>
              <a:spLocks noChangeShapeType="1"/>
            </p:cNvSpPr>
            <p:nvPr/>
          </p:nvSpPr>
          <p:spPr bwMode="auto">
            <a:xfrm flipH="1" flipV="1">
              <a:off x="2160" y="3552"/>
              <a:ext cx="384" cy="48"/>
            </a:xfrm>
            <a:prstGeom prst="line">
              <a:avLst/>
            </a:prstGeom>
            <a:noFill/>
            <a:ln w="19050">
              <a:solidFill>
                <a:schemeClr val="tx1"/>
              </a:solidFill>
              <a:round/>
              <a:headEnd/>
              <a:tailEnd type="triangle" w="med" len="med"/>
            </a:ln>
          </p:spPr>
          <p:txBody>
            <a:bodyPr wrap="none" anchor="ctr"/>
            <a:lstStyle/>
            <a:p>
              <a:endParaRPr lang="id-ID"/>
            </a:p>
          </p:txBody>
        </p:sp>
        <p:sp>
          <p:nvSpPr>
            <p:cNvPr id="39946" name="Text Box 9"/>
            <p:cNvSpPr txBox="1">
              <a:spLocks noChangeArrowheads="1"/>
            </p:cNvSpPr>
            <p:nvPr/>
          </p:nvSpPr>
          <p:spPr bwMode="auto">
            <a:xfrm>
              <a:off x="3648" y="3504"/>
              <a:ext cx="762"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Exhaust pipe</a:t>
              </a:r>
            </a:p>
          </p:txBody>
        </p:sp>
        <p:sp>
          <p:nvSpPr>
            <p:cNvPr id="39947" name="Text Box 10"/>
            <p:cNvSpPr txBox="1">
              <a:spLocks noChangeArrowheads="1"/>
            </p:cNvSpPr>
            <p:nvPr/>
          </p:nvSpPr>
          <p:spPr bwMode="auto">
            <a:xfrm>
              <a:off x="4896" y="3456"/>
              <a:ext cx="414" cy="192"/>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Probe</a:t>
              </a:r>
            </a:p>
          </p:txBody>
        </p:sp>
        <p:sp>
          <p:nvSpPr>
            <p:cNvPr id="39948" name="Line 11"/>
            <p:cNvSpPr>
              <a:spLocks noChangeShapeType="1"/>
            </p:cNvSpPr>
            <p:nvPr/>
          </p:nvSpPr>
          <p:spPr bwMode="auto">
            <a:xfrm flipH="1" flipV="1">
              <a:off x="4608" y="3552"/>
              <a:ext cx="288" cy="0"/>
            </a:xfrm>
            <a:prstGeom prst="line">
              <a:avLst/>
            </a:prstGeom>
            <a:noFill/>
            <a:ln w="19050">
              <a:solidFill>
                <a:schemeClr val="tx1"/>
              </a:solidFill>
              <a:round/>
              <a:headEnd/>
              <a:tailEnd type="triangle" w="med" len="med"/>
            </a:ln>
          </p:spPr>
          <p:txBody>
            <a:bodyPr wrap="none" anchor="ctr"/>
            <a:lstStyle/>
            <a:p>
              <a:endParaRPr lang="id-ID"/>
            </a:p>
          </p:txBody>
        </p:sp>
      </p:grpSp>
      <p:sp>
        <p:nvSpPr>
          <p:cNvPr id="39939" name="Text Box 12"/>
          <p:cNvSpPr txBox="1">
            <a:spLocks noChangeArrowheads="1"/>
          </p:cNvSpPr>
          <p:nvPr/>
        </p:nvSpPr>
        <p:spPr bwMode="auto">
          <a:xfrm>
            <a:off x="1066800" y="719138"/>
            <a:ext cx="3790950" cy="366712"/>
          </a:xfrm>
          <a:prstGeom prst="rect">
            <a:avLst/>
          </a:prstGeom>
          <a:noFill/>
          <a:ln w="9525">
            <a:noFill/>
            <a:miter lim="800000"/>
            <a:headEnd/>
            <a:tailEnd/>
          </a:ln>
        </p:spPr>
        <p:txBody>
          <a:bodyPr wrap="none">
            <a:spAutoFit/>
          </a:bodyPr>
          <a:lstStyle/>
          <a:p>
            <a:pPr eaLnBrk="1" hangingPunct="1"/>
            <a:r>
              <a:rPr lang="en-US" altLang="ja-JP" sz="1800">
                <a:ea typeface="ＭＳ Ｐゴシック" charset="-128"/>
              </a:rPr>
              <a:t>Measuring method (vehicles in use)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　作業中\1.gif"/>
          <p:cNvPicPr>
            <a:picLocks noChangeAspect="1" noChangeArrowheads="1"/>
          </p:cNvPicPr>
          <p:nvPr/>
        </p:nvPicPr>
        <p:blipFill>
          <a:blip r:embed="rId2"/>
          <a:srcRect/>
          <a:stretch>
            <a:fillRect/>
          </a:stretch>
        </p:blipFill>
        <p:spPr bwMode="auto">
          <a:xfrm>
            <a:off x="762000" y="1995488"/>
            <a:ext cx="7620000" cy="2867025"/>
          </a:xfrm>
          <a:prstGeom prst="rect">
            <a:avLst/>
          </a:prstGeom>
          <a:noFill/>
          <a:ln w="9525">
            <a:noFill/>
            <a:miter lim="800000"/>
            <a:headEnd/>
            <a:tailEnd/>
          </a:ln>
        </p:spPr>
      </p:pic>
      <p:sp>
        <p:nvSpPr>
          <p:cNvPr id="40963" name="Text Box 3"/>
          <p:cNvSpPr txBox="1">
            <a:spLocks noChangeArrowheads="1"/>
          </p:cNvSpPr>
          <p:nvPr/>
        </p:nvSpPr>
        <p:spPr bwMode="auto">
          <a:xfrm>
            <a:off x="6477000" y="2514600"/>
            <a:ext cx="1268413"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Suction pump</a:t>
            </a:r>
          </a:p>
        </p:txBody>
      </p:sp>
      <p:sp>
        <p:nvSpPr>
          <p:cNvPr id="40964" name="Text Box 4"/>
          <p:cNvSpPr txBox="1">
            <a:spLocks noChangeArrowheads="1"/>
          </p:cNvSpPr>
          <p:nvPr/>
        </p:nvSpPr>
        <p:spPr bwMode="auto">
          <a:xfrm>
            <a:off x="6934200" y="4572000"/>
            <a:ext cx="1079500"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Filter paper</a:t>
            </a:r>
          </a:p>
        </p:txBody>
      </p:sp>
      <p:sp>
        <p:nvSpPr>
          <p:cNvPr id="40965" name="Line 5"/>
          <p:cNvSpPr>
            <a:spLocks noChangeShapeType="1"/>
          </p:cNvSpPr>
          <p:nvPr/>
        </p:nvSpPr>
        <p:spPr bwMode="auto">
          <a:xfrm flipH="1">
            <a:off x="6172200" y="4572000"/>
            <a:ext cx="152400" cy="609600"/>
          </a:xfrm>
          <a:prstGeom prst="line">
            <a:avLst/>
          </a:prstGeom>
          <a:noFill/>
          <a:ln w="19050">
            <a:solidFill>
              <a:schemeClr val="tx1"/>
            </a:solidFill>
            <a:round/>
            <a:headEnd type="triangle" w="med" len="med"/>
            <a:tailEnd/>
          </a:ln>
        </p:spPr>
        <p:txBody>
          <a:bodyPr wrap="none" anchor="ctr"/>
          <a:lstStyle/>
          <a:p>
            <a:endParaRPr lang="id-ID"/>
          </a:p>
        </p:txBody>
      </p:sp>
      <p:sp>
        <p:nvSpPr>
          <p:cNvPr id="40966" name="Text Box 6"/>
          <p:cNvSpPr txBox="1">
            <a:spLocks noChangeArrowheads="1"/>
          </p:cNvSpPr>
          <p:nvPr/>
        </p:nvSpPr>
        <p:spPr bwMode="auto">
          <a:xfrm>
            <a:off x="5562600" y="5105400"/>
            <a:ext cx="119062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Black smoke</a:t>
            </a:r>
          </a:p>
        </p:txBody>
      </p:sp>
      <p:sp>
        <p:nvSpPr>
          <p:cNvPr id="40967" name="Text Box 7"/>
          <p:cNvSpPr txBox="1">
            <a:spLocks noChangeArrowheads="1"/>
          </p:cNvSpPr>
          <p:nvPr/>
        </p:nvSpPr>
        <p:spPr bwMode="auto">
          <a:xfrm>
            <a:off x="4876800" y="2286000"/>
            <a:ext cx="1079500"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Filter paper</a:t>
            </a:r>
          </a:p>
        </p:txBody>
      </p:sp>
      <p:sp>
        <p:nvSpPr>
          <p:cNvPr id="40968" name="Text Box 8"/>
          <p:cNvSpPr txBox="1">
            <a:spLocks noChangeArrowheads="1"/>
          </p:cNvSpPr>
          <p:nvPr/>
        </p:nvSpPr>
        <p:spPr bwMode="auto">
          <a:xfrm>
            <a:off x="914400" y="2667000"/>
            <a:ext cx="120967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Exhaust pipe</a:t>
            </a:r>
          </a:p>
        </p:txBody>
      </p:sp>
      <p:sp>
        <p:nvSpPr>
          <p:cNvPr id="40969" name="Text Box 9"/>
          <p:cNvSpPr txBox="1">
            <a:spLocks noChangeArrowheads="1"/>
          </p:cNvSpPr>
          <p:nvPr/>
        </p:nvSpPr>
        <p:spPr bwMode="auto">
          <a:xfrm>
            <a:off x="3657600" y="2362200"/>
            <a:ext cx="657225" cy="304800"/>
          </a:xfrm>
          <a:prstGeom prst="rect">
            <a:avLst/>
          </a:prstGeom>
          <a:noFill/>
          <a:ln w="9525">
            <a:noFill/>
            <a:miter lim="800000"/>
            <a:headEnd/>
            <a:tailEnd/>
          </a:ln>
        </p:spPr>
        <p:txBody>
          <a:bodyPr wrap="none">
            <a:spAutoFit/>
          </a:bodyPr>
          <a:lstStyle/>
          <a:p>
            <a:pPr eaLnBrk="1" hangingPunct="1"/>
            <a:r>
              <a:rPr lang="en-US" altLang="ja-JP" sz="1400">
                <a:ea typeface="ＭＳ Ｐゴシック" charset="-128"/>
              </a:rPr>
              <a:t>Probe</a:t>
            </a:r>
          </a:p>
        </p:txBody>
      </p:sp>
      <p:sp>
        <p:nvSpPr>
          <p:cNvPr id="40970" name="Line 10"/>
          <p:cNvSpPr>
            <a:spLocks noChangeShapeType="1"/>
          </p:cNvSpPr>
          <p:nvPr/>
        </p:nvSpPr>
        <p:spPr bwMode="auto">
          <a:xfrm flipH="1">
            <a:off x="2590800" y="2514600"/>
            <a:ext cx="1066800" cy="1524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4294967295"/>
          </p:nvPr>
        </p:nvSpPr>
        <p:spPr>
          <a:xfrm>
            <a:off x="685800" y="1447800"/>
            <a:ext cx="8001000" cy="4953000"/>
          </a:xfrm>
          <a:noFill/>
        </p:spPr>
        <p:txBody>
          <a:bodyPr/>
          <a:lstStyle/>
          <a:p>
            <a:pPr algn="just">
              <a:lnSpc>
                <a:spcPct val="90000"/>
              </a:lnSpc>
            </a:pPr>
            <a:r>
              <a:rPr lang="en-US" sz="1800" b="1" smtClean="0">
                <a:effectLst/>
                <a:latin typeface="Arial Narrow" pitchFamily="34" charset="0"/>
              </a:rPr>
              <a:t>Ruang Lingkup : Prosedur ini meliputi cara untuk menentukan kadar karbon monoksida (CO), hidro karbon (HC), karbon dioksida (CO</a:t>
            </a:r>
            <a:r>
              <a:rPr lang="en-US" sz="1800" b="1" baseline="-25000" smtClean="0">
                <a:effectLst/>
                <a:latin typeface="Arial Narrow" pitchFamily="34" charset="0"/>
              </a:rPr>
              <a:t>2</a:t>
            </a:r>
            <a:r>
              <a:rPr lang="en-US" sz="1800" b="1" smtClean="0">
                <a:effectLst/>
                <a:latin typeface="Arial Narrow" pitchFamily="34" charset="0"/>
              </a:rPr>
              <a:t>) dan oksigen (O</a:t>
            </a:r>
            <a:r>
              <a:rPr lang="en-US" sz="1800" b="1" baseline="-25000" smtClean="0">
                <a:effectLst/>
                <a:latin typeface="Arial Narrow" pitchFamily="34" charset="0"/>
              </a:rPr>
              <a:t>2</a:t>
            </a:r>
            <a:r>
              <a:rPr lang="en-US" sz="1800" b="1" smtClean="0">
                <a:effectLst/>
                <a:latin typeface="Arial Narrow" pitchFamily="34" charset="0"/>
              </a:rPr>
              <a:t>) yang terkandung didalam gas buang dari motor cetus api kendaraan bermotor pada posisi putaran idle serta mendapatkan nilai lambda (perbandingan campuran udara dan bahan bakar).</a:t>
            </a:r>
          </a:p>
          <a:p>
            <a:pPr algn="just">
              <a:lnSpc>
                <a:spcPct val="90000"/>
              </a:lnSpc>
            </a:pPr>
            <a:r>
              <a:rPr lang="en-US" sz="1800" b="1" smtClean="0">
                <a:effectLst/>
                <a:latin typeface="Arial Narrow" pitchFamily="34" charset="0"/>
              </a:rPr>
              <a:t>Alat Uji  4 Gas Analyser (HC, CO, CO</a:t>
            </a:r>
            <a:r>
              <a:rPr lang="en-US" sz="1800" b="1" baseline="-25000" smtClean="0">
                <a:effectLst/>
                <a:latin typeface="Arial Narrow" pitchFamily="34" charset="0"/>
              </a:rPr>
              <a:t>2</a:t>
            </a:r>
            <a:r>
              <a:rPr lang="en-US" sz="1800" b="1" smtClean="0">
                <a:effectLst/>
                <a:latin typeface="Arial Narrow" pitchFamily="34" charset="0"/>
              </a:rPr>
              <a:t>, O</a:t>
            </a:r>
            <a:r>
              <a:rPr lang="en-US" sz="1800" b="1" baseline="-25000" smtClean="0">
                <a:effectLst/>
                <a:latin typeface="Arial Narrow" pitchFamily="34" charset="0"/>
              </a:rPr>
              <a:t>2</a:t>
            </a:r>
            <a:r>
              <a:rPr lang="en-US" sz="1800" b="1" smtClean="0">
                <a:effectLst/>
                <a:latin typeface="Arial Narrow" pitchFamily="34" charset="0"/>
              </a:rPr>
              <a:t>, </a:t>
            </a:r>
            <a:r>
              <a:rPr lang="en-US" sz="1800" b="1" smtClean="0">
                <a:effectLst/>
                <a:latin typeface="Arial Narrow" pitchFamily="34" charset="0"/>
                <a:sym typeface="Symbol" pitchFamily="18" charset="2"/>
              </a:rPr>
              <a:t>,</a:t>
            </a:r>
            <a:r>
              <a:rPr lang="en-US" sz="1800" b="1" smtClean="0">
                <a:effectLst/>
                <a:latin typeface="Arial Narrow" pitchFamily="34" charset="0"/>
              </a:rPr>
              <a:t> suhu, putaran)</a:t>
            </a:r>
          </a:p>
          <a:p>
            <a:pPr algn="just">
              <a:lnSpc>
                <a:spcPct val="90000"/>
              </a:lnSpc>
            </a:pPr>
            <a:r>
              <a:rPr lang="en-US" sz="1800" b="1" u="sng" smtClean="0">
                <a:effectLst/>
                <a:latin typeface="Arial Narrow" pitchFamily="34" charset="0"/>
              </a:rPr>
              <a:t>Spesifikasi:</a:t>
            </a:r>
          </a:p>
          <a:p>
            <a:pPr lvl="1">
              <a:lnSpc>
                <a:spcPct val="90000"/>
              </a:lnSpc>
              <a:spcBef>
                <a:spcPct val="0"/>
              </a:spcBef>
              <a:buClrTx/>
              <a:buFontTx/>
              <a:buChar char="•"/>
            </a:pPr>
            <a:r>
              <a:rPr lang="en-US" sz="1800" b="1" smtClean="0">
                <a:effectLst/>
                <a:latin typeface="Arial Narrow" pitchFamily="34" charset="0"/>
              </a:rPr>
              <a:t> OIML (Organisation Internationale de M</a:t>
            </a:r>
            <a:r>
              <a:rPr lang="en-US" sz="1800" b="1" smtClean="0">
                <a:effectLst/>
              </a:rPr>
              <a:t>é</a:t>
            </a:r>
            <a:r>
              <a:rPr lang="en-US" sz="1800" b="1" smtClean="0">
                <a:effectLst/>
                <a:latin typeface="Arial Narrow" pitchFamily="34" charset="0"/>
              </a:rPr>
              <a:t>trologie L</a:t>
            </a:r>
            <a:r>
              <a:rPr lang="en-US" sz="1800" b="1" smtClean="0">
                <a:effectLst/>
              </a:rPr>
              <a:t>é</a:t>
            </a:r>
            <a:r>
              <a:rPr lang="en-US" sz="1800" b="1" smtClean="0">
                <a:effectLst/>
                <a:latin typeface="Arial Narrow" pitchFamily="34" charset="0"/>
              </a:rPr>
              <a:t>gale) Class 1 atau Class 2 atau</a:t>
            </a:r>
          </a:p>
          <a:p>
            <a:pPr lvl="1">
              <a:lnSpc>
                <a:spcPct val="90000"/>
              </a:lnSpc>
              <a:spcBef>
                <a:spcPct val="0"/>
              </a:spcBef>
              <a:buClrTx/>
              <a:buFontTx/>
              <a:buChar char="•"/>
            </a:pPr>
            <a:r>
              <a:rPr lang="en-US" sz="1800" b="1" smtClean="0">
                <a:effectLst/>
                <a:latin typeface="Arial Narrow" pitchFamily="34" charset="0"/>
              </a:rPr>
              <a:t> ISO 3930 atau</a:t>
            </a:r>
          </a:p>
          <a:p>
            <a:pPr lvl="1">
              <a:lnSpc>
                <a:spcPct val="90000"/>
              </a:lnSpc>
              <a:spcBef>
                <a:spcPct val="0"/>
              </a:spcBef>
              <a:buClrTx/>
              <a:buFontTx/>
              <a:buChar char="•"/>
            </a:pPr>
            <a:r>
              <a:rPr lang="en-US" sz="1800" b="1" smtClean="0">
                <a:effectLst/>
                <a:latin typeface="Arial Narrow" pitchFamily="34" charset="0"/>
              </a:rPr>
              <a:t> CE 9255 - CE 70 220 atau</a:t>
            </a:r>
          </a:p>
          <a:p>
            <a:pPr lvl="1">
              <a:lnSpc>
                <a:spcPct val="90000"/>
              </a:lnSpc>
              <a:spcBef>
                <a:spcPct val="0"/>
              </a:spcBef>
              <a:buClrTx/>
              <a:buFontTx/>
              <a:buChar char="•"/>
            </a:pPr>
            <a:r>
              <a:rPr lang="en-US" sz="1800" b="1" smtClean="0">
                <a:effectLst/>
                <a:latin typeface="Arial Narrow" pitchFamily="34" charset="0"/>
              </a:rPr>
              <a:t> BAR 90 atau</a:t>
            </a:r>
          </a:p>
          <a:p>
            <a:pPr lvl="1">
              <a:lnSpc>
                <a:spcPct val="90000"/>
              </a:lnSpc>
              <a:spcBef>
                <a:spcPct val="0"/>
              </a:spcBef>
              <a:buClrTx/>
              <a:buFontTx/>
              <a:buChar char="•"/>
            </a:pPr>
            <a:r>
              <a:rPr lang="en-US" sz="1800" b="1" smtClean="0">
                <a:effectLst/>
                <a:latin typeface="Arial Narrow" pitchFamily="34" charset="0"/>
              </a:rPr>
              <a:t> Disahkan oleh EU atau USA</a:t>
            </a:r>
            <a:endParaRPr lang="en-US" sz="1800" b="1" u="sng" smtClean="0">
              <a:effectLst/>
              <a:latin typeface="Arial Narrow" pitchFamily="34" charset="0"/>
            </a:endParaRPr>
          </a:p>
          <a:p>
            <a:pPr algn="just">
              <a:lnSpc>
                <a:spcPct val="90000"/>
              </a:lnSpc>
            </a:pPr>
            <a:r>
              <a:rPr lang="en-US" sz="1800" b="1" u="sng" smtClean="0">
                <a:effectLst/>
                <a:latin typeface="Arial Narrow" pitchFamily="34" charset="0"/>
              </a:rPr>
              <a:t>Kalibrasi:</a:t>
            </a:r>
          </a:p>
          <a:p>
            <a:pPr lvl="1">
              <a:lnSpc>
                <a:spcPct val="90000"/>
              </a:lnSpc>
              <a:spcBef>
                <a:spcPct val="0"/>
              </a:spcBef>
              <a:buClrTx/>
              <a:buFontTx/>
              <a:buChar char="•"/>
            </a:pPr>
            <a:r>
              <a:rPr lang="en-US" sz="1800" b="1" smtClean="0">
                <a:effectLst/>
                <a:latin typeface="Arial Narrow" pitchFamily="34" charset="0"/>
              </a:rPr>
              <a:t> Oleh institusi yang di akreditasi oleh KAN (Komite Akreditasi</a:t>
            </a:r>
            <a:br>
              <a:rPr lang="en-US" sz="1800" b="1" smtClean="0">
                <a:effectLst/>
                <a:latin typeface="Arial Narrow" pitchFamily="34" charset="0"/>
              </a:rPr>
            </a:br>
            <a:r>
              <a:rPr lang="en-US" sz="1800" b="1" smtClean="0">
                <a:effectLst/>
                <a:latin typeface="Arial Narrow" pitchFamily="34" charset="0"/>
              </a:rPr>
              <a:t>  Nasional)</a:t>
            </a:r>
          </a:p>
          <a:p>
            <a:pPr lvl="1">
              <a:lnSpc>
                <a:spcPct val="90000"/>
              </a:lnSpc>
              <a:spcBef>
                <a:spcPct val="0"/>
              </a:spcBef>
              <a:buClrTx/>
              <a:buFontTx/>
              <a:buChar char="•"/>
            </a:pPr>
            <a:r>
              <a:rPr lang="en-US" sz="1800" b="1" smtClean="0">
                <a:effectLst/>
                <a:latin typeface="Arial Narrow" pitchFamily="34" charset="0"/>
              </a:rPr>
              <a:t> Dengan gas kalibrasi (Calibration Gas) { Propan 0.2%, N 5%, CO 3.5%, CO</a:t>
            </a:r>
            <a:r>
              <a:rPr lang="en-US" sz="1800" b="1" baseline="-25000" smtClean="0">
                <a:effectLst/>
                <a:latin typeface="Arial Narrow" pitchFamily="34" charset="0"/>
              </a:rPr>
              <a:t>2</a:t>
            </a:r>
            <a:r>
              <a:rPr lang="en-US" sz="1800" b="1" smtClean="0">
                <a:effectLst/>
                <a:latin typeface="Arial Narrow" pitchFamily="34" charset="0"/>
              </a:rPr>
              <a:t> 14%}secara otomatis</a:t>
            </a:r>
          </a:p>
          <a:p>
            <a:pPr algn="just">
              <a:lnSpc>
                <a:spcPct val="90000"/>
              </a:lnSpc>
            </a:pPr>
            <a:endParaRPr lang="en-US" sz="1800" b="1" smtClean="0">
              <a:effectLst/>
              <a:latin typeface="Arial Narrow" pitchFamily="34" charset="0"/>
            </a:endParaRPr>
          </a:p>
        </p:txBody>
      </p:sp>
      <p:sp>
        <p:nvSpPr>
          <p:cNvPr id="164867" name="Rectangle 3"/>
          <p:cNvSpPr>
            <a:spLocks noChangeArrowheads="1"/>
          </p:cNvSpPr>
          <p:nvPr/>
        </p:nvSpPr>
        <p:spPr bwMode="auto">
          <a:xfrm>
            <a:off x="762000" y="457200"/>
            <a:ext cx="7848600" cy="914400"/>
          </a:xfrm>
          <a:prstGeom prst="rect">
            <a:avLst/>
          </a:prstGeom>
          <a:noFill/>
          <a:ln w="9525">
            <a:noFill/>
            <a:miter lim="800000"/>
            <a:headEnd/>
            <a:tailEnd/>
          </a:ln>
          <a:effectLst/>
        </p:spPr>
        <p:txBody>
          <a:bodyPr lIns="92075" tIns="46038" rIns="92075" bIns="46038" anchor="ctr"/>
          <a:lstStyle/>
          <a:p>
            <a:pPr algn="ctr"/>
            <a:r>
              <a:rPr lang="en-US" sz="2800">
                <a:solidFill>
                  <a:schemeClr val="tx2"/>
                </a:solidFill>
                <a:effectLst>
                  <a:outerShdw blurRad="38100" dist="38100" dir="2700000" algn="tl">
                    <a:srgbClr val="000000"/>
                  </a:outerShdw>
                </a:effectLst>
                <a:latin typeface="Garamond" pitchFamily="18" charset="0"/>
              </a:rPr>
              <a:t>PENGUJIAN EMISI MOTOR BENSIN</a:t>
            </a:r>
            <a:br>
              <a:rPr lang="en-US" sz="2800">
                <a:solidFill>
                  <a:schemeClr val="tx2"/>
                </a:solidFill>
                <a:effectLst>
                  <a:outerShdw blurRad="38100" dist="38100" dir="2700000" algn="tl">
                    <a:srgbClr val="000000"/>
                  </a:outerShdw>
                </a:effectLst>
                <a:latin typeface="Garamond" pitchFamily="18" charset="0"/>
              </a:rPr>
            </a:br>
            <a:r>
              <a:rPr lang="en-US" sz="2800">
                <a:solidFill>
                  <a:schemeClr val="tx2"/>
                </a:solidFill>
                <a:effectLst>
                  <a:outerShdw blurRad="38100" dist="38100" dir="2700000" algn="tl">
                    <a:srgbClr val="000000"/>
                  </a:outerShdw>
                </a:effectLst>
                <a:latin typeface="Garamond" pitchFamily="18" charset="0"/>
              </a:rPr>
              <a:t>(GASOLINE ENGINE)</a:t>
            </a:r>
            <a:endParaRPr lang="en-GB" sz="280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3328988" y="457200"/>
            <a:ext cx="6043612" cy="436563"/>
          </a:xfrm>
          <a:noFill/>
        </p:spPr>
        <p:txBody>
          <a:bodyPr>
            <a:normAutofit fontScale="90000"/>
          </a:bodyPr>
          <a:lstStyle/>
          <a:p>
            <a:r>
              <a:rPr lang="en-GB" altLang="de-DE" sz="3200" smtClean="0">
                <a:solidFill>
                  <a:schemeClr val="tx1"/>
                </a:solidFill>
                <a:effectLst/>
                <a:latin typeface="Arial" pitchFamily="34" charset="0"/>
              </a:rPr>
              <a:t>Measurement</a:t>
            </a:r>
            <a:r>
              <a:rPr lang="de-DE" altLang="de-DE" sz="3200" smtClean="0">
                <a:solidFill>
                  <a:schemeClr val="tx1"/>
                </a:solidFill>
                <a:effectLst/>
                <a:latin typeface="Arial" pitchFamily="34" charset="0"/>
              </a:rPr>
              <a:t> data</a:t>
            </a:r>
            <a:endParaRPr lang="de-DE" altLang="de-DE" sz="3200" b="1" smtClean="0">
              <a:solidFill>
                <a:schemeClr val="tx1"/>
              </a:solidFill>
              <a:effectLst/>
              <a:latin typeface="Arial" pitchFamily="34" charset="0"/>
            </a:endParaRPr>
          </a:p>
        </p:txBody>
      </p:sp>
      <p:sp>
        <p:nvSpPr>
          <p:cNvPr id="185347" name="Text Box 3"/>
          <p:cNvSpPr txBox="1">
            <a:spLocks noChangeArrowheads="1"/>
          </p:cNvSpPr>
          <p:nvPr/>
        </p:nvSpPr>
        <p:spPr bwMode="auto">
          <a:xfrm>
            <a:off x="911225" y="1549400"/>
            <a:ext cx="184150" cy="457200"/>
          </a:xfrm>
          <a:prstGeom prst="rect">
            <a:avLst/>
          </a:prstGeom>
          <a:noFill/>
          <a:ln w="12700">
            <a:noFill/>
            <a:miter lim="800000"/>
            <a:headEnd/>
            <a:tailEnd/>
          </a:ln>
          <a:effectLst/>
        </p:spPr>
        <p:txBody>
          <a:bodyPr wrap="none" anchor="ctr">
            <a:spAutoFit/>
          </a:bodyPr>
          <a:lstStyle/>
          <a:p>
            <a:pPr algn="ctr" defTabSz="762000" eaLnBrk="0" hangingPunct="0"/>
            <a:endParaRPr lang="en-US" sz="2400" b="0">
              <a:latin typeface="Arial" pitchFamily="34" charset="0"/>
            </a:endParaRPr>
          </a:p>
        </p:txBody>
      </p:sp>
      <p:sp>
        <p:nvSpPr>
          <p:cNvPr id="185348" name="Text Box 4"/>
          <p:cNvSpPr txBox="1">
            <a:spLocks noChangeArrowheads="1"/>
          </p:cNvSpPr>
          <p:nvPr/>
        </p:nvSpPr>
        <p:spPr bwMode="auto">
          <a:xfrm>
            <a:off x="457200" y="939800"/>
            <a:ext cx="8288338" cy="5613400"/>
          </a:xfrm>
          <a:prstGeom prst="rect">
            <a:avLst/>
          </a:prstGeom>
          <a:noFill/>
          <a:ln w="12700">
            <a:noFill/>
            <a:miter lim="800000"/>
            <a:headEnd/>
            <a:tailEnd/>
          </a:ln>
          <a:effectLst/>
        </p:spPr>
        <p:txBody>
          <a:bodyPr anchor="ctr">
            <a:spAutoFit/>
          </a:bodyPr>
          <a:lstStyle/>
          <a:p>
            <a:pPr marL="3429000" lvl="1" indent="-3238500" defTabSz="762000" eaLnBrk="0" hangingPunct="0">
              <a:spcAft>
                <a:spcPts val="1200"/>
              </a:spcAft>
              <a:tabLst>
                <a:tab pos="3429000" algn="l"/>
                <a:tab pos="6286500" algn="l"/>
                <a:tab pos="6477000" algn="l"/>
              </a:tabLst>
            </a:pPr>
            <a:r>
              <a:rPr lang="en-GB" sz="1600" b="0">
                <a:latin typeface="Arial" pitchFamily="34" charset="0"/>
              </a:rPr>
              <a:t>	</a:t>
            </a:r>
            <a:r>
              <a:rPr lang="en-GB" sz="1600">
                <a:latin typeface="Arial" pitchFamily="34" charset="0"/>
              </a:rPr>
              <a:t>Measurement Range	Resolution</a:t>
            </a:r>
          </a:p>
          <a:p>
            <a:pPr marL="3429000" lvl="1" indent="-3238500" defTabSz="762000" eaLnBrk="0" hangingPunct="0">
              <a:spcAft>
                <a:spcPts val="1200"/>
              </a:spcAft>
              <a:tabLst>
                <a:tab pos="3429000" algn="l"/>
                <a:tab pos="6286500" algn="l"/>
                <a:tab pos="6477000" algn="l"/>
              </a:tabLst>
            </a:pPr>
            <a:r>
              <a:rPr lang="en-GB">
                <a:latin typeface="Arial" pitchFamily="34" charset="0"/>
              </a:rPr>
              <a:t>CO:	0...10 % Vol		0.01 % Vol</a:t>
            </a:r>
          </a:p>
          <a:p>
            <a:pPr marL="3429000" lvl="1" indent="-3238500" defTabSz="762000" eaLnBrk="0" hangingPunct="0">
              <a:spcAft>
                <a:spcPts val="1200"/>
              </a:spcAft>
              <a:tabLst>
                <a:tab pos="3429000" algn="l"/>
                <a:tab pos="6286500" algn="l"/>
                <a:tab pos="6477000" algn="l"/>
              </a:tabLst>
            </a:pPr>
            <a:r>
              <a:rPr lang="en-GB">
                <a:latin typeface="Arial" pitchFamily="34" charset="0"/>
              </a:rPr>
              <a:t>CO</a:t>
            </a:r>
            <a:r>
              <a:rPr lang="en-GB" baseline="-25000">
                <a:latin typeface="Arial" pitchFamily="34" charset="0"/>
              </a:rPr>
              <a:t>2</a:t>
            </a:r>
            <a:r>
              <a:rPr lang="en-GB">
                <a:latin typeface="Arial" pitchFamily="34" charset="0"/>
              </a:rPr>
              <a:t>:	0...20 % Vol		0.1 % Vol </a:t>
            </a:r>
          </a:p>
          <a:p>
            <a:pPr marL="3429000" lvl="1" indent="-3238500" defTabSz="762000" eaLnBrk="0" hangingPunct="0">
              <a:spcAft>
                <a:spcPts val="1200"/>
              </a:spcAft>
              <a:tabLst>
                <a:tab pos="3429000" algn="l"/>
                <a:tab pos="6286500" algn="l"/>
                <a:tab pos="6477000" algn="l"/>
              </a:tabLst>
            </a:pPr>
            <a:r>
              <a:rPr lang="en-GB">
                <a:latin typeface="Arial" pitchFamily="34" charset="0"/>
              </a:rPr>
              <a:t>HC:	0...20000 ppm		1 ppm </a:t>
            </a:r>
          </a:p>
          <a:p>
            <a:pPr marL="3429000" lvl="1" indent="-3238500" defTabSz="762000" eaLnBrk="0" hangingPunct="0">
              <a:spcAft>
                <a:spcPts val="1200"/>
              </a:spcAft>
              <a:tabLst>
                <a:tab pos="3429000" algn="l"/>
                <a:tab pos="6286500" algn="l"/>
                <a:tab pos="6477000" algn="l"/>
              </a:tabLst>
            </a:pPr>
            <a:r>
              <a:rPr lang="en-GB">
                <a:latin typeface="Arial" pitchFamily="34" charset="0"/>
              </a:rPr>
              <a:t>NO</a:t>
            </a:r>
            <a:r>
              <a:rPr lang="en-GB" baseline="-25000">
                <a:latin typeface="Arial" pitchFamily="34" charset="0"/>
              </a:rPr>
              <a:t>x</a:t>
            </a:r>
            <a:r>
              <a:rPr lang="en-GB">
                <a:latin typeface="Arial" pitchFamily="34" charset="0"/>
              </a:rPr>
              <a:t>:	0...5000 ppm		1 % ppm </a:t>
            </a:r>
          </a:p>
          <a:p>
            <a:pPr marL="3429000" lvl="1" indent="-3238500" defTabSz="762000" eaLnBrk="0" hangingPunct="0">
              <a:spcAft>
                <a:spcPts val="1200"/>
              </a:spcAft>
              <a:tabLst>
                <a:tab pos="3429000" algn="l"/>
                <a:tab pos="6286500" algn="l"/>
                <a:tab pos="6477000" algn="l"/>
              </a:tabLst>
            </a:pPr>
            <a:r>
              <a:rPr lang="en-GB">
                <a:latin typeface="Arial" pitchFamily="34" charset="0"/>
              </a:rPr>
              <a:t>O</a:t>
            </a:r>
            <a:r>
              <a:rPr lang="en-GB" baseline="-25000">
                <a:latin typeface="Arial" pitchFamily="34" charset="0"/>
              </a:rPr>
              <a:t>2</a:t>
            </a:r>
            <a:r>
              <a:rPr lang="en-GB">
                <a:latin typeface="Arial" pitchFamily="34" charset="0"/>
              </a:rPr>
              <a:t>:	0...25 % Vol		0.01 % Vol </a:t>
            </a:r>
          </a:p>
          <a:p>
            <a:pPr marL="3429000" lvl="1" indent="-3238500" defTabSz="762000" eaLnBrk="0" hangingPunct="0">
              <a:spcAft>
                <a:spcPts val="1200"/>
              </a:spcAft>
              <a:tabLst>
                <a:tab pos="3429000" algn="l"/>
                <a:tab pos="6286500" algn="l"/>
                <a:tab pos="6477000" algn="l"/>
              </a:tabLst>
            </a:pPr>
            <a:r>
              <a:rPr lang="de-DE" altLang="de-DE">
                <a:latin typeface="Arial" pitchFamily="34" charset="0"/>
                <a:sym typeface="Symbol" pitchFamily="18" charset="2"/>
              </a:rPr>
              <a:t></a:t>
            </a:r>
            <a:r>
              <a:rPr lang="en-GB">
                <a:latin typeface="Arial" pitchFamily="34" charset="0"/>
              </a:rPr>
              <a:t>-calculation:	0...9,999		0,001 </a:t>
            </a:r>
          </a:p>
          <a:p>
            <a:pPr marL="3429000" lvl="1" indent="-3238500" defTabSz="762000" eaLnBrk="0" hangingPunct="0">
              <a:spcAft>
                <a:spcPts val="1200"/>
              </a:spcAft>
              <a:tabLst>
                <a:tab pos="3429000" algn="l"/>
                <a:tab pos="6286500" algn="l"/>
                <a:tab pos="6477000" algn="l"/>
              </a:tabLst>
            </a:pPr>
            <a:r>
              <a:rPr lang="de-DE" altLang="de-DE">
                <a:latin typeface="Arial" pitchFamily="34" charset="0"/>
                <a:sym typeface="Symbol" pitchFamily="18" charset="2"/>
              </a:rPr>
              <a:t></a:t>
            </a:r>
            <a:r>
              <a:rPr lang="en-GB">
                <a:latin typeface="Arial" pitchFamily="34" charset="0"/>
              </a:rPr>
              <a:t>-sensor voltage:	0...5 V		0,04 mV </a:t>
            </a:r>
          </a:p>
          <a:p>
            <a:pPr marL="3429000" lvl="1" indent="-3238500" defTabSz="762000" eaLnBrk="0" hangingPunct="0">
              <a:spcAft>
                <a:spcPts val="1200"/>
              </a:spcAft>
              <a:tabLst>
                <a:tab pos="3429000" algn="l"/>
                <a:tab pos="6286500" algn="l"/>
                <a:tab pos="6477000" algn="l"/>
              </a:tabLst>
            </a:pPr>
            <a:r>
              <a:rPr lang="en-GB">
                <a:latin typeface="Arial" pitchFamily="34" charset="0"/>
              </a:rPr>
              <a:t>Oil temperature:	0...150 °C		1 °C</a:t>
            </a:r>
          </a:p>
          <a:p>
            <a:pPr marL="3429000" lvl="1" indent="-3238500" defTabSz="762000" eaLnBrk="0" hangingPunct="0">
              <a:spcAft>
                <a:spcPts val="1200"/>
              </a:spcAft>
              <a:tabLst>
                <a:tab pos="3429000" algn="l"/>
                <a:tab pos="6286500" algn="l"/>
                <a:tab pos="6477000" algn="l"/>
              </a:tabLst>
            </a:pPr>
            <a:r>
              <a:rPr lang="en-GB">
                <a:latin typeface="Arial" pitchFamily="34" charset="0"/>
              </a:rPr>
              <a:t>Ignition angle TDC sensor:	-60...100 °CA		0,1 °CA</a:t>
            </a:r>
          </a:p>
          <a:p>
            <a:pPr marL="3429000" lvl="1" indent="-3238500" defTabSz="762000" eaLnBrk="0" hangingPunct="0">
              <a:spcAft>
                <a:spcPts val="1200"/>
              </a:spcAft>
              <a:tabLst>
                <a:tab pos="3429000" algn="l"/>
                <a:tab pos="6286500" algn="l"/>
                <a:tab pos="6477000" algn="l"/>
              </a:tabLst>
            </a:pPr>
            <a:r>
              <a:rPr lang="en-GB">
                <a:latin typeface="Arial" pitchFamily="34" charset="0"/>
              </a:rPr>
              <a:t>Ignition angle stroboscope:	0...60 °CA		0,1 °CA</a:t>
            </a:r>
          </a:p>
          <a:p>
            <a:pPr marL="3429000" lvl="1" indent="-3238500" defTabSz="762000" eaLnBrk="0" hangingPunct="0">
              <a:spcAft>
                <a:spcPts val="1200"/>
              </a:spcAft>
              <a:tabLst>
                <a:tab pos="3429000" algn="l"/>
                <a:tab pos="6286500" algn="l"/>
                <a:tab pos="6477000" algn="l"/>
              </a:tabLst>
            </a:pPr>
            <a:r>
              <a:rPr lang="en-GB">
                <a:latin typeface="Arial" pitchFamily="34" charset="0"/>
              </a:rPr>
              <a:t>Dwell angle:	0...100 %		1,0 %</a:t>
            </a:r>
          </a:p>
          <a:p>
            <a:pPr marL="3429000" lvl="1" indent="-3238500" defTabSz="762000" eaLnBrk="0" hangingPunct="0">
              <a:spcAft>
                <a:spcPts val="1200"/>
              </a:spcAft>
              <a:tabLst>
                <a:tab pos="3429000" algn="l"/>
                <a:tab pos="6286500" algn="l"/>
                <a:tab pos="6477000" algn="l"/>
              </a:tabLst>
            </a:pPr>
            <a:r>
              <a:rPr lang="en-GB">
                <a:latin typeface="Arial" pitchFamily="34" charset="0"/>
              </a:rPr>
              <a:t>Engine speed:	250...9990 rpm		10 rpm</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457200" y="274638"/>
            <a:ext cx="8229600" cy="636587"/>
          </a:xfrm>
          <a:noFill/>
        </p:spPr>
        <p:txBody>
          <a:bodyPr>
            <a:normAutofit fontScale="90000"/>
          </a:bodyPr>
          <a:lstStyle/>
          <a:p>
            <a:pPr marL="838200" indent="-838200"/>
            <a:r>
              <a:rPr lang="en-US" b="1" smtClean="0">
                <a:effectLst/>
                <a:latin typeface="Garamond" pitchFamily="18" charset="0"/>
              </a:rPr>
              <a:t>DEFINISI </a:t>
            </a:r>
          </a:p>
        </p:txBody>
      </p:sp>
      <p:sp>
        <p:nvSpPr>
          <p:cNvPr id="165891" name="Rectangle 3"/>
          <p:cNvSpPr>
            <a:spLocks noGrp="1" noChangeArrowheads="1"/>
          </p:cNvSpPr>
          <p:nvPr>
            <p:ph type="body" idx="4294967295"/>
          </p:nvPr>
        </p:nvSpPr>
        <p:spPr>
          <a:xfrm>
            <a:off x="611188" y="1052513"/>
            <a:ext cx="7772400" cy="5400675"/>
          </a:xfrm>
          <a:noFill/>
        </p:spPr>
        <p:txBody>
          <a:bodyPr/>
          <a:lstStyle/>
          <a:p>
            <a:pPr marL="609600" indent="-609600">
              <a:lnSpc>
                <a:spcPct val="90000"/>
              </a:lnSpc>
            </a:pPr>
            <a:r>
              <a:rPr lang="en-US" sz="2400" b="1" smtClean="0">
                <a:effectLst/>
                <a:latin typeface="Arial Narrow" pitchFamily="34" charset="0"/>
              </a:rPr>
              <a:t>Konsentrasi CO adalah perbandingan volume dari karbon monoksida (CO) yang terkandung didalam gas buang dan dinyatakan dengan persen (%).</a:t>
            </a:r>
          </a:p>
          <a:p>
            <a:pPr marL="609600" indent="-609600">
              <a:lnSpc>
                <a:spcPct val="90000"/>
              </a:lnSpc>
            </a:pPr>
            <a:r>
              <a:rPr lang="en-US" sz="2400" b="1" smtClean="0">
                <a:effectLst/>
                <a:latin typeface="Arial Narrow" pitchFamily="34" charset="0"/>
              </a:rPr>
              <a:t>Konsentrasi HC adalah perbandingan volume dari hidro karbon (HC) dipersamakan dengan normal hexane (C</a:t>
            </a:r>
            <a:r>
              <a:rPr lang="en-US" sz="2400" b="1" baseline="-25000" smtClean="0">
                <a:effectLst/>
                <a:latin typeface="Arial Narrow" pitchFamily="34" charset="0"/>
              </a:rPr>
              <a:t>6</a:t>
            </a:r>
            <a:r>
              <a:rPr lang="en-US" sz="2400" b="1" smtClean="0">
                <a:effectLst/>
                <a:latin typeface="Arial Narrow" pitchFamily="34" charset="0"/>
              </a:rPr>
              <a:t>H</a:t>
            </a:r>
            <a:r>
              <a:rPr lang="en-US" sz="2400" b="1" baseline="-25000" smtClean="0">
                <a:effectLst/>
                <a:latin typeface="Arial Narrow" pitchFamily="34" charset="0"/>
              </a:rPr>
              <a:t>14</a:t>
            </a:r>
            <a:r>
              <a:rPr lang="en-US" sz="2400" b="1" smtClean="0">
                <a:effectLst/>
                <a:latin typeface="Arial Narrow" pitchFamily="34" charset="0"/>
              </a:rPr>
              <a:t>) dalam gas buang dan dinyatakan dalam ppm (part per milion).</a:t>
            </a:r>
          </a:p>
          <a:p>
            <a:pPr marL="609600" indent="-609600">
              <a:lnSpc>
                <a:spcPct val="90000"/>
              </a:lnSpc>
            </a:pPr>
            <a:r>
              <a:rPr lang="en-US" sz="2400" b="1" smtClean="0">
                <a:effectLst/>
                <a:latin typeface="Arial Narrow" pitchFamily="34" charset="0"/>
              </a:rPr>
              <a:t>Konsentrasi CO</a:t>
            </a:r>
            <a:r>
              <a:rPr lang="en-US" sz="2400" b="1" baseline="-25000" smtClean="0">
                <a:effectLst/>
                <a:latin typeface="Arial Narrow" pitchFamily="34" charset="0"/>
              </a:rPr>
              <a:t>2</a:t>
            </a:r>
            <a:r>
              <a:rPr lang="en-US" sz="2400" b="1" smtClean="0">
                <a:effectLst/>
                <a:latin typeface="Arial Narrow" pitchFamily="34" charset="0"/>
              </a:rPr>
              <a:t> adalah perbandingan volume karbon dioksida (CO</a:t>
            </a:r>
            <a:r>
              <a:rPr lang="en-US" sz="2400" b="1" baseline="-25000" smtClean="0">
                <a:effectLst/>
                <a:latin typeface="Arial Narrow" pitchFamily="34" charset="0"/>
              </a:rPr>
              <a:t>2</a:t>
            </a:r>
            <a:r>
              <a:rPr lang="en-US" sz="2400" b="1" smtClean="0">
                <a:effectLst/>
                <a:latin typeface="Arial Narrow" pitchFamily="34" charset="0"/>
              </a:rPr>
              <a:t>) yang terkandung di dalam gas buang dan dinyatakan dalam persen (%).</a:t>
            </a:r>
          </a:p>
          <a:p>
            <a:pPr marL="609600" indent="-609600">
              <a:lnSpc>
                <a:spcPct val="90000"/>
              </a:lnSpc>
            </a:pPr>
            <a:r>
              <a:rPr lang="en-US" sz="2400" b="1" smtClean="0">
                <a:effectLst/>
                <a:latin typeface="Arial Narrow" pitchFamily="34" charset="0"/>
              </a:rPr>
              <a:t>Konsentrasi O</a:t>
            </a:r>
            <a:r>
              <a:rPr lang="en-US" sz="2400" b="1" baseline="-25000" smtClean="0">
                <a:effectLst/>
                <a:latin typeface="Arial Narrow" pitchFamily="34" charset="0"/>
              </a:rPr>
              <a:t>2</a:t>
            </a:r>
            <a:r>
              <a:rPr lang="en-US" sz="2400" b="1" smtClean="0">
                <a:effectLst/>
                <a:latin typeface="Arial Narrow" pitchFamily="34" charset="0"/>
              </a:rPr>
              <a:t> adalah perbandingan volume oksigen (O</a:t>
            </a:r>
            <a:r>
              <a:rPr lang="en-US" sz="2400" b="1" baseline="-25000" smtClean="0">
                <a:effectLst/>
                <a:latin typeface="Arial Narrow" pitchFamily="34" charset="0"/>
              </a:rPr>
              <a:t>2</a:t>
            </a:r>
            <a:r>
              <a:rPr lang="en-US" sz="2400" b="1" smtClean="0">
                <a:effectLst/>
                <a:latin typeface="Arial Narrow" pitchFamily="34" charset="0"/>
              </a:rPr>
              <a:t>) yang terkandung di dalam gas buang dan dinyatakan dalam persen (%).</a:t>
            </a:r>
          </a:p>
          <a:p>
            <a:pPr marL="609600" indent="-609600">
              <a:lnSpc>
                <a:spcPct val="90000"/>
              </a:lnSpc>
            </a:pPr>
            <a:r>
              <a:rPr lang="en-US" sz="2400" b="1" smtClean="0">
                <a:effectLst/>
                <a:latin typeface="Arial Narrow" pitchFamily="34" charset="0"/>
              </a:rPr>
              <a:t>Nilai lambda adalah nilai perbandingan campuran udara dengan bahan bakar dan dinyatakan tanpa satuan.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a:t>
            </a:r>
          </a:p>
        </p:txBody>
      </p:sp>
      <p:pic>
        <p:nvPicPr>
          <p:cNvPr id="169987" name="Picture 3" descr="488plus"/>
          <p:cNvPicPr>
            <a:picLocks noChangeAspect="1" noChangeArrowheads="1"/>
          </p:cNvPicPr>
          <p:nvPr/>
        </p:nvPicPr>
        <p:blipFill>
          <a:blip r:embed="rId3" cstate="print"/>
          <a:srcRect/>
          <a:stretch>
            <a:fillRect/>
          </a:stretch>
        </p:blipFill>
        <p:spPr bwMode="auto">
          <a:xfrm>
            <a:off x="5105400" y="3200400"/>
            <a:ext cx="2017713" cy="3429000"/>
          </a:xfrm>
          <a:prstGeom prst="rect">
            <a:avLst/>
          </a:prstGeom>
          <a:noFill/>
        </p:spPr>
      </p:pic>
      <p:pic>
        <p:nvPicPr>
          <p:cNvPr id="169988" name="Picture 4" descr="4gas_technotest"/>
          <p:cNvPicPr>
            <a:picLocks noChangeAspect="1" noChangeArrowheads="1"/>
          </p:cNvPicPr>
          <p:nvPr/>
        </p:nvPicPr>
        <p:blipFill>
          <a:blip r:embed="rId4"/>
          <a:srcRect/>
          <a:stretch>
            <a:fillRect/>
          </a:stretch>
        </p:blipFill>
        <p:spPr bwMode="auto">
          <a:xfrm>
            <a:off x="4191000" y="1143000"/>
            <a:ext cx="4114800" cy="1860550"/>
          </a:xfrm>
          <a:prstGeom prst="rect">
            <a:avLst/>
          </a:prstGeom>
          <a:noFill/>
        </p:spPr>
      </p:pic>
      <p:graphicFrame>
        <p:nvGraphicFramePr>
          <p:cNvPr id="169989" name="Object 5"/>
          <p:cNvGraphicFramePr>
            <a:graphicFrameLocks noChangeAspect="1"/>
          </p:cNvGraphicFramePr>
          <p:nvPr/>
        </p:nvGraphicFramePr>
        <p:xfrm>
          <a:off x="2286000" y="3200400"/>
          <a:ext cx="2555875" cy="3352800"/>
        </p:xfrm>
        <a:graphic>
          <a:graphicData uri="http://schemas.openxmlformats.org/presentationml/2006/ole">
            <p:oleObj spid="_x0000_s64514" name="Photo Editor Photo" r:id="rId5" imgW="5742857" imgH="7535327" progId="">
              <p:embed/>
            </p:oleObj>
          </a:graphicData>
        </a:graphic>
      </p:graphicFrame>
      <p:pic>
        <p:nvPicPr>
          <p:cNvPr id="169990" name="Picture 6"/>
          <p:cNvPicPr>
            <a:picLocks noChangeAspect="1" noChangeArrowheads="1"/>
          </p:cNvPicPr>
          <p:nvPr/>
        </p:nvPicPr>
        <p:blipFill>
          <a:blip r:embed="rId6"/>
          <a:srcRect/>
          <a:stretch>
            <a:fillRect/>
          </a:stretch>
        </p:blipFill>
        <p:spPr bwMode="auto">
          <a:xfrm>
            <a:off x="685800" y="990600"/>
            <a:ext cx="2514600" cy="2132013"/>
          </a:xfrm>
          <a:prstGeom prst="rect">
            <a:avLst/>
          </a:prstGeom>
          <a:noFill/>
          <a:ln w="12700">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76225" y="1550988"/>
            <a:ext cx="4000500" cy="3643312"/>
          </a:xfrm>
          <a:prstGeom prst="rect">
            <a:avLst/>
          </a:prstGeom>
          <a:noFill/>
          <a:ln w="9525">
            <a:noFill/>
            <a:miter lim="800000"/>
            <a:headEnd/>
            <a:tailEnd/>
          </a:ln>
        </p:spPr>
      </p:pic>
      <p:sp>
        <p:nvSpPr>
          <p:cNvPr id="21507" name="Rectangle 3"/>
          <p:cNvSpPr>
            <a:spLocks noChangeArrowheads="1"/>
          </p:cNvSpPr>
          <p:nvPr/>
        </p:nvSpPr>
        <p:spPr bwMode="auto">
          <a:xfrm>
            <a:off x="457200" y="274638"/>
            <a:ext cx="8229600" cy="519112"/>
          </a:xfrm>
          <a:prstGeom prst="rect">
            <a:avLst/>
          </a:prstGeom>
          <a:noFill/>
          <a:ln w="9525">
            <a:noFill/>
            <a:miter lim="800000"/>
            <a:headEnd/>
            <a:tailEnd/>
          </a:ln>
        </p:spPr>
        <p:txBody>
          <a:bodyPr anchor="ctr"/>
          <a:lstStyle/>
          <a:p>
            <a:pPr algn="ctr"/>
            <a:r>
              <a:rPr lang="en-US" sz="2400">
                <a:solidFill>
                  <a:schemeClr val="tx2"/>
                </a:solidFill>
                <a:latin typeface="Elephant" pitchFamily="18" charset="0"/>
              </a:rPr>
              <a:t>ALAT UJI</a:t>
            </a:r>
            <a:br>
              <a:rPr lang="en-US" sz="2400">
                <a:solidFill>
                  <a:schemeClr val="tx2"/>
                </a:solidFill>
                <a:latin typeface="Elephant" pitchFamily="18" charset="0"/>
              </a:rPr>
            </a:br>
            <a:r>
              <a:rPr lang="en-US" sz="2400">
                <a:solidFill>
                  <a:schemeClr val="tx2"/>
                </a:solidFill>
                <a:latin typeface="Elephant" pitchFamily="18" charset="0"/>
              </a:rPr>
              <a:t>Vehicle Performance Inspection</a:t>
            </a:r>
          </a:p>
        </p:txBody>
      </p:sp>
      <p:sp>
        <p:nvSpPr>
          <p:cNvPr id="21508" name="Rectangle 4"/>
          <p:cNvSpPr>
            <a:spLocks noGrp="1" noChangeArrowheads="1"/>
          </p:cNvSpPr>
          <p:nvPr>
            <p:ph type="body" idx="4294967295"/>
          </p:nvPr>
        </p:nvSpPr>
        <p:spPr>
          <a:xfrm>
            <a:off x="4335463" y="1600200"/>
            <a:ext cx="4475162" cy="4495800"/>
          </a:xfrm>
          <a:noFill/>
        </p:spPr>
        <p:txBody>
          <a:bodyPr/>
          <a:lstStyle/>
          <a:p>
            <a:pPr>
              <a:buFont typeface="Wingdings" pitchFamily="2" charset="2"/>
              <a:buChar char="§"/>
            </a:pPr>
            <a:r>
              <a:rPr lang="en-US" sz="2800" smtClean="0"/>
              <a:t>Brake tester and inspection </a:t>
            </a:r>
          </a:p>
          <a:p>
            <a:pPr>
              <a:buFont typeface="Wingdings" pitchFamily="2" charset="2"/>
              <a:buChar char="§"/>
            </a:pPr>
            <a:r>
              <a:rPr lang="en-US" sz="2800" smtClean="0"/>
              <a:t>Headlight inspection</a:t>
            </a:r>
          </a:p>
          <a:p>
            <a:pPr>
              <a:buFont typeface="Wingdings" pitchFamily="2" charset="2"/>
              <a:buChar char="§"/>
            </a:pPr>
            <a:r>
              <a:rPr lang="en-US" sz="2800" smtClean="0"/>
              <a:t>Speedometer inspection</a:t>
            </a:r>
          </a:p>
          <a:p>
            <a:pPr>
              <a:buFont typeface="Wingdings" pitchFamily="2" charset="2"/>
              <a:buChar char="§"/>
            </a:pPr>
            <a:r>
              <a:rPr lang="en-US" sz="2800" smtClean="0"/>
              <a:t>Sideslip inspection</a:t>
            </a:r>
          </a:p>
          <a:p>
            <a:pPr>
              <a:buFont typeface="Wingdings" pitchFamily="2" charset="2"/>
              <a:buChar char="§"/>
            </a:pPr>
            <a:r>
              <a:rPr lang="en-US" sz="2800" smtClean="0"/>
              <a:t>Noise measurement</a:t>
            </a:r>
          </a:p>
          <a:p>
            <a:pPr>
              <a:buFont typeface="Wingdings" pitchFamily="2" charset="2"/>
              <a:buChar char="§"/>
            </a:pPr>
            <a:r>
              <a:rPr lang="en-US" sz="2800" smtClean="0"/>
              <a:t>Vehicle weight measurement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a:t>
            </a:r>
          </a:p>
        </p:txBody>
      </p:sp>
      <p:pic>
        <p:nvPicPr>
          <p:cNvPr id="7" name="Picture 4"/>
          <p:cNvPicPr>
            <a:picLocks noChangeAspect="1" noChangeArrowheads="1"/>
          </p:cNvPicPr>
          <p:nvPr/>
        </p:nvPicPr>
        <p:blipFill>
          <a:blip r:embed="rId2"/>
          <a:srcRect/>
          <a:stretch>
            <a:fillRect/>
          </a:stretch>
        </p:blipFill>
        <p:spPr bwMode="auto">
          <a:xfrm>
            <a:off x="857224" y="928669"/>
            <a:ext cx="7572428" cy="5675763"/>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762000" y="136525"/>
            <a:ext cx="7772400" cy="955675"/>
          </a:xfrm>
          <a:noFill/>
        </p:spPr>
        <p:txBody>
          <a:bodyPr lIns="98425" tIns="50800" rIns="98425" bIns="50800" anchor="b">
            <a:spAutoFit/>
          </a:bodyPr>
          <a:lstStyle/>
          <a:p>
            <a:r>
              <a:rPr lang="de-DE" altLang="de-DE" sz="2800" b="1" smtClean="0">
                <a:solidFill>
                  <a:schemeClr val="tx1"/>
                </a:solidFill>
                <a:effectLst/>
                <a:latin typeface="Garamond" pitchFamily="18" charset="0"/>
              </a:rPr>
              <a:t>PRINSIP PENGUJIAN EMISI MOTOR BENSIN</a:t>
            </a:r>
          </a:p>
        </p:txBody>
      </p:sp>
      <p:sp>
        <p:nvSpPr>
          <p:cNvPr id="171011" name="Rectangle 3"/>
          <p:cNvSpPr>
            <a:spLocks noChangeArrowheads="1"/>
          </p:cNvSpPr>
          <p:nvPr/>
        </p:nvSpPr>
        <p:spPr bwMode="auto">
          <a:xfrm>
            <a:off x="301625" y="5662613"/>
            <a:ext cx="1244600" cy="320675"/>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Source</a:t>
            </a:r>
            <a:endParaRPr lang="de-DE" altLang="de-DE" sz="2400" b="0">
              <a:latin typeface="Arial" pitchFamily="34" charset="0"/>
            </a:endParaRPr>
          </a:p>
        </p:txBody>
      </p:sp>
      <p:grpSp>
        <p:nvGrpSpPr>
          <p:cNvPr id="2" name="Group 4"/>
          <p:cNvGrpSpPr>
            <a:grpSpLocks/>
          </p:cNvGrpSpPr>
          <p:nvPr/>
        </p:nvGrpSpPr>
        <p:grpSpPr bwMode="auto">
          <a:xfrm>
            <a:off x="762000" y="1371600"/>
            <a:ext cx="7848600" cy="5029200"/>
            <a:chOff x="96" y="672"/>
            <a:chExt cx="4944" cy="3168"/>
          </a:xfrm>
        </p:grpSpPr>
        <p:sp>
          <p:nvSpPr>
            <p:cNvPr id="171013" name="Rectangle 5"/>
            <p:cNvSpPr>
              <a:spLocks noChangeArrowheads="1"/>
            </p:cNvSpPr>
            <p:nvPr/>
          </p:nvSpPr>
          <p:spPr bwMode="auto">
            <a:xfrm>
              <a:off x="96" y="672"/>
              <a:ext cx="4944" cy="3168"/>
            </a:xfrm>
            <a:prstGeom prst="rect">
              <a:avLst/>
            </a:prstGeom>
            <a:solidFill>
              <a:srgbClr val="EAEAEA"/>
            </a:solidFill>
            <a:ln w="12700">
              <a:noFill/>
              <a:miter lim="800000"/>
              <a:headEnd/>
              <a:tailEnd/>
            </a:ln>
            <a:effectLst/>
          </p:spPr>
          <p:txBody>
            <a:bodyPr wrap="none" anchor="ctr"/>
            <a:lstStyle/>
            <a:p>
              <a:pPr algn="ctr" defTabSz="762000" eaLnBrk="0" hangingPunct="0">
                <a:spcBef>
                  <a:spcPct val="50000"/>
                </a:spcBef>
              </a:pPr>
              <a:endParaRPr lang="en-US" sz="800">
                <a:solidFill>
                  <a:schemeClr val="folHlink"/>
                </a:solidFill>
                <a:latin typeface="Arial" pitchFamily="34" charset="0"/>
              </a:endParaRPr>
            </a:p>
          </p:txBody>
        </p:sp>
        <p:grpSp>
          <p:nvGrpSpPr>
            <p:cNvPr id="3" name="Group 6"/>
            <p:cNvGrpSpPr>
              <a:grpSpLocks/>
            </p:cNvGrpSpPr>
            <p:nvPr/>
          </p:nvGrpSpPr>
          <p:grpSpPr bwMode="auto">
            <a:xfrm>
              <a:off x="336" y="739"/>
              <a:ext cx="4656" cy="2922"/>
              <a:chOff x="336" y="739"/>
              <a:chExt cx="5336" cy="3326"/>
            </a:xfrm>
          </p:grpSpPr>
          <p:pic>
            <p:nvPicPr>
              <p:cNvPr id="171015" name="Picture 7"/>
              <p:cNvPicPr>
                <a:picLocks noChangeAspect="1" noChangeArrowheads="1"/>
              </p:cNvPicPr>
              <p:nvPr/>
            </p:nvPicPr>
            <p:blipFill>
              <a:blip r:embed="rId3"/>
              <a:srcRect/>
              <a:stretch>
                <a:fillRect/>
              </a:stretch>
            </p:blipFill>
            <p:spPr bwMode="auto">
              <a:xfrm>
                <a:off x="336" y="983"/>
                <a:ext cx="5336" cy="2872"/>
              </a:xfrm>
              <a:prstGeom prst="rect">
                <a:avLst/>
              </a:prstGeom>
              <a:noFill/>
              <a:ln w="9525">
                <a:noFill/>
                <a:miter lim="800000"/>
                <a:headEnd/>
                <a:tailEnd/>
              </a:ln>
              <a:effectLst/>
            </p:spPr>
          </p:pic>
          <p:sp>
            <p:nvSpPr>
              <p:cNvPr id="171016" name="Rectangle 8"/>
              <p:cNvSpPr>
                <a:spLocks noChangeArrowheads="1"/>
              </p:cNvSpPr>
              <p:nvPr/>
            </p:nvSpPr>
            <p:spPr bwMode="auto">
              <a:xfrm>
                <a:off x="1135" y="3403"/>
                <a:ext cx="792" cy="459"/>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Chopper</a:t>
                </a:r>
              </a:p>
              <a:p>
                <a:pPr algn="ctr" eaLnBrk="0" hangingPunct="0"/>
                <a:r>
                  <a:rPr lang="de-DE" altLang="de-DE" sz="2100">
                    <a:solidFill>
                      <a:srgbClr val="000000"/>
                    </a:solidFill>
                    <a:latin typeface="Arial" pitchFamily="34" charset="0"/>
                  </a:rPr>
                  <a:t>blade</a:t>
                </a:r>
                <a:endParaRPr lang="de-DE" altLang="de-DE" sz="2400" b="0">
                  <a:latin typeface="Arial" pitchFamily="34" charset="0"/>
                </a:endParaRPr>
              </a:p>
            </p:txBody>
          </p:sp>
          <p:sp>
            <p:nvSpPr>
              <p:cNvPr id="171017" name="Rectangle 9"/>
              <p:cNvSpPr>
                <a:spLocks noChangeArrowheads="1"/>
              </p:cNvSpPr>
              <p:nvPr/>
            </p:nvSpPr>
            <p:spPr bwMode="auto">
              <a:xfrm>
                <a:off x="4707" y="3835"/>
                <a:ext cx="717"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Gas out</a:t>
                </a:r>
                <a:endParaRPr lang="de-DE" altLang="de-DE" sz="2400" b="0">
                  <a:latin typeface="Arial" pitchFamily="34" charset="0"/>
                </a:endParaRPr>
              </a:p>
            </p:txBody>
          </p:sp>
          <p:sp>
            <p:nvSpPr>
              <p:cNvPr id="171018" name="Rectangle 10"/>
              <p:cNvSpPr>
                <a:spLocks noChangeArrowheads="1"/>
              </p:cNvSpPr>
              <p:nvPr/>
            </p:nvSpPr>
            <p:spPr bwMode="auto">
              <a:xfrm>
                <a:off x="1907" y="3812"/>
                <a:ext cx="589"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Gas in</a:t>
                </a:r>
                <a:endParaRPr lang="de-DE" altLang="de-DE" sz="2400" b="0">
                  <a:latin typeface="Arial" pitchFamily="34" charset="0"/>
                </a:endParaRPr>
              </a:p>
            </p:txBody>
          </p:sp>
          <p:sp>
            <p:nvSpPr>
              <p:cNvPr id="171019" name="Rectangle 11"/>
              <p:cNvSpPr>
                <a:spLocks noChangeArrowheads="1"/>
              </p:cNvSpPr>
              <p:nvPr/>
            </p:nvSpPr>
            <p:spPr bwMode="auto">
              <a:xfrm>
                <a:off x="3264" y="739"/>
                <a:ext cx="1132"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Detectors</a:t>
                </a:r>
                <a:endParaRPr lang="de-DE" altLang="de-DE" sz="2400" b="0">
                  <a:latin typeface="Arial" pitchFamily="34" charset="0"/>
                </a:endParaRPr>
              </a:p>
            </p:txBody>
          </p:sp>
          <p:sp>
            <p:nvSpPr>
              <p:cNvPr id="171020" name="Rectangle 12"/>
              <p:cNvSpPr>
                <a:spLocks noChangeArrowheads="1"/>
              </p:cNvSpPr>
              <p:nvPr/>
            </p:nvSpPr>
            <p:spPr bwMode="auto">
              <a:xfrm>
                <a:off x="2690" y="1115"/>
                <a:ext cx="824"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IR Filters</a:t>
                </a:r>
                <a:endParaRPr lang="de-DE" altLang="de-DE" sz="2400" b="0">
                  <a:latin typeface="Arial" pitchFamily="34" charset="0"/>
                </a:endParaRPr>
              </a:p>
            </p:txBody>
          </p:sp>
          <p:sp>
            <p:nvSpPr>
              <p:cNvPr id="171021" name="Rectangle 13"/>
              <p:cNvSpPr>
                <a:spLocks noChangeArrowheads="1"/>
              </p:cNvSpPr>
              <p:nvPr/>
            </p:nvSpPr>
            <p:spPr bwMode="auto">
              <a:xfrm>
                <a:off x="1489" y="1356"/>
                <a:ext cx="1059"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Sample cell</a:t>
                </a:r>
                <a:endParaRPr lang="de-DE" altLang="de-DE" sz="2400" b="0">
                  <a:latin typeface="Arial" pitchFamily="34" charset="0"/>
                </a:endParaRPr>
              </a:p>
            </p:txBody>
          </p:sp>
          <p:sp>
            <p:nvSpPr>
              <p:cNvPr id="171022" name="Rectangle 14"/>
              <p:cNvSpPr>
                <a:spLocks noChangeArrowheads="1"/>
              </p:cNvSpPr>
              <p:nvPr/>
            </p:nvSpPr>
            <p:spPr bwMode="auto">
              <a:xfrm>
                <a:off x="4590" y="2093"/>
                <a:ext cx="1037"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Electronics</a:t>
                </a:r>
                <a:endParaRPr lang="de-DE" altLang="de-DE" sz="2400" b="0">
                  <a:latin typeface="Arial" pitchFamily="34" charset="0"/>
                </a:endParaRPr>
              </a:p>
            </p:txBody>
          </p:sp>
          <p:sp>
            <p:nvSpPr>
              <p:cNvPr id="171023" name="Rectangle 15"/>
              <p:cNvSpPr>
                <a:spLocks noChangeArrowheads="1"/>
              </p:cNvSpPr>
              <p:nvPr/>
            </p:nvSpPr>
            <p:spPr bwMode="auto">
              <a:xfrm>
                <a:off x="4309" y="940"/>
                <a:ext cx="27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HC</a:t>
                </a:r>
                <a:endParaRPr lang="de-DE" altLang="de-DE" sz="2400" b="0">
                  <a:latin typeface="Arial" pitchFamily="34" charset="0"/>
                </a:endParaRPr>
              </a:p>
            </p:txBody>
          </p:sp>
          <p:sp>
            <p:nvSpPr>
              <p:cNvPr id="171024" name="Rectangle 16"/>
              <p:cNvSpPr>
                <a:spLocks noChangeArrowheads="1"/>
              </p:cNvSpPr>
              <p:nvPr/>
            </p:nvSpPr>
            <p:spPr bwMode="auto">
              <a:xfrm>
                <a:off x="4406" y="1125"/>
                <a:ext cx="28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CO</a:t>
                </a:r>
                <a:endParaRPr lang="de-DE" altLang="de-DE" sz="2400" b="0">
                  <a:latin typeface="Arial" pitchFamily="34" charset="0"/>
                </a:endParaRPr>
              </a:p>
            </p:txBody>
          </p:sp>
          <p:sp>
            <p:nvSpPr>
              <p:cNvPr id="171025" name="Rectangle 17"/>
              <p:cNvSpPr>
                <a:spLocks noChangeArrowheads="1"/>
              </p:cNvSpPr>
              <p:nvPr/>
            </p:nvSpPr>
            <p:spPr bwMode="auto">
              <a:xfrm>
                <a:off x="4605" y="1345"/>
                <a:ext cx="360" cy="229"/>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CO</a:t>
                </a:r>
                <a:r>
                  <a:rPr lang="de-DE" altLang="de-DE" sz="2100" baseline="-25000">
                    <a:solidFill>
                      <a:srgbClr val="000000"/>
                    </a:solidFill>
                    <a:latin typeface="Arial" pitchFamily="34" charset="0"/>
                  </a:rPr>
                  <a:t>2</a:t>
                </a:r>
                <a:endParaRPr lang="de-DE" altLang="de-DE" sz="2400" b="0">
                  <a:latin typeface="Arial" pitchFamily="34" charset="0"/>
                </a:endParaRPr>
              </a:p>
            </p:txBody>
          </p:sp>
          <p:sp>
            <p:nvSpPr>
              <p:cNvPr id="171026" name="Rectangle 18"/>
              <p:cNvSpPr>
                <a:spLocks noChangeArrowheads="1"/>
              </p:cNvSpPr>
              <p:nvPr/>
            </p:nvSpPr>
            <p:spPr bwMode="auto">
              <a:xfrm>
                <a:off x="4388" y="3053"/>
                <a:ext cx="928" cy="230"/>
              </a:xfrm>
              <a:prstGeom prst="rect">
                <a:avLst/>
              </a:prstGeom>
              <a:noFill/>
              <a:ln w="9525">
                <a:noFill/>
                <a:miter lim="800000"/>
                <a:headEnd/>
                <a:tailEnd/>
              </a:ln>
            </p:spPr>
            <p:txBody>
              <a:bodyPr wrap="none" lIns="0" tIns="0" rIns="0" bIns="0">
                <a:spAutoFit/>
              </a:bodyPr>
              <a:lstStyle/>
              <a:p>
                <a:pPr algn="ctr" eaLnBrk="0" hangingPunct="0"/>
                <a:r>
                  <a:rPr lang="de-DE" altLang="de-DE" sz="2100">
                    <a:solidFill>
                      <a:srgbClr val="000000"/>
                    </a:solidFill>
                    <a:latin typeface="Arial" pitchFamily="34" charset="0"/>
                  </a:rPr>
                  <a:t>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 Sensor</a:t>
                </a:r>
                <a:endParaRPr lang="de-DE" altLang="de-DE" sz="2400" b="0">
                  <a:latin typeface="Arial" pitchFamily="34" charset="0"/>
                </a:endParaRPr>
              </a:p>
            </p:txBody>
          </p:sp>
          <p:sp>
            <p:nvSpPr>
              <p:cNvPr id="171027" name="Rectangle 19"/>
              <p:cNvSpPr>
                <a:spLocks noChangeArrowheads="1"/>
              </p:cNvSpPr>
              <p:nvPr/>
            </p:nvSpPr>
            <p:spPr bwMode="auto">
              <a:xfrm>
                <a:off x="521" y="770"/>
                <a:ext cx="2096" cy="230"/>
              </a:xfrm>
              <a:prstGeom prst="rect">
                <a:avLst/>
              </a:prstGeom>
              <a:noFill/>
              <a:ln w="9525">
                <a:noFill/>
                <a:miter lim="800000"/>
                <a:headEnd/>
                <a:tailEnd/>
              </a:ln>
            </p:spPr>
            <p:txBody>
              <a:bodyPr wrap="none" lIns="0" tIns="0" rIns="0" bIns="0">
                <a:spAutoFit/>
              </a:bodyPr>
              <a:lstStyle/>
              <a:p>
                <a:pPr eaLnBrk="0" hangingPunct="0"/>
                <a:r>
                  <a:rPr lang="de-DE" altLang="de-DE" sz="2100">
                    <a:solidFill>
                      <a:srgbClr val="000000"/>
                    </a:solidFill>
                    <a:latin typeface="Arial" pitchFamily="34" charset="0"/>
                  </a:rPr>
                  <a:t> </a:t>
                </a:r>
                <a:r>
                  <a:rPr lang="de-DE" altLang="de-DE" sz="2100">
                    <a:solidFill>
                      <a:srgbClr val="000000"/>
                    </a:solidFill>
                    <a:latin typeface="Arial" pitchFamily="34" charset="0"/>
                    <a:sym typeface="Symbol" pitchFamily="18" charset="2"/>
                  </a:rPr>
                  <a:t> </a:t>
                </a:r>
                <a:r>
                  <a:rPr lang="de-DE" altLang="de-DE" sz="2100">
                    <a:solidFill>
                      <a:srgbClr val="000000"/>
                    </a:solidFill>
                    <a:latin typeface="Arial" pitchFamily="34" charset="0"/>
                  </a:rPr>
                  <a:t>= f (CO, CO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 HC, O</a:t>
                </a:r>
                <a:r>
                  <a:rPr lang="de-DE" altLang="de-DE" sz="2100" baseline="-25000">
                    <a:solidFill>
                      <a:srgbClr val="000000"/>
                    </a:solidFill>
                    <a:latin typeface="Arial" pitchFamily="34" charset="0"/>
                  </a:rPr>
                  <a:t>2</a:t>
                </a:r>
                <a:r>
                  <a:rPr lang="de-DE" altLang="de-DE" sz="2100">
                    <a:solidFill>
                      <a:srgbClr val="000000"/>
                    </a:solidFill>
                    <a:latin typeface="Arial" pitchFamily="34" charset="0"/>
                  </a:rPr>
                  <a:t>)</a:t>
                </a:r>
                <a:endParaRPr lang="de-DE" altLang="de-DE" sz="2400" b="0">
                  <a:latin typeface="Arial" pitchFamily="34" charset="0"/>
                </a:endParaRPr>
              </a:p>
            </p:txBody>
          </p:sp>
        </p:gr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4995" name="Rectangle 3"/>
          <p:cNvSpPr>
            <a:spLocks noGrp="1" noChangeArrowheads="1"/>
          </p:cNvSpPr>
          <p:nvPr>
            <p:ph type="body" idx="1"/>
          </p:nvPr>
        </p:nvSpPr>
        <p:spPr>
          <a:xfrm>
            <a:off x="611188" y="1052513"/>
            <a:ext cx="7772400" cy="5805487"/>
          </a:xfrm>
        </p:spPr>
        <p:txBody>
          <a:bodyPr>
            <a:normAutofit fontScale="92500" lnSpcReduction="20000"/>
          </a:bodyPr>
          <a:lstStyle/>
          <a:p>
            <a:pPr marL="609600" indent="-609600"/>
            <a:r>
              <a:rPr lang="en-US" sz="2800" b="1" dirty="0" err="1">
                <a:latin typeface="Arial Narrow" pitchFamily="34" charset="0"/>
              </a:rPr>
              <a:t>Kendaraan</a:t>
            </a:r>
            <a:r>
              <a:rPr lang="en-US" sz="2800" b="1" dirty="0">
                <a:latin typeface="Arial Narrow" pitchFamily="34" charset="0"/>
              </a:rPr>
              <a:t> </a:t>
            </a:r>
            <a:r>
              <a:rPr lang="en-US" sz="2800" b="1" dirty="0" err="1">
                <a:latin typeface="Arial Narrow" pitchFamily="34" charset="0"/>
              </a:rPr>
              <a:t>masuk</a:t>
            </a:r>
            <a:r>
              <a:rPr lang="en-US" sz="2800" b="1" dirty="0">
                <a:latin typeface="Arial Narrow" pitchFamily="34" charset="0"/>
              </a:rPr>
              <a:t> </a:t>
            </a:r>
            <a:r>
              <a:rPr lang="en-US" sz="2800" b="1" dirty="0" err="1">
                <a:latin typeface="Arial Narrow" pitchFamily="34" charset="0"/>
              </a:rPr>
              <a:t>ke</a:t>
            </a:r>
            <a:r>
              <a:rPr lang="en-US" sz="2800" b="1" dirty="0">
                <a:latin typeface="Arial Narrow" pitchFamily="34" charset="0"/>
              </a:rPr>
              <a:t> </a:t>
            </a:r>
            <a:r>
              <a:rPr lang="en-US" sz="2800" b="1" dirty="0" err="1">
                <a:latin typeface="Arial Narrow" pitchFamily="34" charset="0"/>
              </a:rPr>
              <a:t>ruang</a:t>
            </a:r>
            <a:r>
              <a:rPr lang="en-US" sz="2800" b="1" dirty="0">
                <a:latin typeface="Arial Narrow" pitchFamily="34" charset="0"/>
              </a:rPr>
              <a:t> </a:t>
            </a:r>
            <a:r>
              <a:rPr lang="en-US" sz="2800" b="1" dirty="0" err="1">
                <a:latin typeface="Arial Narrow" pitchFamily="34" charset="0"/>
              </a:rPr>
              <a:t>uji</a:t>
            </a:r>
            <a:r>
              <a:rPr lang="en-US" sz="2800" b="1" dirty="0">
                <a:latin typeface="Arial Narrow" pitchFamily="34" charset="0"/>
              </a:rPr>
              <a:t>.</a:t>
            </a:r>
          </a:p>
          <a:p>
            <a:pPr marL="609600" indent="-609600"/>
            <a:r>
              <a:rPr lang="en-US" sz="2800" b="1" dirty="0" err="1">
                <a:latin typeface="Arial Narrow" pitchFamily="34" charset="0"/>
              </a:rPr>
              <a:t>Pengecekan</a:t>
            </a:r>
            <a:r>
              <a:rPr lang="en-US" sz="2800" b="1" dirty="0">
                <a:latin typeface="Arial Narrow" pitchFamily="34" charset="0"/>
              </a:rPr>
              <a:t> </a:t>
            </a:r>
            <a:r>
              <a:rPr lang="en-US" sz="2800" b="1" dirty="0" err="1">
                <a:latin typeface="Arial Narrow" pitchFamily="34" charset="0"/>
              </a:rPr>
              <a:t>kebocoran</a:t>
            </a:r>
            <a:r>
              <a:rPr lang="en-US" sz="2800" b="1" dirty="0">
                <a:latin typeface="Arial Narrow" pitchFamily="34" charset="0"/>
              </a:rPr>
              <a:t> </a:t>
            </a:r>
            <a:r>
              <a:rPr lang="en-US" sz="2800" b="1" dirty="0" err="1">
                <a:latin typeface="Arial Narrow" pitchFamily="34" charset="0"/>
              </a:rPr>
              <a:t>pada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knalpot</a:t>
            </a:r>
            <a:r>
              <a:rPr lang="en-US" sz="2800" b="1" dirty="0">
                <a:latin typeface="Arial Narrow" pitchFamily="34" charset="0"/>
              </a:rPr>
              <a:t>).  </a:t>
            </a:r>
            <a:r>
              <a:rPr lang="en-US" sz="2800" b="1" dirty="0" err="1">
                <a:latin typeface="Arial Narrow" pitchFamily="34" charset="0"/>
              </a:rPr>
              <a:t>Apabila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 </a:t>
            </a:r>
            <a:r>
              <a:rPr lang="en-US" sz="2800" b="1" dirty="0" err="1">
                <a:latin typeface="Arial Narrow" pitchFamily="34" charset="0"/>
              </a:rPr>
              <a:t>saringan</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bocor</a:t>
            </a:r>
            <a:r>
              <a:rPr lang="en-US" sz="2800" b="1" dirty="0">
                <a:latin typeface="Arial Narrow" pitchFamily="34" charset="0"/>
              </a:rPr>
              <a:t>, </a:t>
            </a:r>
            <a:r>
              <a:rPr lang="en-US" sz="2800" b="1" dirty="0" err="1">
                <a:latin typeface="Arial Narrow" pitchFamily="34" charset="0"/>
              </a:rPr>
              <a:t>maka</a:t>
            </a:r>
            <a:r>
              <a:rPr lang="en-US" sz="2800" b="1" dirty="0">
                <a:latin typeface="Arial Narrow" pitchFamily="34" charset="0"/>
              </a:rPr>
              <a:t> </a:t>
            </a:r>
            <a:r>
              <a:rPr lang="en-US" sz="2800" b="1" dirty="0" err="1">
                <a:latin typeface="Arial Narrow" pitchFamily="34" charset="0"/>
              </a:rPr>
              <a:t>pipa</a:t>
            </a:r>
            <a:r>
              <a:rPr lang="en-US" sz="2800" b="1" dirty="0">
                <a:latin typeface="Arial Narrow" pitchFamily="34" charset="0"/>
              </a:rPr>
              <a:t> gas </a:t>
            </a:r>
            <a:r>
              <a:rPr lang="en-US" sz="2800" b="1" dirty="0" err="1">
                <a:latin typeface="Arial Narrow" pitchFamily="34" charset="0"/>
              </a:rPr>
              <a:t>buang</a:t>
            </a:r>
            <a:r>
              <a:rPr lang="en-US" sz="2800" b="1" dirty="0">
                <a:latin typeface="Arial Narrow" pitchFamily="34" charset="0"/>
              </a:rPr>
              <a:t> </a:t>
            </a:r>
            <a:r>
              <a:rPr lang="en-US" sz="2800" b="1" dirty="0" err="1">
                <a:latin typeface="Arial Narrow" pitchFamily="34" charset="0"/>
              </a:rPr>
              <a:t>kendaraan</a:t>
            </a:r>
            <a:r>
              <a:rPr lang="en-US" sz="2800" b="1" dirty="0">
                <a:latin typeface="Arial Narrow" pitchFamily="34" charset="0"/>
              </a:rPr>
              <a:t> </a:t>
            </a:r>
            <a:r>
              <a:rPr lang="en-US" sz="2800" b="1" dirty="0" err="1">
                <a:latin typeface="Arial Narrow" pitchFamily="34" charset="0"/>
              </a:rPr>
              <a:t>harus</a:t>
            </a:r>
            <a:r>
              <a:rPr lang="en-US" sz="2800" b="1" dirty="0">
                <a:latin typeface="Arial Narrow" pitchFamily="34" charset="0"/>
              </a:rPr>
              <a:t> </a:t>
            </a:r>
            <a:r>
              <a:rPr lang="en-US" sz="2800" b="1" dirty="0" err="1">
                <a:latin typeface="Arial Narrow" pitchFamily="34" charset="0"/>
              </a:rPr>
              <a:t>direparasi</a:t>
            </a:r>
            <a:r>
              <a:rPr lang="en-US" sz="2800" b="1" dirty="0">
                <a:latin typeface="Arial Narrow" pitchFamily="34" charset="0"/>
              </a:rPr>
              <a:t> </a:t>
            </a:r>
            <a:r>
              <a:rPr lang="en-US" sz="2800" b="1" dirty="0" err="1">
                <a:latin typeface="Arial Narrow" pitchFamily="34" charset="0"/>
              </a:rPr>
              <a:t>terlebih</a:t>
            </a:r>
            <a:r>
              <a:rPr lang="en-US" sz="2800" b="1" dirty="0">
                <a:latin typeface="Arial Narrow" pitchFamily="34" charset="0"/>
              </a:rPr>
              <a:t> </a:t>
            </a:r>
            <a:r>
              <a:rPr lang="en-US" sz="2800" b="1" dirty="0" err="1">
                <a:latin typeface="Arial Narrow" pitchFamily="34" charset="0"/>
              </a:rPr>
              <a:t>dahulu</a:t>
            </a:r>
            <a:r>
              <a:rPr lang="en-US" sz="2800" b="1" dirty="0">
                <a:latin typeface="Arial Narrow" pitchFamily="34" charset="0"/>
              </a:rPr>
              <a:t> </a:t>
            </a:r>
            <a:r>
              <a:rPr lang="en-US" sz="2800" b="1" dirty="0" err="1">
                <a:latin typeface="Arial Narrow" pitchFamily="34" charset="0"/>
              </a:rPr>
              <a:t>untuk</a:t>
            </a:r>
            <a:r>
              <a:rPr lang="en-US" sz="2800" b="1" dirty="0">
                <a:latin typeface="Arial Narrow" pitchFamily="34" charset="0"/>
              </a:rPr>
              <a:t> </a:t>
            </a:r>
            <a:r>
              <a:rPr lang="en-US" sz="2800" b="1" dirty="0" err="1">
                <a:latin typeface="Arial Narrow" pitchFamily="34" charset="0"/>
              </a:rPr>
              <a:t>dapat</a:t>
            </a:r>
            <a:r>
              <a:rPr lang="en-US" sz="2800" b="1" dirty="0">
                <a:latin typeface="Arial Narrow" pitchFamily="34" charset="0"/>
              </a:rPr>
              <a:t> </a:t>
            </a:r>
            <a:r>
              <a:rPr lang="en-US" sz="2800" b="1" dirty="0" err="1">
                <a:latin typeface="Arial Narrow" pitchFamily="34" charset="0"/>
              </a:rPr>
              <a:t>mengikuti</a:t>
            </a:r>
            <a:r>
              <a:rPr lang="en-US" sz="2800" b="1" dirty="0">
                <a:latin typeface="Arial Narrow" pitchFamily="34" charset="0"/>
              </a:rPr>
              <a:t> </a:t>
            </a:r>
            <a:r>
              <a:rPr lang="en-US" sz="2800" b="1" dirty="0" err="1">
                <a:latin typeface="Arial Narrow" pitchFamily="34" charset="0"/>
              </a:rPr>
              <a:t>tahapan</a:t>
            </a:r>
            <a:r>
              <a:rPr lang="en-US" sz="2800" b="1" dirty="0">
                <a:latin typeface="Arial Narrow" pitchFamily="34" charset="0"/>
              </a:rPr>
              <a:t> </a:t>
            </a:r>
            <a:r>
              <a:rPr lang="en-US" sz="2800" b="1" dirty="0" err="1">
                <a:latin typeface="Arial Narrow" pitchFamily="34" charset="0"/>
              </a:rPr>
              <a:t>pengecekan</a:t>
            </a:r>
            <a:r>
              <a:rPr lang="en-US" sz="2800" b="1" dirty="0">
                <a:latin typeface="Arial Narrow" pitchFamily="34" charset="0"/>
              </a:rPr>
              <a:t> </a:t>
            </a:r>
            <a:r>
              <a:rPr lang="en-US" sz="2800" b="1" dirty="0" err="1">
                <a:latin typeface="Arial Narrow" pitchFamily="34" charset="0"/>
              </a:rPr>
              <a:t>berikutnya</a:t>
            </a:r>
            <a:r>
              <a:rPr lang="en-US" sz="2800" b="1" dirty="0" smtClean="0">
                <a:latin typeface="Arial Narrow" pitchFamily="34" charset="0"/>
              </a:rPr>
              <a:t>.</a:t>
            </a:r>
            <a:endParaRPr lang="id-ID" sz="2800" b="1" dirty="0" smtClean="0">
              <a:latin typeface="Arial Narrow" pitchFamily="34" charset="0"/>
            </a:endParaRPr>
          </a:p>
          <a:p>
            <a:pPr marL="609600" indent="-609600"/>
            <a:r>
              <a:rPr lang="en-US" sz="2800" b="1" dirty="0" err="1" smtClean="0">
                <a:latin typeface="Arial Narrow" pitchFamily="34" charset="0"/>
              </a:rPr>
              <a:t>Transmisi</a:t>
            </a:r>
            <a:r>
              <a:rPr lang="en-US" sz="2800" b="1" dirty="0" smtClean="0">
                <a:latin typeface="Arial Narrow" pitchFamily="34" charset="0"/>
              </a:rPr>
              <a:t> </a:t>
            </a:r>
            <a:r>
              <a:rPr lang="en-US" sz="2800" b="1" dirty="0" err="1" smtClean="0">
                <a:latin typeface="Arial Narrow" pitchFamily="34" charset="0"/>
              </a:rPr>
              <a:t>dalam</a:t>
            </a:r>
            <a:r>
              <a:rPr lang="en-US" sz="2800" b="1" dirty="0" smtClean="0">
                <a:latin typeface="Arial Narrow" pitchFamily="34" charset="0"/>
              </a:rPr>
              <a:t> </a:t>
            </a:r>
            <a:r>
              <a:rPr lang="en-US" sz="2800" b="1" dirty="0" err="1" smtClean="0">
                <a:latin typeface="Arial Narrow" pitchFamily="34" charset="0"/>
              </a:rPr>
              <a:t>keadaan</a:t>
            </a:r>
            <a:r>
              <a:rPr lang="en-US" sz="2800" b="1" dirty="0" smtClean="0">
                <a:latin typeface="Arial Narrow" pitchFamily="34" charset="0"/>
              </a:rPr>
              <a:t> </a:t>
            </a:r>
            <a:r>
              <a:rPr lang="en-US" sz="2800" b="1" dirty="0" err="1" smtClean="0">
                <a:latin typeface="Arial Narrow" pitchFamily="34" charset="0"/>
              </a:rPr>
              <a:t>netral</a:t>
            </a:r>
            <a:r>
              <a:rPr lang="en-US" sz="2800" b="1" dirty="0" smtClean="0">
                <a:latin typeface="Arial Narrow" pitchFamily="34" charset="0"/>
              </a:rPr>
              <a:t> (</a:t>
            </a:r>
            <a:r>
              <a:rPr lang="en-US" sz="2800" b="1" dirty="0" err="1" smtClean="0">
                <a:latin typeface="Arial Narrow" pitchFamily="34" charset="0"/>
              </a:rPr>
              <a:t>posisi</a:t>
            </a:r>
            <a:r>
              <a:rPr lang="en-US" sz="2800" b="1" dirty="0" smtClean="0">
                <a:latin typeface="Arial Narrow" pitchFamily="34" charset="0"/>
              </a:rPr>
              <a:t> N </a:t>
            </a:r>
            <a:r>
              <a:rPr lang="en-US" sz="2800" b="1" dirty="0" err="1" smtClean="0">
                <a:latin typeface="Arial Narrow" pitchFamily="34" charset="0"/>
              </a:rPr>
              <a:t>atau</a:t>
            </a:r>
            <a:r>
              <a:rPr lang="en-US" sz="2800" b="1" dirty="0" smtClean="0">
                <a:latin typeface="Arial Narrow" pitchFamily="34" charset="0"/>
              </a:rPr>
              <a:t> P </a:t>
            </a:r>
            <a:r>
              <a:rPr lang="en-US" sz="2800" b="1" dirty="0" err="1" smtClean="0">
                <a:latin typeface="Arial Narrow" pitchFamily="34" charset="0"/>
              </a:rPr>
              <a:t>untuk</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otomatik</a:t>
            </a:r>
            <a:r>
              <a:rPr lang="en-US" sz="2800" b="1" dirty="0" smtClean="0">
                <a:latin typeface="Arial Narrow" pitchFamily="34" charset="0"/>
              </a:rPr>
              <a:t>.</a:t>
            </a:r>
          </a:p>
          <a:p>
            <a:pPr marL="609600" indent="-609600"/>
            <a:r>
              <a:rPr lang="en-US" sz="2800" b="1" dirty="0" err="1" smtClean="0">
                <a:latin typeface="Arial Narrow" pitchFamily="34" charset="0"/>
              </a:rPr>
              <a:t>Pastikan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telah</a:t>
            </a:r>
            <a:r>
              <a:rPr lang="en-US" sz="2800" b="1" dirty="0" smtClean="0">
                <a:latin typeface="Arial Narrow" pitchFamily="34" charset="0"/>
              </a:rPr>
              <a:t> </a:t>
            </a:r>
            <a:r>
              <a:rPr lang="en-US" sz="2800" b="1" dirty="0" err="1" smtClean="0">
                <a:latin typeface="Arial Narrow" pitchFamily="34" charset="0"/>
              </a:rPr>
              <a:t>berada</a:t>
            </a:r>
            <a:r>
              <a:rPr lang="en-US" sz="2800" b="1" dirty="0" smtClean="0">
                <a:latin typeface="Arial Narrow" pitchFamily="34" charset="0"/>
              </a:rPr>
              <a:t> </a:t>
            </a:r>
            <a:r>
              <a:rPr lang="en-US" sz="2800" b="1" dirty="0" err="1" smtClean="0">
                <a:latin typeface="Arial Narrow" pitchFamily="34" charset="0"/>
              </a:rPr>
              <a:t>pada</a:t>
            </a:r>
            <a:r>
              <a:rPr lang="en-US" sz="2800" b="1" dirty="0" smtClean="0">
                <a:latin typeface="Arial Narrow" pitchFamily="34" charset="0"/>
              </a:rPr>
              <a:t> </a:t>
            </a:r>
            <a:r>
              <a:rPr lang="en-US" sz="2800" b="1" dirty="0" err="1" smtClean="0">
                <a:latin typeface="Arial Narrow" pitchFamily="34" charset="0"/>
              </a:rPr>
              <a:t>temperatur</a:t>
            </a:r>
            <a:r>
              <a:rPr lang="en-US" sz="2800" b="1" dirty="0" smtClean="0">
                <a:latin typeface="Arial Narrow" pitchFamily="34" charset="0"/>
              </a:rPr>
              <a:t> </a:t>
            </a:r>
            <a:r>
              <a:rPr lang="en-US" sz="2800" b="1" dirty="0" err="1" smtClean="0">
                <a:latin typeface="Arial Narrow" pitchFamily="34" charset="0"/>
              </a:rPr>
              <a:t>kerja</a:t>
            </a:r>
            <a:r>
              <a:rPr lang="en-US" sz="2800" b="1" dirty="0" smtClean="0">
                <a:latin typeface="Arial Narrow" pitchFamily="34" charset="0"/>
              </a:rPr>
              <a:t> (</a:t>
            </a:r>
            <a:r>
              <a:rPr lang="en-US" sz="2800" b="1" dirty="0" err="1" smtClean="0">
                <a:latin typeface="Arial Narrow" pitchFamily="34" charset="0"/>
              </a:rPr>
              <a:t>Autodata</a:t>
            </a:r>
            <a:r>
              <a:rPr lang="en-US" sz="2800" b="1" dirty="0" smtClean="0">
                <a:latin typeface="Arial Narrow" pitchFamily="34" charset="0"/>
              </a:rPr>
              <a:t>).  </a:t>
            </a:r>
            <a:r>
              <a:rPr lang="en-US" sz="2800" b="1" dirty="0" err="1" smtClean="0">
                <a:latin typeface="Arial Narrow" pitchFamily="34" charset="0"/>
              </a:rPr>
              <a:t>Apabila</a:t>
            </a:r>
            <a:r>
              <a:rPr lang="en-US" sz="2800" b="1" dirty="0" smtClean="0">
                <a:latin typeface="Arial Narrow" pitchFamily="34" charset="0"/>
              </a:rPr>
              <a:t> </a:t>
            </a:r>
            <a:r>
              <a:rPr lang="en-US" sz="2800" b="1" dirty="0" err="1" smtClean="0">
                <a:latin typeface="Arial Narrow" pitchFamily="34" charset="0"/>
              </a:rPr>
              <a:t>belum</a:t>
            </a:r>
            <a:r>
              <a:rPr lang="en-US" sz="2800" b="1" dirty="0" smtClean="0">
                <a:latin typeface="Arial Narrow" pitchFamily="34" charset="0"/>
              </a:rPr>
              <a:t>, </a:t>
            </a:r>
            <a:r>
              <a:rPr lang="en-US" sz="2800" b="1" dirty="0" err="1" smtClean="0">
                <a:latin typeface="Arial Narrow" pitchFamily="34" charset="0"/>
              </a:rPr>
              <a:t>maka</a:t>
            </a:r>
            <a:r>
              <a:rPr lang="en-US" sz="2800" b="1" dirty="0" smtClean="0">
                <a:latin typeface="Arial Narrow" pitchFamily="34" charset="0"/>
              </a:rPr>
              <a:t> </a:t>
            </a:r>
            <a:r>
              <a:rPr lang="en-US" sz="2800" b="1" dirty="0" err="1" smtClean="0">
                <a:latin typeface="Arial Narrow" pitchFamily="34" charset="0"/>
              </a:rPr>
              <a:t>lakukan</a:t>
            </a:r>
            <a:r>
              <a:rPr lang="en-US" sz="2800" b="1" dirty="0" smtClean="0">
                <a:latin typeface="Arial Narrow" pitchFamily="34" charset="0"/>
              </a:rPr>
              <a:t> </a:t>
            </a:r>
            <a:r>
              <a:rPr lang="en-US" sz="2800" b="1" dirty="0" err="1" smtClean="0">
                <a:latin typeface="Arial Narrow" pitchFamily="34" charset="0"/>
              </a:rPr>
              <a:t>pemanasan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t>
            </a:r>
            <a:r>
              <a:rPr lang="en-US" sz="2800" b="1" dirty="0" err="1" smtClean="0">
                <a:latin typeface="Arial Narrow" pitchFamily="34" charset="0"/>
              </a:rPr>
              <a:t>sebelum</a:t>
            </a:r>
            <a:r>
              <a:rPr lang="en-US" sz="2800" b="1" dirty="0" smtClean="0">
                <a:latin typeface="Arial Narrow" pitchFamily="34" charset="0"/>
              </a:rPr>
              <a:t> </a:t>
            </a:r>
            <a:r>
              <a:rPr lang="en-US" sz="2800" b="1" dirty="0" err="1" smtClean="0">
                <a:latin typeface="Arial Narrow" pitchFamily="34" charset="0"/>
              </a:rPr>
              <a:t>memulai</a:t>
            </a:r>
            <a:r>
              <a:rPr lang="en-US" sz="2800" b="1" dirty="0" smtClean="0">
                <a:latin typeface="Arial Narrow" pitchFamily="34" charset="0"/>
              </a:rPr>
              <a:t> </a:t>
            </a:r>
            <a:r>
              <a:rPr lang="en-US" sz="2800" b="1" dirty="0" err="1" smtClean="0">
                <a:latin typeface="Arial Narrow" pitchFamily="34" charset="0"/>
              </a:rPr>
              <a:t>langkah</a:t>
            </a:r>
            <a:r>
              <a:rPr lang="en-US" sz="2800" b="1" dirty="0" smtClean="0">
                <a:latin typeface="Arial Narrow" pitchFamily="34" charset="0"/>
              </a:rPr>
              <a:t> </a:t>
            </a:r>
            <a:r>
              <a:rPr lang="en-US" sz="2800" b="1" dirty="0" err="1" smtClean="0">
                <a:latin typeface="Arial Narrow" pitchFamily="34" charset="0"/>
              </a:rPr>
              <a:t>berikutnya</a:t>
            </a:r>
            <a:r>
              <a:rPr lang="en-US" sz="2800" b="1" dirty="0" smtClean="0">
                <a:latin typeface="Arial Narrow" pitchFamily="34" charset="0"/>
              </a:rPr>
              <a:t>.</a:t>
            </a:r>
          </a:p>
          <a:p>
            <a:pPr marL="609600" indent="-609600"/>
            <a:r>
              <a:rPr lang="en-US" sz="2800" b="1" dirty="0" err="1" smtClean="0">
                <a:latin typeface="Arial Narrow" pitchFamily="34" charset="0"/>
              </a:rPr>
              <a:t>Mematikan</a:t>
            </a:r>
            <a:r>
              <a:rPr lang="en-US" sz="2800" b="1" dirty="0" smtClean="0">
                <a:latin typeface="Arial Narrow" pitchFamily="34" charset="0"/>
              </a:rPr>
              <a:t> </a:t>
            </a:r>
            <a:r>
              <a:rPr lang="en-US" sz="2800" b="1" dirty="0" err="1" smtClean="0">
                <a:latin typeface="Arial Narrow" pitchFamily="34" charset="0"/>
              </a:rPr>
              <a:t>semua</a:t>
            </a:r>
            <a:r>
              <a:rPr lang="en-US" sz="2800" b="1" dirty="0" smtClean="0">
                <a:latin typeface="Arial Narrow" pitchFamily="34" charset="0"/>
              </a:rPr>
              <a:t> </a:t>
            </a:r>
            <a:r>
              <a:rPr lang="en-US" sz="2800" b="1" dirty="0" err="1" smtClean="0">
                <a:latin typeface="Arial Narrow" pitchFamily="34" charset="0"/>
              </a:rPr>
              <a:t>peralatan</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 </a:t>
            </a:r>
            <a:r>
              <a:rPr lang="en-US" sz="2800" b="1" dirty="0" err="1" smtClean="0">
                <a:latin typeface="Arial Narrow" pitchFamily="34" charset="0"/>
              </a:rPr>
              <a:t>kendaraan</a:t>
            </a:r>
            <a:r>
              <a:rPr lang="en-US" sz="2800" b="1" dirty="0" smtClean="0">
                <a:latin typeface="Arial Narrow" pitchFamily="34" charset="0"/>
              </a:rPr>
              <a:t> (AC, </a:t>
            </a:r>
            <a:r>
              <a:rPr lang="en-US" sz="2800" b="1" dirty="0" err="1" smtClean="0">
                <a:latin typeface="Arial Narrow" pitchFamily="34" charset="0"/>
              </a:rPr>
              <a:t>kipas</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  </a:t>
            </a:r>
            <a:r>
              <a:rPr lang="en-US" sz="2800" b="1" dirty="0" err="1" smtClean="0">
                <a:latin typeface="Arial Narrow" pitchFamily="34" charset="0"/>
              </a:rPr>
              <a:t>Pastikan</a:t>
            </a:r>
            <a:r>
              <a:rPr lang="en-US" sz="2800" b="1" dirty="0" smtClean="0">
                <a:latin typeface="Arial Narrow" pitchFamily="34" charset="0"/>
              </a:rPr>
              <a:t> </a:t>
            </a:r>
            <a:r>
              <a:rPr lang="en-US" sz="2800" b="1" dirty="0" err="1" smtClean="0">
                <a:latin typeface="Arial Narrow" pitchFamily="34" charset="0"/>
              </a:rPr>
              <a:t>mesin</a:t>
            </a:r>
            <a:r>
              <a:rPr lang="en-US" sz="2800" b="1" dirty="0" smtClean="0">
                <a:latin typeface="Arial Narrow" pitchFamily="34" charset="0"/>
              </a:rPr>
              <a:t> </a:t>
            </a:r>
            <a:r>
              <a:rPr lang="en-US" sz="2800" b="1" dirty="0" err="1" smtClean="0">
                <a:latin typeface="Arial Narrow" pitchFamily="34" charset="0"/>
              </a:rPr>
              <a:t>tidak</a:t>
            </a:r>
            <a:r>
              <a:rPr lang="en-US" sz="2800" b="1" dirty="0" smtClean="0">
                <a:latin typeface="Arial Narrow" pitchFamily="34" charset="0"/>
              </a:rPr>
              <a:t> </a:t>
            </a:r>
            <a:r>
              <a:rPr lang="en-US" sz="2800" b="1" dirty="0" err="1" smtClean="0">
                <a:latin typeface="Arial Narrow" pitchFamily="34" charset="0"/>
              </a:rPr>
              <a:t>menerima</a:t>
            </a:r>
            <a:r>
              <a:rPr lang="en-US" sz="2800" b="1" dirty="0" smtClean="0">
                <a:latin typeface="Arial Narrow" pitchFamily="34" charset="0"/>
              </a:rPr>
              <a:t> </a:t>
            </a:r>
            <a:r>
              <a:rPr lang="en-US" sz="2800" b="1" dirty="0" err="1" smtClean="0">
                <a:latin typeface="Arial Narrow" pitchFamily="34" charset="0"/>
              </a:rPr>
              <a:t>beban</a:t>
            </a:r>
            <a:r>
              <a:rPr lang="en-US" sz="2800" b="1" dirty="0" smtClean="0">
                <a:latin typeface="Arial Narrow" pitchFamily="34" charset="0"/>
              </a:rPr>
              <a:t> </a:t>
            </a:r>
            <a:r>
              <a:rPr lang="en-US" sz="2800" b="1" dirty="0" err="1" smtClean="0">
                <a:latin typeface="Arial Narrow" pitchFamily="34" charset="0"/>
              </a:rPr>
              <a:t>tambahan</a:t>
            </a:r>
            <a:r>
              <a:rPr lang="en-US" sz="2800" b="1" dirty="0" smtClean="0">
                <a:latin typeface="Arial Narrow" pitchFamily="34" charset="0"/>
              </a:rPr>
              <a:t>.</a:t>
            </a:r>
          </a:p>
          <a:p>
            <a:pPr marL="609600" indent="-609600"/>
            <a:r>
              <a:rPr lang="en-US" sz="2800" b="1" dirty="0" err="1" smtClean="0">
                <a:latin typeface="Arial Narrow" pitchFamily="34" charset="0"/>
              </a:rPr>
              <a:t>Pastikan</a:t>
            </a:r>
            <a:r>
              <a:rPr lang="en-US" sz="2800" b="1" dirty="0" smtClean="0">
                <a:latin typeface="Arial Narrow" pitchFamily="34" charset="0"/>
              </a:rPr>
              <a:t> choke </a:t>
            </a:r>
            <a:r>
              <a:rPr lang="en-US" sz="2800" b="1" dirty="0" err="1" smtClean="0">
                <a:latin typeface="Arial Narrow" pitchFamily="34" charset="0"/>
              </a:rPr>
              <a:t>dalam</a:t>
            </a:r>
            <a:r>
              <a:rPr lang="en-US" sz="2800" b="1" dirty="0" smtClean="0">
                <a:latin typeface="Arial Narrow" pitchFamily="34" charset="0"/>
              </a:rPr>
              <a:t> </a:t>
            </a:r>
            <a:r>
              <a:rPr lang="en-US" sz="2800" b="1" dirty="0" err="1" smtClean="0">
                <a:latin typeface="Arial Narrow" pitchFamily="34" charset="0"/>
              </a:rPr>
              <a:t>keadaan</a:t>
            </a:r>
            <a:r>
              <a:rPr lang="en-US" sz="2800" b="1" dirty="0" smtClean="0">
                <a:latin typeface="Arial Narrow" pitchFamily="34" charset="0"/>
              </a:rPr>
              <a:t> </a:t>
            </a:r>
            <a:r>
              <a:rPr lang="en-US" sz="2800" b="1" dirty="0" err="1" smtClean="0">
                <a:latin typeface="Arial Narrow" pitchFamily="34" charset="0"/>
              </a:rPr>
              <a:t>tidak</a:t>
            </a:r>
            <a:r>
              <a:rPr lang="en-US" sz="2800" b="1" dirty="0" smtClean="0">
                <a:latin typeface="Arial Narrow" pitchFamily="34" charset="0"/>
              </a:rPr>
              <a:t> </a:t>
            </a:r>
            <a:r>
              <a:rPr lang="en-US" sz="2800" b="1" dirty="0" err="1" smtClean="0">
                <a:latin typeface="Arial Narrow" pitchFamily="34" charset="0"/>
              </a:rPr>
              <a:t>bekerja</a:t>
            </a:r>
            <a:r>
              <a:rPr lang="en-US" sz="2800" b="1" dirty="0" smtClean="0">
                <a:latin typeface="Arial Narrow" pitchFamily="34"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7043" name="Rectangle 1027"/>
          <p:cNvSpPr>
            <a:spLocks noGrp="1" noChangeArrowheads="1"/>
          </p:cNvSpPr>
          <p:nvPr>
            <p:ph type="body" idx="1"/>
          </p:nvPr>
        </p:nvSpPr>
        <p:spPr>
          <a:xfrm>
            <a:off x="611188" y="1052513"/>
            <a:ext cx="7772400" cy="5184775"/>
          </a:xfrm>
        </p:spPr>
        <p:txBody>
          <a:bodyPr/>
          <a:lstStyle/>
          <a:p>
            <a:pPr marL="609600" indent="-609600">
              <a:lnSpc>
                <a:spcPct val="90000"/>
              </a:lnSpc>
            </a:pPr>
            <a:r>
              <a:rPr lang="en-US" b="1">
                <a:latin typeface="Arial Narrow" pitchFamily="34" charset="0"/>
              </a:rPr>
              <a:t>Pemasangan sensor pengujian.</a:t>
            </a:r>
          </a:p>
          <a:p>
            <a:pPr marL="609600" indent="-609600">
              <a:lnSpc>
                <a:spcPct val="90000"/>
              </a:lnSpc>
            </a:pPr>
            <a:r>
              <a:rPr lang="en-US" b="1">
                <a:latin typeface="Arial Narrow" pitchFamily="34" charset="0"/>
              </a:rPr>
              <a:t>Pemasangan sensor putaran (rpm).</a:t>
            </a:r>
          </a:p>
          <a:p>
            <a:pPr marL="609600" indent="-609600">
              <a:lnSpc>
                <a:spcPct val="90000"/>
              </a:lnSpc>
            </a:pPr>
            <a:r>
              <a:rPr lang="en-US" b="1">
                <a:latin typeface="Arial Narrow" pitchFamily="34" charset="0"/>
              </a:rPr>
              <a:t>Pemasangan sensor gas (gas probe).  Pastikan pemasangan sensor gas sedalam 30 cm ke dalam pipa gas buang untuk menghindari kesalahan.  Tunggu </a:t>
            </a:r>
            <a:r>
              <a:rPr lang="en-US" b="1">
                <a:latin typeface="Arial Narrow" pitchFamily="34" charset="0"/>
                <a:sym typeface="Symbol" pitchFamily="18" charset="2"/>
              </a:rPr>
              <a:t></a:t>
            </a:r>
            <a:r>
              <a:rPr lang="en-US" b="1">
                <a:latin typeface="Arial Narrow" pitchFamily="34" charset="0"/>
              </a:rPr>
              <a:t> 20 detik sampai data pada layar stabil.</a:t>
            </a:r>
          </a:p>
          <a:p>
            <a:pPr marL="609600" indent="-609600">
              <a:lnSpc>
                <a:spcPct val="90000"/>
              </a:lnSpc>
            </a:pPr>
            <a:r>
              <a:rPr lang="en-US" b="1">
                <a:latin typeface="Arial Narrow" pitchFamily="34" charset="0"/>
              </a:rPr>
              <a:t>Pemasangan sensor temperatur oli.</a:t>
            </a:r>
          </a:p>
          <a:p>
            <a:pPr marL="609600" indent="-609600">
              <a:lnSpc>
                <a:spcPct val="90000"/>
              </a:lnSpc>
            </a:pPr>
            <a:r>
              <a:rPr lang="en-US" b="1">
                <a:latin typeface="Arial Narrow" pitchFamily="34" charset="0"/>
              </a:rPr>
              <a:t>Ambil data pengukuran (print out atau mencatat data).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89091" name="Rectangle 3"/>
          <p:cNvSpPr>
            <a:spLocks noGrp="1" noChangeArrowheads="1"/>
          </p:cNvSpPr>
          <p:nvPr>
            <p:ph type="body" idx="1"/>
          </p:nvPr>
        </p:nvSpPr>
        <p:spPr>
          <a:xfrm>
            <a:off x="611188" y="1052513"/>
            <a:ext cx="7772400" cy="5184775"/>
          </a:xfrm>
        </p:spPr>
        <p:txBody>
          <a:bodyPr/>
          <a:lstStyle/>
          <a:p>
            <a:pPr marL="609600" indent="-609600"/>
            <a:r>
              <a:rPr lang="en-US" sz="2800" b="1">
                <a:latin typeface="Arial Narrow" pitchFamily="34" charset="0"/>
              </a:rPr>
              <a:t>Pastikan data emisi menjadi lebih baik setelah pemeriksaan dan penyetelan ringan.  Apabila data menjadi lebih buruk, ulangi lagi proses pemeriksaan dan penyetelan. </a:t>
            </a:r>
          </a:p>
          <a:p>
            <a:pPr marL="609600" indent="-609600"/>
            <a:r>
              <a:rPr lang="en-US" sz="2800" b="1">
                <a:latin typeface="Arial Narrow" pitchFamily="34" charset="0"/>
              </a:rPr>
              <a:t> Apabila data emisi setelah dilakukan pemeriksaan dan penyetelan ringan masih berada diatas nilai ambang batas, maka kendaraan perlu mendapatkan perawatan dan perbaikan lanjutan, sebelum dilakukan pengujian kedua.</a:t>
            </a:r>
          </a:p>
          <a:p>
            <a:pPr marL="609600" indent="-609600"/>
            <a:r>
              <a:rPr lang="en-US" sz="2800" b="1">
                <a:latin typeface="Arial Narrow" pitchFamily="34" charset="0"/>
              </a:rPr>
              <a:t>Apabila data telah memenuhi standar, lakukan pengambilan data (print out atau mencatat data).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90115" name="Rectangle 3"/>
          <p:cNvSpPr>
            <a:spLocks noGrp="1" noChangeArrowheads="1"/>
          </p:cNvSpPr>
          <p:nvPr>
            <p:ph type="body" idx="1"/>
          </p:nvPr>
        </p:nvSpPr>
        <p:spPr>
          <a:xfrm>
            <a:off x="611188" y="1052513"/>
            <a:ext cx="7772400" cy="5184775"/>
          </a:xfrm>
        </p:spPr>
        <p:txBody>
          <a:bodyPr/>
          <a:lstStyle/>
          <a:p>
            <a:pPr marL="609600" indent="-609600"/>
            <a:r>
              <a:rPr lang="en-US" sz="2400" b="1">
                <a:latin typeface="Arial Narrow" pitchFamily="34" charset="0"/>
              </a:rPr>
              <a:t>Bila kendaraan memiliki 2 atau 3 pipa gas buang, maka dibuat agar pengeluaran gas buang melalui satu pipa. </a:t>
            </a:r>
          </a:p>
          <a:p>
            <a:pPr marL="609600" indent="-609600"/>
            <a:r>
              <a:rPr lang="en-US" sz="2400" b="1">
                <a:latin typeface="Arial Narrow" pitchFamily="34" charset="0"/>
              </a:rPr>
              <a:t>Bila tidak bisa maka pengukuran dilakukan pada setiap pipa gas buang dan konsentrasi CO dan HC dihitung dengan cara mencari nilai rata-rata.</a:t>
            </a:r>
          </a:p>
          <a:p>
            <a:pPr marL="609600" indent="-609600"/>
            <a:r>
              <a:rPr lang="en-US" sz="2400" b="1">
                <a:latin typeface="Arial Narrow" pitchFamily="34" charset="0"/>
              </a:rPr>
              <a:t>Pada motor 4 langkah, penempatan probe minimum 30 cm kedalam pipa gas buang sejauh pengukuran tidak dipengaruhi udara sekitar.</a:t>
            </a:r>
          </a:p>
          <a:p>
            <a:pPr marL="609600" indent="-609600"/>
            <a:r>
              <a:rPr lang="en-US" sz="2400" b="1">
                <a:latin typeface="Arial Narrow" pitchFamily="34" charset="0"/>
              </a:rPr>
              <a:t>Bila probe tidak dapat dimasukkan seperti pont (b) maka pipa gas buang harus disambung/diperpanjang.</a:t>
            </a:r>
          </a:p>
          <a:p>
            <a:pPr marL="609600" indent="-609600"/>
            <a:r>
              <a:rPr lang="en-US" sz="2400" b="1">
                <a:latin typeface="Arial Narrow" pitchFamily="34" charset="0"/>
              </a:rPr>
              <a:t>Bila mesin dilengkapi dengan turbo yang bisa dihidupkan dan dimatikan secara manual, maka pengujian harus dilakukan dua kali yaitu dengan turbo dan tanpa turbo.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BATASAN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Multigas Analyzer adalah peralatan yang bisa mengukur dengan benar kandungan emisi CO, HC, CO2 dan sisa O2 serta dapat menghitung nilai lambda atau perbandingan udara dan bahan bakar dalam pembakaran (Air-fuel Ratio / AFR).</a:t>
            </a:r>
          </a:p>
          <a:p>
            <a:pPr>
              <a:buFont typeface="Wingdings" pitchFamily="2" charset="2"/>
              <a:buChar char="§"/>
            </a:pPr>
            <a:r>
              <a:rPr lang="id-ID" dirty="0" smtClean="0"/>
              <a:t>Kalibrasi adalah suatu usaha untuk menyesuaikan hasil ukur Multigas Analyzer agar sesuai dengan nilai dari master gas (CO, HC, CO2 dan O2) dan nilai dari  parameter ukur yang lain misalnya: putaran mesin, dan temperatur</a:t>
            </a:r>
          </a:p>
          <a:p>
            <a:pPr>
              <a:buFont typeface="Wingdings" pitchFamily="2" charset="2"/>
              <a:buChar char="§"/>
            </a:pPr>
            <a:r>
              <a:rPr lang="id-ID" dirty="0" smtClean="0"/>
              <a:t>Master gas adalah gas contoh yang harus diukur oleh alat uji pada saat kalibrasi, master gas diproduksi oleh pabrik yang mempunyai kualifikasi...</a:t>
            </a:r>
          </a:p>
          <a:p>
            <a:pPr>
              <a:buFont typeface="Wingdings" pitchFamily="2" charset="2"/>
              <a:buChar char="§"/>
            </a:pPr>
            <a:r>
              <a:rPr lang="id-ID" dirty="0" smtClean="0"/>
              <a:t>Master untuk kalibrasi putaran mesin dan temperatur digunakan peralatan kalibrasi yang diproduksi oleh pabrik pembuat alat uji dan sudah memenuhi kualifikasi....</a:t>
            </a:r>
          </a:p>
          <a:p>
            <a:pPr>
              <a:buFont typeface="Wingdings" pitchFamily="2" charset="2"/>
              <a:buChar char="§"/>
            </a:pPr>
            <a:r>
              <a:rPr lang="id-ID" dirty="0" smtClean="0"/>
              <a:t>Sertifikat adalah suatu tanda resmi atas tindakan yang telah dilakukan pada alat uji dan mempunyai kekuatan hukum.</a:t>
            </a:r>
          </a:p>
          <a:p>
            <a:pPr>
              <a:buFont typeface="Wingdings" pitchFamily="2" charset="2"/>
              <a:buChar char="§"/>
            </a:pPr>
            <a:r>
              <a:rPr lang="id-ID" dirty="0" smtClean="0"/>
              <a:t>eknisi adalah personil yang melakukan kalibrasi terhadap alat uji, teknisi harus mempunyai kualifikasi ... untuk melakukan kalibrasi Multigas Analyzer atau minimal bekerja dibawah perusahaan yang mempunyai kualifikasi ... untuk mengkalibrasi Multigas Analyzer.</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PERSIAPAN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Alat uji harus sudah mencapai temperatur kerja normal, telah melewati phase pemanasan dan zerroing.</a:t>
            </a:r>
          </a:p>
          <a:p>
            <a:pPr>
              <a:buFont typeface="Wingdings" pitchFamily="2" charset="2"/>
              <a:buChar char="§"/>
            </a:pPr>
            <a:r>
              <a:rPr lang="id-ID" dirty="0" smtClean="0"/>
              <a:t>Voltase kerja alat uji harus disesuaikan dengan voltase jaringan listrik yang ada di bengkel atau tempat alat uji dipergunakan dengan toleransi maksimal 15%.</a:t>
            </a:r>
          </a:p>
          <a:p>
            <a:pPr>
              <a:buFont typeface="Wingdings" pitchFamily="2" charset="2"/>
              <a:buChar char="§"/>
            </a:pPr>
            <a:r>
              <a:rPr lang="id-ID" dirty="0" smtClean="0"/>
              <a:t>Semua filter dan sistem aliran udara harus bersih, lulus HC tets.</a:t>
            </a:r>
          </a:p>
          <a:p>
            <a:pPr>
              <a:buFont typeface="Wingdings" pitchFamily="2" charset="2"/>
              <a:buChar char="§"/>
            </a:pPr>
            <a:r>
              <a:rPr lang="id-ID" dirty="0" smtClean="0"/>
              <a:t>Sistem pneumatik atau aliran gas dalam alat tidak boleh ada kebocoran, lulus leak test, dan debit aliran harus sesuai dengan spesifikasi Multigas Analyzer tersebut.</a:t>
            </a:r>
          </a:p>
          <a:p>
            <a:pPr>
              <a:buFont typeface="Wingdings" pitchFamily="2" charset="2"/>
              <a:buChar char="§"/>
            </a:pPr>
            <a:r>
              <a:rPr lang="id-ID" dirty="0" smtClean="0"/>
              <a:t>Sebelum master gas dimasukkan kedalam Multigas Analyzer, tampilan dari parameter CO, HC dan CO2 harus menunjukkan angka nol, khusus untuk tampilan O2 harus menunjukkan antara 20% s/d 21% (udara sekitar)</a:t>
            </a:r>
          </a:p>
          <a:p>
            <a:pPr>
              <a:buFont typeface="Wingdings" pitchFamily="2" charset="2"/>
              <a:buChar char="§"/>
            </a:pPr>
            <a:r>
              <a:rPr lang="id-ID" dirty="0" smtClean="0"/>
              <a:t>Sebelum alat kalibrasi dihubungkan ke Multigas Analyzer, tampilan dari parameter putaran mesin (RPM) dan temperatur (oC) harus menunjukkan angka nol.</a:t>
            </a:r>
          </a:p>
          <a:p>
            <a:pPr>
              <a:buFont typeface="Wingdings" pitchFamily="2" charset="2"/>
              <a:buChar char="§"/>
            </a:pPr>
            <a:r>
              <a:rPr lang="id-ID" dirty="0" smtClean="0"/>
              <a:t>Aliran dari master gas harus seuai dengan spesifikasi alat uji</a:t>
            </a:r>
          </a:p>
          <a:p>
            <a:pPr>
              <a:buFont typeface="Wingdings" pitchFamily="2" charset="2"/>
              <a:buChar char="§"/>
            </a:pPr>
            <a:r>
              <a:rPr lang="id-ID" dirty="0" smtClean="0"/>
              <a:t>Master gas yang akan digunakan untuk kalibrasi harus sesuai dengan toleransi yang sudah ditentukan oleh produsen alat uji.</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PROSES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92500" lnSpcReduction="20000"/>
          </a:bodyPr>
          <a:lstStyle/>
          <a:p>
            <a:pPr>
              <a:buFont typeface="Wingdings" pitchFamily="2" charset="2"/>
              <a:buChar char="§"/>
            </a:pPr>
            <a:r>
              <a:rPr lang="id-ID" dirty="0" smtClean="0"/>
              <a:t>Kalibrasi harus dilaksanakan oleh teknisi yang berkualifikasi ... untuk melaksanakan kalibrasi Multigas Analyzer.</a:t>
            </a:r>
          </a:p>
          <a:p>
            <a:pPr>
              <a:buFont typeface="Wingdings" pitchFamily="2" charset="2"/>
              <a:buChar char="§"/>
            </a:pPr>
            <a:r>
              <a:rPr lang="id-ID" dirty="0" smtClean="0"/>
              <a:t>Untuk alat uji yang dilengkapi dengan fasilitas kalibrasi otomatis:</a:t>
            </a:r>
          </a:p>
          <a:p>
            <a:pPr>
              <a:buFont typeface="Wingdings" pitchFamily="2" charset="2"/>
              <a:buChar char="§"/>
            </a:pPr>
            <a:r>
              <a:rPr lang="id-ID" dirty="0" smtClean="0"/>
              <a:t>Teknisi hanya perlu memasukkan / entry data nilai CO, HC, CO2 &amp; O2 dari master gas yang akan dimasukkan, pemasukan data harus tepat sesuai dengan data yang terlampir dalam master gas.</a:t>
            </a:r>
          </a:p>
          <a:p>
            <a:pPr>
              <a:buFont typeface="Wingdings" pitchFamily="2" charset="2"/>
              <a:buChar char="§"/>
            </a:pPr>
            <a:r>
              <a:rPr lang="id-ID" dirty="0" smtClean="0"/>
              <a:t>Demikian juga dengan nilai putaran mesin (RPM) dan temperatur yang akan dimasukkan harus di entry ke dalam alat uji.</a:t>
            </a:r>
          </a:p>
          <a:p>
            <a:pPr>
              <a:buFont typeface="Wingdings" pitchFamily="2" charset="2"/>
              <a:buChar char="§"/>
            </a:pPr>
            <a:r>
              <a:rPr lang="id-ID" dirty="0" smtClean="0"/>
              <a:t>Selanjutnya tinggal mengikuti dan melaksanakan perintah yang tampil dari alat uji.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PROSES KALIBRASI </a:t>
            </a:r>
            <a:endParaRPr lang="id-ID" dirty="0"/>
          </a:p>
        </p:txBody>
      </p:sp>
      <p:sp>
        <p:nvSpPr>
          <p:cNvPr id="3" name="Content Placeholder 2"/>
          <p:cNvSpPr>
            <a:spLocks noGrp="1"/>
          </p:cNvSpPr>
          <p:nvPr>
            <p:ph idx="1"/>
          </p:nvPr>
        </p:nvSpPr>
        <p:spPr>
          <a:xfrm>
            <a:off x="500034" y="1000108"/>
            <a:ext cx="8229600" cy="5857892"/>
          </a:xfrm>
        </p:spPr>
        <p:txBody>
          <a:bodyPr>
            <a:normAutofit lnSpcReduction="10000"/>
          </a:bodyPr>
          <a:lstStyle/>
          <a:p>
            <a:pPr>
              <a:buFont typeface="Wingdings" pitchFamily="2" charset="2"/>
              <a:buChar char="§"/>
            </a:pPr>
            <a:r>
              <a:rPr lang="id-ID" dirty="0" smtClean="0"/>
              <a:t>Untuk Multigas Analyzer yang tidak dilengkapi fasilitas kalibrasi otomatis,</a:t>
            </a:r>
          </a:p>
          <a:p>
            <a:pPr>
              <a:buFont typeface="Wingdings" pitchFamily="2" charset="2"/>
              <a:buChar char="§"/>
            </a:pPr>
            <a:r>
              <a:rPr lang="id-ID" dirty="0" smtClean="0"/>
              <a:t>penyesuaian hasil pengukuran dilaksanakan dengan cara memutar potensiometer untuk masing-masing parameter hingga sesuai dengan batasan atau tidak melebihi dari toleransi yang diijinkan.</a:t>
            </a:r>
          </a:p>
          <a:p>
            <a:pPr>
              <a:buFont typeface="Wingdings" pitchFamily="2" charset="2"/>
              <a:buChar char="§"/>
            </a:pPr>
            <a:r>
              <a:rPr lang="id-ID" dirty="0" smtClean="0"/>
              <a:t>Demikian juga dengan nilai putaran mesin (RPM) dan temperatur harus dilakukan pemutaran pada potensiometer untuk mendapatkan nilai pengukuran yang sama dengan contoh pada alat kalibrasi.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19138" y="719138"/>
            <a:ext cx="2259012" cy="396875"/>
          </a:xfrm>
          <a:prstGeom prst="rect">
            <a:avLst/>
          </a:prstGeom>
          <a:solidFill>
            <a:srgbClr val="FFFF66"/>
          </a:solidFill>
          <a:ln w="9525">
            <a:noFill/>
            <a:miter lim="800000"/>
            <a:headEnd/>
            <a:tailEnd/>
          </a:ln>
        </p:spPr>
        <p:txBody>
          <a:bodyPr wrap="none">
            <a:spAutoFit/>
          </a:bodyPr>
          <a:lstStyle/>
          <a:p>
            <a:pPr eaLnBrk="1" hangingPunct="1"/>
            <a:r>
              <a:rPr lang="en-US" altLang="ja-JP">
                <a:ea typeface="ＭＳ Ｐゴシック" charset="-128"/>
              </a:rPr>
              <a:t>1. Side Slip Tester</a:t>
            </a:r>
          </a:p>
        </p:txBody>
      </p:sp>
      <p:sp>
        <p:nvSpPr>
          <p:cNvPr id="22531" name="Rectangle 3"/>
          <p:cNvSpPr>
            <a:spLocks noChangeArrowheads="1"/>
          </p:cNvSpPr>
          <p:nvPr/>
        </p:nvSpPr>
        <p:spPr bwMode="auto">
          <a:xfrm>
            <a:off x="1066800" y="1219200"/>
            <a:ext cx="7620000" cy="1323439"/>
          </a:xfrm>
          <a:prstGeom prst="rect">
            <a:avLst/>
          </a:prstGeom>
          <a:noFill/>
          <a:ln w="9525">
            <a:noFill/>
            <a:miter lim="800000"/>
            <a:headEnd/>
            <a:tailEnd/>
          </a:ln>
        </p:spPr>
        <p:txBody>
          <a:bodyPr>
            <a:spAutoFit/>
          </a:bodyPr>
          <a:lstStyle/>
          <a:p>
            <a:pPr eaLnBrk="1" hangingPunct="1"/>
            <a:r>
              <a:rPr lang="id-ID" altLang="ja-JP" dirty="0" smtClean="0">
                <a:ea typeface="ＭＳ Ｐゴシック" charset="-128"/>
              </a:rPr>
              <a:t>Alat ini digunakan untuk mengukur besarnya </a:t>
            </a:r>
            <a:r>
              <a:rPr lang="en-US" altLang="ja-JP" dirty="0" smtClean="0">
                <a:ea typeface="ＭＳ Ｐゴシック" charset="-128"/>
              </a:rPr>
              <a:t>side </a:t>
            </a:r>
            <a:r>
              <a:rPr lang="en-US" altLang="ja-JP" dirty="0">
                <a:ea typeface="ＭＳ Ｐゴシック" charset="-128"/>
              </a:rPr>
              <a:t>slip </a:t>
            </a:r>
            <a:r>
              <a:rPr lang="id-ID" altLang="ja-JP" dirty="0" smtClean="0">
                <a:ea typeface="ＭＳ Ｐゴシック" charset="-128"/>
              </a:rPr>
              <a:t>dari roda ketika kendaraan  berjalan , dengan maksud untuk mengukur dan memastikan kelurusan dari roda depan </a:t>
            </a:r>
          </a:p>
          <a:p>
            <a:pPr eaLnBrk="1" hangingPunct="1"/>
            <a:endParaRPr lang="en-US" altLang="ja-JP" dirty="0">
              <a:ea typeface="ＭＳ Ｐゴシック" charset="-128"/>
            </a:endParaRPr>
          </a:p>
        </p:txBody>
      </p:sp>
      <p:grpSp>
        <p:nvGrpSpPr>
          <p:cNvPr id="22532" name="Group 4"/>
          <p:cNvGrpSpPr>
            <a:grpSpLocks/>
          </p:cNvGrpSpPr>
          <p:nvPr/>
        </p:nvGrpSpPr>
        <p:grpSpPr bwMode="auto">
          <a:xfrm>
            <a:off x="533400" y="2743200"/>
            <a:ext cx="8020050" cy="3629025"/>
            <a:chOff x="336" y="1728"/>
            <a:chExt cx="5052" cy="2286"/>
          </a:xfrm>
        </p:grpSpPr>
        <p:pic>
          <p:nvPicPr>
            <p:cNvPr id="22533" name="Picture 5" descr="C:\　作業中\1.gif"/>
            <p:cNvPicPr>
              <a:picLocks noChangeAspect="1" noChangeArrowheads="1"/>
            </p:cNvPicPr>
            <p:nvPr/>
          </p:nvPicPr>
          <p:blipFill>
            <a:blip r:embed="rId2"/>
            <a:srcRect/>
            <a:stretch>
              <a:fillRect/>
            </a:stretch>
          </p:blipFill>
          <p:spPr bwMode="auto">
            <a:xfrm>
              <a:off x="1380" y="1728"/>
              <a:ext cx="3000" cy="2286"/>
            </a:xfrm>
            <a:prstGeom prst="rect">
              <a:avLst/>
            </a:prstGeom>
            <a:noFill/>
            <a:ln w="9525">
              <a:noFill/>
              <a:miter lim="800000"/>
              <a:headEnd/>
              <a:tailEnd/>
            </a:ln>
          </p:spPr>
        </p:pic>
        <p:sp>
          <p:nvSpPr>
            <p:cNvPr id="22534" name="Text Box 6"/>
            <p:cNvSpPr txBox="1">
              <a:spLocks noChangeArrowheads="1"/>
            </p:cNvSpPr>
            <p:nvPr/>
          </p:nvSpPr>
          <p:spPr bwMode="auto">
            <a:xfrm>
              <a:off x="720" y="1968"/>
              <a:ext cx="732"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INDICATOR</a:t>
              </a:r>
            </a:p>
          </p:txBody>
        </p:sp>
        <p:sp>
          <p:nvSpPr>
            <p:cNvPr id="22535" name="Text Box 7"/>
            <p:cNvSpPr txBox="1">
              <a:spLocks noChangeArrowheads="1"/>
            </p:cNvSpPr>
            <p:nvPr/>
          </p:nvSpPr>
          <p:spPr bwMode="auto">
            <a:xfrm>
              <a:off x="336" y="2736"/>
              <a:ext cx="795"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STEP PLATE</a:t>
              </a:r>
            </a:p>
          </p:txBody>
        </p:sp>
        <p:sp>
          <p:nvSpPr>
            <p:cNvPr id="22536" name="Text Box 8"/>
            <p:cNvSpPr txBox="1">
              <a:spLocks noChangeArrowheads="1"/>
            </p:cNvSpPr>
            <p:nvPr/>
          </p:nvSpPr>
          <p:spPr bwMode="auto">
            <a:xfrm>
              <a:off x="2400" y="1783"/>
              <a:ext cx="1068"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FAILURE BUZZER</a:t>
              </a:r>
            </a:p>
          </p:txBody>
        </p:sp>
        <p:sp>
          <p:nvSpPr>
            <p:cNvPr id="22537" name="Text Box 9"/>
            <p:cNvSpPr txBox="1">
              <a:spLocks noChangeArrowheads="1"/>
            </p:cNvSpPr>
            <p:nvPr/>
          </p:nvSpPr>
          <p:spPr bwMode="auto">
            <a:xfrm>
              <a:off x="2400" y="1920"/>
              <a:ext cx="844"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FAILER LAMP</a:t>
              </a:r>
            </a:p>
          </p:txBody>
        </p:sp>
        <p:sp>
          <p:nvSpPr>
            <p:cNvPr id="22538" name="Text Box 10"/>
            <p:cNvSpPr txBox="1">
              <a:spLocks noChangeArrowheads="1"/>
            </p:cNvSpPr>
            <p:nvPr/>
          </p:nvSpPr>
          <p:spPr bwMode="auto">
            <a:xfrm>
              <a:off x="2400" y="2064"/>
              <a:ext cx="876"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POWER LAMP</a:t>
              </a:r>
            </a:p>
          </p:txBody>
        </p:sp>
        <p:sp>
          <p:nvSpPr>
            <p:cNvPr id="22539" name="Text Box 11"/>
            <p:cNvSpPr txBox="1">
              <a:spLocks noChangeArrowheads="1"/>
            </p:cNvSpPr>
            <p:nvPr/>
          </p:nvSpPr>
          <p:spPr bwMode="auto">
            <a:xfrm>
              <a:off x="2400" y="2208"/>
              <a:ext cx="1013"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POWER SWITCH</a:t>
              </a:r>
            </a:p>
          </p:txBody>
        </p:sp>
        <p:sp>
          <p:nvSpPr>
            <p:cNvPr id="22540" name="Text Box 12"/>
            <p:cNvSpPr txBox="1">
              <a:spLocks noChangeArrowheads="1"/>
            </p:cNvSpPr>
            <p:nvPr/>
          </p:nvSpPr>
          <p:spPr bwMode="auto">
            <a:xfrm>
              <a:off x="4320" y="2352"/>
              <a:ext cx="1068"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FAILURE BUZZER</a:t>
              </a:r>
            </a:p>
          </p:txBody>
        </p:sp>
        <p:sp>
          <p:nvSpPr>
            <p:cNvPr id="22541" name="Text Box 13"/>
            <p:cNvSpPr txBox="1">
              <a:spLocks noChangeArrowheads="1"/>
            </p:cNvSpPr>
            <p:nvPr/>
          </p:nvSpPr>
          <p:spPr bwMode="auto">
            <a:xfrm>
              <a:off x="4320" y="1728"/>
              <a:ext cx="844"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FAILER LAMP</a:t>
              </a:r>
            </a:p>
          </p:txBody>
        </p:sp>
        <p:sp>
          <p:nvSpPr>
            <p:cNvPr id="22542" name="Text Box 14"/>
            <p:cNvSpPr txBox="1">
              <a:spLocks noChangeArrowheads="1"/>
            </p:cNvSpPr>
            <p:nvPr/>
          </p:nvSpPr>
          <p:spPr bwMode="auto">
            <a:xfrm>
              <a:off x="4320" y="1872"/>
              <a:ext cx="732"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INDICATOR</a:t>
              </a:r>
            </a:p>
          </p:txBody>
        </p:sp>
        <p:sp>
          <p:nvSpPr>
            <p:cNvPr id="22543" name="Text Box 15"/>
            <p:cNvSpPr txBox="1">
              <a:spLocks noChangeArrowheads="1"/>
            </p:cNvSpPr>
            <p:nvPr/>
          </p:nvSpPr>
          <p:spPr bwMode="auto">
            <a:xfrm>
              <a:off x="4320" y="2736"/>
              <a:ext cx="795" cy="192"/>
            </a:xfrm>
            <a:prstGeom prst="rect">
              <a:avLst/>
            </a:prstGeom>
            <a:noFill/>
            <a:ln w="9525">
              <a:noFill/>
              <a:miter lim="800000"/>
              <a:headEnd/>
              <a:tailEnd/>
            </a:ln>
          </p:spPr>
          <p:txBody>
            <a:bodyPr wrap="none">
              <a:spAutoFit/>
            </a:bodyPr>
            <a:lstStyle/>
            <a:p>
              <a:pPr eaLnBrk="1" hangingPunct="1"/>
              <a:r>
                <a:rPr lang="en-US" altLang="ja-JP" sz="1400">
                  <a:ea typeface="ＤＦPOP体" pitchFamily="81" charset="-128"/>
                </a:rPr>
                <a:t>STEP PLATE</a:t>
              </a:r>
            </a:p>
          </p:txBody>
        </p:sp>
        <p:sp>
          <p:nvSpPr>
            <p:cNvPr id="22544" name="Line 16"/>
            <p:cNvSpPr>
              <a:spLocks noChangeShapeType="1"/>
            </p:cNvSpPr>
            <p:nvPr/>
          </p:nvSpPr>
          <p:spPr bwMode="auto">
            <a:xfrm>
              <a:off x="1104" y="2880"/>
              <a:ext cx="576" cy="288"/>
            </a:xfrm>
            <a:prstGeom prst="line">
              <a:avLst/>
            </a:prstGeom>
            <a:noFill/>
            <a:ln w="19050">
              <a:solidFill>
                <a:schemeClr val="tx1"/>
              </a:solidFill>
              <a:round/>
              <a:headEnd/>
              <a:tailEnd/>
            </a:ln>
          </p:spPr>
          <p:txBody>
            <a:bodyPr wrap="none" anchor="ctr"/>
            <a:lstStyle/>
            <a:p>
              <a:endParaRPr lang="id-ID"/>
            </a:p>
          </p:txBody>
        </p:sp>
        <p:sp>
          <p:nvSpPr>
            <p:cNvPr id="22545" name="Line 17"/>
            <p:cNvSpPr>
              <a:spLocks noChangeShapeType="1"/>
            </p:cNvSpPr>
            <p:nvPr/>
          </p:nvSpPr>
          <p:spPr bwMode="auto">
            <a:xfrm>
              <a:off x="1104" y="2880"/>
              <a:ext cx="480" cy="864"/>
            </a:xfrm>
            <a:prstGeom prst="line">
              <a:avLst/>
            </a:prstGeom>
            <a:noFill/>
            <a:ln w="19050">
              <a:solidFill>
                <a:schemeClr val="tx1"/>
              </a:solidFill>
              <a:round/>
              <a:headEnd/>
              <a:tailEnd/>
            </a:ln>
          </p:spPr>
          <p:txBody>
            <a:bodyPr wrap="none" anchor="ctr"/>
            <a:lstStyle/>
            <a:p>
              <a:endParaRPr lang="id-ID"/>
            </a:p>
          </p:txBody>
        </p:sp>
        <p:sp>
          <p:nvSpPr>
            <p:cNvPr id="22546" name="Line 18"/>
            <p:cNvSpPr>
              <a:spLocks noChangeShapeType="1"/>
            </p:cNvSpPr>
            <p:nvPr/>
          </p:nvSpPr>
          <p:spPr bwMode="auto">
            <a:xfrm>
              <a:off x="1392" y="2064"/>
              <a:ext cx="432" cy="0"/>
            </a:xfrm>
            <a:prstGeom prst="line">
              <a:avLst/>
            </a:prstGeom>
            <a:noFill/>
            <a:ln w="19050">
              <a:solidFill>
                <a:schemeClr val="tx1"/>
              </a:solidFill>
              <a:round/>
              <a:headEnd/>
              <a:tailEnd/>
            </a:ln>
          </p:spPr>
          <p:txBody>
            <a:bodyPr wrap="none" anchor="ctr"/>
            <a:lstStyle/>
            <a:p>
              <a:endParaRPr lang="id-ID"/>
            </a:p>
          </p:txBody>
        </p:sp>
        <p:sp>
          <p:nvSpPr>
            <p:cNvPr id="22547" name="Line 19"/>
            <p:cNvSpPr>
              <a:spLocks noChangeShapeType="1"/>
            </p:cNvSpPr>
            <p:nvPr/>
          </p:nvSpPr>
          <p:spPr bwMode="auto">
            <a:xfrm flipH="1">
              <a:off x="2112" y="1872"/>
              <a:ext cx="336" cy="144"/>
            </a:xfrm>
            <a:prstGeom prst="line">
              <a:avLst/>
            </a:prstGeom>
            <a:noFill/>
            <a:ln w="19050">
              <a:solidFill>
                <a:schemeClr val="tx1"/>
              </a:solidFill>
              <a:round/>
              <a:headEnd/>
              <a:tailEnd/>
            </a:ln>
          </p:spPr>
          <p:txBody>
            <a:bodyPr wrap="none" anchor="ctr"/>
            <a:lstStyle/>
            <a:p>
              <a:endParaRPr lang="id-ID"/>
            </a:p>
          </p:txBody>
        </p:sp>
        <p:sp>
          <p:nvSpPr>
            <p:cNvPr id="22548" name="Line 20"/>
            <p:cNvSpPr>
              <a:spLocks noChangeShapeType="1"/>
            </p:cNvSpPr>
            <p:nvPr/>
          </p:nvSpPr>
          <p:spPr bwMode="auto">
            <a:xfrm flipH="1">
              <a:off x="2112" y="2016"/>
              <a:ext cx="336" cy="96"/>
            </a:xfrm>
            <a:prstGeom prst="line">
              <a:avLst/>
            </a:prstGeom>
            <a:noFill/>
            <a:ln w="19050">
              <a:solidFill>
                <a:schemeClr val="tx1"/>
              </a:solidFill>
              <a:round/>
              <a:headEnd/>
              <a:tailEnd/>
            </a:ln>
          </p:spPr>
          <p:txBody>
            <a:bodyPr wrap="none" anchor="ctr"/>
            <a:lstStyle/>
            <a:p>
              <a:endParaRPr lang="id-ID"/>
            </a:p>
          </p:txBody>
        </p:sp>
        <p:sp>
          <p:nvSpPr>
            <p:cNvPr id="22549" name="Line 21"/>
            <p:cNvSpPr>
              <a:spLocks noChangeShapeType="1"/>
            </p:cNvSpPr>
            <p:nvPr/>
          </p:nvSpPr>
          <p:spPr bwMode="auto">
            <a:xfrm flipH="1">
              <a:off x="2160" y="2160"/>
              <a:ext cx="288" cy="0"/>
            </a:xfrm>
            <a:prstGeom prst="line">
              <a:avLst/>
            </a:prstGeom>
            <a:noFill/>
            <a:ln w="19050">
              <a:solidFill>
                <a:schemeClr val="tx1"/>
              </a:solidFill>
              <a:round/>
              <a:headEnd/>
              <a:tailEnd/>
            </a:ln>
          </p:spPr>
          <p:txBody>
            <a:bodyPr wrap="none" anchor="ctr"/>
            <a:lstStyle/>
            <a:p>
              <a:endParaRPr lang="id-ID"/>
            </a:p>
          </p:txBody>
        </p:sp>
        <p:sp>
          <p:nvSpPr>
            <p:cNvPr id="22550" name="Line 22"/>
            <p:cNvSpPr>
              <a:spLocks noChangeShapeType="1"/>
            </p:cNvSpPr>
            <p:nvPr/>
          </p:nvSpPr>
          <p:spPr bwMode="auto">
            <a:xfrm flipH="1" flipV="1">
              <a:off x="2112" y="2208"/>
              <a:ext cx="336" cy="96"/>
            </a:xfrm>
            <a:prstGeom prst="line">
              <a:avLst/>
            </a:prstGeom>
            <a:noFill/>
            <a:ln w="19050">
              <a:solidFill>
                <a:schemeClr val="tx1"/>
              </a:solidFill>
              <a:round/>
              <a:headEnd/>
              <a:tailEnd/>
            </a:ln>
          </p:spPr>
          <p:txBody>
            <a:bodyPr wrap="none" anchor="ctr"/>
            <a:lstStyle/>
            <a:p>
              <a:endParaRPr lang="id-ID"/>
            </a:p>
          </p:txBody>
        </p:sp>
        <p:sp>
          <p:nvSpPr>
            <p:cNvPr id="22551" name="Line 23"/>
            <p:cNvSpPr>
              <a:spLocks noChangeShapeType="1"/>
            </p:cNvSpPr>
            <p:nvPr/>
          </p:nvSpPr>
          <p:spPr bwMode="auto">
            <a:xfrm flipH="1" flipV="1">
              <a:off x="3984" y="1728"/>
              <a:ext cx="384" cy="96"/>
            </a:xfrm>
            <a:prstGeom prst="line">
              <a:avLst/>
            </a:prstGeom>
            <a:noFill/>
            <a:ln w="19050">
              <a:solidFill>
                <a:schemeClr val="tx1"/>
              </a:solidFill>
              <a:round/>
              <a:headEnd/>
              <a:tailEnd/>
            </a:ln>
          </p:spPr>
          <p:txBody>
            <a:bodyPr wrap="none" anchor="ctr"/>
            <a:lstStyle/>
            <a:p>
              <a:endParaRPr lang="id-ID"/>
            </a:p>
          </p:txBody>
        </p:sp>
        <p:sp>
          <p:nvSpPr>
            <p:cNvPr id="22552" name="Line 24"/>
            <p:cNvSpPr>
              <a:spLocks noChangeShapeType="1"/>
            </p:cNvSpPr>
            <p:nvPr/>
          </p:nvSpPr>
          <p:spPr bwMode="auto">
            <a:xfrm flipH="1">
              <a:off x="4032" y="1968"/>
              <a:ext cx="336" cy="48"/>
            </a:xfrm>
            <a:prstGeom prst="line">
              <a:avLst/>
            </a:prstGeom>
            <a:noFill/>
            <a:ln w="19050">
              <a:solidFill>
                <a:schemeClr val="tx1"/>
              </a:solidFill>
              <a:round/>
              <a:headEnd/>
              <a:tailEnd/>
            </a:ln>
          </p:spPr>
          <p:txBody>
            <a:bodyPr wrap="none" anchor="ctr"/>
            <a:lstStyle/>
            <a:p>
              <a:endParaRPr lang="id-ID"/>
            </a:p>
          </p:txBody>
        </p:sp>
        <p:sp>
          <p:nvSpPr>
            <p:cNvPr id="22553" name="Line 25"/>
            <p:cNvSpPr>
              <a:spLocks noChangeShapeType="1"/>
            </p:cNvSpPr>
            <p:nvPr/>
          </p:nvSpPr>
          <p:spPr bwMode="auto">
            <a:xfrm flipH="1">
              <a:off x="3984" y="2448"/>
              <a:ext cx="336" cy="0"/>
            </a:xfrm>
            <a:prstGeom prst="line">
              <a:avLst/>
            </a:prstGeom>
            <a:noFill/>
            <a:ln w="19050">
              <a:solidFill>
                <a:schemeClr val="tx1"/>
              </a:solidFill>
              <a:round/>
              <a:headEnd/>
              <a:tailEnd/>
            </a:ln>
          </p:spPr>
          <p:txBody>
            <a:bodyPr wrap="none" anchor="ctr"/>
            <a:lstStyle/>
            <a:p>
              <a:endParaRPr lang="id-ID"/>
            </a:p>
          </p:txBody>
        </p:sp>
        <p:sp>
          <p:nvSpPr>
            <p:cNvPr id="22554" name="Line 26"/>
            <p:cNvSpPr>
              <a:spLocks noChangeShapeType="1"/>
            </p:cNvSpPr>
            <p:nvPr/>
          </p:nvSpPr>
          <p:spPr bwMode="auto">
            <a:xfrm flipH="1">
              <a:off x="4032" y="2832"/>
              <a:ext cx="336" cy="528"/>
            </a:xfrm>
            <a:prstGeom prst="line">
              <a:avLst/>
            </a:prstGeom>
            <a:noFill/>
            <a:ln w="19050">
              <a:solidFill>
                <a:schemeClr val="tx1"/>
              </a:solidFill>
              <a:round/>
              <a:headEnd/>
              <a:tailEnd/>
            </a:ln>
          </p:spPr>
          <p:txBody>
            <a:bodyPr wrap="none" anchor="ctr"/>
            <a:lstStyle/>
            <a:p>
              <a:endParaRPr lang="id-ID"/>
            </a:p>
          </p:txBody>
        </p:sp>
        <p:sp>
          <p:nvSpPr>
            <p:cNvPr id="22555" name="Line 27"/>
            <p:cNvSpPr>
              <a:spLocks noChangeShapeType="1"/>
            </p:cNvSpPr>
            <p:nvPr/>
          </p:nvSpPr>
          <p:spPr bwMode="auto">
            <a:xfrm flipH="1">
              <a:off x="4032" y="2832"/>
              <a:ext cx="336" cy="1008"/>
            </a:xfrm>
            <a:prstGeom prst="line">
              <a:avLst/>
            </a:prstGeom>
            <a:noFill/>
            <a:ln w="19050">
              <a:solidFill>
                <a:schemeClr val="tx1"/>
              </a:solidFill>
              <a:round/>
              <a:headEnd/>
              <a:tailEnd/>
            </a:ln>
          </p:spPr>
          <p:txBody>
            <a:bodyPr wrap="none" anchor="ctr"/>
            <a:lstStyle/>
            <a:p>
              <a:endParaRPr lang="id-ID"/>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PEMERIKSAAN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70000" lnSpcReduction="20000"/>
          </a:bodyPr>
          <a:lstStyle/>
          <a:p>
            <a:pPr>
              <a:buFont typeface="Wingdings" pitchFamily="2" charset="2"/>
              <a:buChar char="§"/>
            </a:pPr>
            <a:r>
              <a:rPr lang="id-ID" dirty="0" smtClean="0"/>
              <a:t>Sebelum master gas dimasukkan kedalam Multigas Analyzer, tampilan dari parameter CO, HC dan CO2 harus menunjukkan angka nol, khusus untuk tampilan O2 harus menunjukkan antara 20% s/d 21% (udara sekitar)</a:t>
            </a:r>
          </a:p>
          <a:p>
            <a:pPr>
              <a:buFont typeface="Wingdings" pitchFamily="2" charset="2"/>
              <a:buChar char="§"/>
            </a:pPr>
            <a:r>
              <a:rPr lang="id-ID" dirty="0" smtClean="0"/>
              <a:t>Pada saat master gas dimasukkan ke dalam alat uji, alat uji harus mengukur dan menampilkan nilai hasil ukur sesuai dengan nilai pada master gas, bila tidak sama dan melebihi toleransi maka harus dilakukan kalibrasi ulang.</a:t>
            </a:r>
          </a:p>
          <a:p>
            <a:pPr>
              <a:buFont typeface="Wingdings" pitchFamily="2" charset="2"/>
              <a:buChar char="§"/>
            </a:pPr>
            <a:r>
              <a:rPr lang="id-ID" dirty="0" smtClean="0"/>
              <a:t>Alat kalibrasi putaran mesin dan temperatur dihubungkan ke alat uji, alat uji harus menampilkan hasil pengukuran sama dengan yang tertera pada alat kalibrasi, bila tidak sama dan melebihi toleransi maka harus dilakukan kalibrasi ulang.</a:t>
            </a:r>
          </a:p>
          <a:p>
            <a:pPr>
              <a:buFont typeface="Wingdings" pitchFamily="2" charset="2"/>
              <a:buChar char="§"/>
            </a:pPr>
            <a:r>
              <a:rPr lang="id-ID" dirty="0" smtClean="0"/>
              <a:t>Pemeriksaan kalibrasi bisa dilakukan dengan menggunakan master gas yang berkualifikasi ... dengan komposisi nilai CO, HC, CO2 &amp; O2 yang berbeda-beda.</a:t>
            </a:r>
          </a:p>
          <a:p>
            <a:pPr>
              <a:buFont typeface="Wingdings" pitchFamily="2" charset="2"/>
              <a:buChar char="§"/>
            </a:pPr>
            <a:r>
              <a:rPr lang="id-ID" dirty="0" smtClean="0"/>
              <a:t>emeriksaan kalibrasi harus dilakukan sesudah pelaksanaan kalibrasi, selain itu sebaiknya juga dilaksanakan setiap tiga bulan sekali.</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582594"/>
          </a:xfrm>
        </p:spPr>
        <p:txBody>
          <a:bodyPr>
            <a:normAutofit fontScale="90000"/>
          </a:bodyPr>
          <a:lstStyle/>
          <a:p>
            <a:r>
              <a:rPr lang="id-ID" dirty="0" smtClean="0"/>
              <a:t>PEMERIKSAAN KALIBRASI </a:t>
            </a:r>
            <a:endParaRPr lang="id-ID" dirty="0"/>
          </a:p>
        </p:txBody>
      </p:sp>
      <p:sp>
        <p:nvSpPr>
          <p:cNvPr id="3" name="Content Placeholder 2"/>
          <p:cNvSpPr>
            <a:spLocks noGrp="1"/>
          </p:cNvSpPr>
          <p:nvPr>
            <p:ph idx="1"/>
          </p:nvPr>
        </p:nvSpPr>
        <p:spPr>
          <a:xfrm>
            <a:off x="500034" y="1000108"/>
            <a:ext cx="8229600" cy="5857892"/>
          </a:xfrm>
        </p:spPr>
        <p:txBody>
          <a:bodyPr>
            <a:normAutofit fontScale="92500" lnSpcReduction="10000"/>
          </a:bodyPr>
          <a:lstStyle/>
          <a:p>
            <a:pPr>
              <a:buFont typeface="Wingdings" pitchFamily="2" charset="2"/>
              <a:buChar char="§"/>
            </a:pPr>
            <a:r>
              <a:rPr lang="id-ID" dirty="0" smtClean="0"/>
              <a:t>Sertifikasi</a:t>
            </a:r>
          </a:p>
          <a:p>
            <a:pPr lvl="1">
              <a:buFont typeface="Wingdings" pitchFamily="2" charset="2"/>
              <a:buChar char="§"/>
            </a:pPr>
            <a:r>
              <a:rPr lang="id-ID" dirty="0" smtClean="0"/>
              <a:t>Setelah lulus kalibrasi, alat uji diberikan sertifikat tanda sudah dikalibrasi dengan masa berlaku sertifikat tersebut enam bulan untuk ditinjau kembali.</a:t>
            </a:r>
          </a:p>
          <a:p>
            <a:pPr lvl="1">
              <a:buFont typeface="Wingdings" pitchFamily="2" charset="2"/>
              <a:buChar char="§"/>
            </a:pPr>
            <a:r>
              <a:rPr lang="id-ID" dirty="0" smtClean="0"/>
              <a:t>Setelah melewati masa berlaku dari sertifikat kalibrasi, alat uji harus dilakukan pemeriksaan kalibrasi, bila hasilnya masih dalam toleransi maka sertifikat bisa diperpanjang masa berlakunya untuk tiga bulan.</a:t>
            </a:r>
          </a:p>
          <a:p>
            <a:pPr>
              <a:buFont typeface="Wingdings" pitchFamily="2" charset="2"/>
              <a:buChar char="§"/>
            </a:pPr>
            <a:r>
              <a:rPr lang="id-ID" dirty="0" smtClean="0"/>
              <a:t>Waktu kalibrasi</a:t>
            </a:r>
          </a:p>
          <a:p>
            <a:pPr lvl="1">
              <a:buFont typeface="Wingdings" pitchFamily="2" charset="2"/>
              <a:buChar char="§"/>
            </a:pPr>
            <a:r>
              <a:rPr lang="id-ID" dirty="0" smtClean="0"/>
              <a:t>Setiap tahun alat uji harus dikalibrasi dengan master gas dan alat kalibrasi</a:t>
            </a:r>
          </a:p>
          <a:p>
            <a:pPr lvl="1">
              <a:buFont typeface="Wingdings" pitchFamily="2" charset="2"/>
              <a:buChar char="§"/>
            </a:pPr>
            <a:r>
              <a:rPr lang="id-ID" dirty="0" smtClean="0"/>
              <a:t>Apabila alat uji mengalami kerusakan dan perlu penggantian sensor pengukurnya, termasuk sensor O2, harus dilakukan kalibrasi</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4294967295"/>
          </p:nvPr>
        </p:nvSpPr>
        <p:spPr>
          <a:xfrm>
            <a:off x="685800" y="1447800"/>
            <a:ext cx="8001000" cy="4953000"/>
          </a:xfrm>
          <a:noFill/>
        </p:spPr>
        <p:txBody>
          <a:bodyPr/>
          <a:lstStyle/>
          <a:p>
            <a:pPr algn="just"/>
            <a:r>
              <a:rPr lang="en-US" sz="2000" b="1" smtClean="0">
                <a:effectLst/>
                <a:latin typeface="Arial Narrow" pitchFamily="34" charset="0"/>
              </a:rPr>
              <a:t>Ruang Lingkup : Prosedur ini meliputi cara untuk menentukan kepekatan kadar asap kendaraan bermotor diesel pada kondisi diam ditempat dengan putran mesin diakselerasi tanpa beban (</a:t>
            </a:r>
            <a:r>
              <a:rPr lang="en-US" sz="2000" b="1" i="1" smtClean="0">
                <a:effectLst/>
                <a:latin typeface="Arial Narrow" pitchFamily="34" charset="0"/>
              </a:rPr>
              <a:t>free running acceleration)</a:t>
            </a:r>
          </a:p>
          <a:p>
            <a:pPr algn="just"/>
            <a:r>
              <a:rPr lang="en-US" sz="2000" b="1" smtClean="0">
                <a:effectLst/>
                <a:latin typeface="Arial Narrow" pitchFamily="34" charset="0"/>
              </a:rPr>
              <a:t>Alat Uji  Opacymeter (Tingkat tembus cahaya Satuan: % opacity atau k [m</a:t>
            </a:r>
            <a:r>
              <a:rPr lang="en-US" sz="2000" b="1" baseline="30000" smtClean="0">
                <a:effectLst/>
                <a:latin typeface="Arial Narrow" pitchFamily="34" charset="0"/>
              </a:rPr>
              <a:t>-1</a:t>
            </a:r>
            <a:r>
              <a:rPr lang="en-US" sz="2000" b="1" smtClean="0">
                <a:effectLst/>
                <a:latin typeface="Arial Narrow" pitchFamily="34" charset="0"/>
              </a:rPr>
              <a:t>] (% opacity = e</a:t>
            </a:r>
            <a:r>
              <a:rPr lang="en-US" sz="2000" b="1" baseline="30000" smtClean="0">
                <a:effectLst/>
                <a:latin typeface="Arial Narrow" pitchFamily="34" charset="0"/>
              </a:rPr>
              <a:t>(1-1/k)</a:t>
            </a:r>
            <a:r>
              <a:rPr lang="en-US" sz="2000" b="1" smtClean="0">
                <a:effectLst/>
                <a:latin typeface="Arial Narrow" pitchFamily="34" charset="0"/>
              </a:rPr>
              <a:t> * 100))</a:t>
            </a:r>
          </a:p>
          <a:p>
            <a:pPr algn="just"/>
            <a:r>
              <a:rPr lang="en-US" sz="2000" b="1" u="sng" smtClean="0">
                <a:effectLst/>
                <a:latin typeface="Arial Narrow" pitchFamily="34" charset="0"/>
              </a:rPr>
              <a:t>Spesifikasi:</a:t>
            </a:r>
          </a:p>
          <a:p>
            <a:pPr lvl="1">
              <a:spcBef>
                <a:spcPct val="0"/>
              </a:spcBef>
              <a:buClrTx/>
              <a:buFontTx/>
              <a:buChar char="•"/>
            </a:pPr>
            <a:r>
              <a:rPr lang="en-US" sz="2000" b="1" smtClean="0">
                <a:effectLst/>
                <a:latin typeface="Arial Narrow" pitchFamily="34" charset="0"/>
              </a:rPr>
              <a:t> ISO 11614</a:t>
            </a:r>
          </a:p>
          <a:p>
            <a:pPr lvl="1">
              <a:spcBef>
                <a:spcPct val="0"/>
              </a:spcBef>
              <a:buClrTx/>
              <a:buFontTx/>
              <a:buChar char="•"/>
            </a:pPr>
            <a:r>
              <a:rPr lang="en-US" sz="2000" b="1" smtClean="0">
                <a:effectLst/>
                <a:latin typeface="Arial Narrow" pitchFamily="34" charset="0"/>
              </a:rPr>
              <a:t> CE 9255 - CE 70 220 OIML Class 1 atau Class 2 atau</a:t>
            </a:r>
          </a:p>
          <a:p>
            <a:pPr lvl="1">
              <a:spcBef>
                <a:spcPct val="0"/>
              </a:spcBef>
              <a:buClrTx/>
              <a:buFontTx/>
              <a:buChar char="•"/>
            </a:pPr>
            <a:r>
              <a:rPr lang="en-US" sz="2000" b="1" smtClean="0">
                <a:effectLst/>
                <a:latin typeface="Arial Narrow" pitchFamily="34" charset="0"/>
              </a:rPr>
              <a:t> Disahkan oleh EU atau USA</a:t>
            </a:r>
            <a:endParaRPr lang="en-US" sz="2000" b="1" u="sng" smtClean="0">
              <a:effectLst/>
              <a:latin typeface="Arial Narrow" pitchFamily="34" charset="0"/>
            </a:endParaRPr>
          </a:p>
          <a:p>
            <a:pPr algn="just"/>
            <a:r>
              <a:rPr lang="en-US" sz="2000" b="1" u="sng" smtClean="0">
                <a:effectLst/>
                <a:latin typeface="Arial Narrow" pitchFamily="34" charset="0"/>
              </a:rPr>
              <a:t>Kalibrasi:</a:t>
            </a:r>
          </a:p>
          <a:p>
            <a:pPr lvl="1">
              <a:spcBef>
                <a:spcPct val="0"/>
              </a:spcBef>
              <a:buClrTx/>
              <a:buFontTx/>
              <a:buChar char="•"/>
            </a:pPr>
            <a:r>
              <a:rPr lang="en-US" sz="2000" b="1" smtClean="0">
                <a:effectLst/>
                <a:latin typeface="Arial Narrow" pitchFamily="34" charset="0"/>
              </a:rPr>
              <a:t> Distel oleh produsen</a:t>
            </a:r>
          </a:p>
          <a:p>
            <a:pPr lvl="1">
              <a:spcBef>
                <a:spcPct val="0"/>
              </a:spcBef>
              <a:buClrTx/>
              <a:buFontTx/>
              <a:buChar char="•"/>
            </a:pPr>
            <a:r>
              <a:rPr lang="en-US" sz="2000" b="1" smtClean="0">
                <a:effectLst/>
                <a:latin typeface="Arial Narrow" pitchFamily="34" charset="0"/>
              </a:rPr>
              <a:t> Harus selalu bersih</a:t>
            </a:r>
          </a:p>
          <a:p>
            <a:pPr lvl="1">
              <a:spcBef>
                <a:spcPct val="0"/>
              </a:spcBef>
              <a:buClrTx/>
              <a:buFontTx/>
              <a:buChar char="•"/>
            </a:pPr>
            <a:r>
              <a:rPr lang="en-US" sz="2000" b="1" smtClean="0">
                <a:effectLst/>
                <a:latin typeface="Arial Narrow" pitchFamily="34" charset="0"/>
              </a:rPr>
              <a:t> Sebelum pengujian alat melakukan kalibrasi secara otomatis</a:t>
            </a:r>
          </a:p>
        </p:txBody>
      </p:sp>
      <p:sp>
        <p:nvSpPr>
          <p:cNvPr id="173059" name="Rectangle 3"/>
          <p:cNvSpPr>
            <a:spLocks noChangeArrowheads="1"/>
          </p:cNvSpPr>
          <p:nvPr/>
        </p:nvSpPr>
        <p:spPr bwMode="auto">
          <a:xfrm>
            <a:off x="762000" y="457200"/>
            <a:ext cx="7848600" cy="914400"/>
          </a:xfrm>
          <a:prstGeom prst="rect">
            <a:avLst/>
          </a:prstGeom>
          <a:noFill/>
          <a:ln w="9525">
            <a:noFill/>
            <a:miter lim="800000"/>
            <a:headEnd/>
            <a:tailEnd/>
          </a:ln>
          <a:effectLst/>
        </p:spPr>
        <p:txBody>
          <a:bodyPr lIns="92075" tIns="46038" rIns="92075" bIns="46038" anchor="ctr"/>
          <a:lstStyle/>
          <a:p>
            <a:pPr algn="ctr"/>
            <a:r>
              <a:rPr lang="en-US" sz="2800" dirty="0">
                <a:solidFill>
                  <a:schemeClr val="tx2"/>
                </a:solidFill>
                <a:effectLst>
                  <a:outerShdw blurRad="38100" dist="38100" dir="2700000" algn="tl">
                    <a:srgbClr val="000000"/>
                  </a:outerShdw>
                </a:effectLst>
                <a:latin typeface="Garamond" pitchFamily="18" charset="0"/>
              </a:rPr>
              <a:t>PENGUJIAN EMISI MOTOR DIESEL</a:t>
            </a:r>
            <a:br>
              <a:rPr lang="en-US" sz="2800" dirty="0">
                <a:solidFill>
                  <a:schemeClr val="tx2"/>
                </a:solidFill>
                <a:effectLst>
                  <a:outerShdw blurRad="38100" dist="38100" dir="2700000" algn="tl">
                    <a:srgbClr val="000000"/>
                  </a:outerShdw>
                </a:effectLst>
                <a:latin typeface="Garamond" pitchFamily="18" charset="0"/>
              </a:rPr>
            </a:br>
            <a:r>
              <a:rPr lang="en-US" sz="2800" dirty="0">
                <a:solidFill>
                  <a:schemeClr val="tx2"/>
                </a:solidFill>
                <a:effectLst>
                  <a:outerShdw blurRad="38100" dist="38100" dir="2700000" algn="tl">
                    <a:srgbClr val="000000"/>
                  </a:outerShdw>
                </a:effectLst>
                <a:latin typeface="Garamond" pitchFamily="18" charset="0"/>
              </a:rPr>
              <a:t>(DIESEL ENGINE)</a:t>
            </a:r>
            <a:endParaRPr lang="en-GB" sz="2800" dirty="0">
              <a:solidFill>
                <a:schemeClr val="tx2"/>
              </a:solidFill>
              <a:effectLst>
                <a:outerShdw blurRad="38100" dist="38100" dir="2700000" algn="tl">
                  <a:srgbClr val="000000"/>
                </a:outerShdw>
              </a:effectLst>
              <a:latin typeface="Garamond"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US" sz="3200" dirty="0" smtClean="0">
                <a:solidFill>
                  <a:schemeClr val="tx2"/>
                </a:solidFill>
                <a:effectLst>
                  <a:outerShdw blurRad="38100" dist="38100" dir="2700000" algn="tl">
                    <a:srgbClr val="000000"/>
                  </a:outerShdw>
                </a:effectLst>
                <a:latin typeface="Garamond" pitchFamily="18" charset="0"/>
              </a:rPr>
              <a:t>PENGUJIAN EMISI MOTOR DIESEL</a:t>
            </a:r>
            <a:br>
              <a:rPr lang="en-US" sz="3200" dirty="0" smtClean="0">
                <a:solidFill>
                  <a:schemeClr val="tx2"/>
                </a:solidFill>
                <a:effectLst>
                  <a:outerShdw blurRad="38100" dist="38100" dir="2700000" algn="tl">
                    <a:srgbClr val="000000"/>
                  </a:outerShdw>
                </a:effectLst>
                <a:latin typeface="Garamond" pitchFamily="18" charset="0"/>
              </a:rPr>
            </a:br>
            <a:r>
              <a:rPr lang="en-US" sz="3200" dirty="0" smtClean="0">
                <a:solidFill>
                  <a:schemeClr val="tx2"/>
                </a:solidFill>
                <a:effectLst>
                  <a:outerShdw blurRad="38100" dist="38100" dir="2700000" algn="tl">
                    <a:srgbClr val="000000"/>
                  </a:outerShdw>
                </a:effectLst>
                <a:latin typeface="Garamond" pitchFamily="18" charset="0"/>
              </a:rPr>
              <a:t>(DIESEL ENGINE)</a:t>
            </a:r>
            <a:endParaRPr lang="id-ID" sz="3200" dirty="0"/>
          </a:p>
        </p:txBody>
      </p:sp>
      <p:sp>
        <p:nvSpPr>
          <p:cNvPr id="3" name="Text Placeholder 2"/>
          <p:cNvSpPr>
            <a:spLocks noGrp="1"/>
          </p:cNvSpPr>
          <p:nvPr>
            <p:ph type="body" sz="half" idx="1"/>
          </p:nvPr>
        </p:nvSpPr>
        <p:spPr>
          <a:xfrm>
            <a:off x="500034" y="1714488"/>
            <a:ext cx="8258204" cy="4495800"/>
          </a:xfrm>
        </p:spPr>
        <p:txBody>
          <a:bodyPr>
            <a:normAutofit lnSpcReduction="10000"/>
          </a:bodyPr>
          <a:lstStyle/>
          <a:p>
            <a:pPr>
              <a:buFont typeface="Wingdings" pitchFamily="2" charset="2"/>
              <a:buChar char="§"/>
            </a:pPr>
            <a:r>
              <a:rPr lang="id-ID" dirty="0" smtClean="0"/>
              <a:t>Terdapat beberapa cara dan metode untuk menguji emisi gas buang atau asap motor diesel. Dalam pemakaiannya lebih banyak digunakan cara pengujian asap dengan cara aliran sebagian (Partial Flow Opacity Meters) Berikut kami sampaikan beberapa macam alat uji yang digunakan pada semua kendaraan dan tidak tergantung pada diameter knalpot (exhaust pipe) sesuai dengan  ISO 11614  yang mengharuskan pemakian nilai sama.</a:t>
            </a:r>
            <a:endParaRPr lang="id-ID"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r>
              <a:rPr lang="en-US" sz="3200" dirty="0" smtClean="0">
                <a:solidFill>
                  <a:schemeClr val="tx2"/>
                </a:solidFill>
                <a:effectLst>
                  <a:outerShdw blurRad="38100" dist="38100" dir="2700000" algn="tl">
                    <a:srgbClr val="000000"/>
                  </a:outerShdw>
                </a:effectLst>
                <a:latin typeface="Garamond" pitchFamily="18" charset="0"/>
              </a:rPr>
              <a:t>PENGUJIAN EMISI MOTOR DIESEL</a:t>
            </a:r>
            <a:br>
              <a:rPr lang="en-US" sz="3200" dirty="0" smtClean="0">
                <a:solidFill>
                  <a:schemeClr val="tx2"/>
                </a:solidFill>
                <a:effectLst>
                  <a:outerShdw blurRad="38100" dist="38100" dir="2700000" algn="tl">
                    <a:srgbClr val="000000"/>
                  </a:outerShdw>
                </a:effectLst>
                <a:latin typeface="Garamond" pitchFamily="18" charset="0"/>
              </a:rPr>
            </a:br>
            <a:r>
              <a:rPr lang="en-US" sz="3200" dirty="0" smtClean="0">
                <a:solidFill>
                  <a:schemeClr val="tx2"/>
                </a:solidFill>
                <a:effectLst>
                  <a:outerShdw blurRad="38100" dist="38100" dir="2700000" algn="tl">
                    <a:srgbClr val="000000"/>
                  </a:outerShdw>
                </a:effectLst>
                <a:latin typeface="Garamond" pitchFamily="18" charset="0"/>
              </a:rPr>
              <a:t>(DIESEL ENGINE)</a:t>
            </a:r>
            <a:endParaRPr lang="id-ID" sz="3200" dirty="0"/>
          </a:p>
        </p:txBody>
      </p:sp>
      <p:graphicFrame>
        <p:nvGraphicFramePr>
          <p:cNvPr id="5" name="Table 4"/>
          <p:cNvGraphicFramePr>
            <a:graphicFrameLocks noGrp="1"/>
          </p:cNvGraphicFramePr>
          <p:nvPr/>
        </p:nvGraphicFramePr>
        <p:xfrm>
          <a:off x="571472" y="1500174"/>
          <a:ext cx="8215372" cy="5084742"/>
        </p:xfrm>
        <a:graphic>
          <a:graphicData uri="http://schemas.openxmlformats.org/drawingml/2006/table">
            <a:tbl>
              <a:tblPr/>
              <a:tblGrid>
                <a:gridCol w="2053843"/>
                <a:gridCol w="2053843"/>
                <a:gridCol w="2053843"/>
                <a:gridCol w="2053843"/>
              </a:tblGrid>
              <a:tr h="507101">
                <a:tc>
                  <a:txBody>
                    <a:bodyPr/>
                    <a:lstStyle/>
                    <a:p>
                      <a:pPr algn="ctr">
                        <a:spcAft>
                          <a:spcPts val="0"/>
                        </a:spcAft>
                      </a:pPr>
                      <a:r>
                        <a:rPr lang="en-US" sz="1600" b="1" dirty="0">
                          <a:latin typeface="Bookman Old Style"/>
                          <a:ea typeface="Times New Roman"/>
                        </a:rPr>
                        <a:t>Equipment</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Pompa dengan Kertas Filter</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Partial Flow Opacity Meter</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Bookman Old Style"/>
                          <a:ea typeface="Times New Roman"/>
                        </a:rPr>
                        <a:t>Total Flow Opacity Meter</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101">
                <a:tc>
                  <a:txBody>
                    <a:bodyPr/>
                    <a:lstStyle/>
                    <a:p>
                      <a:pPr algn="ctr">
                        <a:spcAft>
                          <a:spcPts val="0"/>
                        </a:spcAft>
                      </a:pPr>
                      <a:r>
                        <a:rPr lang="en-US" sz="1600" b="1" dirty="0">
                          <a:latin typeface="Bookman Old Style"/>
                          <a:ea typeface="Times New Roman"/>
                        </a:rPr>
                        <a:t>Unit </a:t>
                      </a:r>
                      <a:r>
                        <a:rPr lang="en-US" sz="1600" b="1" dirty="0" err="1">
                          <a:latin typeface="Bookman Old Style"/>
                          <a:ea typeface="Times New Roman"/>
                        </a:rPr>
                        <a:t>Pengukuran</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rPr>
                        <a:t>Bacharach </a:t>
                      </a:r>
                      <a:r>
                        <a:rPr lang="en-US" sz="1600" dirty="0" err="1">
                          <a:latin typeface="Times New Roman"/>
                          <a:ea typeface="Times New Roman"/>
                        </a:rPr>
                        <a:t>atau</a:t>
                      </a:r>
                      <a:r>
                        <a:rPr lang="en-US" sz="1600" dirty="0">
                          <a:latin typeface="Times New Roman"/>
                          <a:ea typeface="Times New Roman"/>
                        </a:rPr>
                        <a:t> Bosch Unit</a:t>
                      </a:r>
                      <a:endParaRPr lang="id-ID" sz="16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rPr>
                        <a:t>% Opasitas atau nilai K (m-1)</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rPr>
                        <a:t>% opasitas</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5980">
                <a:tc>
                  <a:txBody>
                    <a:bodyPr/>
                    <a:lstStyle/>
                    <a:p>
                      <a:pPr algn="ctr">
                        <a:spcAft>
                          <a:spcPts val="0"/>
                        </a:spcAft>
                      </a:pPr>
                      <a:r>
                        <a:rPr lang="en-US" sz="1600" b="1">
                          <a:latin typeface="Bookman Old Style"/>
                          <a:ea typeface="Times New Roman"/>
                        </a:rPr>
                        <a:t>Keuntungan</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dalam</a:t>
                      </a:r>
                      <a:r>
                        <a:rPr lang="en-US" sz="1600" dirty="0">
                          <a:latin typeface="Times New Roman"/>
                          <a:ea typeface="Times New Roman"/>
                        </a:rPr>
                        <a:t> </a:t>
                      </a:r>
                      <a:r>
                        <a:rPr lang="en-US" sz="1600" dirty="0" err="1">
                          <a:latin typeface="Times New Roman"/>
                          <a:ea typeface="Times New Roman"/>
                        </a:rPr>
                        <a:t>pe-ngoperasian</a:t>
                      </a:r>
                      <a:endParaRPr lang="id-ID" sz="1600" dirty="0">
                        <a:latin typeface="Times New Roman"/>
                        <a:ea typeface="Times New Roman"/>
                      </a:endParaRPr>
                    </a:p>
                    <a:p>
                      <a:pPr marL="342900" lvl="0" indent="-342900">
                        <a:spcAft>
                          <a:spcPts val="0"/>
                        </a:spcAft>
                        <a:buFont typeface="Symbol"/>
                        <a:buChar char=""/>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murah</a:t>
                      </a:r>
                      <a:endParaRPr lang="id-ID" sz="1600" dirty="0">
                        <a:latin typeface="Times New Roman"/>
                        <a:ea typeface="Times New Roman"/>
                      </a:endParaRPr>
                    </a:p>
                    <a:p>
                      <a:pPr marL="342900" lvl="0" indent="-342900">
                        <a:spcAft>
                          <a:spcPts val="0"/>
                        </a:spcAft>
                        <a:buFont typeface="Symbol"/>
                        <a:buChar char=""/>
                      </a:pP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membu-tuhkan</a:t>
                      </a:r>
                      <a:r>
                        <a:rPr lang="en-US" sz="1600" dirty="0">
                          <a:latin typeface="Times New Roman"/>
                          <a:ea typeface="Times New Roman"/>
                        </a:rPr>
                        <a:t> </a:t>
                      </a:r>
                      <a:r>
                        <a:rPr lang="en-US" sz="1600" dirty="0" err="1">
                          <a:latin typeface="Times New Roman"/>
                          <a:ea typeface="Times New Roman"/>
                        </a:rPr>
                        <a:t>aliran</a:t>
                      </a:r>
                      <a:r>
                        <a:rPr lang="en-US" sz="1600" dirty="0">
                          <a:latin typeface="Times New Roman"/>
                          <a:ea typeface="Times New Roman"/>
                        </a:rPr>
                        <a:t> </a:t>
                      </a:r>
                      <a:r>
                        <a:rPr lang="en-US" sz="1600" dirty="0" err="1">
                          <a:latin typeface="Times New Roman"/>
                          <a:ea typeface="Times New Roman"/>
                        </a:rPr>
                        <a:t>listrik</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99695" algn="l"/>
                        </a:tabLst>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dioperasikan</a:t>
                      </a:r>
                      <a:r>
                        <a:rPr lang="en-US" sz="1600" dirty="0">
                          <a:latin typeface="Times New Roman"/>
                          <a:ea typeface="Times New Roman"/>
                        </a:rPr>
                        <a:t> </a:t>
                      </a:r>
                      <a:endParaRPr lang="id-ID" sz="1600" dirty="0">
                        <a:latin typeface="Times New Roman"/>
                        <a:ea typeface="Times New Roman"/>
                      </a:endParaRPr>
                    </a:p>
                    <a:p>
                      <a:pPr marL="342900" lvl="0" indent="-342900">
                        <a:spcAft>
                          <a:spcPts val="0"/>
                        </a:spcAft>
                        <a:buFont typeface="Symbol"/>
                        <a:buChar char=""/>
                        <a:tabLst>
                          <a:tab pos="99695" algn="l"/>
                        </a:tabLst>
                      </a:pPr>
                      <a:r>
                        <a:rPr lang="en-US" sz="1600" dirty="0" err="1">
                          <a:latin typeface="Times New Roman"/>
                          <a:ea typeface="Times New Roman"/>
                        </a:rPr>
                        <a:t>Nilai</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stabil</a:t>
                      </a:r>
                      <a:endParaRPr lang="id-ID" sz="1600" dirty="0">
                        <a:latin typeface="Times New Roman"/>
                        <a:ea typeface="Times New Roman"/>
                      </a:endParaRPr>
                    </a:p>
                    <a:p>
                      <a:pPr marL="342900" lvl="0" indent="-342900">
                        <a:spcAft>
                          <a:spcPts val="0"/>
                        </a:spcAft>
                        <a:buFont typeface="Symbol"/>
                        <a:buChar char=""/>
                        <a:tabLst>
                          <a:tab pos="99695" algn="l"/>
                        </a:tabLst>
                      </a:pPr>
                      <a:r>
                        <a:rPr lang="en-US" sz="1600" dirty="0" err="1">
                          <a:latin typeface="Times New Roman"/>
                          <a:ea typeface="Times New Roman"/>
                        </a:rPr>
                        <a:t>Pengukuran</a:t>
                      </a:r>
                      <a:r>
                        <a:rPr lang="en-US" sz="1600" dirty="0">
                          <a:latin typeface="Times New Roman"/>
                          <a:ea typeface="Times New Roman"/>
                        </a:rPr>
                        <a:t> yang </a:t>
                      </a:r>
                      <a:r>
                        <a:rPr lang="en-US" sz="1600" dirty="0" err="1">
                          <a:latin typeface="Times New Roman"/>
                          <a:ea typeface="Times New Roman"/>
                        </a:rPr>
                        <a:t>baru</a:t>
                      </a:r>
                      <a:r>
                        <a:rPr lang="en-US" sz="1600" dirty="0">
                          <a:latin typeface="Times New Roman"/>
                          <a:ea typeface="Times New Roman"/>
                        </a:rPr>
                        <a:t> </a:t>
                      </a: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dibaca</a:t>
                      </a:r>
                      <a:r>
                        <a:rPr lang="en-US" sz="1600" dirty="0">
                          <a:latin typeface="Times New Roman"/>
                          <a:ea typeface="Times New Roman"/>
                        </a:rPr>
                        <a:t> </a:t>
                      </a:r>
                      <a:r>
                        <a:rPr lang="en-US" sz="1600" dirty="0" err="1">
                          <a:latin typeface="Times New Roman"/>
                          <a:ea typeface="Times New Roman"/>
                        </a:rPr>
                        <a:t>pada</a:t>
                      </a:r>
                      <a:r>
                        <a:rPr lang="en-US" sz="1600" dirty="0">
                          <a:latin typeface="Times New Roman"/>
                          <a:ea typeface="Times New Roman"/>
                        </a:rPr>
                        <a:t> </a:t>
                      </a:r>
                      <a:r>
                        <a:rPr lang="en-US" sz="1600" dirty="0" err="1">
                          <a:latin typeface="Times New Roman"/>
                          <a:ea typeface="Times New Roman"/>
                        </a:rPr>
                        <a:t>beberapa</a:t>
                      </a:r>
                      <a:r>
                        <a:rPr lang="en-US" sz="1600" dirty="0">
                          <a:latin typeface="Times New Roman"/>
                          <a:ea typeface="Times New Roman"/>
                        </a:rPr>
                        <a:t> </a:t>
                      </a:r>
                      <a:r>
                        <a:rPr lang="en-US" sz="1600" dirty="0" err="1">
                          <a:latin typeface="Times New Roman"/>
                          <a:ea typeface="Times New Roman"/>
                        </a:rPr>
                        <a:t>variasi</a:t>
                      </a:r>
                      <a:r>
                        <a:rPr lang="en-US" sz="1600" dirty="0">
                          <a:latin typeface="Times New Roman"/>
                          <a:ea typeface="Times New Roman"/>
                        </a:rPr>
                        <a:t> unit</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104140" algn="l"/>
                        </a:tabLst>
                      </a:pPr>
                      <a:r>
                        <a:rPr lang="en-US" sz="1600" dirty="0" err="1">
                          <a:latin typeface="Times New Roman"/>
                          <a:ea typeface="Times New Roman"/>
                        </a:rPr>
                        <a:t>Mudah</a:t>
                      </a:r>
                      <a:r>
                        <a:rPr lang="en-US" sz="1600" dirty="0">
                          <a:latin typeface="Times New Roman"/>
                          <a:ea typeface="Times New Roman"/>
                        </a:rPr>
                        <a:t> </a:t>
                      </a:r>
                      <a:r>
                        <a:rPr lang="en-US" sz="1600" dirty="0" err="1">
                          <a:latin typeface="Times New Roman"/>
                          <a:ea typeface="Times New Roman"/>
                        </a:rPr>
                        <a:t>dioperasi-kan</a:t>
                      </a:r>
                      <a:r>
                        <a:rPr lang="en-US" sz="1600" dirty="0">
                          <a:latin typeface="Times New Roman"/>
                          <a:ea typeface="Times New Roman"/>
                        </a:rPr>
                        <a:t> </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murah</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0478">
                <a:tc>
                  <a:txBody>
                    <a:bodyPr/>
                    <a:lstStyle/>
                    <a:p>
                      <a:pPr algn="ctr">
                        <a:spcAft>
                          <a:spcPts val="0"/>
                        </a:spcAft>
                      </a:pPr>
                      <a:r>
                        <a:rPr lang="en-US" sz="1600" b="1">
                          <a:latin typeface="Bookman Old Style"/>
                          <a:ea typeface="Times New Roman"/>
                        </a:rPr>
                        <a:t>Kerugian</a:t>
                      </a:r>
                      <a:endParaRPr lang="id-ID" sz="16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pPr>
                      <a:r>
                        <a:rPr lang="en-US" sz="1600">
                          <a:latin typeface="Times New Roman"/>
                          <a:ea typeface="Times New Roman"/>
                        </a:rPr>
                        <a:t>Tidak dapat membaca asap putih</a:t>
                      </a:r>
                      <a:endParaRPr lang="id-ID" sz="1600">
                        <a:latin typeface="Times New Roman"/>
                        <a:ea typeface="Times New Roman"/>
                      </a:endParaRPr>
                    </a:p>
                    <a:p>
                      <a:pPr marL="342900" lvl="0" indent="-342900">
                        <a:spcAft>
                          <a:spcPts val="0"/>
                        </a:spcAft>
                        <a:buFont typeface="Symbol"/>
                        <a:buChar char=""/>
                      </a:pPr>
                      <a:r>
                        <a:rPr lang="en-US" sz="1600">
                          <a:latin typeface="Times New Roman"/>
                          <a:ea typeface="Times New Roman"/>
                        </a:rPr>
                        <a:t>Tidak dapat dibandingkan dengan nilai opasitas</a:t>
                      </a:r>
                      <a:endParaRPr lang="id-ID"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99695" algn="l"/>
                        </a:tabLst>
                      </a:pPr>
                      <a:r>
                        <a:rPr lang="en-US" sz="1600" dirty="0" err="1">
                          <a:latin typeface="Times New Roman"/>
                          <a:ea typeface="Times New Roman"/>
                        </a:rPr>
                        <a:t>Relatif</a:t>
                      </a:r>
                      <a:r>
                        <a:rPr lang="en-US" sz="1600" dirty="0">
                          <a:latin typeface="Times New Roman"/>
                          <a:ea typeface="Times New Roman"/>
                        </a:rPr>
                        <a:t> </a:t>
                      </a:r>
                      <a:r>
                        <a:rPr lang="en-US" sz="1600" dirty="0" err="1">
                          <a:latin typeface="Times New Roman"/>
                          <a:ea typeface="Times New Roman"/>
                        </a:rPr>
                        <a:t>lebih</a:t>
                      </a:r>
                      <a:r>
                        <a:rPr lang="en-US" sz="1600" dirty="0">
                          <a:latin typeface="Times New Roman"/>
                          <a:ea typeface="Times New Roman"/>
                        </a:rPr>
                        <a:t> </a:t>
                      </a:r>
                      <a:r>
                        <a:rPr lang="en-US" sz="1600" dirty="0" err="1">
                          <a:latin typeface="Times New Roman"/>
                          <a:ea typeface="Times New Roman"/>
                        </a:rPr>
                        <a:t>mahal</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Symbol"/>
                        <a:buChar char=""/>
                        <a:tabLst>
                          <a:tab pos="104140" algn="l"/>
                        </a:tabLst>
                      </a:pPr>
                      <a:r>
                        <a:rPr lang="en-US" sz="1600" dirty="0">
                          <a:latin typeface="Times New Roman"/>
                          <a:ea typeface="Times New Roman"/>
                        </a:rPr>
                        <a:t>Diameter </a:t>
                      </a:r>
                      <a:r>
                        <a:rPr lang="en-US" sz="1600" dirty="0" err="1">
                          <a:latin typeface="Times New Roman"/>
                          <a:ea typeface="Times New Roman"/>
                        </a:rPr>
                        <a:t>pipa</a:t>
                      </a:r>
                      <a:r>
                        <a:rPr lang="en-US" sz="1600" dirty="0">
                          <a:latin typeface="Times New Roman"/>
                          <a:ea typeface="Times New Roman"/>
                        </a:rPr>
                        <a:t> </a:t>
                      </a:r>
                      <a:r>
                        <a:rPr lang="en-US" sz="1600" dirty="0" err="1">
                          <a:latin typeface="Times New Roman"/>
                          <a:ea typeface="Times New Roman"/>
                        </a:rPr>
                        <a:t>exhause</a:t>
                      </a:r>
                      <a:r>
                        <a:rPr lang="en-US" sz="1600" dirty="0">
                          <a:latin typeface="Times New Roman"/>
                          <a:ea typeface="Times New Roman"/>
                        </a:rPr>
                        <a:t> </a:t>
                      </a:r>
                      <a:r>
                        <a:rPr lang="en-US" sz="1600" dirty="0" err="1">
                          <a:latin typeface="Times New Roman"/>
                          <a:ea typeface="Times New Roman"/>
                        </a:rPr>
                        <a:t>harus</a:t>
                      </a:r>
                      <a:r>
                        <a:rPr lang="en-US" sz="1600" dirty="0">
                          <a:latin typeface="Times New Roman"/>
                          <a:ea typeface="Times New Roman"/>
                        </a:rPr>
                        <a:t> </a:t>
                      </a:r>
                      <a:r>
                        <a:rPr lang="en-US" sz="1600" dirty="0" err="1">
                          <a:latin typeface="Times New Roman"/>
                          <a:ea typeface="Times New Roman"/>
                        </a:rPr>
                        <a:t>standar</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dapat</a:t>
                      </a:r>
                      <a:r>
                        <a:rPr lang="en-US" sz="1600" dirty="0">
                          <a:latin typeface="Times New Roman"/>
                          <a:ea typeface="Times New Roman"/>
                        </a:rPr>
                        <a:t> </a:t>
                      </a:r>
                      <a:r>
                        <a:rPr lang="en-US" sz="1600" dirty="0" err="1">
                          <a:latin typeface="Times New Roman"/>
                          <a:ea typeface="Times New Roman"/>
                        </a:rPr>
                        <a:t>dipasang</a:t>
                      </a:r>
                      <a:r>
                        <a:rPr lang="en-US" sz="1600" dirty="0">
                          <a:latin typeface="Times New Roman"/>
                          <a:ea typeface="Times New Roman"/>
                        </a:rPr>
                        <a:t> </a:t>
                      </a:r>
                      <a:r>
                        <a:rPr lang="en-US" sz="1600" dirty="0" err="1">
                          <a:latin typeface="Times New Roman"/>
                          <a:ea typeface="Times New Roman"/>
                        </a:rPr>
                        <a:t>untuk</a:t>
                      </a:r>
                      <a:r>
                        <a:rPr lang="en-US" sz="1600" dirty="0">
                          <a:latin typeface="Times New Roman"/>
                          <a:ea typeface="Times New Roman"/>
                        </a:rPr>
                        <a:t> </a:t>
                      </a:r>
                      <a:r>
                        <a:rPr lang="en-US" sz="1600" dirty="0" err="1">
                          <a:latin typeface="Times New Roman"/>
                          <a:ea typeface="Times New Roman"/>
                        </a:rPr>
                        <a:t>semua</a:t>
                      </a:r>
                      <a:r>
                        <a:rPr lang="en-US" sz="1600" dirty="0">
                          <a:latin typeface="Times New Roman"/>
                          <a:ea typeface="Times New Roman"/>
                        </a:rPr>
                        <a:t> </a:t>
                      </a:r>
                      <a:r>
                        <a:rPr lang="en-US" sz="1600" dirty="0" err="1">
                          <a:latin typeface="Times New Roman"/>
                          <a:ea typeface="Times New Roman"/>
                        </a:rPr>
                        <a:t>pipa</a:t>
                      </a:r>
                      <a:r>
                        <a:rPr lang="en-US" sz="1600" dirty="0">
                          <a:latin typeface="Times New Roman"/>
                          <a:ea typeface="Times New Roman"/>
                        </a:rPr>
                        <a:t> exhaust</a:t>
                      </a:r>
                      <a:endParaRPr lang="id-ID" sz="1600" dirty="0">
                        <a:latin typeface="Times New Roman"/>
                        <a:ea typeface="Times New Roman"/>
                      </a:endParaRPr>
                    </a:p>
                    <a:p>
                      <a:pPr marL="342900" lvl="0" indent="-342900">
                        <a:spcAft>
                          <a:spcPts val="0"/>
                        </a:spcAft>
                        <a:buFont typeface="Symbol"/>
                        <a:buChar char=""/>
                        <a:tabLst>
                          <a:tab pos="104140" algn="l"/>
                        </a:tabLst>
                      </a:pPr>
                      <a:r>
                        <a:rPr lang="en-US" sz="1600" dirty="0" err="1">
                          <a:latin typeface="Times New Roman"/>
                          <a:ea typeface="Times New Roman"/>
                        </a:rPr>
                        <a:t>Alat</a:t>
                      </a:r>
                      <a:r>
                        <a:rPr lang="en-US" sz="1600" dirty="0">
                          <a:latin typeface="Times New Roman"/>
                          <a:ea typeface="Times New Roman"/>
                        </a:rPr>
                        <a:t> </a:t>
                      </a:r>
                      <a:r>
                        <a:rPr lang="en-US" sz="1600" dirty="0" err="1">
                          <a:latin typeface="Times New Roman"/>
                          <a:ea typeface="Times New Roman"/>
                        </a:rPr>
                        <a:t>ukur</a:t>
                      </a:r>
                      <a:r>
                        <a:rPr lang="en-US" sz="1600" dirty="0">
                          <a:latin typeface="Times New Roman"/>
                          <a:ea typeface="Times New Roman"/>
                        </a:rPr>
                        <a:t> </a:t>
                      </a:r>
                      <a:r>
                        <a:rPr lang="en-US" sz="1600" dirty="0" err="1">
                          <a:latin typeface="Times New Roman"/>
                          <a:ea typeface="Times New Roman"/>
                        </a:rPr>
                        <a:t>sangat</a:t>
                      </a:r>
                      <a:r>
                        <a:rPr lang="en-US" sz="1600" dirty="0">
                          <a:latin typeface="Times New Roman"/>
                          <a:ea typeface="Times New Roman"/>
                        </a:rPr>
                        <a:t> </a:t>
                      </a:r>
                      <a:r>
                        <a:rPr lang="en-US" sz="1600" dirty="0" err="1">
                          <a:latin typeface="Times New Roman"/>
                          <a:ea typeface="Times New Roman"/>
                        </a:rPr>
                        <a:t>tidak</a:t>
                      </a:r>
                      <a:r>
                        <a:rPr lang="en-US" sz="1600" dirty="0">
                          <a:latin typeface="Times New Roman"/>
                          <a:ea typeface="Times New Roman"/>
                        </a:rPr>
                        <a:t> </a:t>
                      </a:r>
                      <a:r>
                        <a:rPr lang="en-US" sz="1600" dirty="0" err="1">
                          <a:latin typeface="Times New Roman"/>
                          <a:ea typeface="Times New Roman"/>
                        </a:rPr>
                        <a:t>stabil</a:t>
                      </a:r>
                      <a:r>
                        <a:rPr lang="en-US" sz="1600" dirty="0">
                          <a:latin typeface="Times New Roman"/>
                          <a:ea typeface="Times New Roman"/>
                        </a:rPr>
                        <a:t> </a:t>
                      </a:r>
                      <a:endParaRPr lang="id-ID"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3552825" y="381000"/>
            <a:ext cx="6353175" cy="304800"/>
          </a:xfrm>
          <a:noFill/>
        </p:spPr>
        <p:txBody>
          <a:bodyPr>
            <a:normAutofit fontScale="90000"/>
          </a:bodyPr>
          <a:lstStyle/>
          <a:p>
            <a:r>
              <a:rPr lang="en-GB" altLang="de-DE" sz="3200" smtClean="0">
                <a:solidFill>
                  <a:schemeClr val="tx1"/>
                </a:solidFill>
                <a:effectLst/>
                <a:latin typeface="Arial" pitchFamily="34" charset="0"/>
              </a:rPr>
              <a:t>Measurement</a:t>
            </a:r>
            <a:r>
              <a:rPr lang="de-DE" altLang="de-DE" sz="3200" smtClean="0">
                <a:solidFill>
                  <a:schemeClr val="tx1"/>
                </a:solidFill>
                <a:effectLst/>
                <a:latin typeface="Arial" pitchFamily="34" charset="0"/>
              </a:rPr>
              <a:t> data</a:t>
            </a:r>
            <a:endParaRPr lang="de-DE" altLang="de-DE" sz="3200" b="1" smtClean="0">
              <a:solidFill>
                <a:schemeClr val="tx1"/>
              </a:solidFill>
              <a:effectLst/>
              <a:latin typeface="Arial" pitchFamily="34" charset="0"/>
            </a:endParaRPr>
          </a:p>
        </p:txBody>
      </p:sp>
      <p:sp>
        <p:nvSpPr>
          <p:cNvPr id="184323" name="Text Box 3"/>
          <p:cNvSpPr txBox="1">
            <a:spLocks noChangeArrowheads="1"/>
          </p:cNvSpPr>
          <p:nvPr/>
        </p:nvSpPr>
        <p:spPr bwMode="auto">
          <a:xfrm>
            <a:off x="838200" y="1812925"/>
            <a:ext cx="7550150" cy="3995738"/>
          </a:xfrm>
          <a:prstGeom prst="rect">
            <a:avLst/>
          </a:prstGeom>
          <a:noFill/>
          <a:ln w="12700">
            <a:noFill/>
            <a:miter lim="800000"/>
            <a:headEnd/>
            <a:tailEnd/>
          </a:ln>
          <a:effectLst/>
        </p:spPr>
        <p:txBody>
          <a:bodyPr wrap="none" anchor="ctr">
            <a:spAutoFit/>
          </a:bodyPr>
          <a:lstStyle/>
          <a:p>
            <a:pPr marL="3429000" lvl="1" indent="-3238500" defTabSz="762000" eaLnBrk="0" hangingPunct="0">
              <a:spcAft>
                <a:spcPts val="1200"/>
              </a:spcAft>
              <a:tabLst>
                <a:tab pos="3429000" algn="l"/>
                <a:tab pos="6286500" algn="l"/>
                <a:tab pos="6477000" algn="l"/>
              </a:tabLst>
            </a:pPr>
            <a:r>
              <a:rPr lang="en-GB" b="0">
                <a:latin typeface="Arial" pitchFamily="34" charset="0"/>
              </a:rPr>
              <a:t>	Measurement Range	Resolution</a:t>
            </a:r>
          </a:p>
          <a:p>
            <a:pPr marL="3429000" lvl="1" indent="-3238500" defTabSz="762000" eaLnBrk="0" hangingPunct="0">
              <a:spcAft>
                <a:spcPts val="1200"/>
              </a:spcAft>
              <a:tabLst>
                <a:tab pos="3429000" algn="l"/>
                <a:tab pos="6286500" algn="l"/>
                <a:tab pos="6477000" algn="l"/>
              </a:tabLst>
            </a:pPr>
            <a:r>
              <a:rPr lang="en-GB" b="0">
                <a:latin typeface="Arial" pitchFamily="34" charset="0"/>
              </a:rPr>
              <a:t>Opacity:	0...100 %		0.1 %</a:t>
            </a:r>
          </a:p>
          <a:p>
            <a:pPr marL="3429000" lvl="1" indent="-3238500" defTabSz="762000" eaLnBrk="0" hangingPunct="0">
              <a:spcAft>
                <a:spcPts val="1200"/>
              </a:spcAft>
              <a:tabLst>
                <a:tab pos="3429000" algn="l"/>
                <a:tab pos="6286500" algn="l"/>
                <a:tab pos="6477000" algn="l"/>
              </a:tabLst>
            </a:pPr>
            <a:r>
              <a:rPr lang="en-GB" b="0">
                <a:latin typeface="Arial" pitchFamily="34" charset="0"/>
              </a:rPr>
              <a:t>Absorption (K-Value):	0...99.99 m</a:t>
            </a:r>
            <a:r>
              <a:rPr lang="en-GB" b="0" baseline="30000">
                <a:latin typeface="Arial" pitchFamily="34" charset="0"/>
              </a:rPr>
              <a:t>-1</a:t>
            </a:r>
            <a:r>
              <a:rPr lang="en-GB" b="0">
                <a:latin typeface="Arial" pitchFamily="34" charset="0"/>
              </a:rPr>
              <a:t>		0.01 m</a:t>
            </a:r>
            <a:r>
              <a:rPr lang="en-GB" b="0" baseline="30000">
                <a:latin typeface="Arial" pitchFamily="34" charset="0"/>
              </a:rPr>
              <a:t>-1</a:t>
            </a:r>
            <a:endParaRPr lang="en-GB" b="0">
              <a:latin typeface="Arial" pitchFamily="34" charset="0"/>
            </a:endParaRPr>
          </a:p>
          <a:p>
            <a:pPr marL="3429000" lvl="1" indent="-3238500" defTabSz="762000" eaLnBrk="0" hangingPunct="0">
              <a:spcAft>
                <a:spcPts val="1200"/>
              </a:spcAft>
              <a:tabLst>
                <a:tab pos="3429000" algn="l"/>
                <a:tab pos="6286500" algn="l"/>
                <a:tab pos="6477000" algn="l"/>
              </a:tabLst>
            </a:pPr>
            <a:r>
              <a:rPr lang="en-GB" b="0">
                <a:latin typeface="Arial" pitchFamily="34" charset="0"/>
              </a:rPr>
              <a:t>Acceleration Time:	0...5 s		0.05 s</a:t>
            </a:r>
          </a:p>
          <a:p>
            <a:pPr marL="3429000" lvl="1" indent="-3238500" defTabSz="762000" eaLnBrk="0" hangingPunct="0">
              <a:spcAft>
                <a:spcPts val="1200"/>
              </a:spcAft>
              <a:tabLst>
                <a:tab pos="3429000" algn="l"/>
                <a:tab pos="6286500" algn="l"/>
                <a:tab pos="6477000" algn="l"/>
              </a:tabLst>
            </a:pPr>
            <a:r>
              <a:rPr lang="en-GB" b="0">
                <a:latin typeface="Arial" pitchFamily="34" charset="0"/>
              </a:rPr>
              <a:t>Oil Temperature:	0...150 °C		1 °C</a:t>
            </a:r>
          </a:p>
          <a:p>
            <a:pPr marL="3429000" lvl="1" indent="-3238500" defTabSz="762000" eaLnBrk="0" hangingPunct="0">
              <a:spcAft>
                <a:spcPts val="1200"/>
              </a:spcAft>
              <a:tabLst>
                <a:tab pos="3429000" algn="l"/>
                <a:tab pos="6286500" algn="l"/>
                <a:tab pos="6477000" algn="l"/>
              </a:tabLst>
            </a:pPr>
            <a:r>
              <a:rPr lang="en-GB" b="0">
                <a:latin typeface="Arial" pitchFamily="34" charset="0"/>
              </a:rPr>
              <a:t>Timing Angle TDC Sensor:	-60...100 °CA		0,1 °CA</a:t>
            </a:r>
          </a:p>
          <a:p>
            <a:pPr marL="3429000" lvl="1" indent="-3238500" defTabSz="762000" eaLnBrk="0" hangingPunct="0">
              <a:spcAft>
                <a:spcPts val="1200"/>
              </a:spcAft>
              <a:tabLst>
                <a:tab pos="3429000" algn="l"/>
                <a:tab pos="6286500" algn="l"/>
                <a:tab pos="6477000" algn="l"/>
              </a:tabLst>
            </a:pPr>
            <a:r>
              <a:rPr lang="en-GB" b="0">
                <a:latin typeface="Arial" pitchFamily="34" charset="0"/>
              </a:rPr>
              <a:t>Timing Angle Stroboscope:	0...60 °CA		0,1 °CA</a:t>
            </a:r>
          </a:p>
          <a:p>
            <a:pPr marL="3429000" lvl="1" indent="-3238500" defTabSz="762000" eaLnBrk="0" hangingPunct="0">
              <a:spcAft>
                <a:spcPts val="1200"/>
              </a:spcAft>
              <a:tabLst>
                <a:tab pos="3429000" algn="l"/>
                <a:tab pos="6286500" algn="l"/>
                <a:tab pos="6477000" algn="l"/>
              </a:tabLst>
            </a:pPr>
            <a:r>
              <a:rPr lang="en-GB" b="0">
                <a:latin typeface="Arial" pitchFamily="34" charset="0"/>
              </a:rPr>
              <a:t>Engine Speed:	250...9990 rpm		10 rpm</a:t>
            </a:r>
          </a:p>
          <a:p>
            <a:pPr marL="3429000" lvl="1" indent="-3238500" defTabSz="762000" eaLnBrk="0" hangingPunct="0">
              <a:spcAft>
                <a:spcPts val="1200"/>
              </a:spcAft>
              <a:tabLst>
                <a:tab pos="3429000" algn="l"/>
                <a:tab pos="6286500" algn="l"/>
                <a:tab pos="6477000" algn="l"/>
              </a:tabLst>
            </a:pPr>
            <a:endParaRPr lang="en-GB" sz="2200" b="0">
              <a:latin typeface="Arial"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200" y="274638"/>
            <a:ext cx="8229600" cy="636587"/>
          </a:xfrm>
          <a:noFill/>
        </p:spPr>
        <p:txBody>
          <a:bodyPr>
            <a:normAutofit fontScale="90000"/>
          </a:bodyPr>
          <a:lstStyle/>
          <a:p>
            <a:pPr marL="838200" indent="-838200"/>
            <a:r>
              <a:rPr lang="en-US" b="1" smtClean="0">
                <a:effectLst/>
                <a:latin typeface="Garamond" pitchFamily="18" charset="0"/>
              </a:rPr>
              <a:t>DEFINISI </a:t>
            </a:r>
          </a:p>
        </p:txBody>
      </p:sp>
      <p:sp>
        <p:nvSpPr>
          <p:cNvPr id="174083" name="Rectangle 3"/>
          <p:cNvSpPr>
            <a:spLocks noGrp="1" noChangeArrowheads="1"/>
          </p:cNvSpPr>
          <p:nvPr>
            <p:ph type="body" idx="4294967295"/>
          </p:nvPr>
        </p:nvSpPr>
        <p:spPr>
          <a:xfrm>
            <a:off x="611188" y="1052513"/>
            <a:ext cx="7772400" cy="5400675"/>
          </a:xfrm>
          <a:noFill/>
        </p:spPr>
        <p:txBody>
          <a:bodyPr/>
          <a:lstStyle/>
          <a:p>
            <a:pPr marL="609600" indent="-609600" algn="just"/>
            <a:r>
              <a:rPr lang="en-US" sz="2800" b="1" smtClean="0">
                <a:effectLst/>
                <a:latin typeface="Arial Narrow" pitchFamily="34" charset="0"/>
              </a:rPr>
              <a:t>Kepekatan asap adalah kemampuan asap untuk meredam cahaya, apabila cahaya tidak bisa menembus asap maka kepekatan asap tersebut dinyatakan 100 persen (%), apabila cahaya bisa melewati asap tanpa ada pengurangan intensitas cahaya maka kepekatan asap tersebut dinyatakan sebagai 0 % (nol persen).</a:t>
            </a:r>
          </a:p>
          <a:p>
            <a:pPr marL="609600" indent="-609600" algn="just"/>
            <a:r>
              <a:rPr lang="en-US" sz="2800" b="1" smtClean="0">
                <a:effectLst/>
                <a:latin typeface="Arial Narrow" pitchFamily="34" charset="0"/>
              </a:rPr>
              <a:t>Demikian pula sebaliknya apabila cahaya sama sekali tidak mampu melewati asap atau terdapat pengurangan insensitas, maka dikatakan sebagai kepekatan 100 %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760413" y="328613"/>
            <a:ext cx="7772400" cy="714375"/>
          </a:xfrm>
          <a:noFill/>
        </p:spPr>
        <p:txBody>
          <a:bodyPr lIns="91437" tIns="45719" rIns="91437" bIns="45719">
            <a:spAutoFit/>
          </a:bodyPr>
          <a:lstStyle/>
          <a:p>
            <a:r>
              <a:rPr lang="en-US" b="1" smtClean="0">
                <a:effectLst/>
                <a:latin typeface="Garamond" pitchFamily="18" charset="0"/>
              </a:rPr>
              <a:t>ALAT UJI EMISI</a:t>
            </a:r>
          </a:p>
        </p:txBody>
      </p:sp>
      <p:pic>
        <p:nvPicPr>
          <p:cNvPr id="177155" name="Picture 3" descr="Opacitymeter"/>
          <p:cNvPicPr>
            <a:picLocks noChangeAspect="1" noChangeArrowheads="1"/>
          </p:cNvPicPr>
          <p:nvPr/>
        </p:nvPicPr>
        <p:blipFill>
          <a:blip r:embed="rId2"/>
          <a:srcRect/>
          <a:stretch>
            <a:fillRect/>
          </a:stretch>
        </p:blipFill>
        <p:spPr bwMode="auto">
          <a:xfrm>
            <a:off x="2928926" y="928670"/>
            <a:ext cx="5562600" cy="2297113"/>
          </a:xfrm>
          <a:prstGeom prst="rect">
            <a:avLst/>
          </a:prstGeom>
          <a:noFill/>
        </p:spPr>
      </p:pic>
      <p:grpSp>
        <p:nvGrpSpPr>
          <p:cNvPr id="2" name="Group 4"/>
          <p:cNvGrpSpPr>
            <a:grpSpLocks/>
          </p:cNvGrpSpPr>
          <p:nvPr/>
        </p:nvGrpSpPr>
        <p:grpSpPr bwMode="auto">
          <a:xfrm>
            <a:off x="642910" y="3143248"/>
            <a:ext cx="4286280" cy="3286148"/>
            <a:chOff x="1104" y="672"/>
            <a:chExt cx="3190" cy="2363"/>
          </a:xfrm>
        </p:grpSpPr>
        <p:pic>
          <p:nvPicPr>
            <p:cNvPr id="177157" name="Picture 5" descr="Analyser_Optima"/>
            <p:cNvPicPr>
              <a:picLocks noChangeAspect="1" noChangeArrowheads="1"/>
            </p:cNvPicPr>
            <p:nvPr/>
          </p:nvPicPr>
          <p:blipFill>
            <a:blip r:embed="rId3"/>
            <a:srcRect/>
            <a:stretch>
              <a:fillRect/>
            </a:stretch>
          </p:blipFill>
          <p:spPr bwMode="auto">
            <a:xfrm>
              <a:off x="2688" y="672"/>
              <a:ext cx="1606" cy="2352"/>
            </a:xfrm>
            <a:prstGeom prst="rect">
              <a:avLst/>
            </a:prstGeom>
            <a:noFill/>
          </p:spPr>
        </p:pic>
        <p:pic>
          <p:nvPicPr>
            <p:cNvPr id="177158" name="Picture 6" descr="Analyser_AVL"/>
            <p:cNvPicPr>
              <a:picLocks noChangeAspect="1" noChangeArrowheads="1"/>
            </p:cNvPicPr>
            <p:nvPr/>
          </p:nvPicPr>
          <p:blipFill>
            <a:blip r:embed="rId4"/>
            <a:srcRect/>
            <a:stretch>
              <a:fillRect/>
            </a:stretch>
          </p:blipFill>
          <p:spPr bwMode="auto">
            <a:xfrm>
              <a:off x="1104" y="672"/>
              <a:ext cx="1575" cy="2363"/>
            </a:xfrm>
            <a:prstGeom prst="rect">
              <a:avLst/>
            </a:prstGeom>
            <a:noFill/>
          </p:spPr>
        </p:pic>
      </p:grpSp>
    </p:spTree>
  </p:cSld>
  <p:clrMapOvr>
    <a:masterClrMapping/>
  </p:clrMapOvr>
  <p:transition>
    <p:blinds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457200" y="1600200"/>
            <a:ext cx="8329642" cy="4829196"/>
          </a:xfrm>
        </p:spPr>
        <p:txBody>
          <a:bodyPr/>
          <a:lstStyle/>
          <a:p>
            <a:pPr>
              <a:buFont typeface="Wingdings" pitchFamily="2" charset="2"/>
              <a:buChar char="§"/>
            </a:pPr>
            <a:r>
              <a:rPr lang="id-ID" dirty="0" smtClean="0"/>
              <a:t>Penguji emisi gas buang menggunakan metode filter, dimana sejumlah gas buang dihisap melalui kertas filter, Jelaga yang tertinggal pada kertas filter merupakan ukuran/hasil  dari kepekatan gas buang motor diesel</a:t>
            </a:r>
          </a:p>
          <a:p>
            <a:pPr>
              <a:buFont typeface="Wingdings" pitchFamily="2" charset="2"/>
              <a:buChar char="§"/>
            </a:pPr>
            <a:endParaRPr lang="id-ID"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6000728" y="1714488"/>
            <a:ext cx="3143272" cy="4043378"/>
          </a:xfrm>
        </p:spPr>
        <p:txBody>
          <a:bodyPr>
            <a:noAutofit/>
          </a:bodyPr>
          <a:lstStyle/>
          <a:p>
            <a:pPr marL="514350" indent="-514350">
              <a:buFont typeface="+mj-lt"/>
              <a:buAutoNum type="arabicPeriod"/>
            </a:pPr>
            <a:r>
              <a:rPr lang="id-ID" sz="1800" dirty="0" smtClean="0"/>
              <a:t>Pompa isap</a:t>
            </a:r>
          </a:p>
          <a:p>
            <a:pPr marL="514350" indent="-514350">
              <a:buFont typeface="+mj-lt"/>
              <a:buAutoNum type="arabicPeriod"/>
            </a:pPr>
            <a:r>
              <a:rPr lang="id-ID" sz="1800" dirty="0" smtClean="0"/>
              <a:t>Pipa ukur</a:t>
            </a:r>
          </a:p>
          <a:p>
            <a:pPr marL="514350" indent="-514350">
              <a:buFont typeface="+mj-lt"/>
              <a:buAutoNum type="arabicPeriod"/>
            </a:pPr>
            <a:r>
              <a:rPr lang="id-ID" sz="1800" dirty="0" smtClean="0"/>
              <a:t>Alat penjepit</a:t>
            </a:r>
          </a:p>
          <a:p>
            <a:pPr marL="514350" indent="-514350">
              <a:buFont typeface="+mj-lt"/>
              <a:buAutoNum type="arabicPeriod"/>
            </a:pPr>
            <a:r>
              <a:rPr lang="id-ID" sz="1800" dirty="0" smtClean="0"/>
              <a:t>Selang</a:t>
            </a:r>
          </a:p>
          <a:p>
            <a:pPr marL="514350" indent="-514350">
              <a:buFont typeface="+mj-lt"/>
              <a:buAutoNum type="arabicPeriod"/>
            </a:pPr>
            <a:r>
              <a:rPr lang="id-ID" sz="1800" dirty="0" smtClean="0"/>
              <a:t>Bola karet</a:t>
            </a:r>
          </a:p>
          <a:p>
            <a:pPr marL="514350" indent="-514350">
              <a:buFont typeface="+mj-lt"/>
              <a:buAutoNum type="arabicPeriod"/>
            </a:pPr>
            <a:r>
              <a:rPr lang="id-ID" sz="1800" dirty="0" smtClean="0"/>
              <a:t>Pegangan untuk piston</a:t>
            </a:r>
          </a:p>
          <a:p>
            <a:pPr marL="514350" indent="-514350">
              <a:buFont typeface="+mj-lt"/>
              <a:buAutoNum type="arabicPeriod"/>
            </a:pPr>
            <a:r>
              <a:rPr lang="id-ID" sz="1800" dirty="0" smtClean="0"/>
              <a:t>Ventil untuk tekanan udara</a:t>
            </a:r>
          </a:p>
          <a:p>
            <a:pPr marL="514350" indent="-514350">
              <a:buFont typeface="+mj-lt"/>
              <a:buAutoNum type="arabicPeriod"/>
            </a:pPr>
            <a:r>
              <a:rPr lang="id-ID" sz="1800" dirty="0" smtClean="0"/>
              <a:t>Saluran untuk tekanan udara</a:t>
            </a:r>
          </a:p>
          <a:p>
            <a:pPr marL="514350" indent="-514350">
              <a:buFont typeface="+mj-lt"/>
              <a:buAutoNum type="arabicPeriod"/>
            </a:pPr>
            <a:r>
              <a:rPr lang="id-ID" sz="1800" dirty="0" smtClean="0"/>
              <a:t>Tombol putar untuk filter kertas</a:t>
            </a:r>
          </a:p>
          <a:p>
            <a:pPr marL="514350" indent="-514350">
              <a:buFont typeface="+mj-lt"/>
              <a:buAutoNum type="arabicPeriod"/>
            </a:pPr>
            <a:r>
              <a:rPr lang="id-ID" sz="1800" dirty="0" smtClean="0"/>
              <a:t>Pipa uji kebocoran</a:t>
            </a:r>
          </a:p>
          <a:p>
            <a:pPr marL="514350" indent="-514350">
              <a:buFont typeface="+mj-lt"/>
              <a:buAutoNum type="arabicPeriod"/>
            </a:pPr>
            <a:r>
              <a:rPr lang="id-ID" sz="1800" dirty="0" smtClean="0"/>
              <a:t>Penutup karet</a:t>
            </a:r>
          </a:p>
        </p:txBody>
      </p:sp>
      <p:pic>
        <p:nvPicPr>
          <p:cNvPr id="69634" name="Picture 2"/>
          <p:cNvPicPr>
            <a:picLocks noGrp="1" noChangeAspect="1" noChangeArrowheads="1"/>
          </p:cNvPicPr>
          <p:nvPr>
            <p:ph sz="quarter" idx="2"/>
          </p:nvPr>
        </p:nvPicPr>
        <p:blipFill>
          <a:blip r:embed="rId2"/>
          <a:srcRect/>
          <a:stretch>
            <a:fillRect/>
          </a:stretch>
        </p:blipFill>
        <p:spPr bwMode="auto">
          <a:xfrm>
            <a:off x="285720" y="1928802"/>
            <a:ext cx="5669683" cy="35719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719138" y="719138"/>
            <a:ext cx="2637260" cy="400110"/>
          </a:xfrm>
          <a:prstGeom prst="rect">
            <a:avLst/>
          </a:prstGeom>
          <a:solidFill>
            <a:schemeClr val="bg1"/>
          </a:solidFill>
          <a:ln w="9525">
            <a:solidFill>
              <a:srgbClr val="FF0000"/>
            </a:solidFill>
            <a:miter lim="800000"/>
            <a:headEnd/>
            <a:tailEnd/>
          </a:ln>
        </p:spPr>
        <p:txBody>
          <a:bodyPr wrap="none">
            <a:spAutoFit/>
          </a:bodyPr>
          <a:lstStyle/>
          <a:p>
            <a:pPr eaLnBrk="1" hangingPunct="1"/>
            <a:r>
              <a:rPr lang="id-ID" altLang="ja-JP" dirty="0" smtClean="0">
                <a:ea typeface="ＭＳ Ｐゴシック" charset="-128"/>
              </a:rPr>
              <a:t>Pengukuran </a:t>
            </a:r>
            <a:r>
              <a:rPr lang="en-US" altLang="ja-JP" dirty="0" smtClean="0">
                <a:ea typeface="ＭＳ Ｐゴシック" charset="-128"/>
              </a:rPr>
              <a:t> </a:t>
            </a:r>
            <a:r>
              <a:rPr lang="en-US" altLang="ja-JP" dirty="0">
                <a:ea typeface="ＭＳ Ｐゴシック" charset="-128"/>
              </a:rPr>
              <a:t>side slip</a:t>
            </a:r>
          </a:p>
        </p:txBody>
      </p:sp>
      <p:sp>
        <p:nvSpPr>
          <p:cNvPr id="2052" name="Text Box 3"/>
          <p:cNvSpPr txBox="1">
            <a:spLocks noChangeArrowheads="1"/>
          </p:cNvSpPr>
          <p:nvPr/>
        </p:nvSpPr>
        <p:spPr bwMode="auto">
          <a:xfrm>
            <a:off x="1066800" y="1219200"/>
            <a:ext cx="6922088" cy="400110"/>
          </a:xfrm>
          <a:prstGeom prst="rect">
            <a:avLst/>
          </a:prstGeom>
          <a:noFill/>
          <a:ln w="9525">
            <a:noFill/>
            <a:miter lim="800000"/>
            <a:headEnd/>
            <a:tailEnd/>
          </a:ln>
        </p:spPr>
        <p:txBody>
          <a:bodyPr wrap="none">
            <a:spAutoFit/>
          </a:bodyPr>
          <a:lstStyle/>
          <a:p>
            <a:pPr eaLnBrk="1" hangingPunct="1"/>
            <a:r>
              <a:rPr lang="en-US" altLang="ja-JP" dirty="0">
                <a:ea typeface="ＭＳ Ｐゴシック" charset="-128"/>
              </a:rPr>
              <a:t>(1) </a:t>
            </a:r>
            <a:r>
              <a:rPr lang="id-ID" altLang="ja-JP" dirty="0" smtClean="0">
                <a:ea typeface="ＭＳ Ｐゴシック" charset="-128"/>
              </a:rPr>
              <a:t>Side Slip roda depan hanya karena </a:t>
            </a:r>
            <a:r>
              <a:rPr lang="en-US" altLang="ja-JP" dirty="0" smtClean="0">
                <a:ea typeface="ＭＳ Ｐゴシック" charset="-128"/>
              </a:rPr>
              <a:t>toe-in </a:t>
            </a:r>
            <a:r>
              <a:rPr lang="id-ID" altLang="ja-JP" dirty="0" smtClean="0">
                <a:ea typeface="ＭＳ Ｐゴシック" charset="-128"/>
              </a:rPr>
              <a:t>tanpa </a:t>
            </a:r>
            <a:r>
              <a:rPr lang="en-US" altLang="ja-JP" dirty="0" smtClean="0">
                <a:ea typeface="ＭＳ Ｐゴシック" charset="-128"/>
              </a:rPr>
              <a:t>camber</a:t>
            </a:r>
            <a:endParaRPr lang="en-US" altLang="ja-JP" dirty="0">
              <a:ea typeface="ＭＳ Ｐゴシック" charset="-128"/>
            </a:endParaRPr>
          </a:p>
        </p:txBody>
      </p:sp>
      <p:pic>
        <p:nvPicPr>
          <p:cNvPr id="2053" name="Picture 4" descr="C:\　作業中\1.gif"/>
          <p:cNvPicPr>
            <a:picLocks noChangeAspect="1" noChangeArrowheads="1"/>
          </p:cNvPicPr>
          <p:nvPr/>
        </p:nvPicPr>
        <p:blipFill>
          <a:blip r:embed="rId3"/>
          <a:srcRect/>
          <a:stretch>
            <a:fillRect/>
          </a:stretch>
        </p:blipFill>
        <p:spPr bwMode="auto">
          <a:xfrm>
            <a:off x="1600200" y="2514600"/>
            <a:ext cx="2381250" cy="3095625"/>
          </a:xfrm>
          <a:prstGeom prst="rect">
            <a:avLst/>
          </a:prstGeom>
          <a:noFill/>
          <a:ln w="9525">
            <a:noFill/>
            <a:miter lim="800000"/>
            <a:headEnd/>
            <a:tailEnd/>
          </a:ln>
        </p:spPr>
      </p:pic>
      <p:pic>
        <p:nvPicPr>
          <p:cNvPr id="2054" name="Picture 5" descr="C:\　作業中\2.gif"/>
          <p:cNvPicPr>
            <a:picLocks noChangeAspect="1" noChangeArrowheads="1"/>
          </p:cNvPicPr>
          <p:nvPr/>
        </p:nvPicPr>
        <p:blipFill>
          <a:blip r:embed="rId4"/>
          <a:srcRect/>
          <a:stretch>
            <a:fillRect/>
          </a:stretch>
        </p:blipFill>
        <p:spPr bwMode="auto">
          <a:xfrm>
            <a:off x="4724400" y="2133600"/>
            <a:ext cx="3429000" cy="3790950"/>
          </a:xfrm>
          <a:prstGeom prst="rect">
            <a:avLst/>
          </a:prstGeom>
          <a:noFill/>
          <a:ln w="9525">
            <a:noFill/>
            <a:miter lim="800000"/>
            <a:headEnd/>
            <a:tailEnd/>
          </a:ln>
        </p:spPr>
      </p:pic>
      <p:sp>
        <p:nvSpPr>
          <p:cNvPr id="2055" name="Text Box 6"/>
          <p:cNvSpPr txBox="1">
            <a:spLocks noChangeArrowheads="1"/>
          </p:cNvSpPr>
          <p:nvPr/>
        </p:nvSpPr>
        <p:spPr bwMode="auto">
          <a:xfrm>
            <a:off x="1295400" y="1676400"/>
            <a:ext cx="28019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Axle Shrinkage due to Toe-in</a:t>
            </a:r>
          </a:p>
        </p:txBody>
      </p:sp>
      <p:sp>
        <p:nvSpPr>
          <p:cNvPr id="2056" name="Rectangle 7"/>
          <p:cNvSpPr>
            <a:spLocks noChangeArrowheads="1"/>
          </p:cNvSpPr>
          <p:nvPr/>
        </p:nvSpPr>
        <p:spPr bwMode="auto">
          <a:xfrm>
            <a:off x="4343400" y="1676400"/>
            <a:ext cx="4030663" cy="336550"/>
          </a:xfrm>
          <a:prstGeom prst="rect">
            <a:avLst/>
          </a:prstGeom>
          <a:noFill/>
          <a:ln w="9525">
            <a:noFill/>
            <a:miter lim="800000"/>
            <a:headEnd/>
            <a:tailEnd/>
          </a:ln>
        </p:spPr>
        <p:txBody>
          <a:bodyPr wrap="none">
            <a:spAutoFit/>
          </a:bodyPr>
          <a:lstStyle/>
          <a:p>
            <a:pPr eaLnBrk="1" hangingPunct="1"/>
            <a:r>
              <a:rPr lang="en-US" altLang="ja-JP" sz="1600" dirty="0">
                <a:ea typeface="ＤＦPOP体" pitchFamily="81" charset="-128"/>
              </a:rPr>
              <a:t>Step plate Side slip due to Wheel Side Slip</a:t>
            </a:r>
          </a:p>
        </p:txBody>
      </p:sp>
      <p:sp>
        <p:nvSpPr>
          <p:cNvPr id="2057" name="Text Box 8"/>
          <p:cNvSpPr txBox="1">
            <a:spLocks noChangeArrowheads="1"/>
          </p:cNvSpPr>
          <p:nvPr/>
        </p:nvSpPr>
        <p:spPr bwMode="auto">
          <a:xfrm>
            <a:off x="2514600" y="2716213"/>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2058" name="Text Box 9"/>
          <p:cNvSpPr txBox="1">
            <a:spLocks noChangeArrowheads="1"/>
          </p:cNvSpPr>
          <p:nvPr/>
        </p:nvSpPr>
        <p:spPr bwMode="auto">
          <a:xfrm>
            <a:off x="2514600" y="4468813"/>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2059" name="Text Box 10"/>
          <p:cNvSpPr txBox="1">
            <a:spLocks noChangeArrowheads="1"/>
          </p:cNvSpPr>
          <p:nvPr/>
        </p:nvSpPr>
        <p:spPr bwMode="auto">
          <a:xfrm>
            <a:off x="2590800" y="3478213"/>
            <a:ext cx="2667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2060" name="Text Box 11"/>
          <p:cNvSpPr txBox="1">
            <a:spLocks noChangeArrowheads="1"/>
          </p:cNvSpPr>
          <p:nvPr/>
        </p:nvSpPr>
        <p:spPr bwMode="auto">
          <a:xfrm>
            <a:off x="2590800" y="5307013"/>
            <a:ext cx="2286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2061" name="Line 12"/>
          <p:cNvSpPr>
            <a:spLocks noChangeShapeType="1"/>
          </p:cNvSpPr>
          <p:nvPr/>
        </p:nvSpPr>
        <p:spPr bwMode="auto">
          <a:xfrm>
            <a:off x="2819400" y="5486400"/>
            <a:ext cx="762000" cy="0"/>
          </a:xfrm>
          <a:prstGeom prst="line">
            <a:avLst/>
          </a:prstGeom>
          <a:noFill/>
          <a:ln w="19050">
            <a:solidFill>
              <a:schemeClr val="tx1"/>
            </a:solidFill>
            <a:round/>
            <a:headEnd/>
            <a:tailEnd type="triangle" w="med" len="med"/>
          </a:ln>
        </p:spPr>
        <p:txBody>
          <a:bodyPr wrap="none" anchor="ctr"/>
          <a:lstStyle/>
          <a:p>
            <a:endParaRPr lang="id-ID"/>
          </a:p>
        </p:txBody>
      </p:sp>
      <p:sp>
        <p:nvSpPr>
          <p:cNvPr id="2062" name="Line 13"/>
          <p:cNvSpPr>
            <a:spLocks noChangeShapeType="1"/>
          </p:cNvSpPr>
          <p:nvPr/>
        </p:nvSpPr>
        <p:spPr bwMode="auto">
          <a:xfrm>
            <a:off x="1828800" y="5486400"/>
            <a:ext cx="762000" cy="0"/>
          </a:xfrm>
          <a:prstGeom prst="line">
            <a:avLst/>
          </a:prstGeom>
          <a:noFill/>
          <a:ln w="19050">
            <a:solidFill>
              <a:schemeClr val="tx1"/>
            </a:solidFill>
            <a:round/>
            <a:headEnd type="triangle" w="med" len="med"/>
            <a:tailEnd/>
          </a:ln>
        </p:spPr>
        <p:txBody>
          <a:bodyPr wrap="none" anchor="ctr"/>
          <a:lstStyle/>
          <a:p>
            <a:endParaRPr lang="id-ID"/>
          </a:p>
        </p:txBody>
      </p:sp>
      <p:sp>
        <p:nvSpPr>
          <p:cNvPr id="2063" name="Line 14"/>
          <p:cNvSpPr>
            <a:spLocks noChangeShapeType="1"/>
          </p:cNvSpPr>
          <p:nvPr/>
        </p:nvSpPr>
        <p:spPr bwMode="auto">
          <a:xfrm>
            <a:off x="2819400" y="3657600"/>
            <a:ext cx="609600" cy="0"/>
          </a:xfrm>
          <a:prstGeom prst="line">
            <a:avLst/>
          </a:prstGeom>
          <a:noFill/>
          <a:ln w="19050">
            <a:solidFill>
              <a:schemeClr val="tx1"/>
            </a:solidFill>
            <a:round/>
            <a:headEnd/>
            <a:tailEnd type="triangle" w="med" len="med"/>
          </a:ln>
        </p:spPr>
        <p:txBody>
          <a:bodyPr wrap="none" anchor="ctr"/>
          <a:lstStyle/>
          <a:p>
            <a:endParaRPr lang="id-ID"/>
          </a:p>
        </p:txBody>
      </p:sp>
      <p:sp>
        <p:nvSpPr>
          <p:cNvPr id="2064" name="Line 15"/>
          <p:cNvSpPr>
            <a:spLocks noChangeShapeType="1"/>
          </p:cNvSpPr>
          <p:nvPr/>
        </p:nvSpPr>
        <p:spPr bwMode="auto">
          <a:xfrm>
            <a:off x="1981200" y="3657600"/>
            <a:ext cx="609600" cy="0"/>
          </a:xfrm>
          <a:prstGeom prst="line">
            <a:avLst/>
          </a:prstGeom>
          <a:noFill/>
          <a:ln w="19050">
            <a:solidFill>
              <a:schemeClr val="tx1"/>
            </a:solidFill>
            <a:round/>
            <a:headEnd type="triangle" w="med" len="med"/>
            <a:tailEnd/>
          </a:ln>
        </p:spPr>
        <p:txBody>
          <a:bodyPr wrap="none" anchor="ctr"/>
          <a:lstStyle/>
          <a:p>
            <a:endParaRPr lang="id-ID"/>
          </a:p>
        </p:txBody>
      </p:sp>
      <p:sp>
        <p:nvSpPr>
          <p:cNvPr id="2065" name="Text Box 16"/>
          <p:cNvSpPr txBox="1">
            <a:spLocks noChangeArrowheads="1"/>
          </p:cNvSpPr>
          <p:nvPr/>
        </p:nvSpPr>
        <p:spPr bwMode="auto">
          <a:xfrm>
            <a:off x="1203325" y="5851525"/>
            <a:ext cx="29987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Amount of Contraction Xt = l - l</a:t>
            </a:r>
            <a:r>
              <a:rPr kumimoji="0" lang="en-US" sz="1600">
                <a:ea typeface="ＭＳ Ｐゴシック" charset="-128"/>
              </a:rPr>
              <a:t>'</a:t>
            </a:r>
            <a:endParaRPr kumimoji="0" lang="en-US" altLang="ja-JP" sz="1600">
              <a:ea typeface="ＭＳ Ｐゴシック" charset="-128"/>
            </a:endParaRPr>
          </a:p>
        </p:txBody>
      </p:sp>
      <p:sp>
        <p:nvSpPr>
          <p:cNvPr id="2066" name="Line 17"/>
          <p:cNvSpPr>
            <a:spLocks noChangeShapeType="1"/>
          </p:cNvSpPr>
          <p:nvPr/>
        </p:nvSpPr>
        <p:spPr bwMode="auto">
          <a:xfrm flipV="1">
            <a:off x="6400800" y="38862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2067" name="Line 18"/>
          <p:cNvSpPr>
            <a:spLocks noChangeShapeType="1"/>
          </p:cNvSpPr>
          <p:nvPr/>
        </p:nvSpPr>
        <p:spPr bwMode="auto">
          <a:xfrm flipV="1">
            <a:off x="2667000" y="38862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2068" name="Text Box 19"/>
          <p:cNvSpPr txBox="1">
            <a:spLocks noChangeArrowheads="1"/>
          </p:cNvSpPr>
          <p:nvPr/>
        </p:nvSpPr>
        <p:spPr bwMode="auto">
          <a:xfrm>
            <a:off x="6248400" y="2667000"/>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2069" name="Text Box 20"/>
          <p:cNvSpPr txBox="1">
            <a:spLocks noChangeArrowheads="1"/>
          </p:cNvSpPr>
          <p:nvPr/>
        </p:nvSpPr>
        <p:spPr bwMode="auto">
          <a:xfrm>
            <a:off x="6248400" y="4648200"/>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2070" name="Text Box 21"/>
          <p:cNvSpPr txBox="1">
            <a:spLocks noChangeArrowheads="1"/>
          </p:cNvSpPr>
          <p:nvPr/>
        </p:nvSpPr>
        <p:spPr bwMode="auto">
          <a:xfrm>
            <a:off x="6324600" y="5638800"/>
            <a:ext cx="2968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2071" name="Line 22"/>
          <p:cNvSpPr>
            <a:spLocks noChangeShapeType="1"/>
          </p:cNvSpPr>
          <p:nvPr/>
        </p:nvSpPr>
        <p:spPr bwMode="auto">
          <a:xfrm>
            <a:off x="6553200" y="5818188"/>
            <a:ext cx="1295400" cy="0"/>
          </a:xfrm>
          <a:prstGeom prst="line">
            <a:avLst/>
          </a:prstGeom>
          <a:noFill/>
          <a:ln w="19050">
            <a:solidFill>
              <a:schemeClr val="tx1"/>
            </a:solidFill>
            <a:round/>
            <a:headEnd/>
            <a:tailEnd type="triangle" w="med" len="med"/>
          </a:ln>
        </p:spPr>
        <p:txBody>
          <a:bodyPr wrap="none" anchor="ctr"/>
          <a:lstStyle/>
          <a:p>
            <a:endParaRPr lang="id-ID"/>
          </a:p>
        </p:txBody>
      </p:sp>
      <p:sp>
        <p:nvSpPr>
          <p:cNvPr id="2072" name="Line 23"/>
          <p:cNvSpPr>
            <a:spLocks noChangeShapeType="1"/>
          </p:cNvSpPr>
          <p:nvPr/>
        </p:nvSpPr>
        <p:spPr bwMode="auto">
          <a:xfrm>
            <a:off x="5029200" y="5818188"/>
            <a:ext cx="1295400" cy="0"/>
          </a:xfrm>
          <a:prstGeom prst="line">
            <a:avLst/>
          </a:prstGeom>
          <a:noFill/>
          <a:ln w="19050">
            <a:solidFill>
              <a:schemeClr val="tx1"/>
            </a:solidFill>
            <a:round/>
            <a:headEnd type="triangle" w="med" len="med"/>
            <a:tailEnd/>
          </a:ln>
        </p:spPr>
        <p:txBody>
          <a:bodyPr wrap="none" anchor="ctr"/>
          <a:lstStyle/>
          <a:p>
            <a:endParaRPr lang="id-ID"/>
          </a:p>
        </p:txBody>
      </p:sp>
      <p:sp>
        <p:nvSpPr>
          <p:cNvPr id="2073" name="Text Box 24"/>
          <p:cNvSpPr txBox="1">
            <a:spLocks noChangeArrowheads="1"/>
          </p:cNvSpPr>
          <p:nvPr/>
        </p:nvSpPr>
        <p:spPr bwMode="auto">
          <a:xfrm>
            <a:off x="6280150" y="2030413"/>
            <a:ext cx="3349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2074" name="Line 25"/>
          <p:cNvSpPr>
            <a:spLocks noChangeShapeType="1"/>
          </p:cNvSpPr>
          <p:nvPr/>
        </p:nvSpPr>
        <p:spPr bwMode="auto">
          <a:xfrm>
            <a:off x="6553200" y="2209800"/>
            <a:ext cx="1600200" cy="0"/>
          </a:xfrm>
          <a:prstGeom prst="line">
            <a:avLst/>
          </a:prstGeom>
          <a:noFill/>
          <a:ln w="19050">
            <a:solidFill>
              <a:schemeClr val="tx1"/>
            </a:solidFill>
            <a:round/>
            <a:headEnd/>
            <a:tailEnd type="triangle" w="med" len="med"/>
          </a:ln>
        </p:spPr>
        <p:txBody>
          <a:bodyPr wrap="none" anchor="ctr"/>
          <a:lstStyle/>
          <a:p>
            <a:endParaRPr lang="id-ID"/>
          </a:p>
        </p:txBody>
      </p:sp>
      <p:sp>
        <p:nvSpPr>
          <p:cNvPr id="2075" name="Line 26"/>
          <p:cNvSpPr>
            <a:spLocks noChangeShapeType="1"/>
          </p:cNvSpPr>
          <p:nvPr/>
        </p:nvSpPr>
        <p:spPr bwMode="auto">
          <a:xfrm flipV="1">
            <a:off x="4773613" y="2209800"/>
            <a:ext cx="1550987" cy="3175"/>
          </a:xfrm>
          <a:prstGeom prst="line">
            <a:avLst/>
          </a:prstGeom>
          <a:noFill/>
          <a:ln w="19050">
            <a:solidFill>
              <a:schemeClr val="tx1"/>
            </a:solidFill>
            <a:round/>
            <a:headEnd type="triangle" w="med" len="med"/>
            <a:tailEnd/>
          </a:ln>
        </p:spPr>
        <p:txBody>
          <a:bodyPr wrap="none" anchor="ctr"/>
          <a:lstStyle/>
          <a:p>
            <a:endParaRPr lang="id-ID"/>
          </a:p>
        </p:txBody>
      </p:sp>
      <p:sp>
        <p:nvSpPr>
          <p:cNvPr id="2076" name="Rectangle 27"/>
          <p:cNvSpPr>
            <a:spLocks noChangeArrowheads="1"/>
          </p:cNvSpPr>
          <p:nvPr/>
        </p:nvSpPr>
        <p:spPr bwMode="auto">
          <a:xfrm>
            <a:off x="6019800" y="5867400"/>
            <a:ext cx="99853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 -L</a:t>
            </a:r>
            <a:r>
              <a:rPr kumimoji="0" lang="en-US" sz="1600">
                <a:ea typeface="ＭＳ Ｐゴシック" charset="-128"/>
              </a:rPr>
              <a:t>'</a:t>
            </a:r>
            <a:r>
              <a:rPr lang="en-US" altLang="ja-JP" sz="1600">
                <a:ea typeface="ＤＦPOP体" pitchFamily="81" charset="-128"/>
              </a:rPr>
              <a:t> = Xt</a:t>
            </a:r>
          </a:p>
        </p:txBody>
      </p:sp>
      <p:graphicFrame>
        <p:nvGraphicFramePr>
          <p:cNvPr id="2050" name="Object 28"/>
          <p:cNvGraphicFramePr>
            <a:graphicFrameLocks noChangeAspect="1"/>
          </p:cNvGraphicFramePr>
          <p:nvPr/>
        </p:nvGraphicFramePr>
        <p:xfrm>
          <a:off x="3429000" y="6096000"/>
          <a:ext cx="2520950" cy="554038"/>
        </p:xfrm>
        <a:graphic>
          <a:graphicData uri="http://schemas.openxmlformats.org/presentationml/2006/ole">
            <p:oleObj spid="_x0000_s2050" name="数式" r:id="rId5" imgW="1841400" imgH="406080" progId="Equation.3">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descr="1"/>
          <p:cNvPicPr>
            <a:picLocks noChangeAspect="1" noChangeArrowheads="1"/>
          </p:cNvPicPr>
          <p:nvPr/>
        </p:nvPicPr>
        <p:blipFill>
          <a:blip r:embed="rId2"/>
          <a:srcRect/>
          <a:stretch>
            <a:fillRect/>
          </a:stretch>
        </p:blipFill>
        <p:spPr bwMode="auto">
          <a:xfrm>
            <a:off x="762000" y="1995488"/>
            <a:ext cx="7620000" cy="2867025"/>
          </a:xfrm>
          <a:prstGeom prst="rect">
            <a:avLst/>
          </a:prstGeom>
          <a:noFill/>
        </p:spPr>
      </p:pic>
      <p:sp>
        <p:nvSpPr>
          <p:cNvPr id="300035" name="Text Box 3"/>
          <p:cNvSpPr txBox="1">
            <a:spLocks noChangeArrowheads="1"/>
          </p:cNvSpPr>
          <p:nvPr/>
        </p:nvSpPr>
        <p:spPr bwMode="auto">
          <a:xfrm>
            <a:off x="6477000" y="2514600"/>
            <a:ext cx="1268413"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Suction pump</a:t>
            </a:r>
          </a:p>
        </p:txBody>
      </p:sp>
      <p:sp>
        <p:nvSpPr>
          <p:cNvPr id="300036" name="Text Box 4"/>
          <p:cNvSpPr txBox="1">
            <a:spLocks noChangeArrowheads="1"/>
          </p:cNvSpPr>
          <p:nvPr/>
        </p:nvSpPr>
        <p:spPr bwMode="auto">
          <a:xfrm>
            <a:off x="6934200" y="4572000"/>
            <a:ext cx="1079500"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Filter paper</a:t>
            </a:r>
          </a:p>
        </p:txBody>
      </p:sp>
      <p:sp>
        <p:nvSpPr>
          <p:cNvPr id="300037" name="Line 5"/>
          <p:cNvSpPr>
            <a:spLocks noChangeShapeType="1"/>
          </p:cNvSpPr>
          <p:nvPr/>
        </p:nvSpPr>
        <p:spPr bwMode="auto">
          <a:xfrm flipH="1">
            <a:off x="6172200" y="4572000"/>
            <a:ext cx="152400" cy="609600"/>
          </a:xfrm>
          <a:prstGeom prst="line">
            <a:avLst/>
          </a:prstGeom>
          <a:noFill/>
          <a:ln w="19050">
            <a:solidFill>
              <a:schemeClr val="tx1"/>
            </a:solidFill>
            <a:round/>
            <a:headEnd type="triangle" w="med" len="med"/>
            <a:tailEnd/>
          </a:ln>
        </p:spPr>
        <p:txBody>
          <a:bodyPr wrap="none" anchor="ctr"/>
          <a:lstStyle/>
          <a:p>
            <a:endParaRPr lang="id-ID"/>
          </a:p>
        </p:txBody>
      </p:sp>
      <p:sp>
        <p:nvSpPr>
          <p:cNvPr id="300038" name="Text Box 6"/>
          <p:cNvSpPr txBox="1">
            <a:spLocks noChangeArrowheads="1"/>
          </p:cNvSpPr>
          <p:nvPr/>
        </p:nvSpPr>
        <p:spPr bwMode="auto">
          <a:xfrm>
            <a:off x="5562600" y="5105400"/>
            <a:ext cx="119062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Black smoke</a:t>
            </a:r>
          </a:p>
        </p:txBody>
      </p:sp>
      <p:sp>
        <p:nvSpPr>
          <p:cNvPr id="300039" name="Text Box 7"/>
          <p:cNvSpPr txBox="1">
            <a:spLocks noChangeArrowheads="1"/>
          </p:cNvSpPr>
          <p:nvPr/>
        </p:nvSpPr>
        <p:spPr bwMode="auto">
          <a:xfrm>
            <a:off x="4876800" y="2286000"/>
            <a:ext cx="1079500"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Filter paper</a:t>
            </a:r>
          </a:p>
        </p:txBody>
      </p:sp>
      <p:sp>
        <p:nvSpPr>
          <p:cNvPr id="300040" name="Text Box 8"/>
          <p:cNvSpPr txBox="1">
            <a:spLocks noChangeArrowheads="1"/>
          </p:cNvSpPr>
          <p:nvPr/>
        </p:nvSpPr>
        <p:spPr bwMode="auto">
          <a:xfrm>
            <a:off x="914400" y="2667000"/>
            <a:ext cx="120967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Exhaust pipe</a:t>
            </a:r>
          </a:p>
        </p:txBody>
      </p:sp>
      <p:sp>
        <p:nvSpPr>
          <p:cNvPr id="300041" name="Text Box 9"/>
          <p:cNvSpPr txBox="1">
            <a:spLocks noChangeArrowheads="1"/>
          </p:cNvSpPr>
          <p:nvPr/>
        </p:nvSpPr>
        <p:spPr bwMode="auto">
          <a:xfrm>
            <a:off x="3657600" y="2362200"/>
            <a:ext cx="657225" cy="304800"/>
          </a:xfrm>
          <a:prstGeom prst="rect">
            <a:avLst/>
          </a:prstGeom>
          <a:noFill/>
          <a:ln w="9525">
            <a:noFill/>
            <a:miter lim="800000"/>
            <a:headEnd/>
            <a:tailEnd/>
          </a:ln>
        </p:spPr>
        <p:txBody>
          <a:bodyPr wrap="none">
            <a:spAutoFit/>
          </a:bodyPr>
          <a:lstStyle/>
          <a:p>
            <a:r>
              <a:rPr kumimoji="1" lang="en-US" altLang="ja-JP" sz="1400" b="0">
                <a:latin typeface="Arial" pitchFamily="34" charset="0"/>
                <a:ea typeface="MS PGothic" pitchFamily="34" charset="-128"/>
              </a:rPr>
              <a:t>Probe</a:t>
            </a:r>
          </a:p>
        </p:txBody>
      </p:sp>
      <p:sp>
        <p:nvSpPr>
          <p:cNvPr id="300042" name="Line 10"/>
          <p:cNvSpPr>
            <a:spLocks noChangeShapeType="1"/>
          </p:cNvSpPr>
          <p:nvPr/>
        </p:nvSpPr>
        <p:spPr bwMode="auto">
          <a:xfrm flipH="1">
            <a:off x="2590800" y="2514600"/>
            <a:ext cx="1066800" cy="152400"/>
          </a:xfrm>
          <a:prstGeom prst="line">
            <a:avLst/>
          </a:prstGeom>
          <a:noFill/>
          <a:ln w="19050">
            <a:solidFill>
              <a:schemeClr val="tx1"/>
            </a:solidFill>
            <a:round/>
            <a:headEnd/>
            <a:tailEnd type="triangle" w="med" len="med"/>
          </a:ln>
        </p:spPr>
        <p:txBody>
          <a:bodyPr wrap="none" anchor="ctr"/>
          <a:lstStyle/>
          <a:p>
            <a:endParaRPr lang="id-ID"/>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dirty="0" smtClean="0"/>
              <a:t>PENGUJIAN DENGAN KERTAS FILTER</a:t>
            </a:r>
            <a:endParaRPr lang="id-ID" sz="3600" dirty="0"/>
          </a:p>
        </p:txBody>
      </p:sp>
      <p:sp>
        <p:nvSpPr>
          <p:cNvPr id="3" name="Text Placeholder 2"/>
          <p:cNvSpPr>
            <a:spLocks noGrp="1"/>
          </p:cNvSpPr>
          <p:nvPr>
            <p:ph type="body" sz="half" idx="1"/>
          </p:nvPr>
        </p:nvSpPr>
        <p:spPr>
          <a:xfrm>
            <a:off x="500034" y="1142984"/>
            <a:ext cx="8329642" cy="4829196"/>
          </a:xfrm>
        </p:spPr>
        <p:txBody>
          <a:bodyPr>
            <a:normAutofit fontScale="85000" lnSpcReduction="20000"/>
          </a:bodyPr>
          <a:lstStyle/>
          <a:p>
            <a:pPr>
              <a:buFont typeface="Wingdings" pitchFamily="2" charset="2"/>
              <a:buChar char="§"/>
            </a:pPr>
            <a:r>
              <a:rPr lang="id-ID" dirty="0" smtClean="0"/>
              <a:t>Pasang kertas filter. </a:t>
            </a:r>
          </a:p>
          <a:p>
            <a:pPr>
              <a:buFont typeface="Wingdings" pitchFamily="2" charset="2"/>
              <a:buChar char="§"/>
            </a:pPr>
            <a:r>
              <a:rPr lang="id-ID" dirty="0" smtClean="0"/>
              <a:t>Masukkan pipa ukur ke dalam knalpot.</a:t>
            </a:r>
          </a:p>
          <a:p>
            <a:pPr>
              <a:buFont typeface="Wingdings" pitchFamily="2" charset="2"/>
              <a:buChar char="§"/>
            </a:pPr>
            <a:r>
              <a:rPr lang="id-ID" dirty="0" smtClean="0"/>
              <a:t>Gas mesin secara tiba-tiba secepat mungkin hingga mencapai putaran maksimum (dari putaran idling) sebanyak minimal 3 kali berturut-turut.</a:t>
            </a:r>
          </a:p>
          <a:p>
            <a:pPr>
              <a:buFont typeface="Wingdings" pitchFamily="2" charset="2"/>
              <a:buChar char="§"/>
            </a:pPr>
            <a:r>
              <a:rPr lang="id-ID" dirty="0" smtClean="0"/>
              <a:t>Sebelum gas ke-4 tekan pompa, setelah gas ke-4 pompa akan naik.</a:t>
            </a:r>
          </a:p>
          <a:p>
            <a:pPr>
              <a:buFont typeface="Wingdings" pitchFamily="2" charset="2"/>
              <a:buChar char="§"/>
            </a:pPr>
            <a:r>
              <a:rPr lang="id-ID" dirty="0" smtClean="0"/>
              <a:t>Kalibrasi alat ukur dengan kertas kalibrasi.</a:t>
            </a:r>
          </a:p>
          <a:p>
            <a:pPr>
              <a:buFont typeface="Wingdings" pitchFamily="2" charset="2"/>
              <a:buChar char="§"/>
            </a:pPr>
            <a:r>
              <a:rPr lang="id-ID" dirty="0" smtClean="0"/>
              <a:t>Lepaskan filter kemudian bandingkan dengan standart atau baca dengan sensor</a:t>
            </a:r>
          </a:p>
          <a:p>
            <a:pPr>
              <a:buFont typeface="Wingdings" pitchFamily="2" charset="2"/>
              <a:buChar char="§"/>
            </a:pPr>
            <a:r>
              <a:rPr lang="id-ID" dirty="0" smtClean="0"/>
              <a:t>Baca hasil ukur.</a:t>
            </a:r>
          </a:p>
          <a:p>
            <a:pPr>
              <a:buFont typeface="Wingdings" pitchFamily="2" charset="2"/>
              <a:buChar char="§"/>
            </a:pPr>
            <a:r>
              <a:rPr lang="id-ID" dirty="0" smtClean="0"/>
              <a:t>Lakukan pengukuran sebanyak 3 kali.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5334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endParaRPr lang="de-DE" altLang="de-DE" sz="3200" b="1" smtClean="0">
              <a:solidFill>
                <a:schemeClr val="tx1"/>
              </a:solidFill>
              <a:effectLst/>
              <a:latin typeface="Arial" pitchFamily="34" charset="0"/>
            </a:endParaRPr>
          </a:p>
        </p:txBody>
      </p:sp>
      <p:sp>
        <p:nvSpPr>
          <p:cNvPr id="178179" name="Rectangle 3"/>
          <p:cNvSpPr>
            <a:spLocks noChangeArrowheads="1"/>
          </p:cNvSpPr>
          <p:nvPr/>
        </p:nvSpPr>
        <p:spPr bwMode="auto">
          <a:xfrm>
            <a:off x="2092325" y="1825625"/>
            <a:ext cx="69850" cy="304800"/>
          </a:xfrm>
          <a:prstGeom prst="rect">
            <a:avLst/>
          </a:prstGeom>
          <a:noFill/>
          <a:ln w="9525">
            <a:noFill/>
            <a:miter lim="800000"/>
            <a:headEnd/>
            <a:tailEnd/>
          </a:ln>
        </p:spPr>
        <p:txBody>
          <a:bodyPr wrap="none" lIns="0" tIns="0" rIns="0" bIns="0">
            <a:spAutoFit/>
          </a:bodyPr>
          <a:lstStyle/>
          <a:p>
            <a:pPr algn="ctr" eaLnBrk="0" hangingPunct="0"/>
            <a:r>
              <a:rPr lang="de-DE" altLang="de-DE" sz="2000">
                <a:latin typeface="Arial" pitchFamily="34" charset="0"/>
              </a:rPr>
              <a:t>I</a:t>
            </a:r>
            <a:endParaRPr lang="de-DE" altLang="de-DE">
              <a:latin typeface="Arial" pitchFamily="34" charset="0"/>
            </a:endParaRPr>
          </a:p>
        </p:txBody>
      </p:sp>
      <p:graphicFrame>
        <p:nvGraphicFramePr>
          <p:cNvPr id="178180" name="Object 4">
            <a:hlinkClick r:id="" action="ppaction://ole?verb=0"/>
          </p:cNvPr>
          <p:cNvGraphicFramePr>
            <a:graphicFrameLocks/>
          </p:cNvGraphicFramePr>
          <p:nvPr/>
        </p:nvGraphicFramePr>
        <p:xfrm>
          <a:off x="304800" y="1295400"/>
          <a:ext cx="8610600" cy="5000625"/>
        </p:xfrm>
        <a:graphic>
          <a:graphicData uri="http://schemas.openxmlformats.org/presentationml/2006/ole">
            <p:oleObj spid="_x0000_s65538" name="FreeHand 5.0 Zeichnen" r:id="rId4" imgW="8856360" imgH="8856360" progId="">
              <p:embed/>
            </p:oleObj>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381000" y="1219200"/>
            <a:ext cx="8610600" cy="5257800"/>
          </a:xfrm>
          <a:prstGeom prst="rect">
            <a:avLst/>
          </a:prstGeom>
          <a:solidFill>
            <a:srgbClr val="FFFFFF"/>
          </a:solidFill>
          <a:ln w="12700">
            <a:noFill/>
            <a:miter lim="800000"/>
            <a:headEnd/>
            <a:tailEnd/>
          </a:ln>
          <a:effectLst/>
        </p:spPr>
        <p:txBody>
          <a:bodyPr wrap="none" anchor="ctr"/>
          <a:lstStyle/>
          <a:p>
            <a:pPr algn="ctr" eaLnBrk="0" hangingPunct="0"/>
            <a:endParaRPr lang="en-US" sz="1600">
              <a:latin typeface="Arial" pitchFamily="34" charset="0"/>
            </a:endParaRPr>
          </a:p>
        </p:txBody>
      </p:sp>
      <p:sp>
        <p:nvSpPr>
          <p:cNvPr id="180227" name="Rectangle 3"/>
          <p:cNvSpPr>
            <a:spLocks noGrp="1" noChangeArrowheads="1"/>
          </p:cNvSpPr>
          <p:nvPr>
            <p:ph type="title" idx="4294967295"/>
          </p:nvPr>
        </p:nvSpPr>
        <p:spPr>
          <a:xfrm>
            <a:off x="7620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p>
        </p:txBody>
      </p:sp>
      <p:pic>
        <p:nvPicPr>
          <p:cNvPr id="180228" name="Picture 4"/>
          <p:cNvPicPr>
            <a:picLocks noChangeAspect="1" noChangeArrowheads="1"/>
          </p:cNvPicPr>
          <p:nvPr/>
        </p:nvPicPr>
        <p:blipFill>
          <a:blip r:embed="rId3"/>
          <a:srcRect/>
          <a:stretch>
            <a:fillRect/>
          </a:stretch>
        </p:blipFill>
        <p:spPr bwMode="auto">
          <a:xfrm>
            <a:off x="1327150" y="1736725"/>
            <a:ext cx="6880225" cy="1725613"/>
          </a:xfrm>
          <a:prstGeom prst="rect">
            <a:avLst/>
          </a:prstGeom>
          <a:noFill/>
          <a:ln w="12700">
            <a:noFill/>
            <a:miter lim="800000"/>
            <a:headEnd/>
            <a:tailEnd/>
          </a:ln>
          <a:effectLst/>
        </p:spPr>
      </p:pic>
      <p:sp>
        <p:nvSpPr>
          <p:cNvPr id="180229" name="Rectangle 5"/>
          <p:cNvSpPr>
            <a:spLocks noChangeArrowheads="1"/>
          </p:cNvSpPr>
          <p:nvPr/>
        </p:nvSpPr>
        <p:spPr bwMode="auto">
          <a:xfrm>
            <a:off x="3692525" y="1227138"/>
            <a:ext cx="1973263" cy="334962"/>
          </a:xfrm>
          <a:prstGeom prst="rect">
            <a:avLst/>
          </a:prstGeom>
          <a:noFill/>
          <a:ln w="9525">
            <a:noFill/>
            <a:miter lim="800000"/>
            <a:headEnd/>
            <a:tailEnd/>
          </a:ln>
        </p:spPr>
        <p:txBody>
          <a:bodyPr wrap="none" lIns="0" tIns="0" rIns="0" bIns="0">
            <a:spAutoFit/>
          </a:bodyPr>
          <a:lstStyle/>
          <a:p>
            <a:pPr algn="ctr" eaLnBrk="0" hangingPunct="0"/>
            <a:r>
              <a:rPr lang="de-DE" altLang="de-DE" sz="2200">
                <a:solidFill>
                  <a:srgbClr val="FF0000"/>
                </a:solidFill>
                <a:latin typeface="Arial" pitchFamily="34" charset="0"/>
              </a:rPr>
              <a:t>Beer - Lambert</a:t>
            </a:r>
            <a:endParaRPr lang="de-DE" altLang="de-DE">
              <a:latin typeface="Arial" pitchFamily="34" charset="0"/>
            </a:endParaRPr>
          </a:p>
        </p:txBody>
      </p:sp>
      <p:sp>
        <p:nvSpPr>
          <p:cNvPr id="180230" name="Line 6"/>
          <p:cNvSpPr>
            <a:spLocks noChangeShapeType="1"/>
          </p:cNvSpPr>
          <p:nvPr/>
        </p:nvSpPr>
        <p:spPr bwMode="auto">
          <a:xfrm>
            <a:off x="3651250" y="1577975"/>
            <a:ext cx="2070100" cy="1588"/>
          </a:xfrm>
          <a:prstGeom prst="line">
            <a:avLst/>
          </a:prstGeom>
          <a:noFill/>
          <a:ln w="28575">
            <a:solidFill>
              <a:srgbClr val="DE001A"/>
            </a:solidFill>
            <a:round/>
            <a:headEnd/>
            <a:tailEnd/>
          </a:ln>
        </p:spPr>
        <p:txBody>
          <a:bodyPr/>
          <a:lstStyle/>
          <a:p>
            <a:endParaRPr lang="id-ID"/>
          </a:p>
        </p:txBody>
      </p:sp>
      <p:sp>
        <p:nvSpPr>
          <p:cNvPr id="180231" name="Rectangle 7"/>
          <p:cNvSpPr>
            <a:spLocks noChangeArrowheads="1"/>
          </p:cNvSpPr>
          <p:nvPr/>
        </p:nvSpPr>
        <p:spPr bwMode="auto">
          <a:xfrm>
            <a:off x="7446963" y="1946275"/>
            <a:ext cx="876300" cy="258763"/>
          </a:xfrm>
          <a:prstGeom prst="rect">
            <a:avLst/>
          </a:prstGeom>
          <a:noFill/>
          <a:ln w="9525">
            <a:noFill/>
            <a:miter lim="800000"/>
            <a:headEnd/>
            <a:tailEnd/>
          </a:ln>
        </p:spPr>
        <p:txBody>
          <a:bodyPr wrap="none" lIns="0" tIns="0" rIns="0" bIns="0">
            <a:spAutoFit/>
          </a:bodyPr>
          <a:lstStyle/>
          <a:p>
            <a:pPr algn="ctr" eaLnBrk="0" hangingPunct="0"/>
            <a:r>
              <a:rPr lang="de-DE" altLang="de-DE" sz="1700">
                <a:solidFill>
                  <a:srgbClr val="000000"/>
                </a:solidFill>
                <a:latin typeface="Arial" pitchFamily="34" charset="0"/>
              </a:rPr>
              <a:t>Detector</a:t>
            </a:r>
            <a:endParaRPr lang="de-DE" altLang="de-DE">
              <a:latin typeface="Arial" pitchFamily="34" charset="0"/>
            </a:endParaRPr>
          </a:p>
        </p:txBody>
      </p:sp>
      <p:sp>
        <p:nvSpPr>
          <p:cNvPr id="180232" name="Rectangle 8"/>
          <p:cNvSpPr>
            <a:spLocks noChangeArrowheads="1"/>
          </p:cNvSpPr>
          <p:nvPr/>
        </p:nvSpPr>
        <p:spPr bwMode="auto">
          <a:xfrm>
            <a:off x="2735263" y="2894013"/>
            <a:ext cx="1117600" cy="274637"/>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0770B0"/>
                </a:solidFill>
                <a:latin typeface="Arial" pitchFamily="34" charset="0"/>
              </a:rPr>
              <a:t>Scattering</a:t>
            </a:r>
            <a:endParaRPr lang="de-DE" altLang="de-DE">
              <a:latin typeface="Arial" pitchFamily="34" charset="0"/>
            </a:endParaRPr>
          </a:p>
        </p:txBody>
      </p:sp>
      <p:sp>
        <p:nvSpPr>
          <p:cNvPr id="180233" name="Rectangle 9"/>
          <p:cNvSpPr>
            <a:spLocks noChangeArrowheads="1"/>
          </p:cNvSpPr>
          <p:nvPr/>
        </p:nvSpPr>
        <p:spPr bwMode="auto">
          <a:xfrm>
            <a:off x="4340225" y="3049588"/>
            <a:ext cx="814388"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L  -  m </a:t>
            </a:r>
            <a:endParaRPr lang="de-DE" altLang="de-DE">
              <a:latin typeface="Arial" pitchFamily="34" charset="0"/>
            </a:endParaRPr>
          </a:p>
        </p:txBody>
      </p:sp>
      <p:sp>
        <p:nvSpPr>
          <p:cNvPr id="180234" name="Rectangle 10"/>
          <p:cNvSpPr>
            <a:spLocks noChangeArrowheads="1"/>
          </p:cNvSpPr>
          <p:nvPr/>
        </p:nvSpPr>
        <p:spPr bwMode="auto">
          <a:xfrm>
            <a:off x="2046288" y="1825625"/>
            <a:ext cx="161925"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I</a:t>
            </a:r>
            <a:r>
              <a:rPr lang="de-DE" altLang="de-DE" sz="2000" baseline="-25000">
                <a:solidFill>
                  <a:srgbClr val="000000"/>
                </a:solidFill>
                <a:latin typeface="Arial" pitchFamily="34" charset="0"/>
              </a:rPr>
              <a:t>0</a:t>
            </a:r>
            <a:endParaRPr lang="de-DE" altLang="de-DE">
              <a:latin typeface="Arial" pitchFamily="34" charset="0"/>
            </a:endParaRPr>
          </a:p>
        </p:txBody>
      </p:sp>
      <p:sp>
        <p:nvSpPr>
          <p:cNvPr id="180235" name="Rectangle 11"/>
          <p:cNvSpPr>
            <a:spLocks noChangeArrowheads="1"/>
          </p:cNvSpPr>
          <p:nvPr/>
        </p:nvSpPr>
        <p:spPr bwMode="auto">
          <a:xfrm>
            <a:off x="7239000" y="1825625"/>
            <a:ext cx="69850" cy="304800"/>
          </a:xfrm>
          <a:prstGeom prst="rect">
            <a:avLst/>
          </a:prstGeom>
          <a:noFill/>
          <a:ln w="9525">
            <a:noFill/>
            <a:miter lim="800000"/>
            <a:headEnd/>
            <a:tailEnd/>
          </a:ln>
        </p:spPr>
        <p:txBody>
          <a:bodyPr wrap="none" lIns="0" tIns="0" rIns="0" bIns="0">
            <a:spAutoFit/>
          </a:bodyPr>
          <a:lstStyle/>
          <a:p>
            <a:pPr algn="ctr" eaLnBrk="0" hangingPunct="0"/>
            <a:r>
              <a:rPr lang="de-DE" altLang="de-DE" sz="2000">
                <a:solidFill>
                  <a:srgbClr val="000000"/>
                </a:solidFill>
                <a:latin typeface="Arial" pitchFamily="34" charset="0"/>
              </a:rPr>
              <a:t>I</a:t>
            </a:r>
            <a:endParaRPr lang="de-DE" altLang="de-DE">
              <a:latin typeface="Arial" pitchFamily="34" charset="0"/>
            </a:endParaRPr>
          </a:p>
        </p:txBody>
      </p:sp>
      <p:sp>
        <p:nvSpPr>
          <p:cNvPr id="180236" name="Rectangle 12"/>
          <p:cNvSpPr>
            <a:spLocks noChangeArrowheads="1"/>
          </p:cNvSpPr>
          <p:nvPr/>
        </p:nvSpPr>
        <p:spPr bwMode="auto">
          <a:xfrm>
            <a:off x="5549900" y="2895600"/>
            <a:ext cx="896938" cy="274638"/>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333333"/>
                </a:solidFill>
                <a:latin typeface="Arial" pitchFamily="34" charset="0"/>
              </a:rPr>
              <a:t>K  -  m </a:t>
            </a:r>
            <a:r>
              <a:rPr lang="de-DE" altLang="de-DE" baseline="30000">
                <a:solidFill>
                  <a:srgbClr val="333333"/>
                </a:solidFill>
                <a:latin typeface="Arial" pitchFamily="34" charset="0"/>
              </a:rPr>
              <a:t>-1</a:t>
            </a:r>
            <a:endParaRPr lang="de-DE" altLang="de-DE">
              <a:latin typeface="Arial" pitchFamily="34" charset="0"/>
            </a:endParaRPr>
          </a:p>
        </p:txBody>
      </p:sp>
      <p:sp>
        <p:nvSpPr>
          <p:cNvPr id="180237" name="Rectangle 13"/>
          <p:cNvSpPr>
            <a:spLocks noChangeArrowheads="1"/>
          </p:cNvSpPr>
          <p:nvPr/>
        </p:nvSpPr>
        <p:spPr bwMode="auto">
          <a:xfrm>
            <a:off x="1341438" y="1922463"/>
            <a:ext cx="576262" cy="258762"/>
          </a:xfrm>
          <a:prstGeom prst="rect">
            <a:avLst/>
          </a:prstGeom>
          <a:noFill/>
          <a:ln w="9525">
            <a:noFill/>
            <a:miter lim="800000"/>
            <a:headEnd/>
            <a:tailEnd/>
          </a:ln>
        </p:spPr>
        <p:txBody>
          <a:bodyPr wrap="none" lIns="0" tIns="0" rIns="0" bIns="0">
            <a:spAutoFit/>
          </a:bodyPr>
          <a:lstStyle/>
          <a:p>
            <a:pPr algn="ctr" eaLnBrk="0" hangingPunct="0"/>
            <a:r>
              <a:rPr lang="de-DE" altLang="de-DE" sz="1700">
                <a:solidFill>
                  <a:srgbClr val="000000"/>
                </a:solidFill>
                <a:latin typeface="Arial" pitchFamily="34" charset="0"/>
              </a:rPr>
              <a:t>Lamp</a:t>
            </a:r>
            <a:endParaRPr lang="de-DE" altLang="de-DE">
              <a:latin typeface="Arial" pitchFamily="34" charset="0"/>
            </a:endParaRPr>
          </a:p>
        </p:txBody>
      </p:sp>
      <p:grpSp>
        <p:nvGrpSpPr>
          <p:cNvPr id="2" name="Group 14"/>
          <p:cNvGrpSpPr>
            <a:grpSpLocks/>
          </p:cNvGrpSpPr>
          <p:nvPr/>
        </p:nvGrpSpPr>
        <p:grpSpPr bwMode="auto">
          <a:xfrm>
            <a:off x="4083050" y="2425700"/>
            <a:ext cx="1308100" cy="301625"/>
            <a:chOff x="1592" y="2697"/>
            <a:chExt cx="824" cy="190"/>
          </a:xfrm>
        </p:grpSpPr>
        <p:sp>
          <p:nvSpPr>
            <p:cNvPr id="180239" name="Rectangle 15"/>
            <p:cNvSpPr>
              <a:spLocks noChangeArrowheads="1"/>
            </p:cNvSpPr>
            <p:nvPr/>
          </p:nvSpPr>
          <p:spPr bwMode="auto">
            <a:xfrm>
              <a:off x="1592" y="2699"/>
              <a:ext cx="824" cy="188"/>
            </a:xfrm>
            <a:prstGeom prst="rect">
              <a:avLst/>
            </a:prstGeom>
            <a:solidFill>
              <a:srgbClr val="FFFF66"/>
            </a:solidFill>
            <a:ln w="9525">
              <a:noFill/>
              <a:miter lim="800000"/>
              <a:headEnd/>
              <a:tailEnd/>
            </a:ln>
            <a:effectLst/>
          </p:spPr>
          <p:txBody>
            <a:bodyPr wrap="none" anchor="ctr"/>
            <a:lstStyle/>
            <a:p>
              <a:endParaRPr lang="id-ID"/>
            </a:p>
          </p:txBody>
        </p:sp>
        <p:sp>
          <p:nvSpPr>
            <p:cNvPr id="180240" name="Rectangle 16"/>
            <p:cNvSpPr>
              <a:spLocks noChangeArrowheads="1"/>
            </p:cNvSpPr>
            <p:nvPr/>
          </p:nvSpPr>
          <p:spPr bwMode="auto">
            <a:xfrm>
              <a:off x="1627" y="2697"/>
              <a:ext cx="768" cy="173"/>
            </a:xfrm>
            <a:prstGeom prst="rect">
              <a:avLst/>
            </a:prstGeom>
            <a:noFill/>
            <a:ln w="9525">
              <a:noFill/>
              <a:miter lim="800000"/>
              <a:headEnd/>
              <a:tailEnd/>
            </a:ln>
          </p:spPr>
          <p:txBody>
            <a:bodyPr wrap="none" lIns="0" tIns="0" rIns="0" bIns="0">
              <a:spAutoFit/>
            </a:bodyPr>
            <a:lstStyle/>
            <a:p>
              <a:pPr algn="ctr" eaLnBrk="0" hangingPunct="0"/>
              <a:r>
                <a:rPr lang="de-DE" altLang="de-DE">
                  <a:solidFill>
                    <a:srgbClr val="000000"/>
                  </a:solidFill>
                  <a:latin typeface="Arial" pitchFamily="34" charset="0"/>
                </a:rPr>
                <a:t>Absorption</a:t>
              </a:r>
              <a:endParaRPr lang="de-DE" altLang="de-DE">
                <a:latin typeface="Arial" pitchFamily="34" charset="0"/>
              </a:endParaRPr>
            </a:p>
          </p:txBody>
        </p:sp>
      </p:grpSp>
      <p:sp>
        <p:nvSpPr>
          <p:cNvPr id="180241" name="Rectangle 17"/>
          <p:cNvSpPr>
            <a:spLocks noChangeArrowheads="1"/>
          </p:cNvSpPr>
          <p:nvPr/>
        </p:nvSpPr>
        <p:spPr bwMode="auto">
          <a:xfrm>
            <a:off x="5811838" y="1579563"/>
            <a:ext cx="815975" cy="488950"/>
          </a:xfrm>
          <a:prstGeom prst="rect">
            <a:avLst/>
          </a:prstGeom>
          <a:noFill/>
          <a:ln w="9525">
            <a:noFill/>
            <a:miter lim="800000"/>
            <a:headEnd/>
            <a:tailEnd/>
          </a:ln>
        </p:spPr>
        <p:txBody>
          <a:bodyPr wrap="none" lIns="0" tIns="0" rIns="0" bIns="0">
            <a:spAutoFit/>
          </a:bodyPr>
          <a:lstStyle/>
          <a:p>
            <a:pPr algn="ctr" eaLnBrk="0" hangingPunct="0">
              <a:lnSpc>
                <a:spcPct val="80000"/>
              </a:lnSpc>
            </a:pPr>
            <a:r>
              <a:rPr lang="de-DE" altLang="de-DE" sz="2000">
                <a:solidFill>
                  <a:srgbClr val="000000"/>
                </a:solidFill>
                <a:latin typeface="Arial" pitchFamily="34" charset="0"/>
              </a:rPr>
              <a:t>T  -  K</a:t>
            </a:r>
          </a:p>
          <a:p>
            <a:pPr algn="ctr" eaLnBrk="0" hangingPunct="0">
              <a:lnSpc>
                <a:spcPct val="80000"/>
              </a:lnSpc>
            </a:pPr>
            <a:r>
              <a:rPr lang="de-DE" altLang="de-DE" sz="2000">
                <a:solidFill>
                  <a:srgbClr val="000000"/>
                </a:solidFill>
                <a:latin typeface="Arial" pitchFamily="34" charset="0"/>
              </a:rPr>
              <a:t>p  -  pa</a:t>
            </a:r>
            <a:endParaRPr lang="de-DE" altLang="de-DE">
              <a:latin typeface="Arial" pitchFamily="34" charset="0"/>
            </a:endParaRPr>
          </a:p>
        </p:txBody>
      </p:sp>
      <p:grpSp>
        <p:nvGrpSpPr>
          <p:cNvPr id="3" name="Group 18"/>
          <p:cNvGrpSpPr>
            <a:grpSpLocks/>
          </p:cNvGrpSpPr>
          <p:nvPr/>
        </p:nvGrpSpPr>
        <p:grpSpPr bwMode="auto">
          <a:xfrm>
            <a:off x="1905000" y="3581400"/>
            <a:ext cx="5216525" cy="395288"/>
            <a:chOff x="2364" y="2324"/>
            <a:chExt cx="3286" cy="249"/>
          </a:xfrm>
        </p:grpSpPr>
        <p:sp>
          <p:nvSpPr>
            <p:cNvPr id="180243" name="Rectangle 19"/>
            <p:cNvSpPr>
              <a:spLocks noChangeArrowheads="1"/>
            </p:cNvSpPr>
            <p:nvPr/>
          </p:nvSpPr>
          <p:spPr bwMode="auto">
            <a:xfrm>
              <a:off x="2364" y="2324"/>
              <a:ext cx="3286" cy="249"/>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sp>
          <p:nvSpPr>
            <p:cNvPr id="180244" name="Rectangle 20"/>
            <p:cNvSpPr>
              <a:spLocks noChangeArrowheads="1"/>
            </p:cNvSpPr>
            <p:nvPr/>
          </p:nvSpPr>
          <p:spPr bwMode="auto">
            <a:xfrm>
              <a:off x="2478" y="2349"/>
              <a:ext cx="3058" cy="211"/>
            </a:xfrm>
            <a:prstGeom prst="rect">
              <a:avLst/>
            </a:prstGeom>
            <a:noFill/>
            <a:ln w="9525">
              <a:noFill/>
              <a:miter lim="800000"/>
              <a:headEnd/>
              <a:tailEnd/>
            </a:ln>
          </p:spPr>
          <p:txBody>
            <a:bodyPr wrap="none" lIns="0" tIns="0" rIns="0" bIns="0">
              <a:spAutoFit/>
            </a:bodyPr>
            <a:lstStyle/>
            <a:p>
              <a:pPr algn="ctr" eaLnBrk="0" hangingPunct="0"/>
              <a:r>
                <a:rPr lang="de-DE" altLang="de-DE" sz="2200">
                  <a:solidFill>
                    <a:srgbClr val="000000"/>
                  </a:solidFill>
                  <a:latin typeface="Arial" pitchFamily="34" charset="0"/>
                </a:rPr>
                <a:t>Extinction = Absorption + Scattering</a:t>
              </a:r>
              <a:endParaRPr lang="de-DE" altLang="de-DE">
                <a:latin typeface="Arial" pitchFamily="34" charset="0"/>
              </a:endParaRPr>
            </a:p>
          </p:txBody>
        </p:sp>
      </p:grpSp>
      <p:sp>
        <p:nvSpPr>
          <p:cNvPr id="180245" name="Text Box 21"/>
          <p:cNvSpPr txBox="1">
            <a:spLocks noChangeArrowheads="1"/>
          </p:cNvSpPr>
          <p:nvPr/>
        </p:nvSpPr>
        <p:spPr bwMode="auto">
          <a:xfrm>
            <a:off x="336550" y="4316413"/>
            <a:ext cx="4479925" cy="2047875"/>
          </a:xfrm>
          <a:prstGeom prst="rect">
            <a:avLst/>
          </a:prstGeom>
          <a:noFill/>
          <a:ln w="9525">
            <a:noFill/>
            <a:miter lim="800000"/>
            <a:headEnd/>
            <a:tailEnd/>
          </a:ln>
          <a:effectLst/>
        </p:spPr>
        <p:txBody>
          <a:bodyPr wrap="none" anchor="ctr">
            <a:spAutoFit/>
          </a:bodyPr>
          <a:lstStyle/>
          <a:p>
            <a:pPr marL="1146175" indent="-1146175" eaLnBrk="0" hangingPunct="0">
              <a:tabLst>
                <a:tab pos="1619250" algn="l"/>
              </a:tabLst>
            </a:pPr>
            <a:r>
              <a:rPr lang="de-DE" altLang="de-DE" sz="1600">
                <a:solidFill>
                  <a:schemeClr val="bg2"/>
                </a:solidFill>
                <a:latin typeface="Arial" pitchFamily="34" charset="0"/>
              </a:rPr>
              <a:t>I</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Light intensity at entry</a:t>
            </a:r>
          </a:p>
          <a:p>
            <a:pPr marL="1146175" indent="-1146175" eaLnBrk="0" hangingPunct="0">
              <a:tabLst>
                <a:tab pos="1619250" algn="l"/>
              </a:tabLst>
            </a:pPr>
            <a:r>
              <a:rPr lang="de-DE" altLang="de-DE" sz="1600">
                <a:solidFill>
                  <a:schemeClr val="bg2"/>
                </a:solidFill>
                <a:latin typeface="Arial" pitchFamily="34" charset="0"/>
              </a:rPr>
              <a:t>I  	... 	Light intensity at outlet</a:t>
            </a:r>
          </a:p>
          <a:p>
            <a:pPr marL="1146175" indent="-1146175" eaLnBrk="0" hangingPunct="0">
              <a:tabLst>
                <a:tab pos="1619250" algn="l"/>
              </a:tabLst>
            </a:pPr>
            <a:r>
              <a:rPr lang="de-DE" altLang="de-DE" sz="1600">
                <a:solidFill>
                  <a:schemeClr val="bg2"/>
                </a:solidFill>
                <a:latin typeface="Arial" pitchFamily="34" charset="0"/>
              </a:rPr>
              <a:t>K  -  m</a:t>
            </a:r>
            <a:r>
              <a:rPr lang="de-DE" altLang="de-DE" sz="1600" baseline="30000">
                <a:solidFill>
                  <a:schemeClr val="bg2"/>
                </a:solidFill>
                <a:latin typeface="Arial" pitchFamily="34" charset="0"/>
              </a:rPr>
              <a:t>-1</a:t>
            </a:r>
            <a:r>
              <a:rPr lang="de-DE" altLang="de-DE" sz="1600">
                <a:solidFill>
                  <a:schemeClr val="bg2"/>
                </a:solidFill>
                <a:latin typeface="Arial" pitchFamily="34" charset="0"/>
              </a:rPr>
              <a:t> 	...  	Absorption coefficient</a:t>
            </a:r>
          </a:p>
          <a:p>
            <a:pPr marL="1146175" indent="-1146175" eaLnBrk="0" hangingPunct="0">
              <a:tabLst>
                <a:tab pos="1619250" algn="l"/>
              </a:tabLst>
            </a:pPr>
            <a:r>
              <a:rPr lang="de-DE" altLang="de-DE" sz="1600">
                <a:solidFill>
                  <a:schemeClr val="bg2"/>
                </a:solidFill>
                <a:latin typeface="Arial" pitchFamily="34" charset="0"/>
              </a:rPr>
              <a:t>L  -  m  	...  	Measuring length</a:t>
            </a:r>
          </a:p>
          <a:p>
            <a:pPr marL="1146175" indent="-1146175" eaLnBrk="0" hangingPunct="0">
              <a:tabLst>
                <a:tab pos="1619250" algn="l"/>
              </a:tabLst>
            </a:pPr>
            <a:r>
              <a:rPr lang="de-DE" altLang="de-DE" sz="1600">
                <a:solidFill>
                  <a:schemeClr val="bg2"/>
                </a:solidFill>
                <a:latin typeface="Arial" pitchFamily="34" charset="0"/>
              </a:rPr>
              <a:t>T</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K 	...  	Ambient temperature</a:t>
            </a:r>
          </a:p>
          <a:p>
            <a:pPr marL="1146175" indent="-1146175" eaLnBrk="0" hangingPunct="0">
              <a:tabLst>
                <a:tab pos="1619250" algn="l"/>
              </a:tabLst>
            </a:pPr>
            <a:r>
              <a:rPr lang="de-DE" altLang="de-DE" sz="1600">
                <a:solidFill>
                  <a:schemeClr val="bg2"/>
                </a:solidFill>
                <a:latin typeface="Arial" pitchFamily="34" charset="0"/>
              </a:rPr>
              <a:t>p</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  -  pa 	...  	1,013.155 pa, normpressure</a:t>
            </a:r>
          </a:p>
          <a:p>
            <a:pPr marL="1146175" indent="-1146175" eaLnBrk="0" hangingPunct="0">
              <a:tabLst>
                <a:tab pos="1619250" algn="l"/>
              </a:tabLst>
            </a:pPr>
            <a:r>
              <a:rPr lang="de-DE" altLang="de-DE" sz="1600">
                <a:solidFill>
                  <a:schemeClr val="bg2"/>
                </a:solidFill>
                <a:latin typeface="Arial" pitchFamily="34" charset="0"/>
              </a:rPr>
              <a:t>p  -  pa  	...  	Ambient pressure</a:t>
            </a:r>
          </a:p>
          <a:p>
            <a:pPr marL="1146175" indent="-1146175" eaLnBrk="0" hangingPunct="0">
              <a:tabLst>
                <a:tab pos="1619250" algn="l"/>
              </a:tabLst>
            </a:pPr>
            <a:r>
              <a:rPr lang="de-DE" altLang="de-DE" sz="1600">
                <a:solidFill>
                  <a:schemeClr val="bg2"/>
                </a:solidFill>
                <a:latin typeface="Arial" pitchFamily="34" charset="0"/>
              </a:rPr>
              <a:t>N  -  %  	...  	Opacity</a:t>
            </a:r>
          </a:p>
        </p:txBody>
      </p:sp>
      <p:grpSp>
        <p:nvGrpSpPr>
          <p:cNvPr id="4" name="Group 22"/>
          <p:cNvGrpSpPr>
            <a:grpSpLocks/>
          </p:cNvGrpSpPr>
          <p:nvPr/>
        </p:nvGrpSpPr>
        <p:grpSpPr bwMode="auto">
          <a:xfrm>
            <a:off x="5075238" y="4370388"/>
            <a:ext cx="3544887" cy="1123950"/>
            <a:chOff x="3203" y="2689"/>
            <a:chExt cx="2233" cy="708"/>
          </a:xfrm>
        </p:grpSpPr>
        <p:sp>
          <p:nvSpPr>
            <p:cNvPr id="180247" name="Rectangle 23"/>
            <p:cNvSpPr>
              <a:spLocks noChangeArrowheads="1"/>
            </p:cNvSpPr>
            <p:nvPr/>
          </p:nvSpPr>
          <p:spPr bwMode="auto">
            <a:xfrm>
              <a:off x="3203" y="2689"/>
              <a:ext cx="2233" cy="708"/>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grpSp>
          <p:nvGrpSpPr>
            <p:cNvPr id="5" name="Group 24"/>
            <p:cNvGrpSpPr>
              <a:grpSpLocks/>
            </p:cNvGrpSpPr>
            <p:nvPr/>
          </p:nvGrpSpPr>
          <p:grpSpPr bwMode="auto">
            <a:xfrm>
              <a:off x="3314" y="2778"/>
              <a:ext cx="2026" cy="543"/>
              <a:chOff x="3357" y="2778"/>
              <a:chExt cx="2026" cy="543"/>
            </a:xfrm>
          </p:grpSpPr>
          <p:sp>
            <p:nvSpPr>
              <p:cNvPr id="180249" name="Rectangle 25"/>
              <p:cNvSpPr>
                <a:spLocks noChangeArrowheads="1"/>
              </p:cNvSpPr>
              <p:nvPr/>
            </p:nvSpPr>
            <p:spPr bwMode="auto">
              <a:xfrm>
                <a:off x="3380" y="2819"/>
                <a:ext cx="152"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I</a:t>
                </a:r>
              </a:p>
            </p:txBody>
          </p:sp>
          <p:sp>
            <p:nvSpPr>
              <p:cNvPr id="180250" name="Rectangle 26"/>
              <p:cNvSpPr>
                <a:spLocks noChangeArrowheads="1"/>
              </p:cNvSpPr>
              <p:nvPr/>
            </p:nvSpPr>
            <p:spPr bwMode="auto">
              <a:xfrm>
                <a:off x="3380" y="3049"/>
                <a:ext cx="152"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I</a:t>
                </a:r>
              </a:p>
            </p:txBody>
          </p:sp>
          <p:sp>
            <p:nvSpPr>
              <p:cNvPr id="180251" name="Rectangle 27"/>
              <p:cNvSpPr>
                <a:spLocks noChangeArrowheads="1"/>
              </p:cNvSpPr>
              <p:nvPr/>
            </p:nvSpPr>
            <p:spPr bwMode="auto">
              <a:xfrm>
                <a:off x="3419" y="3131"/>
                <a:ext cx="176" cy="19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400">
                    <a:solidFill>
                      <a:srgbClr val="000000"/>
                    </a:solidFill>
                    <a:latin typeface="Arial" pitchFamily="34" charset="0"/>
                  </a:rPr>
                  <a:t>0</a:t>
                </a:r>
              </a:p>
            </p:txBody>
          </p:sp>
          <p:sp>
            <p:nvSpPr>
              <p:cNvPr id="180252" name="Rectangle 28"/>
              <p:cNvSpPr>
                <a:spLocks noChangeArrowheads="1"/>
              </p:cNvSpPr>
              <p:nvPr/>
            </p:nvSpPr>
            <p:spPr bwMode="auto">
              <a:xfrm>
                <a:off x="3587" y="2918"/>
                <a:ext cx="307"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 e</a:t>
                </a:r>
              </a:p>
            </p:txBody>
          </p:sp>
          <p:sp>
            <p:nvSpPr>
              <p:cNvPr id="180253" name="Freeform 29"/>
              <p:cNvSpPr>
                <a:spLocks/>
              </p:cNvSpPr>
              <p:nvPr/>
            </p:nvSpPr>
            <p:spPr bwMode="auto">
              <a:xfrm>
                <a:off x="3357" y="3034"/>
                <a:ext cx="193" cy="1"/>
              </a:xfrm>
              <a:custGeom>
                <a:avLst/>
                <a:gdLst/>
                <a:ahLst/>
                <a:cxnLst>
                  <a:cxn ang="0">
                    <a:pos x="192" y="0"/>
                  </a:cxn>
                  <a:cxn ang="0">
                    <a:pos x="0" y="0"/>
                  </a:cxn>
                  <a:cxn ang="0">
                    <a:pos x="192" y="0"/>
                  </a:cxn>
                </a:cxnLst>
                <a:rect l="0" t="0" r="r" b="b"/>
                <a:pathLst>
                  <a:path w="193" h="1">
                    <a:moveTo>
                      <a:pt x="192" y="0"/>
                    </a:moveTo>
                    <a:lnTo>
                      <a:pt x="0" y="0"/>
                    </a:lnTo>
                    <a:lnTo>
                      <a:pt x="192" y="0"/>
                    </a:lnTo>
                  </a:path>
                </a:pathLst>
              </a:custGeom>
              <a:noFill/>
              <a:ln w="12700" cap="rnd" cmpd="sng">
                <a:solidFill>
                  <a:srgbClr val="000000"/>
                </a:solidFill>
                <a:prstDash val="solid"/>
                <a:round/>
                <a:headEnd type="none" w="med" len="med"/>
                <a:tailEnd type="none" w="med" len="med"/>
              </a:ln>
              <a:effectLst/>
            </p:spPr>
            <p:txBody>
              <a:bodyPr/>
              <a:lstStyle/>
              <a:p>
                <a:endParaRPr lang="id-ID"/>
              </a:p>
            </p:txBody>
          </p:sp>
          <p:sp>
            <p:nvSpPr>
              <p:cNvPr id="180254" name="Rectangle 30"/>
              <p:cNvSpPr>
                <a:spLocks noChangeArrowheads="1"/>
              </p:cNvSpPr>
              <p:nvPr/>
            </p:nvSpPr>
            <p:spPr bwMode="auto">
              <a:xfrm>
                <a:off x="3851" y="2878"/>
                <a:ext cx="43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-K. L.</a:t>
                </a:r>
                <a:endParaRPr lang="de-DE" altLang="de-DE" sz="1500">
                  <a:solidFill>
                    <a:srgbClr val="000000"/>
                  </a:solidFill>
                  <a:latin typeface="Arial" pitchFamily="34" charset="0"/>
                </a:endParaRPr>
              </a:p>
            </p:txBody>
          </p:sp>
          <p:grpSp>
            <p:nvGrpSpPr>
              <p:cNvPr id="6" name="Group 31"/>
              <p:cNvGrpSpPr>
                <a:grpSpLocks/>
              </p:cNvGrpSpPr>
              <p:nvPr/>
            </p:nvGrpSpPr>
            <p:grpSpPr bwMode="auto">
              <a:xfrm>
                <a:off x="4675" y="2863"/>
                <a:ext cx="708" cy="371"/>
                <a:chOff x="4867" y="2815"/>
                <a:chExt cx="708" cy="371"/>
              </a:xfrm>
            </p:grpSpPr>
            <p:sp>
              <p:nvSpPr>
                <p:cNvPr id="180256" name="Rectangle 32"/>
                <p:cNvSpPr>
                  <a:spLocks noChangeArrowheads="1"/>
                </p:cNvSpPr>
                <p:nvPr/>
              </p:nvSpPr>
              <p:spPr bwMode="auto">
                <a:xfrm>
                  <a:off x="4867" y="2870"/>
                  <a:ext cx="708" cy="219"/>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700">
                      <a:solidFill>
                        <a:srgbClr val="000000"/>
                      </a:solidFill>
                      <a:latin typeface="Arial" pitchFamily="34" charset="0"/>
                    </a:rPr>
                    <a:t>= (1-       )</a:t>
                  </a:r>
                </a:p>
              </p:txBody>
            </p:sp>
            <p:sp>
              <p:nvSpPr>
                <p:cNvPr id="180257" name="Rectangle 33"/>
                <p:cNvSpPr>
                  <a:spLocks noChangeArrowheads="1"/>
                </p:cNvSpPr>
                <p:nvPr/>
              </p:nvSpPr>
              <p:spPr bwMode="auto">
                <a:xfrm>
                  <a:off x="5236" y="2815"/>
                  <a:ext cx="206"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N</a:t>
                  </a:r>
                  <a:endParaRPr lang="de-DE" altLang="de-DE" sz="1500">
                    <a:solidFill>
                      <a:srgbClr val="000000"/>
                    </a:solidFill>
                    <a:latin typeface="Arial" pitchFamily="34" charset="0"/>
                  </a:endParaRPr>
                </a:p>
              </p:txBody>
            </p:sp>
            <p:sp>
              <p:nvSpPr>
                <p:cNvPr id="180258" name="Rectangle 34"/>
                <p:cNvSpPr>
                  <a:spLocks noChangeArrowheads="1"/>
                </p:cNvSpPr>
                <p:nvPr/>
              </p:nvSpPr>
              <p:spPr bwMode="auto">
                <a:xfrm>
                  <a:off x="5183" y="2976"/>
                  <a:ext cx="327"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100</a:t>
                  </a:r>
                  <a:endParaRPr lang="de-DE" altLang="de-DE" sz="1500">
                    <a:solidFill>
                      <a:srgbClr val="000000"/>
                    </a:solidFill>
                    <a:latin typeface="Arial" pitchFamily="34" charset="0"/>
                  </a:endParaRPr>
                </a:p>
              </p:txBody>
            </p:sp>
            <p:sp>
              <p:nvSpPr>
                <p:cNvPr id="180259" name="Freeform 35"/>
                <p:cNvSpPr>
                  <a:spLocks/>
                </p:cNvSpPr>
                <p:nvPr/>
              </p:nvSpPr>
              <p:spPr bwMode="auto">
                <a:xfrm>
                  <a:off x="5233" y="2979"/>
                  <a:ext cx="204" cy="1"/>
                </a:xfrm>
                <a:custGeom>
                  <a:avLst/>
                  <a:gdLst/>
                  <a:ahLst/>
                  <a:cxnLst>
                    <a:cxn ang="0">
                      <a:pos x="0" y="0"/>
                    </a:cxn>
                    <a:cxn ang="0">
                      <a:pos x="203" y="0"/>
                    </a:cxn>
                    <a:cxn ang="0">
                      <a:pos x="0" y="0"/>
                    </a:cxn>
                  </a:cxnLst>
                  <a:rect l="0" t="0" r="r" b="b"/>
                  <a:pathLst>
                    <a:path w="204" h="1">
                      <a:moveTo>
                        <a:pt x="0" y="0"/>
                      </a:moveTo>
                      <a:lnTo>
                        <a:pt x="203" y="0"/>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id-ID"/>
                </a:p>
              </p:txBody>
            </p:sp>
          </p:grpSp>
          <p:grpSp>
            <p:nvGrpSpPr>
              <p:cNvPr id="7" name="Group 36"/>
              <p:cNvGrpSpPr>
                <a:grpSpLocks/>
              </p:cNvGrpSpPr>
              <p:nvPr/>
            </p:nvGrpSpPr>
            <p:grpSpPr bwMode="auto">
              <a:xfrm>
                <a:off x="4254" y="2778"/>
                <a:ext cx="368" cy="389"/>
                <a:chOff x="4365" y="2725"/>
                <a:chExt cx="368" cy="389"/>
              </a:xfrm>
            </p:grpSpPr>
            <p:sp>
              <p:nvSpPr>
                <p:cNvPr id="180261" name="Rectangle 37"/>
                <p:cNvSpPr>
                  <a:spLocks noChangeArrowheads="1"/>
                </p:cNvSpPr>
                <p:nvPr/>
              </p:nvSpPr>
              <p:spPr bwMode="auto">
                <a:xfrm>
                  <a:off x="4369" y="2725"/>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T</a:t>
                  </a:r>
                  <a:r>
                    <a:rPr lang="de-DE" altLang="de-DE" sz="1600" baseline="-25000">
                      <a:solidFill>
                        <a:srgbClr val="000000"/>
                      </a:solidFill>
                      <a:latin typeface="Arial" pitchFamily="34" charset="0"/>
                    </a:rPr>
                    <a:t>0</a:t>
                  </a:r>
                  <a:r>
                    <a:rPr lang="de-DE" altLang="de-DE" sz="1600">
                      <a:solidFill>
                        <a:srgbClr val="000000"/>
                      </a:solidFill>
                      <a:latin typeface="Arial" pitchFamily="34" charset="0"/>
                    </a:rPr>
                    <a:t>.p</a:t>
                  </a:r>
                  <a:endParaRPr lang="de-DE" altLang="de-DE" sz="1500">
                    <a:solidFill>
                      <a:srgbClr val="000000"/>
                    </a:solidFill>
                    <a:latin typeface="Arial" pitchFamily="34" charset="0"/>
                  </a:endParaRPr>
                </a:p>
              </p:txBody>
            </p:sp>
            <p:sp>
              <p:nvSpPr>
                <p:cNvPr id="180262" name="Rectangle 38"/>
                <p:cNvSpPr>
                  <a:spLocks noChangeArrowheads="1"/>
                </p:cNvSpPr>
                <p:nvPr/>
              </p:nvSpPr>
              <p:spPr bwMode="auto">
                <a:xfrm>
                  <a:off x="4365" y="2904"/>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rgbClr val="000000"/>
                      </a:solidFill>
                      <a:latin typeface="Arial" pitchFamily="34" charset="0"/>
                    </a:rPr>
                    <a:t>T.p</a:t>
                  </a:r>
                  <a:r>
                    <a:rPr lang="de-DE" altLang="de-DE" sz="1600" baseline="-25000">
                      <a:solidFill>
                        <a:srgbClr val="000000"/>
                      </a:solidFill>
                      <a:latin typeface="Arial" pitchFamily="34" charset="0"/>
                    </a:rPr>
                    <a:t>0</a:t>
                  </a:r>
                  <a:endParaRPr lang="de-DE" altLang="de-DE" sz="1500">
                    <a:solidFill>
                      <a:srgbClr val="000000"/>
                    </a:solidFill>
                    <a:latin typeface="Arial" pitchFamily="34" charset="0"/>
                  </a:endParaRPr>
                </a:p>
              </p:txBody>
            </p:sp>
            <p:sp>
              <p:nvSpPr>
                <p:cNvPr id="180263" name="Line 39"/>
                <p:cNvSpPr>
                  <a:spLocks noChangeShapeType="1"/>
                </p:cNvSpPr>
                <p:nvPr/>
              </p:nvSpPr>
              <p:spPr bwMode="auto">
                <a:xfrm>
                  <a:off x="4366" y="2933"/>
                  <a:ext cx="367" cy="0"/>
                </a:xfrm>
                <a:prstGeom prst="line">
                  <a:avLst/>
                </a:prstGeom>
                <a:noFill/>
                <a:ln w="9525">
                  <a:solidFill>
                    <a:schemeClr val="bg1"/>
                  </a:solidFill>
                  <a:round/>
                  <a:headEnd/>
                  <a:tailEnd/>
                </a:ln>
                <a:effectLst/>
              </p:spPr>
              <p:txBody>
                <a:bodyPr wrap="none" anchor="ctr"/>
                <a:lstStyle/>
                <a:p>
                  <a:endParaRPr lang="id-ID"/>
                </a:p>
              </p:txBody>
            </p:sp>
          </p:grpSp>
        </p:grpSp>
      </p:grpSp>
      <p:grpSp>
        <p:nvGrpSpPr>
          <p:cNvPr id="8" name="Group 40"/>
          <p:cNvGrpSpPr>
            <a:grpSpLocks/>
          </p:cNvGrpSpPr>
          <p:nvPr/>
        </p:nvGrpSpPr>
        <p:grpSpPr bwMode="auto">
          <a:xfrm>
            <a:off x="5075238" y="5688013"/>
            <a:ext cx="3081337" cy="714375"/>
            <a:chOff x="3197" y="3519"/>
            <a:chExt cx="1941" cy="450"/>
          </a:xfrm>
        </p:grpSpPr>
        <p:sp>
          <p:nvSpPr>
            <p:cNvPr id="180265" name="Rectangle 41"/>
            <p:cNvSpPr>
              <a:spLocks noChangeArrowheads="1"/>
            </p:cNvSpPr>
            <p:nvPr/>
          </p:nvSpPr>
          <p:spPr bwMode="auto">
            <a:xfrm>
              <a:off x="3197" y="3519"/>
              <a:ext cx="1941" cy="450"/>
            </a:xfrm>
            <a:prstGeom prst="rect">
              <a:avLst/>
            </a:prstGeom>
            <a:solidFill>
              <a:srgbClr val="5F85FF"/>
            </a:solidFill>
            <a:ln w="9525">
              <a:noFill/>
              <a:miter lim="800000"/>
              <a:headEnd/>
              <a:tailEnd/>
            </a:ln>
            <a:effectLst>
              <a:prstShdw prst="shdw17" dist="17961" dir="2700000">
                <a:srgbClr val="5F85FF">
                  <a:gamma/>
                  <a:shade val="60000"/>
                  <a:invGamma/>
                </a:srgbClr>
              </a:prstShdw>
            </a:effectLst>
          </p:spPr>
          <p:txBody>
            <a:bodyPr wrap="none" anchor="ctr"/>
            <a:lstStyle/>
            <a:p>
              <a:endParaRPr lang="id-ID"/>
            </a:p>
          </p:txBody>
        </p:sp>
        <p:grpSp>
          <p:nvGrpSpPr>
            <p:cNvPr id="9" name="Group 42"/>
            <p:cNvGrpSpPr>
              <a:grpSpLocks/>
            </p:cNvGrpSpPr>
            <p:nvPr/>
          </p:nvGrpSpPr>
          <p:grpSpPr bwMode="auto">
            <a:xfrm>
              <a:off x="3314" y="3524"/>
              <a:ext cx="1813" cy="389"/>
              <a:chOff x="3314" y="3365"/>
              <a:chExt cx="1813" cy="389"/>
            </a:xfrm>
          </p:grpSpPr>
          <p:grpSp>
            <p:nvGrpSpPr>
              <p:cNvPr id="10" name="Group 43"/>
              <p:cNvGrpSpPr>
                <a:grpSpLocks/>
              </p:cNvGrpSpPr>
              <p:nvPr/>
            </p:nvGrpSpPr>
            <p:grpSpPr bwMode="auto">
              <a:xfrm>
                <a:off x="4541" y="3365"/>
                <a:ext cx="368" cy="389"/>
                <a:chOff x="4365" y="2725"/>
                <a:chExt cx="368" cy="389"/>
              </a:xfrm>
            </p:grpSpPr>
            <p:sp>
              <p:nvSpPr>
                <p:cNvPr id="180268" name="Rectangle 44"/>
                <p:cNvSpPr>
                  <a:spLocks noChangeArrowheads="1"/>
                </p:cNvSpPr>
                <p:nvPr/>
              </p:nvSpPr>
              <p:spPr bwMode="auto">
                <a:xfrm>
                  <a:off x="4369" y="2725"/>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chemeClr val="bg2"/>
                      </a:solidFill>
                      <a:latin typeface="Arial" pitchFamily="34" charset="0"/>
                    </a:rPr>
                    <a:t>T</a:t>
                  </a:r>
                  <a:r>
                    <a:rPr lang="de-DE" altLang="de-DE" sz="1600" baseline="-25000">
                      <a:solidFill>
                        <a:schemeClr val="bg2"/>
                      </a:solidFill>
                      <a:latin typeface="Arial" pitchFamily="34" charset="0"/>
                    </a:rPr>
                    <a:t>0</a:t>
                  </a:r>
                  <a:r>
                    <a:rPr lang="de-DE" altLang="de-DE" sz="1600">
                      <a:solidFill>
                        <a:schemeClr val="bg2"/>
                      </a:solidFill>
                      <a:latin typeface="Arial" pitchFamily="34" charset="0"/>
                    </a:rPr>
                    <a:t>.p</a:t>
                  </a:r>
                  <a:endParaRPr lang="de-DE" altLang="de-DE" sz="1500">
                    <a:solidFill>
                      <a:schemeClr val="bg2"/>
                    </a:solidFill>
                    <a:latin typeface="Arial" pitchFamily="34" charset="0"/>
                  </a:endParaRPr>
                </a:p>
              </p:txBody>
            </p:sp>
            <p:sp>
              <p:nvSpPr>
                <p:cNvPr id="180269" name="Rectangle 45"/>
                <p:cNvSpPr>
                  <a:spLocks noChangeArrowheads="1"/>
                </p:cNvSpPr>
                <p:nvPr/>
              </p:nvSpPr>
              <p:spPr bwMode="auto">
                <a:xfrm>
                  <a:off x="4365" y="2904"/>
                  <a:ext cx="355" cy="21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600">
                      <a:solidFill>
                        <a:schemeClr val="bg2"/>
                      </a:solidFill>
                      <a:latin typeface="Arial" pitchFamily="34" charset="0"/>
                    </a:rPr>
                    <a:t>T.p</a:t>
                  </a:r>
                  <a:r>
                    <a:rPr lang="de-DE" altLang="de-DE" sz="1600" baseline="-25000">
                      <a:solidFill>
                        <a:schemeClr val="bg2"/>
                      </a:solidFill>
                      <a:latin typeface="Arial" pitchFamily="34" charset="0"/>
                    </a:rPr>
                    <a:t>0</a:t>
                  </a:r>
                  <a:endParaRPr lang="de-DE" altLang="de-DE" sz="1500">
                    <a:solidFill>
                      <a:schemeClr val="bg2"/>
                    </a:solidFill>
                    <a:latin typeface="Arial" pitchFamily="34" charset="0"/>
                  </a:endParaRPr>
                </a:p>
              </p:txBody>
            </p:sp>
            <p:sp>
              <p:nvSpPr>
                <p:cNvPr id="180270" name="Line 46"/>
                <p:cNvSpPr>
                  <a:spLocks noChangeShapeType="1"/>
                </p:cNvSpPr>
                <p:nvPr/>
              </p:nvSpPr>
              <p:spPr bwMode="auto">
                <a:xfrm>
                  <a:off x="4366" y="2933"/>
                  <a:ext cx="367" cy="0"/>
                </a:xfrm>
                <a:prstGeom prst="line">
                  <a:avLst/>
                </a:prstGeom>
                <a:noFill/>
                <a:ln w="9525">
                  <a:solidFill>
                    <a:schemeClr val="bg1"/>
                  </a:solidFill>
                  <a:round/>
                  <a:headEnd/>
                  <a:tailEnd/>
                </a:ln>
                <a:effectLst/>
              </p:spPr>
              <p:txBody>
                <a:bodyPr wrap="none" anchor="ctr"/>
                <a:lstStyle/>
                <a:p>
                  <a:endParaRPr lang="id-ID"/>
                </a:p>
              </p:txBody>
            </p:sp>
          </p:grpSp>
          <p:sp>
            <p:nvSpPr>
              <p:cNvPr id="180271" name="Rectangle 47"/>
              <p:cNvSpPr>
                <a:spLocks noChangeArrowheads="1"/>
              </p:cNvSpPr>
              <p:nvPr/>
            </p:nvSpPr>
            <p:spPr bwMode="auto">
              <a:xfrm>
                <a:off x="3314" y="3516"/>
                <a:ext cx="1813" cy="219"/>
              </a:xfrm>
              <a:prstGeom prst="rect">
                <a:avLst/>
              </a:prstGeom>
              <a:noFill/>
              <a:ln w="12700">
                <a:noFill/>
                <a:miter lim="800000"/>
                <a:headEnd/>
                <a:tailEnd/>
              </a:ln>
              <a:effectLst/>
            </p:spPr>
            <p:txBody>
              <a:bodyPr lIns="90487" tIns="44450" rIns="90487" bIns="44450">
                <a:spAutoFit/>
              </a:bodyPr>
              <a:lstStyle/>
              <a:p>
                <a:pPr defTabSz="762000" eaLnBrk="0" hangingPunct="0"/>
                <a:r>
                  <a:rPr lang="de-DE" altLang="de-DE" sz="1700">
                    <a:solidFill>
                      <a:schemeClr val="bg2"/>
                    </a:solidFill>
                    <a:latin typeface="Arial" pitchFamily="34" charset="0"/>
                  </a:rPr>
                  <a:t>N = 100. (1-e                     )</a:t>
                </a:r>
              </a:p>
            </p:txBody>
          </p:sp>
          <p:sp>
            <p:nvSpPr>
              <p:cNvPr id="180272" name="Rectangle 48"/>
              <p:cNvSpPr>
                <a:spLocks noChangeArrowheads="1"/>
              </p:cNvSpPr>
              <p:nvPr/>
            </p:nvSpPr>
            <p:spPr bwMode="auto">
              <a:xfrm>
                <a:off x="4147" y="3484"/>
                <a:ext cx="413" cy="200"/>
              </a:xfrm>
              <a:prstGeom prst="rect">
                <a:avLst/>
              </a:prstGeom>
              <a:noFill/>
              <a:ln w="12700">
                <a:noFill/>
                <a:miter lim="800000"/>
                <a:headEnd/>
                <a:tailEnd/>
              </a:ln>
              <a:effectLst/>
            </p:spPr>
            <p:txBody>
              <a:bodyPr wrap="none" lIns="90487" tIns="44450" rIns="90487" bIns="44450">
                <a:spAutoFit/>
              </a:bodyPr>
              <a:lstStyle/>
              <a:p>
                <a:pPr defTabSz="762000" eaLnBrk="0" hangingPunct="0"/>
                <a:r>
                  <a:rPr lang="de-DE" altLang="de-DE" sz="1500">
                    <a:solidFill>
                      <a:schemeClr val="bg2"/>
                    </a:solidFill>
                    <a:latin typeface="Arial" pitchFamily="34" charset="0"/>
                  </a:rPr>
                  <a:t>-K. L.</a:t>
                </a:r>
              </a:p>
            </p:txBody>
          </p:sp>
        </p:grpSp>
      </p:gr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KONSTRUKSI</a:t>
            </a:r>
            <a:endParaRPr lang="id-ID" dirty="0"/>
          </a:p>
        </p:txBody>
      </p:sp>
      <p:sp>
        <p:nvSpPr>
          <p:cNvPr id="3" name="Text Placeholder 2"/>
          <p:cNvSpPr>
            <a:spLocks noGrp="1"/>
          </p:cNvSpPr>
          <p:nvPr>
            <p:ph type="body" sz="half" idx="1"/>
          </p:nvPr>
        </p:nvSpPr>
        <p:spPr>
          <a:xfrm>
            <a:off x="500034" y="1000108"/>
            <a:ext cx="8258204" cy="5572164"/>
          </a:xfrm>
        </p:spPr>
        <p:txBody>
          <a:bodyPr>
            <a:normAutofit fontScale="77500" lnSpcReduction="20000"/>
          </a:bodyPr>
          <a:lstStyle/>
          <a:p>
            <a:pPr>
              <a:buFont typeface="Wingdings" pitchFamily="2" charset="2"/>
              <a:buChar char="§"/>
            </a:pPr>
            <a:r>
              <a:rPr lang="id-ID" dirty="0" smtClean="0"/>
              <a:t>Proses pengukuran pada alat uji emisi gas buang kendaraan bermotor diesel, harus dapat dilakukan secara otomatis, sehingga pengaruh subjektif dari petugas penguji dapat dihilangkan.</a:t>
            </a:r>
          </a:p>
          <a:p>
            <a:pPr>
              <a:buFont typeface="Wingdings" pitchFamily="2" charset="2"/>
              <a:buChar char="§"/>
            </a:pPr>
            <a:r>
              <a:rPr lang="id-ID" dirty="0" smtClean="0"/>
              <a:t>Konstruksi dari alat uji harus sesuai dengan perkembangan teknik. Hal-hal berikut dapat dilihat sebagai telah memenuhi perkembangan teknik:</a:t>
            </a:r>
          </a:p>
          <a:p>
            <a:pPr lvl="1">
              <a:buFont typeface="Wingdings" pitchFamily="2" charset="2"/>
              <a:buChar char="§"/>
            </a:pPr>
            <a:r>
              <a:rPr lang="id-ID" dirty="0" smtClean="0"/>
              <a:t>Semua komponen yang berhubungan dengan emisi gas buang harus tahan terhadap pengaruh zat-zat kimia.</a:t>
            </a:r>
          </a:p>
          <a:p>
            <a:pPr lvl="1">
              <a:buFont typeface="Wingdings" pitchFamily="2" charset="2"/>
              <a:buChar char="§"/>
            </a:pPr>
            <a:r>
              <a:rPr lang="id-ID" dirty="0" smtClean="0"/>
              <a:t>Setiap penumpukan partikulat atau air kondensat sebelum atau sesudah ruang pengukuran dapat diabaikan.</a:t>
            </a:r>
          </a:p>
          <a:p>
            <a:pPr lvl="1">
              <a:buFont typeface="Wingdings" pitchFamily="2" charset="2"/>
              <a:buChar char="§"/>
            </a:pPr>
            <a:r>
              <a:rPr lang="id-ID" dirty="0" smtClean="0"/>
              <a:t>Alat uji harus memiliki sistem pemasukan gas yang cukup terisolasi, sehingga toleransi pengukuran tidak melebihi setengah dari toleransi yang diijinkan.</a:t>
            </a:r>
          </a:p>
          <a:p>
            <a:pPr lvl="1">
              <a:buFont typeface="Wingdings" pitchFamily="2" charset="2"/>
              <a:buChar char="§"/>
            </a:pPr>
            <a:r>
              <a:rPr lang="id-ID" dirty="0" smtClean="0"/>
              <a:t>Pada petunjuk pengoperasian harus dijelaskan tentang cara pengujian aliran gas dan kebocoran gas. Selanjutnya harus dijelaskan tentang interval pengujian/pengontrolan dari kebocoran dan aliran gas.</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KONSTRUKSI</a:t>
            </a:r>
            <a:endParaRPr lang="id-ID" dirty="0"/>
          </a:p>
        </p:txBody>
      </p:sp>
      <p:sp>
        <p:nvSpPr>
          <p:cNvPr id="3" name="Text Placeholder 2"/>
          <p:cNvSpPr>
            <a:spLocks noGrp="1"/>
          </p:cNvSpPr>
          <p:nvPr>
            <p:ph type="body" sz="half" idx="1"/>
          </p:nvPr>
        </p:nvSpPr>
        <p:spPr>
          <a:xfrm>
            <a:off x="500034" y="1000108"/>
            <a:ext cx="8258204" cy="2357454"/>
          </a:xfrm>
        </p:spPr>
        <p:txBody>
          <a:bodyPr>
            <a:normAutofit fontScale="77500" lnSpcReduction="20000"/>
          </a:bodyPr>
          <a:lstStyle/>
          <a:p>
            <a:pPr>
              <a:buFont typeface="Wingdings" pitchFamily="2" charset="2"/>
              <a:buChar char="§"/>
            </a:pPr>
            <a:r>
              <a:rPr lang="id-ID" dirty="0" smtClean="0"/>
              <a:t>Diameter dalam dari probe harus mengijinkan pengujian emisi yang representatif sesuai dengan perkembangan teknik. Pengujian dapat dikatakan representatif apabila perbandingan antara luas permukaan dari probe dan ujung knalpot lebih besar atau sama dengan 0.05. Hal ini terutama akan berlaku pada pemakaian probe berikut:</a:t>
            </a:r>
            <a:endParaRPr lang="id-ID" dirty="0"/>
          </a:p>
        </p:txBody>
      </p:sp>
      <p:graphicFrame>
        <p:nvGraphicFramePr>
          <p:cNvPr id="4" name="Table 3"/>
          <p:cNvGraphicFramePr>
            <a:graphicFrameLocks noGrp="1"/>
          </p:cNvGraphicFramePr>
          <p:nvPr/>
        </p:nvGraphicFramePr>
        <p:xfrm>
          <a:off x="928662" y="3357562"/>
          <a:ext cx="7929619" cy="2193162"/>
        </p:xfrm>
        <a:graphic>
          <a:graphicData uri="http://schemas.openxmlformats.org/drawingml/2006/table">
            <a:tbl>
              <a:tblPr/>
              <a:tblGrid>
                <a:gridCol w="2465081"/>
                <a:gridCol w="1637912"/>
                <a:gridCol w="2188714"/>
                <a:gridCol w="1637912"/>
              </a:tblGrid>
              <a:tr h="561016">
                <a:tc>
                  <a:txBody>
                    <a:bodyPr/>
                    <a:lstStyle/>
                    <a:p>
                      <a:pPr algn="just">
                        <a:spcAft>
                          <a:spcPts val="0"/>
                        </a:spcAft>
                      </a:pPr>
                      <a:r>
                        <a:rPr lang="en-US" sz="2000" dirty="0">
                          <a:latin typeface="Arial"/>
                          <a:ea typeface="Times New Roman"/>
                          <a:cs typeface="Times New Roman"/>
                        </a:rPr>
                        <a:t>Diameter </a:t>
                      </a:r>
                      <a:r>
                        <a:rPr lang="en-US" sz="2000" dirty="0" err="1">
                          <a:latin typeface="Arial"/>
                          <a:ea typeface="Times New Roman"/>
                          <a:cs typeface="Times New Roman"/>
                        </a:rPr>
                        <a:t>dalam</a:t>
                      </a:r>
                      <a:r>
                        <a:rPr lang="en-US" sz="2000" dirty="0">
                          <a:latin typeface="Arial"/>
                          <a:ea typeface="Times New Roman"/>
                          <a:cs typeface="Times New Roman"/>
                        </a:rPr>
                        <a:t> probe</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10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16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27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9162">
                <a:tc>
                  <a:txBody>
                    <a:bodyPr/>
                    <a:lstStyle/>
                    <a:p>
                      <a:pPr algn="just">
                        <a:spcAft>
                          <a:spcPts val="0"/>
                        </a:spcAft>
                      </a:pPr>
                      <a:r>
                        <a:rPr lang="en-US" sz="2000" dirty="0">
                          <a:latin typeface="Arial"/>
                          <a:ea typeface="Times New Roman"/>
                          <a:cs typeface="Times New Roman"/>
                        </a:rPr>
                        <a:t>Diameter </a:t>
                      </a:r>
                      <a:r>
                        <a:rPr lang="en-US" sz="2000" dirty="0" err="1">
                          <a:latin typeface="Arial"/>
                          <a:ea typeface="Times New Roman"/>
                          <a:cs typeface="Times New Roman"/>
                        </a:rPr>
                        <a:t>ujung</a:t>
                      </a:r>
                      <a:r>
                        <a:rPr lang="en-US" sz="2000" dirty="0">
                          <a:latin typeface="Arial"/>
                          <a:ea typeface="Times New Roman"/>
                          <a:cs typeface="Times New Roman"/>
                        </a:rPr>
                        <a:t> </a:t>
                      </a:r>
                      <a:r>
                        <a:rPr lang="en-US" sz="2000" dirty="0" err="1">
                          <a:latin typeface="Arial"/>
                          <a:ea typeface="Times New Roman"/>
                          <a:cs typeface="Times New Roman"/>
                        </a:rPr>
                        <a:t>knalpot</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&lt; 40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40 mm ≤ knalpot &lt; 70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a:latin typeface="Arial"/>
                          <a:ea typeface="Times New Roman"/>
                          <a:cs typeface="Times New Roman"/>
                        </a:rPr>
                        <a:t>&gt; 70 mm</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1524">
                <a:tc>
                  <a:txBody>
                    <a:bodyPr/>
                    <a:lstStyle/>
                    <a:p>
                      <a:pPr algn="just">
                        <a:spcAft>
                          <a:spcPts val="0"/>
                        </a:spcAft>
                      </a:pPr>
                      <a:r>
                        <a:rPr lang="en-US" sz="2000">
                          <a:latin typeface="Arial"/>
                          <a:ea typeface="Times New Roman"/>
                          <a:cs typeface="Times New Roman"/>
                        </a:rPr>
                        <a:t>Luas penampang ujung knalpot</a:t>
                      </a:r>
                      <a:endParaRPr lang="id-ID" sz="2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&lt; 1257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1257 mm</a:t>
                      </a:r>
                      <a:r>
                        <a:rPr lang="en-US" sz="2000" baseline="30000" dirty="0">
                          <a:latin typeface="Arial"/>
                          <a:ea typeface="Times New Roman"/>
                          <a:cs typeface="Times New Roman"/>
                        </a:rPr>
                        <a:t>2</a:t>
                      </a:r>
                      <a:r>
                        <a:rPr lang="en-US" sz="2000" dirty="0">
                          <a:latin typeface="Arial"/>
                          <a:ea typeface="Times New Roman"/>
                          <a:cs typeface="Times New Roman"/>
                        </a:rPr>
                        <a:t> ≤ </a:t>
                      </a:r>
                      <a:r>
                        <a:rPr lang="en-US" sz="2000" dirty="0" err="1">
                          <a:latin typeface="Arial"/>
                          <a:ea typeface="Times New Roman"/>
                          <a:cs typeface="Times New Roman"/>
                        </a:rPr>
                        <a:t>knalpot</a:t>
                      </a:r>
                      <a:r>
                        <a:rPr lang="en-US" sz="2000" dirty="0">
                          <a:latin typeface="Arial"/>
                          <a:ea typeface="Times New Roman"/>
                          <a:cs typeface="Times New Roman"/>
                        </a:rPr>
                        <a:t> &lt; 3848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dirty="0">
                          <a:latin typeface="Arial"/>
                          <a:ea typeface="Times New Roman"/>
                          <a:cs typeface="Times New Roman"/>
                        </a:rPr>
                        <a:t>&gt; 3848 mm</a:t>
                      </a:r>
                      <a:r>
                        <a:rPr lang="en-US" sz="2000" baseline="30000" dirty="0">
                          <a:latin typeface="Arial"/>
                          <a:ea typeface="Times New Roman"/>
                          <a:cs typeface="Times New Roman"/>
                        </a:rPr>
                        <a:t>2</a:t>
                      </a:r>
                      <a:endParaRPr lang="id-ID" sz="2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SATUAN PENGUJIAN</a:t>
            </a:r>
            <a:endParaRPr lang="id-ID" dirty="0"/>
          </a:p>
        </p:txBody>
      </p:sp>
      <p:sp>
        <p:nvSpPr>
          <p:cNvPr id="3" name="Text Placeholder 2"/>
          <p:cNvSpPr>
            <a:spLocks noGrp="1"/>
          </p:cNvSpPr>
          <p:nvPr>
            <p:ph type="body" sz="half" idx="1"/>
          </p:nvPr>
        </p:nvSpPr>
        <p:spPr>
          <a:xfrm>
            <a:off x="500034" y="1000108"/>
            <a:ext cx="8258204" cy="5572164"/>
          </a:xfrm>
        </p:spPr>
        <p:txBody>
          <a:bodyPr>
            <a:normAutofit lnSpcReduction="10000"/>
          </a:bodyPr>
          <a:lstStyle/>
          <a:p>
            <a:pPr>
              <a:buFont typeface="Wingdings" pitchFamily="2" charset="2"/>
              <a:buChar char="§"/>
            </a:pPr>
            <a:r>
              <a:rPr lang="id-ID" dirty="0" smtClean="0"/>
              <a:t>Fungsi dari satuan pengujian adalah untuk memastikan bahwa kendaraan yang diuji telah memenuhi spesifikasi teknik. Untuk mencapai tujuan ini, satuan pengukuran berikut diperlukan:</a:t>
            </a:r>
          </a:p>
          <a:p>
            <a:pPr lvl="1">
              <a:buFont typeface="Wingdings" pitchFamily="2" charset="2"/>
              <a:buChar char="§"/>
            </a:pPr>
            <a:r>
              <a:rPr lang="id-ID" dirty="0" smtClean="0"/>
              <a:t>Koefisien kehitaman maksimal k (m-1) pada saat pengujian dengan metoda percepatan bebas dan index kehitaman N(%) berdasarkan pada panjang cahaya LA 0.430 m.</a:t>
            </a:r>
          </a:p>
          <a:p>
            <a:pPr lvl="1">
              <a:buFont typeface="Wingdings" pitchFamily="2" charset="2"/>
              <a:buChar char="§"/>
            </a:pPr>
            <a:r>
              <a:rPr lang="id-ID" dirty="0" smtClean="0"/>
              <a:t>Putaran motor (rpm( pada saat idle dan pada saat percepatan bebas</a:t>
            </a:r>
          </a:p>
          <a:p>
            <a:pPr lvl="1">
              <a:buFont typeface="Wingdings" pitchFamily="2" charset="2"/>
              <a:buChar char="§"/>
            </a:pPr>
            <a:r>
              <a:rPr lang="id-ID" dirty="0" smtClean="0"/>
              <a:t>Temperatur oli dari motor.</a:t>
            </a:r>
          </a:p>
          <a:p>
            <a:pPr>
              <a:buFont typeface="Wingdings" pitchFamily="2" charset="2"/>
              <a:buChar char="§"/>
            </a:pPr>
            <a:endParaRPr lang="id-ID"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TOLERANSI KESALAHAN</a:t>
            </a:r>
            <a:endParaRPr lang="id-ID" dirty="0"/>
          </a:p>
        </p:txBody>
      </p:sp>
      <p:sp>
        <p:nvSpPr>
          <p:cNvPr id="3" name="Text Placeholder 2"/>
          <p:cNvSpPr>
            <a:spLocks noGrp="1"/>
          </p:cNvSpPr>
          <p:nvPr>
            <p:ph type="body" sz="half" idx="1"/>
          </p:nvPr>
        </p:nvSpPr>
        <p:spPr>
          <a:xfrm>
            <a:off x="500034" y="1000108"/>
            <a:ext cx="8258204" cy="5500726"/>
          </a:xfrm>
        </p:spPr>
        <p:txBody>
          <a:bodyPr>
            <a:normAutofit/>
          </a:bodyPr>
          <a:lstStyle/>
          <a:p>
            <a:pPr>
              <a:buFont typeface="Wingdings" pitchFamily="2" charset="2"/>
              <a:buChar char="§"/>
            </a:pPr>
            <a:r>
              <a:rPr lang="id-ID" sz="2100" dirty="0" smtClean="0"/>
              <a:t>Sesuai dengan perkembangan teknik, toleransi berikut harus dipenuhi:</a:t>
            </a:r>
          </a:p>
          <a:p>
            <a:pPr>
              <a:buFont typeface="Wingdings" pitchFamily="2" charset="2"/>
              <a:buChar char="§"/>
            </a:pPr>
            <a:r>
              <a:rPr lang="id-ID" sz="2100" dirty="0" smtClean="0"/>
              <a:t>Untuk pengukuran secara dinamis seperti halnya percepatan bebas, maka toleransi kesalahan untuk koefisien kehitaman adalah:</a:t>
            </a:r>
          </a:p>
          <a:p>
            <a:pPr lvl="1">
              <a:buFont typeface="Wingdings" pitchFamily="2" charset="2"/>
              <a:buChar char="§"/>
            </a:pPr>
            <a:r>
              <a:rPr lang="id-ID" sz="2100" dirty="0" smtClean="0"/>
              <a:t>± 0.15 m-1 untuk k ≤ 1m-1</a:t>
            </a:r>
          </a:p>
          <a:p>
            <a:pPr lvl="1">
              <a:buFont typeface="Wingdings" pitchFamily="2" charset="2"/>
              <a:buChar char="§"/>
            </a:pPr>
            <a:r>
              <a:rPr lang="id-ID" sz="2100" dirty="0" smtClean="0"/>
              <a:t>± 0.15 * k  untuk k &gt; 1m-1</a:t>
            </a:r>
          </a:p>
          <a:p>
            <a:pPr>
              <a:buFont typeface="Wingdings" pitchFamily="2" charset="2"/>
              <a:buChar char="§"/>
            </a:pPr>
            <a:r>
              <a:rPr lang="id-ID" sz="2100" dirty="0" smtClean="0"/>
              <a:t>Untuk pemeriksaan alat secara statis berdasarkan ketentuan pada poin 5.1, maka toleransi kesalahan adalah sebagai berikut:</a:t>
            </a:r>
          </a:p>
          <a:p>
            <a:pPr lvl="1">
              <a:buFont typeface="Wingdings" pitchFamily="2" charset="2"/>
              <a:buChar char="§"/>
            </a:pPr>
            <a:r>
              <a:rPr lang="id-ID" sz="2100" dirty="0" smtClean="0"/>
              <a:t>± 0.05 m-1 untuk k ≤ 2 m-1</a:t>
            </a:r>
          </a:p>
          <a:p>
            <a:pPr lvl="1">
              <a:buFont typeface="Wingdings" pitchFamily="2" charset="2"/>
              <a:buChar char="§"/>
            </a:pPr>
            <a:r>
              <a:rPr lang="id-ID" sz="2100" dirty="0" smtClean="0"/>
              <a:t>± 0.025 * k  untuk k &gt; 2 m-1</a:t>
            </a:r>
          </a:p>
          <a:p>
            <a:pPr>
              <a:buFont typeface="Wingdings" pitchFamily="2" charset="2"/>
              <a:buChar char="§"/>
            </a:pPr>
            <a:r>
              <a:rPr lang="id-ID" sz="2100" dirty="0" smtClean="0"/>
              <a:t>Sistem kontrol eksternal yang tercantum pada poin 5.1 mempunyai sifat-sifat teknis yang dapat digambarkan sebagai k’ [m-1] equivalen terhadap koefisien kehitaman. Toleransi kesalahan untuk k’ adalah:</a:t>
            </a:r>
          </a:p>
          <a:p>
            <a:pPr>
              <a:buFont typeface="Wingdings" pitchFamily="2" charset="2"/>
              <a:buChar char="§"/>
            </a:pPr>
            <a:r>
              <a:rPr lang="id-ID" sz="2100" dirty="0" smtClean="0"/>
              <a:t>± 0.025 m-1 untuk k’ ≤ 2 m-1</a:t>
            </a:r>
          </a:p>
          <a:p>
            <a:pPr>
              <a:buFont typeface="Wingdings" pitchFamily="2" charset="2"/>
              <a:buChar char="§"/>
            </a:pPr>
            <a:r>
              <a:rPr lang="id-ID" sz="2100" dirty="0" smtClean="0"/>
              <a:t>± 0.0125 * k’  untuk k’ &gt; 2 m-1</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id-ID" dirty="0" smtClean="0"/>
              <a:t>OFFICIAL MEASUREMENT</a:t>
            </a:r>
            <a:endParaRPr lang="id-ID" dirty="0"/>
          </a:p>
        </p:txBody>
      </p:sp>
      <p:sp>
        <p:nvSpPr>
          <p:cNvPr id="3" name="Text Placeholder 2"/>
          <p:cNvSpPr>
            <a:spLocks noGrp="1"/>
          </p:cNvSpPr>
          <p:nvPr>
            <p:ph type="body" sz="half" idx="1"/>
          </p:nvPr>
        </p:nvSpPr>
        <p:spPr>
          <a:xfrm>
            <a:off x="500034" y="857232"/>
            <a:ext cx="8258204" cy="5715040"/>
          </a:xfrm>
        </p:spPr>
        <p:txBody>
          <a:bodyPr>
            <a:noAutofit/>
          </a:bodyPr>
          <a:lstStyle/>
          <a:p>
            <a:pPr>
              <a:buFont typeface="Wingdings" pitchFamily="2" charset="2"/>
              <a:buChar char="§"/>
            </a:pPr>
            <a:r>
              <a:rPr lang="id-ID" sz="1700" dirty="0" smtClean="0"/>
              <a:t>Untuk menjamin bahwa hasil pengujian yang diperoleh merupakan hasil yang representatif, maka pengujian harus dilakukan dengan mode “pengukuran resmi”.</a:t>
            </a:r>
          </a:p>
          <a:p>
            <a:pPr lvl="1">
              <a:buFont typeface="Wingdings" pitchFamily="2" charset="2"/>
              <a:buChar char="§"/>
            </a:pPr>
            <a:r>
              <a:rPr lang="id-ID" sz="1700" dirty="0" smtClean="0"/>
              <a:t>Secara otomatis melakukan penyeimbangan nilai nol dan nilai akhir atau prosedur yang lain yang diijinkan oleh instansi yang berwenang.</a:t>
            </a:r>
          </a:p>
          <a:p>
            <a:pPr lvl="1">
              <a:buFont typeface="Wingdings" pitchFamily="2" charset="2"/>
              <a:buChar char="§"/>
            </a:pPr>
            <a:r>
              <a:rPr lang="id-ID" sz="1700" dirty="0" smtClean="0"/>
              <a:t>Membutuhkan minimal 6 kali pengukuran secara seri dengan cara percepatan bebas</a:t>
            </a:r>
          </a:p>
          <a:p>
            <a:pPr lvl="1">
              <a:buFont typeface="Wingdings" pitchFamily="2" charset="2"/>
              <a:buChar char="§"/>
            </a:pPr>
            <a:r>
              <a:rPr lang="id-ID" sz="1700" dirty="0" smtClean="0"/>
              <a:t>Koefisien kehitaman ditentukan dalam ruang pengukuran selama minimal 5 detik</a:t>
            </a:r>
          </a:p>
          <a:p>
            <a:pPr lvl="1">
              <a:buFont typeface="Wingdings" pitchFamily="2" charset="2"/>
              <a:buChar char="§"/>
            </a:pPr>
            <a:r>
              <a:rPr lang="id-ID" sz="1700" dirty="0" smtClean="0"/>
              <a:t>Setelah melepaskan pedal gas, maka pengukuran berikutnya dilakukan setelah 15 detik</a:t>
            </a:r>
          </a:p>
          <a:p>
            <a:pPr lvl="1">
              <a:buFont typeface="Wingdings" pitchFamily="2" charset="2"/>
              <a:buChar char="§"/>
            </a:pPr>
            <a:r>
              <a:rPr lang="id-ID" sz="1700" dirty="0" smtClean="0"/>
              <a:t>Dari 4 kali pengukuran berturut-turut, dihitung rata-rata dari koefisien kehitaman</a:t>
            </a:r>
          </a:p>
          <a:p>
            <a:pPr lvl="1">
              <a:buFont typeface="Wingdings" pitchFamily="2" charset="2"/>
              <a:buChar char="§"/>
            </a:pPr>
            <a:r>
              <a:rPr lang="id-ID" sz="1700" dirty="0" smtClean="0"/>
              <a:t>Periksa apakah hasil pengujian memenuhi persyaratan berikut:</a:t>
            </a:r>
          </a:p>
          <a:p>
            <a:pPr lvl="1">
              <a:buFont typeface="Wingdings" pitchFamily="2" charset="2"/>
              <a:buChar char="§"/>
            </a:pPr>
            <a:r>
              <a:rPr lang="id-ID" sz="1700" dirty="0" smtClean="0"/>
              <a:t>Perbedaan antara nilai yang terbesar dan yang terkecil dari 4 hasil pengujian tersebut tidak boleh melebihi 0.25 m-1 untuk untuk k ≤ 2 m-1 atau 0.125 m-1 untuk k &gt; 2 m-1</a:t>
            </a:r>
          </a:p>
          <a:p>
            <a:pPr lvl="1">
              <a:buFont typeface="Wingdings" pitchFamily="2" charset="2"/>
              <a:buChar char="§"/>
            </a:pPr>
            <a:r>
              <a:rPr lang="id-ID" sz="1700" dirty="0" smtClean="0"/>
              <a:t>Untuk putaran stasioner ataupun putaran maksimal, perbedaan antara putaran terbesar dan terkecil tidak boleh melebihi 10% dari putaran rata-rata dan minimal 100 rpm.</a:t>
            </a:r>
          </a:p>
          <a:p>
            <a:pPr>
              <a:buFont typeface="Wingdings" pitchFamily="2" charset="2"/>
              <a:buChar char="§"/>
            </a:pPr>
            <a:r>
              <a:rPr lang="id-ID" sz="1700" dirty="0" smtClean="0"/>
              <a:t>Pada akhir dari pengukuran, alat uji akan mencetak hasil pengukuran. Setiap pelanggaran atau ketentuan yang tidak dipenuhi pada poin 4.1 harus jelas terlihat pada hasil cetakan tersebut.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idx="4294967295"/>
          </p:nvPr>
        </p:nvSpPr>
        <p:spPr>
          <a:xfrm>
            <a:off x="762000" y="330200"/>
            <a:ext cx="7772400" cy="588963"/>
          </a:xfrm>
          <a:noFill/>
        </p:spPr>
        <p:txBody>
          <a:bodyPr lIns="98425" tIns="50800" rIns="98425" bIns="50800" anchor="b">
            <a:spAutoFit/>
          </a:bodyPr>
          <a:lstStyle/>
          <a:p>
            <a:r>
              <a:rPr lang="de-DE" altLang="de-DE" sz="3200" smtClean="0">
                <a:solidFill>
                  <a:schemeClr val="tx1"/>
                </a:solidFill>
                <a:effectLst/>
                <a:latin typeface="Arial" pitchFamily="34" charset="0"/>
              </a:rPr>
              <a:t>PRINSIP PENGUKURAN OPASITAS</a:t>
            </a:r>
          </a:p>
        </p:txBody>
      </p:sp>
      <p:pic>
        <p:nvPicPr>
          <p:cNvPr id="182275" name="Picture 3" descr="Skala Bosch"/>
          <p:cNvPicPr>
            <a:picLocks noChangeAspect="1" noChangeArrowheads="1"/>
          </p:cNvPicPr>
          <p:nvPr/>
        </p:nvPicPr>
        <p:blipFill>
          <a:blip r:embed="rId3" cstate="print"/>
          <a:srcRect/>
          <a:stretch>
            <a:fillRect/>
          </a:stretch>
        </p:blipFill>
        <p:spPr bwMode="auto">
          <a:xfrm>
            <a:off x="533400" y="1295400"/>
            <a:ext cx="8172450" cy="2147888"/>
          </a:xfrm>
          <a:prstGeom prst="rect">
            <a:avLst/>
          </a:prstGeom>
          <a:noFill/>
          <a:ln w="9525">
            <a:noFill/>
            <a:miter lim="800000"/>
            <a:headEnd/>
            <a:tailEnd/>
          </a:ln>
          <a:effectLst/>
        </p:spPr>
      </p:pic>
      <p:pic>
        <p:nvPicPr>
          <p:cNvPr id="182276" name="Picture 4" descr="K-Wert"/>
          <p:cNvPicPr>
            <a:picLocks noChangeAspect="1" noChangeArrowheads="1"/>
          </p:cNvPicPr>
          <p:nvPr/>
        </p:nvPicPr>
        <p:blipFill>
          <a:blip r:embed="rId4"/>
          <a:srcRect/>
          <a:stretch>
            <a:fillRect/>
          </a:stretch>
        </p:blipFill>
        <p:spPr bwMode="auto">
          <a:xfrm>
            <a:off x="1981200" y="3733800"/>
            <a:ext cx="5056188" cy="233997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066800" y="719138"/>
            <a:ext cx="6109365" cy="400110"/>
          </a:xfrm>
          <a:prstGeom prst="rect">
            <a:avLst/>
          </a:prstGeom>
          <a:noFill/>
          <a:ln w="9525">
            <a:noFill/>
            <a:miter lim="800000"/>
            <a:headEnd/>
            <a:tailEnd/>
          </a:ln>
        </p:spPr>
        <p:txBody>
          <a:bodyPr wrap="none">
            <a:spAutoFit/>
          </a:bodyPr>
          <a:lstStyle/>
          <a:p>
            <a:pPr eaLnBrk="1" hangingPunct="1"/>
            <a:r>
              <a:rPr lang="en-US" altLang="ja-JP" dirty="0">
                <a:ea typeface="ＭＳ Ｐゴシック" charset="-128"/>
              </a:rPr>
              <a:t>(2) </a:t>
            </a:r>
            <a:r>
              <a:rPr lang="id-ID" altLang="ja-JP" dirty="0" smtClean="0">
                <a:ea typeface="ＭＳ Ｐゴシック" charset="-128"/>
              </a:rPr>
              <a:t>Side slip roda depan karena </a:t>
            </a:r>
            <a:r>
              <a:rPr lang="en-US" altLang="ja-JP" dirty="0" smtClean="0">
                <a:ea typeface="ＭＳ Ｐゴシック" charset="-128"/>
              </a:rPr>
              <a:t>camber </a:t>
            </a:r>
            <a:r>
              <a:rPr lang="id-ID" altLang="ja-JP" dirty="0" smtClean="0">
                <a:ea typeface="ＭＳ Ｐゴシック" charset="-128"/>
              </a:rPr>
              <a:t>tanpa</a:t>
            </a:r>
            <a:r>
              <a:rPr lang="en-US" altLang="ja-JP" dirty="0" smtClean="0">
                <a:ea typeface="ＭＳ Ｐゴシック" charset="-128"/>
              </a:rPr>
              <a:t> </a:t>
            </a:r>
            <a:r>
              <a:rPr lang="en-US" altLang="ja-JP" dirty="0">
                <a:ea typeface="ＭＳ Ｐゴシック" charset="-128"/>
              </a:rPr>
              <a:t>toe-in</a:t>
            </a:r>
          </a:p>
        </p:txBody>
      </p:sp>
      <p:pic>
        <p:nvPicPr>
          <p:cNvPr id="3076" name="Picture 3" descr="C:\　作業中\1.gif"/>
          <p:cNvPicPr>
            <a:picLocks noChangeAspect="1" noChangeArrowheads="1"/>
          </p:cNvPicPr>
          <p:nvPr/>
        </p:nvPicPr>
        <p:blipFill>
          <a:blip r:embed="rId3"/>
          <a:srcRect/>
          <a:stretch>
            <a:fillRect/>
          </a:stretch>
        </p:blipFill>
        <p:spPr bwMode="auto">
          <a:xfrm>
            <a:off x="1524000" y="2133600"/>
            <a:ext cx="3333750" cy="3419475"/>
          </a:xfrm>
          <a:prstGeom prst="rect">
            <a:avLst/>
          </a:prstGeom>
          <a:noFill/>
          <a:ln w="9525">
            <a:noFill/>
            <a:miter lim="800000"/>
            <a:headEnd/>
            <a:tailEnd/>
          </a:ln>
        </p:spPr>
      </p:pic>
      <p:sp>
        <p:nvSpPr>
          <p:cNvPr id="3077" name="Text Box 4"/>
          <p:cNvSpPr txBox="1">
            <a:spLocks noChangeArrowheads="1"/>
          </p:cNvSpPr>
          <p:nvPr/>
        </p:nvSpPr>
        <p:spPr bwMode="auto">
          <a:xfrm>
            <a:off x="2971800" y="2438400"/>
            <a:ext cx="3571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r>
              <a:rPr kumimoji="0" lang="en-US" sz="1600">
                <a:ea typeface="ＭＳ Ｐゴシック" charset="-128"/>
              </a:rPr>
              <a:t>'</a:t>
            </a:r>
            <a:endParaRPr kumimoji="0" lang="en-US" altLang="ja-JP" sz="1600">
              <a:ea typeface="ＭＳ Ｐゴシック" charset="-128"/>
            </a:endParaRPr>
          </a:p>
        </p:txBody>
      </p:sp>
      <p:sp>
        <p:nvSpPr>
          <p:cNvPr id="3078" name="Text Box 5"/>
          <p:cNvSpPr txBox="1">
            <a:spLocks noChangeArrowheads="1"/>
          </p:cNvSpPr>
          <p:nvPr/>
        </p:nvSpPr>
        <p:spPr bwMode="auto">
          <a:xfrm>
            <a:off x="2971800" y="4191000"/>
            <a:ext cx="319088"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P</a:t>
            </a:r>
          </a:p>
        </p:txBody>
      </p:sp>
      <p:sp>
        <p:nvSpPr>
          <p:cNvPr id="3079" name="Text Box 6"/>
          <p:cNvSpPr txBox="1">
            <a:spLocks noChangeArrowheads="1"/>
          </p:cNvSpPr>
          <p:nvPr/>
        </p:nvSpPr>
        <p:spPr bwMode="auto">
          <a:xfrm>
            <a:off x="3048000" y="2106613"/>
            <a:ext cx="2667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r>
              <a:rPr kumimoji="0" lang="en-US" sz="1600">
                <a:ea typeface="ＭＳ Ｐゴシック" charset="-128"/>
              </a:rPr>
              <a:t>'</a:t>
            </a:r>
            <a:endParaRPr kumimoji="0" lang="en-US" altLang="ja-JP" sz="1600">
              <a:ea typeface="ＭＳ Ｐゴシック" charset="-128"/>
            </a:endParaRPr>
          </a:p>
        </p:txBody>
      </p:sp>
      <p:sp>
        <p:nvSpPr>
          <p:cNvPr id="3080" name="Text Box 7"/>
          <p:cNvSpPr txBox="1">
            <a:spLocks noChangeArrowheads="1"/>
          </p:cNvSpPr>
          <p:nvPr/>
        </p:nvSpPr>
        <p:spPr bwMode="auto">
          <a:xfrm>
            <a:off x="3048000" y="5257800"/>
            <a:ext cx="228600"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l</a:t>
            </a:r>
          </a:p>
        </p:txBody>
      </p:sp>
      <p:sp>
        <p:nvSpPr>
          <p:cNvPr id="3081" name="Line 8"/>
          <p:cNvSpPr>
            <a:spLocks noChangeShapeType="1"/>
          </p:cNvSpPr>
          <p:nvPr/>
        </p:nvSpPr>
        <p:spPr bwMode="auto">
          <a:xfrm>
            <a:off x="3276600" y="5437188"/>
            <a:ext cx="609600" cy="0"/>
          </a:xfrm>
          <a:prstGeom prst="line">
            <a:avLst/>
          </a:prstGeom>
          <a:noFill/>
          <a:ln w="19050">
            <a:solidFill>
              <a:schemeClr val="tx1"/>
            </a:solidFill>
            <a:round/>
            <a:headEnd/>
            <a:tailEnd type="triangle" w="med" len="med"/>
          </a:ln>
        </p:spPr>
        <p:txBody>
          <a:bodyPr wrap="none" anchor="ctr"/>
          <a:lstStyle/>
          <a:p>
            <a:endParaRPr lang="id-ID"/>
          </a:p>
        </p:txBody>
      </p:sp>
      <p:sp>
        <p:nvSpPr>
          <p:cNvPr id="3082" name="Line 9"/>
          <p:cNvSpPr>
            <a:spLocks noChangeShapeType="1"/>
          </p:cNvSpPr>
          <p:nvPr/>
        </p:nvSpPr>
        <p:spPr bwMode="auto">
          <a:xfrm>
            <a:off x="2438400" y="5437188"/>
            <a:ext cx="609600" cy="0"/>
          </a:xfrm>
          <a:prstGeom prst="line">
            <a:avLst/>
          </a:prstGeom>
          <a:noFill/>
          <a:ln w="19050">
            <a:solidFill>
              <a:schemeClr val="tx1"/>
            </a:solidFill>
            <a:round/>
            <a:headEnd type="triangle" w="med" len="med"/>
            <a:tailEnd/>
          </a:ln>
        </p:spPr>
        <p:txBody>
          <a:bodyPr wrap="none" anchor="ctr"/>
          <a:lstStyle/>
          <a:p>
            <a:endParaRPr lang="id-ID"/>
          </a:p>
        </p:txBody>
      </p:sp>
      <p:sp>
        <p:nvSpPr>
          <p:cNvPr id="3083" name="Line 10"/>
          <p:cNvSpPr>
            <a:spLocks noChangeShapeType="1"/>
          </p:cNvSpPr>
          <p:nvPr/>
        </p:nvSpPr>
        <p:spPr bwMode="auto">
          <a:xfrm>
            <a:off x="3276600" y="2286000"/>
            <a:ext cx="1066800" cy="0"/>
          </a:xfrm>
          <a:prstGeom prst="line">
            <a:avLst/>
          </a:prstGeom>
          <a:noFill/>
          <a:ln w="19050">
            <a:solidFill>
              <a:schemeClr val="tx1"/>
            </a:solidFill>
            <a:round/>
            <a:headEnd/>
            <a:tailEnd type="triangle" w="med" len="med"/>
          </a:ln>
        </p:spPr>
        <p:txBody>
          <a:bodyPr wrap="none" anchor="ctr"/>
          <a:lstStyle/>
          <a:p>
            <a:endParaRPr lang="id-ID"/>
          </a:p>
        </p:txBody>
      </p:sp>
      <p:sp>
        <p:nvSpPr>
          <p:cNvPr id="3084" name="Line 11"/>
          <p:cNvSpPr>
            <a:spLocks noChangeShapeType="1"/>
          </p:cNvSpPr>
          <p:nvPr/>
        </p:nvSpPr>
        <p:spPr bwMode="auto">
          <a:xfrm>
            <a:off x="1981200" y="2286000"/>
            <a:ext cx="1066800" cy="0"/>
          </a:xfrm>
          <a:prstGeom prst="line">
            <a:avLst/>
          </a:prstGeom>
          <a:noFill/>
          <a:ln w="19050">
            <a:solidFill>
              <a:schemeClr val="tx1"/>
            </a:solidFill>
            <a:round/>
            <a:headEnd type="triangle" w="med" len="med"/>
            <a:tailEnd/>
          </a:ln>
        </p:spPr>
        <p:txBody>
          <a:bodyPr wrap="none" anchor="ctr"/>
          <a:lstStyle/>
          <a:p>
            <a:endParaRPr lang="id-ID"/>
          </a:p>
        </p:txBody>
      </p:sp>
      <p:sp>
        <p:nvSpPr>
          <p:cNvPr id="3085" name="Text Box 12"/>
          <p:cNvSpPr txBox="1">
            <a:spLocks noChangeArrowheads="1"/>
          </p:cNvSpPr>
          <p:nvPr/>
        </p:nvSpPr>
        <p:spPr bwMode="auto">
          <a:xfrm>
            <a:off x="1752600" y="1676400"/>
            <a:ext cx="298291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Axle Expansion due to Camber</a:t>
            </a:r>
          </a:p>
        </p:txBody>
      </p:sp>
      <p:sp>
        <p:nvSpPr>
          <p:cNvPr id="3086" name="Line 13"/>
          <p:cNvSpPr>
            <a:spLocks noChangeShapeType="1"/>
          </p:cNvSpPr>
          <p:nvPr/>
        </p:nvSpPr>
        <p:spPr bwMode="auto">
          <a:xfrm flipV="1">
            <a:off x="3124200" y="3429000"/>
            <a:ext cx="0" cy="457200"/>
          </a:xfrm>
          <a:prstGeom prst="line">
            <a:avLst/>
          </a:prstGeom>
          <a:noFill/>
          <a:ln w="76200">
            <a:solidFill>
              <a:srgbClr val="0000FF"/>
            </a:solidFill>
            <a:round/>
            <a:headEnd/>
            <a:tailEnd type="triangle" w="med" len="med"/>
          </a:ln>
        </p:spPr>
        <p:txBody>
          <a:bodyPr wrap="none" anchor="ctr"/>
          <a:lstStyle/>
          <a:p>
            <a:endParaRPr lang="id-ID"/>
          </a:p>
        </p:txBody>
      </p:sp>
      <p:sp>
        <p:nvSpPr>
          <p:cNvPr id="3087" name="Text Box 14"/>
          <p:cNvSpPr txBox="1">
            <a:spLocks noChangeArrowheads="1"/>
          </p:cNvSpPr>
          <p:nvPr/>
        </p:nvSpPr>
        <p:spPr bwMode="auto">
          <a:xfrm>
            <a:off x="5257800" y="2362200"/>
            <a:ext cx="2951163" cy="336550"/>
          </a:xfrm>
          <a:prstGeom prst="rect">
            <a:avLst/>
          </a:prstGeom>
          <a:noFill/>
          <a:ln w="9525">
            <a:noFill/>
            <a:miter lim="800000"/>
            <a:headEnd/>
            <a:tailEnd/>
          </a:ln>
        </p:spPr>
        <p:txBody>
          <a:bodyPr wrap="none">
            <a:spAutoFit/>
          </a:bodyPr>
          <a:lstStyle/>
          <a:p>
            <a:pPr eaLnBrk="1" hangingPunct="1"/>
            <a:r>
              <a:rPr lang="en-US" altLang="ja-JP" sz="1600">
                <a:ea typeface="ＤＦPOP体" pitchFamily="81" charset="-128"/>
              </a:rPr>
              <a:t>Amount of Expansion Xc = l - l</a:t>
            </a:r>
            <a:r>
              <a:rPr kumimoji="0" lang="en-US" sz="1600">
                <a:ea typeface="ＭＳ Ｐゴシック" charset="-128"/>
              </a:rPr>
              <a:t>'</a:t>
            </a:r>
            <a:endParaRPr kumimoji="0" lang="en-US" altLang="ja-JP" sz="1600">
              <a:ea typeface="ＭＳ Ｐゴシック" charset="-128"/>
            </a:endParaRPr>
          </a:p>
        </p:txBody>
      </p:sp>
      <p:graphicFrame>
        <p:nvGraphicFramePr>
          <p:cNvPr id="3074" name="Object 1024"/>
          <p:cNvGraphicFramePr>
            <a:graphicFrameLocks noChangeAspect="1"/>
          </p:cNvGraphicFramePr>
          <p:nvPr/>
        </p:nvGraphicFramePr>
        <p:xfrm>
          <a:off x="5316538" y="2971800"/>
          <a:ext cx="2555875" cy="554038"/>
        </p:xfrm>
        <a:graphic>
          <a:graphicData uri="http://schemas.openxmlformats.org/presentationml/2006/ole">
            <p:oleObj spid="_x0000_s3074" name="数式" r:id="rId4" imgW="1866600" imgH="406080" progId="Equation.3">
              <p:embed/>
            </p:oleObj>
          </a:graphicData>
        </a:graphic>
      </p:graphicFrame>
      <p:sp>
        <p:nvSpPr>
          <p:cNvPr id="3088" name="Rectangle 16"/>
          <p:cNvSpPr>
            <a:spLocks noChangeArrowheads="1"/>
          </p:cNvSpPr>
          <p:nvPr/>
        </p:nvSpPr>
        <p:spPr bwMode="auto">
          <a:xfrm>
            <a:off x="5029200" y="4191000"/>
            <a:ext cx="3886200" cy="1754326"/>
          </a:xfrm>
          <a:prstGeom prst="rect">
            <a:avLst/>
          </a:prstGeom>
          <a:noFill/>
          <a:ln w="9525">
            <a:noFill/>
            <a:miter lim="800000"/>
            <a:headEnd/>
            <a:tailEnd/>
          </a:ln>
        </p:spPr>
        <p:txBody>
          <a:bodyPr>
            <a:spAutoFit/>
          </a:bodyPr>
          <a:lstStyle/>
          <a:p>
            <a:pPr eaLnBrk="1" hangingPunct="1"/>
            <a:r>
              <a:rPr lang="id-ID" altLang="ja-JP" sz="1800" dirty="0" smtClean="0">
                <a:ea typeface="ＭＳ Ｐゴシック" charset="-128"/>
              </a:rPr>
              <a:t>S</a:t>
            </a:r>
            <a:r>
              <a:rPr lang="en-US" altLang="ja-JP" sz="1800" dirty="0" err="1" smtClean="0">
                <a:ea typeface="ＭＳ Ｐゴシック" charset="-128"/>
              </a:rPr>
              <a:t>ide</a:t>
            </a:r>
            <a:r>
              <a:rPr lang="en-US" altLang="ja-JP" sz="1800" dirty="0" smtClean="0">
                <a:ea typeface="ＭＳ Ｐゴシック" charset="-128"/>
              </a:rPr>
              <a:t> </a:t>
            </a:r>
            <a:r>
              <a:rPr lang="en-US" altLang="ja-JP" sz="1800" dirty="0">
                <a:ea typeface="ＭＳ Ｐゴシック" charset="-128"/>
              </a:rPr>
              <a:t>slip </a:t>
            </a:r>
            <a:r>
              <a:rPr lang="id-ID" altLang="ja-JP" sz="1800" dirty="0" smtClean="0">
                <a:ea typeface="ＭＳ Ｐゴシック" charset="-128"/>
              </a:rPr>
              <a:t>karena </a:t>
            </a:r>
            <a:r>
              <a:rPr lang="en-US" altLang="ja-JP" sz="1800" dirty="0" smtClean="0">
                <a:ea typeface="ＭＳ Ｐゴシック" charset="-128"/>
              </a:rPr>
              <a:t>camber </a:t>
            </a:r>
            <a:r>
              <a:rPr lang="id-ID" altLang="ja-JP" sz="1800" dirty="0" smtClean="0">
                <a:ea typeface="ＭＳ Ｐゴシック" charset="-128"/>
              </a:rPr>
              <a:t>dan karena </a:t>
            </a:r>
            <a:r>
              <a:rPr lang="en-US" altLang="ja-JP" sz="1800" dirty="0" smtClean="0">
                <a:ea typeface="ＭＳ Ｐゴシック" charset="-128"/>
              </a:rPr>
              <a:t>the </a:t>
            </a:r>
            <a:r>
              <a:rPr lang="en-US" altLang="ja-JP" sz="1800" dirty="0">
                <a:ea typeface="ＭＳ Ｐゴシック" charset="-128"/>
              </a:rPr>
              <a:t>toe-in </a:t>
            </a:r>
            <a:r>
              <a:rPr lang="id-ID" altLang="ja-JP" sz="1800" dirty="0" smtClean="0">
                <a:ea typeface="ＭＳ Ｐゴシック" charset="-128"/>
              </a:rPr>
              <a:t>bekerja bersama-sama dengan arah yang berlawanan</a:t>
            </a:r>
            <a:r>
              <a:rPr lang="en-US" altLang="ja-JP" sz="1800" dirty="0" smtClean="0">
                <a:ea typeface="ＭＳ Ｐゴシック" charset="-128"/>
              </a:rPr>
              <a:t>, </a:t>
            </a:r>
            <a:r>
              <a:rPr lang="en-US" altLang="ja-JP" sz="1800" dirty="0">
                <a:ea typeface="ＭＳ Ｐゴシック" charset="-128"/>
              </a:rPr>
              <a:t>side slip </a:t>
            </a:r>
            <a:r>
              <a:rPr lang="id-ID" altLang="ja-JP" sz="1800" dirty="0" smtClean="0">
                <a:ea typeface="ＭＳ Ｐゴシック" charset="-128"/>
              </a:rPr>
              <a:t>dapat diminimalisir dengan penyetelan  </a:t>
            </a:r>
            <a:r>
              <a:rPr lang="en-US" altLang="ja-JP" sz="1800" dirty="0" smtClean="0">
                <a:ea typeface="ＭＳ Ｐゴシック" charset="-128"/>
              </a:rPr>
              <a:t>camber </a:t>
            </a:r>
            <a:r>
              <a:rPr lang="id-ID" altLang="ja-JP" sz="1800" dirty="0" smtClean="0">
                <a:ea typeface="ＭＳ Ｐゴシック" charset="-128"/>
              </a:rPr>
              <a:t>dan </a:t>
            </a:r>
            <a:r>
              <a:rPr lang="en-US" altLang="ja-JP" sz="1800" dirty="0" smtClean="0">
                <a:ea typeface="ＭＳ Ｐゴシック" charset="-128"/>
              </a:rPr>
              <a:t>toe-in</a:t>
            </a:r>
            <a:r>
              <a:rPr lang="id-ID" altLang="ja-JP" sz="1800" dirty="0" smtClean="0">
                <a:ea typeface="ＭＳ Ｐゴシック" charset="-128"/>
              </a:rPr>
              <a:t> yang tepat</a:t>
            </a:r>
            <a:r>
              <a:rPr lang="en-US" altLang="ja-JP" sz="1800" dirty="0" smtClean="0">
                <a:ea typeface="ＭＳ Ｐゴシック" charset="-128"/>
              </a:rPr>
              <a:t>.</a:t>
            </a:r>
            <a:endParaRPr lang="en-US" altLang="ja-JP" sz="1800" dirty="0">
              <a:ea typeface="ＭＳ Ｐゴシック" charset="-12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4451" name="Rectangle 3"/>
          <p:cNvSpPr>
            <a:spLocks noGrp="1" noChangeArrowheads="1"/>
          </p:cNvSpPr>
          <p:nvPr>
            <p:ph type="body" idx="1"/>
          </p:nvPr>
        </p:nvSpPr>
        <p:spPr>
          <a:xfrm>
            <a:off x="611188" y="1052513"/>
            <a:ext cx="8281987" cy="5545137"/>
          </a:xfrm>
        </p:spPr>
        <p:txBody>
          <a:bodyPr/>
          <a:lstStyle/>
          <a:p>
            <a:pPr marL="609600" indent="-609600">
              <a:lnSpc>
                <a:spcPct val="80000"/>
              </a:lnSpc>
            </a:pPr>
            <a:r>
              <a:rPr lang="en-US" sz="2800" b="1">
                <a:latin typeface="Arial Narrow" pitchFamily="34" charset="0"/>
              </a:rPr>
              <a:t>Periksa apakah ada kebocoran pada sistem gas buang motor penggerak dan sistem alat uji.</a:t>
            </a:r>
          </a:p>
          <a:p>
            <a:pPr marL="609600" indent="-609600">
              <a:lnSpc>
                <a:spcPct val="80000"/>
              </a:lnSpc>
            </a:pPr>
            <a:r>
              <a:rPr lang="en-US" sz="2800" b="1">
                <a:latin typeface="Arial Narrow" pitchFamily="34" charset="0"/>
              </a:rPr>
              <a:t>Setelah pemanasan selesai, lakukan pembersihan sistem pembuangan dengan jalan menginjak pedal gas hingga putaran penuh sebanyak 3 kali tanpa beban.</a:t>
            </a:r>
          </a:p>
          <a:p>
            <a:pPr marL="609600" indent="-609600">
              <a:lnSpc>
                <a:spcPct val="80000"/>
              </a:lnSpc>
            </a:pPr>
            <a:r>
              <a:rPr lang="en-US" sz="2800" b="1">
                <a:latin typeface="Arial Narrow" pitchFamily="34" charset="0"/>
              </a:rPr>
              <a:t>Segera setelah itu biarkan putaran mesin idling selama </a:t>
            </a:r>
            <a:r>
              <a:rPr lang="en-US" sz="2800" b="1">
                <a:latin typeface="Arial Narrow" pitchFamily="34" charset="0"/>
                <a:sym typeface="Symbol" pitchFamily="18" charset="2"/>
              </a:rPr>
              <a:t></a:t>
            </a:r>
            <a:r>
              <a:rPr lang="en-US" sz="2800" b="1">
                <a:latin typeface="Arial Narrow" pitchFamily="34" charset="0"/>
              </a:rPr>
              <a:t> 5 detik.</a:t>
            </a:r>
          </a:p>
          <a:p>
            <a:pPr marL="609600" indent="-609600">
              <a:lnSpc>
                <a:spcPct val="80000"/>
              </a:lnSpc>
            </a:pPr>
            <a:r>
              <a:rPr lang="en-US" sz="2800" b="1">
                <a:latin typeface="Arial Narrow" pitchFamily="34" charset="0"/>
              </a:rPr>
              <a:t>Lakukan akslerasi secara cepat namun lembut (</a:t>
            </a:r>
            <a:r>
              <a:rPr lang="en-US" sz="2800" b="1" i="1">
                <a:latin typeface="Arial Narrow" pitchFamily="34" charset="0"/>
              </a:rPr>
              <a:t>Quick &amp; Smooth</a:t>
            </a:r>
            <a:r>
              <a:rPr lang="en-US" sz="2800" b="1">
                <a:latin typeface="Arial Narrow" pitchFamily="34" charset="0"/>
              </a:rPr>
              <a:t>) hingga putaran mesin mencapai putaran maksimum (injeksi maksimum) dan pertahankan selama 4 detik, kemudian lepaskan pedal gas hingga putaran mesin kembali idling.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5475" name="Rectangle 3"/>
          <p:cNvSpPr>
            <a:spLocks noGrp="1" noChangeArrowheads="1"/>
          </p:cNvSpPr>
          <p:nvPr>
            <p:ph type="body" idx="1"/>
          </p:nvPr>
        </p:nvSpPr>
        <p:spPr>
          <a:xfrm>
            <a:off x="611188" y="1052513"/>
            <a:ext cx="7772400" cy="5184775"/>
          </a:xfrm>
        </p:spPr>
        <p:txBody>
          <a:bodyPr/>
          <a:lstStyle/>
          <a:p>
            <a:pPr marL="609600" indent="-609600">
              <a:lnSpc>
                <a:spcPct val="90000"/>
              </a:lnSpc>
            </a:pPr>
            <a:r>
              <a:rPr lang="en-US" b="1">
                <a:latin typeface="Arial Narrow" pitchFamily="34" charset="0"/>
              </a:rPr>
              <a:t>Tunggu </a:t>
            </a:r>
            <a:r>
              <a:rPr lang="en-US" b="1">
                <a:latin typeface="Arial Narrow" pitchFamily="34" charset="0"/>
                <a:sym typeface="Symbol" pitchFamily="18" charset="2"/>
              </a:rPr>
              <a:t></a:t>
            </a:r>
            <a:r>
              <a:rPr lang="en-US" b="1">
                <a:latin typeface="Arial Narrow" pitchFamily="34" charset="0"/>
              </a:rPr>
              <a:t> 15 detik kemudian lakukan lagi point (d), lakukan sebanyak 3 kali atau sesuai dengan prosedure alat uji.</a:t>
            </a:r>
          </a:p>
          <a:p>
            <a:pPr marL="609600" indent="-609600">
              <a:lnSpc>
                <a:spcPct val="90000"/>
              </a:lnSpc>
            </a:pPr>
            <a:r>
              <a:rPr lang="en-US" b="1">
                <a:latin typeface="Arial Narrow" pitchFamily="34" charset="0"/>
              </a:rPr>
              <a:t>Untuk alat uji jenis deflection, setiap kali pengukuran harus menggunakan kertas yang baru.</a:t>
            </a:r>
          </a:p>
          <a:p>
            <a:pPr marL="609600" indent="-609600">
              <a:lnSpc>
                <a:spcPct val="90000"/>
              </a:lnSpc>
            </a:pPr>
            <a:r>
              <a:rPr lang="en-US" b="1">
                <a:latin typeface="Arial Narrow" pitchFamily="34" charset="0"/>
              </a:rPr>
              <a:t>Hasil uji dari setiap pengukuran kemudian diambil nilai rata-rata nya sebagai hasil akhir.</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679450"/>
          </a:xfrm>
        </p:spPr>
        <p:txBody>
          <a:bodyPr>
            <a:normAutofit fontScale="90000"/>
          </a:bodyPr>
          <a:lstStyle/>
          <a:p>
            <a:pPr marL="838200" indent="-838200"/>
            <a:r>
              <a:rPr lang="en-US" b="1">
                <a:latin typeface="Garamond" pitchFamily="18" charset="0"/>
              </a:rPr>
              <a:t>PROSEDUR PENGUJIAN</a:t>
            </a:r>
          </a:p>
        </p:txBody>
      </p:sp>
      <p:sp>
        <p:nvSpPr>
          <p:cNvPr id="106499" name="Rectangle 3"/>
          <p:cNvSpPr>
            <a:spLocks noGrp="1" noChangeArrowheads="1"/>
          </p:cNvSpPr>
          <p:nvPr>
            <p:ph type="body" idx="1"/>
          </p:nvPr>
        </p:nvSpPr>
        <p:spPr>
          <a:xfrm>
            <a:off x="611188" y="1052513"/>
            <a:ext cx="7772400" cy="5184775"/>
          </a:xfrm>
        </p:spPr>
        <p:txBody>
          <a:bodyPr/>
          <a:lstStyle/>
          <a:p>
            <a:pPr marL="609600" indent="-609600"/>
            <a:r>
              <a:rPr lang="en-US" sz="2800" b="1">
                <a:latin typeface="Arial Narrow" pitchFamily="34" charset="0"/>
              </a:rPr>
              <a:t>Bila kendaraan memiliki 2 atau 3 pipa gas buang, maka dibuat agar pengeluaran gas buang melalui satu pipa. </a:t>
            </a:r>
          </a:p>
          <a:p>
            <a:pPr marL="609600" indent="-609600"/>
            <a:r>
              <a:rPr lang="en-US" sz="2800" b="1">
                <a:latin typeface="Arial Narrow" pitchFamily="34" charset="0"/>
              </a:rPr>
              <a:t>Bila tidak bisa maka pengukuran dilakukan pada setiap pipa gas buang dan kepekatan asap dihitung dengan cara mencari nilai rata-rata dari hasil uji setiap pipa gas buang.</a:t>
            </a:r>
          </a:p>
          <a:p>
            <a:pPr marL="609600" indent="-609600"/>
            <a:r>
              <a:rPr lang="en-US" sz="2800" b="1">
                <a:latin typeface="Arial Narrow" pitchFamily="34" charset="0"/>
              </a:rPr>
              <a:t>Bila mesin dilengkapi dengan turbo yang bisa dihidupkan dan dimatikan secara manual, maka pengujian harus dilakukan dua kali yaitu dengan turbo dan tanpa turbo.</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dirty="0" smtClean="0"/>
              <a:t>KETENTUAN TETANG PERAWATAN </a:t>
            </a:r>
            <a:endParaRPr lang="id-ID" sz="3200" dirty="0"/>
          </a:p>
        </p:txBody>
      </p:sp>
      <p:sp>
        <p:nvSpPr>
          <p:cNvPr id="3" name="Content Placeholder 2"/>
          <p:cNvSpPr>
            <a:spLocks noGrp="1"/>
          </p:cNvSpPr>
          <p:nvPr>
            <p:ph idx="1"/>
          </p:nvPr>
        </p:nvSpPr>
        <p:spPr>
          <a:xfrm>
            <a:off x="500034" y="1285860"/>
            <a:ext cx="8229600" cy="4525963"/>
          </a:xfrm>
        </p:spPr>
        <p:txBody>
          <a:bodyPr>
            <a:noAutofit/>
          </a:bodyPr>
          <a:lstStyle/>
          <a:p>
            <a:pPr>
              <a:buFont typeface="Wingdings" pitchFamily="2" charset="2"/>
              <a:buChar char="§"/>
            </a:pPr>
            <a:r>
              <a:rPr lang="id-ID" sz="2400" dirty="0" smtClean="0"/>
              <a:t>Petunjuk pengoperasian alat ukur yang merupakan bagian dari alat ukur harus berisikan informasi yang terinci tentang kewajiban perawatan dari pemilik alat ukur, pekerjaan perawatan yang harus dilakukan, interval dan bukti perawatan.</a:t>
            </a:r>
          </a:p>
          <a:p>
            <a:pPr>
              <a:buFont typeface="Wingdings" pitchFamily="2" charset="2"/>
              <a:buChar char="§"/>
            </a:pPr>
            <a:r>
              <a:rPr lang="id-ID" sz="2400" dirty="0" smtClean="0"/>
              <a:t>Semua pekerjaan perawatan harus dilakukan dengan benar dan sesuai dengan petunjuk dari produsen alat ukur. Dalam hal ini, semua perawatan yang ditentukan harus dilakukan sesuai dengan jadwal yang telah ditentukan.</a:t>
            </a:r>
          </a:p>
          <a:p>
            <a:pPr>
              <a:buFont typeface="Wingdings" pitchFamily="2" charset="2"/>
              <a:buChar char="§"/>
            </a:pPr>
            <a:r>
              <a:rPr lang="id-ID" sz="2400" dirty="0" smtClean="0"/>
              <a:t>Semua pekerjaan perawatan yang telah dilakukan harus dapat dibuktikan dan didokumentasikan dalam dokumen perawatan. Dokumen tersebut terutama berisikan informasi tentang identifikasi alat, tanggal, pekerjaan yang dilakukan, petugas yang melaksanakan perawatan dan tanda tangan.</a:t>
            </a:r>
          </a:p>
          <a:p>
            <a:pPr>
              <a:buFont typeface="Wingdings" pitchFamily="2" charset="2"/>
              <a:buChar char="§"/>
            </a:pPr>
            <a:endParaRPr lang="id-ID"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id-ID" sz="3200" dirty="0" smtClean="0"/>
              <a:t>KETENTUAN TETANG KALIBRASI</a:t>
            </a:r>
            <a:endParaRPr lang="id-ID" sz="3200" dirty="0"/>
          </a:p>
        </p:txBody>
      </p:sp>
      <p:sp>
        <p:nvSpPr>
          <p:cNvPr id="3" name="Content Placeholder 2"/>
          <p:cNvSpPr>
            <a:spLocks noGrp="1"/>
          </p:cNvSpPr>
          <p:nvPr>
            <p:ph idx="1"/>
          </p:nvPr>
        </p:nvSpPr>
        <p:spPr>
          <a:xfrm>
            <a:off x="500034" y="1000108"/>
            <a:ext cx="8229600" cy="5429288"/>
          </a:xfrm>
        </p:spPr>
        <p:txBody>
          <a:bodyPr>
            <a:noAutofit/>
          </a:bodyPr>
          <a:lstStyle/>
          <a:p>
            <a:pPr>
              <a:buFont typeface="Wingdings" pitchFamily="2" charset="2"/>
              <a:buChar char="§"/>
            </a:pPr>
            <a:r>
              <a:rPr lang="id-ID" sz="2000" dirty="0" smtClean="0"/>
              <a:t>Untuk keperluan kalibrasi, hal-hal berikut harus diperhatikan:</a:t>
            </a:r>
          </a:p>
          <a:p>
            <a:pPr lvl="1">
              <a:buFont typeface="Wingdings" pitchFamily="2" charset="2"/>
              <a:buChar char="§"/>
            </a:pPr>
            <a:r>
              <a:rPr lang="id-ID" sz="2000" dirty="0" smtClean="0"/>
              <a:t>Alat ukur harus dalam keadaan berfungsi dengan baik dan kondisi bersih</a:t>
            </a:r>
          </a:p>
          <a:p>
            <a:pPr lvl="1">
              <a:buFont typeface="Wingdings" pitchFamily="2" charset="2"/>
              <a:buChar char="§"/>
            </a:pPr>
            <a:r>
              <a:rPr lang="id-ID" sz="2000" dirty="0" smtClean="0"/>
              <a:t>Pekerjaan perawatan yang dilakukan harus sesuai dengan yang ditentukan oleh pembuat alat ukur</a:t>
            </a:r>
          </a:p>
          <a:p>
            <a:pPr lvl="1">
              <a:buFont typeface="Wingdings" pitchFamily="2" charset="2"/>
              <a:buChar char="§"/>
            </a:pPr>
            <a:r>
              <a:rPr lang="id-ID" sz="2000" dirty="0" smtClean="0"/>
              <a:t>Pengujian dari alat ukur harus menunjukkan hal yang positif.</a:t>
            </a:r>
          </a:p>
          <a:p>
            <a:pPr>
              <a:buFont typeface="Wingdings" pitchFamily="2" charset="2"/>
              <a:buChar char="§"/>
            </a:pPr>
            <a:r>
              <a:rPr lang="id-ID" sz="2000" dirty="0" smtClean="0"/>
              <a:t>Apabila kalibrasi tidak dapat dilakukan sesuai dengan poin 2.1, maka instansi yang berwenang dapat melakukan penyegelan terhadap alat ukur tersebut. Penyegelan ini dapat dilakukan dalam bentuk penempelan dari printer, penutupan pengukuran resmi atau pencabutan sumber daya. Instansi yang berwenang memberikan waktu tertentu untuk melaksanakan perawatan atau penggunaan kembali dari alat ukur.</a:t>
            </a:r>
          </a:p>
          <a:p>
            <a:pPr>
              <a:buFont typeface="Wingdings" pitchFamily="2" charset="2"/>
              <a:buChar char="§"/>
            </a:pPr>
            <a:r>
              <a:rPr lang="id-ID" sz="2000" dirty="0" smtClean="0"/>
              <a:t>Alat ukur yang mengalami kerusakan segel, atau yang disegel sesuai dengan poin 2.2, dianggap sebagai tidak dikalibrasi dan tidak dapat dipergunakan selanjutnya. Penggunaan dari alat yang tidak dikalibrasi dapat dianggap sebagai penggunaan alat ukur yang tidak diijinkan.</a:t>
            </a:r>
          </a:p>
          <a:p>
            <a:pPr>
              <a:buFont typeface="Wingdings" pitchFamily="2" charset="2"/>
              <a:buChar char="§"/>
            </a:pPr>
            <a:endParaRPr lang="id-ID"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id-ID" sz="3200" dirty="0" smtClean="0"/>
              <a:t>KETENTUAN TETANG KALIBRASI</a:t>
            </a:r>
            <a:endParaRPr lang="id-ID" sz="3200" dirty="0"/>
          </a:p>
        </p:txBody>
      </p:sp>
      <p:sp>
        <p:nvSpPr>
          <p:cNvPr id="3" name="Content Placeholder 2"/>
          <p:cNvSpPr>
            <a:spLocks noGrp="1"/>
          </p:cNvSpPr>
          <p:nvPr>
            <p:ph idx="1"/>
          </p:nvPr>
        </p:nvSpPr>
        <p:spPr>
          <a:xfrm>
            <a:off x="500034" y="1000108"/>
            <a:ext cx="8229600" cy="5429288"/>
          </a:xfrm>
        </p:spPr>
        <p:txBody>
          <a:bodyPr>
            <a:noAutofit/>
          </a:bodyPr>
          <a:lstStyle/>
          <a:p>
            <a:pPr>
              <a:buFont typeface="Wingdings" pitchFamily="2" charset="2"/>
              <a:buChar char="§"/>
            </a:pPr>
            <a:r>
              <a:rPr lang="id-ID" sz="2800" dirty="0" smtClean="0"/>
              <a:t>Pengontrolan secara eksternal dari linearitas alat uji harus tersedia. Tanpa ketergantungan terhadap alat uji, sistem tersebut harus dapat dikontrol dan dikalibrasi. Rumus penghitungan antara sifat teknis dari sistem dan penunjukan dari alat uji harus tercantum dalam sistem kontrol.</a:t>
            </a:r>
          </a:p>
          <a:p>
            <a:pPr>
              <a:buFont typeface="Wingdings" pitchFamily="2" charset="2"/>
              <a:buChar char="§"/>
            </a:pPr>
            <a:r>
              <a:rPr lang="id-ID" sz="2800" dirty="0" smtClean="0"/>
              <a:t>Pengujian resmi hanya dapat dilakukan apabila pengontrolan linearitas dilakukan sebelum 7.5 hari. Pengontrolan linearitas harus dilakukan sesuai dengan perkembangan teknik, terutama sebagaimana tercantum dalam ISO 11614.</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BATASAN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1600" dirty="0" smtClean="0"/>
              <a:t>Diesel Smoke Meter adalah peralatan yang bisa mengukur dengan benar kepekatan kandungan partikel dalam gas buang mesin diesel dan dinyatakan dengan nilai opasitas.</a:t>
            </a:r>
          </a:p>
          <a:p>
            <a:pPr>
              <a:buFont typeface="Wingdings" pitchFamily="2" charset="2"/>
              <a:buChar char="§"/>
            </a:pPr>
            <a:r>
              <a:rPr lang="id-ID" sz="1600" dirty="0" smtClean="0"/>
              <a:t>Opasitas menyatakan kepekatan kandungan partikel dalam gas buang, smekin tinggi nilai opasitas berarti kepekatan kandungan peartikel dalam gas buang semakin banyak, dan sebaliknya. </a:t>
            </a:r>
          </a:p>
          <a:p>
            <a:pPr>
              <a:buFont typeface="Wingdings" pitchFamily="2" charset="2"/>
              <a:buChar char="§"/>
            </a:pPr>
            <a:r>
              <a:rPr lang="id-ID" sz="1600" dirty="0" smtClean="0"/>
              <a:t>Kalibrasi adalah suatu usaha untuk menyesuaikan hasil ukur Diesel Smoke Meter agar sesuai dengan nilai dari lensa master dan nilai dari  parameter ukur yang lain misalnya: putaran mesin, dan temperatur</a:t>
            </a:r>
          </a:p>
          <a:p>
            <a:pPr>
              <a:buFont typeface="Wingdings" pitchFamily="2" charset="2"/>
              <a:buChar char="§"/>
            </a:pPr>
            <a:r>
              <a:rPr lang="id-ID" sz="1600" dirty="0" smtClean="0"/>
              <a:t>Lensa Master adalah lensa yang mempunyai opasitas tertentu yang harus diukur oleh Diesel Smoke Meter pada saat kalibrasi, Lensa Master diproduksi oleh pabrik yang mempunyai kualifikasi...</a:t>
            </a:r>
          </a:p>
          <a:p>
            <a:pPr>
              <a:buFont typeface="Wingdings" pitchFamily="2" charset="2"/>
              <a:buChar char="§"/>
            </a:pPr>
            <a:r>
              <a:rPr lang="id-ID" sz="1600" dirty="0" smtClean="0"/>
              <a:t>Master untuk kalibrasi putaran mesin dan temperatur digunakan peralatan kalibrasi yang diproduksi oleh pabrik pembuat Diesel Smoke Meter dan sudah memenuhi kualifikasi....</a:t>
            </a:r>
          </a:p>
          <a:p>
            <a:pPr>
              <a:buFont typeface="Wingdings" pitchFamily="2" charset="2"/>
              <a:buChar char="§"/>
            </a:pPr>
            <a:r>
              <a:rPr lang="id-ID" sz="1600" dirty="0" smtClean="0"/>
              <a:t>Sertifikat adalah suatu tanda resmi atas tindakan yang telah dilakukan pada Diesel Smoke Meter dan mempunyai kekuatan hukum.</a:t>
            </a:r>
          </a:p>
          <a:p>
            <a:pPr>
              <a:buFont typeface="Wingdings" pitchFamily="2" charset="2"/>
              <a:buChar char="§"/>
            </a:pPr>
            <a:r>
              <a:rPr lang="id-ID" sz="1600" dirty="0" smtClean="0"/>
              <a:t>Teknisi adalah personil yang melakukan kalibrasi terhadap Diesel Smoke Meter, teknisi harus mempunyai kualifikasi ... untuk melakukan kalibrasi Diesel Smoke Meter atau minimal bekerja dibawah perusahaan yang mempunyai kualifikasi ... untuk mengkalibrasi Diesel Smoke Meter.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PERSIAPAN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1800" dirty="0" smtClean="0"/>
              <a:t>Diesel Smoke Meter harus sudah mencapai temperatur kerja normal, telah melewati phase pemanasan dan zerroing.</a:t>
            </a:r>
          </a:p>
          <a:p>
            <a:pPr>
              <a:buFont typeface="Wingdings" pitchFamily="2" charset="2"/>
              <a:buChar char="§"/>
            </a:pPr>
            <a:r>
              <a:rPr lang="id-ID" sz="1800" dirty="0" smtClean="0"/>
              <a:t>Voltase kerja Diesel Smoke Meter harus disesuaikan dengan voltase jaringan listrik yang ada di bengkel atau tempat Diesel Smoke Meter dipergunakan dengan toleransi maksimal 15%.</a:t>
            </a:r>
          </a:p>
          <a:p>
            <a:pPr>
              <a:buFont typeface="Wingdings" pitchFamily="2" charset="2"/>
              <a:buChar char="§"/>
            </a:pPr>
            <a:r>
              <a:rPr lang="id-ID" sz="1800" dirty="0" smtClean="0"/>
              <a:t>Semua lensa filter dan sistem saluran aliran gas buang dalam alat harus bersih, lulus zerroing.</a:t>
            </a:r>
          </a:p>
          <a:p>
            <a:pPr>
              <a:buFont typeface="Wingdings" pitchFamily="2" charset="2"/>
              <a:buChar char="§"/>
            </a:pPr>
            <a:r>
              <a:rPr lang="id-ID" sz="1800" dirty="0" smtClean="0"/>
              <a:t>Saluran aliran gas buang dalam alat tidak boleh ada kebocoran. </a:t>
            </a:r>
          </a:p>
          <a:p>
            <a:pPr>
              <a:buFont typeface="Wingdings" pitchFamily="2" charset="2"/>
              <a:buChar char="§"/>
            </a:pPr>
            <a:r>
              <a:rPr lang="id-ID" sz="1800" dirty="0" smtClean="0"/>
              <a:t>Sebelum Lensa Master dimasukkan kedalam Diesel Smoke Meter, tampilan dari parameter opasitas harus menunjukkan angka nol.</a:t>
            </a:r>
          </a:p>
          <a:p>
            <a:pPr>
              <a:buFont typeface="Wingdings" pitchFamily="2" charset="2"/>
              <a:buChar char="§"/>
            </a:pPr>
            <a:r>
              <a:rPr lang="id-ID" sz="1800" dirty="0" smtClean="0"/>
              <a:t>Sebelum alat kalibrasi RPM &amp; Temperatur dihubungkan ke Diesel Smoke Meter, tampilan dari parameter putaran mesin (RPM) dan temperatur (oC) harus menunjukkan angka nol.</a:t>
            </a:r>
          </a:p>
          <a:p>
            <a:pPr>
              <a:buFont typeface="Wingdings" pitchFamily="2" charset="2"/>
              <a:buChar char="§"/>
            </a:pPr>
            <a:r>
              <a:rPr lang="id-ID" sz="1800" dirty="0" smtClean="0"/>
              <a:t>Lensa Master yang akan digunakan untuk kalibrasi harus memenuhi kualifikasi ... dan sesuai dengan toleransi yang sudah ditentukan oleh produsen Diesel Smoke Meter yang akan dikalibrasi.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PROSES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Kalibrasi harus dilaksanakan oleh teknisi yang berkualifikasi ... untuk melaksanakan kalibrasi Diesel Smoke Meter.</a:t>
            </a:r>
          </a:p>
          <a:p>
            <a:pPr>
              <a:buFont typeface="Wingdings" pitchFamily="2" charset="2"/>
              <a:buChar char="§"/>
            </a:pPr>
            <a:r>
              <a:rPr lang="id-ID" sz="2800" dirty="0" smtClean="0"/>
              <a:t>Untuk Diesel Smoke Meter yang dilengkapi dengan fasilitas kalibrasi otomatis:</a:t>
            </a:r>
          </a:p>
          <a:p>
            <a:pPr lvl="1">
              <a:buFont typeface="Wingdings" pitchFamily="2" charset="2"/>
              <a:buChar char="§"/>
            </a:pPr>
            <a:r>
              <a:rPr lang="id-ID" sz="2000" dirty="0" smtClean="0"/>
              <a:t>Teknisi hanya perlu memasukkan / entry data nilai dari Lensa Master yang akan dimasukkan, pemasukan data harus tepat sesuai dengan data yang terlampir pada Lensa Master.</a:t>
            </a:r>
          </a:p>
          <a:p>
            <a:pPr lvl="1">
              <a:buFont typeface="Wingdings" pitchFamily="2" charset="2"/>
              <a:buChar char="§"/>
            </a:pPr>
            <a:r>
              <a:rPr lang="id-ID" sz="2000" dirty="0" smtClean="0"/>
              <a:t>Demikian juga dengan nilai putaran mesin (RPM) dan temperatur yang akan dimasukkan harus di entry ke dalam Diesel Smoke Meter.</a:t>
            </a:r>
          </a:p>
          <a:p>
            <a:pPr lvl="1">
              <a:buFont typeface="Wingdings" pitchFamily="2" charset="2"/>
              <a:buChar char="§"/>
            </a:pPr>
            <a:r>
              <a:rPr lang="id-ID" sz="2000" dirty="0" smtClean="0"/>
              <a:t>Secara elektronik alat uji akan merekam opasitas dari Lensa Master dan dianggap sama dengan nilai yang dimasukkan pada data entry.</a:t>
            </a:r>
          </a:p>
          <a:p>
            <a:pPr lvl="1">
              <a:buFont typeface="Wingdings" pitchFamily="2" charset="2"/>
              <a:buChar char="§"/>
            </a:pPr>
            <a:r>
              <a:rPr lang="id-ID" sz="2000" dirty="0" smtClean="0"/>
              <a:t>Selanjutnya tinggal mengikuti dan melaksanakan perintah yang tampil dari Diesel Smoke Meter.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4000" dirty="0" smtClean="0"/>
              <a:t>PROSES KALIBRASI</a:t>
            </a:r>
            <a:endParaRPr lang="id-ID" sz="4000" dirty="0"/>
          </a:p>
        </p:txBody>
      </p:sp>
      <p:sp>
        <p:nvSpPr>
          <p:cNvPr id="3" name="Content Placeholder 2"/>
          <p:cNvSpPr>
            <a:spLocks noGrp="1"/>
          </p:cNvSpPr>
          <p:nvPr>
            <p:ph idx="1"/>
          </p:nvPr>
        </p:nvSpPr>
        <p:spPr>
          <a:xfrm>
            <a:off x="571472" y="1142984"/>
            <a:ext cx="8229600" cy="4525963"/>
          </a:xfrm>
        </p:spPr>
        <p:txBody>
          <a:bodyPr>
            <a:noAutofit/>
          </a:bodyPr>
          <a:lstStyle/>
          <a:p>
            <a:pPr>
              <a:buFont typeface="Wingdings" pitchFamily="2" charset="2"/>
              <a:buChar char="§"/>
            </a:pPr>
            <a:r>
              <a:rPr lang="id-ID" sz="2800" dirty="0" smtClean="0"/>
              <a:t>Untuk Diesel Smoke Meter yang tidak dilengkapi fasilitas kalibrasi otomatis,</a:t>
            </a:r>
          </a:p>
          <a:p>
            <a:pPr>
              <a:buFont typeface="Wingdings" pitchFamily="2" charset="2"/>
              <a:buChar char="§"/>
            </a:pPr>
            <a:r>
              <a:rPr lang="id-ID" sz="2800" dirty="0" smtClean="0"/>
              <a:t>Penyesuaian hasil pengukuran dilaksanakan dengan cara memutar potensiometer untuk masing-masing parameter hingga sesuai dengan batasan atau tidak melebihi dari toleransi yang diijinkan.</a:t>
            </a:r>
          </a:p>
          <a:p>
            <a:pPr>
              <a:buFont typeface="Wingdings" pitchFamily="2" charset="2"/>
              <a:buChar char="§"/>
            </a:pPr>
            <a:r>
              <a:rPr lang="id-ID" sz="2800" dirty="0" smtClean="0"/>
              <a:t>Demikian juga dengan nilai putaran mesin (RPM) dan temperatur harus dilakukan pemutaran pada potensiometer untuk mendapatkan nilai pengukuran yang sama dengan contoh pada alat kalibrasi RPM &amp; Temperatur.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新しいﾌﾟﾚｾﾞﾝﾃｰｼｮﾝ">
  <a:themeElements>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ﾌﾟﾚｾﾞﾝﾃｰｼｮﾝ.pot">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ゴシック" pitchFamily="49" charset="-128"/>
          </a:defRPr>
        </a:defPPr>
      </a:lstStyle>
    </a:lnDef>
  </a:objectDefaults>
  <a:extraClrSchemeLst>
    <a:extraClrScheme>
      <a:clrScheme name="新しいﾌﾟﾚｾﾞﾝﾃｰｼｮﾝ.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ﾌﾟﾚｾﾞﾝﾃｰｼｮﾝ.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新しいﾌﾟﾚｾﾞﾝﾃｰｼｮﾝ.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ﾌﾟﾚｾﾞﾝﾃｰｼｮﾝ.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ﾌﾟﾚｾﾞﾝﾃｰｼｮﾝ.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ﾌﾟﾚｾﾞﾝﾃｰｼｮﾝ.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新しいﾌﾟﾚｾﾞﾝﾃｰｼｮﾝ.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6409</Words>
  <PresentationFormat>On-screen Show (4:3)</PresentationFormat>
  <Paragraphs>882</Paragraphs>
  <Slides>101</Slides>
  <Notes>5</Notes>
  <HiddenSlides>0</HiddenSlides>
  <MMClips>1</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101</vt:i4>
      </vt:variant>
    </vt:vector>
  </HeadingPairs>
  <TitlesOfParts>
    <vt:vector size="108" baseType="lpstr">
      <vt:lpstr>新しいﾌﾟﾚｾﾞﾝﾃｰｼｮﾝ</vt:lpstr>
      <vt:lpstr>VISIO</vt:lpstr>
      <vt:lpstr>数式</vt:lpstr>
      <vt:lpstr>Equation</vt:lpstr>
      <vt:lpstr>ｸﾘｯﾌﾟ</vt:lpstr>
      <vt:lpstr>Photo Editor Photo</vt:lpstr>
      <vt:lpstr>FreeHand 5.0 Zeichnen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Brake tester unit memiliki 4 macam sensor dan sebuah micro switch yang terdiri dari:</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Measurement data</vt:lpstr>
      <vt:lpstr>DEFINISI </vt:lpstr>
      <vt:lpstr>ALAT UJI </vt:lpstr>
      <vt:lpstr>ALAT UJI </vt:lpstr>
      <vt:lpstr>PRINSIP PENGUJIAN EMISI MOTOR BENSIN</vt:lpstr>
      <vt:lpstr>PROSEDUR PENGUJIAN</vt:lpstr>
      <vt:lpstr>PROSEDUR PENGUJIAN</vt:lpstr>
      <vt:lpstr>PROSEDUR PENGUJIAN</vt:lpstr>
      <vt:lpstr>PROSEDUR PENGUJIAN</vt:lpstr>
      <vt:lpstr>BATASAN KALIBRASI </vt:lpstr>
      <vt:lpstr>PERSIAPAN KALIBRASI </vt:lpstr>
      <vt:lpstr>PROSES KALIBRASI </vt:lpstr>
      <vt:lpstr>PROSES KALIBRASI </vt:lpstr>
      <vt:lpstr>PEMERIKSAAN KALIBRASI </vt:lpstr>
      <vt:lpstr>PEMERIKSAAN KALIBRASI </vt:lpstr>
      <vt:lpstr>Slide 72</vt:lpstr>
      <vt:lpstr>PENGUJIAN EMISI MOTOR DIESEL (DIESEL ENGINE)</vt:lpstr>
      <vt:lpstr>PENGUJIAN EMISI MOTOR DIESEL (DIESEL ENGINE)</vt:lpstr>
      <vt:lpstr>Measurement data</vt:lpstr>
      <vt:lpstr>DEFINISI </vt:lpstr>
      <vt:lpstr>ALAT UJI EMISI</vt:lpstr>
      <vt:lpstr>PENGUJIAN DENGAN KERTAS FILTER</vt:lpstr>
      <vt:lpstr>PENGUJIAN DENGAN KERTAS FILTER</vt:lpstr>
      <vt:lpstr>Slide 80</vt:lpstr>
      <vt:lpstr>PENGUJIAN DENGAN KERTAS FILTER</vt:lpstr>
      <vt:lpstr>PRINSIP PENGUKURAN OPASITAS</vt:lpstr>
      <vt:lpstr>PRINSIP PENGUKURAN OPASITAS</vt:lpstr>
      <vt:lpstr>KONSTRUKSI</vt:lpstr>
      <vt:lpstr>KONSTRUKSI</vt:lpstr>
      <vt:lpstr>SATUAN PENGUJIAN</vt:lpstr>
      <vt:lpstr>TOLERANSI KESALAHAN</vt:lpstr>
      <vt:lpstr>OFFICIAL MEASUREMENT</vt:lpstr>
      <vt:lpstr>PRINSIP PENGUKURAN OPASITAS</vt:lpstr>
      <vt:lpstr>PROSEDUR PENGUJIAN</vt:lpstr>
      <vt:lpstr>PROSEDUR PENGUJIAN</vt:lpstr>
      <vt:lpstr>PROSEDUR PENGUJIAN</vt:lpstr>
      <vt:lpstr>KETENTUAN TETANG PERAWATAN </vt:lpstr>
      <vt:lpstr>KETENTUAN TETANG KALIBRASI</vt:lpstr>
      <vt:lpstr>KETENTUAN TETANG KALIBRASI</vt:lpstr>
      <vt:lpstr>BATASAN KALIBRASI</vt:lpstr>
      <vt:lpstr>PERSIAPAN KALIBRASI</vt:lpstr>
      <vt:lpstr>PROSES KALIBRASI</vt:lpstr>
      <vt:lpstr>PROSES KALIBRASI</vt:lpstr>
      <vt:lpstr>PEMERIKSAAN KALIBRASI</vt:lpstr>
      <vt:lpstr>PEMERIKSAAN KALIBRASI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Zainal</dc:creator>
  <cp:lastModifiedBy>Zainal</cp:lastModifiedBy>
  <cp:revision>17</cp:revision>
  <dcterms:modified xsi:type="dcterms:W3CDTF">2011-10-20T23:16:47Z</dcterms:modified>
</cp:coreProperties>
</file>