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91" r:id="rId8"/>
    <p:sldId id="297" r:id="rId9"/>
    <p:sldId id="262" r:id="rId10"/>
    <p:sldId id="263" r:id="rId11"/>
    <p:sldId id="264" r:id="rId12"/>
    <p:sldId id="265" r:id="rId13"/>
    <p:sldId id="266" r:id="rId14"/>
    <p:sldId id="267" r:id="rId15"/>
    <p:sldId id="290" r:id="rId16"/>
    <p:sldId id="269" r:id="rId17"/>
    <p:sldId id="286" r:id="rId18"/>
    <p:sldId id="281" r:id="rId19"/>
    <p:sldId id="292" r:id="rId20"/>
    <p:sldId id="293" r:id="rId21"/>
    <p:sldId id="270" r:id="rId22"/>
    <p:sldId id="271" r:id="rId23"/>
    <p:sldId id="287" r:id="rId24"/>
    <p:sldId id="288" r:id="rId25"/>
    <p:sldId id="289" r:id="rId26"/>
    <p:sldId id="295" r:id="rId27"/>
    <p:sldId id="294" r:id="rId28"/>
    <p:sldId id="272" r:id="rId29"/>
    <p:sldId id="273" r:id="rId30"/>
    <p:sldId id="284" r:id="rId31"/>
    <p:sldId id="285" r:id="rId32"/>
    <p:sldId id="282" r:id="rId33"/>
    <p:sldId id="274"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86" autoAdjust="0"/>
    <p:restoredTop sz="94660"/>
  </p:normalViewPr>
  <p:slideViewPr>
    <p:cSldViewPr>
      <p:cViewPr varScale="1">
        <p:scale>
          <a:sx n="45" d="100"/>
          <a:sy n="45" d="100"/>
        </p:scale>
        <p:origin x="-12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ABD84-E652-475B-87B1-6E5250F1705A}" type="datetimeFigureOut">
              <a:rPr lang="id-ID" smtClean="0"/>
              <a:pPr/>
              <a:t>02/09/2012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562A131-7F6E-4E9D-8998-4152F180D39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ABD84-E652-475B-87B1-6E5250F1705A}" type="datetimeFigureOut">
              <a:rPr lang="id-ID" smtClean="0"/>
              <a:pPr/>
              <a:t>02/09/2012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A131-7F6E-4E9D-8998-4152F180D39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TEKNOLOGI KESELAMATAN </a:t>
            </a:r>
            <a:br>
              <a:rPr lang="id-ID" b="1" dirty="0" smtClean="0"/>
            </a:br>
            <a:r>
              <a:rPr lang="id-ID" b="1" dirty="0" smtClean="0"/>
              <a:t>PADA KENDARAAN </a:t>
            </a:r>
            <a:r>
              <a:rPr lang="id-ID" b="1" dirty="0" smtClean="0"/>
              <a:t>BERMOTOR</a:t>
            </a:r>
            <a:br>
              <a:rPr lang="id-ID" b="1" dirty="0" smtClean="0"/>
            </a:br>
            <a:r>
              <a:rPr lang="id-ID" b="1" dirty="0" smtClean="0"/>
              <a:t/>
            </a:r>
            <a:br>
              <a:rPr lang="id-ID" b="1" dirty="0" smtClean="0"/>
            </a:br>
            <a:r>
              <a:rPr lang="id-ID" b="1" dirty="0" smtClean="0"/>
              <a:t/>
            </a:r>
            <a:br>
              <a:rPr lang="id-ID" b="1" dirty="0" smtClean="0"/>
            </a:br>
            <a:r>
              <a:rPr lang="id-ID" b="1" dirty="0" smtClean="0"/>
              <a:t>Zainal Arifin</a:t>
            </a:r>
            <a:br>
              <a:rPr lang="id-ID" b="1" dirty="0" smtClean="0"/>
            </a:br>
            <a:r>
              <a:rPr lang="id-ID" b="1" dirty="0" smtClean="0"/>
              <a:t>Teknik Otomotif </a:t>
            </a:r>
            <a:br>
              <a:rPr lang="id-ID" b="1" dirty="0" smtClean="0"/>
            </a:br>
            <a:r>
              <a:rPr lang="id-ID" b="1" dirty="0" smtClean="0"/>
              <a:t>FT - UNY</a:t>
            </a:r>
            <a:endParaRPr lang="id-ID"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Brake Assist (BA)</a:t>
            </a:r>
            <a:endParaRPr lang="id-ID" b="1" dirty="0"/>
          </a:p>
        </p:txBody>
      </p:sp>
      <p:pic>
        <p:nvPicPr>
          <p:cNvPr id="4" name="Picture 3"/>
          <p:cNvPicPr/>
          <p:nvPr/>
        </p:nvPicPr>
        <p:blipFill>
          <a:blip r:embed="rId2"/>
          <a:srcRect/>
          <a:stretch>
            <a:fillRect/>
          </a:stretch>
        </p:blipFill>
        <p:spPr bwMode="auto">
          <a:xfrm>
            <a:off x="571472" y="1285860"/>
            <a:ext cx="8286808" cy="52864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Hill Descent Control (HDC)</a:t>
            </a:r>
            <a:endParaRPr lang="id-ID" b="1" dirty="0"/>
          </a:p>
        </p:txBody>
      </p:sp>
      <p:sp>
        <p:nvSpPr>
          <p:cNvPr id="3" name="Content Placeholder 2"/>
          <p:cNvSpPr>
            <a:spLocks noGrp="1"/>
          </p:cNvSpPr>
          <p:nvPr>
            <p:ph idx="1"/>
          </p:nvPr>
        </p:nvSpPr>
        <p:spPr/>
        <p:txBody>
          <a:bodyPr>
            <a:normAutofit fontScale="92500" lnSpcReduction="20000"/>
          </a:bodyPr>
          <a:lstStyle/>
          <a:p>
            <a:r>
              <a:rPr lang="id-ID" dirty="0" smtClean="0"/>
              <a:t>Hill Descent Control (HDC) memungkinkan ketika menuruni bukit dapat lebih halus dan terkendali di medan kasar tanpa pengemudi perlu menyentuh pedal rem. Dorongan tombol dan berat kendaraan akan turun menggunakan sistem rem ABS untuk mengontrol kecepatan setiap roda. Jika kendaraan mempercepat tanpa masukan driver, sistem secara otomatis akan menerapkan rem untuk memperlambat sesuai dengan kecepatan kendaraan yang diinginkan. Tombol cruise control dapat mengatur kecepatan ke tingkat yang nyaman. </a:t>
            </a: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Hill Descent Control (HDC)</a:t>
            </a:r>
            <a:endParaRPr lang="id-ID" b="1" dirty="0"/>
          </a:p>
        </p:txBody>
      </p:sp>
      <p:pic>
        <p:nvPicPr>
          <p:cNvPr id="5" name="Picture 4"/>
          <p:cNvPicPr/>
          <p:nvPr/>
        </p:nvPicPr>
        <p:blipFill>
          <a:blip r:embed="rId2"/>
          <a:srcRect/>
          <a:stretch>
            <a:fillRect/>
          </a:stretch>
        </p:blipFill>
        <p:spPr bwMode="auto">
          <a:xfrm>
            <a:off x="428596" y="1214422"/>
            <a:ext cx="8429684" cy="52864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Kontrol Kestabilan (stability control)</a:t>
            </a:r>
            <a:endParaRPr lang="id-ID" b="1" dirty="0"/>
          </a:p>
        </p:txBody>
      </p:sp>
      <p:sp>
        <p:nvSpPr>
          <p:cNvPr id="3" name="Content Placeholder 2"/>
          <p:cNvSpPr>
            <a:spLocks noGrp="1"/>
          </p:cNvSpPr>
          <p:nvPr>
            <p:ph idx="1"/>
          </p:nvPr>
        </p:nvSpPr>
        <p:spPr/>
        <p:txBody>
          <a:bodyPr>
            <a:normAutofit fontScale="85000" lnSpcReduction="10000"/>
          </a:bodyPr>
          <a:lstStyle/>
          <a:p>
            <a:r>
              <a:rPr lang="id-ID" dirty="0" smtClean="0"/>
              <a:t>Pada saat ini sistem elektronik memainkan peranan penting dalam memberi peringatan dan upaya pencegahan terjadinya kecelakaan. Sistem keamanan berkendara elektronik ini disebut active safety system.</a:t>
            </a:r>
          </a:p>
          <a:p>
            <a:r>
              <a:rPr lang="id-ID" dirty="0" smtClean="0"/>
              <a:t>Teknologi active safety system ini beragam dan masing-masing pabrikan memberikan nama sendiri. Contohnya sistem Electronic Stability Control (ESP) pada kendaraan Honda disebut Vehicle Stability Assist (VSA), Toyota disebut Vehicle Stability Control dan BMW menyebut Dynamic Stability Control (DSC).</a:t>
            </a:r>
          </a:p>
          <a:p>
            <a:r>
              <a:rPr lang="id-ID" dirty="0" smtClean="0"/>
              <a:t> </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Kontrol Kestabilan (stability control)</a:t>
            </a:r>
            <a:endParaRPr lang="id-ID" b="1" dirty="0"/>
          </a:p>
        </p:txBody>
      </p:sp>
      <p:pic>
        <p:nvPicPr>
          <p:cNvPr id="4" name="Picture 3"/>
          <p:cNvPicPr/>
          <p:nvPr/>
        </p:nvPicPr>
        <p:blipFill>
          <a:blip r:embed="rId2"/>
          <a:srcRect/>
          <a:stretch>
            <a:fillRect/>
          </a:stretch>
        </p:blipFill>
        <p:spPr bwMode="auto">
          <a:xfrm>
            <a:off x="285720" y="1428736"/>
            <a:ext cx="8501122" cy="50006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14600" y="304800"/>
            <a:ext cx="3416300" cy="396875"/>
          </a:xfrm>
          <a:prstGeom prst="rect">
            <a:avLst/>
          </a:prstGeom>
          <a:noFill/>
          <a:ln w="9525">
            <a:noFill/>
            <a:miter lim="800000"/>
            <a:headEnd/>
            <a:tailEnd/>
          </a:ln>
        </p:spPr>
        <p:txBody>
          <a:bodyPr wrap="none">
            <a:spAutoFit/>
          </a:bodyPr>
          <a:lstStyle/>
          <a:p>
            <a:r>
              <a:rPr lang="en-US" sz="2000" b="1"/>
              <a:t>Active Body Control (ABC)</a:t>
            </a:r>
          </a:p>
        </p:txBody>
      </p:sp>
      <p:pic>
        <p:nvPicPr>
          <p:cNvPr id="19459" name="Picture 3"/>
          <p:cNvPicPr>
            <a:picLocks noChangeAspect="1" noChangeArrowheads="1"/>
          </p:cNvPicPr>
          <p:nvPr/>
        </p:nvPicPr>
        <p:blipFill>
          <a:blip r:embed="rId2"/>
          <a:srcRect/>
          <a:stretch>
            <a:fillRect/>
          </a:stretch>
        </p:blipFill>
        <p:spPr bwMode="auto">
          <a:xfrm>
            <a:off x="2667000" y="1981200"/>
            <a:ext cx="6248400" cy="4581525"/>
          </a:xfrm>
          <a:prstGeom prst="rect">
            <a:avLst/>
          </a:prstGeom>
          <a:noFill/>
          <a:ln w="9525">
            <a:noFill/>
            <a:miter lim="800000"/>
            <a:headEnd/>
            <a:tailEnd/>
          </a:ln>
        </p:spPr>
      </p:pic>
      <p:pic>
        <p:nvPicPr>
          <p:cNvPr id="19460" name="Picture 4"/>
          <p:cNvPicPr>
            <a:picLocks noChangeAspect="1" noChangeArrowheads="1"/>
          </p:cNvPicPr>
          <p:nvPr/>
        </p:nvPicPr>
        <p:blipFill>
          <a:blip r:embed="rId3"/>
          <a:srcRect/>
          <a:stretch>
            <a:fillRect/>
          </a:stretch>
        </p:blipFill>
        <p:spPr bwMode="auto">
          <a:xfrm>
            <a:off x="457200" y="990600"/>
            <a:ext cx="2514600" cy="1946275"/>
          </a:xfrm>
          <a:prstGeom prst="rect">
            <a:avLst/>
          </a:prstGeom>
          <a:noFill/>
          <a:ln w="9525">
            <a:noFill/>
            <a:miter lim="800000"/>
            <a:headEnd/>
            <a:tailEnd/>
          </a:ln>
        </p:spPr>
      </p:pic>
      <p:pic>
        <p:nvPicPr>
          <p:cNvPr id="19461" name="Picture 5"/>
          <p:cNvPicPr>
            <a:picLocks noChangeAspect="1" noChangeArrowheads="1"/>
          </p:cNvPicPr>
          <p:nvPr/>
        </p:nvPicPr>
        <p:blipFill>
          <a:blip r:embed="rId4"/>
          <a:srcRect/>
          <a:stretch>
            <a:fillRect/>
          </a:stretch>
        </p:blipFill>
        <p:spPr bwMode="auto">
          <a:xfrm>
            <a:off x="457200" y="3048000"/>
            <a:ext cx="2514600" cy="1414463"/>
          </a:xfrm>
          <a:prstGeom prst="rect">
            <a:avLst/>
          </a:prstGeom>
          <a:noFill/>
          <a:ln w="9525">
            <a:noFill/>
            <a:miter lim="800000"/>
            <a:headEnd/>
            <a:tailEnd/>
          </a:ln>
        </p:spPr>
      </p:pic>
      <p:pic>
        <p:nvPicPr>
          <p:cNvPr id="19462" name="Picture 6"/>
          <p:cNvPicPr>
            <a:picLocks noChangeAspect="1" noChangeArrowheads="1"/>
          </p:cNvPicPr>
          <p:nvPr/>
        </p:nvPicPr>
        <p:blipFill>
          <a:blip r:embed="rId5"/>
          <a:srcRect/>
          <a:stretch>
            <a:fillRect/>
          </a:stretch>
        </p:blipFill>
        <p:spPr bwMode="auto">
          <a:xfrm>
            <a:off x="457200" y="4572000"/>
            <a:ext cx="2514600" cy="19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Sistem Rem ABS</a:t>
            </a:r>
            <a:endParaRPr lang="id-ID" b="1" dirty="0"/>
          </a:p>
        </p:txBody>
      </p:sp>
      <p:pic>
        <p:nvPicPr>
          <p:cNvPr id="3" name="Picture 2"/>
          <p:cNvPicPr/>
          <p:nvPr/>
        </p:nvPicPr>
        <p:blipFill>
          <a:blip r:embed="rId2"/>
          <a:srcRect/>
          <a:stretch>
            <a:fillRect/>
          </a:stretch>
        </p:blipFill>
        <p:spPr bwMode="auto">
          <a:xfrm>
            <a:off x="1785918" y="1500174"/>
            <a:ext cx="5429288" cy="407196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71472" y="1500174"/>
            <a:ext cx="8229600" cy="5102352"/>
          </a:xfrm>
          <a:prstGeom prst="rect">
            <a:avLst/>
          </a:prstGeom>
          <a:noFill/>
          <a:ln w="9525">
            <a:noFill/>
            <a:miter lim="800000"/>
            <a:headEnd/>
            <a:tailEnd/>
          </a:ln>
        </p:spPr>
      </p:pic>
      <p:sp>
        <p:nvSpPr>
          <p:cNvPr id="5" name="Title 1"/>
          <p:cNvSpPr>
            <a:spLocks noGrp="1"/>
          </p:cNvSpPr>
          <p:nvPr>
            <p:ph type="title"/>
          </p:nvPr>
        </p:nvSpPr>
        <p:spPr>
          <a:xfrm>
            <a:off x="457200" y="274638"/>
            <a:ext cx="8229600" cy="1011222"/>
          </a:xfrm>
        </p:spPr>
        <p:txBody>
          <a:bodyPr>
            <a:normAutofit/>
          </a:bodyPr>
          <a:lstStyle/>
          <a:p>
            <a:r>
              <a:rPr lang="id-ID" dirty="0" smtClean="0"/>
              <a:t>Sistem Rem ABS</a:t>
            </a:r>
            <a:endParaRPr lang="id-ID"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id-ID" dirty="0" smtClean="0"/>
              <a:t>Sistem Rem ABS</a:t>
            </a:r>
            <a:endParaRPr lang="id-ID" b="1" dirty="0"/>
          </a:p>
        </p:txBody>
      </p:sp>
      <p:pic>
        <p:nvPicPr>
          <p:cNvPr id="3" name="Picture 2"/>
          <p:cNvPicPr>
            <a:picLocks noChangeAspect="1" noChangeArrowheads="1"/>
          </p:cNvPicPr>
          <p:nvPr/>
        </p:nvPicPr>
        <p:blipFill>
          <a:blip r:embed="rId2"/>
          <a:srcRect/>
          <a:stretch>
            <a:fillRect/>
          </a:stretch>
        </p:blipFill>
        <p:spPr bwMode="auto">
          <a:xfrm>
            <a:off x="785786" y="1285860"/>
            <a:ext cx="7539062" cy="531503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71736" y="357166"/>
            <a:ext cx="3881438" cy="396875"/>
          </a:xfrm>
          <a:prstGeom prst="rect">
            <a:avLst/>
          </a:prstGeom>
          <a:noFill/>
          <a:ln w="9525">
            <a:noFill/>
            <a:miter lim="800000"/>
            <a:headEnd/>
            <a:tailEnd/>
          </a:ln>
        </p:spPr>
        <p:txBody>
          <a:bodyPr wrap="none">
            <a:spAutoFit/>
          </a:bodyPr>
          <a:lstStyle/>
          <a:p>
            <a:r>
              <a:rPr lang="en-US" sz="2000" b="1" dirty="0"/>
              <a:t>Anti-Lock Brake System (ABS)</a:t>
            </a:r>
          </a:p>
        </p:txBody>
      </p:sp>
      <p:pic>
        <p:nvPicPr>
          <p:cNvPr id="21508" name="Picture 4"/>
          <p:cNvPicPr>
            <a:picLocks noChangeAspect="1" noChangeArrowheads="1"/>
          </p:cNvPicPr>
          <p:nvPr/>
        </p:nvPicPr>
        <p:blipFill>
          <a:blip r:embed="rId2"/>
          <a:srcRect/>
          <a:stretch>
            <a:fillRect/>
          </a:stretch>
        </p:blipFill>
        <p:spPr bwMode="auto">
          <a:xfrm>
            <a:off x="642910" y="1000108"/>
            <a:ext cx="7786742" cy="5569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d-ID" b="1" dirty="0" smtClean="0"/>
              <a:t>DUKUNGAN TEKNOLOGI</a:t>
            </a:r>
            <a:endParaRPr lang="id-ID" b="1" dirty="0"/>
          </a:p>
        </p:txBody>
      </p:sp>
      <p:sp>
        <p:nvSpPr>
          <p:cNvPr id="3" name="Content Placeholder 2"/>
          <p:cNvSpPr>
            <a:spLocks noGrp="1"/>
          </p:cNvSpPr>
          <p:nvPr>
            <p:ph idx="1"/>
          </p:nvPr>
        </p:nvSpPr>
        <p:spPr>
          <a:xfrm>
            <a:off x="428596" y="1142984"/>
            <a:ext cx="8229600" cy="5214974"/>
          </a:xfrm>
        </p:spPr>
        <p:txBody>
          <a:bodyPr>
            <a:normAutofit fontScale="85000" lnSpcReduction="20000"/>
          </a:bodyPr>
          <a:lstStyle/>
          <a:p>
            <a:pPr marL="514350" indent="-514350">
              <a:buFont typeface="+mj-lt"/>
              <a:buAutoNum type="arabicPeriod"/>
            </a:pPr>
            <a:r>
              <a:rPr lang="id-ID" dirty="0" smtClean="0"/>
              <a:t>Electronic brake-force distribution (EBD)</a:t>
            </a:r>
          </a:p>
          <a:p>
            <a:pPr marL="514350" indent="-514350">
              <a:buFont typeface="+mj-lt"/>
              <a:buAutoNum type="arabicPeriod"/>
            </a:pPr>
            <a:r>
              <a:rPr lang="id-ID" dirty="0" smtClean="0"/>
              <a:t>Sensotronic brake control (SBC)</a:t>
            </a:r>
          </a:p>
          <a:p>
            <a:pPr marL="514350" indent="-514350">
              <a:buFont typeface="+mj-lt"/>
              <a:buAutoNum type="arabicPeriod"/>
            </a:pPr>
            <a:r>
              <a:rPr lang="id-ID" dirty="0" smtClean="0"/>
              <a:t>Brake assist (BA)</a:t>
            </a:r>
          </a:p>
          <a:p>
            <a:pPr marL="514350" indent="-514350">
              <a:buFont typeface="+mj-lt"/>
              <a:buAutoNum type="arabicPeriod"/>
            </a:pPr>
            <a:r>
              <a:rPr lang="id-ID" dirty="0" smtClean="0"/>
              <a:t>Hill descent control (HDC)</a:t>
            </a:r>
          </a:p>
          <a:p>
            <a:pPr marL="514350" indent="-514350">
              <a:buFont typeface="+mj-lt"/>
              <a:buAutoNum type="arabicPeriod"/>
            </a:pPr>
            <a:r>
              <a:rPr lang="id-ID" dirty="0" smtClean="0"/>
              <a:t>Kontrol kestabilan (stability control)</a:t>
            </a:r>
          </a:p>
          <a:p>
            <a:pPr marL="514350" indent="-514350">
              <a:buFont typeface="+mj-lt"/>
              <a:buAutoNum type="arabicPeriod"/>
            </a:pPr>
            <a:r>
              <a:rPr lang="id-ID" dirty="0" smtClean="0"/>
              <a:t>Sistem Rem ABS</a:t>
            </a:r>
          </a:p>
          <a:p>
            <a:pPr marL="971550" lvl="1" indent="-514350">
              <a:buFont typeface="+mj-lt"/>
              <a:buAutoNum type="alphaLcPeriod"/>
            </a:pPr>
            <a:r>
              <a:rPr lang="id-ID" dirty="0" smtClean="0"/>
              <a:t>ABS dengan EBD</a:t>
            </a:r>
          </a:p>
          <a:p>
            <a:pPr marL="971550" lvl="1" indent="-514350">
              <a:buFont typeface="+mj-lt"/>
              <a:buAutoNum type="alphaLcPeriod"/>
            </a:pPr>
            <a:r>
              <a:rPr lang="id-ID" dirty="0" smtClean="0"/>
              <a:t>ABS dengan BA</a:t>
            </a:r>
          </a:p>
          <a:p>
            <a:pPr marL="514350" indent="-514350">
              <a:buFont typeface="+mj-lt"/>
              <a:buAutoNum type="arabicPeriod"/>
            </a:pPr>
            <a:r>
              <a:rPr lang="id-ID" dirty="0" smtClean="0"/>
              <a:t>Traction Control (TC)</a:t>
            </a:r>
          </a:p>
          <a:p>
            <a:pPr marL="514350" indent="-514350">
              <a:buFont typeface="+mj-lt"/>
              <a:buAutoNum type="arabicPeriod"/>
            </a:pPr>
            <a:r>
              <a:rPr lang="en-US" dirty="0" err="1" smtClean="0"/>
              <a:t>Rancangan</a:t>
            </a:r>
            <a:r>
              <a:rPr lang="en-US" dirty="0" smtClean="0"/>
              <a:t> Body </a:t>
            </a:r>
          </a:p>
          <a:p>
            <a:pPr marL="971550" lvl="1" indent="-514350">
              <a:buFont typeface="+mj-lt"/>
              <a:buAutoNum type="alphaLcPeriod"/>
            </a:pPr>
            <a:r>
              <a:rPr lang="en-US" dirty="0" smtClean="0"/>
              <a:t>Global Outstanding Assessment (GOA)</a:t>
            </a:r>
            <a:endParaRPr lang="id-ID" dirty="0" smtClean="0"/>
          </a:p>
          <a:p>
            <a:pPr marL="971550" lvl="1" indent="-514350">
              <a:buFont typeface="+mj-lt"/>
              <a:buAutoNum type="alphaLcPeriod"/>
            </a:pPr>
            <a:r>
              <a:rPr lang="en-US" dirty="0" smtClean="0"/>
              <a:t>Pedestrian Protect</a:t>
            </a:r>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09800" y="304800"/>
            <a:ext cx="3881438" cy="396875"/>
          </a:xfrm>
          <a:prstGeom prst="rect">
            <a:avLst/>
          </a:prstGeom>
          <a:noFill/>
          <a:ln w="9525">
            <a:noFill/>
            <a:miter lim="800000"/>
            <a:headEnd/>
            <a:tailEnd/>
          </a:ln>
        </p:spPr>
        <p:txBody>
          <a:bodyPr wrap="none">
            <a:spAutoFit/>
          </a:bodyPr>
          <a:lstStyle/>
          <a:p>
            <a:r>
              <a:rPr lang="en-US" sz="2000" b="1"/>
              <a:t>Anti-Lock Brake System (ABS)</a:t>
            </a:r>
          </a:p>
        </p:txBody>
      </p:sp>
      <p:pic>
        <p:nvPicPr>
          <p:cNvPr id="22533" name="Picture 6"/>
          <p:cNvPicPr>
            <a:picLocks noChangeAspect="1" noChangeArrowheads="1"/>
          </p:cNvPicPr>
          <p:nvPr/>
        </p:nvPicPr>
        <p:blipFill>
          <a:blip r:embed="rId2"/>
          <a:srcRect/>
          <a:stretch>
            <a:fillRect/>
          </a:stretch>
        </p:blipFill>
        <p:spPr bwMode="auto">
          <a:xfrm>
            <a:off x="63794" y="1714488"/>
            <a:ext cx="8987361"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Traction Control (TC)</a:t>
            </a:r>
            <a:endParaRPr lang="id-ID" b="1" dirty="0"/>
          </a:p>
        </p:txBody>
      </p:sp>
      <p:sp>
        <p:nvSpPr>
          <p:cNvPr id="3" name="Content Placeholder 2"/>
          <p:cNvSpPr>
            <a:spLocks noGrp="1"/>
          </p:cNvSpPr>
          <p:nvPr>
            <p:ph idx="1"/>
          </p:nvPr>
        </p:nvSpPr>
        <p:spPr/>
        <p:txBody>
          <a:bodyPr>
            <a:normAutofit fontScale="92500" lnSpcReduction="10000"/>
          </a:bodyPr>
          <a:lstStyle/>
          <a:p>
            <a:r>
              <a:rPr lang="id-ID" dirty="0" smtClean="0"/>
              <a:t>TC mencegah ban spin dengan cara mengontrol tenaga mesin dan pengereman di semua ban secara individual. Sensor di roda, biasanya sama dengan sensor ABS, akan mendeteksi ban yang spin atau kehilangan traksi. Setelah itu ECU akan membatasi keluaran tenaga mesin dan meningkatkan tekanan rem pada roda yang spin.</a:t>
            </a:r>
          </a:p>
          <a:p>
            <a:r>
              <a:rPr lang="id-ID" dirty="0" smtClean="0"/>
              <a:t>Dengan mencegah ban spin, traksi mobil berada di tingkat terbaik sehingga bisa lebih cepat berakselerasi atau tetap berada pada jalurnya.  </a:t>
            </a: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Traction Control (TC)</a:t>
            </a:r>
            <a:endParaRPr lang="id-ID" b="1" dirty="0"/>
          </a:p>
        </p:txBody>
      </p:sp>
      <p:pic>
        <p:nvPicPr>
          <p:cNvPr id="1026" name="Picture 2"/>
          <p:cNvPicPr>
            <a:picLocks noChangeAspect="1" noChangeArrowheads="1"/>
          </p:cNvPicPr>
          <p:nvPr/>
        </p:nvPicPr>
        <p:blipFill>
          <a:blip r:embed="rId2"/>
          <a:srcRect/>
          <a:stretch>
            <a:fillRect/>
          </a:stretch>
        </p:blipFill>
        <p:spPr bwMode="auto">
          <a:xfrm>
            <a:off x="571472" y="1428736"/>
            <a:ext cx="7715304" cy="487856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71475" y="762000"/>
            <a:ext cx="4048125" cy="2381250"/>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1143000" y="3048000"/>
            <a:ext cx="6934200" cy="3556000"/>
          </a:xfrm>
          <a:prstGeom prst="rect">
            <a:avLst/>
          </a:prstGeom>
          <a:noFill/>
          <a:ln w="9525">
            <a:noFill/>
            <a:miter lim="800000"/>
            <a:headEnd/>
            <a:tailEnd/>
          </a:ln>
        </p:spPr>
      </p:pic>
      <p:pic>
        <p:nvPicPr>
          <p:cNvPr id="16388" name="Picture 4"/>
          <p:cNvPicPr>
            <a:picLocks noChangeAspect="1" noChangeArrowheads="1"/>
          </p:cNvPicPr>
          <p:nvPr/>
        </p:nvPicPr>
        <p:blipFill>
          <a:blip r:embed="rId4"/>
          <a:srcRect/>
          <a:stretch>
            <a:fillRect/>
          </a:stretch>
        </p:blipFill>
        <p:spPr bwMode="auto">
          <a:xfrm>
            <a:off x="5334000" y="609600"/>
            <a:ext cx="3810000" cy="2752725"/>
          </a:xfrm>
          <a:prstGeom prst="rect">
            <a:avLst/>
          </a:prstGeom>
          <a:noFill/>
          <a:ln w="9525">
            <a:noFill/>
            <a:miter lim="800000"/>
            <a:headEnd/>
            <a:tailEnd/>
          </a:ln>
        </p:spPr>
      </p:pic>
      <p:sp>
        <p:nvSpPr>
          <p:cNvPr id="5" name="Title 1"/>
          <p:cNvSpPr>
            <a:spLocks noGrp="1"/>
          </p:cNvSpPr>
          <p:nvPr>
            <p:ph type="title"/>
          </p:nvPr>
        </p:nvSpPr>
        <p:spPr>
          <a:xfrm>
            <a:off x="457200" y="0"/>
            <a:ext cx="8229600" cy="715962"/>
          </a:xfrm>
        </p:spPr>
        <p:txBody>
          <a:bodyPr/>
          <a:lstStyle/>
          <a:p>
            <a:r>
              <a:rPr lang="id-ID" sz="2800" b="1" dirty="0" smtClean="0"/>
              <a:t>ELECTRONIC STABILITY PROGRAM (ESP)</a:t>
            </a:r>
            <a:endParaRPr lang="id-ID"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09800" y="304800"/>
            <a:ext cx="4625975" cy="396875"/>
          </a:xfrm>
          <a:prstGeom prst="rect">
            <a:avLst/>
          </a:prstGeom>
          <a:noFill/>
          <a:ln w="9525">
            <a:noFill/>
            <a:miter lim="800000"/>
            <a:headEnd/>
            <a:tailEnd/>
          </a:ln>
        </p:spPr>
        <p:txBody>
          <a:bodyPr wrap="none">
            <a:spAutoFit/>
          </a:bodyPr>
          <a:lstStyle/>
          <a:p>
            <a:r>
              <a:rPr lang="en-US" sz="2000" b="1"/>
              <a:t>Electronic Stability Programme(ESP)</a:t>
            </a:r>
          </a:p>
        </p:txBody>
      </p:sp>
      <p:pic>
        <p:nvPicPr>
          <p:cNvPr id="20483" name="Picture 3"/>
          <p:cNvPicPr>
            <a:picLocks noChangeAspect="1" noChangeArrowheads="1"/>
          </p:cNvPicPr>
          <p:nvPr/>
        </p:nvPicPr>
        <p:blipFill>
          <a:blip r:embed="rId2"/>
          <a:srcRect/>
          <a:stretch>
            <a:fillRect/>
          </a:stretch>
        </p:blipFill>
        <p:spPr bwMode="auto">
          <a:xfrm>
            <a:off x="2819400" y="2057400"/>
            <a:ext cx="6172200" cy="3457575"/>
          </a:xfrm>
          <a:prstGeom prst="rect">
            <a:avLst/>
          </a:prstGeom>
          <a:noFill/>
          <a:ln w="9525">
            <a:noFill/>
            <a:miter lim="800000"/>
            <a:headEnd/>
            <a:tailEnd/>
          </a:ln>
        </p:spPr>
      </p:pic>
      <p:pic>
        <p:nvPicPr>
          <p:cNvPr id="20484" name="Picture 4"/>
          <p:cNvPicPr>
            <a:picLocks noChangeAspect="1" noChangeArrowheads="1"/>
          </p:cNvPicPr>
          <p:nvPr/>
        </p:nvPicPr>
        <p:blipFill>
          <a:blip r:embed="rId3"/>
          <a:srcRect/>
          <a:stretch>
            <a:fillRect/>
          </a:stretch>
        </p:blipFill>
        <p:spPr bwMode="auto">
          <a:xfrm>
            <a:off x="228600" y="990600"/>
            <a:ext cx="2524125" cy="2667000"/>
          </a:xfrm>
          <a:prstGeom prst="rect">
            <a:avLst/>
          </a:prstGeom>
          <a:noFill/>
          <a:ln w="9525">
            <a:noFill/>
            <a:miter lim="800000"/>
            <a:headEnd/>
            <a:tailEnd/>
          </a:ln>
        </p:spPr>
      </p:pic>
      <p:pic>
        <p:nvPicPr>
          <p:cNvPr id="20485" name="Picture 5"/>
          <p:cNvPicPr>
            <a:picLocks noChangeAspect="1" noChangeArrowheads="1"/>
          </p:cNvPicPr>
          <p:nvPr/>
        </p:nvPicPr>
        <p:blipFill>
          <a:blip r:embed="rId4"/>
          <a:srcRect/>
          <a:stretch>
            <a:fillRect/>
          </a:stretch>
        </p:blipFill>
        <p:spPr bwMode="auto">
          <a:xfrm>
            <a:off x="228600" y="3733800"/>
            <a:ext cx="24257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057400" y="533400"/>
            <a:ext cx="5527675" cy="396875"/>
          </a:xfrm>
          <a:prstGeom prst="rect">
            <a:avLst/>
          </a:prstGeom>
          <a:noFill/>
          <a:ln w="9525">
            <a:noFill/>
            <a:miter lim="800000"/>
            <a:headEnd/>
            <a:tailEnd/>
          </a:ln>
        </p:spPr>
        <p:txBody>
          <a:bodyPr wrap="none">
            <a:spAutoFit/>
          </a:bodyPr>
          <a:lstStyle/>
          <a:p>
            <a:r>
              <a:rPr lang="en-US" sz="2000" b="1"/>
              <a:t>PRE-SAFE PEREGANG SABUK PENGAMAN</a:t>
            </a:r>
          </a:p>
        </p:txBody>
      </p:sp>
      <p:pic>
        <p:nvPicPr>
          <p:cNvPr id="17411" name="Picture 5"/>
          <p:cNvPicPr>
            <a:picLocks noChangeAspect="1" noChangeArrowheads="1"/>
          </p:cNvPicPr>
          <p:nvPr/>
        </p:nvPicPr>
        <p:blipFill>
          <a:blip r:embed="rId2"/>
          <a:srcRect/>
          <a:stretch>
            <a:fillRect/>
          </a:stretch>
        </p:blipFill>
        <p:spPr bwMode="auto">
          <a:xfrm>
            <a:off x="1447800" y="1219200"/>
            <a:ext cx="6400800" cy="524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304800"/>
            <a:ext cx="8069263" cy="396875"/>
          </a:xfrm>
          <a:prstGeom prst="rect">
            <a:avLst/>
          </a:prstGeom>
          <a:noFill/>
          <a:ln w="9525">
            <a:noFill/>
            <a:miter lim="800000"/>
            <a:headEnd/>
            <a:tailEnd/>
          </a:ln>
        </p:spPr>
        <p:txBody>
          <a:bodyPr wrap="none">
            <a:spAutoFit/>
          </a:bodyPr>
          <a:lstStyle/>
          <a:p>
            <a:r>
              <a:rPr lang="en-US" sz="2000" b="1"/>
              <a:t>SRS (SUPPLEMENTAL RESTRAINT SYSTEM) – AIRBAG SYSTEM</a:t>
            </a:r>
          </a:p>
        </p:txBody>
      </p:sp>
      <p:pic>
        <p:nvPicPr>
          <p:cNvPr id="24579" name="Picture 3"/>
          <p:cNvPicPr>
            <a:picLocks noChangeAspect="1" noChangeArrowheads="1"/>
          </p:cNvPicPr>
          <p:nvPr/>
        </p:nvPicPr>
        <p:blipFill>
          <a:blip r:embed="rId2"/>
          <a:srcRect/>
          <a:stretch>
            <a:fillRect/>
          </a:stretch>
        </p:blipFill>
        <p:spPr bwMode="auto">
          <a:xfrm>
            <a:off x="457200" y="1066800"/>
            <a:ext cx="2400300" cy="2336800"/>
          </a:xfrm>
          <a:prstGeom prst="rect">
            <a:avLst/>
          </a:prstGeom>
          <a:noFill/>
          <a:ln w="9525">
            <a:noFill/>
            <a:miter lim="800000"/>
            <a:headEnd/>
            <a:tailEnd/>
          </a:ln>
        </p:spPr>
      </p:pic>
      <p:pic>
        <p:nvPicPr>
          <p:cNvPr id="24580" name="Picture 5"/>
          <p:cNvPicPr>
            <a:picLocks noChangeAspect="1" noChangeArrowheads="1"/>
          </p:cNvPicPr>
          <p:nvPr/>
        </p:nvPicPr>
        <p:blipFill>
          <a:blip r:embed="rId3"/>
          <a:srcRect/>
          <a:stretch>
            <a:fillRect/>
          </a:stretch>
        </p:blipFill>
        <p:spPr bwMode="auto">
          <a:xfrm>
            <a:off x="3733800" y="838200"/>
            <a:ext cx="4743450" cy="5792788"/>
          </a:xfrm>
          <a:prstGeom prst="rect">
            <a:avLst/>
          </a:prstGeom>
          <a:noFill/>
          <a:ln w="9525">
            <a:noFill/>
            <a:miter lim="800000"/>
            <a:headEnd/>
            <a:tailEnd/>
          </a:ln>
        </p:spPr>
      </p:pic>
      <p:pic>
        <p:nvPicPr>
          <p:cNvPr id="24581" name="Picture 6"/>
          <p:cNvPicPr>
            <a:picLocks noChangeAspect="1" noChangeArrowheads="1"/>
          </p:cNvPicPr>
          <p:nvPr/>
        </p:nvPicPr>
        <p:blipFill>
          <a:blip r:embed="rId4"/>
          <a:srcRect/>
          <a:stretch>
            <a:fillRect/>
          </a:stretch>
        </p:blipFill>
        <p:spPr bwMode="auto">
          <a:xfrm>
            <a:off x="304800" y="3581400"/>
            <a:ext cx="33147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09800" y="304800"/>
            <a:ext cx="3951288" cy="396875"/>
          </a:xfrm>
          <a:prstGeom prst="rect">
            <a:avLst/>
          </a:prstGeom>
          <a:noFill/>
          <a:ln w="9525">
            <a:noFill/>
            <a:miter lim="800000"/>
            <a:headEnd/>
            <a:tailEnd/>
          </a:ln>
        </p:spPr>
        <p:txBody>
          <a:bodyPr wrap="none">
            <a:spAutoFit/>
          </a:bodyPr>
          <a:lstStyle/>
          <a:p>
            <a:r>
              <a:rPr lang="en-US" sz="2000" b="1"/>
              <a:t>Adaptive Cruise Control (ACC) </a:t>
            </a:r>
          </a:p>
        </p:txBody>
      </p:sp>
      <p:pic>
        <p:nvPicPr>
          <p:cNvPr id="23555" name="Picture 4"/>
          <p:cNvPicPr>
            <a:picLocks noChangeAspect="1" noChangeArrowheads="1"/>
          </p:cNvPicPr>
          <p:nvPr/>
        </p:nvPicPr>
        <p:blipFill>
          <a:blip r:embed="rId2"/>
          <a:srcRect/>
          <a:stretch>
            <a:fillRect/>
          </a:stretch>
        </p:blipFill>
        <p:spPr bwMode="auto">
          <a:xfrm>
            <a:off x="228600" y="1066800"/>
            <a:ext cx="3644900" cy="1714500"/>
          </a:xfrm>
          <a:prstGeom prst="rect">
            <a:avLst/>
          </a:prstGeom>
          <a:noFill/>
          <a:ln w="9525">
            <a:noFill/>
            <a:miter lim="800000"/>
            <a:headEnd/>
            <a:tailEnd/>
          </a:ln>
        </p:spPr>
      </p:pic>
      <p:pic>
        <p:nvPicPr>
          <p:cNvPr id="23556" name="Picture 5"/>
          <p:cNvPicPr>
            <a:picLocks noChangeAspect="1" noChangeArrowheads="1"/>
          </p:cNvPicPr>
          <p:nvPr/>
        </p:nvPicPr>
        <p:blipFill>
          <a:blip r:embed="rId3"/>
          <a:srcRect/>
          <a:stretch>
            <a:fillRect/>
          </a:stretch>
        </p:blipFill>
        <p:spPr bwMode="auto">
          <a:xfrm>
            <a:off x="2438400" y="2743200"/>
            <a:ext cx="6400800" cy="374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Rancangan</a:t>
            </a:r>
            <a:r>
              <a:rPr lang="en-US" sz="3200" dirty="0" smtClean="0"/>
              <a:t> Body </a:t>
            </a:r>
            <a:br>
              <a:rPr lang="en-US" sz="3200" dirty="0" smtClean="0"/>
            </a:br>
            <a:r>
              <a:rPr lang="en-US" sz="3200" dirty="0" smtClean="0"/>
              <a:t>Global Outstanding Assessment (GOA)</a:t>
            </a:r>
            <a:endParaRPr lang="id-ID" sz="3200" b="1" dirty="0"/>
          </a:p>
        </p:txBody>
      </p:sp>
      <p:sp>
        <p:nvSpPr>
          <p:cNvPr id="3" name="Content Placeholder 2"/>
          <p:cNvSpPr>
            <a:spLocks noGrp="1"/>
          </p:cNvSpPr>
          <p:nvPr>
            <p:ph idx="1"/>
          </p:nvPr>
        </p:nvSpPr>
        <p:spPr/>
        <p:txBody>
          <a:bodyPr>
            <a:normAutofit fontScale="85000" lnSpcReduction="10000"/>
          </a:bodyPr>
          <a:lstStyle/>
          <a:p>
            <a:r>
              <a:rPr lang="id-ID" dirty="0" smtClean="0"/>
              <a:t> GOA menjamin keselamatan terhadap efek benturan yang dirancang dan dikembangkan oleh Toyota untuk berbagai macam bentuk kecelakaan. </a:t>
            </a:r>
          </a:p>
          <a:p>
            <a:r>
              <a:rPr lang="id-ID" dirty="0" smtClean="0"/>
              <a:t>Terdiri dari bodi penyerap energi tingkat tinggi dan kabin dengan kekuatan yang tinggi. Zona-zona bodi depan dan belakang yang dapat rusak terdiri dari berbagai macam area dengan tingkat kekakuan yang tinggi, yang secara efektif menyerap dan menghilangkan benturan. </a:t>
            </a:r>
          </a:p>
          <a:p>
            <a:r>
              <a:rPr lang="id-ID" dirty="0" smtClean="0"/>
              <a:t>Oleh karena itu, bodi penyerap benturan ini meminimalkan perubahan bentuk kabin. </a:t>
            </a:r>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Rancangan</a:t>
            </a:r>
            <a:r>
              <a:rPr lang="en-US" dirty="0" smtClean="0"/>
              <a:t> Body </a:t>
            </a:r>
            <a:br>
              <a:rPr lang="en-US" dirty="0" smtClean="0"/>
            </a:br>
            <a:r>
              <a:rPr lang="en-US" dirty="0" smtClean="0"/>
              <a:t>Global Outstanding Assessment (GOA)</a:t>
            </a:r>
            <a:endParaRPr lang="id-ID" b="1" dirty="0"/>
          </a:p>
        </p:txBody>
      </p:sp>
      <p:pic>
        <p:nvPicPr>
          <p:cNvPr id="3" name="Picture 2"/>
          <p:cNvPicPr/>
          <p:nvPr/>
        </p:nvPicPr>
        <p:blipFill>
          <a:blip r:embed="rId2"/>
          <a:srcRect/>
          <a:stretch>
            <a:fillRect/>
          </a:stretch>
        </p:blipFill>
        <p:spPr bwMode="auto">
          <a:xfrm>
            <a:off x="714348" y="1571612"/>
            <a:ext cx="8001056" cy="48577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Electronic Brake-force Distribution (EBD)</a:t>
            </a:r>
            <a:endParaRPr lang="id-ID" b="1" dirty="0"/>
          </a:p>
        </p:txBody>
      </p:sp>
      <p:sp>
        <p:nvSpPr>
          <p:cNvPr id="3" name="Content Placeholder 2"/>
          <p:cNvSpPr>
            <a:spLocks noGrp="1"/>
          </p:cNvSpPr>
          <p:nvPr>
            <p:ph idx="1"/>
          </p:nvPr>
        </p:nvSpPr>
        <p:spPr/>
        <p:txBody>
          <a:bodyPr/>
          <a:lstStyle/>
          <a:p>
            <a:r>
              <a:rPr lang="id-ID" dirty="0" smtClean="0"/>
              <a:t>EBD (Electronic Brake Distribution Force) adalah teknologi yang memungkinkan gaya pengereman kendaraan untuk ditingkatkan atau diterapkan secara otomatis, tergantung pada kondisi jalan, kecepatan kendaraan, berat kendaraan, dll</a:t>
            </a:r>
            <a:endParaRPr lang="id-ID"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42910" y="2285992"/>
            <a:ext cx="7875211" cy="2928958"/>
          </a:xfrm>
          <a:prstGeom prst="rect">
            <a:avLst/>
          </a:prstGeom>
          <a:noFill/>
          <a:ln w="9525">
            <a:noFill/>
            <a:miter lim="800000"/>
            <a:headEnd/>
            <a:tailEnd/>
          </a:ln>
          <a:effectLst/>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Rancangan Body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Global Outstanding Assessment (GOA)</a:t>
            </a:r>
            <a:endParaRPr kumimoji="0" lang="id-ID"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57224" y="1785926"/>
            <a:ext cx="7215238" cy="4332595"/>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fontScale="90000"/>
          </a:bodyPr>
          <a:lstStyle/>
          <a:p>
            <a:r>
              <a:rPr lang="en-US" dirty="0" err="1" smtClean="0"/>
              <a:t>Rancangan</a:t>
            </a:r>
            <a:r>
              <a:rPr lang="en-US" dirty="0" smtClean="0"/>
              <a:t> Body </a:t>
            </a:r>
            <a:br>
              <a:rPr lang="en-US" dirty="0" smtClean="0"/>
            </a:br>
            <a:r>
              <a:rPr lang="en-US" dirty="0" smtClean="0"/>
              <a:t>Global Outstanding Assessment (GOA)</a:t>
            </a:r>
            <a:endParaRPr lang="id-ID"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1857364"/>
            <a:ext cx="9088979" cy="4714908"/>
          </a:xfrm>
          <a:prstGeom prst="rect">
            <a:avLst/>
          </a:prstGeom>
          <a:noFill/>
          <a:ln w="9525">
            <a:noFill/>
            <a:miter lim="800000"/>
            <a:headEnd/>
            <a:tailEnd/>
          </a:ln>
          <a:effectLst/>
        </p:spPr>
      </p:pic>
      <p:sp>
        <p:nvSpPr>
          <p:cNvPr id="5" name="Title 1"/>
          <p:cNvSpPr txBox="1">
            <a:spLocks/>
          </p:cNvSpPr>
          <p:nvPr/>
        </p:nvSpPr>
        <p:spPr>
          <a:xfrm>
            <a:off x="571472" y="28572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Rancangan Body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Global Outstanding Assessment (GOA)</a:t>
            </a:r>
            <a:endParaRPr kumimoji="0" lang="id-ID"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Pedestrian Protect</a:t>
            </a:r>
            <a:endParaRPr lang="id-ID" b="1" dirty="0"/>
          </a:p>
        </p:txBody>
      </p:sp>
      <p:sp>
        <p:nvSpPr>
          <p:cNvPr id="3" name="Content Placeholder 2"/>
          <p:cNvSpPr>
            <a:spLocks noGrp="1"/>
          </p:cNvSpPr>
          <p:nvPr>
            <p:ph idx="1"/>
          </p:nvPr>
        </p:nvSpPr>
        <p:spPr/>
        <p:txBody>
          <a:bodyPr>
            <a:normAutofit fontScale="85000" lnSpcReduction="20000"/>
          </a:bodyPr>
          <a:lstStyle/>
          <a:p>
            <a:r>
              <a:rPr lang="id-ID" dirty="0" smtClean="0"/>
              <a:t>Kendaraan modern dirancang untuk perlindungan tabrakan bagi pejalan kaki. </a:t>
            </a:r>
          </a:p>
          <a:p>
            <a:r>
              <a:rPr lang="id-ID" dirty="0" smtClean="0"/>
              <a:t>Beberapa fitur yang dapat dijadikan pedoman bagi perlindungan pejalan kaki yaitu :</a:t>
            </a:r>
          </a:p>
          <a:p>
            <a:pPr lvl="1"/>
            <a:r>
              <a:rPr lang="id-ID" dirty="0" smtClean="0"/>
              <a:t>Wiper kaca depan yang dapat patah dengan sendirinya. Untuk menghindari cedera kepala akibat tertusuk oleh wiper mobil.</a:t>
            </a:r>
          </a:p>
          <a:p>
            <a:pPr lvl="1"/>
            <a:r>
              <a:rPr lang="id-ID" dirty="0" smtClean="0"/>
              <a:t>Bemper depan mampu menyerap energi benturan bagi pejalan kaki.</a:t>
            </a:r>
          </a:p>
          <a:p>
            <a:pPr lvl="1"/>
            <a:r>
              <a:rPr lang="id-ID" dirty="0" smtClean="0"/>
              <a:t>Pada kap mesin diciptakan khusus sebagai wadah terjatuhnya badan si pejalan kaki. Dan juga berusaha menjaga agar si pejalan kaki agar tidak jatuh di jalanan aspal, dll.</a:t>
            </a:r>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Electronic Brake-force Distribution (EBD)</a:t>
            </a:r>
            <a:endParaRPr lang="id-ID" b="1" dirty="0"/>
          </a:p>
        </p:txBody>
      </p:sp>
      <p:pic>
        <p:nvPicPr>
          <p:cNvPr id="5" name="Picture 4"/>
          <p:cNvPicPr/>
          <p:nvPr/>
        </p:nvPicPr>
        <p:blipFill>
          <a:blip r:embed="rId2"/>
          <a:srcRect/>
          <a:stretch>
            <a:fillRect/>
          </a:stretch>
        </p:blipFill>
        <p:spPr bwMode="auto">
          <a:xfrm>
            <a:off x="714348" y="1500174"/>
            <a:ext cx="8001056" cy="48577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Sensotronic Brake Control (SBC)</a:t>
            </a:r>
            <a:endParaRPr lang="id-ID" b="1" dirty="0"/>
          </a:p>
        </p:txBody>
      </p:sp>
      <p:sp>
        <p:nvSpPr>
          <p:cNvPr id="3" name="Content Placeholder 2"/>
          <p:cNvSpPr>
            <a:spLocks noGrp="1"/>
          </p:cNvSpPr>
          <p:nvPr>
            <p:ph idx="1"/>
          </p:nvPr>
        </p:nvSpPr>
        <p:spPr/>
        <p:txBody>
          <a:bodyPr/>
          <a:lstStyle/>
          <a:p>
            <a:r>
              <a:rPr lang="id-ID" dirty="0" smtClean="0"/>
              <a:t>Sensotronic Brake Control (SBC) adalah sistem rem elektro-hidrolik, yang memadukan operasi normal link hidrolik antara pedal rem dan rem roda oleh katup pemisahan. Berbeda dengan sistem rem konvensional, kontrol elektro-hidrolik dapat digerakkan sehingga dapat digunakan untuk setiap jenis aplikasi rem.</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Sensotronic Brake Control (SBC)</a:t>
            </a:r>
            <a:endParaRPr lang="id-ID" b="1" dirty="0"/>
          </a:p>
        </p:txBody>
      </p:sp>
      <p:pic>
        <p:nvPicPr>
          <p:cNvPr id="4" name="Picture 3"/>
          <p:cNvPicPr/>
          <p:nvPr/>
        </p:nvPicPr>
        <p:blipFill>
          <a:blip r:embed="rId2"/>
          <a:srcRect/>
          <a:stretch>
            <a:fillRect/>
          </a:stretch>
        </p:blipFill>
        <p:spPr bwMode="auto">
          <a:xfrm>
            <a:off x="428596" y="1428736"/>
            <a:ext cx="8358246" cy="51435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09800" y="304800"/>
            <a:ext cx="4352925" cy="396875"/>
          </a:xfrm>
          <a:prstGeom prst="rect">
            <a:avLst/>
          </a:prstGeom>
          <a:noFill/>
          <a:ln w="9525">
            <a:noFill/>
            <a:miter lim="800000"/>
            <a:headEnd/>
            <a:tailEnd/>
          </a:ln>
        </p:spPr>
        <p:txBody>
          <a:bodyPr wrap="none">
            <a:spAutoFit/>
          </a:bodyPr>
          <a:lstStyle/>
          <a:p>
            <a:r>
              <a:rPr lang="en-US" sz="2000" b="1"/>
              <a:t>SENSOTRONIC BRAKE CONTROL</a:t>
            </a:r>
          </a:p>
        </p:txBody>
      </p:sp>
      <p:pic>
        <p:nvPicPr>
          <p:cNvPr id="18435" name="Picture 3"/>
          <p:cNvPicPr>
            <a:picLocks noChangeAspect="1" noChangeArrowheads="1"/>
          </p:cNvPicPr>
          <p:nvPr/>
        </p:nvPicPr>
        <p:blipFill>
          <a:blip r:embed="rId2"/>
          <a:srcRect/>
          <a:stretch>
            <a:fillRect/>
          </a:stretch>
        </p:blipFill>
        <p:spPr bwMode="auto">
          <a:xfrm>
            <a:off x="642910" y="928670"/>
            <a:ext cx="7839100" cy="5673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09800" y="304800"/>
            <a:ext cx="4352925" cy="396875"/>
          </a:xfrm>
          <a:prstGeom prst="rect">
            <a:avLst/>
          </a:prstGeom>
          <a:noFill/>
          <a:ln w="9525">
            <a:noFill/>
            <a:miter lim="800000"/>
            <a:headEnd/>
            <a:tailEnd/>
          </a:ln>
        </p:spPr>
        <p:txBody>
          <a:bodyPr wrap="none">
            <a:spAutoFit/>
          </a:bodyPr>
          <a:lstStyle/>
          <a:p>
            <a:r>
              <a:rPr lang="en-US" sz="2000" b="1"/>
              <a:t>SENSOTRONIC BRAKE CONTROL</a:t>
            </a:r>
          </a:p>
        </p:txBody>
      </p:sp>
      <p:pic>
        <p:nvPicPr>
          <p:cNvPr id="18436" name="Picture 5"/>
          <p:cNvPicPr>
            <a:picLocks noChangeAspect="1" noChangeArrowheads="1"/>
          </p:cNvPicPr>
          <p:nvPr/>
        </p:nvPicPr>
        <p:blipFill>
          <a:blip r:embed="rId2"/>
          <a:srcRect/>
          <a:stretch>
            <a:fillRect/>
          </a:stretch>
        </p:blipFill>
        <p:spPr bwMode="auto">
          <a:xfrm>
            <a:off x="252961" y="1428736"/>
            <a:ext cx="8657124" cy="4695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Brake Assist (BA)</a:t>
            </a:r>
            <a:endParaRPr lang="id-ID" b="1" dirty="0"/>
          </a:p>
        </p:txBody>
      </p:sp>
      <p:sp>
        <p:nvSpPr>
          <p:cNvPr id="3" name="Content Placeholder 2"/>
          <p:cNvSpPr>
            <a:spLocks noGrp="1"/>
          </p:cNvSpPr>
          <p:nvPr>
            <p:ph idx="1"/>
          </p:nvPr>
        </p:nvSpPr>
        <p:spPr/>
        <p:txBody>
          <a:bodyPr/>
          <a:lstStyle/>
          <a:p>
            <a:r>
              <a:rPr lang="id-ID" dirty="0" smtClean="0"/>
              <a:t> Brake Assist aktif adalah pengembangan teknologi baru yang memadukan beban rem dengan tekanan hidrolik sebelum kecelakaan terjadi. Hal ini membantu memberikan daya lebih untuk berhenti rem lebih cepat</a:t>
            </a:r>
            <a:endParaRPr lang="id-ID"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685</Words>
  <Application>Microsoft Office PowerPoint</Application>
  <PresentationFormat>On-screen Show (4:3)</PresentationFormat>
  <Paragraphs>62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TEKNOLOGI KESELAMATAN  PADA KENDARAAN BERMOTOR   Zainal Arifin Teknik Otomotif  FT - UNY</vt:lpstr>
      <vt:lpstr>DUKUNGAN TEKNOLOGI</vt:lpstr>
      <vt:lpstr>Electronic Brake-force Distribution (EBD)</vt:lpstr>
      <vt:lpstr>Electronic Brake-force Distribution (EBD)</vt:lpstr>
      <vt:lpstr>Sensotronic Brake Control (SBC)</vt:lpstr>
      <vt:lpstr>Sensotronic Brake Control (SBC)</vt:lpstr>
      <vt:lpstr>Slide 7</vt:lpstr>
      <vt:lpstr>Slide 8</vt:lpstr>
      <vt:lpstr>Brake Assist (BA)</vt:lpstr>
      <vt:lpstr>Brake Assist (BA)</vt:lpstr>
      <vt:lpstr>Hill Descent Control (HDC)</vt:lpstr>
      <vt:lpstr>Hill Descent Control (HDC)</vt:lpstr>
      <vt:lpstr>Kontrol Kestabilan (stability control)</vt:lpstr>
      <vt:lpstr>Kontrol Kestabilan (stability control)</vt:lpstr>
      <vt:lpstr>Slide 15</vt:lpstr>
      <vt:lpstr>Sistem Rem ABS</vt:lpstr>
      <vt:lpstr>Sistem Rem ABS</vt:lpstr>
      <vt:lpstr>Sistem Rem ABS</vt:lpstr>
      <vt:lpstr>Slide 19</vt:lpstr>
      <vt:lpstr>Slide 20</vt:lpstr>
      <vt:lpstr>Traction Control (TC)</vt:lpstr>
      <vt:lpstr>Traction Control (TC)</vt:lpstr>
      <vt:lpstr>ELECTRONIC STABILITY PROGRAM (ESP)</vt:lpstr>
      <vt:lpstr>Slide 24</vt:lpstr>
      <vt:lpstr>Slide 25</vt:lpstr>
      <vt:lpstr>Slide 26</vt:lpstr>
      <vt:lpstr>Slide 27</vt:lpstr>
      <vt:lpstr>Rancangan Body  Global Outstanding Assessment (GOA)</vt:lpstr>
      <vt:lpstr>Rancangan Body  Global Outstanding Assessment (GOA)</vt:lpstr>
      <vt:lpstr>Slide 30</vt:lpstr>
      <vt:lpstr>Rancangan Body  Global Outstanding Assessment (GOA)</vt:lpstr>
      <vt:lpstr>Slide 32</vt:lpstr>
      <vt:lpstr>Pedestrian Protect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 PENGAMAN  PADA KENDARAAN BERMOTOR</dc:title>
  <dc:creator>Zainal</dc:creator>
  <cp:lastModifiedBy>Zainal</cp:lastModifiedBy>
  <cp:revision>7</cp:revision>
  <dcterms:created xsi:type="dcterms:W3CDTF">2012-05-28T20:25:49Z</dcterms:created>
  <dcterms:modified xsi:type="dcterms:W3CDTF">2012-09-02T04:33:39Z</dcterms:modified>
</cp:coreProperties>
</file>