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2" r:id="rId2"/>
    <p:sldMasterId id="2147483688" r:id="rId3"/>
    <p:sldMasterId id="2147483695" r:id="rId4"/>
    <p:sldMasterId id="2147483697" r:id="rId5"/>
  </p:sldMasterIdLst>
  <p:notesMasterIdLst>
    <p:notesMasterId r:id="rId17"/>
  </p:notesMasterIdLst>
  <p:handoutMasterIdLst>
    <p:handoutMasterId r:id="rId18"/>
  </p:handoutMasterIdLst>
  <p:sldIdLst>
    <p:sldId id="322" r:id="rId6"/>
    <p:sldId id="319" r:id="rId7"/>
    <p:sldId id="325" r:id="rId8"/>
    <p:sldId id="326" r:id="rId9"/>
    <p:sldId id="390" r:id="rId10"/>
    <p:sldId id="392" r:id="rId11"/>
    <p:sldId id="324" r:id="rId12"/>
    <p:sldId id="329" r:id="rId13"/>
    <p:sldId id="391" r:id="rId14"/>
    <p:sldId id="331" r:id="rId15"/>
    <p:sldId id="32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FF66"/>
    <a:srgbClr val="FF3300"/>
    <a:srgbClr val="333300"/>
    <a:srgbClr val="990000"/>
    <a:srgbClr val="6600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760" autoAdjust="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5EDA3-119F-40DC-8506-772D197E54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987B27-1431-4577-8DF4-554847A6ED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04200-E603-491B-8535-456C647CE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7680C-5DBB-4499-8877-C85EEDFF7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B683D-9F6B-4EF5-A4B4-4DAE5D6CC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id-ID" sz="2400">
              <a:latin typeface="Times New Roman" pitchFamily="18" charset="0"/>
            </a:endParaRP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9318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grpSp>
          <p:nvGrpSpPr>
            <p:cNvPr id="93190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9319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319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319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6D49C8-6588-4639-8B80-C82D3BE9A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C4DF6-A832-45EF-A96A-B8BB8EB1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85086-9E78-4254-8846-C7D281028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0627-F294-4741-B487-650B31E79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D57BD-294F-420D-A27C-85E86FFE8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B3741-A2C7-46A1-AFC6-08C32236D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DFEB-6984-4B86-A7D8-2F9CB5CD8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54A4E-52D0-4D00-9143-369612A40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79E68-E1D3-48F0-B6D5-B90C26B7B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28C24-ACB5-479E-9643-5776AD8A4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696BB-E999-43BB-99F8-B30559F68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22F29-B6DE-4F7F-A094-4A510C28F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08B07-9D67-487A-8799-6611B367B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721B3-6566-437F-9753-8AB0F3B1A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0A5CE-1B59-416D-A4CC-11A3CED32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1EAF-61F9-4D48-BA12-9A4B14719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4433-CC0B-4A1A-8836-ACA33C0C4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C3142-8EE2-471F-99A4-17958DEDD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75FC4-92CF-4469-ADC2-0F7E9CA03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820D-91C9-4AD7-BEDC-1D7DA08F4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CEC8D-2F88-455E-8C43-10961147C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4856-196F-4F17-9FE0-FC932D43B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9D9AA-9E06-4C1A-A662-1E82EF924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250DE-8380-4657-A843-F85C9E944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99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399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2400">
                <a:latin typeface="Times New Roman" pitchFamily="18" charset="0"/>
              </a:endParaRPr>
            </a:p>
          </p:txBody>
        </p:sp>
        <p:grpSp>
          <p:nvGrpSpPr>
            <p:cNvPr id="3399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399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3399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399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998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99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B4BB7F-7914-47DB-BEFF-FAB6A2793D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99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1579A-6271-45DA-AE63-A8ABCE02E4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051DC3-5A33-4B5C-A2DE-27B7753813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769818-E9E2-4E23-BB80-FBE0E4658B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03066A-F04D-45BB-BC94-DD0DA752CE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1DC399-C6FB-4F38-9A4F-C5B5B2E189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0B829-4EF6-4400-8841-02455D0A8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74553E-6CB0-4359-9372-1F5B822DE6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D2F25-CE05-443D-9177-E3C9AD132E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FBB806-8147-4326-93FC-08078AA850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7F2A06-000C-4E12-B7AF-CB6D1207AC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C38EA-6567-4831-BAAE-DA5216EA4B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E82D63-A826-408E-A36B-651FAE50C7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4407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4407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7D761-8D79-4B53-A32B-F67AAF6AF5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28BA-FCFA-41F4-877D-0B1BE74F5D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4807-B9B3-431C-8289-8F2E5E524C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A148-B778-4C85-A264-CAC0EA3C42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E8599-7197-4796-9FC1-05D98B662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FA1D-5CEE-4175-8222-AFD79F0742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11B46-9C60-48CA-BCDD-E0CFBB12E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9E5A-DC75-437F-AD58-F32A8A3B0D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8D239-1DE9-490F-87B4-A2DBC9C599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97FEC-2242-4B49-8561-AB51BCF049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54F35-37B7-4F32-A862-D6CACB956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1D1E4-1891-4B2F-A2B0-55B3FDD07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88F8-EC6D-4296-95B1-C0B261C5D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14F3-4A63-4897-AAE0-0F50FA2B6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D821F-4B1C-4ED1-B09E-204804FCE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F27D15A-0DC2-4151-A74E-F28346A923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id-ID" sz="2400">
              <a:latin typeface="Times New Roman" pitchFamily="18" charset="0"/>
            </a:endParaRP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9216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9216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216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216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217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21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C110C0-2DCC-4E8D-A5BA-1D0BDA18FE4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193D64-29CE-4E61-A6F5-0E6A682EDF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0DF1CF6D-AB67-40FE-BFD2-3D688333376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389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389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389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800">
                <a:solidFill>
                  <a:schemeClr val="hlink"/>
                </a:solidFill>
              </a:endParaRPr>
            </a:p>
          </p:txBody>
        </p:sp>
        <p:sp>
          <p:nvSpPr>
            <p:cNvPr id="3389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800">
                <a:solidFill>
                  <a:schemeClr val="hlink"/>
                </a:solidFill>
              </a:endParaRPr>
            </a:p>
          </p:txBody>
        </p:sp>
        <p:sp>
          <p:nvSpPr>
            <p:cNvPr id="3389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800">
                <a:solidFill>
                  <a:schemeClr val="accent2"/>
                </a:solidFill>
              </a:endParaRPr>
            </a:p>
          </p:txBody>
        </p:sp>
        <p:sp>
          <p:nvSpPr>
            <p:cNvPr id="3389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800">
                <a:solidFill>
                  <a:schemeClr val="hlink"/>
                </a:solidFill>
              </a:endParaRPr>
            </a:p>
          </p:txBody>
        </p:sp>
        <p:sp>
          <p:nvSpPr>
            <p:cNvPr id="3389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389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800">
                <a:solidFill>
                  <a:schemeClr val="accent2"/>
                </a:solidFill>
              </a:endParaRPr>
            </a:p>
          </p:txBody>
        </p:sp>
        <p:sp>
          <p:nvSpPr>
            <p:cNvPr id="3389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389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9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6D26ADAF-FC50-4E7F-829A-6CF207B422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430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../../../../BAHAN%20PRESENT/bahan%20dasar/jogja.exe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6.jpe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../../../BAHAN%20PRESENT/Bahan%20media/Taksonomi.ppt#2. Taksonomi menurut Duncan" TargetMode="External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hyperlink" Target="../../../BAHAN%20PRESENT/Bahan%20media/Taksonomi.ppt#1. Slide 1" TargetMode="External"/><Relationship Id="rId11" Type="http://schemas.openxmlformats.org/officeDocument/2006/relationships/hyperlink" Target="../../../BAHAN%20PRESENT/Bahan%20media/Taksonomi.ppt#5. Slide 5" TargetMode="External"/><Relationship Id="rId5" Type="http://schemas.openxmlformats.org/officeDocument/2006/relationships/audio" Target="../media/audio2.wav"/><Relationship Id="rId10" Type="http://schemas.openxmlformats.org/officeDocument/2006/relationships/hyperlink" Target="../../../BAHAN%20PRESENT/Bahan%20media/Taksonomi.ppt#4. Taksonomi menurut Gagne" TargetMode="External"/><Relationship Id="rId4" Type="http://schemas.openxmlformats.org/officeDocument/2006/relationships/oleObject" Target="../embeddings/oleObject1.bin"/><Relationship Id="rId9" Type="http://schemas.openxmlformats.org/officeDocument/2006/relationships/hyperlink" Target="../../../BAHAN%20PRESENT/Bahan%20media/Taksonomi.ppt#3. Taksonomi menurut Brigg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060575"/>
            <a:ext cx="7848600" cy="2117725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PELATIHAN PENGEMBANGAN DAN IMPLEMENTASI MEDIA PEMBELJARAN BERBANTUAN KOMPUTER BAGI GURU SMK KELOMPOK TEKNOLOGI INDUSTRI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60800"/>
            <a:ext cx="6400800" cy="25352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b="1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en-US" sz="1000" b="1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en-US" sz="1600" b="1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b="1">
                <a:latin typeface="Verdana" pitchFamily="34" charset="0"/>
              </a:rPr>
              <a:t>Sudji Munadi, Sunaryo Sunarto, Wagiran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Trebuchet MS" pitchFamily="34" charset="0"/>
              </a:rPr>
              <a:t>Fakultas Teknik UNY </a:t>
            </a:r>
          </a:p>
          <a:p>
            <a:pPr>
              <a:lnSpc>
                <a:spcPct val="80000"/>
              </a:lnSpc>
            </a:pPr>
            <a:endParaRPr lang="en-US" sz="1600" b="1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FF66"/>
                </a:solidFill>
                <a:latin typeface="Monotype Corsiva" pitchFamily="66" charset="0"/>
              </a:rPr>
              <a:t>Disampaikan dalam  Seminar PPM Unggulan LPM UNY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FF66"/>
                </a:solidFill>
                <a:latin typeface="Monotype Corsiva" pitchFamily="66" charset="0"/>
              </a:rPr>
              <a:t> Tanggal 10  Juli 2008</a:t>
            </a:r>
          </a:p>
        </p:txBody>
      </p:sp>
      <p:pic>
        <p:nvPicPr>
          <p:cNvPr id="201732" name="Picture 4" descr="SPINGLO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052513"/>
            <a:ext cx="936625" cy="936625"/>
          </a:xfrm>
          <a:prstGeom prst="rect">
            <a:avLst/>
          </a:prstGeom>
          <a:noFill/>
        </p:spPr>
      </p:pic>
      <p:pic>
        <p:nvPicPr>
          <p:cNvPr id="201733" name="Picture 5" descr="bola dun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019800"/>
            <a:ext cx="936625" cy="838200"/>
          </a:xfrm>
          <a:prstGeom prst="rect">
            <a:avLst/>
          </a:prstGeom>
          <a:noFill/>
        </p:spPr>
      </p:pic>
      <p:pic>
        <p:nvPicPr>
          <p:cNvPr id="201734" name="Picture 6" descr="buru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547813" y="476250"/>
            <a:ext cx="1547813" cy="1457325"/>
          </a:xfrm>
          <a:prstGeom prst="rect">
            <a:avLst/>
          </a:prstGeom>
          <a:noFill/>
        </p:spPr>
      </p:pic>
      <p:pic>
        <p:nvPicPr>
          <p:cNvPr id="201735" name="Picture 7" descr="buru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3644900"/>
            <a:ext cx="1466850" cy="1457325"/>
          </a:xfrm>
          <a:prstGeom prst="rect">
            <a:avLst/>
          </a:prstGeom>
          <a:noFill/>
        </p:spPr>
      </p:pic>
      <p:pic>
        <p:nvPicPr>
          <p:cNvPr id="201738" name="Picture 10" descr="gunu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42000"/>
          </a:blip>
          <a:srcRect/>
          <a:stretch>
            <a:fillRect/>
          </a:stretch>
        </p:blipFill>
        <p:spPr bwMode="auto">
          <a:xfrm>
            <a:off x="1979613" y="0"/>
            <a:ext cx="5281612" cy="652462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80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4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3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900"/>
                            </p:stCondLst>
                            <p:childTnLst>
                              <p:par>
                                <p:cTn id="4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0.04925 C 0.12118 -0.04324 0.15868 -0.13572 0.20087 -0.13688 C 0.2441 -0.1378 0.29445 0.03075 0.33854 0.04208 C 0.38333 0.05341 0.40052 -0.07445 0.46632 -0.06913 C 0.53281 -0.06381 0.64271 0.06844 0.7349 0.07376 C 0.8283 0.07908 0.97604 -0.01896 1.02552 -0.03769 " pathEditMode="relative" rAng="0" ptsTypes="aaaaaA">
                                      <p:cBhvr>
                                        <p:cTn id="54" dur="12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-7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5572 C -0.03941 -0.14844 -0.0783 -0.24069 -0.12257 -0.24185 C -0.16684 -0.24277 -0.21962 -0.07422 -0.26563 -0.06289 C -0.31198 -0.05133 -0.33038 -0.17965 -0.39913 -0.17433 C -0.4684 -0.16901 -0.58247 -0.03653 -0.67934 -0.03121 C -0.77639 -0.02589 -0.93108 -0.12416 -0.98177 -0.14289 " pathEditMode="relative" rAng="0" ptsTypes="aaaaaA">
                                      <p:cBhvr>
                                        <p:cTn id="56" dur="12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341" name="Group 397"/>
          <p:cNvGraphicFramePr>
            <a:graphicFrameLocks noGrp="1"/>
          </p:cNvGraphicFramePr>
          <p:nvPr/>
        </p:nvGraphicFramePr>
        <p:xfrm>
          <a:off x="395288" y="260350"/>
          <a:ext cx="8424862" cy="6400800"/>
        </p:xfrm>
        <a:graphic>
          <a:graphicData uri="http://schemas.openxmlformats.org/drawingml/2006/table">
            <a:tbl>
              <a:tblPr/>
              <a:tblGrid>
                <a:gridCol w="1060450"/>
                <a:gridCol w="2070100"/>
                <a:gridCol w="5294312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INDIKATOR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SUB INDIKATOR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908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MATERI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Kesesuaian dengan kompetensi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2.  Keseuaian dengan tingkat perkembangan peserta didik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3.  Dorongan belajar mandiri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4.  Pengorganisasian materi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5.  Kelayakan assessment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Jumlah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TAMPILAN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1.  Kejelasan petunjuk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2.  Daya tarik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3.  Kejelasan tampilan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Jumlah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PENGORGANISASIAN MATERI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1.  Konsistensi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2.  Format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3.  Organisasi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4.  Bentuk dan ukuran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    huruf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Jumlah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0" name="Group 2"/>
          <p:cNvGrpSpPr>
            <a:grpSpLocks/>
          </p:cNvGrpSpPr>
          <p:nvPr/>
        </p:nvGrpSpPr>
        <p:grpSpPr bwMode="auto">
          <a:xfrm>
            <a:off x="6011863" y="333375"/>
            <a:ext cx="1439862" cy="1439863"/>
            <a:chOff x="1251" y="890"/>
            <a:chExt cx="1465" cy="1482"/>
          </a:xfrm>
        </p:grpSpPr>
        <p:grpSp>
          <p:nvGrpSpPr>
            <p:cNvPr id="191491" name="Group 3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191492" name="Freeform 4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493" name="Freeform 5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1494" name="Group 6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191495" name="Freeform 7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496" name="Freeform 8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191497" name="Group 9"/>
          <p:cNvGrpSpPr>
            <a:grpSpLocks/>
          </p:cNvGrpSpPr>
          <p:nvPr/>
        </p:nvGrpSpPr>
        <p:grpSpPr bwMode="auto">
          <a:xfrm>
            <a:off x="7019925" y="1125538"/>
            <a:ext cx="863600" cy="863600"/>
            <a:chOff x="1251" y="890"/>
            <a:chExt cx="1465" cy="1482"/>
          </a:xfrm>
        </p:grpSpPr>
        <p:grpSp>
          <p:nvGrpSpPr>
            <p:cNvPr id="191498" name="Group 10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191499" name="Freeform 11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500" name="Freeform 12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1501" name="Group 13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191502" name="Freeform 14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503" name="Freeform 15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7812088" y="765175"/>
            <a:ext cx="935037" cy="935038"/>
            <a:chOff x="1251" y="890"/>
            <a:chExt cx="1465" cy="1482"/>
          </a:xfrm>
        </p:grpSpPr>
        <p:grpSp>
          <p:nvGrpSpPr>
            <p:cNvPr id="191505" name="Group 17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191506" name="Freeform 18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507" name="Freeform 19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1508" name="Group 20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191509" name="Freeform 21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510" name="Freeform 22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aphicFrame>
        <p:nvGraphicFramePr>
          <p:cNvPr id="191511" name="Object 23">
            <a:hlinkClick r:id="rId5" action="ppaction://hlinkfile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11188" y="2133600"/>
          <a:ext cx="7848600" cy="4319588"/>
        </p:xfrm>
        <a:graphic>
          <a:graphicData uri="http://schemas.openxmlformats.org/presentationml/2006/ole">
            <p:oleObj spid="_x0000_s191511" name="PHOTO-PAINT" r:id="rId6" imgW="7593651" imgH="4330159" progId="CorelPhotoPaint.Image.12">
              <p:embed/>
            </p:oleObj>
          </a:graphicData>
        </a:graphic>
      </p:graphicFrame>
      <p:sp>
        <p:nvSpPr>
          <p:cNvPr id="191521" name="WordArt 33" descr="Sunset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6335713" cy="1627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d-ID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7">
                    <a:alphaModFix amt="83000"/>
                  </a:blip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TERIMAKASIH</a:t>
            </a:r>
          </a:p>
        </p:txBody>
      </p:sp>
      <p:pic>
        <p:nvPicPr>
          <p:cNvPr id="191522" name="Picture 34" descr="burung"/>
          <p:cNvPicPr>
            <a:picLocks noChangeAspect="1" noChangeArrowheads="1" noCrop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677150" y="2133600"/>
            <a:ext cx="1466850" cy="1457325"/>
          </a:xfrm>
          <a:noFill/>
          <a:ln/>
        </p:spPr>
      </p:pic>
      <p:pic>
        <p:nvPicPr>
          <p:cNvPr id="191526" name="Picture 38" descr="AG00373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213100"/>
            <a:ext cx="3276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30" name="Picture 42" descr="gunu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42000"/>
          </a:blip>
          <a:srcRect/>
          <a:stretch>
            <a:fillRect/>
          </a:stretch>
        </p:blipFill>
        <p:spPr bwMode="auto">
          <a:xfrm>
            <a:off x="2484438" y="0"/>
            <a:ext cx="5281612" cy="652462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36994E-6 C -0.0335 0.08092 -0.06683 0.16184 -0.10468 0.16277 C -0.14253 0.16369 -0.18767 0.01618 -0.22708 0.00624 C -0.26649 -0.0037 -0.28228 0.1082 -0.34131 0.10358 C -0.40051 0.09895 -0.49791 -0.01665 -0.5809 -0.02128 C -0.66388 -0.0259 -0.79635 0.05988 -0.83975 0.07606 " pathEditMode="relative" ptsTypes="aaaaaA">
                                      <p:cBhvr>
                                        <p:cTn id="42" dur="120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8000">
              <a:srgbClr val="1F1F1F"/>
            </a:gs>
            <a:gs pos="9000">
              <a:srgbClr val="FFFFFF"/>
            </a:gs>
            <a:gs pos="21000">
              <a:srgbClr val="636363"/>
            </a:gs>
            <a:gs pos="26500">
              <a:srgbClr val="CFCFCF"/>
            </a:gs>
            <a:gs pos="33000">
              <a:srgbClr val="CFCFCF"/>
            </a:gs>
            <a:gs pos="38000">
              <a:srgbClr val="1F1F1F"/>
            </a:gs>
            <a:gs pos="39500">
              <a:srgbClr val="FFFFFF"/>
            </a:gs>
            <a:gs pos="50000">
              <a:srgbClr val="7F7F7F"/>
            </a:gs>
            <a:gs pos="60501">
              <a:srgbClr val="FFFFFF"/>
            </a:gs>
            <a:gs pos="62001">
              <a:srgbClr val="1F1F1F"/>
            </a:gs>
            <a:gs pos="67000">
              <a:srgbClr val="CFCFCF"/>
            </a:gs>
            <a:gs pos="73500">
              <a:srgbClr val="CFCFCF"/>
            </a:gs>
            <a:gs pos="79000">
              <a:srgbClr val="636363"/>
            </a:gs>
            <a:gs pos="91001">
              <a:srgbClr val="FFFFFF"/>
            </a:gs>
            <a:gs pos="92000">
              <a:srgbClr val="1F1F1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6011863" y="333375"/>
            <a:ext cx="1439862" cy="1439863"/>
            <a:chOff x="1251" y="890"/>
            <a:chExt cx="1465" cy="1482"/>
          </a:xfrm>
        </p:grpSpPr>
        <p:grpSp>
          <p:nvGrpSpPr>
            <p:cNvPr id="190469" name="Group 5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190470" name="Freeform 6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471" name="Freeform 7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0472" name="Group 8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190473" name="Freeform 9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474" name="Freeform 10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190475" name="Group 11"/>
          <p:cNvGrpSpPr>
            <a:grpSpLocks/>
          </p:cNvGrpSpPr>
          <p:nvPr/>
        </p:nvGrpSpPr>
        <p:grpSpPr bwMode="auto">
          <a:xfrm rot="-1736723">
            <a:off x="7416800" y="765175"/>
            <a:ext cx="863600" cy="863600"/>
            <a:chOff x="1251" y="890"/>
            <a:chExt cx="1465" cy="1482"/>
          </a:xfrm>
        </p:grpSpPr>
        <p:grpSp>
          <p:nvGrpSpPr>
            <p:cNvPr id="190476" name="Group 12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190477" name="Freeform 13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478" name="Freeform 14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0479" name="Group 15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190480" name="Freeform 16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481" name="Freeform 17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190482" name="Group 18"/>
          <p:cNvGrpSpPr>
            <a:grpSpLocks/>
          </p:cNvGrpSpPr>
          <p:nvPr/>
        </p:nvGrpSpPr>
        <p:grpSpPr bwMode="auto">
          <a:xfrm rot="-2031232">
            <a:off x="8208963" y="404813"/>
            <a:ext cx="935037" cy="935037"/>
            <a:chOff x="1251" y="890"/>
            <a:chExt cx="1465" cy="1482"/>
          </a:xfrm>
        </p:grpSpPr>
        <p:grpSp>
          <p:nvGrpSpPr>
            <p:cNvPr id="190483" name="Group 19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190484" name="Freeform 20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485" name="Freeform 21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0486" name="Group 22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190487" name="Freeform 23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488" name="Freeform 24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aphicFrame>
        <p:nvGraphicFramePr>
          <p:cNvPr id="190491" name="Object 27"/>
          <p:cNvGraphicFramePr>
            <a:graphicFrameLocks noChangeAspect="1"/>
          </p:cNvGraphicFramePr>
          <p:nvPr/>
        </p:nvGraphicFramePr>
        <p:xfrm>
          <a:off x="0" y="0"/>
          <a:ext cx="3492500" cy="6858000"/>
        </p:xfrm>
        <a:graphic>
          <a:graphicData uri="http://schemas.openxmlformats.org/presentationml/2006/ole">
            <p:oleObj spid="_x0000_s190491" name="VISIO" r:id="rId4" imgW="2381400" imgH="5065560" progId="Visio.Drawing.5">
              <p:embed/>
            </p:oleObj>
          </a:graphicData>
        </a:graphic>
      </p:graphicFrame>
      <p:sp>
        <p:nvSpPr>
          <p:cNvPr id="190492" name="AutoShape 28">
            <a:hlinkClick r:id="rId6" highlightClick="1">
              <a:snd r:embed="rId5" name="push.wav"/>
            </a:hlinkClick>
            <a:hlinkHover r:id="" action="ppaction://noaction" highlightClick="1">
              <a:snd r:embed="rId7" name="breeze.wav"/>
            </a:hlinkHover>
          </p:cNvPr>
          <p:cNvSpPr>
            <a:spLocks noChangeArrowheads="1"/>
          </p:cNvSpPr>
          <p:nvPr/>
        </p:nvSpPr>
        <p:spPr bwMode="auto">
          <a:xfrm>
            <a:off x="287338" y="981075"/>
            <a:ext cx="2724150" cy="60801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FF505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/>
              <a:t>Analisis Situasi</a:t>
            </a:r>
          </a:p>
        </p:txBody>
      </p:sp>
      <p:sp>
        <p:nvSpPr>
          <p:cNvPr id="190493" name="AutoShape 29">
            <a:hlinkClick r:id="rId8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" y="1773238"/>
            <a:ext cx="2954338" cy="60801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FF505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id-ID" sz="2400" b="1"/>
          </a:p>
        </p:txBody>
      </p:sp>
      <p:sp>
        <p:nvSpPr>
          <p:cNvPr id="190494" name="AutoShape 30">
            <a:hlinkClick r:id="rId9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8588" y="2514600"/>
            <a:ext cx="2768600" cy="868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FF505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/>
              <a:t>Identifikasi dan Perumusan Masalah</a:t>
            </a:r>
          </a:p>
        </p:txBody>
      </p:sp>
      <p:sp>
        <p:nvSpPr>
          <p:cNvPr id="190495" name="AutoShape 31">
            <a:hlinkClick r:id="rId10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8100" y="3392488"/>
            <a:ext cx="2681288" cy="8683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FF505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/>
              <a:t>Kerangka Pemecahan Masalah</a:t>
            </a:r>
          </a:p>
        </p:txBody>
      </p:sp>
      <p:sp>
        <p:nvSpPr>
          <p:cNvPr id="190496" name="AutoShape 32">
            <a:hlinkClick r:id="rId11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508500"/>
            <a:ext cx="2306638" cy="48101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FF505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/>
              <a:t>Metode Kegiatan</a:t>
            </a:r>
          </a:p>
        </p:txBody>
      </p:sp>
      <p:sp>
        <p:nvSpPr>
          <p:cNvPr id="190498" name="Rectangle 34"/>
          <p:cNvSpPr>
            <a:spLocks noChangeArrowheads="1"/>
          </p:cNvSpPr>
          <p:nvPr/>
        </p:nvSpPr>
        <p:spPr bwMode="auto">
          <a:xfrm>
            <a:off x="3095625" y="3141663"/>
            <a:ext cx="6048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Engravers MT" pitchFamily="18" charset="0"/>
              </a:rPr>
              <a:t>PELATIHAN PENGEMBANGAN DAN IMPLEMENTASI MEDIA PEMBELJARAN BERBANTUAN KOMPUTER BAGI GURU SMK KELOMPOK TEKNOLOGI INDUSTRI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179388" y="1843088"/>
            <a:ext cx="243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Landasan Teori</a:t>
            </a:r>
          </a:p>
        </p:txBody>
      </p:sp>
    </p:spTree>
  </p:cSld>
  <p:clrMapOvr>
    <a:masterClrMapping/>
  </p:clrMapOvr>
  <p:transition spd="med">
    <p:cover dir="r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2" grpId="0" animBg="1"/>
      <p:bldP spid="190493" grpId="0" animBg="1"/>
      <p:bldP spid="190494" grpId="0" animBg="1"/>
      <p:bldP spid="190495" grpId="0" animBg="1"/>
      <p:bldP spid="190496" grpId="0" animBg="1"/>
      <p:bldP spid="190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 descr="Water droplets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81987" cy="5184775"/>
          </a:xfrm>
          <a:blipFill dpi="0" rotWithShape="0">
            <a:blip r:embed="rId4" cstate="print">
              <a:alphaModFix amt="83000"/>
            </a:blip>
            <a:srcRect/>
            <a:tile tx="0" ty="0" sx="100000" sy="100000" flip="none" algn="tl"/>
          </a:blip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lIns="92075" tIns="46038" rIns="92075" bIns="46038">
            <a:flatTx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>
                <a:solidFill>
                  <a:srgbClr val="000099"/>
                </a:solidFill>
              </a:rPr>
              <a:t>Situasi Permbelajaran (survey):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>
                <a:solidFill>
                  <a:srgbClr val="990000"/>
                </a:solidFill>
              </a:rPr>
              <a:t>Partisipasi dan keaktifan siswa rendah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>
                <a:solidFill>
                  <a:srgbClr val="000099"/>
                </a:solidFill>
              </a:rPr>
              <a:t>Pembelajaran cenderung terpusat  pada guru  dan  tidak mendorong pengembangan  potensi diri siswa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Guru kesulitan untuk menemukan suatu metode pembelajaran yang mampu mengoptimalkan potensi siswa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>
                <a:solidFill>
                  <a:srgbClr val="000099"/>
                </a:solidFill>
              </a:rPr>
              <a:t>Selain metode pembelajaran, media pendidikan memegang peran penting dalam proses pembelajaran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v-SE" sz="2800">
                <a:solidFill>
                  <a:srgbClr val="990000"/>
                </a:solidFill>
              </a:rPr>
              <a:t>Sebagian besar guru belum menguasai cara menyusun, mengelola maupun menggunakan media berbantuan komputer yang paling sederhana sekalipun</a:t>
            </a:r>
            <a:r>
              <a:rPr lang="en-US" sz="2800"/>
              <a:t> </a:t>
            </a:r>
          </a:p>
        </p:txBody>
      </p:sp>
      <p:sp>
        <p:nvSpPr>
          <p:cNvPr id="204806" name="AutoShape 6" descr="White marble"/>
          <p:cNvSpPr>
            <a:spLocks noChangeArrowheads="1"/>
          </p:cNvSpPr>
          <p:nvPr/>
        </p:nvSpPr>
        <p:spPr bwMode="auto">
          <a:xfrm>
            <a:off x="684213" y="620713"/>
            <a:ext cx="7991475" cy="504825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erdana" pitchFamily="34" charset="0"/>
              </a:rPr>
              <a:t>ANALISIS SITUASI</a:t>
            </a:r>
          </a:p>
        </p:txBody>
      </p:sp>
    </p:spTree>
  </p:cSld>
  <p:clrMapOvr>
    <a:masterClrMapping/>
  </p:clrMapOvr>
  <p:transition spd="med">
    <p:cover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uiExpand="1" build="p" animBg="1"/>
      <p:bldP spid="2048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 descr="White marble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993063" cy="5183188"/>
          </a:xfrm>
          <a:blipFill dpi="0" rotWithShape="1">
            <a:blip r:embed="rId3" cstate="print">
              <a:alphaModFix amt="77000"/>
            </a:blip>
            <a:srcRect/>
            <a:tile tx="0" ty="0" sx="100000" sy="100000" flip="none" algn="tl"/>
          </a:blipFill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Pengajar sebagai </a:t>
            </a:r>
            <a:r>
              <a:rPr lang="de-DE" sz="2400" i="1">
                <a:solidFill>
                  <a:srgbClr val="660033"/>
                </a:solidFill>
                <a:latin typeface="Arial Unicode MS" pitchFamily="34" charset="-128"/>
              </a:rPr>
              <a:t>transmiter</a:t>
            </a: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 ke fasilitator, pembimbing dan konsultan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Pengajar sebagai sumber pengetauan menjadi kawan belajar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Belajar diarahkan oleh kurikulum menjadi diarahkan oleh pebelajar sendiri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Belajar dijadwal secara ketat menjadi terbuka, fleksibel sesuai keperluan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Belajar berdasararkan fakta menuju berbasis masalah dan proyek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Belajar berbasis teori menuju dunia dan tindakan nyata serta refleksi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Kebiasaan pengulangan dan latihan menuju perancangan dan penyelidikan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Taat aturan dan prosedur menjadi penemuan dan penciptaan</a:t>
            </a:r>
          </a:p>
        </p:txBody>
      </p:sp>
      <p:sp>
        <p:nvSpPr>
          <p:cNvPr id="205828" name="AutoShape 4"/>
          <p:cNvSpPr>
            <a:spLocks noChangeArrowheads="1"/>
          </p:cNvSpPr>
          <p:nvPr/>
        </p:nvSpPr>
        <p:spPr bwMode="auto">
          <a:xfrm>
            <a:off x="2195513" y="260350"/>
            <a:ext cx="6192837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2400" b="1"/>
              <a:t>Paradigma pembelajaran </a:t>
            </a:r>
          </a:p>
          <a:p>
            <a:pPr algn="ctr"/>
            <a:r>
              <a:rPr lang="de-DE" sz="2400" b="1"/>
              <a:t>abad pengetahuan dan informasi</a:t>
            </a:r>
            <a:r>
              <a:rPr lang="en-US" sz="2400"/>
              <a:t> </a:t>
            </a:r>
          </a:p>
        </p:txBody>
      </p:sp>
      <p:grpSp>
        <p:nvGrpSpPr>
          <p:cNvPr id="205832" name="Group 8"/>
          <p:cNvGrpSpPr>
            <a:grpSpLocks/>
          </p:cNvGrpSpPr>
          <p:nvPr/>
        </p:nvGrpSpPr>
        <p:grpSpPr bwMode="auto">
          <a:xfrm>
            <a:off x="0" y="0"/>
            <a:ext cx="1042988" cy="1008063"/>
            <a:chOff x="1251" y="890"/>
            <a:chExt cx="1465" cy="1482"/>
          </a:xfrm>
        </p:grpSpPr>
        <p:grpSp>
          <p:nvGrpSpPr>
            <p:cNvPr id="205833" name="Group 9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205834" name="Freeform 10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35" name="Freeform 11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05836" name="Group 12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205837" name="Freeform 13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38" name="Freeform 14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205839" name="Group 15"/>
          <p:cNvGrpSpPr>
            <a:grpSpLocks/>
          </p:cNvGrpSpPr>
          <p:nvPr/>
        </p:nvGrpSpPr>
        <p:grpSpPr bwMode="auto">
          <a:xfrm>
            <a:off x="900113" y="615950"/>
            <a:ext cx="625475" cy="604838"/>
            <a:chOff x="1251" y="890"/>
            <a:chExt cx="1465" cy="1482"/>
          </a:xfrm>
        </p:grpSpPr>
        <p:grpSp>
          <p:nvGrpSpPr>
            <p:cNvPr id="205840" name="Group 16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205841" name="Freeform 17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42" name="Freeform 18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05843" name="Group 19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205844" name="Freeform 20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45" name="Freeform 21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205846" name="Group 22"/>
          <p:cNvGrpSpPr>
            <a:grpSpLocks/>
          </p:cNvGrpSpPr>
          <p:nvPr/>
        </p:nvGrpSpPr>
        <p:grpSpPr bwMode="auto">
          <a:xfrm>
            <a:off x="1403350" y="266700"/>
            <a:ext cx="677863" cy="655638"/>
            <a:chOff x="1251" y="890"/>
            <a:chExt cx="1465" cy="1482"/>
          </a:xfrm>
        </p:grpSpPr>
        <p:grpSp>
          <p:nvGrpSpPr>
            <p:cNvPr id="205847" name="Group 23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205848" name="Freeform 24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49" name="Freeform 25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05850" name="Group 26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205851" name="Freeform 27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52" name="Freeform 28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8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8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 descr="Pink tissue paper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2400" cy="5183187"/>
          </a:xfr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Kompetitif menuju kolaboratif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Fokus kelas menuju fokus masyarakat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Hasil yang ditentukan sebelumnya menuju hasil yang terbuka, 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Belajar mengikuti norma menjadi keanekaragaman yang kreatif 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Penggunaan komputer sebagai obyek belajar menuju penggunaan komputer sebagai alat belajar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Presentasi media statis menuju interaksi multimedia yang dinamis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660033"/>
                </a:solidFill>
                <a:latin typeface="Arial Unicode MS" pitchFamily="34" charset="-128"/>
              </a:rPr>
              <a:t>Komunikasi sebatas ruang kelas menuju komunikasi yang tidak terbatas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rgbClr val="003300"/>
                </a:solidFill>
                <a:latin typeface="Arial Unicode MS" pitchFamily="34" charset="-128"/>
              </a:rPr>
              <a:t>Penilaian hasil belajar secara normatif menuju pengukuran unjuk kerja yang komprehensif </a:t>
            </a:r>
            <a:endParaRPr lang="en-US" sz="2400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330755" name="AutoShape 3"/>
          <p:cNvSpPr>
            <a:spLocks noChangeArrowheads="1"/>
          </p:cNvSpPr>
          <p:nvPr/>
        </p:nvSpPr>
        <p:spPr bwMode="auto">
          <a:xfrm>
            <a:off x="1979613" y="260350"/>
            <a:ext cx="6480175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2400" b="1"/>
              <a:t>Paradigma pembelajaran </a:t>
            </a:r>
          </a:p>
          <a:p>
            <a:pPr algn="ctr"/>
            <a:r>
              <a:rPr lang="de-DE" sz="2400" b="1"/>
              <a:t>abad pengetahuan dan informasi</a:t>
            </a:r>
            <a:r>
              <a:rPr lang="en-US" sz="2400"/>
              <a:t> </a:t>
            </a:r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0" y="0"/>
            <a:ext cx="1042988" cy="1008063"/>
            <a:chOff x="1251" y="890"/>
            <a:chExt cx="1465" cy="1482"/>
          </a:xfrm>
        </p:grpSpPr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330758" name="Freeform 6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59" name="Freeform 7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30760" name="Group 8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330761" name="Freeform 9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62" name="Freeform 10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330763" name="Group 11"/>
          <p:cNvGrpSpPr>
            <a:grpSpLocks/>
          </p:cNvGrpSpPr>
          <p:nvPr/>
        </p:nvGrpSpPr>
        <p:grpSpPr bwMode="auto">
          <a:xfrm>
            <a:off x="900113" y="615950"/>
            <a:ext cx="625475" cy="604838"/>
            <a:chOff x="1251" y="890"/>
            <a:chExt cx="1465" cy="1482"/>
          </a:xfrm>
        </p:grpSpPr>
        <p:grpSp>
          <p:nvGrpSpPr>
            <p:cNvPr id="330764" name="Group 12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330765" name="Freeform 13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66" name="Freeform 14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330768" name="Freeform 16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69" name="Freeform 17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330770" name="Group 18"/>
          <p:cNvGrpSpPr>
            <a:grpSpLocks/>
          </p:cNvGrpSpPr>
          <p:nvPr/>
        </p:nvGrpSpPr>
        <p:grpSpPr bwMode="auto">
          <a:xfrm>
            <a:off x="1403350" y="266700"/>
            <a:ext cx="677863" cy="655638"/>
            <a:chOff x="1251" y="890"/>
            <a:chExt cx="1465" cy="1482"/>
          </a:xfrm>
        </p:grpSpPr>
        <p:grpSp>
          <p:nvGrpSpPr>
            <p:cNvPr id="330771" name="Group 19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330772" name="Freeform 20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73" name="Freeform 21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30774" name="Group 22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330775" name="Freeform 23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76" name="Freeform 24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 animBg="1"/>
      <p:bldP spid="3307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33375"/>
            <a:ext cx="4968875" cy="719138"/>
          </a:xfrm>
          <a:gradFill rotWithShape="1">
            <a:gsLst>
              <a:gs pos="0">
                <a:srgbClr val="FF0000"/>
              </a:gs>
              <a:gs pos="50000">
                <a:srgbClr val="FFFF66"/>
              </a:gs>
              <a:gs pos="100000">
                <a:srgbClr val="FF0000"/>
              </a:gs>
            </a:gsLst>
            <a:lin ang="5400000" scaled="1"/>
          </a:gradFill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</a:rPr>
              <a:t>LANDASAN TEORI</a:t>
            </a:r>
          </a:p>
        </p:txBody>
      </p:sp>
      <p:sp>
        <p:nvSpPr>
          <p:cNvPr id="349187" name="Rectangle 3" descr="White marble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256212"/>
          </a:xfrm>
          <a:blipFill dpi="0" rotWithShape="0">
            <a:blip r:embed="rId4" cstate="print">
              <a:alphaModFix amt="94000"/>
            </a:blip>
            <a:srcRect/>
            <a:tile tx="0" ty="0" sx="100000" sy="100000" flip="none" algn="tl"/>
          </a:blip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i="1">
                <a:solidFill>
                  <a:srgbClr val="660033"/>
                </a:solidFill>
              </a:rPr>
              <a:t>Pembelajaran Berbantuan Komputer:</a:t>
            </a:r>
            <a:r>
              <a:rPr lang="en-US" sz="2400" i="1">
                <a:solidFill>
                  <a:srgbClr val="660033"/>
                </a:solidFill>
              </a:rPr>
              <a:t>  </a:t>
            </a:r>
            <a:endParaRPr lang="sv-SE" sz="2400" i="1">
              <a:solidFill>
                <a:srgbClr val="660033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sz="2900" b="1" i="1">
                <a:solidFill>
                  <a:srgbClr val="000099"/>
                </a:solidFill>
              </a:rPr>
              <a:t>Dirancang berdasarkan tujuan instruksional. Tujuan instruksional dibuat sangat jelas dan dapat diukur</a:t>
            </a:r>
          </a:p>
          <a:p>
            <a:pPr marL="609600" indent="-609600">
              <a:lnSpc>
                <a:spcPct val="80000"/>
              </a:lnSpc>
            </a:pPr>
            <a:r>
              <a:rPr lang="sv-SE" sz="2900" b="1" i="1">
                <a:solidFill>
                  <a:srgbClr val="FF0000"/>
                </a:solidFill>
              </a:rPr>
              <a:t>Dirancang sesuai dengan karakteristik siswa. Program pembelajaran berbantuan komputer efektif dalam memaksimalkan interaksi.</a:t>
            </a:r>
            <a:endParaRPr lang="en-US" sz="2900" b="1" i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sz="2900" b="1" i="1">
                <a:solidFill>
                  <a:srgbClr val="000099"/>
                </a:solidFill>
              </a:rPr>
              <a:t>Bersifat individual. Program ini memiliki potensi untuk mengatur kegiatan pembelajaran sesuai dengan kebutuhan siswa.</a:t>
            </a:r>
            <a:endParaRPr lang="en-US" sz="2900" b="1" i="1">
              <a:solidFill>
                <a:srgbClr val="000099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sz="2900" b="1" i="1">
                <a:solidFill>
                  <a:srgbClr val="FF0000"/>
                </a:solidFill>
              </a:rPr>
              <a:t>Mampu memadukan berbagai jenis media, gambar bergerak selayaknya informasi yang tercetak.</a:t>
            </a:r>
            <a:endParaRPr lang="en-US" sz="29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9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96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472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animBg="1"/>
      <p:bldP spid="34918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 descr="White marble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7940675" cy="5905500"/>
          </a:xfrm>
          <a:blipFill dpi="0" rotWithShape="0">
            <a:blip r:embed="rId4" cstate="print">
              <a:alphaModFix amt="94000"/>
            </a:blip>
            <a:srcRect/>
            <a:tile tx="0" ty="0" sx="100000" sy="100000" flip="none" algn="tl"/>
          </a:blip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FF0000"/>
                </a:solidFill>
              </a:rPr>
              <a:t>Mampu mendekati siswa secara positif</a:t>
            </a:r>
            <a:endParaRPr lang="en-US" i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000099"/>
                </a:solidFill>
              </a:rPr>
              <a:t>Efektif dalam menyiapkan bermacam-macam umpan balik</a:t>
            </a:r>
            <a:endParaRPr lang="en-US" i="1">
              <a:solidFill>
                <a:srgbClr val="000099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FF0000"/>
                </a:solidFill>
              </a:rPr>
              <a:t>Efektif karena cocok dengan lingkungan pembelajaran</a:t>
            </a:r>
            <a:endParaRPr lang="en-US" i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000099"/>
                </a:solidFill>
              </a:rPr>
              <a:t>Efektif dalam menilai penampilan secara patut</a:t>
            </a:r>
            <a:endParaRPr lang="en-US" i="1">
              <a:solidFill>
                <a:srgbClr val="000099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FF0000"/>
                </a:solidFill>
              </a:rPr>
              <a:t>Efektif karena menggunakan sumber-sumber komputer secara makasimal</a:t>
            </a:r>
            <a:endParaRPr lang="en-US" i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000099"/>
                </a:solidFill>
              </a:rPr>
              <a:t>Efektif karena dirancang berdasarkan prinsip desain pembelajaran</a:t>
            </a:r>
            <a:endParaRPr lang="en-US" i="1">
              <a:solidFill>
                <a:srgbClr val="000099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sv-SE" i="1">
                <a:solidFill>
                  <a:srgbClr val="FF3300"/>
                </a:solidFill>
              </a:rPr>
              <a:t>Efektif karena seluruh program sudah dievaluasi</a:t>
            </a:r>
            <a:endParaRPr lang="en-US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cover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44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4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64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36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124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08" name="Group 12"/>
          <p:cNvGrpSpPr>
            <a:grpSpLocks/>
          </p:cNvGrpSpPr>
          <p:nvPr/>
        </p:nvGrpSpPr>
        <p:grpSpPr bwMode="auto">
          <a:xfrm>
            <a:off x="684213" y="333375"/>
            <a:ext cx="8064500" cy="6264275"/>
            <a:chOff x="1400" y="6826"/>
            <a:chExt cx="8280" cy="7393"/>
          </a:xfrm>
        </p:grpSpPr>
        <p:sp>
          <p:nvSpPr>
            <p:cNvPr id="208909" name="Rectangle 13" descr="Water droplets"/>
            <p:cNvSpPr>
              <a:spLocks noChangeArrowheads="1"/>
            </p:cNvSpPr>
            <p:nvPr/>
          </p:nvSpPr>
          <p:spPr bwMode="auto">
            <a:xfrm>
              <a:off x="7340" y="8951"/>
              <a:ext cx="2160" cy="90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660033"/>
                  </a:solidFill>
                </a:rPr>
                <a:t>PEMBUATAN MEDIA</a:t>
              </a:r>
            </a:p>
          </p:txBody>
        </p:sp>
        <p:grpSp>
          <p:nvGrpSpPr>
            <p:cNvPr id="208910" name="Group 14"/>
            <p:cNvGrpSpPr>
              <a:grpSpLocks/>
            </p:cNvGrpSpPr>
            <p:nvPr/>
          </p:nvGrpSpPr>
          <p:grpSpPr bwMode="auto">
            <a:xfrm>
              <a:off x="1400" y="6826"/>
              <a:ext cx="8280" cy="7393"/>
              <a:chOff x="1400" y="6826"/>
              <a:chExt cx="8280" cy="7393"/>
            </a:xfrm>
          </p:grpSpPr>
          <p:sp>
            <p:nvSpPr>
              <p:cNvPr id="208911" name="Rectangle 15" descr="Water droplets"/>
              <p:cNvSpPr>
                <a:spLocks noChangeArrowheads="1"/>
              </p:cNvSpPr>
              <p:nvPr/>
            </p:nvSpPr>
            <p:spPr bwMode="auto">
              <a:xfrm>
                <a:off x="1400" y="8072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SELEKSI</a:t>
                </a:r>
              </a:p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PESERTA</a:t>
                </a:r>
              </a:p>
            </p:txBody>
          </p:sp>
          <p:sp>
            <p:nvSpPr>
              <p:cNvPr id="208912" name="Rectangle 16" descr="Water droplets"/>
              <p:cNvSpPr>
                <a:spLocks noChangeArrowheads="1"/>
              </p:cNvSpPr>
              <p:nvPr/>
            </p:nvSpPr>
            <p:spPr bwMode="auto">
              <a:xfrm>
                <a:off x="1400" y="8986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>
                    <a:solidFill>
                      <a:srgbClr val="660033"/>
                    </a:solidFill>
                  </a:rPr>
                  <a:t>PELATIHAN</a:t>
                </a:r>
              </a:p>
            </p:txBody>
          </p:sp>
          <p:sp>
            <p:nvSpPr>
              <p:cNvPr id="208913" name="Rectangle 17" descr="Water droplets"/>
              <p:cNvSpPr>
                <a:spLocks noChangeArrowheads="1"/>
              </p:cNvSpPr>
              <p:nvPr/>
            </p:nvSpPr>
            <p:spPr bwMode="auto">
              <a:xfrm>
                <a:off x="3740" y="10356"/>
                <a:ext cx="252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REVISI </a:t>
                </a:r>
              </a:p>
            </p:txBody>
          </p:sp>
          <p:sp>
            <p:nvSpPr>
              <p:cNvPr id="208914" name="Rectangle 18" descr="Water droplets"/>
              <p:cNvSpPr>
                <a:spLocks noChangeArrowheads="1"/>
              </p:cNvSpPr>
              <p:nvPr/>
            </p:nvSpPr>
            <p:spPr bwMode="auto">
              <a:xfrm>
                <a:off x="4640" y="11676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REVISI</a:t>
                </a:r>
              </a:p>
            </p:txBody>
          </p:sp>
          <p:sp>
            <p:nvSpPr>
              <p:cNvPr id="208915" name="Rectangle 19" descr="Water droplets"/>
              <p:cNvSpPr>
                <a:spLocks noChangeArrowheads="1"/>
              </p:cNvSpPr>
              <p:nvPr/>
            </p:nvSpPr>
            <p:spPr bwMode="auto">
              <a:xfrm>
                <a:off x="7340" y="11676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UJI IMPLEMENTASI</a:t>
                </a:r>
              </a:p>
            </p:txBody>
          </p:sp>
          <p:sp>
            <p:nvSpPr>
              <p:cNvPr id="208916" name="AutoShape 20" descr="Water droplets"/>
              <p:cNvSpPr>
                <a:spLocks noChangeArrowheads="1"/>
              </p:cNvSpPr>
              <p:nvPr/>
            </p:nvSpPr>
            <p:spPr bwMode="auto">
              <a:xfrm>
                <a:off x="7160" y="10066"/>
                <a:ext cx="2520" cy="1440"/>
              </a:xfrm>
              <a:prstGeom prst="diamond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  <a:p>
                <a:r>
                  <a:rPr lang="en-US" sz="1800" b="1">
                    <a:solidFill>
                      <a:srgbClr val="660033"/>
                    </a:solidFill>
                  </a:rPr>
                  <a:t>VALIDASI</a:t>
                </a:r>
              </a:p>
            </p:txBody>
          </p:sp>
          <p:sp>
            <p:nvSpPr>
              <p:cNvPr id="208917" name="Rectangle 21" descr="Water droplets"/>
              <p:cNvSpPr>
                <a:spLocks noChangeArrowheads="1"/>
              </p:cNvSpPr>
              <p:nvPr/>
            </p:nvSpPr>
            <p:spPr bwMode="auto">
              <a:xfrm>
                <a:off x="1700" y="12599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PELAPORAN </a:t>
                </a:r>
              </a:p>
            </p:txBody>
          </p:sp>
          <p:sp>
            <p:nvSpPr>
              <p:cNvPr id="208918" name="Rectangle 22" descr="Water droplets"/>
              <p:cNvSpPr>
                <a:spLocks noChangeArrowheads="1"/>
              </p:cNvSpPr>
              <p:nvPr/>
            </p:nvSpPr>
            <p:spPr bwMode="auto">
              <a:xfrm>
                <a:off x="1760" y="11676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PRODUK AKHIR</a:t>
                </a:r>
              </a:p>
            </p:txBody>
          </p:sp>
          <p:sp>
            <p:nvSpPr>
              <p:cNvPr id="208919" name="AutoShape 23" descr="Water droplets"/>
              <p:cNvSpPr>
                <a:spLocks noChangeArrowheads="1"/>
              </p:cNvSpPr>
              <p:nvPr/>
            </p:nvSpPr>
            <p:spPr bwMode="auto">
              <a:xfrm>
                <a:off x="4100" y="8446"/>
                <a:ext cx="2620" cy="1800"/>
              </a:xfrm>
              <a:prstGeom prst="diamond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  <a:p>
                <a:r>
                  <a:rPr lang="en-US" sz="1800" b="1">
                    <a:solidFill>
                      <a:srgbClr val="660033"/>
                    </a:solidFill>
                  </a:rPr>
                  <a:t>EVALUASI</a:t>
                </a:r>
              </a:p>
            </p:txBody>
          </p:sp>
          <p:sp>
            <p:nvSpPr>
              <p:cNvPr id="208920" name="Rectangle 24" descr="Water droplets"/>
              <p:cNvSpPr>
                <a:spLocks noChangeArrowheads="1"/>
              </p:cNvSpPr>
              <p:nvPr/>
            </p:nvSpPr>
            <p:spPr bwMode="auto">
              <a:xfrm>
                <a:off x="4200" y="7366"/>
                <a:ext cx="252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>
                    <a:solidFill>
                      <a:srgbClr val="660033"/>
                    </a:solidFill>
                  </a:rPr>
                  <a:t>PEMBIMBINGAN</a:t>
                </a:r>
              </a:p>
            </p:txBody>
          </p:sp>
          <p:sp>
            <p:nvSpPr>
              <p:cNvPr id="208921" name="Line 25" descr="Water droplets"/>
              <p:cNvSpPr>
                <a:spLocks noChangeShapeType="1"/>
              </p:cNvSpPr>
              <p:nvPr/>
            </p:nvSpPr>
            <p:spPr bwMode="auto">
              <a:xfrm>
                <a:off x="2300" y="7669"/>
                <a:ext cx="0" cy="4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2" name="Line 26" descr="Water droplets"/>
              <p:cNvSpPr>
                <a:spLocks noChangeShapeType="1"/>
              </p:cNvSpPr>
              <p:nvPr/>
            </p:nvSpPr>
            <p:spPr bwMode="auto">
              <a:xfrm>
                <a:off x="3600" y="934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3" name="Line 27" descr="Water droplets"/>
              <p:cNvSpPr>
                <a:spLocks noChangeShapeType="1"/>
              </p:cNvSpPr>
              <p:nvPr/>
            </p:nvSpPr>
            <p:spPr bwMode="auto">
              <a:xfrm flipV="1">
                <a:off x="5400" y="8086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4" name="Line 28" descr="Water droplets"/>
              <p:cNvSpPr>
                <a:spLocks noChangeShapeType="1"/>
              </p:cNvSpPr>
              <p:nvPr/>
            </p:nvSpPr>
            <p:spPr bwMode="auto">
              <a:xfrm>
                <a:off x="6700" y="934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5" name="Line 29" descr="Water droplets"/>
              <p:cNvSpPr>
                <a:spLocks noChangeShapeType="1"/>
              </p:cNvSpPr>
              <p:nvPr/>
            </p:nvSpPr>
            <p:spPr bwMode="auto">
              <a:xfrm>
                <a:off x="8400" y="9885"/>
                <a:ext cx="0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6" name="Line 30" descr="Water droplets"/>
              <p:cNvSpPr>
                <a:spLocks noChangeShapeType="1"/>
              </p:cNvSpPr>
              <p:nvPr/>
            </p:nvSpPr>
            <p:spPr bwMode="auto">
              <a:xfrm flipH="1">
                <a:off x="6260" y="10665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7" name="Line 31" descr="Water droplets"/>
              <p:cNvSpPr>
                <a:spLocks noChangeShapeType="1"/>
              </p:cNvSpPr>
              <p:nvPr/>
            </p:nvSpPr>
            <p:spPr bwMode="auto">
              <a:xfrm flipH="1">
                <a:off x="8400" y="11488"/>
                <a:ext cx="20" cy="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28" name="Rectangle 32" descr="Water droplets"/>
              <p:cNvSpPr>
                <a:spLocks noChangeArrowheads="1"/>
              </p:cNvSpPr>
              <p:nvPr/>
            </p:nvSpPr>
            <p:spPr bwMode="auto">
              <a:xfrm>
                <a:off x="7340" y="13116"/>
                <a:ext cx="2160" cy="540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PEMANTAUAN</a:t>
                </a:r>
              </a:p>
            </p:txBody>
          </p:sp>
          <p:sp>
            <p:nvSpPr>
              <p:cNvPr id="208929" name="Line 33" descr="Water droplets"/>
              <p:cNvSpPr>
                <a:spLocks noChangeShapeType="1"/>
              </p:cNvSpPr>
              <p:nvPr/>
            </p:nvSpPr>
            <p:spPr bwMode="auto">
              <a:xfrm flipV="1">
                <a:off x="8400" y="12406"/>
                <a:ext cx="20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0" name="Line 34" descr="Water droplets"/>
              <p:cNvSpPr>
                <a:spLocks noChangeShapeType="1"/>
              </p:cNvSpPr>
              <p:nvPr/>
            </p:nvSpPr>
            <p:spPr bwMode="auto">
              <a:xfrm flipH="1">
                <a:off x="6800" y="1198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1" name="Line 35" descr="Water droplets"/>
              <p:cNvSpPr>
                <a:spLocks noChangeShapeType="1"/>
              </p:cNvSpPr>
              <p:nvPr/>
            </p:nvSpPr>
            <p:spPr bwMode="auto">
              <a:xfrm flipH="1">
                <a:off x="3920" y="11985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2" name="Line 36" descr="Water droplets"/>
              <p:cNvSpPr>
                <a:spLocks noChangeShapeType="1"/>
              </p:cNvSpPr>
              <p:nvPr/>
            </p:nvSpPr>
            <p:spPr bwMode="auto">
              <a:xfrm flipH="1">
                <a:off x="2900" y="1241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3" name="Rectangle 37" descr="Water droplets"/>
              <p:cNvSpPr>
                <a:spLocks noChangeArrowheads="1"/>
              </p:cNvSpPr>
              <p:nvPr/>
            </p:nvSpPr>
            <p:spPr bwMode="auto">
              <a:xfrm>
                <a:off x="4600" y="12599"/>
                <a:ext cx="2160" cy="7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b="1">
                    <a:solidFill>
                      <a:srgbClr val="660033"/>
                    </a:solidFill>
                  </a:rPr>
                  <a:t>EVALUASI DAN REFLEKSI</a:t>
                </a:r>
              </a:p>
            </p:txBody>
          </p:sp>
          <p:sp>
            <p:nvSpPr>
              <p:cNvPr id="208934" name="Line 38" descr="Water droplets"/>
              <p:cNvSpPr>
                <a:spLocks noChangeShapeType="1"/>
              </p:cNvSpPr>
              <p:nvPr/>
            </p:nvSpPr>
            <p:spPr bwMode="auto">
              <a:xfrm>
                <a:off x="3900" y="12959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5" name="Oval 39" descr="Water droplets"/>
              <p:cNvSpPr>
                <a:spLocks noChangeArrowheads="1"/>
              </p:cNvSpPr>
              <p:nvPr/>
            </p:nvSpPr>
            <p:spPr bwMode="auto">
              <a:xfrm>
                <a:off x="4800" y="13499"/>
                <a:ext cx="1800" cy="72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solidFill>
                      <a:srgbClr val="660033"/>
                    </a:solidFill>
                  </a:rPr>
                  <a:t>SELESAI</a:t>
                </a:r>
              </a:p>
            </p:txBody>
          </p:sp>
          <p:sp>
            <p:nvSpPr>
              <p:cNvPr id="208936" name="Line 40" descr="Water droplets"/>
              <p:cNvSpPr>
                <a:spLocks noChangeShapeType="1"/>
              </p:cNvSpPr>
              <p:nvPr/>
            </p:nvSpPr>
            <p:spPr bwMode="auto">
              <a:xfrm>
                <a:off x="5700" y="13319"/>
                <a:ext cx="0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7" name="Oval 41" descr="Water droplets"/>
              <p:cNvSpPr>
                <a:spLocks noChangeArrowheads="1"/>
              </p:cNvSpPr>
              <p:nvPr/>
            </p:nvSpPr>
            <p:spPr bwMode="auto">
              <a:xfrm>
                <a:off x="1400" y="6826"/>
                <a:ext cx="1800" cy="72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660033"/>
                    </a:solidFill>
                  </a:rPr>
                  <a:t>MULAI</a:t>
                </a:r>
              </a:p>
            </p:txBody>
          </p:sp>
          <p:sp>
            <p:nvSpPr>
              <p:cNvPr id="208938" name="Line 42" descr="Water droplets"/>
              <p:cNvSpPr>
                <a:spLocks noChangeShapeType="1"/>
              </p:cNvSpPr>
              <p:nvPr/>
            </p:nvSpPr>
            <p:spPr bwMode="auto">
              <a:xfrm>
                <a:off x="2300" y="8806"/>
                <a:ext cx="0" cy="2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939" name="Text Box 43"/>
              <p:cNvSpPr txBox="1">
                <a:spLocks noChangeArrowheads="1"/>
              </p:cNvSpPr>
              <p:nvPr/>
            </p:nvSpPr>
            <p:spPr bwMode="auto">
              <a:xfrm>
                <a:off x="6500" y="8806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hlink"/>
                    </a:solidFill>
                  </a:rPr>
                  <a:t>Lulus</a:t>
                </a:r>
              </a:p>
            </p:txBody>
          </p:sp>
          <p:sp>
            <p:nvSpPr>
              <p:cNvPr id="208940" name="Text Box 44"/>
              <p:cNvSpPr txBox="1">
                <a:spLocks noChangeArrowheads="1"/>
              </p:cNvSpPr>
              <p:nvPr/>
            </p:nvSpPr>
            <p:spPr bwMode="auto">
              <a:xfrm>
                <a:off x="5500" y="8086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rgbClr val="FF3300"/>
                    </a:solidFill>
                  </a:rPr>
                  <a:t>Tdk Lulus</a:t>
                </a:r>
              </a:p>
            </p:txBody>
          </p:sp>
          <p:sp>
            <p:nvSpPr>
              <p:cNvPr id="208941" name="Text Box 45"/>
              <p:cNvSpPr txBox="1">
                <a:spLocks noChangeArrowheads="1"/>
              </p:cNvSpPr>
              <p:nvPr/>
            </p:nvSpPr>
            <p:spPr bwMode="auto">
              <a:xfrm>
                <a:off x="6260" y="10095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rgbClr val="FF3300"/>
                    </a:solidFill>
                  </a:rPr>
                  <a:t>Tidak Layak</a:t>
                </a:r>
              </a:p>
            </p:txBody>
          </p:sp>
        </p:grpSp>
      </p:grpSp>
    </p:spTree>
  </p:cSld>
  <p:clrMapOvr>
    <a:masterClrMapping/>
  </p:clrMapOvr>
  <p:transition spd="med">
    <p:cover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20" name="Group 4"/>
          <p:cNvGrpSpPr>
            <a:grpSpLocks noChangeAspect="1"/>
          </p:cNvGrpSpPr>
          <p:nvPr/>
        </p:nvGrpSpPr>
        <p:grpSpPr bwMode="auto">
          <a:xfrm>
            <a:off x="684213" y="333375"/>
            <a:ext cx="8208962" cy="6264275"/>
            <a:chOff x="1780" y="770"/>
            <a:chExt cx="7935" cy="7598"/>
          </a:xfrm>
        </p:grpSpPr>
        <p:sp>
          <p:nvSpPr>
            <p:cNvPr id="342021" name="AutoShape 5"/>
            <p:cNvSpPr>
              <a:spLocks noChangeAspect="1" noChangeArrowheads="1"/>
            </p:cNvSpPr>
            <p:nvPr/>
          </p:nvSpPr>
          <p:spPr bwMode="auto">
            <a:xfrm>
              <a:off x="1780" y="770"/>
              <a:ext cx="7935" cy="7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2022" name="Line 6"/>
            <p:cNvSpPr>
              <a:spLocks noChangeShapeType="1"/>
            </p:cNvSpPr>
            <p:nvPr/>
          </p:nvSpPr>
          <p:spPr bwMode="auto">
            <a:xfrm>
              <a:off x="5307" y="1366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2023" name="Line 7"/>
            <p:cNvSpPr>
              <a:spLocks noChangeShapeType="1"/>
            </p:cNvSpPr>
            <p:nvPr/>
          </p:nvSpPr>
          <p:spPr bwMode="auto">
            <a:xfrm>
              <a:off x="5601" y="4792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2024" name="Line 8"/>
            <p:cNvSpPr>
              <a:spLocks noChangeShapeType="1"/>
            </p:cNvSpPr>
            <p:nvPr/>
          </p:nvSpPr>
          <p:spPr bwMode="auto">
            <a:xfrm>
              <a:off x="5601" y="5537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2025" name="Line 9"/>
            <p:cNvSpPr>
              <a:spLocks noChangeShapeType="1"/>
            </p:cNvSpPr>
            <p:nvPr/>
          </p:nvSpPr>
          <p:spPr bwMode="auto">
            <a:xfrm>
              <a:off x="5601" y="6133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2026" name="Line 10"/>
            <p:cNvSpPr>
              <a:spLocks noChangeShapeType="1"/>
            </p:cNvSpPr>
            <p:nvPr/>
          </p:nvSpPr>
          <p:spPr bwMode="auto">
            <a:xfrm>
              <a:off x="5601" y="6878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2027" name="Line 11"/>
            <p:cNvSpPr>
              <a:spLocks noChangeShapeType="1"/>
            </p:cNvSpPr>
            <p:nvPr/>
          </p:nvSpPr>
          <p:spPr bwMode="auto">
            <a:xfrm>
              <a:off x="5601" y="7623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342028" name="Group 12"/>
            <p:cNvGrpSpPr>
              <a:grpSpLocks/>
            </p:cNvGrpSpPr>
            <p:nvPr/>
          </p:nvGrpSpPr>
          <p:grpSpPr bwMode="auto">
            <a:xfrm>
              <a:off x="2074" y="770"/>
              <a:ext cx="6759" cy="7598"/>
              <a:chOff x="2074" y="770"/>
              <a:chExt cx="6759" cy="7598"/>
            </a:xfrm>
          </p:grpSpPr>
          <p:grpSp>
            <p:nvGrpSpPr>
              <p:cNvPr id="342029" name="Group 13"/>
              <p:cNvGrpSpPr>
                <a:grpSpLocks/>
              </p:cNvGrpSpPr>
              <p:nvPr/>
            </p:nvGrpSpPr>
            <p:grpSpPr bwMode="auto">
              <a:xfrm>
                <a:off x="2074" y="770"/>
                <a:ext cx="6759" cy="7598"/>
                <a:chOff x="2074" y="770"/>
                <a:chExt cx="6759" cy="7598"/>
              </a:xfrm>
            </p:grpSpPr>
            <p:sp>
              <p:nvSpPr>
                <p:cNvPr id="3420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131" y="1664"/>
                  <a:ext cx="2498" cy="5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000066"/>
                      </a:solidFill>
                    </a:rPr>
                    <a:t>Penjabaran Kompetensi (penulisan Naskah)</a:t>
                  </a:r>
                </a:p>
              </p:txBody>
            </p:sp>
            <p:sp>
              <p:nvSpPr>
                <p:cNvPr id="3420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74" y="2856"/>
                  <a:ext cx="1616" cy="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660033"/>
                      </a:solidFill>
                    </a:rPr>
                    <a:t>Pemrograman Dasar</a:t>
                  </a:r>
                </a:p>
              </p:txBody>
            </p:sp>
            <p:sp>
              <p:nvSpPr>
                <p:cNvPr id="3420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131" y="2856"/>
                  <a:ext cx="1323" cy="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660033"/>
                      </a:solidFill>
                    </a:rPr>
                    <a:t>Pembuatan grafis</a:t>
                  </a:r>
                </a:p>
              </p:txBody>
            </p:sp>
            <p:sp>
              <p:nvSpPr>
                <p:cNvPr id="3420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748" y="2856"/>
                  <a:ext cx="1322" cy="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660033"/>
                      </a:solidFill>
                    </a:rPr>
                    <a:t>Pembuatan animasi</a:t>
                  </a:r>
                </a:p>
              </p:txBody>
            </p:sp>
            <p:sp>
              <p:nvSpPr>
                <p:cNvPr id="3420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511" y="2856"/>
                  <a:ext cx="1322" cy="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660033"/>
                      </a:solidFill>
                    </a:rPr>
                    <a:t>Digitasi</a:t>
                  </a:r>
                </a:p>
              </p:txBody>
            </p:sp>
            <p:sp>
              <p:nvSpPr>
                <p:cNvPr id="3420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66" y="4048"/>
                  <a:ext cx="1469" cy="7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FF3300"/>
                      </a:solidFill>
                    </a:rPr>
                    <a:t>Pemrograman Lengkap</a:t>
                  </a:r>
                </a:p>
              </p:txBody>
            </p:sp>
            <p:sp>
              <p:nvSpPr>
                <p:cNvPr id="3420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66" y="5090"/>
                  <a:ext cx="1469" cy="4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1">
                      <a:solidFill>
                        <a:srgbClr val="FF3300"/>
                      </a:solidFill>
                    </a:rPr>
                    <a:t>Evaluasi Ahli</a:t>
                  </a:r>
                </a:p>
              </p:txBody>
            </p:sp>
            <p:sp>
              <p:nvSpPr>
                <p:cNvPr id="3420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66" y="6431"/>
                  <a:ext cx="1469" cy="4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FF3300"/>
                      </a:solidFill>
                    </a:rPr>
                    <a:t>Ujicoba</a:t>
                  </a:r>
                </a:p>
              </p:txBody>
            </p:sp>
            <p:sp>
              <p:nvSpPr>
                <p:cNvPr id="34203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66" y="5835"/>
                  <a:ext cx="1469" cy="2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FF3300"/>
                      </a:solidFill>
                    </a:rPr>
                    <a:t>Revisi</a:t>
                  </a:r>
                </a:p>
              </p:txBody>
            </p:sp>
            <p:sp>
              <p:nvSpPr>
                <p:cNvPr id="3420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66" y="7176"/>
                  <a:ext cx="1469" cy="4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1">
                      <a:solidFill>
                        <a:srgbClr val="FF3300"/>
                      </a:solidFill>
                    </a:rPr>
                    <a:t>Revisi</a:t>
                  </a:r>
                </a:p>
              </p:txBody>
            </p:sp>
            <p:sp>
              <p:nvSpPr>
                <p:cNvPr id="34204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66" y="7921"/>
                  <a:ext cx="1469" cy="4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000066"/>
                      </a:solidFill>
                    </a:rPr>
                    <a:t>PRODUK AKHIR</a:t>
                  </a:r>
                </a:p>
              </p:txBody>
            </p:sp>
            <p:sp>
              <p:nvSpPr>
                <p:cNvPr id="342041" name="Line 25"/>
                <p:cNvSpPr>
                  <a:spLocks noChangeShapeType="1"/>
                </p:cNvSpPr>
                <p:nvPr/>
              </p:nvSpPr>
              <p:spPr bwMode="auto">
                <a:xfrm>
                  <a:off x="2956" y="2558"/>
                  <a:ext cx="514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2" name="Line 26"/>
                <p:cNvSpPr>
                  <a:spLocks noChangeShapeType="1"/>
                </p:cNvSpPr>
                <p:nvPr/>
              </p:nvSpPr>
              <p:spPr bwMode="auto">
                <a:xfrm>
                  <a:off x="2956" y="2558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3" name="Line 27"/>
                <p:cNvSpPr>
                  <a:spLocks noChangeShapeType="1"/>
                </p:cNvSpPr>
                <p:nvPr/>
              </p:nvSpPr>
              <p:spPr bwMode="auto">
                <a:xfrm>
                  <a:off x="4866" y="2558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4" name="Line 28"/>
                <p:cNvSpPr>
                  <a:spLocks noChangeShapeType="1"/>
                </p:cNvSpPr>
                <p:nvPr/>
              </p:nvSpPr>
              <p:spPr bwMode="auto">
                <a:xfrm>
                  <a:off x="6335" y="2558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5" name="Line 29"/>
                <p:cNvSpPr>
                  <a:spLocks noChangeShapeType="1"/>
                </p:cNvSpPr>
                <p:nvPr/>
              </p:nvSpPr>
              <p:spPr bwMode="auto">
                <a:xfrm>
                  <a:off x="8099" y="2558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6" name="Line 30"/>
                <p:cNvSpPr>
                  <a:spLocks noChangeShapeType="1"/>
                </p:cNvSpPr>
                <p:nvPr/>
              </p:nvSpPr>
              <p:spPr bwMode="auto">
                <a:xfrm>
                  <a:off x="2956" y="3750"/>
                  <a:ext cx="514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956" y="3452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8099" y="3452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4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66" y="3452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5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6335" y="3452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51" name="Line 35"/>
                <p:cNvSpPr>
                  <a:spLocks noChangeShapeType="1"/>
                </p:cNvSpPr>
                <p:nvPr/>
              </p:nvSpPr>
              <p:spPr bwMode="auto">
                <a:xfrm>
                  <a:off x="5601" y="375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20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572" y="770"/>
                  <a:ext cx="1469" cy="5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>
                      <a:solidFill>
                        <a:srgbClr val="000066"/>
                      </a:solidFill>
                    </a:rPr>
                    <a:t>Identifikasi Kompetensi</a:t>
                  </a:r>
                </a:p>
              </p:txBody>
            </p:sp>
          </p:grpSp>
          <p:sp>
            <p:nvSpPr>
              <p:cNvPr id="342053" name="Line 37"/>
              <p:cNvSpPr>
                <a:spLocks noChangeShapeType="1"/>
              </p:cNvSpPr>
              <p:nvPr/>
            </p:nvSpPr>
            <p:spPr bwMode="auto">
              <a:xfrm>
                <a:off x="5307" y="2260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pic>
        <p:nvPicPr>
          <p:cNvPr id="342054" name="Picture 38" descr="MADB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05263"/>
            <a:ext cx="2005013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500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Times New Roman</vt:lpstr>
      <vt:lpstr>Wingdings</vt:lpstr>
      <vt:lpstr>Garamond</vt:lpstr>
      <vt:lpstr>Arial Black</vt:lpstr>
      <vt:lpstr>Trebuchet MS</vt:lpstr>
      <vt:lpstr>Verdana</vt:lpstr>
      <vt:lpstr>Monotype Corsiva</vt:lpstr>
      <vt:lpstr>Engravers MT</vt:lpstr>
      <vt:lpstr>Arial Unicode MS</vt:lpstr>
      <vt:lpstr>Comic Sans MS</vt:lpstr>
      <vt:lpstr>1_Default Design</vt:lpstr>
      <vt:lpstr>Business Plan</vt:lpstr>
      <vt:lpstr>Default Design</vt:lpstr>
      <vt:lpstr>Pixel</vt:lpstr>
      <vt:lpstr>Edge</vt:lpstr>
      <vt:lpstr>Corel PHOTO-PAINT 12.0 Image</vt:lpstr>
      <vt:lpstr>VISIO 5 Drawing</vt:lpstr>
      <vt:lpstr>PELATIHAN PENGEMBANGAN DAN IMPLEMENTASI MEDIA PEMBELJARAN BERBANTUAN KOMPUTER BAGI GURU SMK KELOMPOK TEKNOLOGI INDUSTRI</vt:lpstr>
      <vt:lpstr>Slide 2</vt:lpstr>
      <vt:lpstr>Slide 3</vt:lpstr>
      <vt:lpstr>Slide 4</vt:lpstr>
      <vt:lpstr>Slide 5</vt:lpstr>
      <vt:lpstr>LANDASAN TEORI</vt:lpstr>
      <vt:lpstr>Slide 7</vt:lpstr>
      <vt:lpstr>Slide 8</vt:lpstr>
      <vt:lpstr>Slide 9</vt:lpstr>
      <vt:lpstr>Slide 10</vt:lpstr>
      <vt:lpstr>Slide 11</vt:lpstr>
    </vt:vector>
  </TitlesOfParts>
  <Company>Jogjakarta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Pembelajaran Pendidikan Kejuruan</dc:title>
  <dc:creator>Apri</dc:creator>
  <cp:lastModifiedBy>Dr. Wagiran</cp:lastModifiedBy>
  <cp:revision>157</cp:revision>
  <dcterms:created xsi:type="dcterms:W3CDTF">2004-06-23T15:33:51Z</dcterms:created>
  <dcterms:modified xsi:type="dcterms:W3CDTF">2011-07-19T03:20:34Z</dcterms:modified>
</cp:coreProperties>
</file>