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0" r:id="rId7"/>
    <p:sldId id="261" r:id="rId8"/>
    <p:sldId id="262" r:id="rId9"/>
    <p:sldId id="263" r:id="rId10"/>
    <p:sldId id="264" r:id="rId11"/>
    <p:sldId id="265"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2EB5C7-BE58-4962-B615-8134BD4F6F38}" type="datetimeFigureOut">
              <a:rPr lang="en-US" smtClean="0"/>
              <a:pPr/>
              <a:t>12/18/2012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25F227-52B0-4CDB-BC9D-B6A9B6DB71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2EB5C7-BE58-4962-B615-8134BD4F6F38}" type="datetimeFigureOut">
              <a:rPr lang="en-US" smtClean="0"/>
              <a:pPr/>
              <a:t>12/18/2012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25F227-52B0-4CDB-BC9D-B6A9B6DB71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b="1" dirty="0"/>
              <a:t>RENANG GAYA BEBAS (</a:t>
            </a:r>
            <a:r>
              <a:rPr lang="id-ID" b="1" i="1" dirty="0"/>
              <a:t>CRAWL</a:t>
            </a:r>
            <a:r>
              <a:rPr lang="id-ID" b="1" dirty="0"/>
              <a:t>)</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err="1" smtClean="0"/>
              <a:t>Oleh</a:t>
            </a:r>
            <a:r>
              <a:rPr lang="en-US" b="1" dirty="0" smtClean="0"/>
              <a:t>:</a:t>
            </a:r>
          </a:p>
          <a:p>
            <a:r>
              <a:rPr lang="en-US" b="1" dirty="0" err="1" smtClean="0"/>
              <a:t>Agus</a:t>
            </a:r>
            <a:r>
              <a:rPr lang="en-US" b="1" dirty="0" smtClean="0"/>
              <a:t> </a:t>
            </a:r>
            <a:r>
              <a:rPr lang="en-US" b="1" dirty="0" err="1" smtClean="0"/>
              <a:t>Supriyanto</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smtClean="0"/>
              <a:t>3. </a:t>
            </a:r>
            <a:r>
              <a:rPr lang="id-ID" dirty="0" smtClean="0"/>
              <a:t>Variasi </a:t>
            </a:r>
            <a:r>
              <a:rPr lang="id-ID" dirty="0"/>
              <a:t>yang ketiga dilakukan ketika satu lengan masuk, lengan yang berlawanan telah melewati titik tengah tarikan. Gerakan ini cocok dengan perenang yang menggunakan pernapasan timbal balik (dua belah pihak) dan dua pukulan gerakan tungkai, kadang-kadang disertai juga dengan kecepatan tinggi dari pergantian gerakan lengan</a:t>
            </a:r>
            <a:r>
              <a:rPr lang="id-ID" dirty="0" smtClean="0"/>
              <a:t>.</a:t>
            </a:r>
            <a:endParaRPr lang="en-US" dirty="0" smtClean="0"/>
          </a:p>
          <a:p>
            <a:pPr>
              <a:buNone/>
            </a:pPr>
            <a:endParaRPr lang="en-US" dirty="0" smtClean="0"/>
          </a:p>
          <a:p>
            <a:pPr>
              <a:buNone/>
            </a:pPr>
            <a:endParaRPr lang="en-US" dirty="0"/>
          </a:p>
        </p:txBody>
      </p:sp>
      <p:pic>
        <p:nvPicPr>
          <p:cNvPr id="3074" name="Picture 3"/>
          <p:cNvPicPr>
            <a:picLocks noChangeAspect="1" noChangeArrowheads="1"/>
          </p:cNvPicPr>
          <p:nvPr/>
        </p:nvPicPr>
        <p:blipFill>
          <a:blip r:embed="rId2"/>
          <a:srcRect/>
          <a:stretch>
            <a:fillRect/>
          </a:stretch>
        </p:blipFill>
        <p:spPr bwMode="auto">
          <a:xfrm>
            <a:off x="762000" y="4572000"/>
            <a:ext cx="8001000" cy="198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700" b="1" dirty="0" smtClean="0"/>
              <a:t/>
            </a:r>
            <a:br>
              <a:rPr lang="en-US" sz="2700" b="1" dirty="0" smtClean="0"/>
            </a:br>
            <a:r>
              <a:rPr lang="en-US" sz="2700" b="1" dirty="0" smtClean="0"/>
              <a:t/>
            </a:r>
            <a:br>
              <a:rPr lang="en-US" sz="2700" b="1" dirty="0" smtClean="0"/>
            </a:br>
            <a:r>
              <a:rPr lang="en-US" sz="2700" b="1" dirty="0" smtClean="0"/>
              <a:t/>
            </a:r>
            <a:br>
              <a:rPr lang="en-US" sz="2700" b="1" dirty="0" smtClean="0"/>
            </a:br>
            <a:r>
              <a:rPr lang="id-ID" sz="2700" b="1" dirty="0" smtClean="0"/>
              <a:t>Kesa</a:t>
            </a:r>
            <a:r>
              <a:rPr lang="en-US" sz="2700" b="1" dirty="0" smtClean="0"/>
              <a:t>l</a:t>
            </a:r>
            <a:r>
              <a:rPr lang="id-ID" sz="2700" b="1" dirty="0" smtClean="0"/>
              <a:t>ahan-kesalahan </a:t>
            </a:r>
            <a:r>
              <a:rPr lang="id-ID" sz="2700" b="1" dirty="0" smtClean="0"/>
              <a:t>umum gaya </a:t>
            </a:r>
            <a:r>
              <a:rPr lang="id-ID" sz="2700" b="1" i="1" dirty="0" smtClean="0"/>
              <a:t>crawl</a:t>
            </a:r>
            <a:r>
              <a:rPr lang="id-ID" sz="2700" b="1" i="1" dirty="0" smtClean="0"/>
              <a:t>.</a:t>
            </a:r>
            <a:r>
              <a:rPr lang="id-ID" sz="2700" dirty="0" smtClean="0"/>
              <a:t> Menurut Youngbluth. (7:22-23), American Red Cross (2:50-53), Counsilman (5:156</a:t>
            </a:r>
            <a:r>
              <a:rPr lang="id-ID" sz="2700" dirty="0" smtClean="0"/>
              <a:t>) :</a:t>
            </a:r>
            <a:r>
              <a:rPr lang="en-US" dirty="0" smtClean="0"/>
              <a:t/>
            </a:r>
            <a:br>
              <a:rPr lang="en-US" dirty="0" smtClean="0"/>
            </a:br>
            <a:r>
              <a:rPr lang="en-US" dirty="0" smtClean="0"/>
              <a:t/>
            </a:r>
            <a:br>
              <a:rPr lang="en-US" dirty="0" smtClean="0"/>
            </a:br>
            <a:endParaRPr lang="en-US" dirty="0"/>
          </a:p>
        </p:txBody>
      </p:sp>
      <p:sp>
        <p:nvSpPr>
          <p:cNvPr id="3" name="Content Placeholder 2"/>
          <p:cNvSpPr>
            <a:spLocks noGrp="1"/>
          </p:cNvSpPr>
          <p:nvPr>
            <p:ph idx="1"/>
          </p:nvPr>
        </p:nvSpPr>
        <p:spPr>
          <a:xfrm>
            <a:off x="304800" y="1600200"/>
            <a:ext cx="8534400" cy="4876800"/>
          </a:xfrm>
        </p:spPr>
        <p:txBody>
          <a:bodyPr>
            <a:normAutofit fontScale="85000" lnSpcReduction="20000"/>
          </a:bodyPr>
          <a:lstStyle/>
          <a:p>
            <a:pPr lvl="0">
              <a:buNone/>
            </a:pPr>
            <a:r>
              <a:rPr lang="en-US" dirty="0" smtClean="0"/>
              <a:t>1. </a:t>
            </a:r>
            <a:r>
              <a:rPr lang="id-ID" dirty="0" smtClean="0"/>
              <a:t>Ambil </a:t>
            </a:r>
            <a:r>
              <a:rPr lang="id-ID" dirty="0" smtClean="0"/>
              <a:t>napas terlalu dini. </a:t>
            </a:r>
            <a:endParaRPr lang="en-US" dirty="0" smtClean="0"/>
          </a:p>
          <a:p>
            <a:r>
              <a:rPr lang="id-ID" dirty="0" smtClean="0"/>
              <a:t>Mengambil napas yang terlalu dini dilakukan sering kali berakibat dan menghasilkan dorongan yang sifatnya tidak mendorong maju, namun mengangkat tubuh</a:t>
            </a:r>
            <a:r>
              <a:rPr lang="id-ID" dirty="0" smtClean="0"/>
              <a:t>.</a:t>
            </a:r>
            <a:endParaRPr lang="en-US" dirty="0" smtClean="0"/>
          </a:p>
          <a:p>
            <a:pPr>
              <a:buNone/>
            </a:pPr>
            <a:endParaRPr lang="en-US" dirty="0" smtClean="0"/>
          </a:p>
          <a:p>
            <a:pPr lvl="0">
              <a:buNone/>
            </a:pPr>
            <a:r>
              <a:rPr lang="en-US" dirty="0" smtClean="0"/>
              <a:t>2. </a:t>
            </a:r>
            <a:r>
              <a:rPr lang="id-ID" dirty="0" smtClean="0"/>
              <a:t>Terlambat </a:t>
            </a:r>
            <a:r>
              <a:rPr lang="id-ID" dirty="0" smtClean="0"/>
              <a:t>ambil napas.</a:t>
            </a:r>
            <a:endParaRPr lang="en-US" dirty="0" smtClean="0"/>
          </a:p>
          <a:p>
            <a:r>
              <a:rPr lang="id-ID" dirty="0" smtClean="0"/>
              <a:t>Terlambat dalam mengambil napas sering berakibat siku jatuh lebih rendah pada lengan yang berlawanan dengan arah ambil napas.</a:t>
            </a:r>
            <a:endParaRPr lang="en-US" dirty="0" smtClean="0"/>
          </a:p>
          <a:p>
            <a:r>
              <a:rPr lang="id-ID" dirty="0" smtClean="0"/>
              <a:t>Untuk menanggulanginya anjurkan agar yang bersangkutan untuk mengambil napas, setelah seluruh sisa pembakaran dibuang habis di bawah permukaan air, baru setelah itu mengambil napas. </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10600" cy="6172200"/>
          </a:xfrm>
        </p:spPr>
        <p:txBody>
          <a:bodyPr>
            <a:normAutofit fontScale="77500" lnSpcReduction="20000"/>
          </a:bodyPr>
          <a:lstStyle/>
          <a:p>
            <a:pPr lvl="0">
              <a:buNone/>
            </a:pPr>
            <a:r>
              <a:rPr lang="en-US" dirty="0" smtClean="0"/>
              <a:t>3. </a:t>
            </a:r>
            <a:r>
              <a:rPr lang="id-ID" dirty="0" smtClean="0"/>
              <a:t>Kaki </a:t>
            </a:r>
            <a:r>
              <a:rPr lang="id-ID" dirty="0" smtClean="0"/>
              <a:t>perenang kurang rilek</a:t>
            </a:r>
            <a:endParaRPr lang="en-US" dirty="0" smtClean="0"/>
          </a:p>
          <a:p>
            <a:r>
              <a:rPr lang="id-ID" dirty="0" smtClean="0"/>
              <a:t>Perenang yang mempunyai kaki kurang rilek, berakibat kaki itu turun dan membentuk tahanan yang tidak sedikit bagi daya luncur renangan. Hal ini akan banyak tergantung berapa dalam posisi atau sikap kepala dipermukaan air. Umumnya justru kepala yang terlalu dalam, sering berakibat kaki kurang rilek dan akibatnya jatuh lebih dalam</a:t>
            </a:r>
            <a:r>
              <a:rPr lang="id-ID" dirty="0" smtClean="0"/>
              <a:t>.</a:t>
            </a:r>
            <a:endParaRPr lang="en-US" dirty="0" smtClean="0"/>
          </a:p>
          <a:p>
            <a:pPr>
              <a:buNone/>
            </a:pPr>
            <a:endParaRPr lang="en-US" dirty="0" smtClean="0"/>
          </a:p>
          <a:p>
            <a:pPr lvl="0">
              <a:buNone/>
            </a:pPr>
            <a:r>
              <a:rPr lang="en-US" dirty="0" smtClean="0"/>
              <a:t>4. </a:t>
            </a:r>
            <a:r>
              <a:rPr lang="id-ID" dirty="0" smtClean="0"/>
              <a:t>Sikap </a:t>
            </a:r>
            <a:r>
              <a:rPr lang="id-ID" dirty="0" smtClean="0"/>
              <a:t>tubuh yang meliuk-meliuk.</a:t>
            </a:r>
            <a:endParaRPr lang="en-US" dirty="0" smtClean="0"/>
          </a:p>
          <a:p>
            <a:r>
              <a:rPr lang="id-ID" dirty="0" smtClean="0"/>
              <a:t>Timbulnya gerakan seperti ini, biasanya diakibatkan pengambilan napas tidak ditekankan sebagai fungsi leher untuk memutar kepala, dimana waktu mengambil napas harus memaksa bahu mengangkat dalam membantu pengambilan napas, selain itu siku saat melakukan fase istirahat gerakannya lurus sehingga mengayunkan tangan ke depan lebih banyak diayunkan tubuh, dibanding dengan penggunaan siku tinggi. Akibatnya pinggul akan mendapat aksi yang berlawanan dengan arah mengambil napas.</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pPr lvl="0">
              <a:buNone/>
            </a:pPr>
            <a:r>
              <a:rPr lang="en-US" dirty="0" smtClean="0"/>
              <a:t>5</a:t>
            </a:r>
            <a:r>
              <a:rPr lang="en-US" dirty="0" smtClean="0"/>
              <a:t>. </a:t>
            </a:r>
            <a:r>
              <a:rPr lang="id-ID" dirty="0" smtClean="0"/>
              <a:t>Menarik </a:t>
            </a:r>
            <a:r>
              <a:rPr lang="id-ID" dirty="0" smtClean="0"/>
              <a:t>dengan siku terlalu lurus.</a:t>
            </a:r>
            <a:endParaRPr lang="en-US" dirty="0" smtClean="0"/>
          </a:p>
          <a:p>
            <a:r>
              <a:rPr lang="id-ID" dirty="0" smtClean="0"/>
              <a:t>Kesalahan ini akan menyebabkan perenang naik dan timbul dengan tiba-tiba, dan turun. Siku perenang akan membengkok kira-kira 90</a:t>
            </a:r>
            <a:r>
              <a:rPr lang="id-ID" baseline="30000" dirty="0" smtClean="0"/>
              <a:t>0</a:t>
            </a:r>
            <a:r>
              <a:rPr lang="id-ID" dirty="0" smtClean="0"/>
              <a:t> selama di tengah tarikan. Biarpun perenang-perenang Australia melakukan pengembangan tarikan lengan hampir lurus untuk sprint. Tarikan lengan hampir lurus tsb, tidak dianjurkan untuk nomor-nomor jarak menengah dan jarak jauh</a:t>
            </a:r>
            <a:r>
              <a:rPr lang="id-ID" dirty="0" smtClean="0"/>
              <a:t>.</a:t>
            </a:r>
            <a:endParaRPr lang="en-US" dirty="0" smtClean="0"/>
          </a:p>
          <a:p>
            <a:pPr>
              <a:buNone/>
            </a:pPr>
            <a:endParaRPr lang="en-US" dirty="0" smtClean="0"/>
          </a:p>
          <a:p>
            <a:pPr lvl="0">
              <a:buNone/>
            </a:pPr>
            <a:r>
              <a:rPr lang="en-US" dirty="0" smtClean="0"/>
              <a:t>6</a:t>
            </a:r>
            <a:r>
              <a:rPr lang="en-US" dirty="0" smtClean="0"/>
              <a:t>. </a:t>
            </a:r>
            <a:r>
              <a:rPr lang="id-ID" dirty="0" smtClean="0"/>
              <a:t>Jalannya </a:t>
            </a:r>
            <a:r>
              <a:rPr lang="id-ID" dirty="0" smtClean="0"/>
              <a:t>istirahat lengan lebar.</a:t>
            </a:r>
            <a:endParaRPr lang="en-US" dirty="0" smtClean="0"/>
          </a:p>
          <a:p>
            <a:r>
              <a:rPr lang="id-ID" dirty="0" smtClean="0"/>
              <a:t>Gerak ini akan menyebabkan gerakan sisi bahu ke pinggang zig-zag dan akan menghalangi ketepatan penggulingan bahu.</a:t>
            </a:r>
            <a:endParaRPr lang="en-US" dirty="0" smtClean="0"/>
          </a:p>
          <a:p>
            <a:endParaRPr lang="en-US" dirty="0" smtClean="0"/>
          </a:p>
          <a:p>
            <a:endParaRPr lang="en-US"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533400"/>
            <a:ext cx="8458200" cy="5943600"/>
          </a:xfrm>
        </p:spPr>
        <p:txBody>
          <a:bodyPr>
            <a:normAutofit fontScale="85000" lnSpcReduction="10000"/>
          </a:bodyPr>
          <a:lstStyle/>
          <a:p>
            <a:pPr lvl="0">
              <a:buNone/>
            </a:pPr>
            <a:r>
              <a:rPr lang="en-US" dirty="0" smtClean="0"/>
              <a:t>7. </a:t>
            </a:r>
            <a:r>
              <a:rPr lang="id-ID" dirty="0" smtClean="0"/>
              <a:t>Pernapasan </a:t>
            </a:r>
            <a:r>
              <a:rPr lang="id-ID" dirty="0" smtClean="0"/>
              <a:t>ke belakang.</a:t>
            </a:r>
            <a:endParaRPr lang="en-US" dirty="0" smtClean="0"/>
          </a:p>
          <a:p>
            <a:r>
              <a:rPr lang="id-ID" dirty="0" smtClean="0"/>
              <a:t>Kepala bergerak dari sumbu yang mengganggu posisi badan dan merusak posisi rata-rata air. Bernapaslah dengan memutar kepala lebih ke samping dan sedikit ke depan.</a:t>
            </a:r>
            <a:endParaRPr lang="en-US" dirty="0" smtClean="0"/>
          </a:p>
          <a:p>
            <a:pPr>
              <a:buNone/>
            </a:pPr>
            <a:r>
              <a:rPr lang="id-ID" dirty="0" smtClean="0"/>
              <a:t> </a:t>
            </a:r>
            <a:endParaRPr lang="en-US" dirty="0" smtClean="0"/>
          </a:p>
          <a:p>
            <a:pPr lvl="0">
              <a:buNone/>
            </a:pPr>
            <a:r>
              <a:rPr lang="en-US" dirty="0" smtClean="0"/>
              <a:t>8. </a:t>
            </a:r>
            <a:r>
              <a:rPr lang="id-ID" dirty="0" smtClean="0"/>
              <a:t>Lengan </a:t>
            </a:r>
            <a:r>
              <a:rPr lang="id-ID" dirty="0" smtClean="0"/>
              <a:t>berhenti istirahat atau lambat. </a:t>
            </a:r>
            <a:endParaRPr lang="en-US" dirty="0" smtClean="0"/>
          </a:p>
          <a:p>
            <a:r>
              <a:rPr lang="id-ID" dirty="0" smtClean="0"/>
              <a:t>Perbedaan apa saja dari kecepatan istirahat akan membuat badan ke luar dari sumbu badan dan ada kemungkinan sama sekali merusak kelancaran kerja gaya.</a:t>
            </a:r>
            <a:endParaRPr lang="en-US" dirty="0" smtClean="0"/>
          </a:p>
          <a:p>
            <a:r>
              <a:rPr lang="id-ID" dirty="0" smtClean="0"/>
              <a:t> </a:t>
            </a:r>
            <a:endParaRPr lang="en-US" dirty="0" smtClean="0"/>
          </a:p>
          <a:p>
            <a:pPr lvl="0">
              <a:buNone/>
            </a:pPr>
            <a:r>
              <a:rPr lang="en-US" dirty="0" smtClean="0"/>
              <a:t>9. </a:t>
            </a:r>
            <a:r>
              <a:rPr lang="id-ID" dirty="0" smtClean="0"/>
              <a:t>Tahap </a:t>
            </a:r>
            <a:r>
              <a:rPr lang="id-ID" dirty="0" smtClean="0"/>
              <a:t>mendorong berhenti terlalu lambat.</a:t>
            </a:r>
            <a:endParaRPr lang="en-US" dirty="0" smtClean="0"/>
          </a:p>
          <a:p>
            <a:r>
              <a:rPr lang="id-ID" dirty="0" smtClean="0"/>
              <a:t> Kesalahan ini akan menyebabkan gerak timbul dengan tiba-tiba dan turun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96000"/>
          </a:xfrm>
        </p:spPr>
        <p:txBody>
          <a:bodyPr>
            <a:normAutofit fontScale="77500" lnSpcReduction="20000"/>
          </a:bodyPr>
          <a:lstStyle/>
          <a:p>
            <a:pPr lvl="0">
              <a:buNone/>
            </a:pPr>
            <a:r>
              <a:rPr lang="en-US" dirty="0" smtClean="0"/>
              <a:t>10.</a:t>
            </a:r>
            <a:r>
              <a:rPr lang="id-ID" dirty="0" smtClean="0"/>
              <a:t>Tahap </a:t>
            </a:r>
            <a:r>
              <a:rPr lang="id-ID" dirty="0" smtClean="0"/>
              <a:t>mendorong berhenti terlalu awal.</a:t>
            </a:r>
            <a:endParaRPr lang="en-US" dirty="0" smtClean="0"/>
          </a:p>
          <a:p>
            <a:r>
              <a:rPr lang="id-ID" dirty="0" smtClean="0"/>
              <a:t>Hal ini akan monghalangi sikap mengguling dengan baik. Meneruskan tahap dorongan tangan, empat sampai enam inchi di dalam air.</a:t>
            </a:r>
            <a:endParaRPr lang="en-US" dirty="0" smtClean="0"/>
          </a:p>
          <a:p>
            <a:pPr>
              <a:buNone/>
            </a:pPr>
            <a:r>
              <a:rPr lang="id-ID" dirty="0" smtClean="0"/>
              <a:t> </a:t>
            </a:r>
            <a:endParaRPr lang="en-US" dirty="0" smtClean="0"/>
          </a:p>
          <a:p>
            <a:pPr lvl="0">
              <a:buNone/>
            </a:pPr>
            <a:r>
              <a:rPr lang="en-US" dirty="0" smtClean="0"/>
              <a:t>11. </a:t>
            </a:r>
            <a:r>
              <a:rPr lang="id-ID" dirty="0" smtClean="0"/>
              <a:t>Jangkauan </a:t>
            </a:r>
            <a:r>
              <a:rPr lang="id-ID" dirty="0" smtClean="0"/>
              <a:t>berlebihan untuk masuknya jar-jari.</a:t>
            </a:r>
            <a:endParaRPr lang="en-US" dirty="0" smtClean="0"/>
          </a:p>
          <a:p>
            <a:r>
              <a:rPr lang="id-ID" dirty="0" smtClean="0"/>
              <a:t>Kesalahan ini akan menyebabkan turunnya siku dan menahan perenang menangkap air dengan cepat. Tanda yang jelas dari jangkauan yang berlebihan ketika bahu perenang diulurkan berlebihan.</a:t>
            </a:r>
            <a:endParaRPr lang="en-US" dirty="0" smtClean="0"/>
          </a:p>
          <a:p>
            <a:pPr>
              <a:buNone/>
            </a:pPr>
            <a:r>
              <a:rPr lang="id-ID" dirty="0" smtClean="0"/>
              <a:t> </a:t>
            </a:r>
            <a:endParaRPr lang="en-US" dirty="0" smtClean="0"/>
          </a:p>
          <a:p>
            <a:pPr lvl="0">
              <a:buNone/>
            </a:pPr>
            <a:r>
              <a:rPr lang="en-US" smtClean="0"/>
              <a:t>12. </a:t>
            </a:r>
            <a:r>
              <a:rPr lang="id-ID" smtClean="0"/>
              <a:t>Tendangan </a:t>
            </a:r>
            <a:r>
              <a:rPr lang="id-ID" dirty="0" smtClean="0"/>
              <a:t>dengan ujung jari kaki.</a:t>
            </a:r>
            <a:endParaRPr lang="en-US" dirty="0" smtClean="0"/>
          </a:p>
          <a:p>
            <a:r>
              <a:rPr lang="id-ID" dirty="0" smtClean="0"/>
              <a:t>Dorongan tungkai sebagian besar datang dari tendangan ke bawah. Dengan menarik keuntungan sepenuhnya dari tendangan ke bawah, maka tendangan tidak menggunakan ujung jari kaki tetapi menggunakan permukaan kaki bagian atas.</a:t>
            </a:r>
            <a:endParaRPr lang="en-US" dirty="0" smtClean="0"/>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382000" cy="6096000"/>
          </a:xfrm>
        </p:spPr>
        <p:txBody>
          <a:bodyPr>
            <a:normAutofit/>
          </a:bodyPr>
          <a:lstStyle/>
          <a:p>
            <a:r>
              <a:rPr lang="id-ID" dirty="0"/>
              <a:t>Gaya ini diambil dari gaya cara berenang seekor binatang. Oleh sebab itu gaya ini juga disebut gaya </a:t>
            </a:r>
            <a:r>
              <a:rPr lang="id-ID" i="1" dirty="0"/>
              <a:t>Crawl</a:t>
            </a:r>
            <a:r>
              <a:rPr lang="id-ID" dirty="0"/>
              <a:t>, yang berarti merangkak, nama lain gaya ini juga disebut gaya "renang anjing" (</a:t>
            </a:r>
            <a:r>
              <a:rPr lang="id-ID" i="1" dirty="0"/>
              <a:t>dog style</a:t>
            </a:r>
            <a:r>
              <a:rPr lang="id-ID" dirty="0"/>
              <a:t>)dan "renang rimau" (harimau</a:t>
            </a:r>
            <a:r>
              <a:rPr lang="id-ID" dirty="0" smtClean="0"/>
              <a:t>).</a:t>
            </a:r>
            <a:endParaRPr lang="en-US" dirty="0" smtClean="0"/>
          </a:p>
          <a:p>
            <a:pPr>
              <a:buNone/>
            </a:pPr>
            <a:endParaRPr lang="en-US" dirty="0"/>
          </a:p>
          <a:p>
            <a:r>
              <a:rPr lang="id-ID" dirty="0"/>
              <a:t>Untuk gaya </a:t>
            </a:r>
            <a:r>
              <a:rPr lang="id-ID" i="1" dirty="0"/>
              <a:t>crawl </a:t>
            </a:r>
            <a:r>
              <a:rPr lang="id-ID" dirty="0"/>
              <a:t>ini sudah sejak dulu dilakukan yaitu pada (Assyra </a:t>
            </a:r>
            <a:r>
              <a:rPr lang="id-ID" u="sng" dirty="0"/>
              <a:t>+</a:t>
            </a:r>
            <a:r>
              <a:rPr lang="id-ID" dirty="0"/>
              <a:t> 1000 Sebelum masehi, Yunani </a:t>
            </a:r>
            <a:r>
              <a:rPr lang="id-ID" u="sng" dirty="0"/>
              <a:t>+</a:t>
            </a:r>
            <a:r>
              <a:rPr lang="id-ID" dirty="0"/>
              <a:t> 570 sebelum masehi) telah direnangkan. Ini terbukti dari gambar‑gambar pada benda-benda kuno.</a:t>
            </a:r>
            <a:endParaRPr lang="en-US" dirty="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ctr" rtl="0">
              <a:spcBef>
                <a:spcPct val="0"/>
              </a:spcBef>
            </a:pPr>
            <a:r>
              <a:rPr lang="en-US" sz="3200" b="1" dirty="0" err="1" smtClean="0"/>
              <a:t>Pengertian</a:t>
            </a:r>
            <a:r>
              <a:rPr lang="en-US" sz="3200" b="1" dirty="0" smtClean="0"/>
              <a:t> </a:t>
            </a:r>
            <a:r>
              <a:rPr lang="id-ID" sz="3200" b="1" dirty="0" smtClean="0"/>
              <a:t>Gaya Bebas (</a:t>
            </a:r>
            <a:r>
              <a:rPr lang="id-ID" sz="3200" b="1" i="1" dirty="0" smtClean="0"/>
              <a:t>Freestyle</a:t>
            </a:r>
            <a:r>
              <a:rPr lang="id-ID" sz="3200" b="1" dirty="0" smtClean="0"/>
              <a:t>) yaitu:</a:t>
            </a:r>
            <a:r>
              <a:rPr lang="en-US" sz="3200" b="1" dirty="0" smtClean="0"/>
              <a:t/>
            </a:r>
            <a:br>
              <a:rPr lang="en-US" sz="3200" b="1" dirty="0" smtClean="0"/>
            </a:br>
            <a:endParaRPr lang="en-US" sz="3200" b="1" dirty="0"/>
          </a:p>
        </p:txBody>
      </p:sp>
      <p:sp>
        <p:nvSpPr>
          <p:cNvPr id="3" name="Content Placeholder 2"/>
          <p:cNvSpPr>
            <a:spLocks noGrp="1"/>
          </p:cNvSpPr>
          <p:nvPr>
            <p:ph idx="1"/>
          </p:nvPr>
        </p:nvSpPr>
        <p:spPr>
          <a:xfrm>
            <a:off x="457200" y="1066800"/>
            <a:ext cx="8229600" cy="5486400"/>
          </a:xfrm>
        </p:spPr>
        <p:txBody>
          <a:bodyPr>
            <a:normAutofit/>
          </a:bodyPr>
          <a:lstStyle/>
          <a:p>
            <a:r>
              <a:rPr lang="id-ID" sz="2800" dirty="0" smtClean="0"/>
              <a:t>Suatu </a:t>
            </a:r>
            <a:r>
              <a:rPr lang="id-ID" sz="2800" dirty="0"/>
              <a:t>bentuk gerakan yang direnangkan oleh perenang dengan gaya apa saja dalam suatu perlombaan, kecuali dalam nomor perlombaan gaya ganti perorangan dan gaya ganti estafet, gaya bebas berarti gaya lain apa saja yang bukan gaya punggung, gaya dada atau gaya kupu-kupu, tetapi kebanyakan perenang mengartikan gaya bebas adalah gaya </a:t>
            </a:r>
            <a:r>
              <a:rPr lang="id-ID" sz="2800" i="1" dirty="0"/>
              <a:t>crawl</a:t>
            </a:r>
            <a:r>
              <a:rPr lang="id-ID" sz="2800" dirty="0"/>
              <a:t> yang artinya merangkak.</a:t>
            </a:r>
            <a:endParaRPr lang="en-US" sz="2800" dirty="0"/>
          </a:p>
          <a:p>
            <a:pPr>
              <a:buNone/>
            </a:pPr>
            <a:endParaRPr lang="en-US" dirty="0"/>
          </a:p>
        </p:txBody>
      </p:sp>
      <p:pic>
        <p:nvPicPr>
          <p:cNvPr id="4098" name="Picture 1"/>
          <p:cNvPicPr>
            <a:picLocks noChangeAspect="1" noChangeArrowheads="1"/>
          </p:cNvPicPr>
          <p:nvPr/>
        </p:nvPicPr>
        <p:blipFill>
          <a:blip r:embed="rId2"/>
          <a:srcRect/>
          <a:stretch>
            <a:fillRect/>
          </a:stretch>
        </p:blipFill>
        <p:spPr bwMode="auto">
          <a:xfrm>
            <a:off x="838200" y="4572000"/>
            <a:ext cx="7924800" cy="1905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73162"/>
          </a:xfrm>
        </p:spPr>
        <p:txBody>
          <a:bodyPr>
            <a:noAutofit/>
          </a:bodyPr>
          <a:lstStyle/>
          <a:p>
            <a:r>
              <a:rPr lang="en-US" sz="2800" dirty="0"/>
              <a:t>B</a:t>
            </a:r>
            <a:r>
              <a:rPr lang="id-ID" sz="2800" dirty="0" smtClean="0"/>
              <a:t>ebarapa </a:t>
            </a:r>
            <a:r>
              <a:rPr lang="id-ID" sz="2800" dirty="0"/>
              <a:t>variasi </a:t>
            </a:r>
            <a:r>
              <a:rPr lang="id-ID" sz="2800" dirty="0" smtClean="0"/>
              <a:t>renang </a:t>
            </a:r>
            <a:r>
              <a:rPr lang="id-ID" sz="2800" dirty="0"/>
              <a:t>gaya </a:t>
            </a:r>
            <a:r>
              <a:rPr lang="id-ID" sz="2800" i="1" dirty="0"/>
              <a:t>crawl</a:t>
            </a:r>
            <a:r>
              <a:rPr lang="id-ID" sz="2800" dirty="0"/>
              <a:t>. Cecil Colwin (4:4-7) membagi renang gaya </a:t>
            </a:r>
            <a:r>
              <a:rPr lang="id-ID" sz="2800" i="1" dirty="0"/>
              <a:t>crawl</a:t>
            </a:r>
            <a:r>
              <a:rPr lang="id-ID" sz="2800" dirty="0"/>
              <a:t> menjadi empat variasi </a:t>
            </a:r>
            <a:r>
              <a:rPr lang="id-ID" sz="2800" dirty="0" smtClean="0"/>
              <a:t>:</a:t>
            </a:r>
            <a:r>
              <a:rPr lang="en-US" sz="2800" dirty="0"/>
              <a:t/>
            </a:r>
            <a:br>
              <a:rPr lang="en-US" sz="2800" dirty="0"/>
            </a:br>
            <a:endParaRPr lang="en-US" sz="2800" dirty="0"/>
          </a:p>
        </p:txBody>
      </p:sp>
      <p:sp>
        <p:nvSpPr>
          <p:cNvPr id="3" name="Content Placeholder 2"/>
          <p:cNvSpPr>
            <a:spLocks noGrp="1"/>
          </p:cNvSpPr>
          <p:nvPr>
            <p:ph idx="1"/>
          </p:nvPr>
        </p:nvSpPr>
        <p:spPr>
          <a:xfrm>
            <a:off x="457200" y="1524000"/>
            <a:ext cx="8229600" cy="4602163"/>
          </a:xfrm>
        </p:spPr>
        <p:txBody>
          <a:bodyPr>
            <a:normAutofit fontScale="92500" lnSpcReduction="20000"/>
          </a:bodyPr>
          <a:lstStyle/>
          <a:p>
            <a:pPr>
              <a:buNone/>
            </a:pPr>
            <a:r>
              <a:rPr lang="en-US" b="1" i="1" dirty="0" smtClean="0"/>
              <a:t>1. </a:t>
            </a:r>
            <a:r>
              <a:rPr lang="id-ID" b="1" i="1" dirty="0" smtClean="0"/>
              <a:t>Versi </a:t>
            </a:r>
            <a:r>
              <a:rPr lang="id-ID" b="1" i="1" dirty="0"/>
              <a:t>standard</a:t>
            </a:r>
            <a:endParaRPr lang="en-US" b="1" dirty="0"/>
          </a:p>
          <a:p>
            <a:r>
              <a:rPr lang="id-ID" dirty="0"/>
              <a:t>Dimana ketepatan gerakan lengan dapat diklasifikasikan sebagai “sudut siku-siku (</a:t>
            </a:r>
            <a:r>
              <a:rPr lang="id-ID" i="1" dirty="0"/>
              <a:t>right-angle</a:t>
            </a:r>
            <a:r>
              <a:rPr lang="id-ID" dirty="0"/>
              <a:t>)”. Ketika salah satu lengan telah masuk seluruhnya maka lengan yang lain siap dipertengahan gerak. Pada tahap ini ketepatan lengan kira-kira satu sama lain pada sudut siku-siku.</a:t>
            </a:r>
            <a:endParaRPr lang="en-US" dirty="0"/>
          </a:p>
          <a:p>
            <a:r>
              <a:rPr lang="id-ID" dirty="0"/>
              <a:t>Perenang sedikit menggulingkan badan (</a:t>
            </a:r>
            <a:r>
              <a:rPr lang="id-ID" i="1" dirty="0"/>
              <a:t>body-roll</a:t>
            </a:r>
            <a:r>
              <a:rPr lang="id-ID" dirty="0"/>
              <a:t>) dan gerakan lengan dilakukan dengan seksama.</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867400"/>
          </a:xfrm>
        </p:spPr>
        <p:txBody>
          <a:bodyPr>
            <a:normAutofit lnSpcReduction="10000"/>
          </a:bodyPr>
          <a:lstStyle/>
          <a:p>
            <a:pPr>
              <a:buNone/>
            </a:pPr>
            <a:r>
              <a:rPr lang="en-US" b="1" dirty="0" smtClean="0"/>
              <a:t>2. </a:t>
            </a:r>
            <a:r>
              <a:rPr lang="id-ID" b="1" dirty="0" smtClean="0"/>
              <a:t>Gaya </a:t>
            </a:r>
            <a:r>
              <a:rPr lang="id-ID" b="1" dirty="0"/>
              <a:t>“Tenaga”</a:t>
            </a:r>
            <a:endParaRPr lang="en-US" b="1" dirty="0"/>
          </a:p>
          <a:p>
            <a:r>
              <a:rPr lang="id-ID" dirty="0"/>
              <a:t>Adalah suatu tipe”agresif” dari gaya bebas. Setiap memasukan lengan dengan gerakan menombak. Awal gerakan tanpa persiapan meluncur.</a:t>
            </a:r>
            <a:endParaRPr lang="en-US" dirty="0"/>
          </a:p>
          <a:p>
            <a:r>
              <a:rPr lang="id-ID" dirty="0"/>
              <a:t>Kekuatan diterapkan segera setelah </a:t>
            </a:r>
            <a:r>
              <a:rPr lang="id-ID" dirty="0" smtClean="0"/>
              <a:t>mem</a:t>
            </a:r>
            <a:r>
              <a:rPr lang="en-US" dirty="0" smtClean="0"/>
              <a:t>a</a:t>
            </a:r>
            <a:r>
              <a:rPr lang="id-ID" dirty="0" smtClean="0"/>
              <a:t>sukan </a:t>
            </a:r>
            <a:r>
              <a:rPr lang="id-ID" dirty="0"/>
              <a:t>tangan. Ketepatan dari kedua lengan ialah ketika satu lengan masuk ke dalam air, maka lengan yang lain pada posisi telah melewati sudut siku-siku.</a:t>
            </a:r>
            <a:endParaRPr lang="en-US" dirty="0"/>
          </a:p>
          <a:p>
            <a:r>
              <a:rPr lang="id-ID" dirty="0"/>
              <a:t>Disini biasanya irama yang baik adalah dengan dua pukulan gerak kaki.</a:t>
            </a:r>
            <a:endParaRPr lang="en-US"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458200" cy="6096000"/>
          </a:xfrm>
        </p:spPr>
        <p:txBody>
          <a:bodyPr>
            <a:normAutofit fontScale="85000" lnSpcReduction="20000"/>
          </a:bodyPr>
          <a:lstStyle/>
          <a:p>
            <a:pPr>
              <a:buNone/>
            </a:pPr>
            <a:r>
              <a:rPr lang="en-US" b="1" dirty="0" smtClean="0"/>
              <a:t>3. </a:t>
            </a:r>
            <a:r>
              <a:rPr lang="id-ID" b="1" dirty="0" smtClean="0"/>
              <a:t>Gaya </a:t>
            </a:r>
            <a:r>
              <a:rPr lang="id-ID" b="1" dirty="0"/>
              <a:t>“meluncur”</a:t>
            </a:r>
            <a:endParaRPr lang="en-US" b="1" dirty="0"/>
          </a:p>
          <a:p>
            <a:r>
              <a:rPr lang="id-ID" dirty="0"/>
              <a:t>Gaya ini sering digunakan oleh perenang yang mempunyai berat badan ringan sehingga memungkinkan perenang meluncur di air tanpa mengalami kesukaran.</a:t>
            </a:r>
            <a:endParaRPr lang="en-US" dirty="0"/>
          </a:p>
          <a:p>
            <a:r>
              <a:rPr lang="id-ID" dirty="0"/>
              <a:t>Sifat-sifat yang perlu diperhatikan dalam gaya ini ialah setiap memasukan tangan di dekat permukaan air dan bertahan di depan badan sebelum mulai menarik. Menunda masuknya lengan menyebabkan lengan yang berlawanan mengejar yang lain.</a:t>
            </a:r>
            <a:endParaRPr lang="en-US" dirty="0"/>
          </a:p>
          <a:p>
            <a:r>
              <a:rPr lang="id-ID" dirty="0"/>
              <a:t>Adapun irama lengan ketika lengan yang masuk, lengan yang lain melakukan tarikan dan pada susut 45° terhadap permukaan air. Ketika lengan masuk di bawah permukaan air, kedua lengan pada sudut 90°. Masuknya lengan dengan meluncur sehingga jumlah menggulingkan badan dibatasi.</a:t>
            </a:r>
            <a:endParaRPr lang="en-US" dirty="0"/>
          </a:p>
          <a:p>
            <a:r>
              <a:rPr lang="id-ID" dirty="0"/>
              <a:t>Perenang menggunakan enam pukulan kaki dengan tiga pukulan ke bawah untuk setiap gerakan lengan.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172200"/>
          </a:xfrm>
        </p:spPr>
        <p:txBody>
          <a:bodyPr>
            <a:normAutofit fontScale="85000" lnSpcReduction="20000"/>
          </a:bodyPr>
          <a:lstStyle/>
          <a:p>
            <a:pPr>
              <a:buNone/>
            </a:pPr>
            <a:r>
              <a:rPr lang="en-US" b="1" dirty="0" smtClean="0"/>
              <a:t>4. </a:t>
            </a:r>
            <a:r>
              <a:rPr lang="id-ID" b="1" dirty="0" smtClean="0"/>
              <a:t>Gaya </a:t>
            </a:r>
            <a:r>
              <a:rPr lang="id-ID" b="1" dirty="0"/>
              <a:t>tenaga dengan enam </a:t>
            </a:r>
            <a:r>
              <a:rPr lang="id-ID" b="1" dirty="0" smtClean="0"/>
              <a:t>pukulan</a:t>
            </a:r>
            <a:endParaRPr lang="en-US" b="1" dirty="0" smtClean="0"/>
          </a:p>
          <a:p>
            <a:pPr>
              <a:buNone/>
            </a:pPr>
            <a:endParaRPr lang="en-US" dirty="0"/>
          </a:p>
          <a:p>
            <a:r>
              <a:rPr lang="id-ID" dirty="0"/>
              <a:t>Gaya ini ada kesamaanya dengan gaya pada uraian kedua. Perenang menggunakan bahu dan lengan dengan penuh semangat. Tarikan dimulai selekasnya dan seketika membengkokkan lengan siku tetap tinggi. Sebab ada perbedaan yang tidak kelihatan diantara dua gaya</a:t>
            </a:r>
            <a:r>
              <a:rPr lang="id-ID" dirty="0" smtClean="0"/>
              <a:t>.</a:t>
            </a:r>
            <a:endParaRPr lang="en-US" dirty="0" smtClean="0"/>
          </a:p>
          <a:p>
            <a:pPr>
              <a:buNone/>
            </a:pPr>
            <a:endParaRPr lang="en-US" dirty="0"/>
          </a:p>
          <a:p>
            <a:r>
              <a:rPr lang="id-ID" dirty="0"/>
              <a:t>Gerakan lengan merupakan faktor yang utama dalam melakukan renang gaya </a:t>
            </a:r>
            <a:r>
              <a:rPr lang="id-ID" i="1" dirty="0"/>
              <a:t>crawl</a:t>
            </a:r>
            <a:r>
              <a:rPr lang="id-ID" dirty="0"/>
              <a:t>. Gerak maju perenang gaya </a:t>
            </a:r>
            <a:r>
              <a:rPr lang="id-ID" i="1" dirty="0"/>
              <a:t>crawl</a:t>
            </a:r>
            <a:r>
              <a:rPr lang="id-ID" dirty="0"/>
              <a:t>, lebih banyak ditentukan oleh pukulan lengan dari pada pukulan kakinya. Oleh sebab itu kegagalan melakukan teknik gerakan lengan dengan baik, akan berpengaruh sangat besar terhadap laju ke depan seorang perenang.</a:t>
            </a:r>
            <a:endParaRPr lang="en-US" dirty="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A</a:t>
            </a:r>
            <a:r>
              <a:rPr lang="id-ID" sz="3200" b="1" dirty="0" smtClean="0"/>
              <a:t>da </a:t>
            </a:r>
            <a:r>
              <a:rPr lang="id-ID" sz="3200" b="1" dirty="0"/>
              <a:t>3 macam </a:t>
            </a:r>
            <a:r>
              <a:rPr lang="en-US" sz="3200" b="1" dirty="0" err="1" smtClean="0"/>
              <a:t>variasi</a:t>
            </a:r>
            <a:r>
              <a:rPr lang="en-US" sz="3200" b="1" dirty="0" smtClean="0"/>
              <a:t> </a:t>
            </a:r>
            <a:r>
              <a:rPr lang="id-ID" sz="3200" b="1" dirty="0" smtClean="0"/>
              <a:t>gerakan </a:t>
            </a:r>
            <a:r>
              <a:rPr lang="id-ID" sz="3200" b="1" dirty="0"/>
              <a:t>lengan gaya </a:t>
            </a:r>
            <a:r>
              <a:rPr lang="id-ID" sz="3200" b="1" i="1" dirty="0"/>
              <a:t>crawl</a:t>
            </a:r>
            <a:r>
              <a:rPr lang="id-ID" sz="3200" b="1" dirty="0"/>
              <a:t> </a:t>
            </a:r>
            <a:r>
              <a:rPr lang="id-ID" sz="3200" b="1" dirty="0" smtClean="0"/>
              <a:t>Menurut Cecil Colwin</a:t>
            </a:r>
            <a:r>
              <a:rPr lang="en-US" sz="3200" b="1" dirty="0" smtClean="0"/>
              <a:t>: </a:t>
            </a:r>
            <a:endParaRPr lang="en-US" sz="3200" b="1" dirty="0"/>
          </a:p>
        </p:txBody>
      </p:sp>
      <p:sp>
        <p:nvSpPr>
          <p:cNvPr id="3" name="Content Placeholder 2"/>
          <p:cNvSpPr>
            <a:spLocks noGrp="1"/>
          </p:cNvSpPr>
          <p:nvPr>
            <p:ph idx="1"/>
          </p:nvPr>
        </p:nvSpPr>
        <p:spPr/>
        <p:txBody>
          <a:bodyPr/>
          <a:lstStyle/>
          <a:p>
            <a:pPr>
              <a:buNone/>
            </a:pPr>
            <a:r>
              <a:rPr lang="id-ID" dirty="0"/>
              <a:t>1. Ketepatan gerakan lengan dengan tipe “sudut siku-siku”. Gerakan ini paling umum digunakan. Ketika salah satu lengan masuk, lengan yang lain sedang melalui setengah jalan.</a:t>
            </a:r>
            <a:endParaRPr lang="en-US" dirty="0"/>
          </a:p>
          <a:p>
            <a:pPr>
              <a:buNone/>
            </a:pPr>
            <a:endParaRPr lang="en-US" dirty="0"/>
          </a:p>
        </p:txBody>
      </p:sp>
      <p:pic>
        <p:nvPicPr>
          <p:cNvPr id="1026" name="Picture 1"/>
          <p:cNvPicPr>
            <a:picLocks noChangeAspect="1" noChangeArrowheads="1"/>
          </p:cNvPicPr>
          <p:nvPr/>
        </p:nvPicPr>
        <p:blipFill>
          <a:blip r:embed="rId2"/>
          <a:srcRect/>
          <a:stretch>
            <a:fillRect/>
          </a:stretch>
        </p:blipFill>
        <p:spPr bwMode="auto">
          <a:xfrm>
            <a:off x="914400" y="4114800"/>
            <a:ext cx="762000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id-ID" dirty="0"/>
              <a:t>2. </a:t>
            </a:r>
            <a:r>
              <a:rPr lang="id-ID" dirty="0" smtClean="0"/>
              <a:t>Tipe </a:t>
            </a:r>
            <a:r>
              <a:rPr lang="id-ID" dirty="0"/>
              <a:t>ini pada umumnya banyak digunakan oleh perenang-perenang dengan sifat mengapung alamiah, gerakan tungkai kuat dan tipe bangunan tubuh yang rata-rata air sehingga memberi perenang kemudahan “meluncur” dalam air.</a:t>
            </a:r>
            <a:endParaRPr lang="en-US" dirty="0"/>
          </a:p>
          <a:p>
            <a:endParaRPr lang="en-US" dirty="0"/>
          </a:p>
        </p:txBody>
      </p:sp>
      <p:pic>
        <p:nvPicPr>
          <p:cNvPr id="2050" name="Picture 2"/>
          <p:cNvPicPr>
            <a:picLocks noChangeAspect="1" noChangeArrowheads="1"/>
          </p:cNvPicPr>
          <p:nvPr/>
        </p:nvPicPr>
        <p:blipFill>
          <a:blip r:embed="rId2"/>
          <a:srcRect/>
          <a:stretch>
            <a:fillRect/>
          </a:stretch>
        </p:blipFill>
        <p:spPr bwMode="auto">
          <a:xfrm>
            <a:off x="609600" y="3733800"/>
            <a:ext cx="8001000" cy="2590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1020</Words>
  <Application>Microsoft Office PowerPoint</Application>
  <PresentationFormat>On-screen Show (4:3)</PresentationFormat>
  <Paragraphs>64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RENANG GAYA BEBAS (CRAWL) </vt:lpstr>
      <vt:lpstr>Slide 2</vt:lpstr>
      <vt:lpstr>Pengertian Gaya Bebas (Freestyle) yaitu: </vt:lpstr>
      <vt:lpstr>Bebarapa variasi renang gaya crawl. Cecil Colwin (4:4-7) membagi renang gaya crawl menjadi empat variasi : </vt:lpstr>
      <vt:lpstr>Slide 5</vt:lpstr>
      <vt:lpstr>Slide 6</vt:lpstr>
      <vt:lpstr>Slide 7</vt:lpstr>
      <vt:lpstr>Ada 3 macam variasi gerakan lengan gaya crawl Menurut Cecil Colwin: </vt:lpstr>
      <vt:lpstr>Slide 9</vt:lpstr>
      <vt:lpstr>Slide 10</vt:lpstr>
      <vt:lpstr>   Kesalahan-kesalahan umum gaya crawl. Menurut Youngbluth. (7:22-23), American Red Cross (2:50-53), Counsilman (5:156) :  </vt:lpstr>
      <vt:lpstr>Slide 12</vt:lpstr>
      <vt:lpstr>Slide 13</vt:lpstr>
      <vt:lpstr>Slide 14</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RENANG GAYA BEBAS (CRAWL) </dc:title>
  <dc:creator>Agus Supriyanto</dc:creator>
  <cp:lastModifiedBy>Agus Supriyanto</cp:lastModifiedBy>
  <cp:revision>4</cp:revision>
  <dcterms:created xsi:type="dcterms:W3CDTF">2012-12-14T02:42:14Z</dcterms:created>
  <dcterms:modified xsi:type="dcterms:W3CDTF">2012-12-18T02:47:33Z</dcterms:modified>
</cp:coreProperties>
</file>