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2" r:id="rId16"/>
    <p:sldId id="270" r:id="rId17"/>
    <p:sldId id="271" r:id="rId18"/>
    <p:sldId id="273" r:id="rId19"/>
    <p:sldId id="274" r:id="rId20"/>
    <p:sldId id="275" r:id="rId21"/>
    <p:sldId id="276" r:id="rId22"/>
    <p:sldId id="278" r:id="rId23"/>
    <p:sldId id="277" r:id="rId24"/>
    <p:sldId id="279" r:id="rId25"/>
    <p:sldId id="280" r:id="rId26"/>
    <p:sldId id="281" r:id="rId27"/>
    <p:sldId id="282" r:id="rId28"/>
    <p:sldId id="284"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4660"/>
  </p:normalViewPr>
  <p:slideViewPr>
    <p:cSldViewPr>
      <p:cViewPr varScale="1">
        <p:scale>
          <a:sx n="46" d="100"/>
          <a:sy n="46"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49E4C-9112-4DB9-88B1-A8532F828FDC}" type="datetimeFigureOut">
              <a:rPr lang="en-US" smtClean="0"/>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A83BB-46B3-4671-9C0A-4F7F5C79A2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3A83BB-46B3-4671-9C0A-4F7F5C79A2E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4DD307A-85DC-4D15-8885-4AB8E0D5478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4DD307A-85DC-4D15-8885-4AB8E0D547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89BB0A-D3D1-4FB9-BD62-CB9C92F2C6FA}"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D307A-85DC-4D15-8885-4AB8E0D547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589BB0A-D3D1-4FB9-BD62-CB9C92F2C6FA}" type="datetimeFigureOut">
              <a:rPr lang="en-US" smtClean="0"/>
              <a:pPr/>
              <a:t>11/16/2011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DD307A-85DC-4D15-8885-4AB8E0D547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981199"/>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id-ID" sz="3200" b="1" dirty="0" smtClean="0"/>
              <a:t>PRINSIP-PRINSIP MEKANIKA</a:t>
            </a:r>
            <a:r>
              <a:rPr lang="en-US" sz="3200" b="1" dirty="0" smtClean="0"/>
              <a:t/>
            </a:r>
            <a:br>
              <a:rPr lang="en-US" sz="3200" b="1" dirty="0" smtClean="0"/>
            </a:br>
            <a:r>
              <a:rPr lang="id-ID" sz="3200" b="1" dirty="0" smtClean="0"/>
              <a:t> DALAM </a:t>
            </a:r>
            <a:r>
              <a:rPr lang="id-ID" sz="3200" b="1" dirty="0"/>
              <a:t>RENANG</a:t>
            </a:r>
            <a:r>
              <a:rPr lang="en-US" sz="3200" dirty="0"/>
              <a:t/>
            </a:r>
            <a:br>
              <a:rPr lang="en-US" sz="3200" dirty="0"/>
            </a:br>
            <a:endParaRPr lang="en-US" sz="3200" dirty="0"/>
          </a:p>
        </p:txBody>
      </p:sp>
      <p:sp>
        <p:nvSpPr>
          <p:cNvPr id="3" name="Subtitle 2"/>
          <p:cNvSpPr>
            <a:spLocks noGrp="1"/>
          </p:cNvSpPr>
          <p:nvPr>
            <p:ph type="subTitle" idx="1"/>
          </p:nvPr>
        </p:nvSpPr>
        <p:spPr>
          <a:xfrm>
            <a:off x="1371600" y="4191000"/>
            <a:ext cx="6400800" cy="893298"/>
          </a:xfrm>
        </p:spPr>
        <p:txBody>
          <a:bodyPr>
            <a:normAutofit fontScale="92500" lnSpcReduction="10000"/>
          </a:bodyPr>
          <a:lstStyle/>
          <a:p>
            <a:r>
              <a:rPr lang="en-US" dirty="0" err="1" smtClean="0">
                <a:solidFill>
                  <a:schemeClr val="tx1"/>
                </a:solidFill>
              </a:rPr>
              <a:t>Oleh</a:t>
            </a:r>
            <a:r>
              <a:rPr lang="en-US" dirty="0">
                <a:solidFill>
                  <a:schemeClr val="tx1"/>
                </a:solidFill>
              </a:rPr>
              <a:t>:</a:t>
            </a:r>
            <a:endParaRPr lang="en-US" dirty="0" smtClean="0">
              <a:solidFill>
                <a:schemeClr val="tx1"/>
              </a:solidFill>
            </a:endParaRPr>
          </a:p>
          <a:p>
            <a:r>
              <a:rPr lang="en-US" dirty="0" err="1" smtClean="0">
                <a:solidFill>
                  <a:schemeClr val="tx1"/>
                </a:solidFill>
              </a:rPr>
              <a:t>Agus</a:t>
            </a:r>
            <a:r>
              <a:rPr lang="en-US" dirty="0" smtClean="0">
                <a:solidFill>
                  <a:schemeClr val="tx1"/>
                </a:solidFill>
              </a:rPr>
              <a:t> </a:t>
            </a:r>
            <a:r>
              <a:rPr lang="en-US" dirty="0" err="1" smtClean="0">
                <a:solidFill>
                  <a:schemeClr val="tx1"/>
                </a:solidFill>
              </a:rPr>
              <a:t>Supriyanto</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sz="3100" dirty="0" smtClean="0"/>
              <a:t/>
            </a:r>
            <a:br>
              <a:rPr lang="en-US" sz="3100" dirty="0" smtClean="0"/>
            </a:br>
            <a:r>
              <a:rPr lang="id-ID" sz="3100" b="1" dirty="0" smtClean="0"/>
              <a:t>G</a:t>
            </a:r>
            <a:r>
              <a:rPr lang="en-US" sz="3100" b="1" dirty="0" smtClean="0"/>
              <a:t>am</a:t>
            </a:r>
            <a:r>
              <a:rPr lang="id-ID" sz="3100" b="1" dirty="0" smtClean="0"/>
              <a:t>b</a:t>
            </a:r>
            <a:r>
              <a:rPr lang="en-US" sz="3100" b="1" dirty="0" err="1" smtClean="0"/>
              <a:t>ar</a:t>
            </a:r>
            <a:r>
              <a:rPr lang="id-ID" sz="3100" b="1" dirty="0" smtClean="0"/>
              <a:t> I</a:t>
            </a:r>
            <a:r>
              <a:rPr lang="en-US" sz="3100" b="1" dirty="0" smtClean="0"/>
              <a:t> </a:t>
            </a:r>
            <a:r>
              <a:rPr lang="en-US" sz="3100" b="1" dirty="0" err="1" smtClean="0"/>
              <a:t>dan</a:t>
            </a:r>
            <a:r>
              <a:rPr lang="en-US" sz="3100" b="1" dirty="0" smtClean="0"/>
              <a:t> 2 </a:t>
            </a:r>
            <a:r>
              <a:rPr lang="id-ID" sz="3100" b="1" dirty="0" smtClean="0"/>
              <a:t> </a:t>
            </a:r>
            <a:r>
              <a:rPr lang="id-ID" sz="3100" b="1" dirty="0"/>
              <a:t>Aplikasi Hukum Ketiga Mengenai Gerakan Dari </a:t>
            </a:r>
            <a:r>
              <a:rPr lang="id-ID" sz="3100" b="1" i="1" dirty="0" smtClean="0"/>
              <a:t>Newton</a:t>
            </a:r>
            <a:r>
              <a:rPr lang="en-US" dirty="0"/>
              <a:t/>
            </a:r>
            <a:br>
              <a:rPr lang="en-US" dirty="0"/>
            </a:br>
            <a:endParaRPr lang="en-US" dirty="0"/>
          </a:p>
        </p:txBody>
      </p:sp>
      <p:sp>
        <p:nvSpPr>
          <p:cNvPr id="3" name="Content Placeholder 2"/>
          <p:cNvSpPr>
            <a:spLocks noGrp="1"/>
          </p:cNvSpPr>
          <p:nvPr>
            <p:ph idx="1"/>
          </p:nvPr>
        </p:nvSpPr>
        <p:spPr/>
        <p:txBody>
          <a:bodyPr/>
          <a:lstStyle/>
          <a:p>
            <a:pPr>
              <a:buNone/>
            </a:pPr>
            <a:endParaRPr lang="en-US" dirty="0"/>
          </a:p>
        </p:txBody>
      </p:sp>
      <p:pic>
        <p:nvPicPr>
          <p:cNvPr id="23554" name="Picture 2" descr="crawl 1"/>
          <p:cNvPicPr>
            <a:picLocks noChangeAspect="1" noChangeArrowheads="1"/>
          </p:cNvPicPr>
          <p:nvPr/>
        </p:nvPicPr>
        <p:blipFill>
          <a:blip r:embed="rId2"/>
          <a:srcRect/>
          <a:stretch>
            <a:fillRect/>
          </a:stretch>
        </p:blipFill>
        <p:spPr bwMode="auto">
          <a:xfrm>
            <a:off x="1524000" y="2057401"/>
            <a:ext cx="6172200" cy="914400"/>
          </a:xfrm>
          <a:prstGeom prst="rect">
            <a:avLst/>
          </a:prstGeom>
          <a:noFill/>
          <a:ln w="9525">
            <a:noFill/>
            <a:miter lim="800000"/>
            <a:headEnd/>
            <a:tailEnd/>
          </a:ln>
        </p:spPr>
      </p:pic>
      <p:cxnSp>
        <p:nvCxnSpPr>
          <p:cNvPr id="6" name="Straight Arrow Connector 5"/>
          <p:cNvCxnSpPr/>
          <p:nvPr/>
        </p:nvCxnSpPr>
        <p:spPr>
          <a:xfrm rot="5400000">
            <a:off x="1257300" y="3086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771900" y="30099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896100" y="2781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3276600"/>
            <a:ext cx="1295400" cy="369332"/>
          </a:xfrm>
          <a:prstGeom prst="rect">
            <a:avLst/>
          </a:prstGeom>
          <a:noFill/>
        </p:spPr>
        <p:txBody>
          <a:bodyPr wrap="square" rtlCol="0">
            <a:spAutoFit/>
          </a:bodyPr>
          <a:lstStyle/>
          <a:p>
            <a:r>
              <a:rPr lang="en-US" dirty="0" err="1" smtClean="0"/>
              <a:t>Aksi</a:t>
            </a:r>
            <a:r>
              <a:rPr lang="en-US" dirty="0" smtClean="0"/>
              <a:t> 5 Kg</a:t>
            </a:r>
            <a:endParaRPr lang="en-US" dirty="0"/>
          </a:p>
        </p:txBody>
      </p:sp>
      <p:sp>
        <p:nvSpPr>
          <p:cNvPr id="12" name="TextBox 11"/>
          <p:cNvSpPr txBox="1"/>
          <p:nvPr/>
        </p:nvSpPr>
        <p:spPr>
          <a:xfrm>
            <a:off x="4267200" y="3352800"/>
            <a:ext cx="1447800" cy="381000"/>
          </a:xfrm>
          <a:prstGeom prst="rect">
            <a:avLst/>
          </a:prstGeom>
          <a:noFill/>
        </p:spPr>
        <p:txBody>
          <a:bodyPr wrap="square" rtlCol="0">
            <a:spAutoFit/>
          </a:bodyPr>
          <a:lstStyle/>
          <a:p>
            <a:r>
              <a:rPr lang="en-US" dirty="0" err="1" smtClean="0"/>
              <a:t>Aksi</a:t>
            </a:r>
            <a:r>
              <a:rPr lang="en-US" dirty="0" smtClean="0"/>
              <a:t> 25 Kg</a:t>
            </a:r>
            <a:endParaRPr lang="en-US" dirty="0"/>
          </a:p>
        </p:txBody>
      </p:sp>
      <p:sp>
        <p:nvSpPr>
          <p:cNvPr id="13" name="TextBox 12"/>
          <p:cNvSpPr txBox="1"/>
          <p:nvPr/>
        </p:nvSpPr>
        <p:spPr>
          <a:xfrm>
            <a:off x="7239000" y="3048000"/>
            <a:ext cx="1600200" cy="369332"/>
          </a:xfrm>
          <a:prstGeom prst="rect">
            <a:avLst/>
          </a:prstGeom>
          <a:noFill/>
        </p:spPr>
        <p:txBody>
          <a:bodyPr wrap="square" rtlCol="0">
            <a:spAutoFit/>
          </a:bodyPr>
          <a:lstStyle/>
          <a:p>
            <a:r>
              <a:rPr lang="en-US" dirty="0" err="1" smtClean="0"/>
              <a:t>Reaksi</a:t>
            </a:r>
            <a:r>
              <a:rPr lang="en-US" dirty="0" smtClean="0"/>
              <a:t> 30 Kg</a:t>
            </a:r>
            <a:endParaRPr lang="en-US" dirty="0"/>
          </a:p>
        </p:txBody>
      </p:sp>
      <p:pic>
        <p:nvPicPr>
          <p:cNvPr id="23555" name="Picture 3"/>
          <p:cNvPicPr>
            <a:picLocks noChangeAspect="1" noChangeArrowheads="1"/>
          </p:cNvPicPr>
          <p:nvPr/>
        </p:nvPicPr>
        <p:blipFill>
          <a:blip r:embed="rId3"/>
          <a:srcRect/>
          <a:stretch>
            <a:fillRect/>
          </a:stretch>
        </p:blipFill>
        <p:spPr bwMode="auto">
          <a:xfrm>
            <a:off x="609600" y="4648200"/>
            <a:ext cx="7239000" cy="1019175"/>
          </a:xfrm>
          <a:prstGeom prst="rect">
            <a:avLst/>
          </a:prstGeom>
          <a:noFill/>
          <a:ln w="9525">
            <a:noFill/>
            <a:miter lim="800000"/>
            <a:headEnd/>
            <a:tailEnd/>
          </a:ln>
        </p:spPr>
      </p:pic>
      <p:cxnSp>
        <p:nvCxnSpPr>
          <p:cNvPr id="16" name="Straight Arrow Connector 15"/>
          <p:cNvCxnSpPr/>
          <p:nvPr/>
        </p:nvCxnSpPr>
        <p:spPr>
          <a:xfrm rot="5400000">
            <a:off x="6477000" y="5638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876800" y="4495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05400" y="4191000"/>
            <a:ext cx="1447800" cy="369332"/>
          </a:xfrm>
          <a:prstGeom prst="rect">
            <a:avLst/>
          </a:prstGeom>
          <a:noFill/>
        </p:spPr>
        <p:txBody>
          <a:bodyPr wrap="square" rtlCol="0">
            <a:spAutoFit/>
          </a:bodyPr>
          <a:lstStyle/>
          <a:p>
            <a:r>
              <a:rPr lang="en-US" dirty="0" err="1" smtClean="0"/>
              <a:t>Aksi</a:t>
            </a:r>
            <a:r>
              <a:rPr lang="en-US" dirty="0" smtClean="0"/>
              <a:t> 25 Kg</a:t>
            </a:r>
            <a:endParaRPr lang="en-US" dirty="0"/>
          </a:p>
        </p:txBody>
      </p:sp>
      <p:sp>
        <p:nvSpPr>
          <p:cNvPr id="20" name="TextBox 19"/>
          <p:cNvSpPr txBox="1"/>
          <p:nvPr/>
        </p:nvSpPr>
        <p:spPr>
          <a:xfrm>
            <a:off x="6705600" y="5638800"/>
            <a:ext cx="1905000" cy="369332"/>
          </a:xfrm>
          <a:prstGeom prst="rect">
            <a:avLst/>
          </a:prstGeom>
          <a:noFill/>
        </p:spPr>
        <p:txBody>
          <a:bodyPr wrap="square" rtlCol="0">
            <a:spAutoFit/>
          </a:bodyPr>
          <a:lstStyle/>
          <a:p>
            <a:r>
              <a:rPr lang="en-US" dirty="0" err="1" smtClean="0"/>
              <a:t>Reaksi</a:t>
            </a:r>
            <a:r>
              <a:rPr lang="en-US" dirty="0" smtClean="0"/>
              <a:t> 25 Kg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id-ID" sz="2400" b="1" u="sng" dirty="0"/>
              <a:t>Tarikan </a:t>
            </a:r>
            <a:r>
              <a:rPr lang="id-ID" sz="2400" b="1" u="sng" dirty="0" smtClean="0"/>
              <a:t>Lengan</a:t>
            </a:r>
            <a:r>
              <a:rPr lang="en-US" sz="2400" b="1" u="sng" dirty="0" smtClean="0"/>
              <a:t>: </a:t>
            </a:r>
            <a:r>
              <a:rPr lang="id-ID" sz="2400" dirty="0" smtClean="0"/>
              <a:t>Ada </a:t>
            </a:r>
            <a:r>
              <a:rPr lang="id-ID" sz="2400" dirty="0"/>
              <a:t>3 jenis tarikan lengan dengan variasi-variasinya yang dapat digunakan dalam gaya</a:t>
            </a:r>
            <a:r>
              <a:rPr lang="id-ID" sz="2400" i="1" dirty="0"/>
              <a:t> crawl </a:t>
            </a:r>
            <a:r>
              <a:rPr lang="id-ID" sz="2400" dirty="0"/>
              <a:t>atau gaya kupu-kupu yang dapat menimbulkan berbagai jumlah </a:t>
            </a:r>
            <a:r>
              <a:rPr lang="id-ID" sz="2400" dirty="0" smtClean="0"/>
              <a:t>dorongan:</a:t>
            </a:r>
            <a:endParaRPr lang="en-US" sz="2400" dirty="0" smtClean="0"/>
          </a:p>
          <a:p>
            <a:r>
              <a:rPr lang="id-ID" sz="2400" dirty="0" smtClean="0"/>
              <a:t> </a:t>
            </a:r>
            <a:r>
              <a:rPr lang="id-ID" sz="2400" dirty="0"/>
              <a:t>(1). Tarikan lengan dengan siku ke bawah; </a:t>
            </a:r>
            <a:endParaRPr lang="en-US" sz="2400" dirty="0" smtClean="0"/>
          </a:p>
          <a:p>
            <a:r>
              <a:rPr lang="id-ID" sz="2400" dirty="0" smtClean="0"/>
              <a:t>(</a:t>
            </a:r>
            <a:r>
              <a:rPr lang="id-ID" sz="2400" dirty="0"/>
              <a:t>2). Tarikan lengan yang lurus dan; </a:t>
            </a:r>
            <a:endParaRPr lang="en-US" sz="2400" dirty="0" smtClean="0"/>
          </a:p>
          <a:p>
            <a:r>
              <a:rPr lang="id-ID" sz="2400" dirty="0" smtClean="0"/>
              <a:t>(</a:t>
            </a:r>
            <a:r>
              <a:rPr lang="id-ID" sz="2400" dirty="0"/>
              <a:t>3). Tarikan lengan yang dianjurkan.</a:t>
            </a:r>
            <a:endParaRPr lang="en-US" sz="2400" dirty="0"/>
          </a:p>
          <a:p>
            <a:pPr>
              <a:buNone/>
            </a:pPr>
            <a:endParaRPr lang="en-US" dirty="0"/>
          </a:p>
        </p:txBody>
      </p:sp>
      <p:pic>
        <p:nvPicPr>
          <p:cNvPr id="24577" name="Picture 1"/>
          <p:cNvPicPr>
            <a:picLocks noChangeAspect="1" noChangeArrowheads="1"/>
          </p:cNvPicPr>
          <p:nvPr/>
        </p:nvPicPr>
        <p:blipFill>
          <a:blip r:embed="rId2"/>
          <a:srcRect/>
          <a:stretch>
            <a:fillRect/>
          </a:stretch>
        </p:blipFill>
        <p:spPr bwMode="auto">
          <a:xfrm>
            <a:off x="533400" y="3276600"/>
            <a:ext cx="2514600" cy="2057400"/>
          </a:xfrm>
          <a:prstGeom prst="rect">
            <a:avLst/>
          </a:prstGeom>
          <a:noFill/>
        </p:spPr>
      </p:pic>
      <p:sp>
        <p:nvSpPr>
          <p:cNvPr id="24579" name="Rectangle 3"/>
          <p:cNvSpPr>
            <a:spLocks noChangeArrowheads="1"/>
          </p:cNvSpPr>
          <p:nvPr/>
        </p:nvSpPr>
        <p:spPr bwMode="auto">
          <a:xfrm>
            <a:off x="0" y="1800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Arial" pitchFamily="34" charset="0"/>
                <a:ea typeface="Times New Roman" pitchFamily="18" charset="0"/>
              </a:rPr>
              <a:t>       </a:t>
            </a:r>
            <a:endParaRPr kumimoji="0" lang="id-ID" sz="1800" b="0" i="0" u="none" strike="noStrike" cap="none" normalizeH="0" baseline="0" smtClean="0">
              <a:ln>
                <a:noFill/>
              </a:ln>
              <a:solidFill>
                <a:schemeClr val="tx1"/>
              </a:solidFill>
              <a:effectLst/>
              <a:latin typeface="Arial" pitchFamily="34" charset="0"/>
            </a:endParaRPr>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0" name="Picture 4"/>
          <p:cNvPicPr>
            <a:picLocks noChangeAspect="1" noChangeArrowheads="1"/>
          </p:cNvPicPr>
          <p:nvPr/>
        </p:nvPicPr>
        <p:blipFill>
          <a:blip r:embed="rId3"/>
          <a:srcRect/>
          <a:stretch>
            <a:fillRect/>
          </a:stretch>
        </p:blipFill>
        <p:spPr bwMode="auto">
          <a:xfrm>
            <a:off x="3276600" y="3124200"/>
            <a:ext cx="2362200" cy="2133600"/>
          </a:xfrm>
          <a:prstGeom prst="rect">
            <a:avLst/>
          </a:prstGeom>
          <a:noFill/>
        </p:spPr>
      </p:pic>
      <p:pic>
        <p:nvPicPr>
          <p:cNvPr id="24582" name="Picture 6"/>
          <p:cNvPicPr>
            <a:picLocks noChangeAspect="1" noChangeArrowheads="1"/>
          </p:cNvPicPr>
          <p:nvPr/>
        </p:nvPicPr>
        <p:blipFill>
          <a:blip r:embed="rId4"/>
          <a:srcRect/>
          <a:stretch>
            <a:fillRect/>
          </a:stretch>
        </p:blipFill>
        <p:spPr bwMode="auto">
          <a:xfrm>
            <a:off x="5791200" y="3200400"/>
            <a:ext cx="2924175" cy="2133600"/>
          </a:xfrm>
          <a:prstGeom prst="rect">
            <a:avLst/>
          </a:prstGeom>
          <a:noFill/>
          <a:ln w="9525">
            <a:noFill/>
            <a:miter lim="800000"/>
            <a:headEnd/>
            <a:tailEnd/>
          </a:ln>
        </p:spPr>
      </p:pic>
      <p:sp>
        <p:nvSpPr>
          <p:cNvPr id="10" name="TextBox 9"/>
          <p:cNvSpPr txBox="1"/>
          <p:nvPr/>
        </p:nvSpPr>
        <p:spPr>
          <a:xfrm flipV="1">
            <a:off x="609600" y="3657600"/>
            <a:ext cx="990600" cy="369332"/>
          </a:xfrm>
          <a:prstGeom prst="rect">
            <a:avLst/>
          </a:prstGeom>
          <a:noFill/>
        </p:spPr>
        <p:txBody>
          <a:bodyPr wrap="square" rtlCol="0">
            <a:spAutoFit/>
          </a:bodyPr>
          <a:lstStyle/>
          <a:p>
            <a:endParaRPr lang="en-US" dirty="0"/>
          </a:p>
        </p:txBody>
      </p:sp>
      <p:sp>
        <p:nvSpPr>
          <p:cNvPr id="11" name="TextBox 10"/>
          <p:cNvSpPr txBox="1"/>
          <p:nvPr/>
        </p:nvSpPr>
        <p:spPr>
          <a:xfrm>
            <a:off x="4114800" y="5334000"/>
            <a:ext cx="914400" cy="369332"/>
          </a:xfrm>
          <a:prstGeom prst="rect">
            <a:avLst/>
          </a:prstGeom>
          <a:noFill/>
        </p:spPr>
        <p:txBody>
          <a:bodyPr wrap="square" rtlCol="0">
            <a:spAutoFit/>
          </a:bodyPr>
          <a:lstStyle/>
          <a:p>
            <a:pPr algn="ctr"/>
            <a:r>
              <a:rPr lang="en-US" dirty="0"/>
              <a:t>2</a:t>
            </a:r>
          </a:p>
        </p:txBody>
      </p:sp>
      <p:sp>
        <p:nvSpPr>
          <p:cNvPr id="12" name="TextBox 11"/>
          <p:cNvSpPr txBox="1"/>
          <p:nvPr/>
        </p:nvSpPr>
        <p:spPr>
          <a:xfrm>
            <a:off x="1524000" y="5410200"/>
            <a:ext cx="914400" cy="369332"/>
          </a:xfrm>
          <a:prstGeom prst="rect">
            <a:avLst/>
          </a:prstGeom>
          <a:noFill/>
        </p:spPr>
        <p:txBody>
          <a:bodyPr wrap="square" rtlCol="0">
            <a:spAutoFit/>
          </a:bodyPr>
          <a:lstStyle/>
          <a:p>
            <a:pPr algn="ctr"/>
            <a:r>
              <a:rPr lang="en-US" dirty="0" smtClean="0"/>
              <a:t>1</a:t>
            </a:r>
            <a:endParaRPr lang="en-US" dirty="0"/>
          </a:p>
        </p:txBody>
      </p:sp>
      <p:sp>
        <p:nvSpPr>
          <p:cNvPr id="13" name="TextBox 12"/>
          <p:cNvSpPr txBox="1"/>
          <p:nvPr/>
        </p:nvSpPr>
        <p:spPr>
          <a:xfrm>
            <a:off x="6934200" y="5334000"/>
            <a:ext cx="914400" cy="369332"/>
          </a:xfrm>
          <a:prstGeom prst="rect">
            <a:avLst/>
          </a:prstGeom>
          <a:noFill/>
        </p:spPr>
        <p:txBody>
          <a:bodyPr wrap="square" rtlCol="0">
            <a:spAutoFit/>
          </a:bodyPr>
          <a:lstStyle/>
          <a:p>
            <a:pPr algn="ctr"/>
            <a:r>
              <a:rPr lang="en-US" dirty="0" smtClean="0"/>
              <a:t>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id-ID" sz="2800" b="1" dirty="0"/>
              <a:t>Tarikan Lengan Mempengaruhi Dorongan</a:t>
            </a:r>
            <a:endParaRPr lang="en-US" sz="2800" b="1" dirty="0"/>
          </a:p>
        </p:txBody>
      </p:sp>
      <p:sp>
        <p:nvSpPr>
          <p:cNvPr id="3" name="Content Placeholder 2"/>
          <p:cNvSpPr>
            <a:spLocks noGrp="1"/>
          </p:cNvSpPr>
          <p:nvPr>
            <p:ph idx="1"/>
          </p:nvPr>
        </p:nvSpPr>
        <p:spPr>
          <a:xfrm>
            <a:off x="228600" y="990600"/>
            <a:ext cx="8686800" cy="5638800"/>
          </a:xfrm>
        </p:spPr>
        <p:txBody>
          <a:bodyPr>
            <a:normAutofit fontScale="62500" lnSpcReduction="20000"/>
          </a:bodyPr>
          <a:lstStyle/>
          <a:p>
            <a:pPr>
              <a:buNone/>
            </a:pPr>
            <a:r>
              <a:rPr lang="en-US" sz="3800" dirty="0" smtClean="0"/>
              <a:t>1. </a:t>
            </a:r>
            <a:r>
              <a:rPr lang="id-ID" sz="3800" dirty="0" smtClean="0"/>
              <a:t>Tarikan </a:t>
            </a:r>
            <a:r>
              <a:rPr lang="id-ID" sz="3800" dirty="0"/>
              <a:t>lengan dengan siku ke bawah adalah jenis tarikan yang paling jelek dan memberikan dorongan maju sedikit sekali, karena air yang di dorong ke belakang </a:t>
            </a:r>
            <a:r>
              <a:rPr lang="id-ID" sz="3800" dirty="0" smtClean="0"/>
              <a:t>sedikit. </a:t>
            </a:r>
            <a:r>
              <a:rPr lang="id-ID" sz="3800" dirty="0"/>
              <a:t>Ini merupakan jenis tarikan yang biasanya dilakukan oleh pemula.</a:t>
            </a:r>
            <a:endParaRPr lang="en-US" sz="3800" dirty="0"/>
          </a:p>
          <a:p>
            <a:pPr>
              <a:buNone/>
            </a:pPr>
            <a:r>
              <a:rPr lang="en-US" sz="3800" dirty="0" smtClean="0"/>
              <a:t>2. </a:t>
            </a:r>
            <a:r>
              <a:rPr lang="id-ID" sz="3800" dirty="0" smtClean="0"/>
              <a:t>Tarikan </a:t>
            </a:r>
            <a:r>
              <a:rPr lang="id-ID" sz="3800" dirty="0"/>
              <a:t>lengan dengan lengan lurus adalah lebih baik daripada dengan siku ke bawah apabila di tinjau dari segi efektivitasnya. Akan tetapi pada titik A dan B (</a:t>
            </a:r>
            <a:r>
              <a:rPr lang="id-ID" sz="3800" dirty="0" smtClean="0"/>
              <a:t>liha</a:t>
            </a:r>
            <a:r>
              <a:rPr lang="en-US" sz="3800" dirty="0" smtClean="0"/>
              <a:t>t </a:t>
            </a:r>
            <a:r>
              <a:rPr lang="en-US" sz="3800" dirty="0" err="1" smtClean="0"/>
              <a:t>gambar</a:t>
            </a:r>
            <a:r>
              <a:rPr lang="en-US" sz="3800" dirty="0" smtClean="0"/>
              <a:t> 2) </a:t>
            </a:r>
            <a:r>
              <a:rPr lang="id-ID" sz="3800" dirty="0" smtClean="0"/>
              <a:t>kekuatan </a:t>
            </a:r>
            <a:r>
              <a:rPr lang="id-ID" sz="3800" dirty="0"/>
              <a:t>ke bawah terlalu besar daripada titik  D dan E kekuatan kekuatan ke atas lebih besar. Ini cenderung untuk mendorong perenang ke atas pada titik-titik A dan B dan ke bawah apabila tangan pada titik D dan </a:t>
            </a:r>
            <a:r>
              <a:rPr lang="id-ID" sz="3800" dirty="0" smtClean="0"/>
              <a:t>E.</a:t>
            </a:r>
            <a:endParaRPr lang="en-US" sz="3800" dirty="0" smtClean="0"/>
          </a:p>
          <a:p>
            <a:pPr>
              <a:buNone/>
            </a:pPr>
            <a:r>
              <a:rPr lang="id-ID" sz="3800" dirty="0" smtClean="0"/>
              <a:t>3. Tarikan lengan terbaik adalah tarikan yang akan mengurangi komponen-komponen ke atas atau ke bawah. Ini di gambarkan dalam </a:t>
            </a:r>
            <a:r>
              <a:rPr lang="en-US" sz="3800" dirty="0" smtClean="0"/>
              <a:t>(</a:t>
            </a:r>
            <a:r>
              <a:rPr lang="id-ID" sz="3800" dirty="0" smtClean="0"/>
              <a:t>G</a:t>
            </a:r>
            <a:r>
              <a:rPr lang="en-US" sz="3800" dirty="0" err="1" smtClean="0"/>
              <a:t>ambar</a:t>
            </a:r>
            <a:r>
              <a:rPr lang="en-US" sz="3800" dirty="0" smtClean="0"/>
              <a:t> 3) </a:t>
            </a:r>
            <a:r>
              <a:rPr lang="id-ID" sz="3800" dirty="0" smtClean="0"/>
              <a:t>sebagai tarikan yang dianjurkan. Siku menekuk selama tarikan dan kemudian ketika tarikan itu selesai siku itu hampir lurus.</a:t>
            </a:r>
            <a:endParaRPr lang="en-US" sz="38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txBox="1">
            <a:spLocks noGrp="1"/>
          </p:cNvSpPr>
          <p:nvPr>
            <p:ph type="title"/>
          </p:nvPr>
        </p:nvSpPr>
        <p:spPr>
          <a:xfrm>
            <a:off x="533400" y="381000"/>
            <a:ext cx="8229600" cy="584775"/>
          </a:xfrm>
          <a:prstGeom prst="rect">
            <a:avLst/>
          </a:prstGeom>
          <a:noFill/>
        </p:spPr>
        <p:txBody>
          <a:bodyPr wrap="square" rtlCol="0">
            <a:spAutoFit/>
          </a:bodyPr>
          <a:lstStyle/>
          <a:p>
            <a:r>
              <a:rPr lang="id-ID" sz="3200" b="1" dirty="0" smtClean="0"/>
              <a:t>G</a:t>
            </a:r>
            <a:r>
              <a:rPr lang="en-US" sz="3200" b="1" dirty="0" err="1" smtClean="0"/>
              <a:t>ambar</a:t>
            </a:r>
            <a:r>
              <a:rPr lang="en-US" sz="3200" b="1" dirty="0" smtClean="0"/>
              <a:t> </a:t>
            </a:r>
            <a:r>
              <a:rPr lang="id-ID" sz="3200" b="1" dirty="0" smtClean="0"/>
              <a:t>Macam-macam </a:t>
            </a:r>
            <a:r>
              <a:rPr lang="id-ID" sz="3200" b="1" dirty="0"/>
              <a:t>posisi telapak tangan</a:t>
            </a:r>
            <a:endParaRPr lang="en-US" sz="3200" b="1" dirty="0"/>
          </a:p>
        </p:txBody>
      </p:sp>
      <p:sp>
        <p:nvSpPr>
          <p:cNvPr id="3" name="Content Placeholder 2"/>
          <p:cNvSpPr>
            <a:spLocks noGrp="1"/>
          </p:cNvSpPr>
          <p:nvPr>
            <p:ph idx="1"/>
          </p:nvPr>
        </p:nvSpPr>
        <p:spPr>
          <a:xfrm>
            <a:off x="457200" y="1371600"/>
            <a:ext cx="8229600" cy="5181600"/>
          </a:xfrm>
        </p:spPr>
        <p:txBody>
          <a:bodyPr/>
          <a:lstStyle/>
          <a:p>
            <a:pPr>
              <a:buNone/>
            </a:pPr>
            <a:endParaRPr lang="en-US" dirty="0"/>
          </a:p>
        </p:txBody>
      </p:sp>
      <p:pic>
        <p:nvPicPr>
          <p:cNvPr id="26626" name="Picture 2"/>
          <p:cNvPicPr>
            <a:picLocks noChangeAspect="1" noChangeArrowheads="1"/>
          </p:cNvPicPr>
          <p:nvPr/>
        </p:nvPicPr>
        <p:blipFill>
          <a:blip r:embed="rId2"/>
          <a:srcRect/>
          <a:stretch>
            <a:fillRect/>
          </a:stretch>
        </p:blipFill>
        <p:spPr bwMode="auto">
          <a:xfrm>
            <a:off x="609600" y="1524000"/>
            <a:ext cx="1447800" cy="1752600"/>
          </a:xfrm>
          <a:prstGeom prst="rect">
            <a:avLst/>
          </a:prstGeom>
          <a:noFill/>
          <a:ln w="9525">
            <a:noFill/>
            <a:miter lim="800000"/>
            <a:headEnd/>
            <a:tailEnd/>
          </a:ln>
        </p:spPr>
      </p:pic>
      <p:pic>
        <p:nvPicPr>
          <p:cNvPr id="26627" name="Picture 3"/>
          <p:cNvPicPr>
            <a:picLocks noChangeAspect="1" noChangeArrowheads="1"/>
          </p:cNvPicPr>
          <p:nvPr/>
        </p:nvPicPr>
        <p:blipFill>
          <a:blip r:embed="rId3"/>
          <a:srcRect/>
          <a:stretch>
            <a:fillRect/>
          </a:stretch>
        </p:blipFill>
        <p:spPr bwMode="auto">
          <a:xfrm>
            <a:off x="2057400" y="1524000"/>
            <a:ext cx="1524000" cy="1752600"/>
          </a:xfrm>
          <a:prstGeom prst="rect">
            <a:avLst/>
          </a:prstGeom>
          <a:noFill/>
          <a:ln w="9525">
            <a:noFill/>
            <a:miter lim="800000"/>
            <a:headEnd/>
            <a:tailEnd/>
          </a:ln>
        </p:spPr>
      </p:pic>
      <p:pic>
        <p:nvPicPr>
          <p:cNvPr id="26628" name="Picture 4"/>
          <p:cNvPicPr>
            <a:picLocks noChangeAspect="1" noChangeArrowheads="1"/>
          </p:cNvPicPr>
          <p:nvPr/>
        </p:nvPicPr>
        <p:blipFill>
          <a:blip r:embed="rId4"/>
          <a:srcRect/>
          <a:stretch>
            <a:fillRect/>
          </a:stretch>
        </p:blipFill>
        <p:spPr bwMode="auto">
          <a:xfrm>
            <a:off x="4495800" y="1600200"/>
            <a:ext cx="1600200" cy="1676400"/>
          </a:xfrm>
          <a:prstGeom prst="rect">
            <a:avLst/>
          </a:prstGeom>
          <a:noFill/>
          <a:ln w="9525">
            <a:noFill/>
            <a:miter lim="800000"/>
            <a:headEnd/>
            <a:tailEnd/>
          </a:ln>
        </p:spPr>
      </p:pic>
      <p:pic>
        <p:nvPicPr>
          <p:cNvPr id="26629" name="Picture 5"/>
          <p:cNvPicPr>
            <a:picLocks noChangeAspect="1" noChangeArrowheads="1"/>
          </p:cNvPicPr>
          <p:nvPr/>
        </p:nvPicPr>
        <p:blipFill>
          <a:blip r:embed="rId5"/>
          <a:srcRect/>
          <a:stretch>
            <a:fillRect/>
          </a:stretch>
        </p:blipFill>
        <p:spPr bwMode="auto">
          <a:xfrm>
            <a:off x="6096000" y="1600200"/>
            <a:ext cx="1524000" cy="1676400"/>
          </a:xfrm>
          <a:prstGeom prst="rect">
            <a:avLst/>
          </a:prstGeom>
          <a:noFill/>
          <a:ln w="9525">
            <a:noFill/>
            <a:miter lim="800000"/>
            <a:headEnd/>
            <a:tailEnd/>
          </a:ln>
        </p:spPr>
      </p:pic>
      <p:pic>
        <p:nvPicPr>
          <p:cNvPr id="26630" name="Picture 6"/>
          <p:cNvPicPr>
            <a:picLocks noChangeAspect="1" noChangeArrowheads="1"/>
          </p:cNvPicPr>
          <p:nvPr/>
        </p:nvPicPr>
        <p:blipFill>
          <a:blip r:embed="rId6"/>
          <a:srcRect/>
          <a:stretch>
            <a:fillRect/>
          </a:stretch>
        </p:blipFill>
        <p:spPr bwMode="auto">
          <a:xfrm>
            <a:off x="762000" y="3962400"/>
            <a:ext cx="819150" cy="1524000"/>
          </a:xfrm>
          <a:prstGeom prst="rect">
            <a:avLst/>
          </a:prstGeom>
          <a:noFill/>
          <a:ln w="9525">
            <a:noFill/>
            <a:miter lim="800000"/>
            <a:headEnd/>
            <a:tailEnd/>
          </a:ln>
        </p:spPr>
      </p:pic>
      <p:pic>
        <p:nvPicPr>
          <p:cNvPr id="26631" name="Picture 7"/>
          <p:cNvPicPr>
            <a:picLocks noChangeAspect="1" noChangeArrowheads="1"/>
          </p:cNvPicPr>
          <p:nvPr/>
        </p:nvPicPr>
        <p:blipFill>
          <a:blip r:embed="rId7"/>
          <a:srcRect/>
          <a:stretch>
            <a:fillRect/>
          </a:stretch>
        </p:blipFill>
        <p:spPr bwMode="auto">
          <a:xfrm>
            <a:off x="1524000" y="3962400"/>
            <a:ext cx="1143000" cy="1524000"/>
          </a:xfrm>
          <a:prstGeom prst="rect">
            <a:avLst/>
          </a:prstGeom>
          <a:noFill/>
          <a:ln w="9525">
            <a:noFill/>
            <a:miter lim="800000"/>
            <a:headEnd/>
            <a:tailEnd/>
          </a:ln>
        </p:spPr>
      </p:pic>
      <p:pic>
        <p:nvPicPr>
          <p:cNvPr id="26632" name="Picture 8"/>
          <p:cNvPicPr>
            <a:picLocks noChangeAspect="1" noChangeArrowheads="1"/>
          </p:cNvPicPr>
          <p:nvPr/>
        </p:nvPicPr>
        <p:blipFill>
          <a:blip r:embed="rId8"/>
          <a:srcRect/>
          <a:stretch>
            <a:fillRect/>
          </a:stretch>
        </p:blipFill>
        <p:spPr bwMode="auto">
          <a:xfrm>
            <a:off x="3276600" y="4038600"/>
            <a:ext cx="1066800" cy="1600200"/>
          </a:xfrm>
          <a:prstGeom prst="rect">
            <a:avLst/>
          </a:prstGeom>
          <a:noFill/>
          <a:ln w="9525">
            <a:noFill/>
            <a:miter lim="800000"/>
            <a:headEnd/>
            <a:tailEnd/>
          </a:ln>
        </p:spPr>
      </p:pic>
      <p:pic>
        <p:nvPicPr>
          <p:cNvPr id="26633" name="Picture 9"/>
          <p:cNvPicPr>
            <a:picLocks noChangeAspect="1" noChangeArrowheads="1"/>
          </p:cNvPicPr>
          <p:nvPr/>
        </p:nvPicPr>
        <p:blipFill>
          <a:blip r:embed="rId9"/>
          <a:srcRect/>
          <a:stretch>
            <a:fillRect/>
          </a:stretch>
        </p:blipFill>
        <p:spPr bwMode="auto">
          <a:xfrm>
            <a:off x="4343400" y="4038600"/>
            <a:ext cx="1257300" cy="1600200"/>
          </a:xfrm>
          <a:prstGeom prst="rect">
            <a:avLst/>
          </a:prstGeom>
          <a:noFill/>
          <a:ln w="9525">
            <a:noFill/>
            <a:miter lim="800000"/>
            <a:headEnd/>
            <a:tailEnd/>
          </a:ln>
        </p:spPr>
      </p:pic>
      <p:pic>
        <p:nvPicPr>
          <p:cNvPr id="26634" name="Picture 10"/>
          <p:cNvPicPr>
            <a:picLocks noChangeAspect="1" noChangeArrowheads="1"/>
          </p:cNvPicPr>
          <p:nvPr/>
        </p:nvPicPr>
        <p:blipFill>
          <a:blip r:embed="rId10"/>
          <a:srcRect/>
          <a:stretch>
            <a:fillRect/>
          </a:stretch>
        </p:blipFill>
        <p:spPr bwMode="auto">
          <a:xfrm>
            <a:off x="6172200" y="4038600"/>
            <a:ext cx="1028700" cy="1600200"/>
          </a:xfrm>
          <a:prstGeom prst="rect">
            <a:avLst/>
          </a:prstGeom>
          <a:noFill/>
          <a:ln w="9525">
            <a:noFill/>
            <a:miter lim="800000"/>
            <a:headEnd/>
            <a:tailEnd/>
          </a:ln>
        </p:spPr>
      </p:pic>
      <p:pic>
        <p:nvPicPr>
          <p:cNvPr id="26635" name="Picture 11"/>
          <p:cNvPicPr>
            <a:picLocks noChangeAspect="1" noChangeArrowheads="1"/>
          </p:cNvPicPr>
          <p:nvPr/>
        </p:nvPicPr>
        <p:blipFill>
          <a:blip r:embed="rId11"/>
          <a:srcRect/>
          <a:stretch>
            <a:fillRect/>
          </a:stretch>
        </p:blipFill>
        <p:spPr bwMode="auto">
          <a:xfrm>
            <a:off x="7162800" y="4038600"/>
            <a:ext cx="1047750" cy="1600200"/>
          </a:xfrm>
          <a:prstGeom prst="rect">
            <a:avLst/>
          </a:prstGeom>
          <a:noFill/>
          <a:ln w="9525">
            <a:noFill/>
            <a:miter lim="800000"/>
            <a:headEnd/>
            <a:tailEnd/>
          </a:ln>
        </p:spPr>
      </p:pic>
      <p:sp>
        <p:nvSpPr>
          <p:cNvPr id="14" name="TextBox 13"/>
          <p:cNvSpPr txBox="1"/>
          <p:nvPr/>
        </p:nvSpPr>
        <p:spPr>
          <a:xfrm>
            <a:off x="7315200" y="4419600"/>
            <a:ext cx="184731" cy="369332"/>
          </a:xfrm>
          <a:prstGeom prst="rect">
            <a:avLst/>
          </a:prstGeom>
          <a:noFill/>
        </p:spPr>
        <p:txBody>
          <a:bodyPr wrap="none" rtlCol="0">
            <a:spAutoFit/>
          </a:bodyPr>
          <a:lstStyle/>
          <a:p>
            <a:endParaRPr lang="en-US" dirty="0"/>
          </a:p>
        </p:txBody>
      </p:sp>
      <p:sp>
        <p:nvSpPr>
          <p:cNvPr id="16" name="TextBox 15"/>
          <p:cNvSpPr txBox="1"/>
          <p:nvPr/>
        </p:nvSpPr>
        <p:spPr>
          <a:xfrm>
            <a:off x="1981200" y="3352800"/>
            <a:ext cx="533400" cy="369332"/>
          </a:xfrm>
          <a:prstGeom prst="rect">
            <a:avLst/>
          </a:prstGeom>
          <a:noFill/>
        </p:spPr>
        <p:txBody>
          <a:bodyPr wrap="square" rtlCol="0">
            <a:spAutoFit/>
          </a:bodyPr>
          <a:lstStyle/>
          <a:p>
            <a:pPr algn="ctr"/>
            <a:r>
              <a:rPr lang="en-US" dirty="0" smtClean="0"/>
              <a:t>1.</a:t>
            </a:r>
            <a:endParaRPr lang="en-US" dirty="0"/>
          </a:p>
        </p:txBody>
      </p:sp>
      <p:sp>
        <p:nvSpPr>
          <p:cNvPr id="19" name="TextBox 18"/>
          <p:cNvSpPr txBox="1"/>
          <p:nvPr/>
        </p:nvSpPr>
        <p:spPr>
          <a:xfrm>
            <a:off x="5943600" y="3429000"/>
            <a:ext cx="533400" cy="369332"/>
          </a:xfrm>
          <a:prstGeom prst="rect">
            <a:avLst/>
          </a:prstGeom>
          <a:noFill/>
        </p:spPr>
        <p:txBody>
          <a:bodyPr wrap="square" rtlCol="0">
            <a:spAutoFit/>
          </a:bodyPr>
          <a:lstStyle/>
          <a:p>
            <a:pPr algn="ctr"/>
            <a:r>
              <a:rPr lang="en-US" dirty="0"/>
              <a:t>2</a:t>
            </a:r>
            <a:r>
              <a:rPr lang="en-US" dirty="0" smtClean="0"/>
              <a:t>.</a:t>
            </a:r>
            <a:endParaRPr lang="en-US" dirty="0"/>
          </a:p>
        </p:txBody>
      </p:sp>
      <p:sp>
        <p:nvSpPr>
          <p:cNvPr id="20" name="TextBox 19"/>
          <p:cNvSpPr txBox="1"/>
          <p:nvPr/>
        </p:nvSpPr>
        <p:spPr>
          <a:xfrm>
            <a:off x="1447800" y="5562600"/>
            <a:ext cx="533400" cy="369332"/>
          </a:xfrm>
          <a:prstGeom prst="rect">
            <a:avLst/>
          </a:prstGeom>
          <a:noFill/>
        </p:spPr>
        <p:txBody>
          <a:bodyPr wrap="square" rtlCol="0">
            <a:spAutoFit/>
          </a:bodyPr>
          <a:lstStyle/>
          <a:p>
            <a:pPr algn="ctr"/>
            <a:r>
              <a:rPr lang="en-US" dirty="0"/>
              <a:t>3</a:t>
            </a:r>
            <a:r>
              <a:rPr lang="en-US" dirty="0" smtClean="0"/>
              <a:t>.</a:t>
            </a:r>
            <a:endParaRPr lang="en-US" dirty="0"/>
          </a:p>
        </p:txBody>
      </p:sp>
      <p:sp>
        <p:nvSpPr>
          <p:cNvPr id="21" name="TextBox 20"/>
          <p:cNvSpPr txBox="1"/>
          <p:nvPr/>
        </p:nvSpPr>
        <p:spPr>
          <a:xfrm>
            <a:off x="4267200" y="5638800"/>
            <a:ext cx="533400" cy="369332"/>
          </a:xfrm>
          <a:prstGeom prst="rect">
            <a:avLst/>
          </a:prstGeom>
          <a:noFill/>
        </p:spPr>
        <p:txBody>
          <a:bodyPr wrap="square" rtlCol="0">
            <a:spAutoFit/>
          </a:bodyPr>
          <a:lstStyle/>
          <a:p>
            <a:pPr algn="ctr"/>
            <a:r>
              <a:rPr lang="en-US" dirty="0"/>
              <a:t>4</a:t>
            </a:r>
            <a:r>
              <a:rPr lang="en-US" dirty="0" smtClean="0"/>
              <a:t>.</a:t>
            </a:r>
            <a:endParaRPr lang="en-US" dirty="0"/>
          </a:p>
        </p:txBody>
      </p:sp>
      <p:sp>
        <p:nvSpPr>
          <p:cNvPr id="22" name="TextBox 21"/>
          <p:cNvSpPr txBox="1"/>
          <p:nvPr/>
        </p:nvSpPr>
        <p:spPr>
          <a:xfrm>
            <a:off x="6705600" y="5638800"/>
            <a:ext cx="533400" cy="369332"/>
          </a:xfrm>
          <a:prstGeom prst="rect">
            <a:avLst/>
          </a:prstGeom>
          <a:noFill/>
        </p:spPr>
        <p:txBody>
          <a:bodyPr wrap="square" rtlCol="0">
            <a:spAutoFit/>
          </a:bodyPr>
          <a:lstStyle/>
          <a:p>
            <a:pPr algn="ctr"/>
            <a:r>
              <a:rPr lang="en-US" dirty="0"/>
              <a:t>5</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62500" lnSpcReduction="20000"/>
          </a:bodyPr>
          <a:lstStyle/>
          <a:p>
            <a:pPr>
              <a:buNone/>
            </a:pPr>
            <a:r>
              <a:rPr lang="id-ID" sz="3400" b="1" u="sng" dirty="0"/>
              <a:t>Posisi Telapak </a:t>
            </a:r>
            <a:r>
              <a:rPr lang="id-ID" sz="3400" b="1" u="sng" dirty="0" smtClean="0"/>
              <a:t>Tangan</a:t>
            </a:r>
            <a:r>
              <a:rPr lang="en-US" sz="3400" b="1" u="sng" dirty="0" smtClean="0"/>
              <a:t>:</a:t>
            </a:r>
          </a:p>
          <a:p>
            <a:pPr>
              <a:buNone/>
            </a:pPr>
            <a:r>
              <a:rPr lang="en-US" sz="3400" dirty="0" smtClean="0"/>
              <a:t>     </a:t>
            </a:r>
            <a:r>
              <a:rPr lang="id-ID" sz="3400" dirty="0" smtClean="0"/>
              <a:t>Posisi </a:t>
            </a:r>
            <a:r>
              <a:rPr lang="id-ID" sz="3400" dirty="0"/>
              <a:t>telapak tangan ini menentukan besar kecilnya dorongan yang diberikan oleh lengan pada saat lengan melakukan tarikan.</a:t>
            </a:r>
            <a:endParaRPr lang="en-US" sz="3400" dirty="0"/>
          </a:p>
          <a:p>
            <a:pPr>
              <a:buNone/>
            </a:pPr>
            <a:r>
              <a:rPr lang="en-US" sz="3400" dirty="0" smtClean="0"/>
              <a:t>	</a:t>
            </a:r>
            <a:r>
              <a:rPr lang="id-ID" sz="3400" dirty="0" smtClean="0"/>
              <a:t>Ada </a:t>
            </a:r>
            <a:r>
              <a:rPr lang="id-ID" sz="3400" dirty="0"/>
              <a:t>5 posisi telapak tangan:</a:t>
            </a:r>
            <a:endParaRPr lang="en-US" sz="3400" dirty="0"/>
          </a:p>
          <a:p>
            <a:pPr lvl="0">
              <a:buNone/>
            </a:pPr>
            <a:r>
              <a:rPr lang="en-US" sz="3400" dirty="0" smtClean="0"/>
              <a:t>	1. </a:t>
            </a:r>
            <a:r>
              <a:rPr lang="id-ID" sz="3400" dirty="0" smtClean="0"/>
              <a:t>Telapak </a:t>
            </a:r>
            <a:r>
              <a:rPr lang="id-ID" sz="3400" dirty="0"/>
              <a:t>tangan mendatar, jari-jari dan ibu jari bersatu.</a:t>
            </a:r>
            <a:endParaRPr lang="en-US" sz="3400" dirty="0"/>
          </a:p>
          <a:p>
            <a:pPr lvl="0">
              <a:buNone/>
            </a:pPr>
            <a:r>
              <a:rPr lang="en-US" sz="3400" dirty="0" smtClean="0"/>
              <a:t>	2. </a:t>
            </a:r>
            <a:r>
              <a:rPr lang="id-ID" sz="3400" dirty="0" smtClean="0"/>
              <a:t>Telapak </a:t>
            </a:r>
            <a:r>
              <a:rPr lang="id-ID" sz="3400" dirty="0"/>
              <a:t>tangan mendatar, jari-jari bersatu tetapi ibu jari </a:t>
            </a:r>
            <a:endParaRPr lang="en-US" sz="3400" dirty="0" smtClean="0"/>
          </a:p>
          <a:p>
            <a:pPr lvl="0">
              <a:buNone/>
            </a:pPr>
            <a:r>
              <a:rPr lang="en-US" sz="3400" dirty="0"/>
              <a:t> </a:t>
            </a:r>
            <a:r>
              <a:rPr lang="en-US" sz="3400" dirty="0" smtClean="0"/>
              <a:t>         </a:t>
            </a:r>
            <a:r>
              <a:rPr lang="id-ID" sz="3400" dirty="0" smtClean="0"/>
              <a:t>ke </a:t>
            </a:r>
            <a:r>
              <a:rPr lang="id-ID" sz="3400" dirty="0"/>
              <a:t>samping.</a:t>
            </a:r>
            <a:endParaRPr lang="en-US" sz="3400" dirty="0"/>
          </a:p>
          <a:p>
            <a:pPr lvl="0">
              <a:buNone/>
            </a:pPr>
            <a:r>
              <a:rPr lang="en-US" sz="3400" dirty="0" smtClean="0"/>
              <a:t>	3. </a:t>
            </a:r>
            <a:r>
              <a:rPr lang="id-ID" sz="3400" dirty="0" smtClean="0"/>
              <a:t>Telapak </a:t>
            </a:r>
            <a:r>
              <a:rPr lang="id-ID" sz="3400" dirty="0"/>
              <a:t>tangan mendatar, jari-jari membuka.</a:t>
            </a:r>
            <a:endParaRPr lang="en-US" sz="3400" dirty="0"/>
          </a:p>
          <a:p>
            <a:pPr lvl="0">
              <a:buNone/>
            </a:pPr>
            <a:r>
              <a:rPr lang="en-US" sz="3400" dirty="0" smtClean="0"/>
              <a:t>	4. </a:t>
            </a:r>
            <a:r>
              <a:rPr lang="id-ID" sz="3400" dirty="0" smtClean="0"/>
              <a:t>Telapak </a:t>
            </a:r>
            <a:r>
              <a:rPr lang="id-ID" sz="3400" dirty="0"/>
              <a:t>tangan melengkung, jari-jari dan ibu jari bersatu.</a:t>
            </a:r>
            <a:endParaRPr lang="en-US" sz="3400" dirty="0"/>
          </a:p>
          <a:p>
            <a:pPr lvl="0">
              <a:buNone/>
            </a:pPr>
            <a:r>
              <a:rPr lang="en-US" sz="3400" dirty="0" smtClean="0"/>
              <a:t>	5. </a:t>
            </a:r>
            <a:r>
              <a:rPr lang="id-ID" sz="3400" dirty="0" smtClean="0"/>
              <a:t>Telapak </a:t>
            </a:r>
            <a:r>
              <a:rPr lang="id-ID" sz="3400" dirty="0"/>
              <a:t>tangan mendatar, pergelangan tangan dan </a:t>
            </a:r>
            <a:r>
              <a:rPr lang="id-ID" sz="3400" dirty="0" smtClean="0"/>
              <a:t>jari-</a:t>
            </a:r>
            <a:endParaRPr lang="en-US" sz="3400" dirty="0" smtClean="0"/>
          </a:p>
          <a:p>
            <a:pPr lvl="0">
              <a:buNone/>
            </a:pPr>
            <a:r>
              <a:rPr lang="en-US" sz="3400" dirty="0"/>
              <a:t> </a:t>
            </a:r>
            <a:r>
              <a:rPr lang="en-US" sz="3400" dirty="0" smtClean="0"/>
              <a:t>         </a:t>
            </a:r>
            <a:r>
              <a:rPr lang="id-ID" sz="3400" dirty="0" smtClean="0"/>
              <a:t>jari </a:t>
            </a:r>
            <a:r>
              <a:rPr lang="id-ID" sz="3400" dirty="0"/>
              <a:t>agak di rentangkan.</a:t>
            </a:r>
            <a:endParaRPr lang="en-US" sz="3400" dirty="0"/>
          </a:p>
          <a:p>
            <a:pPr>
              <a:buNone/>
            </a:pPr>
            <a:endParaRPr lang="en-US" sz="3400" dirty="0"/>
          </a:p>
          <a:p>
            <a:r>
              <a:rPr lang="id-ID" sz="3400" dirty="0"/>
              <a:t>Penyelidikan dalam bidang mekanika cairan menunjukan bahwa mungkin suatu tangan dengan jari-jari yang sedikit membuka akan menghasilkan tarikan yang sedikit lebih kuat daripada jari-jari tertutup. Mengenai posisi telapak tangan untuk menarik yang baik harus datar tidak melengkung.</a:t>
            </a:r>
            <a:endParaRPr lang="en-US" sz="3400"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400" b="1" dirty="0" smtClean="0"/>
              <a:t>G</a:t>
            </a:r>
            <a:r>
              <a:rPr lang="en-US" sz="2400" b="1" dirty="0" err="1" smtClean="0"/>
              <a:t>ambar</a:t>
            </a:r>
            <a:r>
              <a:rPr lang="en-US" sz="2400" b="1" dirty="0" smtClean="0"/>
              <a:t> </a:t>
            </a:r>
            <a:r>
              <a:rPr lang="id-ID" sz="2400" b="1" dirty="0" smtClean="0"/>
              <a:t>Gaya </a:t>
            </a:r>
            <a:r>
              <a:rPr lang="id-ID" sz="2400" b="1" dirty="0"/>
              <a:t>Untuk Mengatasi </a:t>
            </a:r>
            <a:r>
              <a:rPr lang="id-ID" sz="2400" b="1" dirty="0" smtClean="0"/>
              <a:t>Inersia</a:t>
            </a:r>
            <a:r>
              <a:rPr lang="en-US" sz="2400" dirty="0" smtClean="0"/>
              <a:t/>
            </a:r>
            <a:br>
              <a:rPr lang="en-US" sz="2400" dirty="0" smtClean="0"/>
            </a:br>
            <a:r>
              <a:rPr lang="en-US" sz="2400" b="1" u="sng" dirty="0" smtClean="0"/>
              <a:t>(</a:t>
            </a:r>
            <a:r>
              <a:rPr lang="en-US" sz="2400" b="1" dirty="0" err="1"/>
              <a:t>D</a:t>
            </a:r>
            <a:r>
              <a:rPr lang="en-US" sz="2400" b="1" dirty="0" err="1" smtClean="0"/>
              <a:t>alam</a:t>
            </a:r>
            <a:r>
              <a:rPr lang="en-US" sz="2400" b="1" dirty="0" smtClean="0"/>
              <a:t> </a:t>
            </a:r>
            <a:r>
              <a:rPr lang="id-ID" sz="2400" b="1" dirty="0" smtClean="0"/>
              <a:t>Prinsip Keteraturan Dalam Penggunaan</a:t>
            </a:r>
            <a:r>
              <a:rPr lang="en-US" sz="2400" b="1" dirty="0"/>
              <a:t> </a:t>
            </a:r>
            <a:r>
              <a:rPr lang="id-ID" sz="2400" b="1" dirty="0" smtClean="0"/>
              <a:t>Dorongan</a:t>
            </a:r>
            <a:endParaRPr lang="en-US" sz="2400" dirty="0"/>
          </a:p>
        </p:txBody>
      </p:sp>
      <p:sp>
        <p:nvSpPr>
          <p:cNvPr id="3" name="Content Placeholder 2"/>
          <p:cNvSpPr>
            <a:spLocks noGrp="1"/>
          </p:cNvSpPr>
          <p:nvPr>
            <p:ph idx="1"/>
          </p:nvPr>
        </p:nvSpPr>
        <p:spPr/>
        <p:txBody>
          <a:bodyPr/>
          <a:lstStyle/>
          <a:p>
            <a:pPr>
              <a:buNone/>
            </a:pPr>
            <a:endParaRPr lang="en-US" dirty="0"/>
          </a:p>
        </p:txBody>
      </p:sp>
      <p:pic>
        <p:nvPicPr>
          <p:cNvPr id="27650" name="Picture 2"/>
          <p:cNvPicPr>
            <a:picLocks noChangeAspect="1" noChangeArrowheads="1"/>
          </p:cNvPicPr>
          <p:nvPr/>
        </p:nvPicPr>
        <p:blipFill>
          <a:blip r:embed="rId2"/>
          <a:srcRect/>
          <a:stretch>
            <a:fillRect/>
          </a:stretch>
        </p:blipFill>
        <p:spPr bwMode="auto">
          <a:xfrm>
            <a:off x="533400" y="1752600"/>
            <a:ext cx="3962400" cy="3352800"/>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4953000" y="1752600"/>
            <a:ext cx="3581400" cy="3352800"/>
          </a:xfrm>
          <a:prstGeom prst="rect">
            <a:avLst/>
          </a:prstGeom>
          <a:noFill/>
          <a:ln w="9525">
            <a:noFill/>
            <a:miter lim="800000"/>
            <a:headEnd/>
            <a:tailEnd/>
          </a:ln>
        </p:spPr>
      </p:pic>
      <p:sp>
        <p:nvSpPr>
          <p:cNvPr id="10" name="TextBox 9"/>
          <p:cNvSpPr txBox="1"/>
          <p:nvPr/>
        </p:nvSpPr>
        <p:spPr>
          <a:xfrm>
            <a:off x="1295400" y="5257800"/>
            <a:ext cx="2895600" cy="369332"/>
          </a:xfrm>
          <a:prstGeom prst="rect">
            <a:avLst/>
          </a:prstGeom>
          <a:noFill/>
        </p:spPr>
        <p:txBody>
          <a:bodyPr wrap="square" rtlCol="0">
            <a:spAutoFit/>
          </a:bodyPr>
          <a:lstStyle/>
          <a:p>
            <a:pPr algn="ctr"/>
            <a:r>
              <a:rPr lang="en-US" dirty="0" err="1" smtClean="0"/>
              <a:t>Gambar</a:t>
            </a:r>
            <a:r>
              <a:rPr lang="en-US" dirty="0" smtClean="0"/>
              <a:t> </a:t>
            </a:r>
            <a:r>
              <a:rPr lang="en-US" dirty="0" err="1" smtClean="0"/>
              <a:t>mobil</a:t>
            </a:r>
            <a:r>
              <a:rPr lang="en-US" dirty="0" smtClean="0"/>
              <a:t> </a:t>
            </a:r>
            <a:r>
              <a:rPr lang="en-US" dirty="0" err="1" smtClean="0"/>
              <a:t>berhenti</a:t>
            </a:r>
            <a:endParaRPr lang="en-US" dirty="0"/>
          </a:p>
        </p:txBody>
      </p:sp>
      <p:sp>
        <p:nvSpPr>
          <p:cNvPr id="11" name="TextBox 10"/>
          <p:cNvSpPr txBox="1"/>
          <p:nvPr/>
        </p:nvSpPr>
        <p:spPr>
          <a:xfrm>
            <a:off x="5257800" y="5257800"/>
            <a:ext cx="2895600" cy="369332"/>
          </a:xfrm>
          <a:prstGeom prst="rect">
            <a:avLst/>
          </a:prstGeom>
          <a:noFill/>
        </p:spPr>
        <p:txBody>
          <a:bodyPr wrap="square" rtlCol="0">
            <a:spAutoFit/>
          </a:bodyPr>
          <a:lstStyle/>
          <a:p>
            <a:pPr algn="ctr"/>
            <a:r>
              <a:rPr lang="en-US" dirty="0" err="1" smtClean="0"/>
              <a:t>Gambar</a:t>
            </a:r>
            <a:r>
              <a:rPr lang="en-US" dirty="0" smtClean="0"/>
              <a:t> </a:t>
            </a:r>
            <a:r>
              <a:rPr lang="en-US" dirty="0" err="1" smtClean="0"/>
              <a:t>mobil</a:t>
            </a:r>
            <a:r>
              <a:rPr lang="en-US" dirty="0" smtClean="0"/>
              <a:t> </a:t>
            </a:r>
            <a:r>
              <a:rPr lang="en-US" dirty="0" err="1" smtClean="0"/>
              <a:t>berjalan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rmAutofit fontScale="62500" lnSpcReduction="20000"/>
          </a:bodyPr>
          <a:lstStyle/>
          <a:p>
            <a:pPr>
              <a:buNone/>
            </a:pPr>
            <a:r>
              <a:rPr lang="en-US" sz="2800" b="1" dirty="0" smtClean="0"/>
              <a:t>B. </a:t>
            </a:r>
            <a:r>
              <a:rPr lang="id-ID" sz="2800" b="1" u="sng" dirty="0" smtClean="0"/>
              <a:t>Prinsip Keteraturan Dalam Penggunaan</a:t>
            </a:r>
            <a:r>
              <a:rPr lang="en-US" sz="2800" b="1" u="sng" dirty="0" smtClean="0"/>
              <a:t/>
            </a:r>
            <a:br>
              <a:rPr lang="en-US" sz="2800" b="1" u="sng" dirty="0" smtClean="0"/>
            </a:br>
            <a:r>
              <a:rPr lang="en-US" sz="2800" b="1" u="sng" dirty="0" smtClean="0"/>
              <a:t> </a:t>
            </a:r>
            <a:r>
              <a:rPr lang="id-ID" sz="2800" b="1" u="sng" dirty="0" smtClean="0"/>
              <a:t>Dorongan</a:t>
            </a:r>
            <a:r>
              <a:rPr lang="en-US" sz="2800" b="1" u="sng" dirty="0" smtClean="0"/>
              <a:t>:</a:t>
            </a:r>
          </a:p>
          <a:p>
            <a:r>
              <a:rPr lang="id-ID" sz="3600" dirty="0" smtClean="0"/>
              <a:t>Prinsip </a:t>
            </a:r>
            <a:r>
              <a:rPr lang="id-ID" sz="3600" dirty="0"/>
              <a:t>ini dapat disebut sebagai prinsip kontinyunitas gerakan. </a:t>
            </a:r>
            <a:endParaRPr lang="en-US" sz="3600" dirty="0" smtClean="0"/>
          </a:p>
          <a:p>
            <a:r>
              <a:rPr lang="id-ID" sz="3600" dirty="0" smtClean="0"/>
              <a:t>Penggunaan </a:t>
            </a:r>
            <a:r>
              <a:rPr lang="id-ID" sz="3600" dirty="0"/>
              <a:t>gerakan dorongan yang teratur adalah lebih baik dan efektif daripada penggunaan yang tidak teratur untuk mendorong maju</a:t>
            </a:r>
            <a:r>
              <a:rPr lang="id-ID" sz="3600" dirty="0" smtClean="0"/>
              <a:t>.</a:t>
            </a:r>
            <a:endParaRPr lang="en-US" sz="3600" dirty="0" smtClean="0"/>
          </a:p>
          <a:p>
            <a:r>
              <a:rPr lang="id-ID" sz="3600" dirty="0" smtClean="0"/>
              <a:t>Inilah </a:t>
            </a:r>
            <a:r>
              <a:rPr lang="id-ID" sz="3600" dirty="0"/>
              <a:t>sebabnya mengapa gaya </a:t>
            </a:r>
            <a:r>
              <a:rPr lang="id-ID" sz="3600" i="1" dirty="0"/>
              <a:t>crawl</a:t>
            </a:r>
            <a:r>
              <a:rPr lang="id-ID" sz="3600" dirty="0"/>
              <a:t> lebih cepat dari pada gaya </a:t>
            </a:r>
            <a:r>
              <a:rPr lang="en-US" sz="3600" dirty="0" err="1" smtClean="0"/>
              <a:t>punggung</a:t>
            </a:r>
            <a:r>
              <a:rPr lang="en-US" sz="3600" dirty="0" smtClean="0"/>
              <a:t>, </a:t>
            </a:r>
            <a:r>
              <a:rPr lang="en-US" sz="3600" dirty="0" err="1" smtClean="0"/>
              <a:t>gaya</a:t>
            </a:r>
            <a:r>
              <a:rPr lang="en-US" sz="3600" smtClean="0"/>
              <a:t> </a:t>
            </a:r>
            <a:r>
              <a:rPr lang="id-ID" sz="3600" smtClean="0"/>
              <a:t>kupu-kupu </a:t>
            </a:r>
            <a:r>
              <a:rPr lang="id-ID" sz="3600" dirty="0"/>
              <a:t>atau gaya dada.</a:t>
            </a:r>
            <a:endParaRPr lang="en-US" sz="3600" dirty="0"/>
          </a:p>
          <a:p>
            <a:r>
              <a:rPr lang="id-ID" sz="3600" dirty="0"/>
              <a:t>Apabila seorang perenang membiarkan dirinya mempercepat dan memperlambat renangnya dengan cara berhenti dan maju, banyak tenaga yang seharusnya dapat digunakan untuk mengatasi hambatan air, akan hilang untuk mengatasi hambatan air, akan hilang untuk mengatasi </a:t>
            </a:r>
            <a:r>
              <a:rPr lang="id-ID" sz="3600" i="1" dirty="0"/>
              <a:t>intertia</a:t>
            </a:r>
            <a:r>
              <a:rPr lang="id-ID" sz="3600" dirty="0"/>
              <a:t> (dalam keadaan kurang tenaga atau </a:t>
            </a:r>
            <a:r>
              <a:rPr lang="id-ID" sz="3600" dirty="0" smtClean="0"/>
              <a:t>berhenti</a:t>
            </a:r>
            <a:r>
              <a:rPr lang="id-ID" sz="3600" dirty="0"/>
              <a:t>). </a:t>
            </a:r>
            <a:endParaRPr lang="en-US" sz="3600" dirty="0" smtClean="0"/>
          </a:p>
          <a:p>
            <a:r>
              <a:rPr lang="id-ID" sz="3600" dirty="0"/>
              <a:t>Biaya untuk mempercepat ini mahal, seperti dapat dilihat ketika orang mencoba mendorong mobil yang berhenti </a:t>
            </a:r>
            <a:r>
              <a:rPr lang="en-US" sz="3600" dirty="0" err="1" smtClean="0"/>
              <a:t>dalam</a:t>
            </a:r>
            <a:r>
              <a:rPr lang="en-US" sz="3600" dirty="0" smtClean="0"/>
              <a:t> </a:t>
            </a:r>
            <a:r>
              <a:rPr lang="en-US" sz="3600" dirty="0" err="1" smtClean="0"/>
              <a:t>gambar</a:t>
            </a:r>
            <a:r>
              <a:rPr lang="en-US" sz="3600" dirty="0" smtClean="0"/>
              <a:t> </a:t>
            </a:r>
            <a:r>
              <a:rPr lang="id-ID" sz="3600" dirty="0" smtClean="0"/>
              <a:t>dan </a:t>
            </a:r>
            <a:r>
              <a:rPr lang="id-ID" sz="3600" dirty="0"/>
              <a:t>mobilnya berjalan maju, tenaga yang digunakan untuk mendorongnya maju lebih sedikit daripada yang digunakan untuk mengatasi keadaan berhenti itu. </a:t>
            </a:r>
            <a:endParaRPr lang="en-US" sz="3600" dirty="0" smtClean="0"/>
          </a:p>
          <a:p>
            <a:endParaRPr lang="en-US" sz="2800"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85000" lnSpcReduction="20000"/>
          </a:bodyPr>
          <a:lstStyle/>
          <a:p>
            <a:r>
              <a:rPr lang="id-ID" dirty="0" smtClean="0"/>
              <a:t>Hal yang sama juga berlaku dalam renang.</a:t>
            </a:r>
            <a:endParaRPr lang="en-US" dirty="0" smtClean="0"/>
          </a:p>
          <a:p>
            <a:r>
              <a:rPr lang="id-ID" dirty="0" smtClean="0"/>
              <a:t>Dalam gaya </a:t>
            </a:r>
            <a:r>
              <a:rPr lang="id-ID" i="1" dirty="0" smtClean="0"/>
              <a:t>crawl</a:t>
            </a:r>
            <a:r>
              <a:rPr lang="id-ID" dirty="0" smtClean="0"/>
              <a:t> dan gaya punggung hal ini dapat dilaksanakan dengan sebelum menarik satu lengan, atau segera setelah lengan yang lain menyelesaikan tarikannya itu, ini akan memberikan dorongan kedepan yang lancar dan tetap. </a:t>
            </a:r>
            <a:endParaRPr lang="en-US" dirty="0" smtClean="0"/>
          </a:p>
          <a:p>
            <a:r>
              <a:rPr lang="id-ID" dirty="0" smtClean="0"/>
              <a:t>Dalam gaya kupu-kupu, tarikan lengan dimulai dengan segera setelah lengan masuk ke air, setiap peluncuran lengan ke depan yang lebih lama akan menyebabkan badan mengurangi kecepatan.</a:t>
            </a:r>
            <a:endParaRPr lang="en-US" dirty="0" smtClean="0"/>
          </a:p>
          <a:p>
            <a:r>
              <a:rPr lang="id-ID" dirty="0" smtClean="0"/>
              <a:t>Pada gaya dada harus ada sedikit peluncuran setelah kedua lengan diluruskan ke depan, karena dengan jalan ini akan memberikan penggunaan yang terbaik dari momentum yang ditimbulkan oleh kaki. Momentum ini menyebabkan badan mendatar dan mengurangi hambatan. </a:t>
            </a:r>
            <a:endParaRPr lang="en-US" dirty="0" smtClean="0"/>
          </a:p>
          <a:p>
            <a:r>
              <a:rPr lang="id-ID" dirty="0" smtClean="0"/>
              <a:t>Kalau seorang perenang terlalu lama meluncur, kelajuannya akan terlalu banyak berkurang, kakinya akan menurun, dan seringkali perenang harus mendorong mahal untuk menambah kecepatannya.</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C. </a:t>
            </a:r>
            <a:r>
              <a:rPr lang="id-ID" sz="2800" dirty="0" smtClean="0"/>
              <a:t>Prinsip hukum aksi-reaksi yang dipakai </a:t>
            </a:r>
            <a:r>
              <a:rPr lang="en-US" sz="2800" dirty="0" smtClean="0"/>
              <a:t/>
            </a:r>
            <a:br>
              <a:rPr lang="en-US" sz="2800" dirty="0" smtClean="0"/>
            </a:br>
            <a:r>
              <a:rPr lang="en-US" sz="2800" dirty="0" smtClean="0"/>
              <a:t>    </a:t>
            </a:r>
            <a:r>
              <a:rPr lang="id-ID" sz="2800" dirty="0" smtClean="0"/>
              <a:t>dalam pemulihan (</a:t>
            </a:r>
            <a:r>
              <a:rPr lang="id-ID" sz="2800" i="1" dirty="0" smtClean="0"/>
              <a:t>recovery</a:t>
            </a:r>
            <a:r>
              <a:rPr lang="id-ID" sz="2800" dirty="0" smtClean="0"/>
              <a:t>) </a:t>
            </a:r>
            <a:r>
              <a:rPr lang="en-US" sz="2800" dirty="0" err="1" smtClean="0"/>
              <a:t>sama</a:t>
            </a:r>
            <a:r>
              <a:rPr lang="en-US" sz="2800" dirty="0" smtClean="0"/>
              <a:t> </a:t>
            </a:r>
            <a:r>
              <a:rPr lang="en-US" sz="2800" dirty="0" err="1" smtClean="0"/>
              <a:t>dengan</a:t>
            </a:r>
            <a:r>
              <a:rPr lang="en-US" sz="2800" dirty="0" smtClean="0"/>
              <a:t> </a:t>
            </a:r>
            <a:br>
              <a:rPr lang="en-US" sz="2800" dirty="0" smtClean="0"/>
            </a:br>
            <a:r>
              <a:rPr lang="en-US" sz="2800" dirty="0" smtClean="0"/>
              <a:t>    </a:t>
            </a:r>
            <a:r>
              <a:rPr lang="id-ID" sz="2800" dirty="0" smtClean="0"/>
              <a:t>hukum aksi-reaksi dari N</a:t>
            </a:r>
            <a:r>
              <a:rPr lang="id-ID" sz="2800" i="1" dirty="0" smtClean="0"/>
              <a:t>ewton</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P</a:t>
            </a:r>
            <a:r>
              <a:rPr lang="id-ID" dirty="0" smtClean="0"/>
              <a:t>emulihan yang salah dapat menyebabkannya menarik dengan salah yaitu dapat melakukan tarikan lengan terlalu cepat atau terlalu lambat atau bahkan memperpendek tarikannya, atau mungkin melakukan peluncuran yang terlalu lama dalam tarikan lengannya</a:t>
            </a:r>
            <a:endParaRPr lang="en-US" dirty="0" smtClean="0"/>
          </a:p>
          <a:p>
            <a:r>
              <a:rPr lang="id-ID" dirty="0" smtClean="0"/>
              <a:t>Salah satu faktor yang nyata bahwa pemulihan yang jelek dapat merusak gaya perenang yaitu penambahan hambatan depan dan hambatan ekor</a:t>
            </a:r>
            <a:endParaRPr lang="en-US" dirty="0" smtClean="0"/>
          </a:p>
          <a:p>
            <a:r>
              <a:rPr lang="en-US" dirty="0" smtClean="0"/>
              <a:t>P</a:t>
            </a:r>
            <a:r>
              <a:rPr lang="id-ID" dirty="0" smtClean="0"/>
              <a:t>emulihan terburu-buru, tidak hanya akan mengganggu ritme, tetapi juga akan menambah hambatan yang akan maju, cenderung untuk mengerem perenang dan memperlambat renangnya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Gambar Pemulihan dengan </a:t>
            </a:r>
            <a:r>
              <a:rPr lang="id-ID" i="1" dirty="0" smtClean="0"/>
              <a:t>sweeping</a:t>
            </a:r>
            <a:r>
              <a:rPr lang="id-ID" dirty="0" smtClean="0"/>
              <a:t> yang luas</a:t>
            </a:r>
            <a:endParaRPr lang="en-US" dirty="0"/>
          </a:p>
        </p:txBody>
      </p:sp>
      <p:sp>
        <p:nvSpPr>
          <p:cNvPr id="3" name="Content Placeholder 2"/>
          <p:cNvSpPr>
            <a:spLocks noGrp="1"/>
          </p:cNvSpPr>
          <p:nvPr>
            <p:ph idx="1"/>
          </p:nvPr>
        </p:nvSpPr>
        <p:spPr/>
        <p:txBody>
          <a:bodyPr/>
          <a:lstStyle/>
          <a:p>
            <a:endParaRPr lang="en-US" dirty="0" smtClean="0"/>
          </a:p>
          <a:p>
            <a:r>
              <a:rPr lang="en-US" dirty="0" smtClean="0"/>
              <a:t>                                       </a:t>
            </a:r>
            <a:r>
              <a:rPr lang="en-US" dirty="0" err="1" smtClean="0"/>
              <a:t>Aksi</a:t>
            </a:r>
            <a:endParaRPr lang="en-US" dirty="0" smtClean="0"/>
          </a:p>
          <a:p>
            <a:endParaRPr lang="en-US" dirty="0" smtClean="0"/>
          </a:p>
          <a:p>
            <a:endParaRPr lang="en-US" dirty="0" smtClean="0"/>
          </a:p>
          <a:p>
            <a:endParaRPr lang="en-US" dirty="0" smtClean="0"/>
          </a:p>
          <a:p>
            <a:endParaRPr lang="en-US" dirty="0" smtClean="0"/>
          </a:p>
          <a:p>
            <a:endParaRPr lang="en-US" dirty="0" smtClean="0"/>
          </a:p>
          <a:p>
            <a:pPr lvl="8"/>
            <a:endParaRPr lang="en-US" dirty="0" smtClean="0"/>
          </a:p>
          <a:p>
            <a:pPr lvl="8"/>
            <a:r>
              <a:rPr lang="en-US" dirty="0" smtClean="0"/>
              <a:t>         </a:t>
            </a:r>
            <a:r>
              <a:rPr lang="en-US" sz="2800" dirty="0" err="1" smtClean="0"/>
              <a:t>Reaksi</a:t>
            </a:r>
            <a:endParaRPr lang="en-US" sz="2800" dirty="0"/>
          </a:p>
        </p:txBody>
      </p:sp>
      <p:pic>
        <p:nvPicPr>
          <p:cNvPr id="4" name="Picture 3"/>
          <p:cNvPicPr/>
          <p:nvPr/>
        </p:nvPicPr>
        <p:blipFill>
          <a:blip r:embed="rId2"/>
          <a:srcRect/>
          <a:stretch>
            <a:fillRect/>
          </a:stretch>
        </p:blipFill>
        <p:spPr bwMode="auto">
          <a:xfrm>
            <a:off x="1295400" y="2667000"/>
            <a:ext cx="6553200" cy="2438400"/>
          </a:xfrm>
          <a:prstGeom prst="rect">
            <a:avLst/>
          </a:prstGeom>
          <a:noFill/>
          <a:ln w="9525">
            <a:noFill/>
            <a:miter lim="800000"/>
            <a:headEnd/>
            <a:tailEnd/>
          </a:ln>
        </p:spPr>
      </p:pic>
      <p:cxnSp>
        <p:nvCxnSpPr>
          <p:cNvPr id="6" name="Straight Connector 5"/>
          <p:cNvCxnSpPr/>
          <p:nvPr/>
        </p:nvCxnSpPr>
        <p:spPr>
          <a:xfrm rot="5400000" flipH="1" flipV="1">
            <a:off x="3390900" y="24765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3800" y="2133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172494" y="5143500"/>
            <a:ext cx="685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5562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100" b="1" dirty="0" smtClean="0"/>
              <a:t/>
            </a:r>
            <a:br>
              <a:rPr lang="en-US" sz="3100" b="1" dirty="0" smtClean="0"/>
            </a:br>
            <a:r>
              <a:rPr lang="id-ID" sz="2700" b="1" dirty="0" smtClean="0"/>
              <a:t>PRINSIP-PRINSIP </a:t>
            </a:r>
            <a:r>
              <a:rPr lang="id-ID" sz="2700" b="1" dirty="0"/>
              <a:t>MEKANIKA DALAM RENANG</a:t>
            </a:r>
            <a:r>
              <a:rPr lang="en-US" dirty="0"/>
              <a:t/>
            </a:r>
            <a:br>
              <a:rPr lang="en-US" dirty="0"/>
            </a:br>
            <a:endParaRPr lang="en-US" dirty="0"/>
          </a:p>
        </p:txBody>
      </p:sp>
      <p:sp>
        <p:nvSpPr>
          <p:cNvPr id="3" name="Content Placeholder 2"/>
          <p:cNvSpPr>
            <a:spLocks noGrp="1"/>
          </p:cNvSpPr>
          <p:nvPr>
            <p:ph idx="1"/>
          </p:nvPr>
        </p:nvSpPr>
        <p:spPr>
          <a:xfrm>
            <a:off x="457200" y="838200"/>
            <a:ext cx="8229600" cy="5715000"/>
          </a:xfrm>
        </p:spPr>
        <p:txBody>
          <a:bodyPr>
            <a:normAutofit fontScale="92500" lnSpcReduction="20000"/>
          </a:bodyPr>
          <a:lstStyle/>
          <a:p>
            <a:pPr lvl="0">
              <a:buNone/>
            </a:pPr>
            <a:r>
              <a:rPr lang="en-US" sz="3000" b="1" dirty="0" smtClean="0"/>
              <a:t>A. </a:t>
            </a:r>
            <a:r>
              <a:rPr lang="id-ID" sz="3000" b="1" u="sng" dirty="0" smtClean="0"/>
              <a:t>Prinsip </a:t>
            </a:r>
            <a:r>
              <a:rPr lang="id-ID" sz="3000" b="1" u="sng" dirty="0"/>
              <a:t>Tahanan </a:t>
            </a:r>
            <a:r>
              <a:rPr lang="id-ID" sz="3000" b="1" u="sng" dirty="0" smtClean="0"/>
              <a:t>Dorongan</a:t>
            </a:r>
            <a:r>
              <a:rPr lang="en-US" sz="3000" b="1" u="sng" dirty="0" smtClean="0"/>
              <a:t>:</a:t>
            </a:r>
            <a:r>
              <a:rPr lang="id-ID" sz="3000" b="1" u="sng" dirty="0" smtClean="0"/>
              <a:t>  </a:t>
            </a:r>
            <a:endParaRPr lang="en-US" sz="3000" dirty="0"/>
          </a:p>
          <a:p>
            <a:pPr lvl="0"/>
            <a:r>
              <a:rPr lang="id-ID" sz="3000" dirty="0"/>
              <a:t>Kekuatan yang cenderung </a:t>
            </a:r>
            <a:r>
              <a:rPr lang="id-ID" sz="3000" dirty="0" smtClean="0"/>
              <a:t>menahannya</a:t>
            </a:r>
            <a:r>
              <a:rPr lang="en-US" sz="3000" dirty="0" smtClean="0"/>
              <a:t>,</a:t>
            </a:r>
            <a:r>
              <a:rPr lang="id-ID" sz="3000" dirty="0" smtClean="0"/>
              <a:t> </a:t>
            </a:r>
            <a:r>
              <a:rPr lang="en-US" sz="3000" dirty="0" smtClean="0"/>
              <a:t>i</a:t>
            </a:r>
            <a:r>
              <a:rPr lang="id-ID" sz="3000" dirty="0" smtClean="0"/>
              <a:t>ni </a:t>
            </a:r>
            <a:r>
              <a:rPr lang="id-ID" sz="3000" dirty="0"/>
              <a:t>disebut tahanan atau </a:t>
            </a:r>
            <a:r>
              <a:rPr lang="id-ID" sz="3000" dirty="0" smtClean="0"/>
              <a:t>hambatan </a:t>
            </a:r>
            <a:r>
              <a:rPr lang="id-ID" sz="3000" dirty="0"/>
              <a:t>yang disebabkan oleh air yang harus didesaknya atau harus dibawanya.</a:t>
            </a:r>
            <a:endParaRPr lang="en-US" sz="3000" dirty="0"/>
          </a:p>
          <a:p>
            <a:pPr lvl="0"/>
            <a:r>
              <a:rPr lang="id-ID" sz="3000" dirty="0"/>
              <a:t>Kekuatan yang mendorongnya </a:t>
            </a:r>
            <a:r>
              <a:rPr lang="id-ID" sz="3000" dirty="0" smtClean="0"/>
              <a:t>maju</a:t>
            </a:r>
            <a:r>
              <a:rPr lang="en-US" sz="3000" dirty="0" smtClean="0"/>
              <a:t>,</a:t>
            </a:r>
            <a:r>
              <a:rPr lang="id-ID" sz="3000" dirty="0" smtClean="0"/>
              <a:t> </a:t>
            </a:r>
            <a:r>
              <a:rPr lang="en-US" sz="3000" dirty="0" smtClean="0"/>
              <a:t>i</a:t>
            </a:r>
            <a:r>
              <a:rPr lang="id-ID" sz="3000" dirty="0" smtClean="0"/>
              <a:t>ni </a:t>
            </a:r>
            <a:r>
              <a:rPr lang="id-ID" sz="3000" dirty="0"/>
              <a:t>disebut </a:t>
            </a:r>
            <a:r>
              <a:rPr lang="id-ID" sz="3000" dirty="0" smtClean="0"/>
              <a:t>dorongan </a:t>
            </a:r>
            <a:r>
              <a:rPr lang="id-ID" sz="3000" dirty="0"/>
              <a:t>yang ditimbulkan oleh gerakan lengan dan kaki.</a:t>
            </a:r>
            <a:endParaRPr lang="en-US" sz="3000" dirty="0"/>
          </a:p>
          <a:p>
            <a:pPr>
              <a:buNone/>
            </a:pPr>
            <a:r>
              <a:rPr lang="en-US" sz="3000" dirty="0" smtClean="0"/>
              <a:t>    </a:t>
            </a:r>
            <a:r>
              <a:rPr lang="id-ID" sz="3000" dirty="0" smtClean="0"/>
              <a:t>Untuk </a:t>
            </a:r>
            <a:r>
              <a:rPr lang="id-ID" sz="3000" dirty="0"/>
              <a:t>dapat renang lebih cepat, harus melakukan </a:t>
            </a:r>
            <a:r>
              <a:rPr lang="id-ID" sz="3000" dirty="0" smtClean="0"/>
              <a:t>hal-hal </a:t>
            </a:r>
            <a:r>
              <a:rPr lang="id-ID" sz="3000" dirty="0"/>
              <a:t>berikut:</a:t>
            </a:r>
            <a:endParaRPr lang="en-US" sz="3000" dirty="0"/>
          </a:p>
          <a:p>
            <a:pPr lvl="1"/>
            <a:r>
              <a:rPr lang="id-ID" sz="3000" dirty="0"/>
              <a:t>Mengurangi </a:t>
            </a:r>
            <a:r>
              <a:rPr lang="id-ID" sz="3000" dirty="0" smtClean="0"/>
              <a:t>hambatan</a:t>
            </a:r>
            <a:endParaRPr lang="en-US" sz="3000" dirty="0"/>
          </a:p>
          <a:p>
            <a:pPr lvl="1"/>
            <a:r>
              <a:rPr lang="id-ID" sz="3000" dirty="0"/>
              <a:t>Menambah dorongan, atau</a:t>
            </a:r>
            <a:endParaRPr lang="en-US" sz="3000" dirty="0"/>
          </a:p>
          <a:p>
            <a:pPr lvl="1"/>
            <a:r>
              <a:rPr lang="id-ID" sz="3000" dirty="0"/>
              <a:t>Menggunakan suatu kombinasi dari keduanya.</a:t>
            </a:r>
            <a:endParaRPr lang="en-US" sz="3000"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Gambar Pemulihan menyamping </a:t>
            </a:r>
            <a:r>
              <a:rPr lang="en-US" dirty="0" err="1" smtClean="0"/>
              <a:t>dan</a:t>
            </a:r>
            <a:r>
              <a:rPr lang="en-US" dirty="0" smtClean="0"/>
              <a:t> </a:t>
            </a:r>
            <a:r>
              <a:rPr lang="id-ID" dirty="0" smtClean="0"/>
              <a:t>Pemulihan siku tinggi</a:t>
            </a:r>
            <a:endParaRPr lang="en-US" dirty="0"/>
          </a:p>
        </p:txBody>
      </p:sp>
      <p:pic>
        <p:nvPicPr>
          <p:cNvPr id="5" name="Content Placeholder 4"/>
          <p:cNvPicPr>
            <a:picLocks noGrp="1"/>
          </p:cNvPicPr>
          <p:nvPr>
            <p:ph idx="1"/>
          </p:nvPr>
        </p:nvPicPr>
        <p:blipFill>
          <a:blip r:embed="rId2"/>
          <a:srcRect/>
          <a:stretch>
            <a:fillRect/>
          </a:stretch>
        </p:blipFill>
        <p:spPr bwMode="auto">
          <a:xfrm>
            <a:off x="762001" y="1905000"/>
            <a:ext cx="3428999" cy="4038600"/>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5181600" y="1981200"/>
            <a:ext cx="3505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algn="l"/>
            <a:r>
              <a:rPr lang="id-ID" sz="3200" dirty="0" smtClean="0"/>
              <a:t>D. Prinsip pemindahan </a:t>
            </a:r>
            <a:r>
              <a:rPr lang="en-US" sz="3200" dirty="0" smtClean="0"/>
              <a:t/>
            </a:r>
            <a:br>
              <a:rPr lang="en-US" sz="3200" dirty="0" smtClean="0"/>
            </a:br>
            <a:r>
              <a:rPr lang="en-US" sz="3200" dirty="0" smtClean="0"/>
              <a:t>    </a:t>
            </a:r>
            <a:r>
              <a:rPr lang="id-ID" sz="3200" dirty="0" smtClean="0"/>
              <a:t>momentum</a:t>
            </a:r>
            <a:endParaRPr lang="en-US" sz="3200" dirty="0"/>
          </a:p>
        </p:txBody>
      </p:sp>
      <p:sp>
        <p:nvSpPr>
          <p:cNvPr id="3" name="Content Placeholder 2"/>
          <p:cNvSpPr>
            <a:spLocks noGrp="1"/>
          </p:cNvSpPr>
          <p:nvPr>
            <p:ph idx="1"/>
          </p:nvPr>
        </p:nvSpPr>
        <p:spPr>
          <a:xfrm>
            <a:off x="457200" y="1447800"/>
            <a:ext cx="8229600" cy="5181600"/>
          </a:xfrm>
        </p:spPr>
        <p:txBody>
          <a:bodyPr>
            <a:normAutofit fontScale="92500" lnSpcReduction="20000"/>
          </a:bodyPr>
          <a:lstStyle/>
          <a:p>
            <a:r>
              <a:rPr lang="id-ID" dirty="0" smtClean="0"/>
              <a:t>Sangatlah mudah untuk memindahkan momentum dari satu bagian tubuh kebagian tubuh yang lain</a:t>
            </a:r>
            <a:endParaRPr lang="en-US" dirty="0" smtClean="0"/>
          </a:p>
          <a:p>
            <a:r>
              <a:rPr lang="id-ID" dirty="0" smtClean="0"/>
              <a:t>Prinsip dasar ini digunakan pada setiap gerakan-gerakan yang digunakan di dalam air</a:t>
            </a:r>
            <a:endParaRPr lang="en-US" dirty="0" smtClean="0"/>
          </a:p>
          <a:p>
            <a:r>
              <a:rPr lang="id-ID" dirty="0" smtClean="0"/>
              <a:t>Momentum yang ditimbulkan oleh lengan selama mengayun dipindahkan ke seluruh tubuhnya dan membantunya meloncat lebih jauh pada saat </a:t>
            </a:r>
            <a:r>
              <a:rPr lang="id-ID" i="1" dirty="0" smtClean="0"/>
              <a:t>start</a:t>
            </a:r>
            <a:r>
              <a:rPr lang="en-US" i="1" dirty="0" smtClean="0"/>
              <a:t> </a:t>
            </a:r>
            <a:r>
              <a:rPr lang="en-US" dirty="0" err="1" smtClean="0"/>
              <a:t>maupun</a:t>
            </a:r>
            <a:r>
              <a:rPr lang="en-US" dirty="0" smtClean="0"/>
              <a:t> </a:t>
            </a:r>
            <a:r>
              <a:rPr lang="en-US" dirty="0" err="1" smtClean="0"/>
              <a:t>pembalikan</a:t>
            </a:r>
            <a:endParaRPr lang="en-US" dirty="0" smtClean="0"/>
          </a:p>
          <a:p>
            <a:r>
              <a:rPr lang="id-ID" dirty="0" smtClean="0"/>
              <a:t>Memperlambat kecepatan dari pemulihan lengan atau kedua pada gaya </a:t>
            </a:r>
            <a:r>
              <a:rPr lang="id-ID" i="1" dirty="0" smtClean="0"/>
              <a:t>crawl</a:t>
            </a:r>
            <a:r>
              <a:rPr lang="id-ID" dirty="0" smtClean="0"/>
              <a:t> atau gaya kupu-kupu sebelum lengan masuk ke air juga </a:t>
            </a:r>
            <a:r>
              <a:rPr lang="en-US" dirty="0" err="1" smtClean="0"/>
              <a:t>dapat</a:t>
            </a:r>
            <a:r>
              <a:rPr lang="en-US" dirty="0" smtClean="0"/>
              <a:t> </a:t>
            </a:r>
            <a:r>
              <a:rPr lang="id-ID" dirty="0" smtClean="0"/>
              <a:t>menimbulkan pengaruh yang merugikan</a:t>
            </a:r>
            <a:r>
              <a:rPr lang="en-US" dirty="0" smtClean="0"/>
              <a:t> </a:t>
            </a:r>
            <a:r>
              <a:rPr lang="en-US" dirty="0" err="1" smtClean="0"/>
              <a:t>dalam</a:t>
            </a:r>
            <a:r>
              <a:rPr lang="en-US" dirty="0" smtClean="0"/>
              <a:t> </a:t>
            </a:r>
            <a:r>
              <a:rPr lang="en-US" dirty="0" err="1" smtClean="0"/>
              <a:t>pemindahan</a:t>
            </a:r>
            <a:r>
              <a:rPr lang="en-US" dirty="0" smtClean="0"/>
              <a:t> momentum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G</a:t>
            </a:r>
            <a:r>
              <a:rPr lang="en-US" dirty="0" err="1" smtClean="0"/>
              <a:t>ambar</a:t>
            </a:r>
            <a:r>
              <a:rPr lang="id-ID" dirty="0" smtClean="0"/>
              <a:t>pemindahan momentum pada start </a:t>
            </a:r>
            <a:endParaRPr lang="en-US" dirty="0"/>
          </a:p>
        </p:txBody>
      </p:sp>
      <p:pic>
        <p:nvPicPr>
          <p:cNvPr id="4" name="Content Placeholder 3"/>
          <p:cNvPicPr>
            <a:picLocks noGrp="1"/>
          </p:cNvPicPr>
          <p:nvPr>
            <p:ph idx="1"/>
          </p:nvPr>
        </p:nvPicPr>
        <p:blipFill>
          <a:blip r:embed="rId2"/>
          <a:srcRect/>
          <a:stretch>
            <a:fillRect/>
          </a:stretch>
        </p:blipFill>
        <p:spPr bwMode="auto">
          <a:xfrm>
            <a:off x="304800" y="2057400"/>
            <a:ext cx="8229599" cy="4343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pPr algn="just"/>
            <a:endParaRPr lang="en-US" sz="2400" dirty="0"/>
          </a:p>
        </p:txBody>
      </p:sp>
      <p:sp>
        <p:nvSpPr>
          <p:cNvPr id="3" name="Content Placeholder 2"/>
          <p:cNvSpPr>
            <a:spLocks noGrp="1"/>
          </p:cNvSpPr>
          <p:nvPr>
            <p:ph idx="1"/>
          </p:nvPr>
        </p:nvSpPr>
        <p:spPr>
          <a:xfrm>
            <a:off x="457200" y="3276600"/>
            <a:ext cx="8229600" cy="3032760"/>
          </a:xfrm>
        </p:spPr>
        <p:txBody>
          <a:bodyPr>
            <a:normAutofit fontScale="92500" lnSpcReduction="20000"/>
          </a:bodyPr>
          <a:lstStyle/>
          <a:p>
            <a:r>
              <a:rPr lang="id-ID" dirty="0" smtClean="0"/>
              <a:t>Seorang dalam melihat perlombaan renang gaya punggung selalu akan melihat salah seorang perenang yang kepalanya naik turun yang disebabkan oleh cacat pada gaya ini. </a:t>
            </a:r>
            <a:endParaRPr lang="en-US" dirty="0" smtClean="0"/>
          </a:p>
          <a:p>
            <a:r>
              <a:rPr lang="id-ID" dirty="0" smtClean="0"/>
              <a:t>Untuk menghindarkan gerakan ke atas dan ke bawah ini, perenang punggung hanya harus membiarkan lengannya terus masuk ke air dengan momentum yang ditimbulkannya selama pemulihan</a:t>
            </a:r>
            <a:endParaRPr lang="en-US" dirty="0"/>
          </a:p>
        </p:txBody>
      </p:sp>
      <p:pic>
        <p:nvPicPr>
          <p:cNvPr id="4" name="Picture 3"/>
          <p:cNvPicPr/>
          <p:nvPr/>
        </p:nvPicPr>
        <p:blipFill>
          <a:blip r:embed="rId2"/>
          <a:srcRect/>
          <a:stretch>
            <a:fillRect/>
          </a:stretch>
        </p:blipFill>
        <p:spPr bwMode="auto">
          <a:xfrm>
            <a:off x="609600" y="609600"/>
            <a:ext cx="3657600" cy="21336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876800" y="609600"/>
            <a:ext cx="3581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id-ID" sz="3600" dirty="0" smtClean="0"/>
              <a:t>E. </a:t>
            </a:r>
            <a:r>
              <a:rPr lang="id-ID" sz="3600" dirty="0" smtClean="0">
                <a:effectLst/>
              </a:rPr>
              <a:t>Prinsip teoritis hukum kuadrat</a:t>
            </a:r>
            <a:endParaRPr lang="en-US" sz="3600" dirty="0">
              <a:effectLst/>
            </a:endParaRPr>
          </a:p>
        </p:txBody>
      </p:sp>
      <p:sp>
        <p:nvSpPr>
          <p:cNvPr id="3" name="Content Placeholder 2"/>
          <p:cNvSpPr>
            <a:spLocks noGrp="1"/>
          </p:cNvSpPr>
          <p:nvPr>
            <p:ph idx="1"/>
          </p:nvPr>
        </p:nvSpPr>
        <p:spPr>
          <a:xfrm>
            <a:off x="457200" y="1066800"/>
            <a:ext cx="8229600" cy="5791200"/>
          </a:xfrm>
        </p:spPr>
        <p:txBody>
          <a:bodyPr>
            <a:normAutofit fontScale="85000" lnSpcReduction="20000"/>
          </a:bodyPr>
          <a:lstStyle/>
          <a:p>
            <a:r>
              <a:rPr lang="id-ID" dirty="0" smtClean="0"/>
              <a:t>Hambatan badan yang ditimbulkan dalam air (atau setiap cairan atau gas) berubah kira-kira menurut kuadrat kecepatannya untuk menggambarkan kecepatan</a:t>
            </a:r>
            <a:endParaRPr lang="en-US" dirty="0" smtClean="0"/>
          </a:p>
          <a:p>
            <a:r>
              <a:rPr lang="id-ID" dirty="0" smtClean="0"/>
              <a:t>Hambatan ini juga berlaku bagi kecepatan dan hambatan perenang dalam air</a:t>
            </a:r>
            <a:r>
              <a:rPr lang="en-US" dirty="0" smtClean="0"/>
              <a:t>, </a:t>
            </a:r>
            <a:r>
              <a:rPr lang="en-US" dirty="0" err="1" smtClean="0"/>
              <a:t>yaitu</a:t>
            </a:r>
            <a:r>
              <a:rPr lang="id-ID" dirty="0" smtClean="0"/>
              <a:t> </a:t>
            </a:r>
            <a:r>
              <a:rPr lang="en-US" dirty="0" smtClean="0"/>
              <a:t>s</a:t>
            </a:r>
            <a:r>
              <a:rPr lang="id-ID" dirty="0" smtClean="0"/>
              <a:t>uatu peng</a:t>
            </a:r>
            <a:r>
              <a:rPr lang="en-US" dirty="0" smtClean="0"/>
              <a:t>g</a:t>
            </a:r>
            <a:r>
              <a:rPr lang="id-ID" dirty="0" smtClean="0"/>
              <a:t>unaan langsung dan praktis dari hukum ini dalam renang adalah dalam kecepatan masuknya pemulihan lengan dalam air.</a:t>
            </a:r>
            <a:endParaRPr lang="en-US" dirty="0" smtClean="0"/>
          </a:p>
          <a:p>
            <a:r>
              <a:rPr lang="id-ID" dirty="0" smtClean="0"/>
              <a:t>Kalau seorang perenang melemparkan lengannya masuk ke air 2 kali kecepatan sebelumnya, akan menimbulkan hambatan maju sebanyak 4 kali. </a:t>
            </a:r>
            <a:endParaRPr lang="en-US" dirty="0" smtClean="0"/>
          </a:p>
          <a:p>
            <a:r>
              <a:rPr lang="id-ID" dirty="0" smtClean="0"/>
              <a:t>Kecepatan dari pemulihan lengan harus sesuai dengan kecepatan lengan yang menarik secara tetap dengan lengan yang lain. Suatu paralel yang dekat antara kecepatan menarik dan memulihkan, merupakan faktor yang penting dalam ritme</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id-ID" dirty="0" smtClean="0"/>
              <a:t>Gambar  Prinsip teoritis hukum kuadrat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id-ID" dirty="0" smtClean="0"/>
              <a:t> </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id-ID" dirty="0" smtClean="0"/>
              <a:t>Kecepatan	: </a:t>
            </a:r>
            <a:r>
              <a:rPr lang="en-US" dirty="0" smtClean="0"/>
              <a:t>      200   mph                   300 mph</a:t>
            </a:r>
          </a:p>
          <a:p>
            <a:pPr>
              <a:buNone/>
            </a:pPr>
            <a:r>
              <a:rPr lang="en-US" dirty="0" smtClean="0"/>
              <a:t> </a:t>
            </a:r>
            <a:r>
              <a:rPr lang="id-ID" dirty="0" smtClean="0"/>
              <a:t>Hambatan</a:t>
            </a:r>
            <a:r>
              <a:rPr lang="en-US" dirty="0" smtClean="0"/>
              <a:t>:      4</a:t>
            </a:r>
            <a:r>
              <a:rPr lang="id-ID" dirty="0" smtClean="0"/>
              <a:t>00</a:t>
            </a:r>
            <a:r>
              <a:rPr lang="en-US" dirty="0" smtClean="0"/>
              <a:t>0</a:t>
            </a:r>
            <a:r>
              <a:rPr lang="id-ID" dirty="0" smtClean="0"/>
              <a:t> mph</a:t>
            </a:r>
            <a:r>
              <a:rPr lang="en-US" dirty="0" smtClean="0"/>
              <a:t>   </a:t>
            </a:r>
            <a:r>
              <a:rPr lang="id-ID" dirty="0" smtClean="0"/>
              <a:t>	 </a:t>
            </a:r>
            <a:r>
              <a:rPr lang="en-US" dirty="0" smtClean="0"/>
              <a:t>           9</a:t>
            </a:r>
            <a:r>
              <a:rPr lang="id-ID" dirty="0" smtClean="0"/>
              <a:t>0</a:t>
            </a:r>
            <a:r>
              <a:rPr lang="en-US" dirty="0" smtClean="0"/>
              <a:t>00</a:t>
            </a:r>
            <a:r>
              <a:rPr lang="id-ID" dirty="0" smtClean="0"/>
              <a:t> mph</a:t>
            </a:r>
            <a:endParaRPr lang="en-US" dirty="0" smtClean="0"/>
          </a:p>
          <a:p>
            <a:pPr>
              <a:buNone/>
            </a:pPr>
            <a:endParaRPr lang="en-US" dirty="0"/>
          </a:p>
        </p:txBody>
      </p:sp>
      <p:pic>
        <p:nvPicPr>
          <p:cNvPr id="5" name="Picture 4"/>
          <p:cNvPicPr/>
          <p:nvPr/>
        </p:nvPicPr>
        <p:blipFill>
          <a:blip r:embed="rId2"/>
          <a:srcRect/>
          <a:stretch>
            <a:fillRect/>
          </a:stretch>
        </p:blipFill>
        <p:spPr bwMode="auto">
          <a:xfrm>
            <a:off x="2362200" y="1752600"/>
            <a:ext cx="2743200" cy="2333625"/>
          </a:xfrm>
          <a:prstGeom prst="rect">
            <a:avLst/>
          </a:prstGeom>
          <a:noFill/>
          <a:ln w="9525">
            <a:noFill/>
            <a:miter lim="800000"/>
            <a:headEnd/>
            <a:tailEnd/>
          </a:ln>
        </p:spPr>
      </p:pic>
      <p:pic>
        <p:nvPicPr>
          <p:cNvPr id="6" name="Picture 5"/>
          <p:cNvPicPr/>
          <p:nvPr/>
        </p:nvPicPr>
        <p:blipFill>
          <a:blip r:embed="rId2"/>
          <a:srcRect/>
          <a:stretch>
            <a:fillRect/>
          </a:stretch>
        </p:blipFill>
        <p:spPr bwMode="auto">
          <a:xfrm>
            <a:off x="5715000" y="1676400"/>
            <a:ext cx="2819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smtClean="0">
                <a:effectLst/>
              </a:rPr>
              <a:t>F. </a:t>
            </a:r>
            <a:r>
              <a:rPr lang="id-ID" sz="3600" dirty="0" smtClean="0">
                <a:effectLst/>
              </a:rPr>
              <a:t>Prinsip daya apung</a:t>
            </a:r>
            <a:endParaRPr lang="en-US" sz="3600" dirty="0">
              <a:effectLst/>
            </a:endParaRPr>
          </a:p>
        </p:txBody>
      </p:sp>
      <p:sp>
        <p:nvSpPr>
          <p:cNvPr id="3" name="Content Placeholder 2"/>
          <p:cNvSpPr>
            <a:spLocks noGrp="1"/>
          </p:cNvSpPr>
          <p:nvPr>
            <p:ph idx="1"/>
          </p:nvPr>
        </p:nvSpPr>
        <p:spPr>
          <a:xfrm>
            <a:off x="457200" y="1219200"/>
            <a:ext cx="8229600" cy="5090160"/>
          </a:xfrm>
        </p:spPr>
        <p:txBody>
          <a:bodyPr>
            <a:normAutofit fontScale="92500"/>
          </a:bodyPr>
          <a:lstStyle/>
          <a:p>
            <a:r>
              <a:rPr lang="id-ID" dirty="0" smtClean="0"/>
              <a:t>Sebuah kapal yang bermuatan ringan lebih mudah ditarik atau didorong dalam air daripada kapal yang bermuatan berat yang mempunyai ukuran dan bentuk yang sama. </a:t>
            </a:r>
            <a:endParaRPr lang="en-US" dirty="0" smtClean="0"/>
          </a:p>
          <a:p>
            <a:r>
              <a:rPr lang="id-ID" dirty="0" smtClean="0"/>
              <a:t>Kapal itu memindahkan lebih sedikit air, dengan sendirinya manampung lebih sedikit, dan inersia yang harus diatasinya dengan lebih sedikit.</a:t>
            </a:r>
            <a:endParaRPr lang="en-US" dirty="0" smtClean="0"/>
          </a:p>
          <a:p>
            <a:r>
              <a:rPr lang="id-ID" dirty="0" smtClean="0"/>
              <a:t>Seorang perenang yang lebih ringan mengapung lebih tinggi dan menimbulkan hambatan yang lebih sedikit daripada perenang yang lebih berat, yang daya apungnya lebih sedikit daripada ukuran yang sama</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id-ID" dirty="0" smtClean="0"/>
              <a:t>Perenang-perenang mempunyai bermacam-macam bentuk tubuh, ukuran tulang, perkembangan otot, berat, jumlah relatif dari jaringan lemak, kapasitas paru-paru dan sebagainya</a:t>
            </a:r>
            <a:r>
              <a:rPr lang="en-US" dirty="0" smtClean="0"/>
              <a:t> (</a:t>
            </a:r>
            <a:r>
              <a:rPr lang="id-ID" dirty="0" smtClean="0"/>
              <a:t>Perenang-perenang mempunyai bermacam-macam bentuk tubuh, ukuran tulang, perkembangan otot, berat, jumlah relatif dari jaringan lemak, kapasitas paru-paru dan sebagainya</a:t>
            </a:r>
            <a:r>
              <a:rPr lang="en-US" dirty="0" smtClean="0"/>
              <a:t>)</a:t>
            </a:r>
          </a:p>
          <a:p>
            <a:r>
              <a:rPr lang="id-ID" dirty="0" smtClean="0"/>
              <a:t>Seorang anak dengan tulang besar dan kerangka berat, akan mengapung lebih rendah daripada perenang ringan, tetapi mungkin mempunyai lebih banyak otot untuk menggerakkannya dalam air</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FAKTOR-FAKTOR YANG MEMPENGARUHI DAYA APUNG</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Volume </a:t>
            </a:r>
            <a:r>
              <a:rPr lang="en-US" dirty="0" err="1" smtClean="0"/>
              <a:t>udara</a:t>
            </a:r>
            <a:r>
              <a:rPr lang="en-US" dirty="0" smtClean="0"/>
              <a:t>: </a:t>
            </a:r>
            <a:r>
              <a:rPr lang="en-US" dirty="0" err="1" smtClean="0"/>
              <a:t>Seseorang</a:t>
            </a:r>
            <a:r>
              <a:rPr lang="en-US" dirty="0" smtClean="0"/>
              <a:t> yang </a:t>
            </a:r>
            <a:r>
              <a:rPr lang="en-US" dirty="0" err="1" smtClean="0"/>
              <a:t>mempunyai</a:t>
            </a:r>
            <a:r>
              <a:rPr lang="en-US" dirty="0" smtClean="0"/>
              <a:t> </a:t>
            </a:r>
            <a:r>
              <a:rPr lang="en-US" dirty="0" err="1" smtClean="0"/>
              <a:t>kemampuan</a:t>
            </a:r>
            <a:r>
              <a:rPr lang="en-US" dirty="0" smtClean="0"/>
              <a:t> </a:t>
            </a:r>
            <a:r>
              <a:rPr lang="en-US" dirty="0" err="1" smtClean="0"/>
              <a:t>menghirup</a:t>
            </a:r>
            <a:r>
              <a:rPr lang="en-US" dirty="0" smtClean="0"/>
              <a:t> </a:t>
            </a:r>
            <a:r>
              <a:rPr lang="en-US" dirty="0" err="1" smtClean="0"/>
              <a:t>udara</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sehingga</a:t>
            </a:r>
            <a:r>
              <a:rPr lang="en-US" dirty="0" smtClean="0"/>
              <a:t> </a:t>
            </a:r>
            <a:r>
              <a:rPr lang="en-US" dirty="0" err="1" smtClean="0"/>
              <a:t>mampu</a:t>
            </a:r>
            <a:r>
              <a:rPr lang="en-US" dirty="0" smtClean="0"/>
              <a:t> </a:t>
            </a:r>
            <a:r>
              <a:rPr lang="en-US" dirty="0" err="1" smtClean="0"/>
              <a:t>menyimpan</a:t>
            </a:r>
            <a:r>
              <a:rPr lang="en-US" dirty="0" smtClean="0"/>
              <a:t> </a:t>
            </a:r>
            <a:r>
              <a:rPr lang="en-US" dirty="0" err="1" smtClean="0"/>
              <a:t>cadangan</a:t>
            </a:r>
            <a:r>
              <a:rPr lang="en-US" dirty="0" smtClean="0"/>
              <a:t> </a:t>
            </a:r>
            <a:r>
              <a:rPr lang="en-US" dirty="0" err="1" smtClean="0"/>
              <a:t>udara</a:t>
            </a:r>
            <a:r>
              <a:rPr lang="en-US" dirty="0" smtClean="0"/>
              <a:t> </a:t>
            </a:r>
            <a:r>
              <a:rPr lang="en-US" dirty="0" err="1" smtClean="0"/>
              <a:t>di</a:t>
            </a:r>
            <a:r>
              <a:rPr lang="en-US" dirty="0" smtClean="0"/>
              <a:t> </a:t>
            </a:r>
            <a:r>
              <a:rPr lang="en-US" dirty="0" err="1" smtClean="0"/>
              <a:t>dalam</a:t>
            </a:r>
            <a:r>
              <a:rPr lang="en-US" dirty="0" smtClean="0"/>
              <a:t> </a:t>
            </a:r>
            <a:r>
              <a:rPr lang="en-US" dirty="0" err="1" smtClean="0"/>
              <a:t>paru-paru</a:t>
            </a:r>
            <a:r>
              <a:rPr lang="en-US" dirty="0" smtClean="0"/>
              <a:t> , </a:t>
            </a:r>
            <a:r>
              <a:rPr lang="en-US" dirty="0" err="1" smtClean="0"/>
              <a:t>kemampuan</a:t>
            </a:r>
            <a:r>
              <a:rPr lang="en-US" dirty="0" smtClean="0"/>
              <a:t> </a:t>
            </a:r>
            <a:r>
              <a:rPr lang="en-US" dirty="0" err="1" smtClean="0"/>
              <a:t>daya</a:t>
            </a:r>
            <a:r>
              <a:rPr lang="en-US" dirty="0" smtClean="0"/>
              <a:t> </a:t>
            </a:r>
            <a:r>
              <a:rPr lang="en-US" dirty="0" err="1" smtClean="0"/>
              <a:t>apungnya</a:t>
            </a:r>
            <a:r>
              <a:rPr lang="en-US" dirty="0" smtClean="0"/>
              <a:t> </a:t>
            </a:r>
            <a:r>
              <a:rPr lang="en-US" dirty="0" err="1" smtClean="0"/>
              <a:t>lebih</a:t>
            </a:r>
            <a:r>
              <a:rPr lang="en-US" dirty="0" smtClean="0"/>
              <a:t> </a:t>
            </a:r>
            <a:r>
              <a:rPr lang="en-US" dirty="0" err="1" smtClean="0"/>
              <a:t>besar</a:t>
            </a:r>
            <a:r>
              <a:rPr lang="en-US" dirty="0" smtClean="0"/>
              <a:t>.</a:t>
            </a:r>
          </a:p>
          <a:p>
            <a:r>
              <a:rPr lang="en-US" dirty="0" err="1" smtClean="0"/>
              <a:t>Usia</a:t>
            </a:r>
            <a:r>
              <a:rPr lang="en-US" dirty="0" smtClean="0"/>
              <a:t>: </a:t>
            </a:r>
            <a:r>
              <a:rPr lang="en-US" dirty="0" err="1" smtClean="0"/>
              <a:t>Semakin</a:t>
            </a:r>
            <a:r>
              <a:rPr lang="en-US" dirty="0" smtClean="0"/>
              <a:t> </a:t>
            </a:r>
            <a:r>
              <a:rPr lang="en-US" dirty="0" err="1" smtClean="0"/>
              <a:t>muda</a:t>
            </a:r>
            <a:r>
              <a:rPr lang="en-US" dirty="0" smtClean="0"/>
              <a:t> </a:t>
            </a:r>
            <a:r>
              <a:rPr lang="en-US" dirty="0" err="1" smtClean="0"/>
              <a:t>usia</a:t>
            </a:r>
            <a:r>
              <a:rPr lang="en-US" dirty="0" smtClean="0"/>
              <a:t>, </a:t>
            </a:r>
            <a:r>
              <a:rPr lang="en-US" dirty="0" err="1" smtClean="0"/>
              <a:t>maka</a:t>
            </a:r>
            <a:r>
              <a:rPr lang="en-US" dirty="0" smtClean="0"/>
              <a:t> </a:t>
            </a:r>
            <a:r>
              <a:rPr lang="en-US" dirty="0" err="1" smtClean="0"/>
              <a:t>kemampuan</a:t>
            </a:r>
            <a:r>
              <a:rPr lang="en-US" dirty="0" smtClean="0"/>
              <a:t> </a:t>
            </a:r>
            <a:r>
              <a:rPr lang="en-US" dirty="0" err="1" smtClean="0"/>
              <a:t>daya</a:t>
            </a:r>
            <a:r>
              <a:rPr lang="en-US" dirty="0" smtClean="0"/>
              <a:t> </a:t>
            </a:r>
            <a:r>
              <a:rPr lang="en-US" dirty="0" err="1" smtClean="0"/>
              <a:t>apungnya</a:t>
            </a:r>
            <a:r>
              <a:rPr lang="en-US" dirty="0" smtClean="0"/>
              <a:t> </a:t>
            </a:r>
            <a:r>
              <a:rPr lang="en-US" dirty="0" err="1" smtClean="0"/>
              <a:t>lebih</a:t>
            </a:r>
            <a:r>
              <a:rPr lang="en-US" dirty="0" smtClean="0"/>
              <a:t> </a:t>
            </a:r>
            <a:r>
              <a:rPr lang="en-US" dirty="0" err="1" smtClean="0"/>
              <a:t>baik</a:t>
            </a:r>
            <a:r>
              <a:rPr lang="en-US" dirty="0" smtClean="0"/>
              <a:t> (</a:t>
            </a:r>
            <a:r>
              <a:rPr lang="en-US" dirty="0" err="1" smtClean="0"/>
              <a:t>tubuh</a:t>
            </a:r>
            <a:r>
              <a:rPr lang="en-US" dirty="0" smtClean="0"/>
              <a:t> </a:t>
            </a:r>
            <a:r>
              <a:rPr lang="en-US" dirty="0" err="1" smtClean="0"/>
              <a:t>masih</a:t>
            </a:r>
            <a:r>
              <a:rPr lang="en-US" dirty="0" smtClean="0"/>
              <a:t> </a:t>
            </a:r>
            <a:r>
              <a:rPr lang="en-US" dirty="0" err="1" smtClean="0"/>
              <a:t>lentur</a:t>
            </a:r>
            <a:r>
              <a:rPr lang="en-US" dirty="0" smtClean="0"/>
              <a:t>, </a:t>
            </a:r>
            <a:r>
              <a:rPr lang="en-US" dirty="0" err="1" smtClean="0"/>
              <a:t>belum</a:t>
            </a:r>
            <a:r>
              <a:rPr lang="en-US" dirty="0" smtClean="0"/>
              <a:t> </a:t>
            </a:r>
            <a:r>
              <a:rPr lang="en-US" dirty="0" err="1" smtClean="0"/>
              <a:t>banyak</a:t>
            </a:r>
            <a:r>
              <a:rPr lang="en-US" dirty="0" smtClean="0"/>
              <a:t> </a:t>
            </a:r>
            <a:r>
              <a:rPr lang="en-US" dirty="0" err="1" smtClean="0"/>
              <a:t>aktivitas</a:t>
            </a:r>
            <a:r>
              <a:rPr lang="en-US" dirty="0" smtClean="0"/>
              <a:t> yang </a:t>
            </a:r>
            <a:r>
              <a:rPr lang="en-US" dirty="0" err="1" smtClean="0"/>
              <a:t>berlawanan</a:t>
            </a:r>
            <a:r>
              <a:rPr lang="en-US" dirty="0" smtClean="0"/>
              <a:t>)</a:t>
            </a:r>
          </a:p>
          <a:p>
            <a:r>
              <a:rPr lang="en-US" dirty="0" err="1" smtClean="0"/>
              <a:t>Kepadatan</a:t>
            </a:r>
            <a:r>
              <a:rPr lang="en-US" dirty="0" smtClean="0"/>
              <a:t> </a:t>
            </a:r>
            <a:r>
              <a:rPr lang="en-US" dirty="0" err="1" smtClean="0"/>
              <a:t>tulang</a:t>
            </a:r>
            <a:r>
              <a:rPr lang="en-US" dirty="0" smtClean="0"/>
              <a:t>: </a:t>
            </a:r>
            <a:r>
              <a:rPr lang="en-US" dirty="0" err="1" smtClean="0"/>
              <a:t>orang</a:t>
            </a:r>
            <a:r>
              <a:rPr lang="en-US" dirty="0" smtClean="0"/>
              <a:t> yang </a:t>
            </a:r>
            <a:r>
              <a:rPr lang="en-US" dirty="0" err="1" smtClean="0"/>
              <a:t>mempunyai</a:t>
            </a:r>
            <a:r>
              <a:rPr lang="en-US" dirty="0" smtClean="0"/>
              <a:t> </a:t>
            </a:r>
            <a:r>
              <a:rPr lang="en-US" dirty="0" err="1" smtClean="0"/>
              <a:t>tulang</a:t>
            </a:r>
            <a:r>
              <a:rPr lang="en-US" dirty="0" smtClean="0"/>
              <a:t> yang </a:t>
            </a:r>
            <a:r>
              <a:rPr lang="en-US" dirty="0" err="1" smtClean="0"/>
              <a:t>berat</a:t>
            </a:r>
            <a:r>
              <a:rPr lang="en-US" dirty="0" smtClean="0"/>
              <a:t> </a:t>
            </a:r>
            <a:r>
              <a:rPr lang="en-US" dirty="0" err="1" smtClean="0"/>
              <a:t>akan</a:t>
            </a:r>
            <a:r>
              <a:rPr lang="en-US" dirty="0" smtClean="0"/>
              <a:t> </a:t>
            </a:r>
            <a:r>
              <a:rPr lang="en-US" dirty="0" err="1" smtClean="0"/>
              <a:t>menyebabkan</a:t>
            </a:r>
            <a:r>
              <a:rPr lang="en-US" dirty="0" smtClean="0"/>
              <a:t> </a:t>
            </a:r>
            <a:r>
              <a:rPr lang="en-US" dirty="0" err="1" smtClean="0"/>
              <a:t>daya</a:t>
            </a:r>
            <a:r>
              <a:rPr lang="en-US" dirty="0" smtClean="0"/>
              <a:t> </a:t>
            </a:r>
            <a:r>
              <a:rPr lang="en-US" dirty="0" err="1" smtClean="0"/>
              <a:t>apungnya</a:t>
            </a:r>
            <a:r>
              <a:rPr lang="en-US" dirty="0" smtClean="0"/>
              <a:t> </a:t>
            </a:r>
            <a:r>
              <a:rPr lang="en-US" dirty="0" err="1" smtClean="0"/>
              <a:t>rendah</a:t>
            </a:r>
            <a:r>
              <a:rPr lang="en-US" dirty="0" smtClean="0"/>
              <a:t> (</a:t>
            </a:r>
            <a:r>
              <a:rPr lang="en-US" dirty="0" err="1" smtClean="0"/>
              <a:t>laki-laki</a:t>
            </a:r>
            <a:r>
              <a:rPr lang="en-US" dirty="0" smtClean="0"/>
              <a:t> </a:t>
            </a:r>
            <a:r>
              <a:rPr lang="en-US" dirty="0" err="1" smtClean="0"/>
              <a:t>dengan</a:t>
            </a:r>
            <a:r>
              <a:rPr lang="en-US" dirty="0" smtClean="0"/>
              <a:t> </a:t>
            </a:r>
            <a:r>
              <a:rPr lang="en-US" dirty="0" err="1" smtClean="0"/>
              <a:t>perempuan</a:t>
            </a:r>
            <a:r>
              <a:rPr lang="en-US" dirty="0" smtClean="0"/>
              <a:t>, </a:t>
            </a:r>
            <a:r>
              <a:rPr lang="en-US" dirty="0" err="1" smtClean="0"/>
              <a:t>orang</a:t>
            </a:r>
            <a:r>
              <a:rPr lang="en-US" dirty="0" smtClean="0"/>
              <a:t> </a:t>
            </a:r>
            <a:r>
              <a:rPr lang="en-US" dirty="0" err="1" smtClean="0"/>
              <a:t>kulit</a:t>
            </a:r>
            <a:r>
              <a:rPr lang="en-US" dirty="0" smtClean="0"/>
              <a:t> </a:t>
            </a:r>
            <a:r>
              <a:rPr lang="en-US" dirty="0" err="1" smtClean="0"/>
              <a:t>hitam</a:t>
            </a:r>
            <a:r>
              <a:rPr lang="en-US" dirty="0" smtClean="0"/>
              <a:t> </a:t>
            </a:r>
            <a:r>
              <a:rPr lang="en-US" dirty="0" err="1" smtClean="0"/>
              <a:t>dan</a:t>
            </a:r>
            <a:r>
              <a:rPr lang="en-US" dirty="0" smtClean="0"/>
              <a:t> </a:t>
            </a:r>
            <a:r>
              <a:rPr lang="en-US" dirty="0" err="1" smtClean="0"/>
              <a:t>orang</a:t>
            </a:r>
            <a:r>
              <a:rPr lang="en-US" dirty="0" smtClean="0"/>
              <a:t> </a:t>
            </a:r>
            <a:r>
              <a:rPr lang="en-US" dirty="0" err="1" smtClean="0"/>
              <a:t>kulit</a:t>
            </a:r>
            <a:r>
              <a:rPr lang="en-US" dirty="0" smtClean="0"/>
              <a:t> </a:t>
            </a:r>
            <a:r>
              <a:rPr lang="en-US" dirty="0" err="1" smtClean="0"/>
              <a:t>putih</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BEBERAPA ISTILAH </a:t>
            </a:r>
            <a:br>
              <a:rPr lang="en-US" sz="3200" dirty="0" smtClean="0"/>
            </a:br>
            <a:r>
              <a:rPr lang="en-US" sz="3200" dirty="0" smtClean="0"/>
              <a:t>DALAM RENANG</a:t>
            </a:r>
            <a:endParaRPr lang="en-US" sz="3200" dirty="0"/>
          </a:p>
        </p:txBody>
      </p:sp>
      <p:sp>
        <p:nvSpPr>
          <p:cNvPr id="3" name="Content Placeholder 2"/>
          <p:cNvSpPr>
            <a:spLocks noGrp="1"/>
          </p:cNvSpPr>
          <p:nvPr>
            <p:ph idx="1"/>
          </p:nvPr>
        </p:nvSpPr>
        <p:spPr>
          <a:xfrm>
            <a:off x="228600" y="1600200"/>
            <a:ext cx="8686800" cy="5029200"/>
          </a:xfrm>
        </p:spPr>
        <p:txBody>
          <a:bodyPr>
            <a:normAutofit/>
          </a:bodyPr>
          <a:lstStyle/>
          <a:p>
            <a:r>
              <a:rPr lang="en-US" dirty="0" smtClean="0"/>
              <a:t>Flotation (</a:t>
            </a:r>
            <a:r>
              <a:rPr lang="en-US" dirty="0" err="1" smtClean="0"/>
              <a:t>mengapung</a:t>
            </a:r>
            <a:r>
              <a:rPr lang="en-US" dirty="0" smtClean="0"/>
              <a:t>): </a:t>
            </a:r>
            <a:r>
              <a:rPr lang="en-US" dirty="0" err="1" smtClean="0"/>
              <a:t>kemampuan</a:t>
            </a:r>
            <a:r>
              <a:rPr lang="en-US" dirty="0" smtClean="0"/>
              <a:t> </a:t>
            </a:r>
            <a:r>
              <a:rPr lang="en-US" dirty="0" err="1" smtClean="0"/>
              <a:t>tubuh</a:t>
            </a:r>
            <a:r>
              <a:rPr lang="en-US" dirty="0" smtClean="0"/>
              <a:t> </a:t>
            </a:r>
            <a:r>
              <a:rPr lang="en-US" dirty="0" err="1" smtClean="0"/>
              <a:t>untuk</a:t>
            </a:r>
            <a:r>
              <a:rPr lang="en-US" dirty="0" smtClean="0"/>
              <a:t> </a:t>
            </a:r>
            <a:r>
              <a:rPr lang="en-US" dirty="0" err="1" smtClean="0"/>
              <a:t>mengapung</a:t>
            </a:r>
            <a:r>
              <a:rPr lang="en-US" dirty="0" smtClean="0"/>
              <a:t> </a:t>
            </a:r>
            <a:r>
              <a:rPr lang="en-US" dirty="0" err="1" smtClean="0"/>
              <a:t>dalam</a:t>
            </a:r>
            <a:r>
              <a:rPr lang="en-US" dirty="0" smtClean="0"/>
              <a:t> air yang </a:t>
            </a:r>
            <a:r>
              <a:rPr lang="en-US" dirty="0" err="1" smtClean="0"/>
              <a:t>dapat</a:t>
            </a:r>
            <a:r>
              <a:rPr lang="en-US" dirty="0" smtClean="0"/>
              <a:t> </a:t>
            </a:r>
            <a:r>
              <a:rPr lang="en-US" dirty="0" err="1" smtClean="0"/>
              <a:t>berpengaruh</a:t>
            </a:r>
            <a:r>
              <a:rPr lang="en-US" dirty="0" smtClean="0"/>
              <a:t> </a:t>
            </a:r>
            <a:r>
              <a:rPr lang="en-US" dirty="0" err="1" smtClean="0"/>
              <a:t>terhadap</a:t>
            </a:r>
            <a:r>
              <a:rPr lang="en-US" dirty="0" smtClean="0"/>
              <a:t> </a:t>
            </a:r>
            <a:r>
              <a:rPr lang="en-US" dirty="0" err="1" smtClean="0"/>
              <a:t>keberhasilan</a:t>
            </a:r>
            <a:r>
              <a:rPr lang="en-US" dirty="0" smtClean="0"/>
              <a:t> </a:t>
            </a:r>
            <a:r>
              <a:rPr lang="en-US" dirty="0" err="1" smtClean="0"/>
              <a:t>belajar</a:t>
            </a:r>
            <a:r>
              <a:rPr lang="en-US" dirty="0" smtClean="0"/>
              <a:t> </a:t>
            </a:r>
            <a:r>
              <a:rPr lang="en-US" dirty="0" err="1" smtClean="0"/>
              <a:t>berenang</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pemula</a:t>
            </a:r>
            <a:r>
              <a:rPr lang="en-US" dirty="0" smtClean="0"/>
              <a:t> </a:t>
            </a:r>
            <a:r>
              <a:rPr lang="en-US" dirty="0" err="1" smtClean="0"/>
              <a:t>maupun</a:t>
            </a:r>
            <a:r>
              <a:rPr lang="en-US" dirty="0" smtClean="0"/>
              <a:t> </a:t>
            </a:r>
            <a:r>
              <a:rPr lang="en-US" dirty="0" err="1" smtClean="0"/>
              <a:t>keberhasilan</a:t>
            </a:r>
            <a:r>
              <a:rPr lang="en-US" dirty="0" smtClean="0"/>
              <a:t>  </a:t>
            </a:r>
            <a:r>
              <a:rPr lang="en-US" dirty="0" err="1" smtClean="0"/>
              <a:t>mencapai</a:t>
            </a:r>
            <a:r>
              <a:rPr lang="en-US" dirty="0" smtClean="0"/>
              <a:t> </a:t>
            </a:r>
            <a:r>
              <a:rPr lang="en-US" dirty="0" err="1" smtClean="0"/>
              <a:t>prestasi</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lanjut</a:t>
            </a:r>
            <a:r>
              <a:rPr lang="en-US" dirty="0" smtClean="0"/>
              <a:t>.</a:t>
            </a:r>
          </a:p>
          <a:p>
            <a:pPr>
              <a:buNone/>
            </a:pPr>
            <a:endParaRPr lang="en-US" dirty="0" smtClean="0"/>
          </a:p>
          <a:p>
            <a:r>
              <a:rPr lang="en-US" dirty="0" smtClean="0"/>
              <a:t>Buoyant Force (</a:t>
            </a:r>
            <a:r>
              <a:rPr lang="en-US" dirty="0" err="1" smtClean="0"/>
              <a:t>daya</a:t>
            </a:r>
            <a:r>
              <a:rPr lang="en-US" dirty="0" smtClean="0"/>
              <a:t> </a:t>
            </a:r>
            <a:r>
              <a:rPr lang="en-US" dirty="0" err="1" smtClean="0"/>
              <a:t>apung</a:t>
            </a:r>
            <a:r>
              <a:rPr lang="en-US" dirty="0" smtClean="0"/>
              <a:t>) </a:t>
            </a:r>
            <a:r>
              <a:rPr lang="en-US" dirty="0" err="1" smtClean="0"/>
              <a:t>adalah</a:t>
            </a:r>
            <a:r>
              <a:rPr lang="en-US" dirty="0" smtClean="0"/>
              <a:t>: </a:t>
            </a:r>
            <a:r>
              <a:rPr lang="en-US" dirty="0" err="1" smtClean="0"/>
              <a:t>gaya</a:t>
            </a:r>
            <a:r>
              <a:rPr lang="en-US" dirty="0" smtClean="0"/>
              <a:t> yang </a:t>
            </a:r>
            <a:r>
              <a:rPr lang="en-US" dirty="0" err="1" smtClean="0"/>
              <a:t>bekerja</a:t>
            </a:r>
            <a:r>
              <a:rPr lang="en-US" dirty="0" smtClean="0"/>
              <a:t> </a:t>
            </a:r>
            <a:r>
              <a:rPr lang="en-US" dirty="0" err="1" smtClean="0"/>
              <a:t>pada</a:t>
            </a:r>
            <a:r>
              <a:rPr lang="en-US" dirty="0" smtClean="0"/>
              <a:t> </a:t>
            </a:r>
            <a:r>
              <a:rPr lang="en-US" dirty="0" err="1" smtClean="0"/>
              <a:t>tubuh</a:t>
            </a:r>
            <a:r>
              <a:rPr lang="en-US" dirty="0" smtClean="0"/>
              <a:t> </a:t>
            </a:r>
            <a:r>
              <a:rPr lang="en-US" dirty="0" err="1" smtClean="0"/>
              <a:t>seseorang</a:t>
            </a:r>
            <a:r>
              <a:rPr lang="en-US" dirty="0" smtClean="0"/>
              <a:t> yang </a:t>
            </a:r>
            <a:r>
              <a:rPr lang="en-US" dirty="0" err="1" smtClean="0"/>
              <a:t>besarnya</a:t>
            </a:r>
            <a:r>
              <a:rPr lang="en-US" dirty="0" smtClean="0"/>
              <a:t> </a:t>
            </a:r>
            <a:r>
              <a:rPr lang="en-US" dirty="0" err="1" smtClean="0"/>
              <a:t>sama</a:t>
            </a:r>
            <a:r>
              <a:rPr lang="en-US" dirty="0" smtClean="0"/>
              <a:t> </a:t>
            </a:r>
            <a:r>
              <a:rPr lang="en-US" dirty="0" err="1" smtClean="0"/>
              <a:t>dengan</a:t>
            </a:r>
            <a:r>
              <a:rPr lang="en-US" dirty="0" smtClean="0"/>
              <a:t> nol. </a:t>
            </a:r>
            <a:r>
              <a:rPr lang="en-US" dirty="0" err="1" smtClean="0"/>
              <a:t>Suatu</a:t>
            </a:r>
            <a:r>
              <a:rPr lang="en-US" dirty="0" smtClean="0"/>
              <a:t> </a:t>
            </a:r>
            <a:r>
              <a:rPr lang="en-US" dirty="0" err="1" smtClean="0"/>
              <a:t>benda</a:t>
            </a:r>
            <a:r>
              <a:rPr lang="en-US" dirty="0" smtClean="0"/>
              <a:t> </a:t>
            </a:r>
            <a:r>
              <a:rPr lang="en-US" dirty="0" err="1" smtClean="0"/>
              <a:t>akan</a:t>
            </a:r>
            <a:r>
              <a:rPr lang="en-US" dirty="0" smtClean="0"/>
              <a:t> </a:t>
            </a:r>
            <a:r>
              <a:rPr lang="en-US" dirty="0" err="1" smtClean="0"/>
              <a:t>mengapung</a:t>
            </a:r>
            <a:r>
              <a:rPr lang="en-US" dirty="0" smtClean="0"/>
              <a:t> </a:t>
            </a:r>
            <a:r>
              <a:rPr lang="en-US" dirty="0" err="1" smtClean="0"/>
              <a:t>jika</a:t>
            </a:r>
            <a:r>
              <a:rPr lang="en-US" dirty="0" smtClean="0"/>
              <a:t> </a:t>
            </a:r>
            <a:r>
              <a:rPr lang="en-US" dirty="0" err="1" smtClean="0"/>
              <a:t>berat</a:t>
            </a:r>
            <a:r>
              <a:rPr lang="en-US" dirty="0" smtClean="0"/>
              <a:t> </a:t>
            </a:r>
            <a:r>
              <a:rPr lang="en-US" dirty="0" err="1" smtClean="0"/>
              <a:t>benda</a:t>
            </a:r>
            <a:r>
              <a:rPr lang="en-US" dirty="0" smtClean="0"/>
              <a:t> </a:t>
            </a:r>
            <a:r>
              <a:rPr lang="en-US" dirty="0" err="1" smtClean="0"/>
              <a:t>lebih</a:t>
            </a:r>
            <a:r>
              <a:rPr lang="en-US" dirty="0" smtClean="0"/>
              <a:t> </a:t>
            </a:r>
            <a:r>
              <a:rPr lang="en-US" dirty="0" err="1" smtClean="0"/>
              <a:t>kecil</a:t>
            </a:r>
            <a:r>
              <a:rPr lang="en-US" dirty="0" smtClean="0"/>
              <a:t> </a:t>
            </a:r>
            <a:r>
              <a:rPr lang="en-US" dirty="0" err="1" smtClean="0"/>
              <a:t>atau</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daya</a:t>
            </a:r>
            <a:r>
              <a:rPr lang="en-US" dirty="0" smtClean="0"/>
              <a:t> </a:t>
            </a:r>
            <a:r>
              <a:rPr lang="en-US" dirty="0" err="1" smtClean="0"/>
              <a:t>apung</a:t>
            </a:r>
            <a:r>
              <a:rPr lang="en-US" dirty="0" smtClean="0"/>
              <a:t> </a:t>
            </a:r>
            <a:r>
              <a:rPr lang="en-US" dirty="0" err="1" smtClean="0"/>
              <a:t>maksimum</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b="1" dirty="0" smtClean="0"/>
              <a:t>G</a:t>
            </a:r>
            <a:r>
              <a:rPr lang="en-US" sz="3600" b="1" dirty="0" smtClean="0"/>
              <a:t>am</a:t>
            </a:r>
            <a:r>
              <a:rPr lang="id-ID" sz="3600" b="1" dirty="0" smtClean="0"/>
              <a:t>b</a:t>
            </a:r>
            <a:r>
              <a:rPr lang="en-US" sz="3600" b="1" dirty="0" err="1" smtClean="0"/>
              <a:t>ar</a:t>
            </a:r>
            <a:r>
              <a:rPr lang="id-ID" sz="3600" b="1" dirty="0" smtClean="0"/>
              <a:t>.  </a:t>
            </a:r>
            <a:r>
              <a:rPr lang="id-ID" sz="3600" b="1" dirty="0"/>
              <a:t>Hambatan dan Dorongan</a:t>
            </a:r>
            <a:endParaRPr lang="en-US" sz="3600" b="1" dirty="0"/>
          </a:p>
        </p:txBody>
      </p:sp>
      <p:sp>
        <p:nvSpPr>
          <p:cNvPr id="3" name="Content Placeholder 2"/>
          <p:cNvSpPr>
            <a:spLocks noGrp="1"/>
          </p:cNvSpPr>
          <p:nvPr>
            <p:ph idx="1"/>
          </p:nvPr>
        </p:nvSpPr>
        <p:spPr/>
        <p:txBody>
          <a:bodyPr/>
          <a:lstStyle/>
          <a:p>
            <a:pPr>
              <a:buNone/>
            </a:pPr>
            <a:r>
              <a:rPr lang="en-US" sz="2800" dirty="0" smtClean="0"/>
              <a:t>    KETERANGAN:</a:t>
            </a:r>
          </a:p>
          <a:p>
            <a:r>
              <a:rPr lang="id-ID" sz="2800" dirty="0" smtClean="0"/>
              <a:t>D </a:t>
            </a:r>
            <a:r>
              <a:rPr lang="id-ID" sz="2800" dirty="0"/>
              <a:t>= Dorongan</a:t>
            </a:r>
            <a:endParaRPr lang="en-US" sz="2800" dirty="0"/>
          </a:p>
          <a:p>
            <a:r>
              <a:rPr lang="id-ID" sz="2800" dirty="0" smtClean="0"/>
              <a:t>H </a:t>
            </a:r>
            <a:r>
              <a:rPr lang="id-ID" sz="2800" dirty="0"/>
              <a:t>= Hambatan</a:t>
            </a:r>
            <a:endParaRPr lang="en-US" sz="2800" dirty="0"/>
          </a:p>
          <a:p>
            <a:pPr>
              <a:buNone/>
            </a:pPr>
            <a:endParaRPr lang="en-US" dirty="0"/>
          </a:p>
        </p:txBody>
      </p:sp>
      <p:pic>
        <p:nvPicPr>
          <p:cNvPr id="1026" name="Picture 2"/>
          <p:cNvPicPr>
            <a:picLocks noChangeAspect="1" noChangeArrowheads="1"/>
          </p:cNvPicPr>
          <p:nvPr/>
        </p:nvPicPr>
        <p:blipFill>
          <a:blip r:embed="rId2"/>
          <a:srcRect/>
          <a:stretch>
            <a:fillRect/>
          </a:stretch>
        </p:blipFill>
        <p:spPr bwMode="auto">
          <a:xfrm>
            <a:off x="381000" y="3124200"/>
            <a:ext cx="8382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096000"/>
          </a:xfrm>
        </p:spPr>
        <p:txBody>
          <a:bodyPr>
            <a:normAutofit fontScale="92500" lnSpcReduction="20000"/>
          </a:bodyPr>
          <a:lstStyle/>
          <a:p>
            <a:r>
              <a:rPr lang="en-US" sz="3600" dirty="0" smtClean="0"/>
              <a:t>Surface Drag (</a:t>
            </a:r>
            <a:r>
              <a:rPr lang="en-US" sz="3600" dirty="0" err="1" smtClean="0"/>
              <a:t>Tahanan</a:t>
            </a:r>
            <a:r>
              <a:rPr lang="en-US" sz="3600" dirty="0" smtClean="0"/>
              <a:t> </a:t>
            </a:r>
            <a:r>
              <a:rPr lang="en-US" sz="3600" dirty="0" err="1" smtClean="0"/>
              <a:t>permukaan</a:t>
            </a:r>
            <a:r>
              <a:rPr lang="en-US" sz="3600" dirty="0" smtClean="0"/>
              <a:t>)</a:t>
            </a:r>
          </a:p>
          <a:p>
            <a:pPr>
              <a:buNone/>
            </a:pPr>
            <a:r>
              <a:rPr lang="en-US" sz="3600" dirty="0" smtClean="0"/>
              <a:t>    </a:t>
            </a:r>
            <a:r>
              <a:rPr lang="en-US" sz="3600" dirty="0" err="1" smtClean="0"/>
              <a:t>Tahanan</a:t>
            </a:r>
            <a:r>
              <a:rPr lang="en-US" sz="3600" dirty="0" smtClean="0"/>
              <a:t> </a:t>
            </a:r>
            <a:r>
              <a:rPr lang="en-US" sz="3600" dirty="0" err="1" smtClean="0"/>
              <a:t>permukaan</a:t>
            </a:r>
            <a:r>
              <a:rPr lang="en-US" sz="3600" dirty="0" smtClean="0"/>
              <a:t> yang </a:t>
            </a:r>
            <a:r>
              <a:rPr lang="en-US" sz="3600" dirty="0" err="1" smtClean="0"/>
              <a:t>berhubungan</a:t>
            </a:r>
            <a:r>
              <a:rPr lang="en-US" sz="3600" dirty="0" smtClean="0"/>
              <a:t> </a:t>
            </a:r>
            <a:r>
              <a:rPr lang="en-US" sz="3600" dirty="0" err="1" smtClean="0"/>
              <a:t>dengan</a:t>
            </a:r>
            <a:r>
              <a:rPr lang="en-US" sz="3600" dirty="0" smtClean="0"/>
              <a:t> </a:t>
            </a:r>
            <a:r>
              <a:rPr lang="en-US" sz="3600" dirty="0" err="1" smtClean="0"/>
              <a:t>gesekan</a:t>
            </a:r>
            <a:r>
              <a:rPr lang="en-US" sz="3600" dirty="0" smtClean="0"/>
              <a:t> </a:t>
            </a:r>
            <a:r>
              <a:rPr lang="en-US" sz="3600" dirty="0" err="1" smtClean="0"/>
              <a:t>antara</a:t>
            </a:r>
            <a:r>
              <a:rPr lang="en-US" sz="3600" dirty="0" smtClean="0"/>
              <a:t> </a:t>
            </a:r>
            <a:r>
              <a:rPr lang="en-US" sz="3600" dirty="0" err="1" smtClean="0"/>
              <a:t>permukaan</a:t>
            </a:r>
            <a:r>
              <a:rPr lang="en-US" sz="3600" dirty="0" smtClean="0"/>
              <a:t> </a:t>
            </a:r>
            <a:r>
              <a:rPr lang="en-US" sz="3600" dirty="0" err="1" smtClean="0"/>
              <a:t>kulit</a:t>
            </a:r>
            <a:r>
              <a:rPr lang="en-US" sz="3600" dirty="0" smtClean="0"/>
              <a:t> </a:t>
            </a:r>
            <a:r>
              <a:rPr lang="en-US" sz="3600" dirty="0" err="1" smtClean="0"/>
              <a:t>tubuh</a:t>
            </a:r>
            <a:r>
              <a:rPr lang="en-US" sz="3600" dirty="0" smtClean="0"/>
              <a:t> </a:t>
            </a:r>
            <a:r>
              <a:rPr lang="en-US" sz="3600" dirty="0" err="1" smtClean="0"/>
              <a:t>dengan</a:t>
            </a:r>
            <a:r>
              <a:rPr lang="en-US" sz="3600" dirty="0" smtClean="0"/>
              <a:t> air. </a:t>
            </a:r>
            <a:r>
              <a:rPr lang="en-US" sz="3600" dirty="0" err="1" smtClean="0"/>
              <a:t>Sehingga</a:t>
            </a:r>
            <a:r>
              <a:rPr lang="en-US" sz="3600" dirty="0" smtClean="0"/>
              <a:t> </a:t>
            </a:r>
            <a:r>
              <a:rPr lang="en-US" sz="3600" dirty="0" err="1" smtClean="0"/>
              <a:t>perenang</a:t>
            </a:r>
            <a:r>
              <a:rPr lang="en-US" sz="3600" dirty="0" smtClean="0"/>
              <a:t> </a:t>
            </a:r>
            <a:r>
              <a:rPr lang="en-US" sz="3600" dirty="0" err="1" smtClean="0"/>
              <a:t>berusaha</a:t>
            </a:r>
            <a:r>
              <a:rPr lang="en-US" sz="3600" dirty="0" smtClean="0"/>
              <a:t> </a:t>
            </a:r>
            <a:r>
              <a:rPr lang="en-US" sz="3600" dirty="0" err="1" smtClean="0"/>
              <a:t>untuk</a:t>
            </a:r>
            <a:r>
              <a:rPr lang="en-US" sz="3600" dirty="0" smtClean="0"/>
              <a:t> </a:t>
            </a:r>
            <a:r>
              <a:rPr lang="en-US" sz="3600" dirty="0" err="1" smtClean="0"/>
              <a:t>memakai</a:t>
            </a:r>
            <a:r>
              <a:rPr lang="en-US" sz="3600" dirty="0" smtClean="0"/>
              <a:t> </a:t>
            </a:r>
            <a:r>
              <a:rPr lang="en-US" sz="3600" dirty="0" err="1" smtClean="0"/>
              <a:t>bahan</a:t>
            </a:r>
            <a:r>
              <a:rPr lang="en-US" sz="3600" dirty="0" smtClean="0"/>
              <a:t> </a:t>
            </a:r>
            <a:r>
              <a:rPr lang="en-US" sz="3600" dirty="0" err="1" smtClean="0"/>
              <a:t>pakaian</a:t>
            </a:r>
            <a:r>
              <a:rPr lang="en-US" sz="3600" dirty="0" smtClean="0"/>
              <a:t> </a:t>
            </a:r>
            <a:r>
              <a:rPr lang="en-US" sz="3600" dirty="0" err="1" smtClean="0"/>
              <a:t>renang</a:t>
            </a:r>
            <a:r>
              <a:rPr lang="en-US" sz="3600" dirty="0" smtClean="0"/>
              <a:t> yang </a:t>
            </a:r>
            <a:r>
              <a:rPr lang="en-US" sz="3600" dirty="0" err="1" smtClean="0"/>
              <a:t>tidak</a:t>
            </a:r>
            <a:r>
              <a:rPr lang="en-US" sz="3600" dirty="0" smtClean="0"/>
              <a:t> </a:t>
            </a:r>
            <a:r>
              <a:rPr lang="en-US" sz="3600" dirty="0" err="1" smtClean="0"/>
              <a:t>menimbulkan</a:t>
            </a:r>
            <a:r>
              <a:rPr lang="en-US" sz="3600" dirty="0" smtClean="0"/>
              <a:t> </a:t>
            </a:r>
            <a:r>
              <a:rPr lang="en-US" sz="3600" dirty="0" err="1" smtClean="0"/>
              <a:t>tahanan</a:t>
            </a:r>
            <a:r>
              <a:rPr lang="en-US" sz="3600" dirty="0" smtClean="0"/>
              <a:t> yang </a:t>
            </a:r>
            <a:r>
              <a:rPr lang="en-US" sz="3600" dirty="0" err="1" smtClean="0"/>
              <a:t>lebih</a:t>
            </a:r>
            <a:r>
              <a:rPr lang="en-US" sz="3600" dirty="0" smtClean="0"/>
              <a:t> </a:t>
            </a:r>
            <a:r>
              <a:rPr lang="en-US" sz="3600" dirty="0" err="1" smtClean="0"/>
              <a:t>besar</a:t>
            </a:r>
            <a:r>
              <a:rPr lang="en-US" sz="3600" dirty="0" smtClean="0"/>
              <a:t>.</a:t>
            </a:r>
          </a:p>
          <a:p>
            <a:pPr>
              <a:buNone/>
            </a:pPr>
            <a:endParaRPr lang="en-US" sz="3600" dirty="0" smtClean="0"/>
          </a:p>
          <a:p>
            <a:r>
              <a:rPr lang="en-US" sz="3600" dirty="0" smtClean="0"/>
              <a:t>Wave Drag(</a:t>
            </a:r>
            <a:r>
              <a:rPr lang="en-US" sz="3600" dirty="0" err="1" smtClean="0"/>
              <a:t>tahanan</a:t>
            </a:r>
            <a:r>
              <a:rPr lang="en-US" sz="3600" dirty="0" smtClean="0"/>
              <a:t> </a:t>
            </a:r>
            <a:r>
              <a:rPr lang="en-US" sz="3600" dirty="0" err="1" smtClean="0"/>
              <a:t>gelombang</a:t>
            </a:r>
            <a:r>
              <a:rPr lang="en-US" sz="3600" dirty="0" smtClean="0"/>
              <a:t>)</a:t>
            </a:r>
          </a:p>
          <a:p>
            <a:pPr>
              <a:buNone/>
            </a:pPr>
            <a:r>
              <a:rPr lang="en-US" sz="3600" dirty="0" smtClean="0"/>
              <a:t>    </a:t>
            </a:r>
            <a:r>
              <a:rPr lang="en-US" sz="3600" dirty="0" err="1" smtClean="0"/>
              <a:t>Tahanan</a:t>
            </a:r>
            <a:r>
              <a:rPr lang="en-US" sz="3600" dirty="0" smtClean="0"/>
              <a:t> </a:t>
            </a:r>
            <a:r>
              <a:rPr lang="en-US" sz="3600" dirty="0" err="1" smtClean="0"/>
              <a:t>gelombang</a:t>
            </a:r>
            <a:r>
              <a:rPr lang="en-US" sz="3600" dirty="0" smtClean="0"/>
              <a:t> </a:t>
            </a:r>
            <a:r>
              <a:rPr lang="en-US" sz="3600" dirty="0" err="1" smtClean="0"/>
              <a:t>terutama</a:t>
            </a:r>
            <a:r>
              <a:rPr lang="en-US" sz="3600" dirty="0" smtClean="0"/>
              <a:t> </a:t>
            </a:r>
            <a:r>
              <a:rPr lang="en-US" sz="3600" dirty="0" err="1" smtClean="0"/>
              <a:t>pada</a:t>
            </a:r>
            <a:r>
              <a:rPr lang="en-US" sz="3600" dirty="0" smtClean="0"/>
              <a:t> </a:t>
            </a:r>
            <a:r>
              <a:rPr lang="en-US" sz="3600" dirty="0" err="1" smtClean="0"/>
              <a:t>gaya</a:t>
            </a:r>
            <a:r>
              <a:rPr lang="en-US" sz="3600" dirty="0" smtClean="0"/>
              <a:t> dada, </a:t>
            </a:r>
            <a:r>
              <a:rPr lang="en-US" sz="3600" dirty="0" err="1" smtClean="0"/>
              <a:t>saat</a:t>
            </a:r>
            <a:r>
              <a:rPr lang="en-US" sz="3600" dirty="0" smtClean="0"/>
              <a:t> </a:t>
            </a:r>
            <a:r>
              <a:rPr lang="en-US" sz="3600" dirty="0" err="1" smtClean="0"/>
              <a:t>pengambilan</a:t>
            </a:r>
            <a:r>
              <a:rPr lang="en-US" sz="3600" dirty="0" smtClean="0"/>
              <a:t> </a:t>
            </a:r>
            <a:r>
              <a:rPr lang="en-US" sz="3600" dirty="0" err="1" smtClean="0"/>
              <a:t>nafas</a:t>
            </a:r>
            <a:r>
              <a:rPr lang="en-US" sz="3600" dirty="0" smtClean="0"/>
              <a:t> </a:t>
            </a:r>
            <a:r>
              <a:rPr lang="en-US" sz="3600" dirty="0" err="1" smtClean="0"/>
              <a:t>akan</a:t>
            </a:r>
            <a:r>
              <a:rPr lang="en-US" sz="3600" dirty="0" smtClean="0"/>
              <a:t> </a:t>
            </a:r>
            <a:r>
              <a:rPr lang="en-US" sz="3600" dirty="0" err="1" smtClean="0"/>
              <a:t>terjadi</a:t>
            </a:r>
            <a:r>
              <a:rPr lang="en-US" sz="3600" dirty="0" smtClean="0"/>
              <a:t> </a:t>
            </a:r>
            <a:r>
              <a:rPr lang="en-US" sz="3600" dirty="0" err="1" smtClean="0"/>
              <a:t>tahanan</a:t>
            </a:r>
            <a:r>
              <a:rPr lang="en-US" sz="3600" dirty="0" smtClean="0"/>
              <a:t> </a:t>
            </a:r>
            <a:r>
              <a:rPr lang="en-US" sz="3600" dirty="0" err="1" smtClean="0"/>
              <a:t>akibat</a:t>
            </a:r>
            <a:r>
              <a:rPr lang="en-US" sz="3600" dirty="0" smtClean="0"/>
              <a:t> </a:t>
            </a:r>
            <a:r>
              <a:rPr lang="en-US" sz="3600" dirty="0" err="1" smtClean="0"/>
              <a:t>gelombang</a:t>
            </a:r>
            <a:r>
              <a:rPr lang="en-US" sz="3600" dirty="0" smtClean="0"/>
              <a:t> air yang </a:t>
            </a:r>
            <a:r>
              <a:rPr lang="en-US" sz="3600" dirty="0" err="1" smtClean="0"/>
              <a:t>berasal</a:t>
            </a:r>
            <a:r>
              <a:rPr lang="en-US" sz="3600" dirty="0" smtClean="0"/>
              <a:t> </a:t>
            </a:r>
            <a:r>
              <a:rPr lang="en-US" sz="3600" dirty="0" err="1" smtClean="0"/>
              <a:t>dari</a:t>
            </a:r>
            <a:r>
              <a:rPr lang="en-US" sz="3600" dirty="0" smtClean="0"/>
              <a:t> </a:t>
            </a:r>
            <a:r>
              <a:rPr lang="en-US" sz="3600" dirty="0" err="1" smtClean="0"/>
              <a:t>arah</a:t>
            </a:r>
            <a:r>
              <a:rPr lang="en-US" sz="3600" dirty="0" smtClean="0"/>
              <a:t> </a:t>
            </a:r>
            <a:r>
              <a:rPr lang="en-US" sz="3600" dirty="0" err="1" smtClean="0"/>
              <a:t>depan</a:t>
            </a:r>
            <a:r>
              <a:rPr lang="en-US" sz="3600" dirty="0" smtClean="0"/>
              <a:t> </a:t>
            </a:r>
            <a:r>
              <a:rPr lang="en-US" sz="3600" dirty="0" err="1" smtClean="0"/>
              <a:t>perenang</a:t>
            </a:r>
            <a:endParaRPr lang="en-US" sz="3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sz="3200" dirty="0" smtClean="0"/>
              <a:t>Turbulence (</a:t>
            </a:r>
            <a:r>
              <a:rPr lang="en-US" sz="3200" dirty="0" err="1" smtClean="0"/>
              <a:t>Putaran</a:t>
            </a:r>
            <a:r>
              <a:rPr lang="en-US" sz="3200" dirty="0" smtClean="0"/>
              <a:t> air)</a:t>
            </a:r>
          </a:p>
          <a:p>
            <a:pPr>
              <a:buNone/>
            </a:pPr>
            <a:r>
              <a:rPr lang="en-US" sz="3200" dirty="0" smtClean="0"/>
              <a:t>     </a:t>
            </a:r>
            <a:r>
              <a:rPr lang="en-US" sz="3200" dirty="0" err="1" smtClean="0"/>
              <a:t>Terjadinya</a:t>
            </a:r>
            <a:r>
              <a:rPr lang="en-US" sz="3200" dirty="0" smtClean="0"/>
              <a:t> </a:t>
            </a:r>
            <a:r>
              <a:rPr lang="en-US" sz="3200" dirty="0" err="1" smtClean="0"/>
              <a:t>putaran</a:t>
            </a:r>
            <a:r>
              <a:rPr lang="en-US" sz="3200" dirty="0" smtClean="0"/>
              <a:t> air yang </a:t>
            </a:r>
            <a:r>
              <a:rPr lang="en-US" sz="3200" dirty="0" err="1" smtClean="0"/>
              <a:t>disebabkan</a:t>
            </a:r>
            <a:r>
              <a:rPr lang="en-US" sz="3200" dirty="0" smtClean="0"/>
              <a:t> </a:t>
            </a:r>
            <a:r>
              <a:rPr lang="en-US" sz="3200" dirty="0" err="1" smtClean="0"/>
              <a:t>oleh</a:t>
            </a:r>
            <a:r>
              <a:rPr lang="en-US" sz="3200" dirty="0" smtClean="0"/>
              <a:t> air yang </a:t>
            </a:r>
            <a:r>
              <a:rPr lang="en-US" sz="3200" dirty="0" err="1" smtClean="0"/>
              <a:t>tidak</a:t>
            </a:r>
            <a:r>
              <a:rPr lang="en-US" sz="3200" dirty="0" smtClean="0"/>
              <a:t> </a:t>
            </a:r>
            <a:r>
              <a:rPr lang="en-US" sz="3200" dirty="0" err="1" smtClean="0"/>
              <a:t>mampu</a:t>
            </a:r>
            <a:r>
              <a:rPr lang="en-US" sz="3200" dirty="0" smtClean="0"/>
              <a:t> </a:t>
            </a:r>
            <a:r>
              <a:rPr lang="en-US" sz="3200" dirty="0" err="1" smtClean="0"/>
              <a:t>mengisi</a:t>
            </a:r>
            <a:r>
              <a:rPr lang="en-US" sz="3200" dirty="0" smtClean="0"/>
              <a:t> </a:t>
            </a:r>
            <a:r>
              <a:rPr lang="en-US" sz="3200" dirty="0" err="1" smtClean="0"/>
              <a:t>bagian</a:t>
            </a:r>
            <a:r>
              <a:rPr lang="en-US" sz="3200" dirty="0" smtClean="0"/>
              <a:t> </a:t>
            </a:r>
            <a:r>
              <a:rPr lang="en-US" sz="3200" dirty="0" err="1" smtClean="0"/>
              <a:t>bidang</a:t>
            </a:r>
            <a:r>
              <a:rPr lang="en-US" sz="3200" dirty="0" smtClean="0"/>
              <a:t> yang </a:t>
            </a:r>
            <a:r>
              <a:rPr lang="en-US" sz="3200" dirty="0" err="1" smtClean="0"/>
              <a:t>tidak</a:t>
            </a:r>
            <a:r>
              <a:rPr lang="en-US" sz="3200" dirty="0" smtClean="0"/>
              <a:t> </a:t>
            </a:r>
            <a:r>
              <a:rPr lang="en-US" sz="3200" dirty="0" err="1" smtClean="0"/>
              <a:t>mendatar</a:t>
            </a:r>
            <a:r>
              <a:rPr lang="en-US" sz="3200" dirty="0" smtClean="0"/>
              <a:t>, </a:t>
            </a:r>
            <a:r>
              <a:rPr lang="en-US" sz="3200" dirty="0" err="1" smtClean="0"/>
              <a:t>sehingga</a:t>
            </a:r>
            <a:r>
              <a:rPr lang="en-US" sz="3200" dirty="0" smtClean="0"/>
              <a:t> </a:t>
            </a:r>
            <a:r>
              <a:rPr lang="en-US" sz="3200" dirty="0" err="1" smtClean="0"/>
              <a:t>tubuh</a:t>
            </a:r>
            <a:r>
              <a:rPr lang="en-US" sz="3200" dirty="0" smtClean="0"/>
              <a:t> </a:t>
            </a:r>
            <a:r>
              <a:rPr lang="en-US" sz="3200" dirty="0" err="1" smtClean="0"/>
              <a:t>harus</a:t>
            </a:r>
            <a:r>
              <a:rPr lang="en-US" sz="3200" dirty="0" smtClean="0"/>
              <a:t> </a:t>
            </a:r>
            <a:r>
              <a:rPr lang="en-US" sz="3200" dirty="0" err="1" smtClean="0"/>
              <a:t>menarik</a:t>
            </a:r>
            <a:r>
              <a:rPr lang="en-US" sz="3200" dirty="0" smtClean="0"/>
              <a:t> </a:t>
            </a:r>
            <a:r>
              <a:rPr lang="en-US" sz="3200" dirty="0" err="1" smtClean="0"/>
              <a:t>molekul-molekul</a:t>
            </a:r>
            <a:r>
              <a:rPr lang="en-US" sz="3200" dirty="0" smtClean="0"/>
              <a:t> air.</a:t>
            </a:r>
          </a:p>
          <a:p>
            <a:pPr>
              <a:buNone/>
            </a:pPr>
            <a:endParaRPr lang="en-US" sz="3200" dirty="0" smtClean="0"/>
          </a:p>
          <a:p>
            <a:r>
              <a:rPr lang="en-US" sz="3200" dirty="0" smtClean="0"/>
              <a:t>Propulsive Drag(</a:t>
            </a:r>
            <a:r>
              <a:rPr lang="en-US" sz="3200" dirty="0" err="1" smtClean="0"/>
              <a:t>daya</a:t>
            </a:r>
            <a:r>
              <a:rPr lang="en-US" sz="3200" dirty="0" smtClean="0"/>
              <a:t> </a:t>
            </a:r>
            <a:r>
              <a:rPr lang="en-US" sz="3200" dirty="0" err="1" smtClean="0"/>
              <a:t>Dorong</a:t>
            </a:r>
            <a:r>
              <a:rPr lang="en-US" sz="3200" dirty="0" smtClean="0"/>
              <a:t>)</a:t>
            </a:r>
          </a:p>
          <a:p>
            <a:pPr>
              <a:buNone/>
            </a:pPr>
            <a:r>
              <a:rPr lang="en-US" sz="3200" dirty="0" smtClean="0"/>
              <a:t>     </a:t>
            </a:r>
            <a:r>
              <a:rPr lang="en-US" sz="3200" dirty="0" err="1" smtClean="0"/>
              <a:t>Kekuatan</a:t>
            </a:r>
            <a:r>
              <a:rPr lang="en-US" sz="3200" dirty="0" smtClean="0"/>
              <a:t> yang </a:t>
            </a:r>
            <a:r>
              <a:rPr lang="en-US" sz="3200" dirty="0" err="1" smtClean="0"/>
              <a:t>mendorong</a:t>
            </a:r>
            <a:r>
              <a:rPr lang="en-US" sz="3200" dirty="0" smtClean="0"/>
              <a:t> </a:t>
            </a:r>
            <a:r>
              <a:rPr lang="en-US" sz="3200" dirty="0" err="1" smtClean="0"/>
              <a:t>maju</a:t>
            </a:r>
            <a:r>
              <a:rPr lang="en-US" sz="3200" dirty="0" smtClean="0"/>
              <a:t> </a:t>
            </a:r>
            <a:r>
              <a:rPr lang="en-US" sz="3200" dirty="0" err="1" smtClean="0"/>
              <a:t>perenang</a:t>
            </a:r>
            <a:r>
              <a:rPr lang="en-US" sz="3200" dirty="0" smtClean="0"/>
              <a:t> yang </a:t>
            </a:r>
            <a:r>
              <a:rPr lang="en-US" sz="3200" dirty="0" err="1" smtClean="0"/>
              <a:t>ditimbulkan</a:t>
            </a:r>
            <a:r>
              <a:rPr lang="en-US" sz="3200" dirty="0" smtClean="0"/>
              <a:t> </a:t>
            </a:r>
            <a:r>
              <a:rPr lang="en-US" sz="3200" dirty="0" err="1" smtClean="0"/>
              <a:t>oleh</a:t>
            </a:r>
            <a:r>
              <a:rPr lang="en-US" sz="3200" dirty="0" smtClean="0"/>
              <a:t> </a:t>
            </a:r>
            <a:r>
              <a:rPr lang="en-US" sz="3200" dirty="0" err="1" smtClean="0"/>
              <a:t>gerakan</a:t>
            </a:r>
            <a:r>
              <a:rPr lang="en-US" sz="3200" dirty="0" smtClean="0"/>
              <a:t> </a:t>
            </a:r>
            <a:r>
              <a:rPr lang="en-US" sz="3200" dirty="0" err="1" smtClean="0"/>
              <a:t>lengan</a:t>
            </a:r>
            <a:r>
              <a:rPr lang="en-US" sz="3200" dirty="0" smtClean="0"/>
              <a:t> </a:t>
            </a:r>
            <a:r>
              <a:rPr lang="en-US" sz="3200" dirty="0" err="1" smtClean="0"/>
              <a:t>dan</a:t>
            </a:r>
            <a:r>
              <a:rPr lang="en-US" sz="3200" dirty="0" smtClean="0"/>
              <a:t> </a:t>
            </a:r>
            <a:r>
              <a:rPr lang="en-US" sz="3200" dirty="0" err="1" smtClean="0"/>
              <a:t>gerakan</a:t>
            </a:r>
            <a:r>
              <a:rPr lang="en-US" sz="3200" dirty="0" smtClean="0"/>
              <a:t> </a:t>
            </a:r>
            <a:r>
              <a:rPr lang="en-US" sz="3200" dirty="0" err="1" smtClean="0"/>
              <a:t>tungkai</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dirty="0" smtClean="0"/>
              <a:t>AGAR WAKTU TEMPUH DALAM RENANG MENJADI SINGKAT YAITU:</a:t>
            </a:r>
            <a:endParaRPr lang="en-US" sz="2800" dirty="0"/>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US" dirty="0" err="1" smtClean="0"/>
              <a:t>Gunakan</a:t>
            </a:r>
            <a:r>
              <a:rPr lang="en-US" dirty="0" smtClean="0"/>
              <a:t> </a:t>
            </a:r>
            <a:r>
              <a:rPr lang="en-US" dirty="0" err="1" smtClean="0"/>
              <a:t>teknik</a:t>
            </a:r>
            <a:r>
              <a:rPr lang="en-US" dirty="0" smtClean="0"/>
              <a:t> yang paling </a:t>
            </a:r>
            <a:r>
              <a:rPr lang="en-US" dirty="0" err="1" smtClean="0"/>
              <a:t>efektif</a:t>
            </a:r>
            <a:r>
              <a:rPr lang="en-US" dirty="0" smtClean="0"/>
              <a:t> </a:t>
            </a:r>
            <a:r>
              <a:rPr lang="en-US" dirty="0" err="1" smtClean="0"/>
              <a:t>dan</a:t>
            </a:r>
            <a:r>
              <a:rPr lang="en-US" dirty="0" smtClean="0"/>
              <a:t> </a:t>
            </a:r>
            <a:r>
              <a:rPr lang="en-US" dirty="0" err="1" smtClean="0"/>
              <a:t>efisien</a:t>
            </a:r>
            <a:r>
              <a:rPr lang="en-US" dirty="0" smtClean="0"/>
              <a:t> </a:t>
            </a:r>
          </a:p>
          <a:p>
            <a:r>
              <a:rPr lang="en-US" dirty="0" err="1" smtClean="0"/>
              <a:t>Pada</a:t>
            </a:r>
            <a:r>
              <a:rPr lang="en-US" dirty="0" smtClean="0"/>
              <a:t> </a:t>
            </a:r>
            <a:r>
              <a:rPr lang="en-US" dirty="0" err="1" smtClean="0"/>
              <a:t>saat</a:t>
            </a:r>
            <a:r>
              <a:rPr lang="en-US" dirty="0" smtClean="0"/>
              <a:t> start </a:t>
            </a:r>
            <a:r>
              <a:rPr lang="en-US" dirty="0" err="1" smtClean="0"/>
              <a:t>diperlukan</a:t>
            </a:r>
            <a:r>
              <a:rPr lang="en-US" dirty="0" smtClean="0"/>
              <a:t> </a:t>
            </a:r>
            <a:r>
              <a:rPr lang="en-US" dirty="0" err="1" smtClean="0"/>
              <a:t>reaksi</a:t>
            </a:r>
            <a:r>
              <a:rPr lang="en-US" dirty="0" smtClean="0"/>
              <a:t> yang </a:t>
            </a:r>
            <a:r>
              <a:rPr lang="en-US" dirty="0" err="1" smtClean="0"/>
              <a:t>tepat</a:t>
            </a:r>
            <a:r>
              <a:rPr lang="en-US" dirty="0" smtClean="0"/>
              <a:t> </a:t>
            </a:r>
            <a:r>
              <a:rPr lang="en-US" dirty="0" err="1" smtClean="0"/>
              <a:t>dan</a:t>
            </a:r>
            <a:r>
              <a:rPr lang="en-US" dirty="0" smtClean="0"/>
              <a:t> </a:t>
            </a:r>
            <a:r>
              <a:rPr lang="en-US" dirty="0" err="1" smtClean="0"/>
              <a:t>cepat</a:t>
            </a:r>
            <a:r>
              <a:rPr lang="en-US" dirty="0" smtClean="0"/>
              <a:t> </a:t>
            </a:r>
            <a:r>
              <a:rPr lang="en-US" dirty="0" err="1" smtClean="0"/>
              <a:t>serta</a:t>
            </a:r>
            <a:r>
              <a:rPr lang="en-US" dirty="0" smtClean="0"/>
              <a:t> </a:t>
            </a:r>
            <a:r>
              <a:rPr lang="en-US" dirty="0" err="1" smtClean="0"/>
              <a:t>tolakan</a:t>
            </a:r>
            <a:r>
              <a:rPr lang="en-US" dirty="0" smtClean="0"/>
              <a:t> yang </a:t>
            </a:r>
            <a:r>
              <a:rPr lang="en-US" dirty="0" err="1" smtClean="0"/>
              <a:t>kuat</a:t>
            </a:r>
            <a:endParaRPr lang="en-US" dirty="0" smtClean="0"/>
          </a:p>
          <a:p>
            <a:r>
              <a:rPr lang="en-US" dirty="0" err="1" smtClean="0"/>
              <a:t>Pukulan</a:t>
            </a:r>
            <a:r>
              <a:rPr lang="en-US" dirty="0" smtClean="0"/>
              <a:t>/</a:t>
            </a:r>
            <a:r>
              <a:rPr lang="en-US" dirty="0" err="1" smtClean="0"/>
              <a:t>dorongan</a:t>
            </a:r>
            <a:r>
              <a:rPr lang="en-US" dirty="0" smtClean="0"/>
              <a:t> kaki </a:t>
            </a:r>
            <a:r>
              <a:rPr lang="en-US" dirty="0" err="1" smtClean="0"/>
              <a:t>dan</a:t>
            </a:r>
            <a:r>
              <a:rPr lang="en-US" dirty="0" smtClean="0"/>
              <a:t> </a:t>
            </a:r>
            <a:r>
              <a:rPr lang="en-US" dirty="0" err="1" smtClean="0"/>
              <a:t>kayuhan</a:t>
            </a:r>
            <a:r>
              <a:rPr lang="en-US" dirty="0" smtClean="0"/>
              <a:t> </a:t>
            </a:r>
            <a:r>
              <a:rPr lang="en-US" dirty="0" err="1" smtClean="0"/>
              <a:t>tangan</a:t>
            </a:r>
            <a:r>
              <a:rPr lang="en-US" dirty="0" smtClean="0"/>
              <a:t> yang optimal </a:t>
            </a:r>
            <a:r>
              <a:rPr lang="en-US" dirty="0" err="1" smtClean="0"/>
              <a:t>sesuai</a:t>
            </a:r>
            <a:r>
              <a:rPr lang="en-US" dirty="0" smtClean="0"/>
              <a:t> </a:t>
            </a:r>
            <a:r>
              <a:rPr lang="en-US" dirty="0" err="1" smtClean="0"/>
              <a:t>dengan</a:t>
            </a:r>
            <a:r>
              <a:rPr lang="en-US" dirty="0" smtClean="0"/>
              <a:t> </a:t>
            </a:r>
            <a:r>
              <a:rPr lang="en-US" dirty="0" err="1" smtClean="0"/>
              <a:t>kebutuhan</a:t>
            </a:r>
            <a:r>
              <a:rPr lang="en-US" dirty="0" smtClean="0"/>
              <a:t> </a:t>
            </a:r>
            <a:r>
              <a:rPr lang="en-US" dirty="0" err="1" smtClean="0"/>
              <a:t>nomor</a:t>
            </a:r>
            <a:r>
              <a:rPr lang="en-US" dirty="0" smtClean="0"/>
              <a:t> </a:t>
            </a:r>
            <a:r>
              <a:rPr lang="en-US" dirty="0" err="1" smtClean="0"/>
              <a:t>perlombaan</a:t>
            </a:r>
            <a:r>
              <a:rPr lang="en-US" dirty="0" smtClean="0"/>
              <a:t> yang </a:t>
            </a:r>
            <a:r>
              <a:rPr lang="en-US" dirty="0" err="1" smtClean="0"/>
              <a:t>diikuti</a:t>
            </a:r>
            <a:endParaRPr lang="en-US" dirty="0" smtClean="0"/>
          </a:p>
          <a:p>
            <a:r>
              <a:rPr lang="en-US" dirty="0" smtClean="0"/>
              <a:t>Tempo </a:t>
            </a:r>
            <a:r>
              <a:rPr lang="en-US" dirty="0" err="1" smtClean="0"/>
              <a:t>dan</a:t>
            </a:r>
            <a:r>
              <a:rPr lang="en-US" dirty="0" smtClean="0"/>
              <a:t> </a:t>
            </a:r>
            <a:r>
              <a:rPr lang="en-US" dirty="0" err="1" smtClean="0"/>
              <a:t>irama</a:t>
            </a:r>
            <a:r>
              <a:rPr lang="en-US" dirty="0" smtClean="0"/>
              <a:t>  </a:t>
            </a:r>
            <a:r>
              <a:rPr lang="en-US" dirty="0" err="1" smtClean="0"/>
              <a:t>gerakan</a:t>
            </a:r>
            <a:r>
              <a:rPr lang="en-US" dirty="0" smtClean="0"/>
              <a:t> </a:t>
            </a:r>
            <a:r>
              <a:rPr lang="en-US" dirty="0" err="1" smtClean="0"/>
              <a:t>maupun</a:t>
            </a:r>
            <a:r>
              <a:rPr lang="en-US" dirty="0" smtClean="0"/>
              <a:t> </a:t>
            </a:r>
            <a:r>
              <a:rPr lang="en-US" dirty="0" err="1" smtClean="0"/>
              <a:t>nafas</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kebutuhan</a:t>
            </a:r>
            <a:r>
              <a:rPr lang="en-US" dirty="0" smtClean="0"/>
              <a:t> </a:t>
            </a:r>
            <a:r>
              <a:rPr lang="en-US" dirty="0" err="1" smtClean="0"/>
              <a:t>nomor</a:t>
            </a:r>
            <a:r>
              <a:rPr lang="en-US" dirty="0" smtClean="0"/>
              <a:t> </a:t>
            </a:r>
            <a:r>
              <a:rPr lang="en-US" dirty="0" err="1" smtClean="0"/>
              <a:t>perlombaan</a:t>
            </a:r>
            <a:r>
              <a:rPr lang="en-US" dirty="0" smtClean="0"/>
              <a:t> yang </a:t>
            </a:r>
            <a:r>
              <a:rPr lang="en-US" dirty="0" err="1" smtClean="0"/>
              <a:t>diikuti</a:t>
            </a:r>
            <a:endParaRPr lang="en-US" dirty="0" smtClean="0"/>
          </a:p>
          <a:p>
            <a:r>
              <a:rPr lang="en-US" dirty="0" err="1" smtClean="0"/>
              <a:t>Pembalikan</a:t>
            </a:r>
            <a:r>
              <a:rPr lang="en-US" dirty="0" smtClean="0"/>
              <a:t> , agar </a:t>
            </a:r>
            <a:r>
              <a:rPr lang="en-US" dirty="0" err="1" smtClean="0"/>
              <a:t>diusahakan</a:t>
            </a:r>
            <a:r>
              <a:rPr lang="en-US" dirty="0" smtClean="0"/>
              <a:t> </a:t>
            </a:r>
            <a:r>
              <a:rPr lang="en-US" dirty="0" err="1" smtClean="0"/>
              <a:t>melakukan</a:t>
            </a:r>
            <a:r>
              <a:rPr lang="en-US" dirty="0" smtClean="0"/>
              <a:t> </a:t>
            </a:r>
            <a:r>
              <a:rPr lang="en-US" dirty="0" err="1" smtClean="0"/>
              <a:t>putaran</a:t>
            </a:r>
            <a:r>
              <a:rPr lang="en-US" dirty="0" smtClean="0"/>
              <a:t> </a:t>
            </a:r>
            <a:r>
              <a:rPr lang="en-US" dirty="0" err="1" smtClean="0"/>
              <a:t>badan</a:t>
            </a:r>
            <a:r>
              <a:rPr lang="en-US" dirty="0" smtClean="0"/>
              <a:t> yang </a:t>
            </a:r>
            <a:r>
              <a:rPr lang="en-US" dirty="0" err="1" smtClean="0"/>
              <a:t>cepat</a:t>
            </a:r>
            <a:r>
              <a:rPr lang="en-US" dirty="0" smtClean="0"/>
              <a:t> </a:t>
            </a:r>
            <a:r>
              <a:rPr lang="en-US" dirty="0" err="1" smtClean="0"/>
              <a:t>dan</a:t>
            </a:r>
            <a:r>
              <a:rPr lang="en-US" dirty="0" smtClean="0"/>
              <a:t> </a:t>
            </a:r>
            <a:r>
              <a:rPr lang="en-US" dirty="0" err="1" smtClean="0"/>
              <a:t>tolakan</a:t>
            </a:r>
            <a:r>
              <a:rPr lang="en-US" dirty="0" smtClean="0"/>
              <a:t> yang </a:t>
            </a:r>
            <a:r>
              <a:rPr lang="en-US" dirty="0" err="1" smtClean="0"/>
              <a:t>kuat</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dirty="0" smtClean="0"/>
              <a:t>CARA MENGHITUNG EFEKTIVITAS (KECEPATAN RATA-RATA)DALAM RENANG</a:t>
            </a:r>
            <a:endParaRPr lang="en-US" sz="3200" dirty="0"/>
          </a:p>
        </p:txBody>
      </p:sp>
      <p:sp>
        <p:nvSpPr>
          <p:cNvPr id="3" name="Content Placeholder 2"/>
          <p:cNvSpPr>
            <a:spLocks noGrp="1"/>
          </p:cNvSpPr>
          <p:nvPr>
            <p:ph idx="1"/>
          </p:nvPr>
        </p:nvSpPr>
        <p:spPr>
          <a:xfrm>
            <a:off x="304800" y="1219200"/>
            <a:ext cx="8610600" cy="5410200"/>
          </a:xfrm>
        </p:spPr>
        <p:txBody>
          <a:bodyPr>
            <a:normAutofit lnSpcReduction="10000"/>
          </a:bodyPr>
          <a:lstStyle/>
          <a:p>
            <a:pPr>
              <a:buNone/>
            </a:pPr>
            <a:r>
              <a:rPr lang="en-US" b="1" dirty="0" smtClean="0"/>
              <a:t>A. </a:t>
            </a:r>
            <a:r>
              <a:rPr lang="en-US" b="1" dirty="0" err="1" smtClean="0"/>
              <a:t>Menghitung</a:t>
            </a:r>
            <a:r>
              <a:rPr lang="en-US" b="1" dirty="0" smtClean="0"/>
              <a:t> Rata-rata </a:t>
            </a:r>
            <a:r>
              <a:rPr lang="en-US" b="1" dirty="0" err="1" smtClean="0"/>
              <a:t>Jarak</a:t>
            </a:r>
            <a:r>
              <a:rPr lang="en-US" b="1" dirty="0" smtClean="0"/>
              <a:t> </a:t>
            </a:r>
            <a:r>
              <a:rPr lang="en-US" b="1" dirty="0" err="1" smtClean="0"/>
              <a:t>Kayuhan</a:t>
            </a:r>
            <a:r>
              <a:rPr lang="en-US" b="1" dirty="0" smtClean="0"/>
              <a:t> (JK)</a:t>
            </a:r>
          </a:p>
          <a:p>
            <a:pPr>
              <a:buNone/>
            </a:pPr>
            <a:endParaRPr lang="en-US" dirty="0" smtClean="0"/>
          </a:p>
          <a:p>
            <a:pPr>
              <a:buNone/>
            </a:pPr>
            <a:r>
              <a:rPr lang="en-US" dirty="0" smtClean="0"/>
              <a:t>    JK= </a:t>
            </a:r>
            <a:r>
              <a:rPr lang="en-US" sz="2400" dirty="0" err="1" smtClean="0"/>
              <a:t>Jarak</a:t>
            </a:r>
            <a:r>
              <a:rPr lang="en-US" sz="2400" dirty="0" smtClean="0"/>
              <a:t> </a:t>
            </a:r>
            <a:r>
              <a:rPr lang="en-US" sz="2400" dirty="0" err="1" smtClean="0"/>
              <a:t>yg</a:t>
            </a:r>
            <a:r>
              <a:rPr lang="en-US" sz="2400" dirty="0" smtClean="0"/>
              <a:t> </a:t>
            </a:r>
            <a:r>
              <a:rPr lang="en-US" sz="2400" dirty="0" err="1" smtClean="0"/>
              <a:t>dicapai</a:t>
            </a:r>
            <a:r>
              <a:rPr lang="en-US" sz="2400" dirty="0" smtClean="0"/>
              <a:t> </a:t>
            </a:r>
            <a:r>
              <a:rPr lang="en-US" sz="2400" dirty="0" err="1" smtClean="0"/>
              <a:t>kayuhan</a:t>
            </a:r>
            <a:r>
              <a:rPr lang="en-US" sz="2400" dirty="0" smtClean="0"/>
              <a:t>/</a:t>
            </a:r>
            <a:r>
              <a:rPr lang="en-US" sz="2400" dirty="0" err="1" smtClean="0"/>
              <a:t>Jmh</a:t>
            </a:r>
            <a:r>
              <a:rPr lang="en-US" sz="2400" dirty="0" smtClean="0"/>
              <a:t> </a:t>
            </a:r>
            <a:r>
              <a:rPr lang="en-US" sz="2400" dirty="0" err="1" smtClean="0"/>
              <a:t>putaran</a:t>
            </a:r>
            <a:r>
              <a:rPr lang="en-US" sz="2400" dirty="0" smtClean="0"/>
              <a:t> </a:t>
            </a:r>
            <a:r>
              <a:rPr lang="en-US" sz="2400" dirty="0" err="1" smtClean="0"/>
              <a:t>tangan</a:t>
            </a:r>
            <a:r>
              <a:rPr lang="en-US" sz="2400" dirty="0" smtClean="0"/>
              <a:t> </a:t>
            </a:r>
            <a:r>
              <a:rPr lang="en-US" sz="2400" dirty="0" err="1" smtClean="0"/>
              <a:t>penuh</a:t>
            </a:r>
            <a:r>
              <a:rPr lang="en-US" sz="2400" dirty="0" smtClean="0"/>
              <a:t> </a:t>
            </a:r>
          </a:p>
          <a:p>
            <a:pPr>
              <a:buNone/>
            </a:pPr>
            <a:endParaRPr lang="en-US" sz="2400" dirty="0" smtClean="0"/>
          </a:p>
          <a:p>
            <a:pPr>
              <a:buNone/>
            </a:pPr>
            <a:r>
              <a:rPr lang="en-US" sz="2400" dirty="0" smtClean="0"/>
              <a:t>      </a:t>
            </a:r>
            <a:r>
              <a:rPr lang="en-US" sz="2400" dirty="0" err="1" smtClean="0"/>
              <a:t>Yg</a:t>
            </a:r>
            <a:r>
              <a:rPr lang="en-US" sz="2400" dirty="0" smtClean="0"/>
              <a:t> </a:t>
            </a:r>
            <a:r>
              <a:rPr lang="en-US" sz="2400" dirty="0" err="1" smtClean="0"/>
              <a:t>dimaksud</a:t>
            </a:r>
            <a:r>
              <a:rPr lang="en-US" sz="2400" dirty="0" smtClean="0"/>
              <a:t> </a:t>
            </a:r>
            <a:r>
              <a:rPr lang="en-US" sz="2400" dirty="0" err="1" smtClean="0"/>
              <a:t>dengan</a:t>
            </a:r>
            <a:r>
              <a:rPr lang="en-US" sz="2400" dirty="0" smtClean="0"/>
              <a:t> </a:t>
            </a:r>
            <a:r>
              <a:rPr lang="en-US" sz="2400" dirty="0" err="1" smtClean="0"/>
              <a:t>putaran</a:t>
            </a:r>
            <a:r>
              <a:rPr lang="en-US" sz="2400" dirty="0" smtClean="0"/>
              <a:t> </a:t>
            </a:r>
            <a:r>
              <a:rPr lang="en-US" sz="2400" dirty="0" err="1" smtClean="0"/>
              <a:t>tangan</a:t>
            </a:r>
            <a:r>
              <a:rPr lang="en-US" sz="2400" dirty="0" smtClean="0"/>
              <a:t> </a:t>
            </a:r>
            <a:r>
              <a:rPr lang="en-US" sz="2400" dirty="0" err="1" smtClean="0"/>
              <a:t>penuh</a:t>
            </a:r>
            <a:r>
              <a:rPr lang="en-US" sz="2400" dirty="0" smtClean="0"/>
              <a:t> </a:t>
            </a:r>
            <a:r>
              <a:rPr lang="en-US" sz="2400" dirty="0" err="1" smtClean="0"/>
              <a:t>adalah</a:t>
            </a:r>
            <a:r>
              <a:rPr lang="en-US" sz="2400" dirty="0" smtClean="0"/>
              <a:t> : </a:t>
            </a:r>
            <a:r>
              <a:rPr lang="en-US" sz="2400" dirty="0" err="1" smtClean="0"/>
              <a:t>kayuhan</a:t>
            </a:r>
            <a:r>
              <a:rPr lang="en-US" sz="2400" dirty="0" smtClean="0"/>
              <a:t> </a:t>
            </a:r>
            <a:r>
              <a:rPr lang="en-US" sz="2400" dirty="0" err="1" smtClean="0"/>
              <a:t>tangan</a:t>
            </a:r>
            <a:r>
              <a:rPr lang="en-US" sz="2400" dirty="0" smtClean="0"/>
              <a:t> 1 x </a:t>
            </a:r>
            <a:r>
              <a:rPr lang="en-US" sz="2400" dirty="0" err="1" smtClean="0"/>
              <a:t>penuh</a:t>
            </a:r>
            <a:r>
              <a:rPr lang="en-US" sz="2400" dirty="0" smtClean="0"/>
              <a:t> (</a:t>
            </a:r>
            <a:r>
              <a:rPr lang="en-US" sz="2400" dirty="0" err="1" smtClean="0"/>
              <a:t>mulai</a:t>
            </a:r>
            <a:r>
              <a:rPr lang="en-US" sz="2400" dirty="0" smtClean="0"/>
              <a:t> </a:t>
            </a:r>
            <a:r>
              <a:rPr lang="en-US" sz="2400" dirty="0" err="1" smtClean="0"/>
              <a:t>titik</a:t>
            </a:r>
            <a:r>
              <a:rPr lang="en-US" sz="2400" dirty="0" smtClean="0"/>
              <a:t> </a:t>
            </a:r>
            <a:r>
              <a:rPr lang="en-US" sz="2400" dirty="0" err="1" smtClean="0"/>
              <a:t>awal</a:t>
            </a:r>
            <a:r>
              <a:rPr lang="en-US" sz="2400" dirty="0" smtClean="0"/>
              <a:t> </a:t>
            </a:r>
            <a:r>
              <a:rPr lang="en-US" sz="2400" dirty="0" err="1" smtClean="0"/>
              <a:t>tangan</a:t>
            </a:r>
            <a:r>
              <a:rPr lang="en-US" sz="2400" dirty="0" smtClean="0"/>
              <a:t> </a:t>
            </a:r>
            <a:r>
              <a:rPr lang="en-US" sz="2400" dirty="0" err="1" smtClean="0"/>
              <a:t>sampai</a:t>
            </a:r>
            <a:r>
              <a:rPr lang="en-US" sz="2400" dirty="0" smtClean="0"/>
              <a:t> </a:t>
            </a:r>
            <a:r>
              <a:rPr lang="en-US" sz="2400" dirty="0" err="1" smtClean="0"/>
              <a:t>kayuhan</a:t>
            </a:r>
            <a:r>
              <a:rPr lang="en-US" sz="2400" dirty="0" smtClean="0"/>
              <a:t> </a:t>
            </a:r>
            <a:r>
              <a:rPr lang="en-US" sz="2400" dirty="0" err="1" smtClean="0"/>
              <a:t>berakhir</a:t>
            </a:r>
            <a:r>
              <a:rPr lang="en-US" sz="2400" dirty="0" smtClean="0"/>
              <a:t> </a:t>
            </a:r>
            <a:r>
              <a:rPr lang="en-US" sz="2400" dirty="0" err="1" smtClean="0"/>
              <a:t>pada</a:t>
            </a:r>
            <a:r>
              <a:rPr lang="en-US" sz="2400" dirty="0" smtClean="0"/>
              <a:t> </a:t>
            </a:r>
            <a:r>
              <a:rPr lang="en-US" sz="2400" dirty="0" err="1" smtClean="0"/>
              <a:t>titik</a:t>
            </a:r>
            <a:r>
              <a:rPr lang="en-US" sz="2400" dirty="0" smtClean="0"/>
              <a:t> </a:t>
            </a:r>
            <a:r>
              <a:rPr lang="en-US" sz="2400" dirty="0" err="1" smtClean="0"/>
              <a:t>awal</a:t>
            </a:r>
            <a:r>
              <a:rPr lang="en-US" sz="2400" dirty="0" smtClean="0"/>
              <a:t> </a:t>
            </a:r>
            <a:r>
              <a:rPr lang="en-US" sz="2400" dirty="0" err="1" smtClean="0"/>
              <a:t>tersebut</a:t>
            </a:r>
            <a:r>
              <a:rPr lang="en-US" sz="2400" dirty="0" smtClean="0"/>
              <a:t>)</a:t>
            </a:r>
          </a:p>
          <a:p>
            <a:pPr>
              <a:buNone/>
            </a:pPr>
            <a:endParaRPr lang="en-US" sz="2400" dirty="0" smtClean="0"/>
          </a:p>
          <a:p>
            <a:pPr>
              <a:buNone/>
            </a:pPr>
            <a:r>
              <a:rPr lang="en-US" sz="2400" dirty="0" smtClean="0"/>
              <a:t>      </a:t>
            </a:r>
            <a:r>
              <a:rPr lang="en-US" sz="2400" dirty="0" err="1" smtClean="0"/>
              <a:t>Contoh</a:t>
            </a:r>
            <a:r>
              <a:rPr lang="en-US" sz="2400" dirty="0" smtClean="0"/>
              <a:t>: </a:t>
            </a:r>
            <a:r>
              <a:rPr lang="en-US" sz="2400" dirty="0" err="1" smtClean="0"/>
              <a:t>Seorang</a:t>
            </a:r>
            <a:r>
              <a:rPr lang="en-US" sz="2400" dirty="0" smtClean="0"/>
              <a:t> </a:t>
            </a:r>
            <a:r>
              <a:rPr lang="en-US" sz="2400" dirty="0" err="1" smtClean="0"/>
              <a:t>perenang</a:t>
            </a:r>
            <a:r>
              <a:rPr lang="en-US" sz="2400" dirty="0" smtClean="0"/>
              <a:t> </a:t>
            </a:r>
            <a:r>
              <a:rPr lang="en-US" sz="2400" dirty="0" err="1" smtClean="0"/>
              <a:t>gaya</a:t>
            </a:r>
            <a:r>
              <a:rPr lang="en-US" sz="2400" dirty="0" smtClean="0"/>
              <a:t> crawl </a:t>
            </a:r>
            <a:r>
              <a:rPr lang="en-US" sz="2400" dirty="0" err="1" smtClean="0"/>
              <a:t>melakukan</a:t>
            </a:r>
            <a:r>
              <a:rPr lang="en-US" sz="2400" dirty="0" smtClean="0"/>
              <a:t> 10 x </a:t>
            </a:r>
            <a:r>
              <a:rPr lang="en-US" sz="2400" dirty="0" err="1" smtClean="0"/>
              <a:t>pukulan</a:t>
            </a:r>
            <a:r>
              <a:rPr lang="en-US" sz="2400" dirty="0" smtClean="0"/>
              <a:t> (</a:t>
            </a:r>
            <a:r>
              <a:rPr lang="en-US" sz="2400" dirty="0" err="1" smtClean="0"/>
              <a:t>putaran</a:t>
            </a:r>
            <a:r>
              <a:rPr lang="en-US" sz="2400" dirty="0" smtClean="0"/>
              <a:t> </a:t>
            </a:r>
            <a:r>
              <a:rPr lang="en-US" sz="2400" dirty="0" err="1" smtClean="0"/>
              <a:t>tangan</a:t>
            </a:r>
            <a:r>
              <a:rPr lang="en-US" sz="2400" dirty="0" smtClean="0"/>
              <a:t> </a:t>
            </a:r>
            <a:r>
              <a:rPr lang="en-US" sz="2400" dirty="0" err="1" smtClean="0"/>
              <a:t>penuh</a:t>
            </a:r>
            <a:r>
              <a:rPr lang="en-US" sz="2400" dirty="0" smtClean="0"/>
              <a:t>) </a:t>
            </a:r>
            <a:r>
              <a:rPr lang="en-US" sz="2400" dirty="0" err="1" smtClean="0"/>
              <a:t>mencapai</a:t>
            </a:r>
            <a:r>
              <a:rPr lang="en-US" sz="2400" dirty="0" smtClean="0"/>
              <a:t> </a:t>
            </a:r>
            <a:r>
              <a:rPr lang="en-US" sz="2400" dirty="0" err="1" smtClean="0"/>
              <a:t>jarak</a:t>
            </a:r>
            <a:r>
              <a:rPr lang="en-US" sz="2400" dirty="0" smtClean="0"/>
              <a:t> 20 m </a:t>
            </a:r>
            <a:r>
              <a:rPr lang="en-US" sz="2400" dirty="0" err="1" smtClean="0"/>
              <a:t>dalam</a:t>
            </a:r>
            <a:r>
              <a:rPr lang="en-US" sz="2400" dirty="0" smtClean="0"/>
              <a:t> </a:t>
            </a:r>
            <a:r>
              <a:rPr lang="en-US" sz="2400" dirty="0" err="1" smtClean="0"/>
              <a:t>waktu</a:t>
            </a:r>
            <a:r>
              <a:rPr lang="en-US" sz="2400" dirty="0" smtClean="0"/>
              <a:t> 12 </a:t>
            </a:r>
            <a:r>
              <a:rPr lang="en-US" sz="2400" dirty="0" err="1" smtClean="0"/>
              <a:t>detik</a:t>
            </a:r>
            <a:r>
              <a:rPr lang="en-US" sz="2400" dirty="0" smtClean="0"/>
              <a:t>, </a:t>
            </a:r>
            <a:r>
              <a:rPr lang="en-US" sz="2400" dirty="0" err="1" smtClean="0"/>
              <a:t>maka</a:t>
            </a:r>
            <a:r>
              <a:rPr lang="en-US" sz="2400" dirty="0" smtClean="0"/>
              <a:t> </a:t>
            </a:r>
            <a:r>
              <a:rPr lang="en-US" sz="2400" dirty="0" err="1" smtClean="0"/>
              <a:t>jarak</a:t>
            </a:r>
            <a:r>
              <a:rPr lang="en-US" sz="2400" dirty="0" smtClean="0"/>
              <a:t> rata-rata </a:t>
            </a:r>
            <a:r>
              <a:rPr lang="en-US" sz="2400" dirty="0" err="1" smtClean="0"/>
              <a:t>kayuhan</a:t>
            </a:r>
            <a:r>
              <a:rPr lang="en-US" sz="2400" dirty="0" smtClean="0"/>
              <a:t>:</a:t>
            </a:r>
          </a:p>
          <a:p>
            <a:pPr>
              <a:buNone/>
            </a:pPr>
            <a:r>
              <a:rPr lang="en-US" sz="2400" dirty="0" smtClean="0"/>
              <a:t>     </a:t>
            </a:r>
            <a:r>
              <a:rPr lang="en-US" sz="2400" u="sng" dirty="0" smtClean="0"/>
              <a:t>JK = 20/10 </a:t>
            </a:r>
            <a:r>
              <a:rPr lang="en-US" sz="2400" u="sng" dirty="0" err="1" smtClean="0"/>
              <a:t>putaran</a:t>
            </a:r>
            <a:r>
              <a:rPr lang="en-US" sz="2400" u="sng" dirty="0" smtClean="0"/>
              <a:t> = 2m/</a:t>
            </a:r>
            <a:r>
              <a:rPr lang="en-US" sz="2400" u="sng" dirty="0" err="1" smtClean="0"/>
              <a:t>putaran</a:t>
            </a:r>
            <a:endParaRPr lang="en-US" sz="2400" u="sng" dirty="0" smtClean="0"/>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lnSpcReduction="10000"/>
          </a:bodyPr>
          <a:lstStyle/>
          <a:p>
            <a:pPr>
              <a:buNone/>
            </a:pPr>
            <a:r>
              <a:rPr lang="en-US" b="1" dirty="0" smtClean="0"/>
              <a:t>B. Rata-rata  </a:t>
            </a:r>
            <a:r>
              <a:rPr lang="en-US" b="1" dirty="0" err="1" smtClean="0"/>
              <a:t>Frekuensi</a:t>
            </a:r>
            <a:r>
              <a:rPr lang="en-US" b="1" dirty="0" smtClean="0"/>
              <a:t> </a:t>
            </a:r>
            <a:r>
              <a:rPr lang="en-US" b="1" dirty="0" err="1" smtClean="0"/>
              <a:t>Kayuhan</a:t>
            </a:r>
            <a:r>
              <a:rPr lang="en-US" b="1" dirty="0" smtClean="0"/>
              <a:t> (FK)</a:t>
            </a:r>
          </a:p>
          <a:p>
            <a:pPr>
              <a:buNone/>
            </a:pPr>
            <a:r>
              <a:rPr lang="en-US" dirty="0" smtClean="0"/>
              <a:t>    FK= rata-rata </a:t>
            </a:r>
            <a:r>
              <a:rPr lang="en-US" dirty="0" err="1" smtClean="0"/>
              <a:t>jumlah</a:t>
            </a:r>
            <a:r>
              <a:rPr lang="en-US" dirty="0" smtClean="0"/>
              <a:t> </a:t>
            </a:r>
            <a:r>
              <a:rPr lang="en-US" dirty="0" err="1" smtClean="0"/>
              <a:t>putaran</a:t>
            </a:r>
            <a:r>
              <a:rPr lang="en-US" dirty="0" smtClean="0"/>
              <a:t> </a:t>
            </a:r>
            <a:r>
              <a:rPr lang="en-US" dirty="0" err="1" smtClean="0"/>
              <a:t>tangan</a:t>
            </a:r>
            <a:r>
              <a:rPr lang="en-US" dirty="0" smtClean="0"/>
              <a:t> </a:t>
            </a:r>
            <a:r>
              <a:rPr lang="en-US" dirty="0" err="1" smtClean="0"/>
              <a:t>penuh</a:t>
            </a:r>
            <a:r>
              <a:rPr lang="en-US" dirty="0" smtClean="0"/>
              <a:t> </a:t>
            </a:r>
            <a:r>
              <a:rPr lang="en-US" dirty="0" err="1" smtClean="0"/>
              <a:t>dibagi</a:t>
            </a:r>
            <a:r>
              <a:rPr lang="en-US" dirty="0" smtClean="0"/>
              <a:t> </a:t>
            </a:r>
            <a:r>
              <a:rPr lang="en-US" dirty="0" err="1" smtClean="0"/>
              <a:t>dengan</a:t>
            </a:r>
            <a:r>
              <a:rPr lang="en-US" dirty="0" smtClean="0"/>
              <a:t> </a:t>
            </a:r>
            <a:r>
              <a:rPr lang="en-US" dirty="0" err="1" smtClean="0"/>
              <a:t>waktunya</a:t>
            </a:r>
            <a:r>
              <a:rPr lang="en-US" dirty="0" smtClean="0"/>
              <a:t>.</a:t>
            </a:r>
          </a:p>
          <a:p>
            <a:pPr>
              <a:buNone/>
            </a:pPr>
            <a:endParaRPr lang="en-US" dirty="0" smtClean="0"/>
          </a:p>
          <a:p>
            <a:pPr>
              <a:buNone/>
            </a:pPr>
            <a:r>
              <a:rPr lang="en-US" dirty="0" smtClean="0"/>
              <a:t>    </a:t>
            </a:r>
            <a:r>
              <a:rPr lang="en-US" dirty="0" err="1" smtClean="0"/>
              <a:t>Contoh</a:t>
            </a:r>
            <a:r>
              <a:rPr lang="en-US" dirty="0" smtClean="0"/>
              <a:t> </a:t>
            </a:r>
            <a:r>
              <a:rPr lang="en-US" dirty="0" err="1" smtClean="0"/>
              <a:t>dengan</a:t>
            </a:r>
            <a:r>
              <a:rPr lang="en-US" dirty="0" smtClean="0"/>
              <a:t> </a:t>
            </a:r>
            <a:r>
              <a:rPr lang="en-US" dirty="0" err="1" smtClean="0"/>
              <a:t>soal</a:t>
            </a:r>
            <a:r>
              <a:rPr lang="en-US" dirty="0" smtClean="0"/>
              <a:t> </a:t>
            </a:r>
            <a:r>
              <a:rPr lang="en-US" dirty="0" err="1" smtClean="0"/>
              <a:t>seperti</a:t>
            </a:r>
            <a:r>
              <a:rPr lang="en-US" dirty="0" smtClean="0"/>
              <a:t> </a:t>
            </a:r>
            <a:r>
              <a:rPr lang="en-US" dirty="0" err="1" smtClean="0"/>
              <a:t>di</a:t>
            </a:r>
            <a:r>
              <a:rPr lang="en-US" dirty="0" smtClean="0"/>
              <a:t> </a:t>
            </a:r>
            <a:r>
              <a:rPr lang="en-US" dirty="0" err="1" smtClean="0"/>
              <a:t>atas</a:t>
            </a:r>
            <a:r>
              <a:rPr lang="en-US" dirty="0" smtClean="0"/>
              <a:t>:</a:t>
            </a:r>
          </a:p>
          <a:p>
            <a:pPr>
              <a:buNone/>
            </a:pPr>
            <a:r>
              <a:rPr lang="en-US" dirty="0" smtClean="0"/>
              <a:t>   </a:t>
            </a:r>
          </a:p>
          <a:p>
            <a:pPr>
              <a:buNone/>
            </a:pPr>
            <a:r>
              <a:rPr lang="en-US" dirty="0" smtClean="0"/>
              <a:t>    FK= 10 </a:t>
            </a:r>
            <a:r>
              <a:rPr lang="en-US" dirty="0" err="1" smtClean="0"/>
              <a:t>putaran</a:t>
            </a:r>
            <a:r>
              <a:rPr lang="en-US" dirty="0" smtClean="0"/>
              <a:t>/12 </a:t>
            </a:r>
            <a:r>
              <a:rPr lang="en-US" dirty="0" err="1" smtClean="0"/>
              <a:t>detik</a:t>
            </a:r>
            <a:r>
              <a:rPr lang="en-US" dirty="0" smtClean="0"/>
              <a:t> = </a:t>
            </a:r>
            <a:r>
              <a:rPr lang="en-US" u="sng" dirty="0" smtClean="0"/>
              <a:t>0,83 </a:t>
            </a:r>
            <a:r>
              <a:rPr lang="en-US" u="sng" dirty="0" err="1" smtClean="0"/>
              <a:t>putaran</a:t>
            </a:r>
            <a:r>
              <a:rPr lang="en-US" u="sng" dirty="0" smtClean="0"/>
              <a:t>/</a:t>
            </a:r>
            <a:r>
              <a:rPr lang="en-US" u="sng" dirty="0" err="1" smtClean="0"/>
              <a:t>detik</a:t>
            </a:r>
            <a:endParaRPr lang="en-US" u="sng" dirty="0" smtClean="0"/>
          </a:p>
          <a:p>
            <a:pPr>
              <a:buNone/>
            </a:pPr>
            <a:endParaRPr lang="en-US" dirty="0" smtClean="0"/>
          </a:p>
          <a:p>
            <a:pPr>
              <a:buNone/>
            </a:pPr>
            <a:r>
              <a:rPr lang="en-US" b="1" dirty="0" smtClean="0"/>
              <a:t>C. </a:t>
            </a:r>
            <a:r>
              <a:rPr lang="en-US" b="1" dirty="0" err="1" smtClean="0"/>
              <a:t>Kecepatan</a:t>
            </a:r>
            <a:r>
              <a:rPr lang="en-US" b="1" dirty="0" smtClean="0"/>
              <a:t> rata-rata </a:t>
            </a:r>
            <a:r>
              <a:rPr lang="en-US" b="1" dirty="0" err="1" smtClean="0"/>
              <a:t>perenang</a:t>
            </a:r>
            <a:r>
              <a:rPr lang="en-US" b="1" dirty="0" smtClean="0"/>
              <a:t> (K)</a:t>
            </a:r>
          </a:p>
          <a:p>
            <a:pPr>
              <a:buNone/>
            </a:pPr>
            <a:r>
              <a:rPr lang="en-US" dirty="0" smtClean="0"/>
              <a:t>    </a:t>
            </a:r>
            <a:r>
              <a:rPr lang="en-US" dirty="0" err="1" smtClean="0"/>
              <a:t>Contoh</a:t>
            </a:r>
            <a:r>
              <a:rPr lang="en-US" dirty="0" smtClean="0"/>
              <a:t> </a:t>
            </a:r>
            <a:r>
              <a:rPr lang="en-US" dirty="0" err="1" smtClean="0"/>
              <a:t>dengan</a:t>
            </a:r>
            <a:r>
              <a:rPr lang="en-US" dirty="0" smtClean="0"/>
              <a:t> </a:t>
            </a:r>
            <a:r>
              <a:rPr lang="en-US" dirty="0" err="1" smtClean="0"/>
              <a:t>soal</a:t>
            </a:r>
            <a:r>
              <a:rPr lang="en-US" dirty="0" smtClean="0"/>
              <a:t> </a:t>
            </a:r>
            <a:r>
              <a:rPr lang="en-US" dirty="0" err="1" smtClean="0"/>
              <a:t>seperti</a:t>
            </a:r>
            <a:r>
              <a:rPr lang="en-US" dirty="0" smtClean="0"/>
              <a:t> </a:t>
            </a:r>
            <a:r>
              <a:rPr lang="en-US" dirty="0" err="1" smtClean="0"/>
              <a:t>di</a:t>
            </a:r>
            <a:r>
              <a:rPr lang="en-US" dirty="0" smtClean="0"/>
              <a:t> </a:t>
            </a:r>
            <a:r>
              <a:rPr lang="en-US" dirty="0" err="1" smtClean="0"/>
              <a:t>atas</a:t>
            </a:r>
            <a:r>
              <a:rPr lang="en-US" dirty="0" smtClean="0"/>
              <a:t>:</a:t>
            </a:r>
          </a:p>
          <a:p>
            <a:pPr>
              <a:buNone/>
            </a:pPr>
            <a:r>
              <a:rPr lang="en-US" dirty="0" smtClean="0"/>
              <a:t>    K= JK x FK</a:t>
            </a:r>
          </a:p>
          <a:p>
            <a:pPr>
              <a:buNone/>
            </a:pPr>
            <a:r>
              <a:rPr lang="en-US" dirty="0" smtClean="0"/>
              <a:t>       = 2m/</a:t>
            </a:r>
            <a:r>
              <a:rPr lang="en-US" dirty="0" err="1" smtClean="0"/>
              <a:t>putaran</a:t>
            </a:r>
            <a:r>
              <a:rPr lang="en-US" dirty="0" smtClean="0"/>
              <a:t> x 0,83 </a:t>
            </a:r>
            <a:r>
              <a:rPr lang="en-US" dirty="0" err="1" smtClean="0"/>
              <a:t>putaran</a:t>
            </a:r>
            <a:r>
              <a:rPr lang="en-US" dirty="0" smtClean="0"/>
              <a:t>/</a:t>
            </a:r>
            <a:r>
              <a:rPr lang="en-US" dirty="0" err="1" smtClean="0"/>
              <a:t>detik</a:t>
            </a:r>
            <a:endParaRPr lang="en-US" dirty="0" smtClean="0"/>
          </a:p>
          <a:p>
            <a:pPr>
              <a:buNone/>
            </a:pPr>
            <a:r>
              <a:rPr lang="en-US" dirty="0" smtClean="0"/>
              <a:t>       = </a:t>
            </a:r>
            <a:r>
              <a:rPr lang="en-US" u="sng" dirty="0" smtClean="0"/>
              <a:t>1,66 meter/</a:t>
            </a:r>
            <a:r>
              <a:rPr lang="en-US" u="sng" dirty="0" err="1" smtClean="0"/>
              <a:t>detik</a:t>
            </a:r>
            <a:endParaRPr lang="en-US" u="sng" dirty="0" smtClean="0"/>
          </a:p>
          <a:p>
            <a:pPr>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172200"/>
          </a:xfrm>
        </p:spPr>
        <p:txBody>
          <a:bodyPr>
            <a:normAutofit/>
          </a:bodyPr>
          <a:lstStyle/>
          <a:p>
            <a:r>
              <a:rPr lang="en-US" sz="3600" dirty="0" err="1" smtClean="0"/>
              <a:t>Contoh</a:t>
            </a:r>
            <a:r>
              <a:rPr lang="en-US" sz="3600" dirty="0" smtClean="0"/>
              <a:t>  2:</a:t>
            </a:r>
          </a:p>
          <a:p>
            <a:pPr>
              <a:buNone/>
            </a:pPr>
            <a:r>
              <a:rPr lang="en-US" sz="3600" dirty="0" smtClean="0"/>
              <a:t>    </a:t>
            </a:r>
            <a:r>
              <a:rPr lang="en-US" sz="3600" dirty="0" err="1" smtClean="0"/>
              <a:t>Seorang</a:t>
            </a:r>
            <a:r>
              <a:rPr lang="en-US" sz="3600" dirty="0" smtClean="0"/>
              <a:t> </a:t>
            </a:r>
            <a:r>
              <a:rPr lang="en-US" sz="3600" dirty="0" err="1" smtClean="0"/>
              <a:t>perenang</a:t>
            </a:r>
            <a:r>
              <a:rPr lang="en-US" sz="3600" dirty="0" smtClean="0"/>
              <a:t> </a:t>
            </a:r>
            <a:r>
              <a:rPr lang="en-US" sz="3600" dirty="0" err="1" smtClean="0"/>
              <a:t>gaya</a:t>
            </a:r>
            <a:r>
              <a:rPr lang="en-US" sz="3600" dirty="0" smtClean="0"/>
              <a:t> crawl </a:t>
            </a:r>
            <a:r>
              <a:rPr lang="en-US" sz="3600" dirty="0" err="1" smtClean="0"/>
              <a:t>melakukan</a:t>
            </a:r>
            <a:r>
              <a:rPr lang="en-US" sz="3600" dirty="0" smtClean="0"/>
              <a:t> 20 x </a:t>
            </a:r>
            <a:r>
              <a:rPr lang="en-US" sz="3600" dirty="0" err="1" smtClean="0"/>
              <a:t>pukulan</a:t>
            </a:r>
            <a:r>
              <a:rPr lang="en-US" sz="3600" dirty="0" smtClean="0"/>
              <a:t> (</a:t>
            </a:r>
            <a:r>
              <a:rPr lang="en-US" sz="3600" dirty="0" err="1" smtClean="0"/>
              <a:t>putaran</a:t>
            </a:r>
            <a:r>
              <a:rPr lang="en-US" sz="3600" dirty="0" smtClean="0"/>
              <a:t> </a:t>
            </a:r>
            <a:r>
              <a:rPr lang="en-US" sz="3600" dirty="0" err="1" smtClean="0"/>
              <a:t>tangan</a:t>
            </a:r>
            <a:r>
              <a:rPr lang="en-US" sz="3600" dirty="0" smtClean="0"/>
              <a:t> </a:t>
            </a:r>
            <a:r>
              <a:rPr lang="en-US" sz="3600" dirty="0" err="1" smtClean="0"/>
              <a:t>penuh</a:t>
            </a:r>
            <a:r>
              <a:rPr lang="en-US" sz="3600" dirty="0" smtClean="0"/>
              <a:t>) </a:t>
            </a:r>
            <a:r>
              <a:rPr lang="en-US" sz="3600" dirty="0" err="1" smtClean="0"/>
              <a:t>mencapai</a:t>
            </a:r>
            <a:r>
              <a:rPr lang="en-US" sz="3600" dirty="0" smtClean="0"/>
              <a:t> </a:t>
            </a:r>
            <a:r>
              <a:rPr lang="en-US" sz="3600" dirty="0" err="1" smtClean="0"/>
              <a:t>jarak</a:t>
            </a:r>
            <a:r>
              <a:rPr lang="en-US" sz="3600" dirty="0" smtClean="0"/>
              <a:t> 50 m </a:t>
            </a:r>
            <a:r>
              <a:rPr lang="en-US" sz="3600" dirty="0" err="1" smtClean="0"/>
              <a:t>dalam</a:t>
            </a:r>
            <a:r>
              <a:rPr lang="en-US" sz="3600" dirty="0" smtClean="0"/>
              <a:t> </a:t>
            </a:r>
            <a:r>
              <a:rPr lang="en-US" sz="3600" dirty="0" err="1" smtClean="0"/>
              <a:t>waktu</a:t>
            </a:r>
            <a:r>
              <a:rPr lang="en-US" sz="3600" dirty="0" smtClean="0"/>
              <a:t> 24 </a:t>
            </a:r>
            <a:r>
              <a:rPr lang="en-US" sz="3600" dirty="0" err="1" smtClean="0"/>
              <a:t>detik</a:t>
            </a:r>
            <a:r>
              <a:rPr lang="en-US" sz="3600" dirty="0" smtClean="0"/>
              <a:t>, </a:t>
            </a:r>
            <a:r>
              <a:rPr lang="en-US" sz="3600" dirty="0" err="1" smtClean="0"/>
              <a:t>hitunglah</a:t>
            </a:r>
            <a:r>
              <a:rPr lang="en-US" sz="3600" dirty="0" smtClean="0"/>
              <a:t> </a:t>
            </a:r>
            <a:r>
              <a:rPr lang="en-US" sz="3600" dirty="0" err="1" smtClean="0"/>
              <a:t>kecepatan</a:t>
            </a:r>
            <a:r>
              <a:rPr lang="en-US" sz="3600" dirty="0" smtClean="0"/>
              <a:t> rata-rata </a:t>
            </a:r>
            <a:r>
              <a:rPr lang="en-US" sz="3600" dirty="0" err="1" smtClean="0"/>
              <a:t>perenang</a:t>
            </a:r>
            <a:r>
              <a:rPr lang="en-US" sz="3600" dirty="0" smtClean="0"/>
              <a:t> </a:t>
            </a:r>
            <a:r>
              <a:rPr lang="en-US" sz="3600" dirty="0" err="1" smtClean="0"/>
              <a:t>tersebut</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4400" smtClean="0"/>
              <a:t>gusment@yahoo.com</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p:spPr>
        <p:txBody>
          <a:bodyPr>
            <a:normAutofit fontScale="70000" lnSpcReduction="20000"/>
          </a:bodyPr>
          <a:lstStyle/>
          <a:p>
            <a:pPr>
              <a:buNone/>
            </a:pPr>
            <a:r>
              <a:rPr lang="id-ID" b="1" u="sng" dirty="0" smtClean="0"/>
              <a:t>Hambatan</a:t>
            </a:r>
            <a:r>
              <a:rPr lang="en-US" b="1" u="sng" dirty="0" smtClean="0"/>
              <a:t>:</a:t>
            </a:r>
            <a:endParaRPr lang="en-US" b="1" u="sng" dirty="0"/>
          </a:p>
          <a:p>
            <a:pPr>
              <a:buNone/>
            </a:pPr>
            <a:r>
              <a:rPr lang="id-ID" dirty="0"/>
              <a:t>Ada tiga jenis hambatan air:</a:t>
            </a:r>
            <a:endParaRPr lang="en-US" dirty="0"/>
          </a:p>
          <a:p>
            <a:r>
              <a:rPr lang="id-ID" dirty="0"/>
              <a:t>1). Hambatan dari depan.</a:t>
            </a:r>
            <a:endParaRPr lang="en-US" dirty="0"/>
          </a:p>
          <a:p>
            <a:r>
              <a:rPr lang="id-ID" dirty="0"/>
              <a:t>2). Geseran kulit.</a:t>
            </a:r>
            <a:endParaRPr lang="en-US" dirty="0"/>
          </a:p>
          <a:p>
            <a:r>
              <a:rPr lang="id-ID" dirty="0"/>
              <a:t>3). Hambatan ekor atau pusaran air.</a:t>
            </a:r>
            <a:endParaRPr lang="en-US" dirty="0"/>
          </a:p>
          <a:p>
            <a:pPr>
              <a:buNone/>
            </a:pPr>
            <a:r>
              <a:rPr lang="id-ID" dirty="0" smtClean="0"/>
              <a:t>*). </a:t>
            </a:r>
            <a:r>
              <a:rPr lang="id-ID" dirty="0"/>
              <a:t>Hambatan dari depan adalah hambatan terhadap gerakan maju yang ditimbulkan oleh air yang langsung ada di depan perenang atau di depan bagian badannya. Hambatan ini dalam </a:t>
            </a:r>
            <a:r>
              <a:rPr lang="id-ID" dirty="0" smtClean="0"/>
              <a:t>G</a:t>
            </a:r>
            <a:r>
              <a:rPr lang="en-US" dirty="0" smtClean="0"/>
              <a:t>am</a:t>
            </a:r>
            <a:r>
              <a:rPr lang="id-ID" dirty="0" smtClean="0"/>
              <a:t>b</a:t>
            </a:r>
            <a:r>
              <a:rPr lang="en-US" dirty="0" err="1" smtClean="0"/>
              <a:t>ar</a:t>
            </a:r>
            <a:r>
              <a:rPr lang="id-ID" dirty="0" smtClean="0"/>
              <a:t> </a:t>
            </a:r>
            <a:r>
              <a:rPr lang="id-ID" dirty="0"/>
              <a:t>dilukiskan oleh anak panah. Jenis ini sangat penting dalam mempertimbangkan mekanika gaya.</a:t>
            </a:r>
            <a:endParaRPr lang="en-US" dirty="0"/>
          </a:p>
          <a:p>
            <a:pPr>
              <a:buNone/>
            </a:pPr>
            <a:r>
              <a:rPr lang="id-ID" dirty="0" smtClean="0"/>
              <a:t>*). Geseran </a:t>
            </a:r>
            <a:r>
              <a:rPr lang="id-ID" dirty="0"/>
              <a:t>kulit adalah hambatan air yang langsung di sisi badannya. Dalam </a:t>
            </a:r>
            <a:r>
              <a:rPr lang="id-ID" dirty="0" smtClean="0"/>
              <a:t>G</a:t>
            </a:r>
            <a:r>
              <a:rPr lang="en-US" dirty="0" smtClean="0"/>
              <a:t>am</a:t>
            </a:r>
            <a:r>
              <a:rPr lang="id-ID" dirty="0" smtClean="0"/>
              <a:t>b</a:t>
            </a:r>
            <a:r>
              <a:rPr lang="en-US" dirty="0" err="1" smtClean="0"/>
              <a:t>ar</a:t>
            </a:r>
            <a:r>
              <a:rPr lang="en-US" dirty="0" smtClean="0"/>
              <a:t> </a:t>
            </a:r>
            <a:r>
              <a:rPr lang="id-ID" dirty="0" smtClean="0"/>
              <a:t>dilukiskan </a:t>
            </a:r>
            <a:r>
              <a:rPr lang="id-ID" dirty="0"/>
              <a:t>oleh garis-garis putus. Jenis hambatan ini penting untuk kapal terbang, kapal air dan kendaraan-kendaraan dengan kecepatan tinggi, tetapi dalam berenang hanya mempunyai pengaruh yang kecil.</a:t>
            </a:r>
            <a:endParaRPr lang="en-US" dirty="0"/>
          </a:p>
          <a:p>
            <a:pPr>
              <a:buNone/>
            </a:pPr>
            <a:r>
              <a:rPr lang="id-ID" dirty="0" smtClean="0"/>
              <a:t>*). </a:t>
            </a:r>
            <a:r>
              <a:rPr lang="id-ID" dirty="0"/>
              <a:t>Hambatan ekor atau pusaran arus adalah hambatan yang disebabkan oleh air yang tidak mampu mengisi bagian belakang badan yang tidak mendatar, sehingga badan harus menarik sejumlah molekul-molekul air. Dalam </a:t>
            </a:r>
            <a:r>
              <a:rPr lang="id-ID" dirty="0" smtClean="0"/>
              <a:t>G</a:t>
            </a:r>
            <a:r>
              <a:rPr lang="en-US" dirty="0" smtClean="0"/>
              <a:t>am</a:t>
            </a:r>
            <a:r>
              <a:rPr lang="id-ID" dirty="0" smtClean="0"/>
              <a:t>b</a:t>
            </a:r>
            <a:r>
              <a:rPr lang="en-US" dirty="0" err="1" smtClean="0"/>
              <a:t>ar</a:t>
            </a:r>
            <a:r>
              <a:rPr lang="id-ID" dirty="0" smtClean="0"/>
              <a:t> </a:t>
            </a:r>
            <a:r>
              <a:rPr lang="id-ID" dirty="0"/>
              <a:t>dilukiskan oleh garis ikal. Jenis hambatan ini penting untuk mempertimbangkan dalam merencanakan kapal laut, mobil, dan kapal terbang.</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id-ID" sz="3600" b="1" dirty="0" smtClean="0"/>
              <a:t>G</a:t>
            </a:r>
            <a:r>
              <a:rPr lang="en-US" sz="3600" b="1" dirty="0" smtClean="0"/>
              <a:t>am</a:t>
            </a:r>
            <a:r>
              <a:rPr lang="id-ID" sz="3600" b="1" dirty="0" smtClean="0"/>
              <a:t>b</a:t>
            </a:r>
            <a:r>
              <a:rPr lang="en-US" sz="3600" b="1" dirty="0" err="1" smtClean="0"/>
              <a:t>ar</a:t>
            </a:r>
            <a:r>
              <a:rPr lang="id-ID" sz="3600" b="1" dirty="0" smtClean="0"/>
              <a:t>.  </a:t>
            </a:r>
            <a:r>
              <a:rPr lang="id-ID" sz="3600" b="1" dirty="0"/>
              <a:t>Tiga Jenis Hambatan Air</a:t>
            </a:r>
            <a:endParaRPr lang="en-US" sz="3600" b="1" dirty="0"/>
          </a:p>
        </p:txBody>
      </p:sp>
      <p:sp>
        <p:nvSpPr>
          <p:cNvPr id="3" name="Content Placeholder 2"/>
          <p:cNvSpPr>
            <a:spLocks noGrp="1"/>
          </p:cNvSpPr>
          <p:nvPr>
            <p:ph idx="1"/>
          </p:nvPr>
        </p:nvSpPr>
        <p:spPr>
          <a:xfrm>
            <a:off x="457200" y="1143000"/>
            <a:ext cx="8229600" cy="4983163"/>
          </a:xfrm>
        </p:spPr>
        <p:txBody>
          <a:bodyPr/>
          <a:lstStyle/>
          <a:p>
            <a:pPr>
              <a:buNone/>
            </a:pPr>
            <a:r>
              <a:rPr lang="en-US" sz="2400" b="1" dirty="0" err="1" smtClean="0"/>
              <a:t>Keterangan</a:t>
            </a:r>
            <a:r>
              <a:rPr lang="en-US" sz="2400" b="1" dirty="0" smtClean="0"/>
              <a:t>:</a:t>
            </a:r>
            <a:endParaRPr lang="en-US" sz="2400" dirty="0"/>
          </a:p>
          <a:p>
            <a:pPr>
              <a:buNone/>
            </a:pPr>
            <a:r>
              <a:rPr lang="en-US" sz="2400" b="1" dirty="0" smtClean="0"/>
              <a:t>  </a:t>
            </a:r>
            <a:r>
              <a:rPr lang="en-US" sz="2400" b="1" u="sng" dirty="0" smtClean="0"/>
              <a:t>         </a:t>
            </a:r>
            <a:r>
              <a:rPr lang="id-ID" sz="2400" dirty="0" smtClean="0"/>
              <a:t>= </a:t>
            </a:r>
            <a:r>
              <a:rPr lang="id-ID" sz="2400" dirty="0"/>
              <a:t>Hambatan depan</a:t>
            </a:r>
            <a:endParaRPr lang="en-US" sz="2400" dirty="0"/>
          </a:p>
          <a:p>
            <a:pPr>
              <a:buNone/>
            </a:pPr>
            <a:r>
              <a:rPr lang="en-US" sz="2400" dirty="0" smtClean="0"/>
              <a:t>    </a:t>
            </a:r>
            <a:r>
              <a:rPr lang="en-US" sz="2400" dirty="0"/>
              <a:t> </a:t>
            </a:r>
            <a:r>
              <a:rPr lang="id-ID" sz="2400" b="1" dirty="0" smtClean="0"/>
              <a:t>----</a:t>
            </a:r>
            <a:r>
              <a:rPr lang="id-ID" sz="2400" dirty="0" smtClean="0"/>
              <a:t> </a:t>
            </a:r>
            <a:r>
              <a:rPr lang="id-ID" sz="2400" dirty="0"/>
              <a:t>= Geseran kulit</a:t>
            </a:r>
            <a:endParaRPr lang="en-US" sz="2400" dirty="0"/>
          </a:p>
          <a:p>
            <a:pPr>
              <a:buNone/>
            </a:pPr>
            <a:r>
              <a:rPr lang="en-US" sz="2400" b="1" dirty="0" smtClean="0"/>
              <a:t>     </a:t>
            </a:r>
            <a:r>
              <a:rPr lang="id-ID" sz="2400" b="1" dirty="0" smtClean="0"/>
              <a:t>ccc</a:t>
            </a:r>
            <a:r>
              <a:rPr lang="id-ID" sz="2400" dirty="0" smtClean="0"/>
              <a:t> </a:t>
            </a:r>
            <a:r>
              <a:rPr lang="id-ID" sz="2400" dirty="0"/>
              <a:t>= Hambatan ekor </a:t>
            </a:r>
            <a:endParaRPr lang="en-US" sz="2400" dirty="0"/>
          </a:p>
          <a:p>
            <a:endParaRPr lang="en-US" dirty="0"/>
          </a:p>
        </p:txBody>
      </p:sp>
      <p:pic>
        <p:nvPicPr>
          <p:cNvPr id="2050" name="Picture 2"/>
          <p:cNvPicPr>
            <a:picLocks noChangeAspect="1" noChangeArrowheads="1"/>
          </p:cNvPicPr>
          <p:nvPr/>
        </p:nvPicPr>
        <p:blipFill>
          <a:blip r:embed="rId2"/>
          <a:srcRect/>
          <a:stretch>
            <a:fillRect/>
          </a:stretch>
        </p:blipFill>
        <p:spPr bwMode="auto">
          <a:xfrm>
            <a:off x="381000" y="2819400"/>
            <a:ext cx="8534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6000" i="1" dirty="0" smtClean="0"/>
              <a:t/>
            </a:r>
            <a:br>
              <a:rPr lang="en-US" sz="6000" i="1" dirty="0" smtClean="0"/>
            </a:br>
            <a:r>
              <a:rPr lang="en-US" sz="6000" i="1" dirty="0"/>
              <a:t>S</a:t>
            </a:r>
            <a:r>
              <a:rPr lang="id-ID" sz="6000" i="1" dirty="0" smtClean="0"/>
              <a:t>treamline</a:t>
            </a:r>
            <a:r>
              <a:rPr lang="en-US" sz="6000" dirty="0"/>
              <a:t/>
            </a:r>
            <a:br>
              <a:rPr lang="en-US" sz="6000" dirty="0"/>
            </a:br>
            <a:endParaRPr lang="en-US" sz="60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id-ID" dirty="0"/>
              <a:t>Perencanaan-perencanaan dapat mengubah suatu bentuk kendaraan, bagian belakang dan depan dibuat sekecil mungkin adanya hambatan depan maupun hambatan </a:t>
            </a:r>
            <a:r>
              <a:rPr lang="id-ID" dirty="0" smtClean="0"/>
              <a:t>ekor</a:t>
            </a:r>
            <a:endParaRPr lang="en-US" dirty="0" smtClean="0"/>
          </a:p>
          <a:p>
            <a:r>
              <a:rPr lang="id-ID" dirty="0" smtClean="0"/>
              <a:t> </a:t>
            </a:r>
            <a:r>
              <a:rPr lang="en-US" dirty="0" smtClean="0"/>
              <a:t>T</a:t>
            </a:r>
            <a:r>
              <a:rPr lang="id-ID" dirty="0" smtClean="0"/>
              <a:t>etapi </a:t>
            </a:r>
            <a:r>
              <a:rPr lang="id-ID" dirty="0"/>
              <a:t>bentuk manusia hanya sedikit yang dapat dilakukan, yaitu melalui diet atau pembentukan </a:t>
            </a:r>
            <a:r>
              <a:rPr lang="id-ID" dirty="0" smtClean="0"/>
              <a:t>badan</a:t>
            </a:r>
            <a:r>
              <a:rPr lang="en-US" dirty="0" smtClean="0"/>
              <a:t>(</a:t>
            </a:r>
            <a:r>
              <a:rPr lang="id-ID" i="1" dirty="0"/>
              <a:t>body </a:t>
            </a:r>
            <a:r>
              <a:rPr lang="id-ID" i="1" dirty="0" smtClean="0"/>
              <a:t>building</a:t>
            </a:r>
            <a:r>
              <a:rPr lang="en-US" i="1" dirty="0" smtClean="0"/>
              <a:t>)</a:t>
            </a:r>
            <a:r>
              <a:rPr lang="id-ID" dirty="0" smtClean="0"/>
              <a:t>. </a:t>
            </a:r>
            <a:endParaRPr lang="en-US" dirty="0" smtClean="0"/>
          </a:p>
          <a:p>
            <a:r>
              <a:rPr lang="id-ID" dirty="0" smtClean="0"/>
              <a:t>Namun </a:t>
            </a:r>
            <a:r>
              <a:rPr lang="id-ID" dirty="0"/>
              <a:t>demikian posisi badan dalam air dapat diubah agar lebih mendatar, dan dengan demikian akan mengurangi hambatan depan dan hambatan ekor. Bentuk semacam ini disebut </a:t>
            </a:r>
            <a:r>
              <a:rPr lang="id-ID" i="1" dirty="0"/>
              <a:t>streamline</a:t>
            </a:r>
            <a:r>
              <a:rPr lang="id-ID" dirty="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b="1" dirty="0" err="1" smtClean="0"/>
              <a:t>Gambar</a:t>
            </a:r>
            <a:r>
              <a:rPr lang="en-US" sz="2800" b="1" dirty="0" smtClean="0"/>
              <a:t>  </a:t>
            </a:r>
            <a:r>
              <a:rPr lang="id-ID" sz="2800" b="1" dirty="0" smtClean="0"/>
              <a:t>Bentuk </a:t>
            </a:r>
            <a:r>
              <a:rPr lang="id-ID" sz="2800" b="1" dirty="0"/>
              <a:t>tidak </a:t>
            </a:r>
            <a:r>
              <a:rPr lang="id-ID" sz="2800" b="1" i="1" dirty="0" smtClean="0"/>
              <a:t>streamline</a:t>
            </a:r>
            <a:r>
              <a:rPr lang="en-US" sz="2800" b="1" i="1" dirty="0" smtClean="0"/>
              <a:t> </a:t>
            </a:r>
            <a:br>
              <a:rPr lang="en-US" sz="2800" b="1" i="1" dirty="0" smtClean="0"/>
            </a:br>
            <a:r>
              <a:rPr lang="en-US" sz="2800" b="1" i="1" dirty="0" err="1" smtClean="0"/>
              <a:t>dan</a:t>
            </a:r>
            <a:r>
              <a:rPr lang="en-US" sz="2800" b="1" i="1" dirty="0" smtClean="0"/>
              <a:t> </a:t>
            </a:r>
            <a:r>
              <a:rPr lang="id-ID" sz="2800" b="1" dirty="0"/>
              <a:t>Bentuk yang </a:t>
            </a:r>
            <a:r>
              <a:rPr lang="id-ID" sz="2800" b="1" i="1" dirty="0"/>
              <a:t>streamline</a:t>
            </a:r>
            <a:endParaRPr lang="en-US" sz="2800" b="1" dirty="0"/>
          </a:p>
        </p:txBody>
      </p:sp>
      <p:sp>
        <p:nvSpPr>
          <p:cNvPr id="3" name="Content Placeholder 2"/>
          <p:cNvSpPr>
            <a:spLocks noGrp="1"/>
          </p:cNvSpPr>
          <p:nvPr>
            <p:ph idx="1"/>
          </p:nvPr>
        </p:nvSpPr>
        <p:spPr>
          <a:xfrm>
            <a:off x="457200" y="1066800"/>
            <a:ext cx="8229600" cy="5638800"/>
          </a:xfrm>
        </p:spPr>
        <p:txBody>
          <a:bodyPr/>
          <a:lstStyle/>
          <a:p>
            <a:endParaRPr lang="en-US" dirty="0"/>
          </a:p>
        </p:txBody>
      </p:sp>
      <p:pic>
        <p:nvPicPr>
          <p:cNvPr id="3074" name="Picture 2"/>
          <p:cNvPicPr>
            <a:picLocks noChangeAspect="1" noChangeArrowheads="1"/>
          </p:cNvPicPr>
          <p:nvPr/>
        </p:nvPicPr>
        <p:blipFill>
          <a:blip r:embed="rId3"/>
          <a:srcRect/>
          <a:stretch>
            <a:fillRect/>
          </a:stretch>
        </p:blipFill>
        <p:spPr bwMode="auto">
          <a:xfrm>
            <a:off x="609600" y="1143000"/>
            <a:ext cx="7620000" cy="914400"/>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685800" y="2057400"/>
            <a:ext cx="7543800" cy="914400"/>
          </a:xfrm>
          <a:prstGeom prst="rect">
            <a:avLst/>
          </a:prstGeom>
          <a:noFill/>
          <a:ln w="9525">
            <a:noFill/>
            <a:miter lim="800000"/>
            <a:headEnd/>
            <a:tailEnd/>
          </a:ln>
        </p:spPr>
      </p:pic>
      <p:pic>
        <p:nvPicPr>
          <p:cNvPr id="3076" name="Picture 4"/>
          <p:cNvPicPr>
            <a:picLocks noChangeAspect="1" noChangeArrowheads="1"/>
          </p:cNvPicPr>
          <p:nvPr/>
        </p:nvPicPr>
        <p:blipFill>
          <a:blip r:embed="rId5"/>
          <a:srcRect/>
          <a:stretch>
            <a:fillRect/>
          </a:stretch>
        </p:blipFill>
        <p:spPr bwMode="auto">
          <a:xfrm>
            <a:off x="685800" y="2895600"/>
            <a:ext cx="7543800" cy="1028700"/>
          </a:xfrm>
          <a:prstGeom prst="rect">
            <a:avLst/>
          </a:prstGeom>
          <a:noFill/>
          <a:ln w="9525">
            <a:noFill/>
            <a:miter lim="800000"/>
            <a:headEnd/>
            <a:tailEnd/>
          </a:ln>
        </p:spPr>
      </p:pic>
      <p:pic>
        <p:nvPicPr>
          <p:cNvPr id="3077" name="Picture 5"/>
          <p:cNvPicPr>
            <a:picLocks noChangeAspect="1" noChangeArrowheads="1"/>
          </p:cNvPicPr>
          <p:nvPr/>
        </p:nvPicPr>
        <p:blipFill>
          <a:blip r:embed="rId6"/>
          <a:srcRect/>
          <a:stretch>
            <a:fillRect/>
          </a:stretch>
        </p:blipFill>
        <p:spPr bwMode="auto">
          <a:xfrm>
            <a:off x="685800" y="3886200"/>
            <a:ext cx="7543800" cy="1295400"/>
          </a:xfrm>
          <a:prstGeom prst="rect">
            <a:avLst/>
          </a:prstGeom>
          <a:noFill/>
          <a:ln w="9525">
            <a:noFill/>
            <a:miter lim="800000"/>
            <a:headEnd/>
            <a:tailEnd/>
          </a:ln>
        </p:spPr>
      </p:pic>
      <p:pic>
        <p:nvPicPr>
          <p:cNvPr id="3078" name="Picture 6"/>
          <p:cNvPicPr>
            <a:picLocks noChangeAspect="1" noChangeArrowheads="1"/>
          </p:cNvPicPr>
          <p:nvPr/>
        </p:nvPicPr>
        <p:blipFill>
          <a:blip r:embed="rId7"/>
          <a:srcRect/>
          <a:stretch>
            <a:fillRect/>
          </a:stretch>
        </p:blipFill>
        <p:spPr bwMode="auto">
          <a:xfrm>
            <a:off x="685800" y="5029200"/>
            <a:ext cx="7543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400" b="1" dirty="0"/>
              <a:t>Gambar </a:t>
            </a:r>
            <a:r>
              <a:rPr lang="id-ID" sz="2400" b="1" dirty="0" smtClean="0"/>
              <a:t> </a:t>
            </a:r>
            <a:r>
              <a:rPr lang="id-ID" sz="2400" b="1" dirty="0"/>
              <a:t>Gerakan Badan Perenang Dalam Bidang Lateral Dapat Menambah Hambatan Depan </a:t>
            </a:r>
            <a:r>
              <a:rPr lang="en-US" sz="2400" b="1" dirty="0" smtClean="0"/>
              <a:t/>
            </a:r>
            <a:br>
              <a:rPr lang="en-US" sz="2400" b="1" dirty="0" smtClean="0"/>
            </a:br>
            <a:r>
              <a:rPr lang="id-ID" sz="2400" b="1" dirty="0" smtClean="0"/>
              <a:t>dan </a:t>
            </a:r>
            <a:r>
              <a:rPr lang="id-ID" sz="2400" b="1" dirty="0"/>
              <a:t>Hambatan Ekor Dari Badan</a:t>
            </a:r>
            <a:endParaRPr lang="en-US" sz="2400" b="1" dirty="0"/>
          </a:p>
        </p:txBody>
      </p:sp>
      <p:sp>
        <p:nvSpPr>
          <p:cNvPr id="3" name="Content Placeholder 2"/>
          <p:cNvSpPr>
            <a:spLocks noGrp="1"/>
          </p:cNvSpPr>
          <p:nvPr>
            <p:ph idx="1"/>
          </p:nvPr>
        </p:nvSpPr>
        <p:spPr>
          <a:xfrm>
            <a:off x="457200" y="1524000"/>
            <a:ext cx="8229600" cy="5105400"/>
          </a:xfrm>
        </p:spPr>
        <p:txBody>
          <a:bodyPr>
            <a:normAutofit/>
          </a:bodyPr>
          <a:lstStyle/>
          <a:p>
            <a:pPr lvl="0"/>
            <a:r>
              <a:rPr lang="id-ID" sz="2400" dirty="0" smtClean="0"/>
              <a:t>Badan seorang perenang dapat juga menimbulkan hambatan yang lebih besar karena kurang mendatar pada bagian sisinya. Misalnya apabila pingggul dan tungkai bergerak kebelakang dan ke depan, hambatan ekor bertambah dan perenang menjadi lebih lambat</a:t>
            </a:r>
            <a:endParaRPr kumimoji="0" lang="id-ID" sz="3600" b="0" i="0" u="none" strike="noStrike" cap="none" normalizeH="0" baseline="0" dirty="0" smtClean="0">
              <a:ln>
                <a:noFill/>
              </a:ln>
              <a:solidFill>
                <a:schemeClr val="tx1"/>
              </a:solidFill>
              <a:effectLst/>
              <a:latin typeface="Arial" pitchFamily="34" charset="0"/>
            </a:endParaRPr>
          </a:p>
          <a:p>
            <a:endParaRPr lang="en-US" sz="2400" dirty="0"/>
          </a:p>
        </p:txBody>
      </p:sp>
      <p:pic>
        <p:nvPicPr>
          <p:cNvPr id="4105" name="Picture 9"/>
          <p:cNvPicPr>
            <a:picLocks noChangeAspect="1" noChangeArrowheads="1"/>
          </p:cNvPicPr>
          <p:nvPr/>
        </p:nvPicPr>
        <p:blipFill>
          <a:blip r:embed="rId2"/>
          <a:srcRect/>
          <a:stretch>
            <a:fillRect/>
          </a:stretch>
        </p:blipFill>
        <p:spPr bwMode="auto">
          <a:xfrm>
            <a:off x="609600" y="4343400"/>
            <a:ext cx="7315200" cy="1905000"/>
          </a:xfrm>
          <a:prstGeom prst="rect">
            <a:avLst/>
          </a:prstGeom>
          <a:noFill/>
        </p:spPr>
      </p:pic>
      <p:sp>
        <p:nvSpPr>
          <p:cNvPr id="4106" name="Line 10"/>
          <p:cNvSpPr>
            <a:spLocks noChangeShapeType="1"/>
          </p:cNvSpPr>
          <p:nvPr/>
        </p:nvSpPr>
        <p:spPr bwMode="auto">
          <a:xfrm>
            <a:off x="6629400" y="6172200"/>
            <a:ext cx="0" cy="342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 name="Line 8"/>
          <p:cNvSpPr>
            <a:spLocks noChangeShapeType="1"/>
          </p:cNvSpPr>
          <p:nvPr/>
        </p:nvSpPr>
        <p:spPr bwMode="auto">
          <a:xfrm flipV="1">
            <a:off x="6629400" y="6476995"/>
            <a:ext cx="762000"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8" name="Rectangle 12"/>
          <p:cNvSpPr>
            <a:spLocks noChangeArrowheads="1"/>
          </p:cNvSpPr>
          <p:nvPr/>
        </p:nvSpPr>
        <p:spPr bwMode="auto">
          <a:xfrm>
            <a:off x="17145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9" name="Rectangle 13"/>
          <p:cNvSpPr>
            <a:spLocks noChangeArrowheads="1"/>
          </p:cNvSpPr>
          <p:nvPr/>
        </p:nvSpPr>
        <p:spPr bwMode="auto">
          <a:xfrm>
            <a:off x="0" y="1495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10" name="Rectangle 14"/>
          <p:cNvSpPr>
            <a:spLocks noChangeArrowheads="1"/>
          </p:cNvSpPr>
          <p:nvPr/>
        </p:nvSpPr>
        <p:spPr bwMode="auto">
          <a:xfrm>
            <a:off x="114300" y="1952625"/>
            <a:ext cx="420499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981450" algn="l"/>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id-ID" sz="1800" b="0" i="0" u="none" strike="noStrike" cap="none" normalizeH="0" baseline="0" dirty="0" smtClean="0">
              <a:ln>
                <a:noFill/>
              </a:ln>
              <a:solidFill>
                <a:schemeClr val="tx1"/>
              </a:solidFill>
              <a:effectLst/>
              <a:latin typeface="Arial" pitchFamily="34" charset="0"/>
            </a:endParaRPr>
          </a:p>
        </p:txBody>
      </p:sp>
      <p:sp>
        <p:nvSpPr>
          <p:cNvPr id="18" name="Rectangle 11"/>
          <p:cNvSpPr>
            <a:spLocks noChangeArrowheads="1"/>
          </p:cNvSpPr>
          <p:nvPr/>
        </p:nvSpPr>
        <p:spPr bwMode="auto">
          <a:xfrm flipH="1">
            <a:off x="7467599" y="5715000"/>
            <a:ext cx="91440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a:off x="7467600" y="6248400"/>
            <a:ext cx="1066800" cy="369332"/>
          </a:xfrm>
          <a:prstGeom prst="rect">
            <a:avLst/>
          </a:prstGeom>
          <a:noFill/>
        </p:spPr>
        <p:txBody>
          <a:bodyPr wrap="square" rtlCol="0">
            <a:spAutoFit/>
          </a:bodyPr>
          <a:lstStyle/>
          <a:p>
            <a:r>
              <a:rPr lang="en-US" dirty="0" err="1" smtClean="0"/>
              <a:t>Reaksi</a:t>
            </a:r>
            <a:endParaRPr lang="en-US" dirty="0"/>
          </a:p>
        </p:txBody>
      </p:sp>
      <p:cxnSp>
        <p:nvCxnSpPr>
          <p:cNvPr id="21" name="Straight Connector 20"/>
          <p:cNvCxnSpPr/>
          <p:nvPr/>
        </p:nvCxnSpPr>
        <p:spPr>
          <a:xfrm rot="5400000" flipH="1" flipV="1">
            <a:off x="2057400" y="41910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00" y="3962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71800" y="3733800"/>
            <a:ext cx="1295400" cy="369332"/>
          </a:xfrm>
          <a:prstGeom prst="rect">
            <a:avLst/>
          </a:prstGeom>
          <a:noFill/>
        </p:spPr>
        <p:txBody>
          <a:bodyPr wrap="square" rtlCol="0">
            <a:spAutoFit/>
          </a:bodyPr>
          <a:lstStyle/>
          <a:p>
            <a:r>
              <a:rPr lang="en-US" dirty="0" err="1" smtClean="0"/>
              <a:t>Aksi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p:spPr>
        <p:txBody>
          <a:bodyPr>
            <a:normAutofit fontScale="62500" lnSpcReduction="20000"/>
          </a:bodyPr>
          <a:lstStyle/>
          <a:p>
            <a:pPr>
              <a:buNone/>
            </a:pPr>
            <a:r>
              <a:rPr lang="id-ID" b="1" u="sng" dirty="0" smtClean="0"/>
              <a:t>Dorongan</a:t>
            </a:r>
            <a:r>
              <a:rPr lang="en-US" b="1" u="sng" dirty="0" smtClean="0"/>
              <a:t>:</a:t>
            </a:r>
          </a:p>
          <a:p>
            <a:r>
              <a:rPr lang="id-ID" sz="3400" dirty="0"/>
              <a:t>Dorongan adalah kekuatan yang mendorong perenang maju, dan </a:t>
            </a:r>
            <a:r>
              <a:rPr lang="id-ID" sz="3400" dirty="0" smtClean="0"/>
              <a:t>ditimbulkan </a:t>
            </a:r>
            <a:r>
              <a:rPr lang="id-ID" sz="3400" dirty="0"/>
              <a:t>oleh gerakan lengan dan </a:t>
            </a:r>
            <a:r>
              <a:rPr lang="id-ID" sz="3400" dirty="0" smtClean="0"/>
              <a:t>gerakan </a:t>
            </a:r>
            <a:r>
              <a:rPr lang="id-ID" sz="3400" dirty="0"/>
              <a:t>kaki perenang. </a:t>
            </a:r>
            <a:endParaRPr lang="en-US" sz="3400" dirty="0" smtClean="0"/>
          </a:p>
          <a:p>
            <a:r>
              <a:rPr lang="id-ID" sz="3400" dirty="0" smtClean="0"/>
              <a:t>Sebenarnya </a:t>
            </a:r>
            <a:r>
              <a:rPr lang="id-ID" sz="3400" dirty="0"/>
              <a:t>gerakan maju ini ditimbulkan oleh tekanan yang disebabkan oleh gerakan lengan dan kaki ketika lengan dan kaki itu mendorong ke belakang. </a:t>
            </a:r>
            <a:endParaRPr lang="en-US" sz="3400" dirty="0" smtClean="0"/>
          </a:p>
          <a:p>
            <a:r>
              <a:rPr lang="id-ID" sz="3400" dirty="0" smtClean="0"/>
              <a:t>Suatu </a:t>
            </a:r>
            <a:r>
              <a:rPr lang="id-ID" sz="3400" dirty="0"/>
              <a:t>prinsip mekanika gaya adalah hukum ketiga mengenai gerakan kaki dari </a:t>
            </a:r>
            <a:r>
              <a:rPr lang="id-ID" sz="3400" i="1" dirty="0"/>
              <a:t>Newton</a:t>
            </a:r>
            <a:r>
              <a:rPr lang="id-ID" sz="3400" dirty="0"/>
              <a:t>, yaitu hukum aksi-reaksi. </a:t>
            </a:r>
            <a:endParaRPr lang="en-US" sz="3400" dirty="0" smtClean="0"/>
          </a:p>
          <a:p>
            <a:r>
              <a:rPr lang="id-ID" sz="3400" dirty="0" smtClean="0"/>
              <a:t>Dalam </a:t>
            </a:r>
            <a:r>
              <a:rPr lang="id-ID" sz="3400" dirty="0"/>
              <a:t>hukum itu dinyatakan bahwa tiap aksi mempunyai reaksi berlawanan yang sama. </a:t>
            </a:r>
            <a:endParaRPr lang="en-US" sz="3400" dirty="0" smtClean="0"/>
          </a:p>
          <a:p>
            <a:r>
              <a:rPr lang="id-ID" sz="3400" dirty="0" smtClean="0"/>
              <a:t>Misalnya </a:t>
            </a:r>
            <a:r>
              <a:rPr lang="id-ID" sz="3400" dirty="0"/>
              <a:t>jika seorang perenang mendorong kebelakang dengan kekuatan 25 Kg dengan lengannya dan 5 Kg dengan kakinya, </a:t>
            </a:r>
            <a:r>
              <a:rPr lang="id-ID" sz="3400" dirty="0" smtClean="0"/>
              <a:t>kekuatan</a:t>
            </a:r>
            <a:r>
              <a:rPr lang="en-US" sz="3400" dirty="0" smtClean="0"/>
              <a:t> </a:t>
            </a:r>
            <a:r>
              <a:rPr lang="en-US" sz="3400" dirty="0" err="1" smtClean="0"/>
              <a:t>resultante</a:t>
            </a:r>
            <a:r>
              <a:rPr lang="en-US" sz="3400" dirty="0" smtClean="0"/>
              <a:t> 30 Kg</a:t>
            </a:r>
            <a:r>
              <a:rPr lang="id-ID" sz="3400" dirty="0" smtClean="0"/>
              <a:t> </a:t>
            </a:r>
            <a:r>
              <a:rPr lang="en-US" sz="3400" dirty="0" smtClean="0"/>
              <a:t> </a:t>
            </a:r>
            <a:r>
              <a:rPr lang="en-US" sz="3400" dirty="0" err="1" smtClean="0"/>
              <a:t>digunakan</a:t>
            </a:r>
            <a:r>
              <a:rPr lang="en-US" sz="3400" dirty="0" smtClean="0"/>
              <a:t> </a:t>
            </a:r>
            <a:r>
              <a:rPr lang="en-US" sz="3400" dirty="0" err="1" smtClean="0"/>
              <a:t>untuk</a:t>
            </a:r>
            <a:r>
              <a:rPr lang="en-US" sz="3400" dirty="0" smtClean="0"/>
              <a:t> </a:t>
            </a:r>
            <a:r>
              <a:rPr lang="en-US" sz="3400" dirty="0" err="1" smtClean="0"/>
              <a:t>mendorong</a:t>
            </a:r>
            <a:r>
              <a:rPr lang="en-US" sz="3400" dirty="0" smtClean="0"/>
              <a:t> </a:t>
            </a:r>
            <a:r>
              <a:rPr lang="en-US" sz="3400" dirty="0" err="1" smtClean="0"/>
              <a:t>maju</a:t>
            </a:r>
            <a:endParaRPr lang="en-US" sz="3400" dirty="0" smtClean="0"/>
          </a:p>
          <a:p>
            <a:r>
              <a:rPr lang="id-ID" sz="3400" dirty="0" smtClean="0"/>
              <a:t> </a:t>
            </a:r>
            <a:r>
              <a:rPr lang="id-ID" sz="3400" i="1" dirty="0"/>
              <a:t>Newton</a:t>
            </a:r>
            <a:r>
              <a:rPr lang="id-ID" sz="3400" dirty="0"/>
              <a:t> </a:t>
            </a:r>
            <a:r>
              <a:rPr lang="id-ID" sz="3400" dirty="0" smtClean="0"/>
              <a:t>men</a:t>
            </a:r>
            <a:r>
              <a:rPr lang="en-US" sz="3400" dirty="0" err="1" smtClean="0"/>
              <a:t>nyatakan</a:t>
            </a:r>
            <a:r>
              <a:rPr lang="id-ID" sz="3400" dirty="0" smtClean="0"/>
              <a:t> </a:t>
            </a:r>
            <a:r>
              <a:rPr lang="id-ID" sz="3400" dirty="0"/>
              <a:t>bahwa setiap aksi mempunyai reaksi berlawanan yang sama. Dengan kata lain, reaksinya tepat berlawanan arahnya, atau 180</a:t>
            </a:r>
            <a:r>
              <a:rPr lang="id-ID" sz="3400" baseline="30000" dirty="0"/>
              <a:t>o </a:t>
            </a:r>
            <a:r>
              <a:rPr lang="id-ID" sz="3400" dirty="0"/>
              <a:t>dari aksinya. Apabila seorang perenang menekan air langsung ke bawah, reaksinya mendorong langsung ke atas.</a:t>
            </a:r>
            <a:endParaRPr lang="en-US" sz="3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586</TotalTime>
  <Words>2028</Words>
  <Application>Microsoft Office PowerPoint</Application>
  <PresentationFormat>On-screen Show (4:3)</PresentationFormat>
  <Paragraphs>190</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Apex</vt:lpstr>
      <vt:lpstr>         PRINSIP-PRINSIP MEKANIKA  DALAM RENANG </vt:lpstr>
      <vt:lpstr> PRINSIP-PRINSIP MEKANIKA DALAM RENANG </vt:lpstr>
      <vt:lpstr>Gambar.  Hambatan dan Dorongan</vt:lpstr>
      <vt:lpstr>Slide 4</vt:lpstr>
      <vt:lpstr>Gambar.  Tiga Jenis Hambatan Air</vt:lpstr>
      <vt:lpstr> Streamline </vt:lpstr>
      <vt:lpstr>Gambar  Bentuk tidak streamline  dan Bentuk yang streamline</vt:lpstr>
      <vt:lpstr>Gambar  Gerakan Badan Perenang Dalam Bidang Lateral Dapat Menambah Hambatan Depan  dan Hambatan Ekor Dari Badan</vt:lpstr>
      <vt:lpstr>Slide 9</vt:lpstr>
      <vt:lpstr> Gambar I dan 2  Aplikasi Hukum Ketiga Mengenai Gerakan Dari Newton </vt:lpstr>
      <vt:lpstr>Slide 11</vt:lpstr>
      <vt:lpstr>Tarikan Lengan Mempengaruhi Dorongan</vt:lpstr>
      <vt:lpstr>Gambar Macam-macam posisi telapak tangan</vt:lpstr>
      <vt:lpstr>Slide 14</vt:lpstr>
      <vt:lpstr>Gambar Gaya Untuk Mengatasi Inersia (Dalam Prinsip Keteraturan Dalam Penggunaan Dorongan</vt:lpstr>
      <vt:lpstr>Slide 16</vt:lpstr>
      <vt:lpstr>Slide 17</vt:lpstr>
      <vt:lpstr>C. Prinsip hukum aksi-reaksi yang dipakai      dalam pemulihan (recovery) sama dengan      hukum aksi-reaksi dari Newton</vt:lpstr>
      <vt:lpstr>Gambar Pemulihan dengan sweeping yang luas</vt:lpstr>
      <vt:lpstr>Gambar Pemulihan menyamping dan Pemulihan siku tinggi</vt:lpstr>
      <vt:lpstr>D. Prinsip pemindahan      momentum</vt:lpstr>
      <vt:lpstr>Gambarpemindahan momentum pada start </vt:lpstr>
      <vt:lpstr>Slide 23</vt:lpstr>
      <vt:lpstr>E. Prinsip teoritis hukum kuadrat</vt:lpstr>
      <vt:lpstr> Gambar  Prinsip teoritis hukum kuadrat </vt:lpstr>
      <vt:lpstr>F. Prinsip daya apung</vt:lpstr>
      <vt:lpstr>Slide 27</vt:lpstr>
      <vt:lpstr>FAKTOR-FAKTOR YANG MEMPENGARUHI DAYA APUNG</vt:lpstr>
      <vt:lpstr>BEBERAPA ISTILAH  DALAM RENANG</vt:lpstr>
      <vt:lpstr>Slide 30</vt:lpstr>
      <vt:lpstr>Slide 31</vt:lpstr>
      <vt:lpstr>AGAR WAKTU TEMPUH DALAM RENANG MENJADI SINGKAT YAITU:</vt:lpstr>
      <vt:lpstr>CARA MENGHITUNG EFEKTIVITAS (KECEPATAN RATA-RATA)DALAM RENANG</vt:lpstr>
      <vt:lpstr>Slide 34</vt:lpstr>
      <vt:lpstr>Slide 35</vt:lpstr>
      <vt:lpstr>Slide 36</vt:lpstr>
    </vt:vector>
  </TitlesOfParts>
  <Company>agus.com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PRINSIP-PRINSIP MEKANIKA  DALAM RENANG </dc:title>
  <dc:creator>@gus</dc:creator>
  <cp:lastModifiedBy>Agus Supriyanto</cp:lastModifiedBy>
  <cp:revision>41</cp:revision>
  <dcterms:created xsi:type="dcterms:W3CDTF">2010-03-19T03:30:04Z</dcterms:created>
  <dcterms:modified xsi:type="dcterms:W3CDTF">2011-11-16T07:18:48Z</dcterms:modified>
</cp:coreProperties>
</file>