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4" r:id="rId5"/>
    <p:sldId id="265" r:id="rId6"/>
    <p:sldId id="258" r:id="rId7"/>
    <p:sldId id="262" r:id="rId8"/>
    <p:sldId id="259" r:id="rId9"/>
    <p:sldId id="260" r:id="rId10"/>
    <p:sldId id="261"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3" d="100"/>
          <a:sy n="43" d="100"/>
        </p:scale>
        <p:origin x="-71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0"/>
            <a:ext cx="7620000" cy="3432175"/>
          </a:xfrm>
        </p:spPr>
        <p:txBody>
          <a:bodyPr>
            <a:normAutofit/>
          </a:bodyPr>
          <a:lstStyle/>
          <a:p>
            <a:r>
              <a:rPr lang="id-ID" sz="3200" b="1" dirty="0" smtClean="0"/>
              <a:t>DEKONSTRUKSI PENDIDIKAN ILMU SOSIAL</a:t>
            </a:r>
            <a:r>
              <a:rPr lang="id-ID" sz="3200" dirty="0" smtClean="0"/>
              <a:t/>
            </a:r>
            <a:br>
              <a:rPr lang="id-ID" sz="3200" dirty="0" smtClean="0"/>
            </a:br>
            <a:r>
              <a:rPr lang="id-ID" sz="3200" b="1" dirty="0" smtClean="0"/>
              <a:t>MELALUI PENDEKATAN CROSS DISCIPLINE UNTUK PENDIDIKAN BERMAKNA</a:t>
            </a:r>
            <a:endParaRPr lang="id-ID" sz="3200" dirty="0"/>
          </a:p>
        </p:txBody>
      </p:sp>
      <p:sp>
        <p:nvSpPr>
          <p:cNvPr id="3" name="Subtitle 2"/>
          <p:cNvSpPr>
            <a:spLocks noGrp="1"/>
          </p:cNvSpPr>
          <p:nvPr>
            <p:ph type="subTitle" idx="1"/>
          </p:nvPr>
        </p:nvSpPr>
        <p:spPr/>
        <p:txBody>
          <a:bodyPr/>
          <a:lstStyle/>
          <a:p>
            <a:r>
              <a:rPr lang="id-ID" dirty="0" smtClean="0"/>
              <a:t>Supardi</a:t>
            </a:r>
          </a:p>
          <a:p>
            <a:r>
              <a:rPr lang="id-ID" dirty="0" smtClean="0"/>
              <a:t>FIS UNY</a:t>
            </a:r>
            <a:endParaRPr lang="id-ID"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fontScale="92500" lnSpcReduction="10000"/>
          </a:bodyPr>
          <a:lstStyle/>
          <a:p>
            <a:pPr>
              <a:buNone/>
            </a:pPr>
            <a:r>
              <a:rPr lang="id-ID" i="1" dirty="0" smtClean="0"/>
              <a:t>"Social studies are the integrated study of the social sciences and humanities to promote civic competence. Within the school program, social studies provides coordinated, systematic study drawing upon such disciplines as anthropology, archaeology, economics, geography, history, law, philosophy, political science, psychology, religion, and sociology, as well as appropriate content from the humanities, mathematics, and the natural sciences</a:t>
            </a:r>
            <a:r>
              <a:rPr lang="id-ID" dirty="0" smtClean="0"/>
              <a:t> (Savage and Armstrong, 1996)</a:t>
            </a:r>
            <a:endParaRPr lang="id-ID"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a:buNone/>
            </a:pPr>
            <a:r>
              <a:rPr lang="id-ID" i="1" smtClean="0"/>
              <a:t>cross discipline</a:t>
            </a:r>
            <a:r>
              <a:rPr lang="id-ID" smtClean="0"/>
              <a:t> menggunakan </a:t>
            </a:r>
            <a:r>
              <a:rPr lang="id-ID" i="1" smtClean="0"/>
              <a:t>approach by level</a:t>
            </a:r>
            <a:r>
              <a:rPr lang="id-ID" smtClean="0"/>
              <a:t>, mengakui otoritas masing-masing disiplin ilmu, diikuti pemahaman transdisipliner (yaitu masing-masing ahli disiplin ilmu yang relevan), dilanjutkan dengan telaah </a:t>
            </a:r>
            <a:r>
              <a:rPr lang="id-ID" i="1" smtClean="0"/>
              <a:t>cross discipline</a:t>
            </a:r>
            <a:r>
              <a:rPr lang="id-ID" smtClean="0"/>
              <a:t> yaitu memiliki materi yang satu tetapi objek formil   telaah, visi, dan misi yang digunakan dalam telaah itu menggunakan prinsip ilmu itu sendiri. </a:t>
            </a:r>
            <a:endParaRPr lang="id-ID"/>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Masalah Sosial</a:t>
            </a:r>
            <a:endParaRPr lang="id-ID" dirty="0"/>
          </a:p>
        </p:txBody>
      </p:sp>
      <p:sp>
        <p:nvSpPr>
          <p:cNvPr id="3" name="Content Placeholder 2"/>
          <p:cNvSpPr>
            <a:spLocks noGrp="1"/>
          </p:cNvSpPr>
          <p:nvPr>
            <p:ph idx="1"/>
          </p:nvPr>
        </p:nvSpPr>
        <p:spPr/>
        <p:txBody>
          <a:bodyPr/>
          <a:lstStyle/>
          <a:p>
            <a:endParaRPr lang="id-ID"/>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p:cNvPicPr>
            <a:picLocks noChangeAspect="1" noChangeArrowheads="1"/>
          </p:cNvPicPr>
          <p:nvPr>
            <p:ph type="body" idx="1"/>
          </p:nvPr>
        </p:nvPicPr>
        <p:blipFill>
          <a:blip r:embed="rId2"/>
          <a:srcRect/>
          <a:stretch>
            <a:fillRect/>
          </a:stretch>
        </p:blipFill>
        <p:spPr>
          <a:xfrm>
            <a:off x="0" y="0"/>
            <a:ext cx="9144000" cy="7048500"/>
          </a:xfrm>
        </p:spPr>
      </p:pic>
      <p:sp>
        <p:nvSpPr>
          <p:cNvPr id="39940" name="Rectangle 4"/>
          <p:cNvSpPr>
            <a:spLocks noGrp="1" noChangeArrowheads="1"/>
          </p:cNvSpPr>
          <p:nvPr>
            <p:ph type="title"/>
          </p:nvPr>
        </p:nvSpPr>
        <p:spPr>
          <a:xfrm>
            <a:off x="228600" y="0"/>
            <a:ext cx="7313613" cy="1143000"/>
          </a:xfrm>
          <a:noFill/>
          <a:ln/>
        </p:spPr>
        <p:txBody>
          <a:bodyPr/>
          <a:lstStyle/>
          <a:p>
            <a:r>
              <a:rPr lang="en-US">
                <a:solidFill>
                  <a:srgbClr val="FFFF00"/>
                </a:solidFill>
              </a:rPr>
              <a:t>Mengapa terjadi?...</a:t>
            </a:r>
          </a:p>
        </p:txBody>
      </p:sp>
      <p:sp>
        <p:nvSpPr>
          <p:cNvPr id="39941" name="Rectangle 5"/>
          <p:cNvSpPr>
            <a:spLocks noChangeArrowheads="1"/>
          </p:cNvSpPr>
          <p:nvPr/>
        </p:nvSpPr>
        <p:spPr bwMode="auto">
          <a:xfrm>
            <a:off x="1830388" y="5715000"/>
            <a:ext cx="7313612" cy="1143000"/>
          </a:xfrm>
          <a:prstGeom prst="rect">
            <a:avLst/>
          </a:prstGeom>
          <a:noFill/>
          <a:ln w="9525">
            <a:noFill/>
            <a:miter lim="800000"/>
            <a:headEnd/>
            <a:tailEnd/>
          </a:ln>
          <a:effectLst/>
        </p:spPr>
        <p:txBody>
          <a:bodyPr anchor="b"/>
          <a:lstStyle/>
          <a:p>
            <a:pPr algn="r" eaLnBrk="1" hangingPunct="1"/>
            <a:r>
              <a:rPr lang="en-US" sz="3600">
                <a:solidFill>
                  <a:srgbClr val="FFFF00"/>
                </a:solidFill>
                <a:latin typeface="Arial" charset="0"/>
              </a:rPr>
              <a:t>Bagaimana dampaknya?...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endParaRPr lang="id-ID"/>
          </a:p>
        </p:txBody>
      </p:sp>
      <p:sp>
        <p:nvSpPr>
          <p:cNvPr id="40963" name="Rectangle 3"/>
          <p:cNvSpPr>
            <a:spLocks noGrp="1" noChangeArrowheads="1"/>
          </p:cNvSpPr>
          <p:nvPr>
            <p:ph type="body" idx="1"/>
          </p:nvPr>
        </p:nvSpPr>
        <p:spPr/>
        <p:txBody>
          <a:bodyPr/>
          <a:lstStyle/>
          <a:p>
            <a:endParaRPr lang="id-ID"/>
          </a:p>
        </p:txBody>
      </p:sp>
      <p:pic>
        <p:nvPicPr>
          <p:cNvPr id="40964" name="Picture 4" descr="635ap_03ap1011051792"/>
          <p:cNvPicPr>
            <a:picLocks noChangeAspect="1" noChangeArrowheads="1"/>
          </p:cNvPicPr>
          <p:nvPr/>
        </p:nvPicPr>
        <p:blipFill>
          <a:blip r:embed="rId2"/>
          <a:srcRect/>
          <a:stretch>
            <a:fillRect/>
          </a:stretch>
        </p:blipFill>
        <p:spPr bwMode="auto">
          <a:xfrm>
            <a:off x="4191000" y="0"/>
            <a:ext cx="4953000" cy="3300413"/>
          </a:xfrm>
          <a:prstGeom prst="rect">
            <a:avLst/>
          </a:prstGeom>
          <a:noFill/>
        </p:spPr>
      </p:pic>
      <p:pic>
        <p:nvPicPr>
          <p:cNvPr id="40965" name="Picture 5" descr="635ap_05ap10110513540"/>
          <p:cNvPicPr>
            <a:picLocks noChangeAspect="1" noChangeArrowheads="1"/>
          </p:cNvPicPr>
          <p:nvPr/>
        </p:nvPicPr>
        <p:blipFill>
          <a:blip r:embed="rId3"/>
          <a:srcRect/>
          <a:stretch>
            <a:fillRect/>
          </a:stretch>
        </p:blipFill>
        <p:spPr bwMode="auto">
          <a:xfrm>
            <a:off x="4419600" y="3657600"/>
            <a:ext cx="4724400" cy="3013075"/>
          </a:xfrm>
          <a:prstGeom prst="rect">
            <a:avLst/>
          </a:prstGeom>
          <a:noFill/>
        </p:spPr>
      </p:pic>
      <p:pic>
        <p:nvPicPr>
          <p:cNvPr id="40966" name="Picture 6"/>
          <p:cNvPicPr>
            <a:picLocks noChangeAspect="1" noChangeArrowheads="1"/>
          </p:cNvPicPr>
          <p:nvPr/>
        </p:nvPicPr>
        <p:blipFill>
          <a:blip r:embed="rId4"/>
          <a:srcRect/>
          <a:stretch>
            <a:fillRect/>
          </a:stretch>
        </p:blipFill>
        <p:spPr bwMode="auto">
          <a:xfrm>
            <a:off x="0" y="0"/>
            <a:ext cx="4495800" cy="3371850"/>
          </a:xfrm>
          <a:prstGeom prst="rect">
            <a:avLst/>
          </a:prstGeom>
          <a:noFill/>
          <a:ln w="9525">
            <a:noFill/>
            <a:miter lim="800000"/>
            <a:headEnd/>
            <a:tailEnd/>
          </a:ln>
          <a:effectLst/>
        </p:spPr>
      </p:pic>
      <p:pic>
        <p:nvPicPr>
          <p:cNvPr id="40967" name="Picture 7"/>
          <p:cNvPicPr>
            <a:picLocks noChangeAspect="1" noChangeArrowheads="1"/>
          </p:cNvPicPr>
          <p:nvPr/>
        </p:nvPicPr>
        <p:blipFill>
          <a:blip r:embed="rId5"/>
          <a:srcRect/>
          <a:stretch>
            <a:fillRect/>
          </a:stretch>
        </p:blipFill>
        <p:spPr bwMode="auto">
          <a:xfrm>
            <a:off x="0" y="3581400"/>
            <a:ext cx="4648200" cy="3082925"/>
          </a:xfrm>
          <a:prstGeom prst="rect">
            <a:avLst/>
          </a:prstGeom>
          <a:noFill/>
          <a:ln w="9525">
            <a:noFill/>
            <a:miter lim="800000"/>
            <a:headEnd/>
            <a:tailEnd/>
          </a:ln>
          <a:effectLst/>
        </p:spPr>
      </p:pic>
      <p:sp>
        <p:nvSpPr>
          <p:cNvPr id="40968" name="Rectangle 8"/>
          <p:cNvSpPr>
            <a:spLocks noChangeArrowheads="1"/>
          </p:cNvSpPr>
          <p:nvPr/>
        </p:nvSpPr>
        <p:spPr bwMode="auto">
          <a:xfrm>
            <a:off x="1219200" y="2895600"/>
            <a:ext cx="7313613" cy="1143000"/>
          </a:xfrm>
          <a:prstGeom prst="rect">
            <a:avLst/>
          </a:prstGeom>
          <a:noFill/>
          <a:ln w="9525">
            <a:noFill/>
            <a:miter lim="800000"/>
            <a:headEnd/>
            <a:tailEnd/>
          </a:ln>
          <a:effectLst/>
        </p:spPr>
        <p:txBody>
          <a:bodyPr anchor="b"/>
          <a:lstStyle/>
          <a:p>
            <a:pPr eaLnBrk="1" hangingPunct="1"/>
            <a:r>
              <a:rPr lang="en-US" sz="3600">
                <a:solidFill>
                  <a:srgbClr val="0000FF"/>
                </a:solidFill>
                <a:latin typeface="Arial" charset="0"/>
              </a:rPr>
              <a:t>Bagaimana mengatasinya?...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fade">
                                      <p:cBhvr>
                                        <p:cTn id="7" dur="2000"/>
                                        <p:tgtEl>
                                          <p:spTgt spid="4096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0964"/>
                                        </p:tgtEl>
                                        <p:attrNameLst>
                                          <p:attrName>style.visibility</p:attrName>
                                        </p:attrNameLst>
                                      </p:cBhvr>
                                      <p:to>
                                        <p:strVal val="visible"/>
                                      </p:to>
                                    </p:set>
                                    <p:animEffect transition="in" filter="fade">
                                      <p:cBhvr>
                                        <p:cTn id="11" dur="2000"/>
                                        <p:tgtEl>
                                          <p:spTgt spid="40964"/>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0967"/>
                                        </p:tgtEl>
                                        <p:attrNameLst>
                                          <p:attrName>style.visibility</p:attrName>
                                        </p:attrNameLst>
                                      </p:cBhvr>
                                      <p:to>
                                        <p:strVal val="visible"/>
                                      </p:to>
                                    </p:set>
                                    <p:animEffect transition="in" filter="fade">
                                      <p:cBhvr>
                                        <p:cTn id="15" dur="2000"/>
                                        <p:tgtEl>
                                          <p:spTgt spid="40967"/>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0965"/>
                                        </p:tgtEl>
                                        <p:attrNameLst>
                                          <p:attrName>style.visibility</p:attrName>
                                        </p:attrNameLst>
                                      </p:cBhvr>
                                      <p:to>
                                        <p:strVal val="visible"/>
                                      </p:to>
                                    </p:set>
                                    <p:animEffect transition="in" filter="fade">
                                      <p:cBhvr>
                                        <p:cTn id="19" dur="20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solidFill>
            <a:srgbClr val="FFFF00"/>
          </a:solidFill>
        </p:spPr>
        <p:txBody>
          <a:bodyPr/>
          <a:lstStyle/>
          <a:p>
            <a:r>
              <a:rPr lang="en-US"/>
              <a:t>Mengapa harus anarkis?</a:t>
            </a:r>
          </a:p>
        </p:txBody>
      </p:sp>
      <p:pic>
        <p:nvPicPr>
          <p:cNvPr id="11267" name="Picture 3"/>
          <p:cNvPicPr>
            <a:picLocks noChangeAspect="1" noChangeArrowheads="1"/>
          </p:cNvPicPr>
          <p:nvPr>
            <p:ph type="body" idx="1"/>
          </p:nvPr>
        </p:nvPicPr>
        <p:blipFill>
          <a:blip r:embed="rId2"/>
          <a:srcRect/>
          <a:stretch>
            <a:fillRect/>
          </a:stretch>
        </p:blipFill>
        <p:spPr>
          <a:xfrm>
            <a:off x="457200" y="1827213"/>
            <a:ext cx="8226425" cy="462915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Penyelesaian</a:t>
            </a:r>
            <a:endParaRPr lang="id-ID" dirty="0"/>
          </a:p>
        </p:txBody>
      </p:sp>
      <p:sp>
        <p:nvSpPr>
          <p:cNvPr id="3" name="Content Placeholder 2"/>
          <p:cNvSpPr>
            <a:spLocks noGrp="1"/>
          </p:cNvSpPr>
          <p:nvPr>
            <p:ph idx="1"/>
          </p:nvPr>
        </p:nvSpPr>
        <p:spPr/>
        <p:txBody>
          <a:bodyPr/>
          <a:lstStyle/>
          <a:p>
            <a:endParaRPr lang="id-ID"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0" y="2514600"/>
            <a:ext cx="3810000" cy="1085850"/>
          </a:xfrm>
        </p:spPr>
        <p:txBody>
          <a:bodyPr/>
          <a:lstStyle/>
          <a:p>
            <a:r>
              <a:rPr lang="en-US"/>
              <a:t>Kemiskinan</a:t>
            </a:r>
          </a:p>
        </p:txBody>
      </p:sp>
      <p:grpSp>
        <p:nvGrpSpPr>
          <p:cNvPr id="2" name="Group 20"/>
          <p:cNvGrpSpPr>
            <a:grpSpLocks/>
          </p:cNvGrpSpPr>
          <p:nvPr/>
        </p:nvGrpSpPr>
        <p:grpSpPr bwMode="auto">
          <a:xfrm>
            <a:off x="3352800" y="1066800"/>
            <a:ext cx="990600" cy="4648200"/>
            <a:chOff x="2112" y="672"/>
            <a:chExt cx="624" cy="2928"/>
          </a:xfrm>
        </p:grpSpPr>
        <p:sp>
          <p:nvSpPr>
            <p:cNvPr id="4100" name="Line 4"/>
            <p:cNvSpPr>
              <a:spLocks noChangeShapeType="1"/>
            </p:cNvSpPr>
            <p:nvPr/>
          </p:nvSpPr>
          <p:spPr bwMode="auto">
            <a:xfrm>
              <a:off x="2352" y="672"/>
              <a:ext cx="0" cy="2928"/>
            </a:xfrm>
            <a:prstGeom prst="line">
              <a:avLst/>
            </a:prstGeom>
            <a:noFill/>
            <a:ln w="76200" cmpd="tri">
              <a:solidFill>
                <a:schemeClr val="tx1"/>
              </a:solidFill>
              <a:round/>
              <a:headEnd/>
              <a:tailEnd/>
            </a:ln>
            <a:effectLst/>
          </p:spPr>
          <p:txBody>
            <a:bodyPr/>
            <a:lstStyle/>
            <a:p>
              <a:endParaRPr lang="id-ID"/>
            </a:p>
          </p:txBody>
        </p:sp>
        <p:sp>
          <p:nvSpPr>
            <p:cNvPr id="4101" name="Line 5"/>
            <p:cNvSpPr>
              <a:spLocks noChangeShapeType="1"/>
            </p:cNvSpPr>
            <p:nvPr/>
          </p:nvSpPr>
          <p:spPr bwMode="auto">
            <a:xfrm>
              <a:off x="2112" y="1968"/>
              <a:ext cx="240" cy="0"/>
            </a:xfrm>
            <a:prstGeom prst="line">
              <a:avLst/>
            </a:prstGeom>
            <a:noFill/>
            <a:ln w="76200" cmpd="tri">
              <a:solidFill>
                <a:schemeClr val="tx1"/>
              </a:solidFill>
              <a:round/>
              <a:headEnd/>
              <a:tailEnd/>
            </a:ln>
            <a:effectLst/>
          </p:spPr>
          <p:txBody>
            <a:bodyPr/>
            <a:lstStyle/>
            <a:p>
              <a:endParaRPr lang="id-ID"/>
            </a:p>
          </p:txBody>
        </p:sp>
        <p:sp>
          <p:nvSpPr>
            <p:cNvPr id="4102" name="Line 6"/>
            <p:cNvSpPr>
              <a:spLocks noChangeShapeType="1"/>
            </p:cNvSpPr>
            <p:nvPr/>
          </p:nvSpPr>
          <p:spPr bwMode="auto">
            <a:xfrm>
              <a:off x="2352" y="672"/>
              <a:ext cx="384" cy="0"/>
            </a:xfrm>
            <a:prstGeom prst="line">
              <a:avLst/>
            </a:prstGeom>
            <a:noFill/>
            <a:ln w="76200" cmpd="tri">
              <a:solidFill>
                <a:schemeClr val="tx1"/>
              </a:solidFill>
              <a:round/>
              <a:headEnd/>
              <a:tailEnd type="triangle" w="med" len="med"/>
            </a:ln>
            <a:effectLst/>
          </p:spPr>
          <p:txBody>
            <a:bodyPr/>
            <a:lstStyle/>
            <a:p>
              <a:endParaRPr lang="id-ID"/>
            </a:p>
          </p:txBody>
        </p:sp>
        <p:sp>
          <p:nvSpPr>
            <p:cNvPr id="4103" name="Line 7"/>
            <p:cNvSpPr>
              <a:spLocks noChangeShapeType="1"/>
            </p:cNvSpPr>
            <p:nvPr/>
          </p:nvSpPr>
          <p:spPr bwMode="auto">
            <a:xfrm>
              <a:off x="2352" y="1344"/>
              <a:ext cx="384" cy="0"/>
            </a:xfrm>
            <a:prstGeom prst="line">
              <a:avLst/>
            </a:prstGeom>
            <a:noFill/>
            <a:ln w="76200" cmpd="tri">
              <a:solidFill>
                <a:schemeClr val="tx1"/>
              </a:solidFill>
              <a:round/>
              <a:headEnd/>
              <a:tailEnd type="triangle" w="med" len="med"/>
            </a:ln>
            <a:effectLst/>
          </p:spPr>
          <p:txBody>
            <a:bodyPr/>
            <a:lstStyle/>
            <a:p>
              <a:endParaRPr lang="id-ID"/>
            </a:p>
          </p:txBody>
        </p:sp>
        <p:sp>
          <p:nvSpPr>
            <p:cNvPr id="4104" name="Line 8"/>
            <p:cNvSpPr>
              <a:spLocks noChangeShapeType="1"/>
            </p:cNvSpPr>
            <p:nvPr/>
          </p:nvSpPr>
          <p:spPr bwMode="auto">
            <a:xfrm>
              <a:off x="2352" y="2400"/>
              <a:ext cx="336" cy="0"/>
            </a:xfrm>
            <a:prstGeom prst="line">
              <a:avLst/>
            </a:prstGeom>
            <a:noFill/>
            <a:ln w="76200" cmpd="tri">
              <a:solidFill>
                <a:schemeClr val="tx1"/>
              </a:solidFill>
              <a:round/>
              <a:headEnd/>
              <a:tailEnd type="triangle" w="med" len="med"/>
            </a:ln>
            <a:effectLst/>
          </p:spPr>
          <p:txBody>
            <a:bodyPr/>
            <a:lstStyle/>
            <a:p>
              <a:endParaRPr lang="id-ID"/>
            </a:p>
          </p:txBody>
        </p:sp>
        <p:sp>
          <p:nvSpPr>
            <p:cNvPr id="4105" name="Line 9"/>
            <p:cNvSpPr>
              <a:spLocks noChangeShapeType="1"/>
            </p:cNvSpPr>
            <p:nvPr/>
          </p:nvSpPr>
          <p:spPr bwMode="auto">
            <a:xfrm>
              <a:off x="2352" y="3600"/>
              <a:ext cx="384" cy="0"/>
            </a:xfrm>
            <a:prstGeom prst="line">
              <a:avLst/>
            </a:prstGeom>
            <a:noFill/>
            <a:ln w="76200" cmpd="tri">
              <a:solidFill>
                <a:schemeClr val="tx1"/>
              </a:solidFill>
              <a:round/>
              <a:headEnd/>
              <a:tailEnd type="triangle" w="med" len="med"/>
            </a:ln>
            <a:effectLst/>
          </p:spPr>
          <p:txBody>
            <a:bodyPr/>
            <a:lstStyle/>
            <a:p>
              <a:endParaRPr lang="id-ID"/>
            </a:p>
          </p:txBody>
        </p:sp>
      </p:grpSp>
      <p:sp>
        <p:nvSpPr>
          <p:cNvPr id="4106" name="Rectangle 10"/>
          <p:cNvSpPr>
            <a:spLocks noChangeArrowheads="1"/>
          </p:cNvSpPr>
          <p:nvPr/>
        </p:nvSpPr>
        <p:spPr bwMode="auto">
          <a:xfrm>
            <a:off x="4419600" y="762000"/>
            <a:ext cx="990600" cy="609600"/>
          </a:xfrm>
          <a:prstGeom prst="rect">
            <a:avLst/>
          </a:prstGeom>
          <a:solidFill>
            <a:schemeClr val="accent1"/>
          </a:solidFill>
          <a:ln w="9525">
            <a:solidFill>
              <a:schemeClr val="tx1"/>
            </a:solidFill>
            <a:miter lim="800000"/>
            <a:headEnd/>
            <a:tailEnd/>
          </a:ln>
          <a:effectLst/>
        </p:spPr>
        <p:txBody>
          <a:bodyPr wrap="none" anchor="ctr"/>
          <a:lstStyle/>
          <a:p>
            <a:pPr algn="ctr"/>
            <a:r>
              <a:rPr lang="en-US"/>
              <a:t>Konsep</a:t>
            </a:r>
          </a:p>
        </p:txBody>
      </p:sp>
      <p:sp>
        <p:nvSpPr>
          <p:cNvPr id="4107" name="Rectangle 11"/>
          <p:cNvSpPr>
            <a:spLocks noChangeArrowheads="1"/>
          </p:cNvSpPr>
          <p:nvPr/>
        </p:nvSpPr>
        <p:spPr bwMode="auto">
          <a:xfrm>
            <a:off x="4419600" y="1752600"/>
            <a:ext cx="1066800" cy="609600"/>
          </a:xfrm>
          <a:prstGeom prst="rect">
            <a:avLst/>
          </a:prstGeom>
          <a:solidFill>
            <a:schemeClr val="accent1"/>
          </a:solidFill>
          <a:ln w="9525">
            <a:solidFill>
              <a:schemeClr val="tx1"/>
            </a:solidFill>
            <a:miter lim="800000"/>
            <a:headEnd/>
            <a:tailEnd/>
          </a:ln>
          <a:effectLst/>
        </p:spPr>
        <p:txBody>
          <a:bodyPr wrap="none" anchor="ctr"/>
          <a:lstStyle/>
          <a:p>
            <a:pPr algn="ctr"/>
            <a:r>
              <a:rPr lang="en-US"/>
              <a:t>Penyebab</a:t>
            </a:r>
          </a:p>
        </p:txBody>
      </p:sp>
      <p:sp>
        <p:nvSpPr>
          <p:cNvPr id="4108" name="Rectangle 12"/>
          <p:cNvSpPr>
            <a:spLocks noChangeArrowheads="1"/>
          </p:cNvSpPr>
          <p:nvPr/>
        </p:nvSpPr>
        <p:spPr bwMode="auto">
          <a:xfrm>
            <a:off x="4343400" y="3505200"/>
            <a:ext cx="990600" cy="609600"/>
          </a:xfrm>
          <a:prstGeom prst="rect">
            <a:avLst/>
          </a:prstGeom>
          <a:solidFill>
            <a:schemeClr val="accent1"/>
          </a:solidFill>
          <a:ln w="9525">
            <a:solidFill>
              <a:schemeClr val="tx1"/>
            </a:solidFill>
            <a:miter lim="800000"/>
            <a:headEnd/>
            <a:tailEnd/>
          </a:ln>
          <a:effectLst/>
        </p:spPr>
        <p:txBody>
          <a:bodyPr wrap="none" anchor="ctr"/>
          <a:lstStyle/>
          <a:p>
            <a:pPr algn="ctr"/>
            <a:r>
              <a:rPr lang="en-US"/>
              <a:t>Dampak</a:t>
            </a:r>
          </a:p>
        </p:txBody>
      </p:sp>
      <p:sp>
        <p:nvSpPr>
          <p:cNvPr id="4109" name="Rectangle 13"/>
          <p:cNvSpPr>
            <a:spLocks noChangeArrowheads="1"/>
          </p:cNvSpPr>
          <p:nvPr/>
        </p:nvSpPr>
        <p:spPr bwMode="auto">
          <a:xfrm>
            <a:off x="4419600" y="5410200"/>
            <a:ext cx="990600" cy="609600"/>
          </a:xfrm>
          <a:prstGeom prst="rect">
            <a:avLst/>
          </a:prstGeom>
          <a:solidFill>
            <a:schemeClr val="accent1"/>
          </a:solidFill>
          <a:ln w="9525">
            <a:solidFill>
              <a:schemeClr val="tx1"/>
            </a:solidFill>
            <a:miter lim="800000"/>
            <a:headEnd/>
            <a:tailEnd/>
          </a:ln>
          <a:effectLst/>
        </p:spPr>
        <p:txBody>
          <a:bodyPr wrap="none" anchor="ctr"/>
          <a:lstStyle/>
          <a:p>
            <a:pPr algn="ctr"/>
            <a:r>
              <a:rPr lang="en-US"/>
              <a:t>Solusi</a:t>
            </a:r>
          </a:p>
        </p:txBody>
      </p:sp>
      <p:sp>
        <p:nvSpPr>
          <p:cNvPr id="4110" name="Rectangle 14"/>
          <p:cNvSpPr>
            <a:spLocks noChangeArrowheads="1"/>
          </p:cNvSpPr>
          <p:nvPr/>
        </p:nvSpPr>
        <p:spPr bwMode="auto">
          <a:xfrm>
            <a:off x="5867400" y="1371600"/>
            <a:ext cx="1447800" cy="1447800"/>
          </a:xfrm>
          <a:prstGeom prst="rect">
            <a:avLst/>
          </a:prstGeom>
          <a:solidFill>
            <a:srgbClr val="FFFF99"/>
          </a:solidFill>
          <a:ln w="9525">
            <a:solidFill>
              <a:schemeClr val="tx1"/>
            </a:solidFill>
            <a:miter lim="800000"/>
            <a:headEnd/>
            <a:tailEnd/>
          </a:ln>
          <a:effectLst/>
        </p:spPr>
        <p:txBody>
          <a:bodyPr wrap="none" anchor="ctr"/>
          <a:lstStyle/>
          <a:p>
            <a:pPr algn="ctr"/>
            <a:r>
              <a:rPr lang="en-US"/>
              <a:t>Sda</a:t>
            </a:r>
          </a:p>
          <a:p>
            <a:pPr algn="ctr"/>
            <a:r>
              <a:rPr lang="en-US"/>
              <a:t>Sdm</a:t>
            </a:r>
          </a:p>
          <a:p>
            <a:pPr algn="ctr"/>
            <a:r>
              <a:rPr lang="en-US"/>
              <a:t>Kebijakan</a:t>
            </a:r>
          </a:p>
          <a:p>
            <a:pPr algn="ctr"/>
            <a:r>
              <a:rPr lang="en-US"/>
              <a:t>Sejarah</a:t>
            </a:r>
          </a:p>
        </p:txBody>
      </p:sp>
      <p:sp>
        <p:nvSpPr>
          <p:cNvPr id="4111" name="Rectangle 15"/>
          <p:cNvSpPr>
            <a:spLocks noChangeArrowheads="1"/>
          </p:cNvSpPr>
          <p:nvPr/>
        </p:nvSpPr>
        <p:spPr bwMode="auto">
          <a:xfrm>
            <a:off x="5867400" y="3200400"/>
            <a:ext cx="1447800" cy="1524000"/>
          </a:xfrm>
          <a:prstGeom prst="rect">
            <a:avLst/>
          </a:prstGeom>
          <a:solidFill>
            <a:srgbClr val="FFFF99"/>
          </a:solidFill>
          <a:ln w="9525">
            <a:solidFill>
              <a:schemeClr val="tx1"/>
            </a:solidFill>
            <a:miter lim="800000"/>
            <a:headEnd/>
            <a:tailEnd/>
          </a:ln>
          <a:effectLst/>
        </p:spPr>
        <p:txBody>
          <a:bodyPr wrap="none" anchor="ctr"/>
          <a:lstStyle/>
          <a:p>
            <a:pPr algn="ctr"/>
            <a:r>
              <a:rPr lang="en-US"/>
              <a:t>Sosial</a:t>
            </a:r>
          </a:p>
          <a:p>
            <a:pPr algn="ctr"/>
            <a:r>
              <a:rPr lang="en-US"/>
              <a:t>Politik</a:t>
            </a:r>
          </a:p>
          <a:p>
            <a:pPr algn="ctr"/>
            <a:r>
              <a:rPr lang="en-US"/>
              <a:t>Demografi</a:t>
            </a:r>
          </a:p>
        </p:txBody>
      </p:sp>
      <p:sp>
        <p:nvSpPr>
          <p:cNvPr id="4112" name="Rectangle 16"/>
          <p:cNvSpPr>
            <a:spLocks noChangeArrowheads="1"/>
          </p:cNvSpPr>
          <p:nvPr/>
        </p:nvSpPr>
        <p:spPr bwMode="auto">
          <a:xfrm>
            <a:off x="5943600" y="5105400"/>
            <a:ext cx="1447800" cy="1524000"/>
          </a:xfrm>
          <a:prstGeom prst="rect">
            <a:avLst/>
          </a:prstGeom>
          <a:solidFill>
            <a:srgbClr val="FFFF99"/>
          </a:solidFill>
          <a:ln w="9525">
            <a:solidFill>
              <a:schemeClr val="tx1"/>
            </a:solidFill>
            <a:miter lim="800000"/>
            <a:headEnd/>
            <a:tailEnd/>
          </a:ln>
          <a:effectLst/>
        </p:spPr>
        <p:txBody>
          <a:bodyPr wrap="none" anchor="ctr"/>
          <a:lstStyle/>
          <a:p>
            <a:pPr algn="ctr"/>
            <a:r>
              <a:rPr lang="en-US"/>
              <a:t>Geografi</a:t>
            </a:r>
          </a:p>
          <a:p>
            <a:pPr algn="ctr"/>
            <a:r>
              <a:rPr lang="en-US"/>
              <a:t>Politik</a:t>
            </a:r>
          </a:p>
          <a:p>
            <a:pPr algn="ctr"/>
            <a:r>
              <a:rPr lang="en-US"/>
              <a:t>Sosiologi</a:t>
            </a:r>
          </a:p>
          <a:p>
            <a:pPr algn="ctr"/>
            <a:r>
              <a:rPr lang="en-US"/>
              <a:t>Antropologi</a:t>
            </a:r>
          </a:p>
          <a:p>
            <a:pPr algn="ctr"/>
            <a:r>
              <a:rPr lang="en-US"/>
              <a:t>Psikologi</a:t>
            </a:r>
          </a:p>
        </p:txBody>
      </p:sp>
      <p:sp>
        <p:nvSpPr>
          <p:cNvPr id="4113" name="AutoShape 17"/>
          <p:cNvSpPr>
            <a:spLocks noChangeArrowheads="1"/>
          </p:cNvSpPr>
          <p:nvPr/>
        </p:nvSpPr>
        <p:spPr bwMode="auto">
          <a:xfrm>
            <a:off x="5486400" y="5715000"/>
            <a:ext cx="381000" cy="152400"/>
          </a:xfrm>
          <a:prstGeom prst="rightArrow">
            <a:avLst>
              <a:gd name="adj1" fmla="val 50000"/>
              <a:gd name="adj2" fmla="val 62500"/>
            </a:avLst>
          </a:prstGeom>
          <a:solidFill>
            <a:schemeClr val="accent1"/>
          </a:solidFill>
          <a:ln w="9525">
            <a:solidFill>
              <a:schemeClr val="tx1"/>
            </a:solidFill>
            <a:miter lim="800000"/>
            <a:headEnd/>
            <a:tailEnd/>
          </a:ln>
          <a:effectLst/>
        </p:spPr>
        <p:txBody>
          <a:bodyPr wrap="none" anchor="ctr"/>
          <a:lstStyle/>
          <a:p>
            <a:endParaRPr lang="id-ID"/>
          </a:p>
        </p:txBody>
      </p:sp>
      <p:sp>
        <p:nvSpPr>
          <p:cNvPr id="4114" name="AutoShape 18"/>
          <p:cNvSpPr>
            <a:spLocks noChangeArrowheads="1"/>
          </p:cNvSpPr>
          <p:nvPr/>
        </p:nvSpPr>
        <p:spPr bwMode="auto">
          <a:xfrm>
            <a:off x="5410200" y="3810000"/>
            <a:ext cx="381000" cy="152400"/>
          </a:xfrm>
          <a:prstGeom prst="rightArrow">
            <a:avLst>
              <a:gd name="adj1" fmla="val 50000"/>
              <a:gd name="adj2" fmla="val 62500"/>
            </a:avLst>
          </a:prstGeom>
          <a:solidFill>
            <a:schemeClr val="accent1"/>
          </a:solidFill>
          <a:ln w="9525">
            <a:solidFill>
              <a:schemeClr val="tx1"/>
            </a:solidFill>
            <a:miter lim="800000"/>
            <a:headEnd/>
            <a:tailEnd/>
          </a:ln>
          <a:effectLst/>
        </p:spPr>
        <p:txBody>
          <a:bodyPr wrap="none" anchor="ctr"/>
          <a:lstStyle/>
          <a:p>
            <a:endParaRPr lang="id-ID"/>
          </a:p>
        </p:txBody>
      </p:sp>
      <p:sp>
        <p:nvSpPr>
          <p:cNvPr id="4115" name="AutoShape 19"/>
          <p:cNvSpPr>
            <a:spLocks noChangeArrowheads="1"/>
          </p:cNvSpPr>
          <p:nvPr/>
        </p:nvSpPr>
        <p:spPr bwMode="auto">
          <a:xfrm>
            <a:off x="5486400" y="1981200"/>
            <a:ext cx="381000" cy="152400"/>
          </a:xfrm>
          <a:prstGeom prst="rightArrow">
            <a:avLst>
              <a:gd name="adj1" fmla="val 50000"/>
              <a:gd name="adj2" fmla="val 62500"/>
            </a:avLst>
          </a:prstGeom>
          <a:solidFill>
            <a:schemeClr val="accent1"/>
          </a:solidFill>
          <a:ln w="9525">
            <a:solidFill>
              <a:schemeClr val="tx1"/>
            </a:solidFill>
            <a:miter lim="800000"/>
            <a:headEnd/>
            <a:tailEnd/>
          </a:ln>
          <a:effectLst/>
        </p:spPr>
        <p:txBody>
          <a:bodyPr wrap="none" anchor="ctr"/>
          <a:lstStyle/>
          <a:p>
            <a:endParaRPr lang="id-ID"/>
          </a:p>
        </p:txBody>
      </p:sp>
      <p:sp>
        <p:nvSpPr>
          <p:cNvPr id="4117" name="Rectangle 21"/>
          <p:cNvSpPr>
            <a:spLocks noChangeArrowheads="1"/>
          </p:cNvSpPr>
          <p:nvPr/>
        </p:nvSpPr>
        <p:spPr bwMode="auto">
          <a:xfrm>
            <a:off x="7696200" y="1447800"/>
            <a:ext cx="1447800" cy="1447800"/>
          </a:xfrm>
          <a:prstGeom prst="rect">
            <a:avLst/>
          </a:prstGeom>
          <a:solidFill>
            <a:srgbClr val="FFFF99"/>
          </a:solidFill>
          <a:ln w="9525">
            <a:solidFill>
              <a:schemeClr val="tx1"/>
            </a:solidFill>
            <a:miter lim="800000"/>
            <a:headEnd/>
            <a:tailEnd/>
          </a:ln>
          <a:effectLst/>
        </p:spPr>
        <p:txBody>
          <a:bodyPr wrap="none" anchor="ctr"/>
          <a:lstStyle/>
          <a:p>
            <a:pPr algn="ctr"/>
            <a:r>
              <a:rPr lang="en-US"/>
              <a:t>Sejarah</a:t>
            </a:r>
          </a:p>
          <a:p>
            <a:pPr algn="ctr"/>
            <a:r>
              <a:rPr lang="en-US"/>
              <a:t>Geografi</a:t>
            </a:r>
          </a:p>
          <a:p>
            <a:pPr algn="ctr"/>
            <a:r>
              <a:rPr lang="en-US"/>
              <a:t>Politik</a:t>
            </a:r>
          </a:p>
          <a:p>
            <a:pPr algn="ctr"/>
            <a:r>
              <a:rPr lang="en-US"/>
              <a:t>Sosiologi</a:t>
            </a:r>
          </a:p>
          <a:p>
            <a:pPr algn="ctr"/>
            <a:r>
              <a:rPr lang="en-US"/>
              <a:t>Antropologi</a:t>
            </a:r>
          </a:p>
        </p:txBody>
      </p:sp>
      <p:sp>
        <p:nvSpPr>
          <p:cNvPr id="4118" name="Rectangle 22"/>
          <p:cNvSpPr>
            <a:spLocks noChangeArrowheads="1"/>
          </p:cNvSpPr>
          <p:nvPr/>
        </p:nvSpPr>
        <p:spPr bwMode="auto">
          <a:xfrm>
            <a:off x="7696200" y="3352800"/>
            <a:ext cx="1447800" cy="1447800"/>
          </a:xfrm>
          <a:prstGeom prst="rect">
            <a:avLst/>
          </a:prstGeom>
          <a:solidFill>
            <a:srgbClr val="FFFF99"/>
          </a:solidFill>
          <a:ln w="9525">
            <a:solidFill>
              <a:schemeClr val="tx1"/>
            </a:solidFill>
            <a:miter lim="800000"/>
            <a:headEnd/>
            <a:tailEnd/>
          </a:ln>
          <a:effectLst/>
        </p:spPr>
        <p:txBody>
          <a:bodyPr wrap="none" anchor="ctr"/>
          <a:lstStyle/>
          <a:p>
            <a:pPr algn="ctr"/>
            <a:r>
              <a:rPr lang="en-US"/>
              <a:t>Sejarah</a:t>
            </a:r>
          </a:p>
          <a:p>
            <a:pPr algn="ctr"/>
            <a:r>
              <a:rPr lang="en-US"/>
              <a:t>Geografi</a:t>
            </a:r>
          </a:p>
          <a:p>
            <a:pPr algn="ctr"/>
            <a:r>
              <a:rPr lang="en-US"/>
              <a:t>Politik</a:t>
            </a:r>
          </a:p>
          <a:p>
            <a:pPr algn="ctr"/>
            <a:r>
              <a:rPr lang="en-US"/>
              <a:t>Sosiologi</a:t>
            </a:r>
          </a:p>
          <a:p>
            <a:pPr algn="ctr"/>
            <a:r>
              <a:rPr lang="en-US"/>
              <a:t>Antropologi</a:t>
            </a:r>
          </a:p>
        </p:txBody>
      </p:sp>
      <p:sp>
        <p:nvSpPr>
          <p:cNvPr id="4119" name="Rectangle 23"/>
          <p:cNvSpPr>
            <a:spLocks noChangeArrowheads="1"/>
          </p:cNvSpPr>
          <p:nvPr/>
        </p:nvSpPr>
        <p:spPr bwMode="auto">
          <a:xfrm>
            <a:off x="7696200" y="5181600"/>
            <a:ext cx="1447800" cy="1447800"/>
          </a:xfrm>
          <a:prstGeom prst="rect">
            <a:avLst/>
          </a:prstGeom>
          <a:solidFill>
            <a:srgbClr val="FFFF99"/>
          </a:solidFill>
          <a:ln w="9525">
            <a:solidFill>
              <a:schemeClr val="tx1"/>
            </a:solidFill>
            <a:miter lim="800000"/>
            <a:headEnd/>
            <a:tailEnd/>
          </a:ln>
          <a:effectLst/>
        </p:spPr>
        <p:txBody>
          <a:bodyPr wrap="none" anchor="ctr"/>
          <a:lstStyle/>
          <a:p>
            <a:pPr algn="ctr"/>
            <a:r>
              <a:rPr lang="en-US"/>
              <a:t> </a:t>
            </a:r>
          </a:p>
          <a:p>
            <a:pPr algn="ctr"/>
            <a:r>
              <a:rPr lang="en-US"/>
              <a:t>Geografi</a:t>
            </a:r>
          </a:p>
          <a:p>
            <a:pPr algn="ctr"/>
            <a:r>
              <a:rPr lang="en-US"/>
              <a:t>Politik</a:t>
            </a:r>
          </a:p>
          <a:p>
            <a:pPr algn="ctr"/>
            <a:r>
              <a:rPr lang="en-US"/>
              <a:t>Sosiologi</a:t>
            </a:r>
          </a:p>
          <a:p>
            <a:pPr algn="ctr"/>
            <a:r>
              <a:rPr lang="en-US"/>
              <a:t>Antropologi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106"/>
                                        </p:tgtEl>
                                        <p:attrNameLst>
                                          <p:attrName>style.visibility</p:attrName>
                                        </p:attrNameLst>
                                      </p:cBhvr>
                                      <p:to>
                                        <p:strVal val="visible"/>
                                      </p:to>
                                    </p:set>
                                    <p:animEffect transition="in" filter="wedge">
                                      <p:cBhvr>
                                        <p:cTn id="12" dur="2000"/>
                                        <p:tgtEl>
                                          <p:spTgt spid="4106"/>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4107"/>
                                        </p:tgtEl>
                                        <p:attrNameLst>
                                          <p:attrName>style.visibility</p:attrName>
                                        </p:attrNameLst>
                                      </p:cBhvr>
                                      <p:to>
                                        <p:strVal val="visible"/>
                                      </p:to>
                                    </p:set>
                                    <p:animEffect transition="in" filter="wedge">
                                      <p:cBhvr>
                                        <p:cTn id="17" dur="2000"/>
                                        <p:tgtEl>
                                          <p:spTgt spid="4107"/>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4108"/>
                                        </p:tgtEl>
                                        <p:attrNameLst>
                                          <p:attrName>style.visibility</p:attrName>
                                        </p:attrNameLst>
                                      </p:cBhvr>
                                      <p:to>
                                        <p:strVal val="visible"/>
                                      </p:to>
                                    </p:set>
                                    <p:animEffect transition="in" filter="wedge">
                                      <p:cBhvr>
                                        <p:cTn id="22" dur="2000"/>
                                        <p:tgtEl>
                                          <p:spTgt spid="4108"/>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4109"/>
                                        </p:tgtEl>
                                        <p:attrNameLst>
                                          <p:attrName>style.visibility</p:attrName>
                                        </p:attrNameLst>
                                      </p:cBhvr>
                                      <p:to>
                                        <p:strVal val="visible"/>
                                      </p:to>
                                    </p:set>
                                    <p:animEffect transition="in" filter="wedge">
                                      <p:cBhvr>
                                        <p:cTn id="27" dur="2000"/>
                                        <p:tgtEl>
                                          <p:spTgt spid="4109"/>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4113"/>
                                        </p:tgtEl>
                                        <p:attrNameLst>
                                          <p:attrName>style.visibility</p:attrName>
                                        </p:attrNameLst>
                                      </p:cBhvr>
                                      <p:to>
                                        <p:strVal val="visible"/>
                                      </p:to>
                                    </p:set>
                                    <p:animEffect transition="in" filter="wedge">
                                      <p:cBhvr>
                                        <p:cTn id="32" dur="2000"/>
                                        <p:tgtEl>
                                          <p:spTgt spid="4113"/>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4114"/>
                                        </p:tgtEl>
                                        <p:attrNameLst>
                                          <p:attrName>style.visibility</p:attrName>
                                        </p:attrNameLst>
                                      </p:cBhvr>
                                      <p:to>
                                        <p:strVal val="visible"/>
                                      </p:to>
                                    </p:set>
                                    <p:animEffect transition="in" filter="wedge">
                                      <p:cBhvr>
                                        <p:cTn id="37" dur="2000"/>
                                        <p:tgtEl>
                                          <p:spTgt spid="4114"/>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4115"/>
                                        </p:tgtEl>
                                        <p:attrNameLst>
                                          <p:attrName>style.visibility</p:attrName>
                                        </p:attrNameLst>
                                      </p:cBhvr>
                                      <p:to>
                                        <p:strVal val="visible"/>
                                      </p:to>
                                    </p:set>
                                    <p:animEffect transition="in" filter="wedge">
                                      <p:cBhvr>
                                        <p:cTn id="42" dur="2000"/>
                                        <p:tgtEl>
                                          <p:spTgt spid="4115"/>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4110"/>
                                        </p:tgtEl>
                                        <p:attrNameLst>
                                          <p:attrName>style.visibility</p:attrName>
                                        </p:attrNameLst>
                                      </p:cBhvr>
                                      <p:to>
                                        <p:strVal val="visible"/>
                                      </p:to>
                                    </p:set>
                                    <p:animEffect transition="in" filter="wedge">
                                      <p:cBhvr>
                                        <p:cTn id="47" dur="2000"/>
                                        <p:tgtEl>
                                          <p:spTgt spid="4110"/>
                                        </p:tgtEl>
                                      </p:cBhvr>
                                    </p:animEffec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4111"/>
                                        </p:tgtEl>
                                        <p:attrNameLst>
                                          <p:attrName>style.visibility</p:attrName>
                                        </p:attrNameLst>
                                      </p:cBhvr>
                                      <p:to>
                                        <p:strVal val="visible"/>
                                      </p:to>
                                    </p:set>
                                    <p:animEffect transition="in" filter="wedge">
                                      <p:cBhvr>
                                        <p:cTn id="52" dur="2000"/>
                                        <p:tgtEl>
                                          <p:spTgt spid="4111"/>
                                        </p:tgtEl>
                                      </p:cBhvr>
                                    </p:animEffect>
                                  </p:childTnLst>
                                </p:cTn>
                              </p:par>
                            </p:childTnLst>
                          </p:cTn>
                        </p:par>
                      </p:childTnLst>
                    </p:cTn>
                  </p:par>
                  <p:par>
                    <p:cTn id="53" fill="hold">
                      <p:stCondLst>
                        <p:cond delay="indefinite"/>
                      </p:stCondLst>
                      <p:childTnLst>
                        <p:par>
                          <p:cTn id="54" fill="hold">
                            <p:stCondLst>
                              <p:cond delay="0"/>
                            </p:stCondLst>
                            <p:childTnLst>
                              <p:par>
                                <p:cTn id="55" presetID="20" presetClass="entr" presetSubtype="0" fill="hold" grpId="0" nodeType="clickEffect">
                                  <p:stCondLst>
                                    <p:cond delay="0"/>
                                  </p:stCondLst>
                                  <p:childTnLst>
                                    <p:set>
                                      <p:cBhvr>
                                        <p:cTn id="56" dur="1" fill="hold">
                                          <p:stCondLst>
                                            <p:cond delay="0"/>
                                          </p:stCondLst>
                                        </p:cTn>
                                        <p:tgtEl>
                                          <p:spTgt spid="4112"/>
                                        </p:tgtEl>
                                        <p:attrNameLst>
                                          <p:attrName>style.visibility</p:attrName>
                                        </p:attrNameLst>
                                      </p:cBhvr>
                                      <p:to>
                                        <p:strVal val="visible"/>
                                      </p:to>
                                    </p:set>
                                    <p:animEffect transition="in" filter="wedge">
                                      <p:cBhvr>
                                        <p:cTn id="57" dur="2000"/>
                                        <p:tgtEl>
                                          <p:spTgt spid="4112"/>
                                        </p:tgtEl>
                                      </p:cBhvr>
                                    </p:animEffect>
                                  </p:childTnLst>
                                </p:cTn>
                              </p:par>
                            </p:childTnLst>
                          </p:cTn>
                        </p:par>
                      </p:childTnLst>
                    </p:cTn>
                  </p:par>
                  <p:par>
                    <p:cTn id="58" fill="hold">
                      <p:stCondLst>
                        <p:cond delay="indefinite"/>
                      </p:stCondLst>
                      <p:childTnLst>
                        <p:par>
                          <p:cTn id="59" fill="hold">
                            <p:stCondLst>
                              <p:cond delay="0"/>
                            </p:stCondLst>
                            <p:childTnLst>
                              <p:par>
                                <p:cTn id="60" presetID="20" presetClass="entr" presetSubtype="0" fill="hold" grpId="0" nodeType="clickEffect">
                                  <p:stCondLst>
                                    <p:cond delay="0"/>
                                  </p:stCondLst>
                                  <p:childTnLst>
                                    <p:set>
                                      <p:cBhvr>
                                        <p:cTn id="61" dur="1" fill="hold">
                                          <p:stCondLst>
                                            <p:cond delay="0"/>
                                          </p:stCondLst>
                                        </p:cTn>
                                        <p:tgtEl>
                                          <p:spTgt spid="4117"/>
                                        </p:tgtEl>
                                        <p:attrNameLst>
                                          <p:attrName>style.visibility</p:attrName>
                                        </p:attrNameLst>
                                      </p:cBhvr>
                                      <p:to>
                                        <p:strVal val="visible"/>
                                      </p:to>
                                    </p:set>
                                    <p:animEffect transition="in" filter="wedge">
                                      <p:cBhvr>
                                        <p:cTn id="62" dur="2000"/>
                                        <p:tgtEl>
                                          <p:spTgt spid="4117"/>
                                        </p:tgtEl>
                                      </p:cBhvr>
                                    </p:animEffect>
                                  </p:childTnLst>
                                </p:cTn>
                              </p:par>
                            </p:childTnLst>
                          </p:cTn>
                        </p:par>
                      </p:childTnLst>
                    </p:cTn>
                  </p:par>
                  <p:par>
                    <p:cTn id="63" fill="hold">
                      <p:stCondLst>
                        <p:cond delay="indefinite"/>
                      </p:stCondLst>
                      <p:childTnLst>
                        <p:par>
                          <p:cTn id="64" fill="hold">
                            <p:stCondLst>
                              <p:cond delay="0"/>
                            </p:stCondLst>
                            <p:childTnLst>
                              <p:par>
                                <p:cTn id="65" presetID="20" presetClass="entr" presetSubtype="0" fill="hold" grpId="0" nodeType="clickEffect">
                                  <p:stCondLst>
                                    <p:cond delay="0"/>
                                  </p:stCondLst>
                                  <p:childTnLst>
                                    <p:set>
                                      <p:cBhvr>
                                        <p:cTn id="66" dur="1" fill="hold">
                                          <p:stCondLst>
                                            <p:cond delay="0"/>
                                          </p:stCondLst>
                                        </p:cTn>
                                        <p:tgtEl>
                                          <p:spTgt spid="4118"/>
                                        </p:tgtEl>
                                        <p:attrNameLst>
                                          <p:attrName>style.visibility</p:attrName>
                                        </p:attrNameLst>
                                      </p:cBhvr>
                                      <p:to>
                                        <p:strVal val="visible"/>
                                      </p:to>
                                    </p:set>
                                    <p:animEffect transition="in" filter="wedge">
                                      <p:cBhvr>
                                        <p:cTn id="67" dur="2000"/>
                                        <p:tgtEl>
                                          <p:spTgt spid="4118"/>
                                        </p:tgtEl>
                                      </p:cBhvr>
                                    </p:animEffect>
                                  </p:childTnLst>
                                </p:cTn>
                              </p:par>
                            </p:childTnLst>
                          </p:cTn>
                        </p:par>
                      </p:childTnLst>
                    </p:cTn>
                  </p:par>
                  <p:par>
                    <p:cTn id="68" fill="hold">
                      <p:stCondLst>
                        <p:cond delay="indefinite"/>
                      </p:stCondLst>
                      <p:childTnLst>
                        <p:par>
                          <p:cTn id="69" fill="hold">
                            <p:stCondLst>
                              <p:cond delay="0"/>
                            </p:stCondLst>
                            <p:childTnLst>
                              <p:par>
                                <p:cTn id="70" presetID="20" presetClass="entr" presetSubtype="0" fill="hold" grpId="0" nodeType="clickEffect">
                                  <p:stCondLst>
                                    <p:cond delay="0"/>
                                  </p:stCondLst>
                                  <p:childTnLst>
                                    <p:set>
                                      <p:cBhvr>
                                        <p:cTn id="71" dur="1" fill="hold">
                                          <p:stCondLst>
                                            <p:cond delay="0"/>
                                          </p:stCondLst>
                                        </p:cTn>
                                        <p:tgtEl>
                                          <p:spTgt spid="4119"/>
                                        </p:tgtEl>
                                        <p:attrNameLst>
                                          <p:attrName>style.visibility</p:attrName>
                                        </p:attrNameLst>
                                      </p:cBhvr>
                                      <p:to>
                                        <p:strVal val="visible"/>
                                      </p:to>
                                    </p:set>
                                    <p:animEffect transition="in" filter="wedge">
                                      <p:cBhvr>
                                        <p:cTn id="72" dur="2000"/>
                                        <p:tgtEl>
                                          <p:spTgt spid="4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 grpId="0" animBg="1"/>
      <p:bldP spid="4107" grpId="0" animBg="1"/>
      <p:bldP spid="4108" grpId="0" animBg="1"/>
      <p:bldP spid="4109" grpId="0" animBg="1"/>
      <p:bldP spid="4110" grpId="0" animBg="1"/>
      <p:bldP spid="4111" grpId="0" animBg="1"/>
      <p:bldP spid="4112" grpId="0" animBg="1"/>
      <p:bldP spid="4113" grpId="0" animBg="1"/>
      <p:bldP spid="4114" grpId="0" animBg="1"/>
      <p:bldP spid="4115" grpId="0" animBg="1"/>
      <p:bldP spid="4117" grpId="0" animBg="1"/>
      <p:bldP spid="4118" grpId="0" animBg="1"/>
      <p:bldP spid="41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r>
              <a:rPr lang="id-ID" sz="3200"/>
              <a:t>Bung Hatta :</a:t>
            </a:r>
            <a:r>
              <a:rPr lang="en-US" sz="3200"/>
              <a:t> P</a:t>
            </a:r>
            <a:r>
              <a:rPr lang="id-ID" sz="3200"/>
              <a:t>eran tiga wajah ilmu sosial</a:t>
            </a:r>
            <a:endParaRPr lang="en-US" sz="3200"/>
          </a:p>
        </p:txBody>
      </p:sp>
      <p:sp>
        <p:nvSpPr>
          <p:cNvPr id="7171" name="Rectangle 3"/>
          <p:cNvSpPr>
            <a:spLocks noGrp="1" noRot="1" noChangeArrowheads="1"/>
          </p:cNvSpPr>
          <p:nvPr>
            <p:ph type="body" idx="1"/>
          </p:nvPr>
        </p:nvSpPr>
        <p:spPr>
          <a:xfrm>
            <a:off x="685800" y="3429000"/>
            <a:ext cx="8229600" cy="5029200"/>
          </a:xfrm>
        </p:spPr>
        <p:txBody>
          <a:bodyPr/>
          <a:lstStyle/>
          <a:p>
            <a:pPr>
              <a:buFont typeface="Wingdings" pitchFamily="2" charset="2"/>
              <a:buNone/>
            </a:pPr>
            <a:endParaRPr lang="en-US"/>
          </a:p>
          <a:p>
            <a:endParaRPr lang="en-US"/>
          </a:p>
          <a:p>
            <a:pPr>
              <a:buFont typeface="Wingdings" pitchFamily="2" charset="2"/>
              <a:buNone/>
            </a:pPr>
            <a:r>
              <a:rPr lang="en-US"/>
              <a:t>	</a:t>
            </a:r>
          </a:p>
        </p:txBody>
      </p:sp>
      <p:sp>
        <p:nvSpPr>
          <p:cNvPr id="7172" name="Rectangle 4"/>
          <p:cNvSpPr>
            <a:spLocks noChangeArrowheads="1"/>
          </p:cNvSpPr>
          <p:nvPr/>
        </p:nvSpPr>
        <p:spPr bwMode="auto">
          <a:xfrm>
            <a:off x="1079500" y="2295525"/>
            <a:ext cx="3663950" cy="641350"/>
          </a:xfrm>
          <a:prstGeom prst="rect">
            <a:avLst/>
          </a:prstGeom>
          <a:noFill/>
          <a:ln w="9525">
            <a:noFill/>
            <a:miter lim="800000"/>
            <a:headEnd/>
            <a:tailEnd/>
          </a:ln>
          <a:effectLst/>
        </p:spPr>
        <p:txBody>
          <a:bodyPr wrap="none">
            <a:spAutoFit/>
          </a:bodyPr>
          <a:lstStyle/>
          <a:p>
            <a:pPr eaLnBrk="1" hangingPunct="1">
              <a:spcBef>
                <a:spcPct val="20000"/>
              </a:spcBef>
            </a:pPr>
            <a:r>
              <a:rPr lang="en-US" sz="3600" i="1"/>
              <a:t>C</a:t>
            </a:r>
            <a:r>
              <a:rPr lang="id-ID" sz="3600" i="1"/>
              <a:t>ritical discourse</a:t>
            </a:r>
            <a:endParaRPr lang="en-US" sz="3600" i="1"/>
          </a:p>
        </p:txBody>
      </p:sp>
      <p:sp>
        <p:nvSpPr>
          <p:cNvPr id="7173" name="Rectangle 5"/>
          <p:cNvSpPr>
            <a:spLocks noChangeArrowheads="1"/>
          </p:cNvSpPr>
          <p:nvPr/>
        </p:nvSpPr>
        <p:spPr bwMode="auto">
          <a:xfrm>
            <a:off x="2362200" y="3429000"/>
            <a:ext cx="4476750" cy="641350"/>
          </a:xfrm>
          <a:prstGeom prst="rect">
            <a:avLst/>
          </a:prstGeom>
          <a:noFill/>
          <a:ln w="9525">
            <a:noFill/>
            <a:miter lim="800000"/>
            <a:headEnd/>
            <a:tailEnd/>
          </a:ln>
          <a:effectLst/>
        </p:spPr>
        <p:txBody>
          <a:bodyPr wrap="none">
            <a:spAutoFit/>
          </a:bodyPr>
          <a:lstStyle/>
          <a:p>
            <a:r>
              <a:rPr lang="en-US" sz="3600" i="1"/>
              <a:t>A</a:t>
            </a:r>
            <a:r>
              <a:rPr lang="id-ID" sz="3600" i="1"/>
              <a:t>cademic enterprise</a:t>
            </a:r>
            <a:r>
              <a:rPr lang="id-ID" sz="3600"/>
              <a:t>,</a:t>
            </a:r>
            <a:endParaRPr lang="en-US" sz="3600"/>
          </a:p>
        </p:txBody>
      </p:sp>
      <p:sp>
        <p:nvSpPr>
          <p:cNvPr id="7174" name="Rectangle 6"/>
          <p:cNvSpPr>
            <a:spLocks noChangeArrowheads="1"/>
          </p:cNvSpPr>
          <p:nvPr/>
        </p:nvSpPr>
        <p:spPr bwMode="auto">
          <a:xfrm>
            <a:off x="4495800" y="4800600"/>
            <a:ext cx="3130550" cy="641350"/>
          </a:xfrm>
          <a:prstGeom prst="rect">
            <a:avLst/>
          </a:prstGeom>
          <a:noFill/>
          <a:ln w="9525">
            <a:noFill/>
            <a:miter lim="800000"/>
            <a:headEnd/>
            <a:tailEnd/>
          </a:ln>
          <a:effectLst/>
        </p:spPr>
        <p:txBody>
          <a:bodyPr wrap="none">
            <a:spAutoFit/>
          </a:bodyPr>
          <a:lstStyle/>
          <a:p>
            <a:pPr eaLnBrk="1" hangingPunct="1">
              <a:spcBef>
                <a:spcPct val="20000"/>
              </a:spcBef>
            </a:pPr>
            <a:r>
              <a:rPr lang="en-US" sz="3600" i="1"/>
              <a:t>A</a:t>
            </a:r>
            <a:r>
              <a:rPr lang="id-ID" sz="3600" i="1"/>
              <a:t>plied</a:t>
            </a:r>
            <a:r>
              <a:rPr lang="id-ID" sz="3600"/>
              <a:t> </a:t>
            </a:r>
            <a:r>
              <a:rPr lang="id-ID" sz="3600" i="1"/>
              <a:t>science</a:t>
            </a:r>
            <a:endParaRPr lang="en-US" sz="3600" i="1"/>
          </a:p>
        </p:txBody>
      </p:sp>
      <p:sp>
        <p:nvSpPr>
          <p:cNvPr id="7175" name="AutoShape 7">
            <a:hlinkClick r:id="" action="ppaction://noaction" highlightClick="1"/>
          </p:cNvPr>
          <p:cNvSpPr>
            <a:spLocks noChangeArrowheads="1"/>
          </p:cNvSpPr>
          <p:nvPr/>
        </p:nvSpPr>
        <p:spPr bwMode="auto">
          <a:xfrm>
            <a:off x="457200" y="2438400"/>
            <a:ext cx="533400" cy="457200"/>
          </a:xfrm>
          <a:prstGeom prst="actionButtonForwardNext">
            <a:avLst/>
          </a:prstGeom>
          <a:solidFill>
            <a:schemeClr val="accent1"/>
          </a:solidFill>
          <a:ln w="9525">
            <a:noFill/>
            <a:miter lim="800000"/>
            <a:headEnd/>
            <a:tailEnd/>
          </a:ln>
          <a:effectLst/>
        </p:spPr>
        <p:txBody>
          <a:bodyPr wrap="none" anchor="ctr"/>
          <a:lstStyle/>
          <a:p>
            <a:endParaRPr lang="id-ID"/>
          </a:p>
        </p:txBody>
      </p:sp>
      <p:sp>
        <p:nvSpPr>
          <p:cNvPr id="7176" name="AutoShape 8">
            <a:hlinkClick r:id="" action="ppaction://noaction" highlightClick="1"/>
          </p:cNvPr>
          <p:cNvSpPr>
            <a:spLocks noChangeArrowheads="1"/>
          </p:cNvSpPr>
          <p:nvPr/>
        </p:nvSpPr>
        <p:spPr bwMode="auto">
          <a:xfrm>
            <a:off x="1524000" y="3505200"/>
            <a:ext cx="533400" cy="457200"/>
          </a:xfrm>
          <a:prstGeom prst="actionButtonForwardNext">
            <a:avLst/>
          </a:prstGeom>
          <a:solidFill>
            <a:schemeClr val="accent1"/>
          </a:solidFill>
          <a:ln w="9525">
            <a:noFill/>
            <a:miter lim="800000"/>
            <a:headEnd/>
            <a:tailEnd/>
          </a:ln>
          <a:effectLst/>
        </p:spPr>
        <p:txBody>
          <a:bodyPr wrap="none" anchor="ctr"/>
          <a:lstStyle/>
          <a:p>
            <a:endParaRPr lang="id-ID"/>
          </a:p>
        </p:txBody>
      </p:sp>
      <p:sp>
        <p:nvSpPr>
          <p:cNvPr id="7177" name="AutoShape 9">
            <a:hlinkClick r:id="" action="ppaction://noaction" highlightClick="1"/>
          </p:cNvPr>
          <p:cNvSpPr>
            <a:spLocks noChangeArrowheads="1"/>
          </p:cNvSpPr>
          <p:nvPr/>
        </p:nvSpPr>
        <p:spPr bwMode="auto">
          <a:xfrm>
            <a:off x="3657600" y="4876800"/>
            <a:ext cx="533400" cy="457200"/>
          </a:xfrm>
          <a:prstGeom prst="actionButtonForwardNext">
            <a:avLst/>
          </a:prstGeom>
          <a:solidFill>
            <a:schemeClr val="accent1"/>
          </a:solidFill>
          <a:ln w="9525">
            <a:noFill/>
            <a:miter lim="800000"/>
            <a:headEnd/>
            <a:tailEnd/>
          </a:ln>
          <a:effectLst/>
        </p:spPr>
        <p:txBody>
          <a:bodyPr wrap="none" anchor="ctr"/>
          <a:lstStyle/>
          <a:p>
            <a:endParaRPr lang="id-ID"/>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Rot="1" noChangeArrowheads="1"/>
          </p:cNvSpPr>
          <p:nvPr>
            <p:ph type="body" idx="1"/>
          </p:nvPr>
        </p:nvSpPr>
        <p:spPr>
          <a:xfrm>
            <a:off x="228600" y="609600"/>
            <a:ext cx="8229600" cy="5029200"/>
          </a:xfrm>
          <a:solidFill>
            <a:srgbClr val="FFFF00"/>
          </a:solidFill>
        </p:spPr>
        <p:txBody>
          <a:bodyPr/>
          <a:lstStyle/>
          <a:p>
            <a:pPr>
              <a:lnSpc>
                <a:spcPct val="80000"/>
              </a:lnSpc>
              <a:buFont typeface="Wingdings" pitchFamily="2" charset="2"/>
              <a:buNone/>
            </a:pPr>
            <a:endParaRPr lang="en-US" sz="2000" dirty="0">
              <a:effectLst/>
            </a:endParaRPr>
          </a:p>
          <a:p>
            <a:pPr>
              <a:lnSpc>
                <a:spcPct val="80000"/>
              </a:lnSpc>
            </a:pPr>
            <a:r>
              <a:rPr lang="en-US" b="1" i="1" dirty="0">
                <a:solidFill>
                  <a:srgbClr val="0000CC"/>
                </a:solidFill>
                <a:effectLst/>
              </a:rPr>
              <a:t>C</a:t>
            </a:r>
            <a:r>
              <a:rPr lang="id-ID" b="1" i="1" dirty="0">
                <a:solidFill>
                  <a:srgbClr val="0000CC"/>
                </a:solidFill>
                <a:effectLst/>
              </a:rPr>
              <a:t>ritical discourse</a:t>
            </a:r>
            <a:endParaRPr lang="en-US" b="1" dirty="0">
              <a:solidFill>
                <a:srgbClr val="0000CC"/>
              </a:solidFill>
              <a:effectLst/>
            </a:endParaRPr>
          </a:p>
          <a:p>
            <a:pPr>
              <a:lnSpc>
                <a:spcPct val="80000"/>
              </a:lnSpc>
              <a:buFont typeface="Wingdings" pitchFamily="2" charset="2"/>
              <a:buNone/>
            </a:pPr>
            <a:r>
              <a:rPr lang="en-US" sz="2000" dirty="0">
                <a:solidFill>
                  <a:srgbClr val="FF0000"/>
                </a:solidFill>
                <a:effectLst/>
              </a:rPr>
              <a:t>     </a:t>
            </a:r>
            <a:r>
              <a:rPr lang="id-ID" sz="2000" dirty="0">
                <a:solidFill>
                  <a:srgbClr val="FF0000"/>
                </a:solidFill>
                <a:effectLst/>
              </a:rPr>
              <a:t>Wacana kritis, membahas tentang  apa adanya</a:t>
            </a:r>
            <a:r>
              <a:rPr lang="en-US" sz="2000" dirty="0">
                <a:solidFill>
                  <a:srgbClr val="FF0000"/>
                </a:solidFill>
                <a:effectLst/>
              </a:rPr>
              <a:t>.</a:t>
            </a:r>
            <a:r>
              <a:rPr lang="id-ID" sz="2000" dirty="0">
                <a:solidFill>
                  <a:srgbClr val="FF0000"/>
                </a:solidFill>
                <a:effectLst/>
              </a:rPr>
              <a:t> Sangat gencar dalam percaturan teori dan metode dengan pertanyaan mendasar apa, bagaimana, mengapa.</a:t>
            </a:r>
            <a:endParaRPr lang="en-US" sz="2000" dirty="0">
              <a:solidFill>
                <a:srgbClr val="FF0000"/>
              </a:solidFill>
              <a:effectLst/>
            </a:endParaRPr>
          </a:p>
          <a:p>
            <a:pPr>
              <a:lnSpc>
                <a:spcPct val="80000"/>
              </a:lnSpc>
            </a:pPr>
            <a:r>
              <a:rPr lang="en-US" b="1" i="1" dirty="0">
                <a:solidFill>
                  <a:srgbClr val="0000CC"/>
                </a:solidFill>
                <a:effectLst/>
              </a:rPr>
              <a:t>A</a:t>
            </a:r>
            <a:r>
              <a:rPr lang="id-ID" b="1" i="1" dirty="0">
                <a:solidFill>
                  <a:srgbClr val="0000CC"/>
                </a:solidFill>
                <a:effectLst/>
              </a:rPr>
              <a:t>cademic enterprise, </a:t>
            </a:r>
            <a:endParaRPr lang="en-US" b="1" i="1" dirty="0">
              <a:solidFill>
                <a:srgbClr val="0000CC"/>
              </a:solidFill>
              <a:effectLst/>
            </a:endParaRPr>
          </a:p>
          <a:p>
            <a:pPr>
              <a:lnSpc>
                <a:spcPct val="80000"/>
              </a:lnSpc>
              <a:buFont typeface="Wingdings" pitchFamily="2" charset="2"/>
              <a:buNone/>
            </a:pPr>
            <a:r>
              <a:rPr lang="en-US" sz="2000" dirty="0">
                <a:solidFill>
                  <a:srgbClr val="FF0000"/>
                </a:solidFill>
                <a:effectLst/>
              </a:rPr>
              <a:t>     </a:t>
            </a:r>
            <a:r>
              <a:rPr lang="id-ID" sz="2000" dirty="0">
                <a:solidFill>
                  <a:srgbClr val="FF0000"/>
                </a:solidFill>
                <a:effectLst/>
              </a:rPr>
              <a:t>Bagaimana mestinya, yang memposisikan bahwa ilmu-ilmu social tidak bebas nilai. Taufik Abdullah,”ilmu so</a:t>
            </a:r>
            <a:r>
              <a:rPr lang="en-US" sz="2000" dirty="0">
                <a:solidFill>
                  <a:srgbClr val="FF0000"/>
                </a:solidFill>
                <a:effectLst/>
              </a:rPr>
              <a:t>S</a:t>
            </a:r>
            <a:r>
              <a:rPr lang="id-ID" sz="2000" dirty="0">
                <a:solidFill>
                  <a:srgbClr val="FF0000"/>
                </a:solidFill>
                <a:effectLst/>
              </a:rPr>
              <a:t>ial sebagai</a:t>
            </a:r>
            <a:r>
              <a:rPr lang="en-US" sz="2000" dirty="0">
                <a:solidFill>
                  <a:srgbClr val="FF0000"/>
                </a:solidFill>
                <a:effectLst/>
              </a:rPr>
              <a:t> </a:t>
            </a:r>
            <a:r>
              <a:rPr lang="id-ID" sz="2000" dirty="0">
                <a:solidFill>
                  <a:srgbClr val="FF0000"/>
                </a:solidFill>
                <a:effectLst/>
              </a:rPr>
              <a:t> tetangga dekat ideologi, sebagai sistematisasi strategis dari nilai dan filsafat sebagai pandangan hidup”</a:t>
            </a:r>
            <a:endParaRPr lang="en-US" sz="2000" dirty="0">
              <a:solidFill>
                <a:srgbClr val="FF0000"/>
              </a:solidFill>
              <a:effectLst/>
            </a:endParaRPr>
          </a:p>
          <a:p>
            <a:pPr>
              <a:lnSpc>
                <a:spcPct val="80000"/>
              </a:lnSpc>
            </a:pPr>
            <a:r>
              <a:rPr lang="en-US" b="1" i="1" dirty="0" err="1">
                <a:solidFill>
                  <a:srgbClr val="0000CC"/>
                </a:solidFill>
                <a:effectLst/>
              </a:rPr>
              <a:t>Ap</a:t>
            </a:r>
            <a:r>
              <a:rPr lang="id-ID" b="1" i="1" dirty="0">
                <a:solidFill>
                  <a:srgbClr val="0000CC"/>
                </a:solidFill>
                <a:effectLst/>
              </a:rPr>
              <a:t>plied science</a:t>
            </a:r>
            <a:endParaRPr lang="en-US" b="1" i="1" dirty="0">
              <a:solidFill>
                <a:srgbClr val="0000CC"/>
              </a:solidFill>
              <a:effectLst/>
            </a:endParaRPr>
          </a:p>
          <a:p>
            <a:pPr>
              <a:lnSpc>
                <a:spcPct val="80000"/>
              </a:lnSpc>
              <a:buFont typeface="Wingdings" pitchFamily="2" charset="2"/>
              <a:buNone/>
            </a:pPr>
            <a:r>
              <a:rPr lang="en-US" sz="2000" dirty="0">
                <a:solidFill>
                  <a:srgbClr val="FF0000"/>
                </a:solidFill>
                <a:effectLst/>
              </a:rPr>
              <a:t>	</a:t>
            </a:r>
            <a:r>
              <a:rPr lang="id-ID" sz="2000" dirty="0">
                <a:solidFill>
                  <a:srgbClr val="FF0000"/>
                </a:solidFill>
                <a:effectLst/>
              </a:rPr>
              <a:t>Ilmu sosial diperlukan untuk mendapatkan  atau mencapai hal-hal praktis  dan berguna bagi kehidupan manusia</a:t>
            </a:r>
            <a:endParaRPr lang="en-US" sz="2000" dirty="0">
              <a:solidFill>
                <a:srgbClr val="FF0000"/>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dissolve">
                                      <p:cBhvr>
                                        <p:cTn id="7" dur="500"/>
                                        <p:tgtEl>
                                          <p:spTgt spid="81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dissolve">
                                      <p:cBhvr>
                                        <p:cTn id="12" dur="500"/>
                                        <p:tgtEl>
                                          <p:spTgt spid="81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animEffect transition="in" filter="dissolve">
                                      <p:cBhvr>
                                        <p:cTn id="17" dur="500"/>
                                        <p:tgtEl>
                                          <p:spTgt spid="819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195">
                                            <p:txEl>
                                              <p:pRg st="4" end="4"/>
                                            </p:txEl>
                                          </p:spTgt>
                                        </p:tgtEl>
                                        <p:attrNameLst>
                                          <p:attrName>style.visibility</p:attrName>
                                        </p:attrNameLst>
                                      </p:cBhvr>
                                      <p:to>
                                        <p:strVal val="visible"/>
                                      </p:to>
                                    </p:set>
                                    <p:animEffect transition="in" filter="dissolve">
                                      <p:cBhvr>
                                        <p:cTn id="22" dur="500"/>
                                        <p:tgtEl>
                                          <p:spTgt spid="819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195">
                                            <p:txEl>
                                              <p:pRg st="5" end="5"/>
                                            </p:txEl>
                                          </p:spTgt>
                                        </p:tgtEl>
                                        <p:attrNameLst>
                                          <p:attrName>style.visibility</p:attrName>
                                        </p:attrNameLst>
                                      </p:cBhvr>
                                      <p:to>
                                        <p:strVal val="visible"/>
                                      </p:to>
                                    </p:set>
                                    <p:animEffect transition="in" filter="dissolve">
                                      <p:cBhvr>
                                        <p:cTn id="27" dur="500"/>
                                        <p:tgtEl>
                                          <p:spTgt spid="819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195">
                                            <p:txEl>
                                              <p:pRg st="6" end="6"/>
                                            </p:txEl>
                                          </p:spTgt>
                                        </p:tgtEl>
                                        <p:attrNameLst>
                                          <p:attrName>style.visibility</p:attrName>
                                        </p:attrNameLst>
                                      </p:cBhvr>
                                      <p:to>
                                        <p:strVal val="visible"/>
                                      </p:to>
                                    </p:set>
                                    <p:animEffect transition="in" filter="dissolve">
                                      <p:cBhvr>
                                        <p:cTn id="32" dur="500"/>
                                        <p:tgtEl>
                                          <p:spTgt spid="81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281</Words>
  <Application>Microsoft Office PowerPoint</Application>
  <PresentationFormat>On-screen Show (4:3)</PresentationFormat>
  <Paragraphs>57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DEKONSTRUKSI PENDIDIKAN ILMU SOSIAL MELALUI PENDEKATAN CROSS DISCIPLINE UNTUK PENDIDIKAN BERMAKNA</vt:lpstr>
      <vt:lpstr>Masalah Sosial</vt:lpstr>
      <vt:lpstr>Mengapa terjadi?...</vt:lpstr>
      <vt:lpstr>Slide 4</vt:lpstr>
      <vt:lpstr>Mengapa harus anarkis?</vt:lpstr>
      <vt:lpstr>Penyelesaian</vt:lpstr>
      <vt:lpstr>Kemiskinan</vt:lpstr>
      <vt:lpstr>Bung Hatta : Peran tiga wajah ilmu sosial</vt:lpstr>
      <vt:lpstr>Slide 9</vt:lpstr>
      <vt:lpstr>Slide 10</vt:lpstr>
      <vt:lpstr>Slide 11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DEKONSTRUKSI PENDIDIKAN ILMU SOSIAL MELALUI PENDEKATAN CROSS DISCIPLINE UNTUK PENDIDIKAN BERMAKNA</dc:title>
  <dc:creator>user</dc:creator>
  <cp:lastModifiedBy>user</cp:lastModifiedBy>
  <cp:revision>2</cp:revision>
  <dcterms:created xsi:type="dcterms:W3CDTF">2006-08-16T00:00:00Z</dcterms:created>
  <dcterms:modified xsi:type="dcterms:W3CDTF">2013-05-04T02:21:34Z</dcterms:modified>
</cp:coreProperties>
</file>