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9" r:id="rId4"/>
    <p:sldId id="270" r:id="rId5"/>
    <p:sldId id="272" r:id="rId6"/>
    <p:sldId id="271" r:id="rId7"/>
    <p:sldId id="273" r:id="rId8"/>
    <p:sldId id="276" r:id="rId9"/>
    <p:sldId id="277" r:id="rId10"/>
    <p:sldId id="275" r:id="rId11"/>
    <p:sldId id="274" r:id="rId12"/>
    <p:sldId id="258" r:id="rId13"/>
    <p:sldId id="257" r:id="rId14"/>
    <p:sldId id="259" r:id="rId15"/>
    <p:sldId id="260" r:id="rId16"/>
    <p:sldId id="261" r:id="rId17"/>
    <p:sldId id="262" r:id="rId18"/>
    <p:sldId id="263" r:id="rId19"/>
    <p:sldId id="264" r:id="rId20"/>
    <p:sldId id="265" r:id="rId21"/>
    <p:sldId id="266" r:id="rId22"/>
    <p:sldId id="267" r:id="rId23"/>
    <p:sldId id="278" r:id="rId24"/>
    <p:sldId id="279" r:id="rId25"/>
    <p:sldId id="280" r:id="rId26"/>
    <p:sldId id="281" r:id="rId27"/>
    <p:sldId id="282" r:id="rId28"/>
    <p:sldId id="283" r:id="rId2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D541B7F-1EBE-464D-89BB-B1E66EDA13CA}" type="datetimeFigureOut">
              <a:rPr lang="id-ID" smtClean="0"/>
              <a:pPr/>
              <a:t>23/03/2013</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87F88C31-430D-4089-80C3-20074D625128}"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541B7F-1EBE-464D-89BB-B1E66EDA13CA}" type="datetimeFigureOut">
              <a:rPr lang="id-ID" smtClean="0"/>
              <a:pPr/>
              <a:t>23/03/2013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7F88C31-430D-4089-80C3-20074D62512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541B7F-1EBE-464D-89BB-B1E66EDA13CA}" type="datetimeFigureOut">
              <a:rPr lang="id-ID" smtClean="0"/>
              <a:pPr/>
              <a:t>23/03/2013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7F88C31-430D-4089-80C3-20074D625128}"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541B7F-1EBE-464D-89BB-B1E66EDA13CA}" type="datetimeFigureOut">
              <a:rPr lang="id-ID" smtClean="0"/>
              <a:pPr/>
              <a:t>23/03/2013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7F88C31-430D-4089-80C3-20074D625128}"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D541B7F-1EBE-464D-89BB-B1E66EDA13CA}" type="datetimeFigureOut">
              <a:rPr lang="id-ID" smtClean="0"/>
              <a:pPr/>
              <a:t>23/03/2013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7F88C31-430D-4089-80C3-20074D625128}"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541B7F-1EBE-464D-89BB-B1E66EDA13CA}" type="datetimeFigureOut">
              <a:rPr lang="id-ID" smtClean="0"/>
              <a:pPr/>
              <a:t>23/03/2013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7F88C31-430D-4089-80C3-20074D625128}"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D541B7F-1EBE-464D-89BB-B1E66EDA13CA}" type="datetimeFigureOut">
              <a:rPr lang="id-ID" smtClean="0"/>
              <a:pPr/>
              <a:t>23/03/2013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7F88C31-430D-4089-80C3-20074D625128}"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541B7F-1EBE-464D-89BB-B1E66EDA13CA}" type="datetimeFigureOut">
              <a:rPr lang="id-ID" smtClean="0"/>
              <a:pPr/>
              <a:t>23/03/2013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7F88C31-430D-4089-80C3-20074D625128}"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541B7F-1EBE-464D-89BB-B1E66EDA13CA}" type="datetimeFigureOut">
              <a:rPr lang="id-ID" smtClean="0"/>
              <a:pPr/>
              <a:t>23/03/2013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7F88C31-430D-4089-80C3-20074D62512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541B7F-1EBE-464D-89BB-B1E66EDA13CA}" type="datetimeFigureOut">
              <a:rPr lang="id-ID" smtClean="0"/>
              <a:pPr/>
              <a:t>23/03/2013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7F88C31-430D-4089-80C3-20074D625128}"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541B7F-1EBE-464D-89BB-B1E66EDA13CA}" type="datetimeFigureOut">
              <a:rPr lang="id-ID" smtClean="0"/>
              <a:pPr/>
              <a:t>23/03/2013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87F88C31-430D-4089-80C3-20074D625128}"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D541B7F-1EBE-464D-89BB-B1E66EDA13CA}" type="datetimeFigureOut">
              <a:rPr lang="id-ID" smtClean="0"/>
              <a:pPr/>
              <a:t>23/03/2013</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7F88C31-430D-4089-80C3-20074D625128}"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G_2236.JPG"/>
          <p:cNvPicPr>
            <a:picLocks noChangeAspect="1"/>
          </p:cNvPicPr>
          <p:nvPr/>
        </p:nvPicPr>
        <p:blipFill>
          <a:blip r:embed="rId2" cstate="email"/>
          <a:stretch>
            <a:fillRect/>
          </a:stretch>
        </p:blipFill>
        <p:spPr>
          <a:xfrm>
            <a:off x="0" y="0"/>
            <a:ext cx="9144000" cy="6858000"/>
          </a:xfrm>
          <a:prstGeom prst="rect">
            <a:avLst/>
          </a:prstGeom>
        </p:spPr>
      </p:pic>
      <p:sp>
        <p:nvSpPr>
          <p:cNvPr id="2" name="Title 1"/>
          <p:cNvSpPr>
            <a:spLocks noGrp="1"/>
          </p:cNvSpPr>
          <p:nvPr>
            <p:ph type="ctrTitle"/>
          </p:nvPr>
        </p:nvSpPr>
        <p:spPr>
          <a:xfrm>
            <a:off x="467544" y="260648"/>
            <a:ext cx="7851648" cy="771532"/>
          </a:xfrm>
        </p:spPr>
        <p:txBody>
          <a:bodyPr>
            <a:normAutofit fontScale="90000"/>
          </a:bodyPr>
          <a:lstStyle/>
          <a:p>
            <a:r>
              <a:rPr lang="en-US" dirty="0" smtClean="0">
                <a:solidFill>
                  <a:schemeClr val="bg1"/>
                </a:solidFill>
              </a:rPr>
              <a:t/>
            </a:r>
            <a:br>
              <a:rPr lang="en-US" dirty="0" smtClean="0">
                <a:solidFill>
                  <a:schemeClr val="bg1"/>
                </a:solidFill>
              </a:rPr>
            </a:br>
            <a:r>
              <a:rPr lang="en-US" dirty="0" smtClean="0">
                <a:solidFill>
                  <a:schemeClr val="bg1"/>
                </a:solidFill>
              </a:rPr>
              <a:t>ADVOKASI </a:t>
            </a:r>
            <a:r>
              <a:rPr lang="id-ID" dirty="0" smtClean="0">
                <a:solidFill>
                  <a:schemeClr val="bg1"/>
                </a:solidFill>
              </a:rPr>
              <a:t>Manajemen Aksi</a:t>
            </a:r>
            <a:endParaRPr lang="id-ID"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800" y="2060848"/>
            <a:ext cx="8229600" cy="1143000"/>
          </a:xfrm>
        </p:spPr>
        <p:txBody>
          <a:bodyPr>
            <a:normAutofit fontScale="90000"/>
          </a:bodyPr>
          <a:lstStyle/>
          <a:p>
            <a:pPr algn="ctr"/>
            <a:r>
              <a:rPr lang="en-US" sz="9600" dirty="0" smtClean="0"/>
              <a:t>AKSI</a:t>
            </a:r>
            <a:endParaRPr lang="id-ID" sz="9600" dirty="0"/>
          </a:p>
        </p:txBody>
      </p:sp>
      <p:sp>
        <p:nvSpPr>
          <p:cNvPr id="3" name="Content Placeholder 2"/>
          <p:cNvSpPr>
            <a:spLocks noGrp="1"/>
          </p:cNvSpPr>
          <p:nvPr>
            <p:ph idx="1"/>
          </p:nvPr>
        </p:nvSpPr>
        <p:spPr/>
        <p:txBody>
          <a:bodyPr/>
          <a:lstStyle/>
          <a:p>
            <a:endParaRPr lang="id-ID" dirty="0"/>
          </a:p>
        </p:txBody>
      </p:sp>
    </p:spTree>
    <p:extLst>
      <p:ext uri="{BB962C8B-B14F-4D97-AF65-F5344CB8AC3E}">
        <p14:creationId xmlns:p14="http://schemas.microsoft.com/office/powerpoint/2010/main" xmlns="" val="2325800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a:t>Manajemen </a:t>
            </a:r>
            <a:r>
              <a:rPr lang="id-ID" b="1" dirty="0" smtClean="0"/>
              <a:t>Aksi</a:t>
            </a:r>
            <a:endParaRPr lang="id-ID" dirty="0"/>
          </a:p>
        </p:txBody>
      </p:sp>
      <p:sp>
        <p:nvSpPr>
          <p:cNvPr id="3" name="Content Placeholder 2"/>
          <p:cNvSpPr>
            <a:spLocks noGrp="1"/>
          </p:cNvSpPr>
          <p:nvPr>
            <p:ph idx="1"/>
          </p:nvPr>
        </p:nvSpPr>
        <p:spPr/>
        <p:txBody>
          <a:bodyPr>
            <a:normAutofit fontScale="92500"/>
          </a:bodyPr>
          <a:lstStyle/>
          <a:p>
            <a:pPr lvl="0"/>
            <a:r>
              <a:rPr lang="id-ID" dirty="0"/>
              <a:t>Pemetaan isu ataupun wacana apa yang akan kita gaungkan?</a:t>
            </a:r>
          </a:p>
          <a:p>
            <a:pPr lvl="0"/>
            <a:r>
              <a:rPr lang="id-ID" dirty="0"/>
              <a:t>Apa yang kita inginkan atas isu yang telah kita gaungkan; menolak atau mendukung?</a:t>
            </a:r>
          </a:p>
          <a:p>
            <a:pPr lvl="0"/>
            <a:r>
              <a:rPr lang="id-ID" dirty="0"/>
              <a:t>Apa persoalannya kemudian kita </a:t>
            </a:r>
            <a:r>
              <a:rPr lang="id-ID" dirty="0" err="1"/>
              <a:t>berinisiatif</a:t>
            </a:r>
            <a:r>
              <a:rPr lang="id-ID" dirty="0"/>
              <a:t> untuk melakukan aksi?</a:t>
            </a:r>
          </a:p>
          <a:p>
            <a:pPr lvl="0"/>
            <a:r>
              <a:rPr lang="id-ID" dirty="0"/>
              <a:t>Bagaimana kita hendak mengaksesnya?</a:t>
            </a:r>
          </a:p>
          <a:p>
            <a:pPr lvl="0"/>
            <a:r>
              <a:rPr lang="id-ID" dirty="0"/>
              <a:t>Apa sasaran dan tujuan kita (siapa yang membuatnya)?</a:t>
            </a:r>
          </a:p>
          <a:p>
            <a:pPr lvl="0"/>
            <a:r>
              <a:rPr lang="id-ID" dirty="0"/>
              <a:t>Apa yang sedang ditargetkan </a:t>
            </a:r>
            <a:r>
              <a:rPr lang="id-ID" dirty="0" err="1"/>
              <a:t>perundang-undangan</a:t>
            </a:r>
            <a:r>
              <a:rPr lang="id-ID" dirty="0"/>
              <a:t> ataupun peraturan </a:t>
            </a:r>
            <a:r>
              <a:rPr lang="id-ID" dirty="0" err="1"/>
              <a:t>adminstratif</a:t>
            </a:r>
            <a:r>
              <a:rPr lang="id-ID" dirty="0"/>
              <a:t>?</a:t>
            </a:r>
          </a:p>
          <a:p>
            <a:endParaRPr lang="id-ID" dirty="0"/>
          </a:p>
        </p:txBody>
      </p:sp>
    </p:spTree>
    <p:extLst>
      <p:ext uri="{BB962C8B-B14F-4D97-AF65-F5344CB8AC3E}">
        <p14:creationId xmlns:p14="http://schemas.microsoft.com/office/powerpoint/2010/main" xmlns="" val="1428402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Kenapa Mahasiswa</a:t>
            </a:r>
            <a:endParaRPr lang="id-ID" dirty="0"/>
          </a:p>
        </p:txBody>
      </p:sp>
      <p:sp>
        <p:nvSpPr>
          <p:cNvPr id="3" name="Content Placeholder 2"/>
          <p:cNvSpPr>
            <a:spLocks noGrp="1"/>
          </p:cNvSpPr>
          <p:nvPr>
            <p:ph sz="half" idx="1"/>
          </p:nvPr>
        </p:nvSpPr>
        <p:spPr/>
        <p:txBody>
          <a:bodyPr>
            <a:normAutofit fontScale="92500" lnSpcReduction="20000"/>
          </a:bodyPr>
          <a:lstStyle/>
          <a:p>
            <a:pPr algn="ctr">
              <a:buNone/>
            </a:pPr>
            <a:r>
              <a:rPr lang="id-ID" dirty="0" smtClean="0"/>
              <a:t>	Sejarah telah menyaksikan berbagai peristiwa besar di dunia yang tidak lepas dari aktor intelektual di belakangnya. Kaum intelektual yang diwakili masyarakat kampus termasuk juga mahasiswa sering menjadi penggagas utama dalam setiap perubahan. </a:t>
            </a:r>
          </a:p>
          <a:p>
            <a:pPr algn="ctr">
              <a:buNone/>
            </a:pPr>
            <a:endParaRPr lang="id-ID" dirty="0" smtClean="0"/>
          </a:p>
          <a:p>
            <a:pPr algn="ctr">
              <a:buNone/>
            </a:pPr>
            <a:r>
              <a:rPr lang="id-ID" dirty="0" smtClean="0"/>
              <a:t>(Deddy Yanwar Elfani)</a:t>
            </a:r>
            <a:endParaRPr lang="id-ID" dirty="0"/>
          </a:p>
        </p:txBody>
      </p:sp>
      <p:pic>
        <p:nvPicPr>
          <p:cNvPr id="5" name="Content Placeholder 4" descr="IMG_0785.JPG"/>
          <p:cNvPicPr>
            <a:picLocks noGrp="1" noChangeAspect="1"/>
          </p:cNvPicPr>
          <p:nvPr>
            <p:ph sz="half" idx="2"/>
          </p:nvPr>
        </p:nvPicPr>
        <p:blipFill>
          <a:blip r:embed="rId2" cstate="email"/>
          <a:stretch>
            <a:fillRect/>
          </a:stretch>
        </p:blipFill>
        <p:spPr>
          <a:xfrm>
            <a:off x="4643438" y="2285992"/>
            <a:ext cx="4038600" cy="302895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1472" y="642918"/>
            <a:ext cx="8229600" cy="775542"/>
          </a:xfrm>
        </p:spPr>
        <p:txBody>
          <a:bodyPr>
            <a:normAutofit fontScale="90000"/>
          </a:bodyPr>
          <a:lstStyle/>
          <a:p>
            <a:r>
              <a:rPr lang="id-ID" dirty="0" smtClean="0"/>
              <a:t>Gerakan Politik Nilai </a:t>
            </a:r>
            <a:endParaRPr lang="id-ID" dirty="0"/>
          </a:p>
        </p:txBody>
      </p:sp>
      <p:sp>
        <p:nvSpPr>
          <p:cNvPr id="5" name="Content Placeholder 4"/>
          <p:cNvSpPr>
            <a:spLocks noGrp="1"/>
          </p:cNvSpPr>
          <p:nvPr>
            <p:ph sz="half" idx="1"/>
          </p:nvPr>
        </p:nvSpPr>
        <p:spPr>
          <a:xfrm>
            <a:off x="457200" y="1357298"/>
            <a:ext cx="4038600" cy="4997627"/>
          </a:xfrm>
        </p:spPr>
        <p:txBody>
          <a:bodyPr>
            <a:noAutofit/>
          </a:bodyPr>
          <a:lstStyle/>
          <a:p>
            <a:pPr algn="ctr">
              <a:buNone/>
            </a:pPr>
            <a:r>
              <a:rPr lang="id-ID" sz="1800" dirty="0" smtClean="0"/>
              <a:t>	Kepentingan pertama dan terutama yang diperjuangkannya  oleh Mahasiswa adalah nilai-nilai (values) atau sistem nilai (values system) yang sifatnya universal seperti keadilan sosial, kebebasan, kemanusiaan, demokrasi dan solidaritas kepada rakyat yang tertindas. </a:t>
            </a:r>
          </a:p>
          <a:p>
            <a:pPr algn="ctr">
              <a:buNone/>
            </a:pPr>
            <a:endParaRPr lang="id-ID" sz="1800" dirty="0" smtClean="0"/>
          </a:p>
          <a:p>
            <a:pPr algn="ctr">
              <a:buNone/>
            </a:pPr>
            <a:r>
              <a:rPr lang="id-ID" sz="1800" dirty="0" smtClean="0"/>
              <a:t>	Karena itu oposisi adhoc gerakan mahasiswa di Indonesia merupakan gerakan politik nilai (values political movement) dan bukan gerakan politik kekuasaan (power political movement) yang merupakan fungsi dasar partai politik.</a:t>
            </a:r>
          </a:p>
          <a:p>
            <a:pPr algn="ctr">
              <a:buNone/>
            </a:pPr>
            <a:endParaRPr lang="id-ID" sz="1800" dirty="0" smtClean="0"/>
          </a:p>
          <a:p>
            <a:pPr algn="ctr">
              <a:buNone/>
            </a:pPr>
            <a:r>
              <a:rPr lang="id-ID" sz="1800" dirty="0" smtClean="0"/>
              <a:t>(Fadjroel Rahman)</a:t>
            </a:r>
            <a:endParaRPr lang="id-ID" sz="1800" dirty="0"/>
          </a:p>
        </p:txBody>
      </p:sp>
      <p:pic>
        <p:nvPicPr>
          <p:cNvPr id="8" name="Content Placeholder 7" descr="IMG_0805.JPG"/>
          <p:cNvPicPr>
            <a:picLocks noGrp="1" noChangeAspect="1"/>
          </p:cNvPicPr>
          <p:nvPr>
            <p:ph sz="half" idx="2"/>
          </p:nvPr>
        </p:nvPicPr>
        <p:blipFill>
          <a:blip r:embed="rId2" cstate="email"/>
          <a:stretch>
            <a:fillRect/>
          </a:stretch>
        </p:blipFill>
        <p:spPr>
          <a:xfrm>
            <a:off x="4648200" y="2357430"/>
            <a:ext cx="4393152" cy="3294864"/>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Momenentum Gerakan Mahasiswa</a:t>
            </a:r>
            <a:endParaRPr lang="id-ID" dirty="0"/>
          </a:p>
        </p:txBody>
      </p:sp>
      <p:sp>
        <p:nvSpPr>
          <p:cNvPr id="5" name="Text Placeholder 4"/>
          <p:cNvSpPr>
            <a:spLocks noGrp="1"/>
          </p:cNvSpPr>
          <p:nvPr>
            <p:ph type="body" idx="1"/>
          </p:nvPr>
        </p:nvSpPr>
        <p:spPr/>
        <p:txBody>
          <a:bodyPr/>
          <a:lstStyle/>
          <a:p>
            <a:pPr algn="ctr"/>
            <a:r>
              <a:rPr lang="id-ID" dirty="0" smtClean="0"/>
              <a:t>Reformasi	</a:t>
            </a:r>
            <a:endParaRPr lang="id-ID" dirty="0"/>
          </a:p>
        </p:txBody>
      </p:sp>
      <p:sp>
        <p:nvSpPr>
          <p:cNvPr id="7" name="Text Placeholder 6"/>
          <p:cNvSpPr>
            <a:spLocks noGrp="1"/>
          </p:cNvSpPr>
          <p:nvPr>
            <p:ph type="body" sz="half" idx="3"/>
          </p:nvPr>
        </p:nvSpPr>
        <p:spPr/>
        <p:txBody>
          <a:bodyPr/>
          <a:lstStyle/>
          <a:p>
            <a:pPr algn="ctr"/>
            <a:r>
              <a:rPr lang="id-ID" dirty="0" smtClean="0"/>
              <a:t>Pasca-Reformasi</a:t>
            </a:r>
            <a:endParaRPr lang="id-ID" dirty="0"/>
          </a:p>
        </p:txBody>
      </p:sp>
      <p:sp>
        <p:nvSpPr>
          <p:cNvPr id="6" name="Content Placeholder 5"/>
          <p:cNvSpPr>
            <a:spLocks noGrp="1"/>
          </p:cNvSpPr>
          <p:nvPr>
            <p:ph sz="quarter" idx="2"/>
          </p:nvPr>
        </p:nvSpPr>
        <p:spPr/>
        <p:txBody>
          <a:bodyPr>
            <a:normAutofit/>
          </a:bodyPr>
          <a:lstStyle/>
          <a:p>
            <a:r>
              <a:rPr lang="id-ID" dirty="0" smtClean="0"/>
              <a:t>Mei 1998 (pendudukan DPR/MPR dan penggulingan Soeharto), </a:t>
            </a:r>
          </a:p>
          <a:p>
            <a:r>
              <a:rPr lang="id-ID" dirty="0" smtClean="0"/>
              <a:t>November 1998 (Semanggi I, penolakan terhadap SI MPR),</a:t>
            </a:r>
          </a:p>
          <a:p>
            <a:r>
              <a:rPr lang="id-ID" dirty="0" smtClean="0"/>
              <a:t>September 1999 (Semanggi II, Penolakan terhadap UU Penanggulangan Keadaan Bahaya),</a:t>
            </a:r>
          </a:p>
        </p:txBody>
      </p:sp>
      <p:sp>
        <p:nvSpPr>
          <p:cNvPr id="8" name="Content Placeholder 7"/>
          <p:cNvSpPr>
            <a:spLocks noGrp="1"/>
          </p:cNvSpPr>
          <p:nvPr>
            <p:ph sz="quarter" idx="4"/>
          </p:nvPr>
        </p:nvSpPr>
        <p:spPr/>
        <p:txBody>
          <a:bodyPr/>
          <a:lstStyle/>
          <a:p>
            <a:r>
              <a:rPr lang="id-ID" dirty="0" smtClean="0"/>
              <a:t>Oktober 1999 (Penolakan terhadap Habibie dan Wiranto)</a:t>
            </a:r>
          </a:p>
          <a:p>
            <a:r>
              <a:rPr lang="id-ID" dirty="0" smtClean="0"/>
              <a:t>Januari 2001 (tuntutan terhadap penurunan Abdurrahman Wahid serta pembubaran dan pengadilan Partai Golkar)</a:t>
            </a:r>
            <a:endParaRPr lang="en-US" dirty="0" smtClean="0"/>
          </a:p>
          <a:p>
            <a:r>
              <a:rPr lang="en-US" dirty="0" err="1" smtClean="0"/>
              <a:t>Penolakan</a:t>
            </a:r>
            <a:r>
              <a:rPr lang="en-US" dirty="0" smtClean="0"/>
              <a:t> </a:t>
            </a:r>
            <a:r>
              <a:rPr lang="en-US" dirty="0" err="1" smtClean="0"/>
              <a:t>kenaikan</a:t>
            </a:r>
            <a:r>
              <a:rPr lang="en-US" dirty="0" smtClean="0"/>
              <a:t> </a:t>
            </a:r>
            <a:r>
              <a:rPr lang="en-US" dirty="0" err="1" smtClean="0"/>
              <a:t>Harga</a:t>
            </a:r>
            <a:r>
              <a:rPr lang="en-US" dirty="0" smtClean="0"/>
              <a:t> BBM</a:t>
            </a:r>
            <a:endParaRPr lang="id-ID" dirty="0" smtClean="0"/>
          </a:p>
          <a:p>
            <a:pPr>
              <a:buNone/>
            </a:pP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id-ID" dirty="0" smtClean="0"/>
              <a:t>Aksi Massa (Demonstrasi)</a:t>
            </a:r>
            <a:endParaRPr lang="id-ID" dirty="0"/>
          </a:p>
        </p:txBody>
      </p:sp>
      <p:sp>
        <p:nvSpPr>
          <p:cNvPr id="8" name="Content Placeholder 7"/>
          <p:cNvSpPr>
            <a:spLocks noGrp="1"/>
          </p:cNvSpPr>
          <p:nvPr>
            <p:ph sz="half" idx="1"/>
          </p:nvPr>
        </p:nvSpPr>
        <p:spPr/>
        <p:txBody>
          <a:bodyPr>
            <a:normAutofit fontScale="70000" lnSpcReduction="20000"/>
          </a:bodyPr>
          <a:lstStyle/>
          <a:p>
            <a:pPr>
              <a:buNone/>
            </a:pPr>
            <a:r>
              <a:rPr lang="id-ID" dirty="0" smtClean="0"/>
              <a:t>	Suatu model penyampaian gagasan, pernyataan sikap, penyuaraan pendapat, opini, atau tuntutan yang dilakukan dengan jumlah massa terntentu dan dengan teknik tertentu agar mendapat perhatian dari pihak yang dituju tanpa menggunakan mekanisme birokrasi konvensional. </a:t>
            </a:r>
          </a:p>
          <a:p>
            <a:pPr>
              <a:buNone/>
            </a:pPr>
            <a:r>
              <a:rPr lang="id-ID" dirty="0" smtClean="0"/>
              <a:t>	</a:t>
            </a:r>
          </a:p>
          <a:p>
            <a:pPr>
              <a:buNone/>
            </a:pPr>
            <a:r>
              <a:rPr lang="id-ID" dirty="0" smtClean="0"/>
              <a:t>	Demonstrasi juga bertujuan untuk menekan pembuat keputusan untuk melakukan atau tidak melakukan sesuatu. </a:t>
            </a:r>
          </a:p>
          <a:p>
            <a:pPr>
              <a:buNone/>
            </a:pPr>
            <a:endParaRPr lang="id-ID" dirty="0" smtClean="0"/>
          </a:p>
          <a:p>
            <a:pPr>
              <a:buNone/>
            </a:pPr>
            <a:r>
              <a:rPr lang="id-ID" dirty="0" smtClean="0"/>
              <a:t>	Bersifat ekstraparlementer dan mengandalkan massa, dan media sebagai kekuatan penekan. </a:t>
            </a:r>
            <a:endParaRPr lang="id-ID" dirty="0"/>
          </a:p>
        </p:txBody>
      </p:sp>
      <p:pic>
        <p:nvPicPr>
          <p:cNvPr id="10" name="Content Placeholder 9" descr="IMG_0811.JPG"/>
          <p:cNvPicPr>
            <a:picLocks noGrp="1" noChangeAspect="1"/>
          </p:cNvPicPr>
          <p:nvPr>
            <p:ph sz="half" idx="2"/>
          </p:nvPr>
        </p:nvPicPr>
        <p:blipFill>
          <a:blip r:embed="rId2" cstate="email"/>
          <a:stretch>
            <a:fillRect/>
          </a:stretch>
        </p:blipFill>
        <p:spPr>
          <a:xfrm rot="5400000">
            <a:off x="4648200" y="2623344"/>
            <a:ext cx="4038600" cy="302895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itle 38"/>
          <p:cNvSpPr>
            <a:spLocks noGrp="1"/>
          </p:cNvSpPr>
          <p:nvPr>
            <p:ph type="title"/>
          </p:nvPr>
        </p:nvSpPr>
        <p:spPr>
          <a:xfrm>
            <a:off x="785786" y="785794"/>
            <a:ext cx="8305800" cy="489790"/>
          </a:xfrm>
        </p:spPr>
        <p:txBody>
          <a:bodyPr>
            <a:normAutofit/>
          </a:bodyPr>
          <a:lstStyle/>
          <a:p>
            <a:pPr algn="r"/>
            <a:r>
              <a:rPr lang="id-ID" sz="2800" dirty="0" smtClean="0">
                <a:latin typeface="Arial Rounded MT Bold" pitchFamily="34" charset="0"/>
              </a:rPr>
              <a:t>Tahapan Aksi Mahasiswa</a:t>
            </a:r>
            <a:endParaRPr lang="id-ID" sz="2800" dirty="0">
              <a:latin typeface="Arial Rounded MT Bold" pitchFamily="34" charset="0"/>
            </a:endParaRPr>
          </a:p>
        </p:txBody>
      </p:sp>
      <p:sp>
        <p:nvSpPr>
          <p:cNvPr id="4" name="Slide Number Placeholder 5"/>
          <p:cNvSpPr>
            <a:spLocks noGrp="1"/>
          </p:cNvSpPr>
          <p:nvPr>
            <p:ph type="sldNum" sz="quarter" idx="12"/>
          </p:nvPr>
        </p:nvSpPr>
        <p:spPr>
          <a:noFill/>
        </p:spPr>
        <p:txBody>
          <a:bodyPr/>
          <a:lstStyle/>
          <a:p>
            <a:fld id="{AC869B07-952A-4C02-AE36-A30047493FE3}" type="slidenum">
              <a:rPr lang="en-US"/>
              <a:pPr/>
              <a:t>16</a:t>
            </a:fld>
            <a:endParaRPr lang="en-US"/>
          </a:p>
        </p:txBody>
      </p:sp>
      <p:sp>
        <p:nvSpPr>
          <p:cNvPr id="5" name="AutoShape 3"/>
          <p:cNvSpPr>
            <a:spLocks noChangeArrowheads="1"/>
          </p:cNvSpPr>
          <p:nvPr/>
        </p:nvSpPr>
        <p:spPr bwMode="ltGray">
          <a:xfrm rot="5400000">
            <a:off x="-2422526" y="11699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solidFill>
              <a:schemeClr val="accent1">
                <a:lumMod val="75000"/>
              </a:schemeClr>
            </a:solidFill>
            <a:miter lim="800000"/>
            <a:headEnd/>
            <a:tailEnd/>
          </a:ln>
          <a:effectLst/>
        </p:spPr>
        <p:txBody>
          <a:bodyPr wrap="none" anchor="ctr"/>
          <a:lstStyle/>
          <a:p>
            <a:pPr>
              <a:defRPr/>
            </a:pPr>
            <a:endParaRPr lang="id-ID"/>
          </a:p>
        </p:txBody>
      </p:sp>
      <p:sp>
        <p:nvSpPr>
          <p:cNvPr id="6" name="AutoShape 4"/>
          <p:cNvSpPr>
            <a:spLocks noChangeArrowheads="1"/>
          </p:cNvSpPr>
          <p:nvPr/>
        </p:nvSpPr>
        <p:spPr bwMode="gray">
          <a:xfrm>
            <a:off x="2089150" y="4572000"/>
            <a:ext cx="5378450" cy="609600"/>
          </a:xfrm>
          <a:prstGeom prst="roundRect">
            <a:avLst>
              <a:gd name="adj" fmla="val 50000"/>
            </a:avLst>
          </a:prstGeom>
          <a:noFill/>
          <a:ln w="28575" algn="ctr">
            <a:solidFill>
              <a:srgbClr val="7030A0"/>
            </a:solidFill>
            <a:round/>
            <a:headEnd/>
            <a:tailEnd/>
          </a:ln>
        </p:spPr>
        <p:txBody>
          <a:bodyPr anchor="ctr"/>
          <a:lstStyle/>
          <a:p>
            <a:pPr eaLnBrk="0" hangingPunct="0"/>
            <a:r>
              <a:rPr lang="id-ID" b="1" dirty="0" smtClean="0">
                <a:solidFill>
                  <a:srgbClr val="6600CC"/>
                </a:solidFill>
              </a:rPr>
              <a:t>Aksi !</a:t>
            </a:r>
            <a:endParaRPr lang="en-US" b="1" dirty="0">
              <a:solidFill>
                <a:srgbClr val="6600CC"/>
              </a:solidFill>
            </a:endParaRPr>
          </a:p>
        </p:txBody>
      </p:sp>
      <p:sp>
        <p:nvSpPr>
          <p:cNvPr id="7" name="AutoShape 5"/>
          <p:cNvSpPr>
            <a:spLocks noChangeArrowheads="1"/>
          </p:cNvSpPr>
          <p:nvPr/>
        </p:nvSpPr>
        <p:spPr bwMode="gray">
          <a:xfrm>
            <a:off x="2438400" y="3687763"/>
            <a:ext cx="5921375" cy="579437"/>
          </a:xfrm>
          <a:prstGeom prst="roundRect">
            <a:avLst>
              <a:gd name="adj" fmla="val 50000"/>
            </a:avLst>
          </a:prstGeom>
          <a:noFill/>
          <a:ln w="28575" algn="ctr">
            <a:solidFill>
              <a:schemeClr val="accent1">
                <a:lumMod val="75000"/>
              </a:schemeClr>
            </a:solidFill>
            <a:round/>
            <a:headEnd/>
            <a:tailEnd/>
          </a:ln>
        </p:spPr>
        <p:txBody>
          <a:bodyPr anchor="ctr"/>
          <a:lstStyle/>
          <a:p>
            <a:pPr eaLnBrk="0" hangingPunct="0"/>
            <a:r>
              <a:rPr lang="id-ID" b="1" dirty="0" smtClean="0">
                <a:solidFill>
                  <a:srgbClr val="0066CC"/>
                </a:solidFill>
              </a:rPr>
              <a:t>Merancang Alur dan Perangkat Aksi </a:t>
            </a:r>
            <a:endParaRPr lang="en-US" b="1" dirty="0">
              <a:solidFill>
                <a:srgbClr val="0066CC"/>
              </a:solidFill>
            </a:endParaRPr>
          </a:p>
        </p:txBody>
      </p:sp>
      <p:sp>
        <p:nvSpPr>
          <p:cNvPr id="8" name="AutoShape 6"/>
          <p:cNvSpPr>
            <a:spLocks noChangeArrowheads="1"/>
          </p:cNvSpPr>
          <p:nvPr/>
        </p:nvSpPr>
        <p:spPr bwMode="gray">
          <a:xfrm>
            <a:off x="2435225" y="2743200"/>
            <a:ext cx="5924550" cy="609600"/>
          </a:xfrm>
          <a:prstGeom prst="roundRect">
            <a:avLst>
              <a:gd name="adj" fmla="val 50000"/>
            </a:avLst>
          </a:prstGeom>
          <a:noFill/>
          <a:ln w="28575" algn="ctr">
            <a:solidFill>
              <a:schemeClr val="accent5">
                <a:lumMod val="75000"/>
              </a:schemeClr>
            </a:solidFill>
            <a:round/>
            <a:headEnd/>
            <a:tailEnd/>
          </a:ln>
        </p:spPr>
        <p:txBody>
          <a:bodyPr anchor="ctr"/>
          <a:lstStyle/>
          <a:p>
            <a:pPr eaLnBrk="0" hangingPunct="0">
              <a:lnSpc>
                <a:spcPct val="90000"/>
              </a:lnSpc>
            </a:pPr>
            <a:r>
              <a:rPr lang="id-ID" b="1" dirty="0" smtClean="0">
                <a:solidFill>
                  <a:srgbClr val="006600"/>
                </a:solidFill>
              </a:rPr>
              <a:t>Kajian dan Dialektika Gagasan Aksi</a:t>
            </a:r>
            <a:endParaRPr lang="en-US" b="1" i="1" dirty="0">
              <a:solidFill>
                <a:srgbClr val="006600"/>
              </a:solidFill>
            </a:endParaRPr>
          </a:p>
        </p:txBody>
      </p:sp>
      <p:sp>
        <p:nvSpPr>
          <p:cNvPr id="9" name="AutoShape 7"/>
          <p:cNvSpPr>
            <a:spLocks noChangeArrowheads="1"/>
          </p:cNvSpPr>
          <p:nvPr/>
        </p:nvSpPr>
        <p:spPr bwMode="gray">
          <a:xfrm>
            <a:off x="1979613" y="1828800"/>
            <a:ext cx="5338762" cy="609600"/>
          </a:xfrm>
          <a:prstGeom prst="roundRect">
            <a:avLst>
              <a:gd name="adj" fmla="val 50000"/>
            </a:avLst>
          </a:prstGeom>
          <a:noFill/>
          <a:ln w="28575" algn="ctr">
            <a:solidFill>
              <a:srgbClr val="FFC000"/>
            </a:solidFill>
            <a:round/>
            <a:headEnd/>
            <a:tailEnd/>
          </a:ln>
        </p:spPr>
        <p:txBody>
          <a:bodyPr anchor="ctr"/>
          <a:lstStyle/>
          <a:p>
            <a:pPr eaLnBrk="0" hangingPunct="0"/>
            <a:r>
              <a:rPr lang="id-ID" b="1" dirty="0" smtClean="0">
                <a:solidFill>
                  <a:srgbClr val="CC6600"/>
                </a:solidFill>
              </a:rPr>
              <a:t>Latar Belakang dan Tujuan Aksi</a:t>
            </a:r>
            <a:endParaRPr lang="en-US" b="1" dirty="0">
              <a:solidFill>
                <a:srgbClr val="CC6600"/>
              </a:solidFill>
            </a:endParaRPr>
          </a:p>
        </p:txBody>
      </p:sp>
      <p:grpSp>
        <p:nvGrpSpPr>
          <p:cNvPr id="2" name="Group 8"/>
          <p:cNvGrpSpPr>
            <a:grpSpLocks/>
          </p:cNvGrpSpPr>
          <p:nvPr/>
        </p:nvGrpSpPr>
        <p:grpSpPr bwMode="auto">
          <a:xfrm>
            <a:off x="1668463" y="1909763"/>
            <a:ext cx="381000" cy="381000"/>
            <a:chOff x="2078" y="1680"/>
            <a:chExt cx="1615" cy="1615"/>
          </a:xfrm>
        </p:grpSpPr>
        <p:sp>
          <p:nvSpPr>
            <p:cNvPr id="11" name="Oval 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id-ID"/>
            </a:p>
          </p:txBody>
        </p:sp>
        <p:sp>
          <p:nvSpPr>
            <p:cNvPr id="12" name="Oval 1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id-ID"/>
            </a:p>
          </p:txBody>
        </p:sp>
        <p:sp>
          <p:nvSpPr>
            <p:cNvPr id="13" name="Oval 11"/>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id-ID"/>
            </a:p>
          </p:txBody>
        </p:sp>
        <p:sp>
          <p:nvSpPr>
            <p:cNvPr id="14" name="Oval 12"/>
            <p:cNvSpPr>
              <a:spLocks noChangeArrowheads="1"/>
            </p:cNvSpPr>
            <p:nvPr/>
          </p:nvSpPr>
          <p:spPr bwMode="gray">
            <a:xfrm>
              <a:off x="2254" y="1856"/>
              <a:ext cx="1262" cy="1264"/>
            </a:xfrm>
            <a:prstGeom prst="ellipse">
              <a:avLst/>
            </a:prstGeom>
            <a:gradFill rotWithShape="1">
              <a:gsLst>
                <a:gs pos="0">
                  <a:srgbClr val="000000"/>
                </a:gs>
                <a:gs pos="100000">
                  <a:srgbClr val="FFCC00"/>
                </a:gs>
              </a:gsLst>
              <a:lin ang="2700000" scaled="1"/>
            </a:gradFill>
            <a:ln w="38100" algn="ctr">
              <a:noFill/>
              <a:round/>
              <a:headEnd/>
              <a:tailEnd/>
            </a:ln>
          </p:spPr>
          <p:txBody>
            <a:bodyPr wrap="none" anchor="ctr">
              <a:spAutoFit/>
            </a:bodyPr>
            <a:lstStyle/>
            <a:p>
              <a:endParaRPr lang="id-ID"/>
            </a:p>
          </p:txBody>
        </p:sp>
        <p:sp>
          <p:nvSpPr>
            <p:cNvPr id="15" name="Oval 13"/>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id-ID"/>
            </a:p>
          </p:txBody>
        </p:sp>
        <p:sp>
          <p:nvSpPr>
            <p:cNvPr id="16" name="Oval 14"/>
            <p:cNvSpPr>
              <a:spLocks noChangeArrowheads="1"/>
            </p:cNvSpPr>
            <p:nvPr/>
          </p:nvSpPr>
          <p:spPr bwMode="gray">
            <a:xfrm>
              <a:off x="2337" y="1939"/>
              <a:ext cx="1096" cy="1098"/>
            </a:xfrm>
            <a:prstGeom prst="ellipse">
              <a:avLst/>
            </a:prstGeom>
            <a:gradFill rotWithShape="1">
              <a:gsLst>
                <a:gs pos="0">
                  <a:srgbClr val="FFCC00"/>
                </a:gs>
                <a:gs pos="100000">
                  <a:srgbClr val="7C6300"/>
                </a:gs>
              </a:gsLst>
              <a:lin ang="2700000" scaled="1"/>
            </a:gradFill>
            <a:ln w="38100" algn="ctr">
              <a:noFill/>
              <a:round/>
              <a:headEnd/>
              <a:tailEnd/>
            </a:ln>
          </p:spPr>
          <p:txBody>
            <a:bodyPr anchor="ctr">
              <a:spAutoFit/>
            </a:bodyPr>
            <a:lstStyle/>
            <a:p>
              <a:endParaRPr lang="id-ID"/>
            </a:p>
          </p:txBody>
        </p:sp>
      </p:grpSp>
      <p:grpSp>
        <p:nvGrpSpPr>
          <p:cNvPr id="3" name="Group 15"/>
          <p:cNvGrpSpPr>
            <a:grpSpLocks/>
          </p:cNvGrpSpPr>
          <p:nvPr/>
        </p:nvGrpSpPr>
        <p:grpSpPr bwMode="auto">
          <a:xfrm>
            <a:off x="2130425" y="2849563"/>
            <a:ext cx="381000" cy="381000"/>
            <a:chOff x="2078" y="1680"/>
            <a:chExt cx="1615" cy="1615"/>
          </a:xfrm>
        </p:grpSpPr>
        <p:sp>
          <p:nvSpPr>
            <p:cNvPr id="18" name="Oval 1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id-ID"/>
            </a:p>
          </p:txBody>
        </p:sp>
        <p:sp>
          <p:nvSpPr>
            <p:cNvPr id="19" name="Oval 17"/>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id-ID"/>
            </a:p>
          </p:txBody>
        </p:sp>
        <p:sp>
          <p:nvSpPr>
            <p:cNvPr id="20" name="Oval 18"/>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id-ID"/>
            </a:p>
          </p:txBody>
        </p:sp>
        <p:sp>
          <p:nvSpPr>
            <p:cNvPr id="21" name="Oval 19"/>
            <p:cNvSpPr>
              <a:spLocks noChangeArrowheads="1"/>
            </p:cNvSpPr>
            <p:nvPr/>
          </p:nvSpPr>
          <p:spPr bwMode="gray">
            <a:xfrm>
              <a:off x="2254" y="1856"/>
              <a:ext cx="1262" cy="1264"/>
            </a:xfrm>
            <a:prstGeom prst="ellipse">
              <a:avLst/>
            </a:prstGeom>
            <a:gradFill rotWithShape="1">
              <a:gsLst>
                <a:gs pos="0">
                  <a:srgbClr val="000000"/>
                </a:gs>
                <a:gs pos="100000">
                  <a:srgbClr val="48BE67"/>
                </a:gs>
              </a:gsLst>
              <a:lin ang="2700000" scaled="1"/>
            </a:gradFill>
            <a:ln w="38100" algn="ctr">
              <a:noFill/>
              <a:round/>
              <a:headEnd/>
              <a:tailEnd/>
            </a:ln>
          </p:spPr>
          <p:txBody>
            <a:bodyPr wrap="none" anchor="ctr">
              <a:spAutoFit/>
            </a:bodyPr>
            <a:lstStyle/>
            <a:p>
              <a:endParaRPr lang="id-ID"/>
            </a:p>
          </p:txBody>
        </p:sp>
        <p:sp>
          <p:nvSpPr>
            <p:cNvPr id="22" name="Oval 20"/>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id-ID"/>
            </a:p>
          </p:txBody>
        </p:sp>
        <p:sp>
          <p:nvSpPr>
            <p:cNvPr id="23" name="Oval 21"/>
            <p:cNvSpPr>
              <a:spLocks noChangeArrowheads="1"/>
            </p:cNvSpPr>
            <p:nvPr/>
          </p:nvSpPr>
          <p:spPr bwMode="gray">
            <a:xfrm>
              <a:off x="2337" y="1939"/>
              <a:ext cx="1096" cy="1098"/>
            </a:xfrm>
            <a:prstGeom prst="ellipse">
              <a:avLst/>
            </a:prstGeom>
            <a:gradFill rotWithShape="1">
              <a:gsLst>
                <a:gs pos="0">
                  <a:srgbClr val="48BE67"/>
                </a:gs>
                <a:gs pos="100000">
                  <a:srgbClr val="235C32"/>
                </a:gs>
              </a:gsLst>
              <a:lin ang="2700000" scaled="1"/>
            </a:gradFill>
            <a:ln w="38100" algn="ctr">
              <a:noFill/>
              <a:round/>
              <a:headEnd/>
              <a:tailEnd/>
            </a:ln>
          </p:spPr>
          <p:txBody>
            <a:bodyPr anchor="ctr">
              <a:spAutoFit/>
            </a:bodyPr>
            <a:lstStyle/>
            <a:p>
              <a:endParaRPr lang="id-ID"/>
            </a:p>
          </p:txBody>
        </p:sp>
      </p:grpSp>
      <p:grpSp>
        <p:nvGrpSpPr>
          <p:cNvPr id="10" name="Group 22"/>
          <p:cNvGrpSpPr>
            <a:grpSpLocks/>
          </p:cNvGrpSpPr>
          <p:nvPr/>
        </p:nvGrpSpPr>
        <p:grpSpPr bwMode="auto">
          <a:xfrm>
            <a:off x="2133600" y="3810000"/>
            <a:ext cx="381000" cy="381000"/>
            <a:chOff x="2078" y="1680"/>
            <a:chExt cx="1615" cy="1615"/>
          </a:xfrm>
        </p:grpSpPr>
        <p:sp>
          <p:nvSpPr>
            <p:cNvPr id="25" name="Oval 2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id-ID"/>
            </a:p>
          </p:txBody>
        </p:sp>
        <p:sp>
          <p:nvSpPr>
            <p:cNvPr id="26" name="Oval 2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id-ID"/>
            </a:p>
          </p:txBody>
        </p:sp>
        <p:sp>
          <p:nvSpPr>
            <p:cNvPr id="27" name="Oval 25"/>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id-ID"/>
            </a:p>
          </p:txBody>
        </p:sp>
        <p:sp>
          <p:nvSpPr>
            <p:cNvPr id="28" name="Oval 26"/>
            <p:cNvSpPr>
              <a:spLocks noChangeArrowheads="1"/>
            </p:cNvSpPr>
            <p:nvPr/>
          </p:nvSpPr>
          <p:spPr bwMode="gray">
            <a:xfrm>
              <a:off x="2254" y="1856"/>
              <a:ext cx="1262" cy="1264"/>
            </a:xfrm>
            <a:prstGeom prst="ellipse">
              <a:avLst/>
            </a:prstGeom>
            <a:gradFill rotWithShape="1">
              <a:gsLst>
                <a:gs pos="0">
                  <a:srgbClr val="21B3E1"/>
                </a:gs>
                <a:gs pos="100000">
                  <a:srgbClr val="0F5368"/>
                </a:gs>
              </a:gsLst>
              <a:lin ang="5400000" scaled="1"/>
            </a:gradFill>
            <a:ln w="38100" algn="ctr">
              <a:noFill/>
              <a:round/>
              <a:headEnd/>
              <a:tailEnd/>
            </a:ln>
          </p:spPr>
          <p:txBody>
            <a:bodyPr wrap="none" anchor="ctr">
              <a:spAutoFit/>
            </a:bodyPr>
            <a:lstStyle/>
            <a:p>
              <a:endParaRPr lang="id-ID"/>
            </a:p>
          </p:txBody>
        </p:sp>
        <p:sp>
          <p:nvSpPr>
            <p:cNvPr id="29" name="Oval 27"/>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id-ID"/>
            </a:p>
          </p:txBody>
        </p:sp>
        <p:sp>
          <p:nvSpPr>
            <p:cNvPr id="30" name="Oval 28"/>
            <p:cNvSpPr>
              <a:spLocks noChangeArrowheads="1"/>
            </p:cNvSpPr>
            <p:nvPr/>
          </p:nvSpPr>
          <p:spPr bwMode="gray">
            <a:xfrm>
              <a:off x="2337" y="1939"/>
              <a:ext cx="1096" cy="1098"/>
            </a:xfrm>
            <a:prstGeom prst="ellipse">
              <a:avLst/>
            </a:prstGeom>
            <a:gradFill rotWithShape="1">
              <a:gsLst>
                <a:gs pos="0">
                  <a:srgbClr val="21B3E1"/>
                </a:gs>
                <a:gs pos="100000">
                  <a:srgbClr val="10576D"/>
                </a:gs>
              </a:gsLst>
              <a:lin ang="2700000" scaled="1"/>
            </a:gradFill>
            <a:ln w="38100" algn="ctr">
              <a:noFill/>
              <a:round/>
              <a:headEnd/>
              <a:tailEnd/>
            </a:ln>
          </p:spPr>
          <p:txBody>
            <a:bodyPr anchor="ctr">
              <a:spAutoFit/>
            </a:bodyPr>
            <a:lstStyle/>
            <a:p>
              <a:endParaRPr lang="id-ID"/>
            </a:p>
          </p:txBody>
        </p:sp>
      </p:grpSp>
      <p:grpSp>
        <p:nvGrpSpPr>
          <p:cNvPr id="17" name="Group 29"/>
          <p:cNvGrpSpPr>
            <a:grpSpLocks/>
          </p:cNvGrpSpPr>
          <p:nvPr/>
        </p:nvGrpSpPr>
        <p:grpSpPr bwMode="auto">
          <a:xfrm>
            <a:off x="1752600" y="4678363"/>
            <a:ext cx="381000" cy="381000"/>
            <a:chOff x="2078" y="1680"/>
            <a:chExt cx="1615" cy="1615"/>
          </a:xfrm>
        </p:grpSpPr>
        <p:sp>
          <p:nvSpPr>
            <p:cNvPr id="32" name="Oval 30"/>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id-ID"/>
            </a:p>
          </p:txBody>
        </p:sp>
        <p:sp>
          <p:nvSpPr>
            <p:cNvPr id="33" name="Oval 31"/>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id-ID"/>
            </a:p>
          </p:txBody>
        </p:sp>
        <p:sp>
          <p:nvSpPr>
            <p:cNvPr id="34" name="Oval 32"/>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id-ID"/>
            </a:p>
          </p:txBody>
        </p:sp>
        <p:sp>
          <p:nvSpPr>
            <p:cNvPr id="35" name="Oval 33"/>
            <p:cNvSpPr>
              <a:spLocks noChangeArrowheads="1"/>
            </p:cNvSpPr>
            <p:nvPr/>
          </p:nvSpPr>
          <p:spPr bwMode="gray">
            <a:xfrm>
              <a:off x="2254" y="1856"/>
              <a:ext cx="1262" cy="1264"/>
            </a:xfrm>
            <a:prstGeom prst="ellipse">
              <a:avLst/>
            </a:prstGeom>
            <a:gradFill rotWithShape="1">
              <a:gsLst>
                <a:gs pos="0">
                  <a:srgbClr val="000000"/>
                </a:gs>
                <a:gs pos="100000">
                  <a:srgbClr val="8D67E1"/>
                </a:gs>
              </a:gsLst>
              <a:lin ang="2700000" scaled="1"/>
            </a:gradFill>
            <a:ln w="38100" algn="ctr">
              <a:noFill/>
              <a:round/>
              <a:headEnd/>
              <a:tailEnd/>
            </a:ln>
          </p:spPr>
          <p:txBody>
            <a:bodyPr wrap="none" anchor="ctr">
              <a:spAutoFit/>
            </a:bodyPr>
            <a:lstStyle/>
            <a:p>
              <a:endParaRPr lang="id-ID"/>
            </a:p>
          </p:txBody>
        </p:sp>
        <p:sp>
          <p:nvSpPr>
            <p:cNvPr id="36" name="Oval 34"/>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id-ID"/>
            </a:p>
          </p:txBody>
        </p:sp>
        <p:sp>
          <p:nvSpPr>
            <p:cNvPr id="37" name="Oval 35"/>
            <p:cNvSpPr>
              <a:spLocks noChangeArrowheads="1"/>
            </p:cNvSpPr>
            <p:nvPr/>
          </p:nvSpPr>
          <p:spPr bwMode="gray">
            <a:xfrm>
              <a:off x="2337" y="1939"/>
              <a:ext cx="1096" cy="1098"/>
            </a:xfrm>
            <a:prstGeom prst="ellipse">
              <a:avLst/>
            </a:prstGeom>
            <a:gradFill rotWithShape="1">
              <a:gsLst>
                <a:gs pos="0">
                  <a:srgbClr val="8D67E1"/>
                </a:gs>
                <a:gs pos="100000">
                  <a:srgbClr val="45326D"/>
                </a:gs>
              </a:gsLst>
              <a:lin ang="2700000" scaled="1"/>
            </a:gradFill>
            <a:ln w="38100" algn="ctr">
              <a:noFill/>
              <a:round/>
              <a:headEnd/>
              <a:tailEnd/>
            </a:ln>
          </p:spPr>
          <p:txBody>
            <a:bodyPr anchor="ctr">
              <a:spAutoFit/>
            </a:bodyPr>
            <a:lstStyle/>
            <a:p>
              <a:endParaRPr lang="id-ID"/>
            </a:p>
          </p:txBody>
        </p:sp>
      </p:grpSp>
      <p:pic>
        <p:nvPicPr>
          <p:cNvPr id="38" name="Picture 37" descr="Lingkaran 3"/>
          <p:cNvPicPr preferRelativeResize="0">
            <a:picLocks noChangeAspect="1" noChangeArrowheads="1"/>
          </p:cNvPicPr>
          <p:nvPr/>
        </p:nvPicPr>
        <p:blipFill>
          <a:blip r:embed="rId2" cstate="email"/>
          <a:srcRect/>
          <a:stretch>
            <a:fillRect/>
          </a:stretch>
        </p:blipFill>
        <p:spPr bwMode="auto">
          <a:xfrm>
            <a:off x="152400" y="2743200"/>
            <a:ext cx="1471613" cy="1397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p:stCondLst>
                              <p:cond delay="500"/>
                            </p:stCondLst>
                            <p:childTnLst>
                              <p:par>
                                <p:cTn id="9" presetID="6" presetClass="entr" presetSubtype="3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circle(out)">
                                      <p:cBhvr>
                                        <p:cTn id="11" dur="500"/>
                                        <p:tgtEl>
                                          <p:spTgt spid="2"/>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childTnLst>
                          </p:cTn>
                        </p:par>
                        <p:par>
                          <p:cTn id="15" fill="hold">
                            <p:stCondLst>
                              <p:cond delay="1000"/>
                            </p:stCondLst>
                            <p:childTnLst>
                              <p:par>
                                <p:cTn id="16" presetID="6" presetClass="entr" presetSubtype="32"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circle(out)">
                                      <p:cBhvr>
                                        <p:cTn id="18" dur="500"/>
                                        <p:tgtEl>
                                          <p:spTgt spid="3"/>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par>
                          <p:cTn id="22" fill="hold">
                            <p:stCondLst>
                              <p:cond delay="1500"/>
                            </p:stCondLst>
                            <p:childTnLst>
                              <p:par>
                                <p:cTn id="23" presetID="6" presetClass="entr" presetSubtype="32" fill="hold"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circle(out)">
                                      <p:cBhvr>
                                        <p:cTn id="25" dur="500"/>
                                        <p:tgtEl>
                                          <p:spTgt spid="10"/>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childTnLst>
                          </p:cTn>
                        </p:par>
                        <p:par>
                          <p:cTn id="29" fill="hold">
                            <p:stCondLst>
                              <p:cond delay="2000"/>
                            </p:stCondLst>
                            <p:childTnLst>
                              <p:par>
                                <p:cTn id="30" presetID="6" presetClass="entr" presetSubtype="32"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circle(out)">
                                      <p:cBhvr>
                                        <p:cTn id="32" dur="500"/>
                                        <p:tgtEl>
                                          <p:spTgt spid="17"/>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Latar Belakang dan Tujuan Aksi</a:t>
            </a:r>
            <a:endParaRPr lang="id-ID" dirty="0"/>
          </a:p>
        </p:txBody>
      </p:sp>
      <p:sp>
        <p:nvSpPr>
          <p:cNvPr id="3" name="Content Placeholder 2"/>
          <p:cNvSpPr>
            <a:spLocks noGrp="1"/>
          </p:cNvSpPr>
          <p:nvPr>
            <p:ph sz="half" idx="1"/>
          </p:nvPr>
        </p:nvSpPr>
        <p:spPr/>
        <p:txBody>
          <a:bodyPr/>
          <a:lstStyle/>
          <a:p>
            <a:r>
              <a:rPr lang="id-ID" dirty="0" smtClean="0"/>
              <a:t>Kegelisahan Masyarakat</a:t>
            </a:r>
          </a:p>
          <a:p>
            <a:r>
              <a:rPr lang="id-ID" dirty="0" smtClean="0"/>
              <a:t>Aspirasi yang tidak tercapai</a:t>
            </a:r>
          </a:p>
          <a:p>
            <a:r>
              <a:rPr lang="id-ID" dirty="0" smtClean="0"/>
              <a:t>Pemerintahan yang Lembam</a:t>
            </a:r>
          </a:p>
          <a:p>
            <a:r>
              <a:rPr lang="id-ID" dirty="0" smtClean="0"/>
              <a:t>Krisis Demokrasi</a:t>
            </a:r>
          </a:p>
          <a:p>
            <a:r>
              <a:rPr lang="id-ID" dirty="0" smtClean="0"/>
              <a:t>Isu Bersama</a:t>
            </a:r>
          </a:p>
          <a:p>
            <a:r>
              <a:rPr lang="id-ID" dirty="0" smtClean="0"/>
              <a:t>Musuh Bersama</a:t>
            </a:r>
          </a:p>
        </p:txBody>
      </p:sp>
      <p:pic>
        <p:nvPicPr>
          <p:cNvPr id="7" name="Content Placeholder 6" descr="5.jpg"/>
          <p:cNvPicPr>
            <a:picLocks noGrp="1" noChangeAspect="1"/>
          </p:cNvPicPr>
          <p:nvPr>
            <p:ph sz="half" idx="2"/>
          </p:nvPr>
        </p:nvPicPr>
        <p:blipFill>
          <a:blip r:embed="rId2"/>
          <a:stretch>
            <a:fillRect/>
          </a:stretch>
        </p:blipFill>
        <p:spPr>
          <a:xfrm>
            <a:off x="4714876" y="2214554"/>
            <a:ext cx="4143404" cy="3107554"/>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Kajian dan Dialektika Aksi</a:t>
            </a:r>
            <a:endParaRPr lang="id-ID" dirty="0"/>
          </a:p>
        </p:txBody>
      </p:sp>
      <p:sp>
        <p:nvSpPr>
          <p:cNvPr id="3" name="Content Placeholder 2"/>
          <p:cNvSpPr>
            <a:spLocks noGrp="1"/>
          </p:cNvSpPr>
          <p:nvPr>
            <p:ph sz="half" idx="1"/>
          </p:nvPr>
        </p:nvSpPr>
        <p:spPr/>
        <p:txBody>
          <a:bodyPr/>
          <a:lstStyle/>
          <a:p>
            <a:r>
              <a:rPr lang="id-ID" dirty="0" smtClean="0"/>
              <a:t>Gagasan Orisinil</a:t>
            </a:r>
          </a:p>
          <a:p>
            <a:r>
              <a:rPr lang="id-ID" dirty="0" smtClean="0"/>
              <a:t>Dukungan Fakta dan Data</a:t>
            </a:r>
          </a:p>
          <a:p>
            <a:r>
              <a:rPr lang="id-ID" dirty="0" smtClean="0"/>
              <a:t>Rangkaian Diskusi </a:t>
            </a:r>
          </a:p>
          <a:p>
            <a:r>
              <a:rPr lang="id-ID" dirty="0" smtClean="0"/>
              <a:t>Mewakili Aspirasi Masyarakat (Politik Nilai)</a:t>
            </a:r>
          </a:p>
          <a:p>
            <a:r>
              <a:rPr lang="id-ID" dirty="0" smtClean="0"/>
              <a:t>Dikemas dengan Bahasa yang Menarik</a:t>
            </a:r>
            <a:endParaRPr lang="id-ID" dirty="0"/>
          </a:p>
        </p:txBody>
      </p:sp>
      <p:pic>
        <p:nvPicPr>
          <p:cNvPr id="5" name="Content Placeholder 4" descr="DSCN8468.JPG"/>
          <p:cNvPicPr>
            <a:picLocks noGrp="1" noChangeAspect="1"/>
          </p:cNvPicPr>
          <p:nvPr>
            <p:ph sz="half" idx="2"/>
          </p:nvPr>
        </p:nvPicPr>
        <p:blipFill>
          <a:blip r:embed="rId2" cstate="email"/>
          <a:stretch>
            <a:fillRect/>
          </a:stretch>
        </p:blipFill>
        <p:spPr>
          <a:xfrm>
            <a:off x="4357686" y="1928802"/>
            <a:ext cx="4583653" cy="4214842"/>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Merancang Alur Aksi</a:t>
            </a:r>
            <a:endParaRPr lang="id-ID" dirty="0"/>
          </a:p>
        </p:txBody>
      </p:sp>
      <p:sp>
        <p:nvSpPr>
          <p:cNvPr id="3" name="Content Placeholder 2"/>
          <p:cNvSpPr>
            <a:spLocks noGrp="1"/>
          </p:cNvSpPr>
          <p:nvPr>
            <p:ph sz="half" idx="1"/>
          </p:nvPr>
        </p:nvSpPr>
        <p:spPr/>
        <p:txBody>
          <a:bodyPr>
            <a:normAutofit fontScale="62500" lnSpcReduction="20000"/>
          </a:bodyPr>
          <a:lstStyle/>
          <a:p>
            <a:r>
              <a:rPr lang="id-ID" dirty="0" smtClean="0"/>
              <a:t>Etika Aksi </a:t>
            </a:r>
          </a:p>
          <a:p>
            <a:pPr lvl="1"/>
            <a:r>
              <a:rPr lang="id-ID" dirty="0" smtClean="0"/>
              <a:t>Doa</a:t>
            </a:r>
          </a:p>
          <a:p>
            <a:pPr lvl="1"/>
            <a:r>
              <a:rPr lang="id-ID" dirty="0" smtClean="0"/>
              <a:t>Barisan (Pastikan Mahasiswi dalam keadaan Aman)</a:t>
            </a:r>
          </a:p>
          <a:p>
            <a:r>
              <a:rPr lang="id-ID" dirty="0" smtClean="0"/>
              <a:t>Pra Aksi </a:t>
            </a:r>
          </a:p>
          <a:p>
            <a:pPr lvl="1"/>
            <a:r>
              <a:rPr lang="id-ID" dirty="0" smtClean="0"/>
              <a:t>Press Release</a:t>
            </a:r>
          </a:p>
          <a:p>
            <a:pPr lvl="1"/>
            <a:r>
              <a:rPr lang="id-ID" dirty="0" smtClean="0"/>
              <a:t>Seminar</a:t>
            </a:r>
          </a:p>
          <a:p>
            <a:pPr lvl="1"/>
            <a:r>
              <a:rPr lang="id-ID" dirty="0" smtClean="0"/>
              <a:t>Temui Tokoh</a:t>
            </a:r>
          </a:p>
          <a:p>
            <a:pPr lvl="1"/>
            <a:r>
              <a:rPr lang="id-ID" dirty="0" smtClean="0"/>
              <a:t>Aksi Internal Kampus</a:t>
            </a:r>
          </a:p>
          <a:p>
            <a:r>
              <a:rPr lang="id-ID" dirty="0" smtClean="0"/>
              <a:t>Aksi</a:t>
            </a:r>
          </a:p>
          <a:p>
            <a:pPr lvl="1"/>
            <a:r>
              <a:rPr lang="id-ID" dirty="0" smtClean="0"/>
              <a:t>Grand Issue</a:t>
            </a:r>
          </a:p>
          <a:p>
            <a:pPr lvl="1"/>
            <a:r>
              <a:rPr lang="id-ID" dirty="0" smtClean="0"/>
              <a:t>Tujuan / Capaian</a:t>
            </a:r>
          </a:p>
          <a:p>
            <a:pPr lvl="1"/>
            <a:r>
              <a:rPr lang="id-ID" dirty="0" smtClean="0"/>
              <a:t>Skenario</a:t>
            </a:r>
          </a:p>
          <a:p>
            <a:pPr lvl="1"/>
            <a:r>
              <a:rPr lang="id-ID" dirty="0" smtClean="0"/>
              <a:t>Massa</a:t>
            </a:r>
          </a:p>
          <a:p>
            <a:pPr lvl="1"/>
            <a:r>
              <a:rPr lang="id-ID" dirty="0" smtClean="0"/>
              <a:t>Pemberiatahuan Media</a:t>
            </a:r>
          </a:p>
          <a:p>
            <a:r>
              <a:rPr lang="id-ID" dirty="0" smtClean="0"/>
              <a:t>Pasca-Aksi</a:t>
            </a:r>
          </a:p>
          <a:p>
            <a:pPr lvl="1"/>
            <a:r>
              <a:rPr lang="id-ID" dirty="0" smtClean="0"/>
              <a:t>Seminar</a:t>
            </a:r>
          </a:p>
          <a:p>
            <a:pPr lvl="1"/>
            <a:r>
              <a:rPr lang="id-ID" dirty="0" smtClean="0"/>
              <a:t>Press Conference </a:t>
            </a:r>
          </a:p>
        </p:txBody>
      </p:sp>
      <p:sp>
        <p:nvSpPr>
          <p:cNvPr id="4" name="Content Placeholder 3"/>
          <p:cNvSpPr>
            <a:spLocks noGrp="1"/>
          </p:cNvSpPr>
          <p:nvPr>
            <p:ph sz="half" idx="2"/>
          </p:nvPr>
        </p:nvSpPr>
        <p:spPr>
          <a:xfrm>
            <a:off x="4648200" y="1920085"/>
            <a:ext cx="4038600" cy="2080419"/>
          </a:xfrm>
        </p:spPr>
        <p:txBody>
          <a:bodyPr>
            <a:normAutofit fontScale="62500" lnSpcReduction="20000"/>
          </a:bodyPr>
          <a:lstStyle/>
          <a:p>
            <a:pPr>
              <a:buNone/>
            </a:pPr>
            <a:r>
              <a:rPr lang="id-ID" dirty="0" smtClean="0"/>
              <a:t>Alur Aksi</a:t>
            </a:r>
          </a:p>
          <a:p>
            <a:pPr lvl="1"/>
            <a:r>
              <a:rPr lang="id-ID" dirty="0" smtClean="0"/>
              <a:t>Opening</a:t>
            </a:r>
          </a:p>
          <a:p>
            <a:pPr lvl="1"/>
            <a:r>
              <a:rPr lang="id-ID" dirty="0" smtClean="0"/>
              <a:t>Long March</a:t>
            </a:r>
          </a:p>
          <a:p>
            <a:pPr lvl="1"/>
            <a:r>
              <a:rPr lang="id-ID" dirty="0" smtClean="0"/>
              <a:t>Teatrikal</a:t>
            </a:r>
          </a:p>
          <a:p>
            <a:pPr lvl="1"/>
            <a:r>
              <a:rPr lang="id-ID" dirty="0" smtClean="0"/>
              <a:t>Klimaks</a:t>
            </a:r>
          </a:p>
          <a:p>
            <a:pPr lvl="1"/>
            <a:r>
              <a:rPr lang="id-ID" dirty="0" smtClean="0"/>
              <a:t>Press Conference</a:t>
            </a:r>
          </a:p>
          <a:p>
            <a:pPr lvl="1"/>
            <a:r>
              <a:rPr lang="id-ID" dirty="0" smtClean="0"/>
              <a:t>Dialog terbuka dengan pemerintah</a:t>
            </a:r>
          </a:p>
          <a:p>
            <a:pPr lvl="1"/>
            <a:r>
              <a:rPr lang="id-ID" dirty="0" smtClean="0"/>
              <a:t>Chaos Mode</a:t>
            </a:r>
          </a:p>
          <a:p>
            <a:pPr lvl="1">
              <a:buNone/>
            </a:pPr>
            <a:endParaRPr lang="id-ID" dirty="0" smtClean="0"/>
          </a:p>
          <a:p>
            <a:pPr>
              <a:buNone/>
            </a:pPr>
            <a:endParaRPr lang="id-ID" dirty="0" smtClean="0"/>
          </a:p>
          <a:p>
            <a:pPr>
              <a:buNone/>
            </a:pPr>
            <a:endParaRPr lang="id-ID" dirty="0"/>
          </a:p>
        </p:txBody>
      </p:sp>
      <p:pic>
        <p:nvPicPr>
          <p:cNvPr id="5" name="Picture 4" descr="DSCN8554.JPG"/>
          <p:cNvPicPr>
            <a:picLocks noChangeAspect="1"/>
          </p:cNvPicPr>
          <p:nvPr/>
        </p:nvPicPr>
        <p:blipFill>
          <a:blip r:embed="rId2" cstate="email"/>
          <a:stretch>
            <a:fillRect/>
          </a:stretch>
        </p:blipFill>
        <p:spPr>
          <a:xfrm>
            <a:off x="4572000" y="3817931"/>
            <a:ext cx="3958207" cy="296865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ADVOKASI</a:t>
            </a:r>
            <a:endParaRPr lang="id-ID" dirty="0"/>
          </a:p>
        </p:txBody>
      </p:sp>
      <p:sp>
        <p:nvSpPr>
          <p:cNvPr id="3" name="Content Placeholder 2"/>
          <p:cNvSpPr>
            <a:spLocks noGrp="1"/>
          </p:cNvSpPr>
          <p:nvPr>
            <p:ph idx="1"/>
          </p:nvPr>
        </p:nvSpPr>
        <p:spPr/>
        <p:txBody>
          <a:bodyPr>
            <a:normAutofit fontScale="92500" lnSpcReduction="10000"/>
          </a:bodyPr>
          <a:lstStyle/>
          <a:p>
            <a:pPr lvl="0"/>
            <a:r>
              <a:rPr lang="id-ID" dirty="0" smtClean="0"/>
              <a:t>Usaha</a:t>
            </a:r>
            <a:r>
              <a:rPr lang="en-US" dirty="0" smtClean="0"/>
              <a:t> </a:t>
            </a:r>
            <a:r>
              <a:rPr lang="id-ID" dirty="0" smtClean="0"/>
              <a:t>terorganisir </a:t>
            </a:r>
            <a:r>
              <a:rPr lang="en-US" dirty="0" smtClean="0"/>
              <a:t>--</a:t>
            </a:r>
            <a:r>
              <a:rPr lang="id-ID" dirty="0" smtClean="0"/>
              <a:t>membawa </a:t>
            </a:r>
            <a:r>
              <a:rPr lang="id-ID" dirty="0"/>
              <a:t>perubahan-perubahan secara sistematis dalam menyikapi </a:t>
            </a:r>
            <a:r>
              <a:rPr lang="id-ID" dirty="0" err="1"/>
              <a:t>suatu</a:t>
            </a:r>
            <a:r>
              <a:rPr lang="id-ID" dirty="0"/>
              <a:t> kebijakan, regulasi, atau pelaksanaannya (</a:t>
            </a:r>
            <a:r>
              <a:rPr lang="id-ID" dirty="0" err="1"/>
              <a:t>Meuthia</a:t>
            </a:r>
            <a:r>
              <a:rPr lang="id-ID" dirty="0"/>
              <a:t> </a:t>
            </a:r>
            <a:r>
              <a:rPr lang="id-ID" dirty="0" err="1"/>
              <a:t>Ganier</a:t>
            </a:r>
            <a:r>
              <a:rPr lang="id-ID" dirty="0"/>
              <a:t>).</a:t>
            </a:r>
          </a:p>
          <a:p>
            <a:pPr lvl="0"/>
            <a:r>
              <a:rPr lang="en-US" dirty="0" smtClean="0"/>
              <a:t>M</a:t>
            </a:r>
            <a:r>
              <a:rPr lang="id-ID" dirty="0" err="1" smtClean="0"/>
              <a:t>embangun</a:t>
            </a:r>
            <a:r>
              <a:rPr lang="id-ID" dirty="0" smtClean="0"/>
              <a:t> </a:t>
            </a:r>
            <a:r>
              <a:rPr lang="id-ID" dirty="0"/>
              <a:t>organisasi-organisasi demokratis yang kuat untuk membuat para penguasa bertanggung jawab menyangkut peningkatan keterampilan serta pengertian rakyat tentang bagaimana kekuasaan itu bekerja.</a:t>
            </a:r>
          </a:p>
          <a:p>
            <a:r>
              <a:rPr lang="id-ID" dirty="0"/>
              <a:t>Upaya terorganisir maupun aksi yang menggunakan sarana-sarana demokrasi untuk menyusun dan melaksanakan undang-undang dan kebijakan yang bertujuan untuk menciptakan masyarakat yang adil dan merata (Institut Advokasi Washington DC</a:t>
            </a:r>
          </a:p>
        </p:txBody>
      </p:sp>
    </p:spTree>
    <p:extLst>
      <p:ext uri="{BB962C8B-B14F-4D97-AF65-F5344CB8AC3E}">
        <p14:creationId xmlns:p14="http://schemas.microsoft.com/office/powerpoint/2010/main" xmlns="" val="3484878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Perangkat Aksi</a:t>
            </a:r>
            <a:endParaRPr lang="id-ID" dirty="0"/>
          </a:p>
        </p:txBody>
      </p:sp>
      <p:sp>
        <p:nvSpPr>
          <p:cNvPr id="3" name="Content Placeholder 2"/>
          <p:cNvSpPr>
            <a:spLocks noGrp="1"/>
          </p:cNvSpPr>
          <p:nvPr>
            <p:ph sz="half" idx="1"/>
          </p:nvPr>
        </p:nvSpPr>
        <p:spPr/>
        <p:txBody>
          <a:bodyPr/>
          <a:lstStyle/>
          <a:p>
            <a:r>
              <a:rPr lang="id-ID" dirty="0" smtClean="0"/>
              <a:t>Koordinator Lapangan</a:t>
            </a:r>
          </a:p>
          <a:p>
            <a:r>
              <a:rPr lang="id-ID" dirty="0" smtClean="0"/>
              <a:t>Orator</a:t>
            </a:r>
          </a:p>
          <a:p>
            <a:r>
              <a:rPr lang="id-ID" dirty="0" smtClean="0"/>
              <a:t>Negosiator</a:t>
            </a:r>
          </a:p>
          <a:p>
            <a:r>
              <a:rPr lang="id-ID" dirty="0" smtClean="0"/>
              <a:t>Humas</a:t>
            </a:r>
          </a:p>
          <a:p>
            <a:r>
              <a:rPr lang="id-ID" dirty="0" smtClean="0"/>
              <a:t>Border / Keamanan</a:t>
            </a:r>
          </a:p>
          <a:p>
            <a:r>
              <a:rPr lang="id-ID" dirty="0" smtClean="0"/>
              <a:t>Dokumentasi</a:t>
            </a:r>
          </a:p>
          <a:p>
            <a:r>
              <a:rPr lang="id-ID" dirty="0" smtClean="0"/>
              <a:t>Medik</a:t>
            </a:r>
          </a:p>
          <a:p>
            <a:r>
              <a:rPr lang="id-ID" dirty="0" smtClean="0"/>
              <a:t>Tim Kreatif</a:t>
            </a:r>
          </a:p>
          <a:p>
            <a:r>
              <a:rPr lang="id-ID" dirty="0" smtClean="0"/>
              <a:t>Mata-mata/kontra-intel</a:t>
            </a:r>
            <a:endParaRPr lang="id-ID" dirty="0"/>
          </a:p>
        </p:txBody>
      </p:sp>
      <p:pic>
        <p:nvPicPr>
          <p:cNvPr id="5" name="Content Placeholder 4" descr="IMG_0412.JPG"/>
          <p:cNvPicPr>
            <a:picLocks noGrp="1" noChangeAspect="1"/>
          </p:cNvPicPr>
          <p:nvPr>
            <p:ph sz="half" idx="2"/>
          </p:nvPr>
        </p:nvPicPr>
        <p:blipFill>
          <a:blip r:embed="rId2" cstate="email"/>
          <a:stretch>
            <a:fillRect/>
          </a:stretch>
        </p:blipFill>
        <p:spPr>
          <a:xfrm>
            <a:off x="4198397" y="2285992"/>
            <a:ext cx="4488403" cy="3366302"/>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Strategi Pendukung</a:t>
            </a:r>
            <a:endParaRPr lang="id-ID" dirty="0"/>
          </a:p>
        </p:txBody>
      </p:sp>
      <p:sp>
        <p:nvSpPr>
          <p:cNvPr id="3" name="Content Placeholder 2"/>
          <p:cNvSpPr>
            <a:spLocks noGrp="1"/>
          </p:cNvSpPr>
          <p:nvPr>
            <p:ph sz="half" idx="1"/>
          </p:nvPr>
        </p:nvSpPr>
        <p:spPr/>
        <p:txBody>
          <a:bodyPr>
            <a:normAutofit fontScale="92500" lnSpcReduction="10000"/>
          </a:bodyPr>
          <a:lstStyle/>
          <a:p>
            <a:r>
              <a:rPr lang="id-ID" dirty="0" smtClean="0"/>
              <a:t>Kalimat Poster/Baliho/Spanduk</a:t>
            </a:r>
          </a:p>
          <a:p>
            <a:r>
              <a:rPr lang="id-ID" dirty="0" smtClean="0"/>
              <a:t>Seragam / Identitas</a:t>
            </a:r>
          </a:p>
          <a:p>
            <a:r>
              <a:rPr lang="id-ID" dirty="0" smtClean="0"/>
              <a:t>Propaganda Masyarakat</a:t>
            </a:r>
          </a:p>
          <a:p>
            <a:r>
              <a:rPr lang="id-ID" dirty="0" smtClean="0"/>
              <a:t>Pers Release yang “sexy”</a:t>
            </a:r>
          </a:p>
          <a:p>
            <a:r>
              <a:rPr lang="id-ID" dirty="0" smtClean="0"/>
              <a:t>Yel / Lagu / Dinamisasi</a:t>
            </a:r>
          </a:p>
          <a:p>
            <a:r>
              <a:rPr lang="id-ID" dirty="0" smtClean="0"/>
              <a:t>Simbolisasi / Teatrikal</a:t>
            </a:r>
          </a:p>
          <a:p>
            <a:r>
              <a:rPr lang="id-ID" dirty="0" smtClean="0"/>
              <a:t>Aliansi Taktis dengan organisasi lain</a:t>
            </a:r>
          </a:p>
          <a:p>
            <a:r>
              <a:rPr lang="id-ID" dirty="0" smtClean="0"/>
              <a:t>Beri Senyuman ke Wartawan</a:t>
            </a:r>
            <a:endParaRPr lang="id-ID" dirty="0"/>
          </a:p>
        </p:txBody>
      </p:sp>
      <p:pic>
        <p:nvPicPr>
          <p:cNvPr id="5" name="Content Placeholder 4" descr="DSCN8477.JPG"/>
          <p:cNvPicPr>
            <a:picLocks noGrp="1" noChangeAspect="1"/>
          </p:cNvPicPr>
          <p:nvPr>
            <p:ph sz="half" idx="2"/>
          </p:nvPr>
        </p:nvPicPr>
        <p:blipFill>
          <a:blip r:embed="rId2" cstate="email">
            <a:lum bright="10000" contrast="20000"/>
          </a:blip>
          <a:stretch>
            <a:fillRect/>
          </a:stretch>
        </p:blipFill>
        <p:spPr>
          <a:xfrm>
            <a:off x="4357686" y="2285992"/>
            <a:ext cx="4488403" cy="3366302"/>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SCN8880.JPG"/>
          <p:cNvPicPr>
            <a:picLocks noChangeAspect="1"/>
          </p:cNvPicPr>
          <p:nvPr/>
        </p:nvPicPr>
        <p:blipFill>
          <a:blip r:embed="rId2" cstate="email"/>
          <a:stretch>
            <a:fillRect/>
          </a:stretch>
        </p:blipFill>
        <p:spPr>
          <a:xfrm>
            <a:off x="0" y="0"/>
            <a:ext cx="9144000" cy="6858000"/>
          </a:xfrm>
          <a:prstGeom prst="rect">
            <a:avLst/>
          </a:prstGeom>
        </p:spPr>
      </p:pic>
      <p:sp>
        <p:nvSpPr>
          <p:cNvPr id="6" name="TextBox 5"/>
          <p:cNvSpPr txBox="1"/>
          <p:nvPr/>
        </p:nvSpPr>
        <p:spPr>
          <a:xfrm>
            <a:off x="1428728" y="0"/>
            <a:ext cx="7572428" cy="1477328"/>
          </a:xfrm>
          <a:prstGeom prst="rect">
            <a:avLst/>
          </a:prstGeom>
          <a:noFill/>
        </p:spPr>
        <p:txBody>
          <a:bodyPr wrap="square" rtlCol="0">
            <a:spAutoFit/>
          </a:bodyPr>
          <a:lstStyle/>
          <a:p>
            <a:r>
              <a:rPr lang="id-ID" dirty="0" smtClean="0"/>
              <a:t>Ya Itu semua hanya teori saja.. Pada akhirnya cara terbaik untuk memahami bagaimana aksi (demonstrasi) yaaa.. AKSI !!! </a:t>
            </a:r>
          </a:p>
          <a:p>
            <a:endParaRPr lang="id-ID" dirty="0"/>
          </a:p>
          <a:p>
            <a:r>
              <a:rPr lang="id-ID" dirty="0" smtClean="0"/>
              <a:t>HIDUP MAHASISWA !</a:t>
            </a:r>
          </a:p>
          <a:p>
            <a:r>
              <a:rPr lang="id-ID" smtClean="0"/>
              <a:t>HIDUP RAKYAT INDONESIA !</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Kurikulum 2013</a:t>
            </a:r>
            <a:endParaRPr lang="id-ID" dirty="0"/>
          </a:p>
        </p:txBody>
      </p:sp>
      <p:sp>
        <p:nvSpPr>
          <p:cNvPr id="3" name="Content Placeholder 2"/>
          <p:cNvSpPr>
            <a:spLocks noGrp="1"/>
          </p:cNvSpPr>
          <p:nvPr>
            <p:ph idx="1"/>
          </p:nvPr>
        </p:nvSpPr>
        <p:spPr/>
        <p:txBody>
          <a:bodyPr/>
          <a:lstStyle/>
          <a:p>
            <a:r>
              <a:rPr lang="id-ID" dirty="0" smtClean="0"/>
              <a:t>Pada tahun 2013 Pemerintah akan menetapkan pemberlakuan Kurikulum baru. Lahirnya kurikulum ini banyak mengandung unsur pemaksaan dan keterpaksaan. Banyak masyarakat menolaknya. Sebagai contoh Majelis Guru Besar ITB minta kurikulum ini dibatalkan.</a:t>
            </a:r>
          </a:p>
          <a:p>
            <a:r>
              <a:rPr lang="id-ID" dirty="0" smtClean="0"/>
              <a:t>Coba rencanakan tindakan Anda untuk menyikapi kurikulum tersebut</a:t>
            </a:r>
          </a:p>
          <a:p>
            <a:r>
              <a:rPr lang="id-ID" dirty="0" smtClean="0"/>
              <a:t>Tuliskan maksimal lima langkah yang akan Saudara lakukan berkaitan dengan masalah di atas!</a:t>
            </a:r>
          </a:p>
          <a:p>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Daging Impor Sapi</a:t>
            </a:r>
            <a:endParaRPr lang="id-ID" dirty="0"/>
          </a:p>
        </p:txBody>
      </p:sp>
      <p:sp>
        <p:nvSpPr>
          <p:cNvPr id="3" name="Content Placeholder 2"/>
          <p:cNvSpPr>
            <a:spLocks noGrp="1"/>
          </p:cNvSpPr>
          <p:nvPr>
            <p:ph idx="1"/>
          </p:nvPr>
        </p:nvSpPr>
        <p:spPr/>
        <p:txBody>
          <a:bodyPr/>
          <a:lstStyle/>
          <a:p>
            <a:r>
              <a:rPr lang="id-ID" dirty="0" smtClean="0"/>
              <a:t>Baru saja seorang tokoh partai politik tersayat kasus korupsi daging sapi impor. Kasus ini semakin membelalakan mata seluruh masyarakat.</a:t>
            </a:r>
          </a:p>
          <a:p>
            <a:r>
              <a:rPr lang="id-ID" dirty="0" smtClean="0"/>
              <a:t>Coba rencanakan tindakan Anda untuk menyikapi </a:t>
            </a:r>
            <a:r>
              <a:rPr lang="id-ID" dirty="0" smtClean="0"/>
              <a:t>kejadian </a:t>
            </a:r>
            <a:r>
              <a:rPr lang="id-ID" dirty="0" smtClean="0"/>
              <a:t>tersebut</a:t>
            </a:r>
          </a:p>
          <a:p>
            <a:r>
              <a:rPr lang="id-ID" dirty="0" smtClean="0"/>
              <a:t>Tuliskan maksimal lima langkah yang akan Saudara lakukan berkaitan dengan masalah di atas!</a:t>
            </a:r>
          </a:p>
          <a:p>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Larangan Menggunakan Kosmetik Merk Latansa</a:t>
            </a:r>
            <a:endParaRPr lang="id-ID" dirty="0"/>
          </a:p>
        </p:txBody>
      </p:sp>
      <p:sp>
        <p:nvSpPr>
          <p:cNvPr id="3" name="Content Placeholder 2"/>
          <p:cNvSpPr>
            <a:spLocks noGrp="1"/>
          </p:cNvSpPr>
          <p:nvPr>
            <p:ph idx="1"/>
          </p:nvPr>
        </p:nvSpPr>
        <p:spPr/>
        <p:txBody>
          <a:bodyPr/>
          <a:lstStyle/>
          <a:p>
            <a:r>
              <a:rPr lang="id-ID" dirty="0" smtClean="0"/>
              <a:t>Pemerintah menerapkan larangan penggunaan kosmetik merek Latansa, dikarenakan kosmetik ini disinyalir membahayakan kesehatan masyarakat. Padahal sebagian besar masyarakat menggunakan merek ini karena murah.</a:t>
            </a:r>
          </a:p>
          <a:p>
            <a:r>
              <a:rPr lang="id-ID" dirty="0" smtClean="0"/>
              <a:t>Coba rencanakan tindakan Anda untuk menyikapi kejadian tersebut</a:t>
            </a:r>
          </a:p>
          <a:p>
            <a:r>
              <a:rPr lang="id-ID" dirty="0" smtClean="0"/>
              <a:t>Tuliskan maksimal lima langkah yang akan Saudara lakukan berkaitan dengan masalah di atas!</a:t>
            </a:r>
          </a:p>
          <a:p>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BBM Naik 100%</a:t>
            </a:r>
            <a:endParaRPr lang="id-ID" dirty="0"/>
          </a:p>
        </p:txBody>
      </p:sp>
      <p:sp>
        <p:nvSpPr>
          <p:cNvPr id="3" name="Content Placeholder 2"/>
          <p:cNvSpPr>
            <a:spLocks noGrp="1"/>
          </p:cNvSpPr>
          <p:nvPr>
            <p:ph idx="1"/>
          </p:nvPr>
        </p:nvSpPr>
        <p:spPr/>
        <p:txBody>
          <a:bodyPr/>
          <a:lstStyle/>
          <a:p>
            <a:r>
              <a:rPr lang="id-ID" dirty="0" smtClean="0"/>
              <a:t>Tahun 2013, BBM akan dinaikkan harganya mulai bulan April sebesar 100%. Banyak masyarakat menolaknya dengan alasan pemerintah tidak memiliki dasar yang kuat</a:t>
            </a:r>
          </a:p>
          <a:p>
            <a:r>
              <a:rPr lang="id-ID" dirty="0" smtClean="0"/>
              <a:t>Coba rencanakan tindakan Anda untuk menyikapi kejadian tersebut</a:t>
            </a:r>
          </a:p>
          <a:p>
            <a:r>
              <a:rPr lang="id-ID" dirty="0" smtClean="0"/>
              <a:t>Tuliskan maksimal lima langkah yang akan Saudara lakukan berkaitan dengan masalah di atas!</a:t>
            </a:r>
          </a:p>
          <a:p>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Mana yang didahulukan</a:t>
            </a:r>
            <a:endParaRPr lang="id-ID" dirty="0"/>
          </a:p>
        </p:txBody>
      </p:sp>
      <p:sp>
        <p:nvSpPr>
          <p:cNvPr id="3" name="Content Placeholder 2"/>
          <p:cNvSpPr>
            <a:spLocks noGrp="1"/>
          </p:cNvSpPr>
          <p:nvPr>
            <p:ph idx="1"/>
          </p:nvPr>
        </p:nvSpPr>
        <p:spPr/>
        <p:txBody>
          <a:bodyPr>
            <a:normAutofit lnSpcReduction="10000"/>
          </a:bodyPr>
          <a:lstStyle/>
          <a:p>
            <a:r>
              <a:rPr lang="id-ID" dirty="0" smtClean="0"/>
              <a:t>Pada bulan ini ada 3 kejadian penting di Indonesia: </a:t>
            </a:r>
          </a:p>
          <a:p>
            <a:r>
              <a:rPr lang="id-ID" dirty="0" smtClean="0"/>
              <a:t>1. adalah pemberlakuan Kurikulum 2013 yang banyak mengandung masalah.</a:t>
            </a:r>
          </a:p>
          <a:p>
            <a:r>
              <a:rPr lang="id-ID" dirty="0" smtClean="0"/>
              <a:t>2. Pemilihan Gubernur yang mengandung ketidakadilan</a:t>
            </a:r>
          </a:p>
          <a:p>
            <a:r>
              <a:rPr lang="id-ID" dirty="0" smtClean="0"/>
              <a:t>3. Kenaikan SPP yang sangat menjerat leher calon mahasiswa</a:t>
            </a:r>
          </a:p>
          <a:p>
            <a:r>
              <a:rPr lang="id-ID" dirty="0" smtClean="0"/>
              <a:t>Bagaimana Saudara memutuskan masalah di atas?</a:t>
            </a:r>
          </a:p>
          <a:p>
            <a:r>
              <a:rPr lang="id-ID" dirty="0" smtClean="0"/>
              <a:t>Mana yang Saudara lebih dahulukan?</a:t>
            </a:r>
          </a:p>
          <a:p>
            <a:r>
              <a:rPr lang="id-ID" smtClean="0"/>
              <a:t>Kemukakan alasannya!</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ctr"/>
            <a:r>
              <a:rPr lang="id-ID" sz="4000" dirty="0" smtClean="0"/>
              <a:t>Upaya </a:t>
            </a:r>
            <a:r>
              <a:rPr lang="id-ID" sz="4000" dirty="0"/>
              <a:t>melakukan </a:t>
            </a:r>
            <a:r>
              <a:rPr lang="id-ID" sz="4000" b="1" dirty="0">
                <a:solidFill>
                  <a:srgbClr val="FF0000"/>
                </a:solidFill>
              </a:rPr>
              <a:t>pembelaan </a:t>
            </a:r>
            <a:r>
              <a:rPr lang="id-ID" sz="4000" dirty="0"/>
              <a:t>rakyat (masyarakat sipil) dengan cara yang sistematis dan terorganisir atas sikap, perilaku, dan kebijakan yang tidak berpihak pada keadilan dan kenyataan.</a:t>
            </a:r>
          </a:p>
          <a:p>
            <a:endParaRPr lang="id-ID" dirty="0"/>
          </a:p>
        </p:txBody>
      </p:sp>
    </p:spTree>
    <p:extLst>
      <p:ext uri="{BB962C8B-B14F-4D97-AF65-F5344CB8AC3E}">
        <p14:creationId xmlns:p14="http://schemas.microsoft.com/office/powerpoint/2010/main" xmlns="" val="1313221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Mengapa</a:t>
            </a:r>
            <a:r>
              <a:rPr lang="en-US" dirty="0" smtClean="0"/>
              <a:t> </a:t>
            </a:r>
            <a:r>
              <a:rPr lang="en-US" dirty="0" err="1" smtClean="0"/>
              <a:t>Advokasi</a:t>
            </a:r>
            <a:r>
              <a:rPr lang="en-US" dirty="0" smtClean="0"/>
              <a:t>?</a:t>
            </a:r>
            <a:endParaRPr lang="id-ID" dirty="0"/>
          </a:p>
        </p:txBody>
      </p:sp>
      <p:sp>
        <p:nvSpPr>
          <p:cNvPr id="3" name="Content Placeholder 2"/>
          <p:cNvSpPr>
            <a:spLocks noGrp="1"/>
          </p:cNvSpPr>
          <p:nvPr>
            <p:ph idx="1"/>
          </p:nvPr>
        </p:nvSpPr>
        <p:spPr/>
        <p:txBody>
          <a:bodyPr>
            <a:normAutofit/>
          </a:bodyPr>
          <a:lstStyle/>
          <a:p>
            <a:pPr lvl="0"/>
            <a:r>
              <a:rPr lang="id-ID" sz="3200" dirty="0" smtClean="0"/>
              <a:t>persoalan-persoalan </a:t>
            </a:r>
            <a:r>
              <a:rPr lang="id-ID" sz="3200" dirty="0"/>
              <a:t>kemanusiaan dan kemiskinan</a:t>
            </a:r>
          </a:p>
          <a:p>
            <a:pPr lvl="0"/>
            <a:r>
              <a:rPr lang="id-ID" sz="3200" dirty="0"/>
              <a:t>Perusakan dan kekejaman kebijakan selalu menghiasi kehidupan kita</a:t>
            </a:r>
          </a:p>
          <a:p>
            <a:pPr lvl="0"/>
            <a:r>
              <a:rPr lang="id-ID" sz="3200" dirty="0"/>
              <a:t>Keserakahan, kebodohan, dan kemunafikan semakin tumbuh subur pada lingkungan kita</a:t>
            </a:r>
          </a:p>
          <a:p>
            <a:r>
              <a:rPr lang="en-US" sz="3200" dirty="0" err="1" smtClean="0"/>
              <a:t>Kesenjangan</a:t>
            </a:r>
            <a:endParaRPr lang="id-ID" sz="3200" dirty="0"/>
          </a:p>
        </p:txBody>
      </p:sp>
    </p:spTree>
    <p:extLst>
      <p:ext uri="{BB962C8B-B14F-4D97-AF65-F5344CB8AC3E}">
        <p14:creationId xmlns:p14="http://schemas.microsoft.com/office/powerpoint/2010/main" xmlns="" val="2765577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Siapa Pelaku Advokasi?</a:t>
            </a:r>
            <a:endParaRPr lang="id-ID" dirty="0"/>
          </a:p>
        </p:txBody>
      </p:sp>
      <p:sp>
        <p:nvSpPr>
          <p:cNvPr id="3" name="Content Placeholder 2"/>
          <p:cNvSpPr>
            <a:spLocks noGrp="1"/>
          </p:cNvSpPr>
          <p:nvPr>
            <p:ph idx="1"/>
          </p:nvPr>
        </p:nvSpPr>
        <p:spPr/>
        <p:txBody>
          <a:bodyPr>
            <a:normAutofit fontScale="77500" lnSpcReduction="20000"/>
          </a:bodyPr>
          <a:lstStyle/>
          <a:p>
            <a:endParaRPr lang="id-ID" dirty="0"/>
          </a:p>
          <a:p>
            <a:pPr lvl="0"/>
            <a:r>
              <a:rPr lang="id-ID" dirty="0" smtClean="0"/>
              <a:t>Mahasiswa </a:t>
            </a:r>
            <a:r>
              <a:rPr lang="id-ID" dirty="0"/>
              <a:t>atau organisasi kemahasiswaan (PMII, HMI, KAMMI, FMN, LMND, dan lain-lain)</a:t>
            </a:r>
          </a:p>
          <a:p>
            <a:pPr lvl="0"/>
            <a:r>
              <a:rPr lang="id-ID" dirty="0"/>
              <a:t>Lembaga Swadaya Masyarakat (LSM) atau disebut juga organisasi </a:t>
            </a:r>
            <a:r>
              <a:rPr lang="id-ID" dirty="0" err="1"/>
              <a:t>non-pemerintah</a:t>
            </a:r>
            <a:endParaRPr lang="id-ID" dirty="0"/>
          </a:p>
          <a:p>
            <a:pPr lvl="0"/>
            <a:r>
              <a:rPr lang="id-ID" dirty="0"/>
              <a:t>Komunitas masyarakat petani, nelayan, dan lain-lain</a:t>
            </a:r>
          </a:p>
          <a:p>
            <a:pPr lvl="0"/>
            <a:r>
              <a:rPr lang="id-ID" dirty="0"/>
              <a:t>Organisasi-organisasi masyarakat atau kelompok yang mewakili </a:t>
            </a:r>
            <a:r>
              <a:rPr lang="id-ID" i="1" dirty="0" err="1"/>
              <a:t>interest</a:t>
            </a:r>
            <a:r>
              <a:rPr lang="id-ID" i="1" dirty="0"/>
              <a:t> </a:t>
            </a:r>
            <a:r>
              <a:rPr lang="id-ID" dirty="0"/>
              <a:t>para anggotanya, termasuk organisasi akar rumput</a:t>
            </a:r>
          </a:p>
          <a:p>
            <a:pPr lvl="0"/>
            <a:r>
              <a:rPr lang="id-ID" dirty="0"/>
              <a:t>Organisasi masyarakat keagamaan (NU, Muhammadiyah, MUI, PHDI, PWI, PGI, </a:t>
            </a:r>
            <a:r>
              <a:rPr lang="id-ID" dirty="0" err="1"/>
              <a:t>Walubi</a:t>
            </a:r>
            <a:r>
              <a:rPr lang="id-ID" dirty="0"/>
              <a:t>, dan lain-lain)</a:t>
            </a:r>
          </a:p>
          <a:p>
            <a:pPr lvl="0"/>
            <a:r>
              <a:rPr lang="id-ID" dirty="0" smtClean="0"/>
              <a:t>Media</a:t>
            </a:r>
            <a:endParaRPr lang="id-ID" dirty="0"/>
          </a:p>
          <a:p>
            <a:pPr lvl="0"/>
            <a:r>
              <a:rPr lang="id-ID" dirty="0"/>
              <a:t>Komunitas-komunitas basis (termasuk klan dan asosiasi RT, Dukuh, Lurah, dan lain-lain). Contoh: FBR, Pandu, </a:t>
            </a:r>
            <a:r>
              <a:rPr lang="id-ID" dirty="0" err="1"/>
              <a:t>Apdesi</a:t>
            </a:r>
            <a:r>
              <a:rPr lang="id-ID" dirty="0"/>
              <a:t>, dan </a:t>
            </a:r>
            <a:r>
              <a:rPr lang="id-ID" dirty="0" err="1"/>
              <a:t>Polosoro</a:t>
            </a:r>
            <a:endParaRPr lang="id-ID" dirty="0"/>
          </a:p>
          <a:p>
            <a:pPr lvl="0"/>
            <a:r>
              <a:rPr lang="id-ID" dirty="0"/>
              <a:t>Persatuan buruh dan kelompok-kelompok lain yang peduli akan perubahan menuju kebaikan</a:t>
            </a:r>
          </a:p>
          <a:p>
            <a:endParaRPr lang="id-ID" dirty="0"/>
          </a:p>
        </p:txBody>
      </p:sp>
    </p:spTree>
    <p:extLst>
      <p:ext uri="{BB962C8B-B14F-4D97-AF65-F5344CB8AC3E}">
        <p14:creationId xmlns:p14="http://schemas.microsoft.com/office/powerpoint/2010/main" xmlns="" val="2751965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Identifikasi</a:t>
            </a:r>
            <a:endParaRPr lang="id-ID" dirty="0"/>
          </a:p>
        </p:txBody>
      </p:sp>
      <p:sp>
        <p:nvSpPr>
          <p:cNvPr id="3" name="Content Placeholder 2"/>
          <p:cNvSpPr>
            <a:spLocks noGrp="1"/>
          </p:cNvSpPr>
          <p:nvPr>
            <p:ph idx="1"/>
          </p:nvPr>
        </p:nvSpPr>
        <p:spPr/>
        <p:txBody>
          <a:bodyPr>
            <a:normAutofit fontScale="85000" lnSpcReduction="20000"/>
          </a:bodyPr>
          <a:lstStyle/>
          <a:p>
            <a:pPr lvl="0"/>
            <a:r>
              <a:rPr lang="id-ID" dirty="0"/>
              <a:t>Mengerti dan memahami isi dari kebijakan beserta </a:t>
            </a:r>
            <a:r>
              <a:rPr lang="id-ID" dirty="0" smtClean="0"/>
              <a:t>konteksnya</a:t>
            </a:r>
            <a:r>
              <a:rPr lang="en-US" dirty="0" smtClean="0"/>
              <a:t> </a:t>
            </a:r>
            <a:endParaRPr lang="id-ID" dirty="0"/>
          </a:p>
          <a:p>
            <a:pPr lvl="0"/>
            <a:r>
              <a:rPr lang="id-ID" dirty="0" err="1"/>
              <a:t>Pelajari</a:t>
            </a:r>
            <a:r>
              <a:rPr lang="id-ID" dirty="0"/>
              <a:t> beberapa konsekuensi dari kebijakan tersebut. </a:t>
            </a:r>
            <a:r>
              <a:rPr lang="en-US" dirty="0" smtClean="0"/>
              <a:t> </a:t>
            </a:r>
            <a:endParaRPr lang="id-ID" dirty="0"/>
          </a:p>
          <a:p>
            <a:pPr lvl="0"/>
            <a:r>
              <a:rPr lang="id-ID" dirty="0"/>
              <a:t>Siapa yang akan dipengaruhi baik itu sifatnya merugikan ataupun menguntungkan</a:t>
            </a:r>
          </a:p>
          <a:p>
            <a:pPr lvl="0"/>
            <a:r>
              <a:rPr lang="id-ID" dirty="0"/>
              <a:t>Siapa aktor-aktor utama, siapa yang mendorong dan apa kepentingan serta posisi mereka</a:t>
            </a:r>
          </a:p>
          <a:p>
            <a:pPr lvl="0"/>
            <a:r>
              <a:rPr lang="id-ID" dirty="0"/>
              <a:t>Tentukan jaringan formal maupun informal melalui mana kebijakan sedang diproses. Jaringan formal bisa termasuk institusi-institusi seperti komite legislatif dan forum </a:t>
            </a:r>
            <a:r>
              <a:rPr lang="id-ID" i="1" dirty="0" err="1"/>
              <a:t>public</a:t>
            </a:r>
            <a:r>
              <a:rPr lang="id-ID" i="1" dirty="0"/>
              <a:t> </a:t>
            </a:r>
            <a:r>
              <a:rPr lang="id-ID" i="1" dirty="0" err="1"/>
              <a:t>hearing</a:t>
            </a:r>
            <a:r>
              <a:rPr lang="id-ID" dirty="0"/>
              <a:t>. Jaringan informal melalui komunikasi interpersonal dari individu-individu yang terlibat dalam proses pembentukan kebijakan</a:t>
            </a:r>
          </a:p>
          <a:p>
            <a:pPr lvl="0"/>
            <a:r>
              <a:rPr lang="id-ID" dirty="0"/>
              <a:t>Mencari tahu apa motivasi para aktor utama dan juga jaringan yang ada dalam mendukung kebijakan yang telah dibuat</a:t>
            </a:r>
          </a:p>
          <a:p>
            <a:endParaRPr lang="id-ID" dirty="0"/>
          </a:p>
        </p:txBody>
      </p:sp>
    </p:spTree>
    <p:extLst>
      <p:ext uri="{BB962C8B-B14F-4D97-AF65-F5344CB8AC3E}">
        <p14:creationId xmlns:p14="http://schemas.microsoft.com/office/powerpoint/2010/main" xmlns="" val="2338220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t>
            </a:r>
            <a:r>
              <a:rPr lang="id-ID" dirty="0" err="1" smtClean="0"/>
              <a:t>trategi</a:t>
            </a:r>
            <a:r>
              <a:rPr lang="id-ID" dirty="0" smtClean="0"/>
              <a:t> advokasi:</a:t>
            </a:r>
            <a:endParaRPr lang="id-ID" dirty="0"/>
          </a:p>
        </p:txBody>
      </p:sp>
      <p:sp>
        <p:nvSpPr>
          <p:cNvPr id="3" name="Content Placeholder 2"/>
          <p:cNvSpPr>
            <a:spLocks noGrp="1"/>
          </p:cNvSpPr>
          <p:nvPr>
            <p:ph idx="1"/>
          </p:nvPr>
        </p:nvSpPr>
        <p:spPr/>
        <p:txBody>
          <a:bodyPr>
            <a:normAutofit fontScale="85000" lnSpcReduction="20000"/>
          </a:bodyPr>
          <a:lstStyle/>
          <a:p>
            <a:r>
              <a:rPr lang="id-ID" dirty="0"/>
              <a:t>. </a:t>
            </a:r>
            <a:r>
              <a:rPr lang="id-ID" dirty="0" smtClean="0"/>
              <a:t>Membangun </a:t>
            </a:r>
            <a:r>
              <a:rPr lang="id-ID" dirty="0"/>
              <a:t>jaringan di antara organisasi-organisasi akar rumput (</a:t>
            </a:r>
            <a:r>
              <a:rPr lang="id-ID" i="1" dirty="0" err="1"/>
              <a:t>grassroots</a:t>
            </a:r>
            <a:r>
              <a:rPr lang="id-ID" dirty="0"/>
              <a:t>), seperti federasi, perserikatan, dan organisasi pengayom lainnya</a:t>
            </a:r>
          </a:p>
          <a:p>
            <a:pPr lvl="0"/>
            <a:r>
              <a:rPr lang="id-ID" dirty="0"/>
              <a:t>Mempererat </a:t>
            </a:r>
            <a:r>
              <a:rPr lang="id-ID" dirty="0" err="1"/>
              <a:t>kokmunikasi</a:t>
            </a:r>
            <a:r>
              <a:rPr lang="id-ID" dirty="0"/>
              <a:t> dan </a:t>
            </a:r>
            <a:r>
              <a:rPr lang="id-ID" dirty="0" err="1"/>
              <a:t>kerjasama</a:t>
            </a:r>
            <a:r>
              <a:rPr lang="id-ID" dirty="0"/>
              <a:t> dengan para pejabat dan beberapa partai politik yang berorientasi reformasi pada pemerintahan</a:t>
            </a:r>
          </a:p>
          <a:p>
            <a:pPr lvl="0"/>
            <a:r>
              <a:rPr lang="id-ID" dirty="0"/>
              <a:t>Melakukan lobi-lobi antar instansi, pejabat, organisasi kemahasiswaan, organisasi kemasyarakatan (NU dan Muhammadiyah)</a:t>
            </a:r>
          </a:p>
          <a:p>
            <a:pPr lvl="0"/>
            <a:r>
              <a:rPr lang="id-ID" dirty="0"/>
              <a:t>Melakukan kampanye dan kerja-kerja media sebagai ajang publikasi</a:t>
            </a:r>
          </a:p>
          <a:p>
            <a:pPr lvl="0"/>
            <a:r>
              <a:rPr lang="id-ID" dirty="0"/>
              <a:t>Melewati </a:t>
            </a:r>
            <a:r>
              <a:rPr lang="id-ID" dirty="0" err="1"/>
              <a:t>aksi-akasi</a:t>
            </a:r>
            <a:r>
              <a:rPr lang="id-ID" dirty="0"/>
              <a:t> peradilan (</a:t>
            </a:r>
            <a:r>
              <a:rPr lang="id-ID" dirty="0" err="1"/>
              <a:t>litigasi</a:t>
            </a:r>
            <a:r>
              <a:rPr lang="id-ID" dirty="0"/>
              <a:t>, </a:t>
            </a:r>
            <a:r>
              <a:rPr lang="id-ID" i="1" dirty="0" err="1"/>
              <a:t>class</a:t>
            </a:r>
            <a:r>
              <a:rPr lang="id-ID" i="1" dirty="0"/>
              <a:t> </a:t>
            </a:r>
            <a:r>
              <a:rPr lang="id-ID" i="1" dirty="0" err="1"/>
              <a:t>action</a:t>
            </a:r>
            <a:r>
              <a:rPr lang="id-ID" dirty="0"/>
              <a:t>, dan  lain-lain)</a:t>
            </a:r>
          </a:p>
          <a:p>
            <a:pPr lvl="0"/>
            <a:r>
              <a:rPr lang="id-ID" dirty="0"/>
              <a:t>Menerjunkan massa untuk melakukan demonstrasi</a:t>
            </a:r>
          </a:p>
          <a:p>
            <a:endParaRPr lang="id-ID" dirty="0"/>
          </a:p>
        </p:txBody>
      </p:sp>
    </p:spTree>
    <p:extLst>
      <p:ext uri="{BB962C8B-B14F-4D97-AF65-F5344CB8AC3E}">
        <p14:creationId xmlns:p14="http://schemas.microsoft.com/office/powerpoint/2010/main" xmlns="" val="1587338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428596" y="0"/>
            <a:ext cx="8001056" cy="7000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ounded Rectangle 6"/>
          <p:cNvSpPr/>
          <p:nvPr/>
        </p:nvSpPr>
        <p:spPr>
          <a:xfrm>
            <a:off x="1500166" y="1428736"/>
            <a:ext cx="5350908" cy="4218200"/>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30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smtClean="0"/>
          </a:p>
          <a:p>
            <a:pPr algn="ctr"/>
            <a:endParaRPr lang="id-ID" dirty="0" smtClean="0"/>
          </a:p>
          <a:p>
            <a:pPr algn="ctr"/>
            <a:endParaRPr lang="id-ID" dirty="0" smtClean="0"/>
          </a:p>
          <a:p>
            <a:pPr algn="ctr"/>
            <a:endParaRPr lang="id-ID" dirty="0" smtClean="0"/>
          </a:p>
          <a:p>
            <a:pPr algn="ctr"/>
            <a:endParaRPr lang="id-ID" dirty="0" smtClean="0"/>
          </a:p>
          <a:p>
            <a:pPr algn="ctr"/>
            <a:endParaRPr lang="id-ID" dirty="0" smtClean="0"/>
          </a:p>
          <a:p>
            <a:pPr algn="ctr"/>
            <a:endParaRPr lang="id-ID" dirty="0" smtClean="0"/>
          </a:p>
          <a:p>
            <a:pPr algn="ctr"/>
            <a:endParaRPr lang="id-ID" dirty="0" smtClean="0"/>
          </a:p>
          <a:p>
            <a:pPr algn="ctr"/>
            <a:r>
              <a:rPr lang="id-ID" dirty="0" smtClean="0">
                <a:solidFill>
                  <a:srgbClr val="FF0000"/>
                </a:solidFill>
              </a:rPr>
              <a:t>Mahasiswa</a:t>
            </a:r>
            <a:endParaRPr lang="id-ID" dirty="0">
              <a:solidFill>
                <a:srgbClr val="FF0000"/>
              </a:solidFill>
            </a:endParaRPr>
          </a:p>
        </p:txBody>
      </p:sp>
      <p:sp>
        <p:nvSpPr>
          <p:cNvPr id="8" name="Oval 7"/>
          <p:cNvSpPr/>
          <p:nvPr/>
        </p:nvSpPr>
        <p:spPr>
          <a:xfrm>
            <a:off x="2857488" y="2143116"/>
            <a:ext cx="2232248" cy="20162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 E M</a:t>
            </a:r>
            <a:endParaRPr lang="id-ID" dirty="0"/>
          </a:p>
        </p:txBody>
      </p:sp>
      <p:sp>
        <p:nvSpPr>
          <p:cNvPr id="9" name="Rounded Rectangle 8"/>
          <p:cNvSpPr/>
          <p:nvPr/>
        </p:nvSpPr>
        <p:spPr>
          <a:xfrm>
            <a:off x="3071802" y="571480"/>
            <a:ext cx="1500198"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RAKYAT</a:t>
            </a:r>
            <a:endParaRPr lang="id-ID" dirty="0"/>
          </a:p>
        </p:txBody>
      </p:sp>
      <p:sp>
        <p:nvSpPr>
          <p:cNvPr id="10" name="Snip Diagonal Corner Rectangle 9"/>
          <p:cNvSpPr/>
          <p:nvPr/>
        </p:nvSpPr>
        <p:spPr>
          <a:xfrm>
            <a:off x="5286380" y="2428868"/>
            <a:ext cx="1428760" cy="1000132"/>
          </a:xfrm>
          <a:prstGeom prst="snip2DiagRect">
            <a:avLst/>
          </a:prstGeom>
          <a:solidFill>
            <a:srgbClr val="FFFF00"/>
          </a:solidFill>
          <a:effectLst>
            <a:outerShdw blurRad="50800" dist="50800" dir="5400000" sx="1000" sy="1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rgbClr val="FF0000"/>
                </a:solidFill>
              </a:rPr>
              <a:t>Rektor </a:t>
            </a:r>
            <a:endParaRPr lang="id-ID" dirty="0">
              <a:solidFill>
                <a:srgbClr val="FF0000"/>
              </a:solidFill>
            </a:endParaRPr>
          </a:p>
        </p:txBody>
      </p:sp>
      <p:sp>
        <p:nvSpPr>
          <p:cNvPr id="11" name="Snip Diagonal Corner Rectangle 10"/>
          <p:cNvSpPr/>
          <p:nvPr/>
        </p:nvSpPr>
        <p:spPr>
          <a:xfrm>
            <a:off x="5929322" y="928670"/>
            <a:ext cx="1428760" cy="1000132"/>
          </a:xfrm>
          <a:prstGeom prst="snip2DiagRect">
            <a:avLst/>
          </a:prstGeom>
          <a:solidFill>
            <a:srgbClr val="FFFF00"/>
          </a:solidFill>
          <a:effectLst>
            <a:outerShdw blurRad="50800" dist="50800" dir="5400000" sx="1000" sy="1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rgbClr val="FF0000"/>
                </a:solidFill>
              </a:rPr>
              <a:t>Presiden</a:t>
            </a:r>
            <a:endParaRPr lang="id-ID" dirty="0">
              <a:solidFill>
                <a:srgbClr val="FF0000"/>
              </a:solidFill>
            </a:endParaRPr>
          </a:p>
        </p:txBody>
      </p:sp>
    </p:spTree>
    <p:extLst>
      <p:ext uri="{BB962C8B-B14F-4D97-AF65-F5344CB8AC3E}">
        <p14:creationId xmlns:p14="http://schemas.microsoft.com/office/powerpoint/2010/main" xmlns="" val="919357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214678" y="2071678"/>
            <a:ext cx="2143140" cy="20717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Mahasiswa FIS</a:t>
            </a:r>
            <a:endParaRPr lang="id-ID" dirty="0"/>
          </a:p>
        </p:txBody>
      </p:sp>
      <p:sp>
        <p:nvSpPr>
          <p:cNvPr id="3" name="Snip Diagonal Corner Rectangle 2"/>
          <p:cNvSpPr/>
          <p:nvPr/>
        </p:nvSpPr>
        <p:spPr>
          <a:xfrm>
            <a:off x="3214678" y="285728"/>
            <a:ext cx="1428760" cy="1000132"/>
          </a:xfrm>
          <a:prstGeom prst="snip2DiagRect">
            <a:avLst/>
          </a:prstGeom>
          <a:solidFill>
            <a:srgbClr val="FFFF00"/>
          </a:solidFill>
          <a:effectLst>
            <a:outerShdw blurRad="50800" dist="50800" dir="5400000" sx="1000" sy="1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rgbClr val="FF0000"/>
                </a:solidFill>
              </a:rPr>
              <a:t>Politik</a:t>
            </a:r>
            <a:endParaRPr lang="id-ID" dirty="0">
              <a:solidFill>
                <a:srgbClr val="FF0000"/>
              </a:solidFill>
            </a:endParaRPr>
          </a:p>
        </p:txBody>
      </p:sp>
      <p:sp>
        <p:nvSpPr>
          <p:cNvPr id="4" name="Snip Diagonal Corner Rectangle 3"/>
          <p:cNvSpPr/>
          <p:nvPr/>
        </p:nvSpPr>
        <p:spPr>
          <a:xfrm>
            <a:off x="6215074" y="1785926"/>
            <a:ext cx="1643074" cy="1000132"/>
          </a:xfrm>
          <a:prstGeom prst="snip2DiagRect">
            <a:avLst/>
          </a:prstGeom>
          <a:solidFill>
            <a:srgbClr val="FFFF00"/>
          </a:solidFill>
          <a:effectLst>
            <a:outerShdw blurRad="50800" dist="50800" dir="5400000" sx="1000" sy="1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rgbClr val="FF0000"/>
                </a:solidFill>
              </a:rPr>
              <a:t>Pendidikan</a:t>
            </a:r>
            <a:endParaRPr lang="id-ID" dirty="0">
              <a:solidFill>
                <a:srgbClr val="FF0000"/>
              </a:solidFill>
            </a:endParaRPr>
          </a:p>
        </p:txBody>
      </p:sp>
      <p:sp>
        <p:nvSpPr>
          <p:cNvPr id="5" name="Snip Diagonal Corner Rectangle 4"/>
          <p:cNvSpPr/>
          <p:nvPr/>
        </p:nvSpPr>
        <p:spPr>
          <a:xfrm>
            <a:off x="6286512" y="4786322"/>
            <a:ext cx="1428760" cy="1000132"/>
          </a:xfrm>
          <a:prstGeom prst="snip2DiagRect">
            <a:avLst/>
          </a:prstGeom>
          <a:solidFill>
            <a:srgbClr val="FFFF00"/>
          </a:solidFill>
          <a:effectLst>
            <a:outerShdw blurRad="50800" dist="50800" dir="5400000" sx="1000" sy="1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rgbClr val="FF0000"/>
                </a:solidFill>
              </a:rPr>
              <a:t>Ekonomi</a:t>
            </a:r>
            <a:endParaRPr lang="id-ID" dirty="0">
              <a:solidFill>
                <a:srgbClr val="FF0000"/>
              </a:solidFill>
            </a:endParaRPr>
          </a:p>
        </p:txBody>
      </p:sp>
      <p:sp>
        <p:nvSpPr>
          <p:cNvPr id="6" name="Snip Diagonal Corner Rectangle 5"/>
          <p:cNvSpPr/>
          <p:nvPr/>
        </p:nvSpPr>
        <p:spPr>
          <a:xfrm>
            <a:off x="2357422" y="5143512"/>
            <a:ext cx="1428760" cy="1000132"/>
          </a:xfrm>
          <a:prstGeom prst="snip2DiagRect">
            <a:avLst/>
          </a:prstGeom>
          <a:solidFill>
            <a:srgbClr val="FFFF00"/>
          </a:solidFill>
          <a:effectLst>
            <a:outerShdw blurRad="50800" dist="50800" dir="5400000" sx="1000" sy="1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rgbClr val="FF0000"/>
                </a:solidFill>
              </a:rPr>
              <a:t>Sosial</a:t>
            </a:r>
            <a:endParaRPr lang="id-ID" dirty="0">
              <a:solidFill>
                <a:srgbClr val="FF0000"/>
              </a:solidFill>
            </a:endParaRPr>
          </a:p>
        </p:txBody>
      </p:sp>
      <p:sp>
        <p:nvSpPr>
          <p:cNvPr id="7" name="Snip Diagonal Corner Rectangle 6"/>
          <p:cNvSpPr/>
          <p:nvPr/>
        </p:nvSpPr>
        <p:spPr>
          <a:xfrm>
            <a:off x="571472" y="2214554"/>
            <a:ext cx="1428760" cy="1000132"/>
          </a:xfrm>
          <a:prstGeom prst="snip2DiagRect">
            <a:avLst/>
          </a:prstGeom>
          <a:solidFill>
            <a:srgbClr val="FFFF00"/>
          </a:solidFill>
          <a:effectLst>
            <a:outerShdw blurRad="50800" dist="50800" dir="5400000" sx="1000" sy="1000" algn="ctr" rotWithShape="0">
              <a:srgbClr val="000000">
                <a:alpha val="6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rgbClr val="FF0000"/>
                </a:solidFill>
              </a:rPr>
              <a:t>Hukum </a:t>
            </a:r>
            <a:endParaRPr lang="id-ID"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83</TotalTime>
  <Words>919</Words>
  <Application>Microsoft Office PowerPoint</Application>
  <PresentationFormat>On-screen Show (4:3)</PresentationFormat>
  <Paragraphs>180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Flow</vt:lpstr>
      <vt:lpstr> ADVOKASI Manajemen Aksi</vt:lpstr>
      <vt:lpstr>ADVOKASI</vt:lpstr>
      <vt:lpstr>Slide 3</vt:lpstr>
      <vt:lpstr>Mengapa Advokasi?</vt:lpstr>
      <vt:lpstr>Siapa Pelaku Advokasi?</vt:lpstr>
      <vt:lpstr>Identifikasi</vt:lpstr>
      <vt:lpstr>Strategi advokasi:</vt:lpstr>
      <vt:lpstr>Slide 8</vt:lpstr>
      <vt:lpstr>Slide 9</vt:lpstr>
      <vt:lpstr>AKSI</vt:lpstr>
      <vt:lpstr>Manajemen Aksi</vt:lpstr>
      <vt:lpstr>Kenapa Mahasiswa</vt:lpstr>
      <vt:lpstr>Gerakan Politik Nilai </vt:lpstr>
      <vt:lpstr>Momenentum Gerakan Mahasiswa</vt:lpstr>
      <vt:lpstr>Aksi Massa (Demonstrasi)</vt:lpstr>
      <vt:lpstr>Tahapan Aksi Mahasiswa</vt:lpstr>
      <vt:lpstr>Latar Belakang dan Tujuan Aksi</vt:lpstr>
      <vt:lpstr>Kajian dan Dialektika Aksi</vt:lpstr>
      <vt:lpstr>Merancang Alur Aksi</vt:lpstr>
      <vt:lpstr>Perangkat Aksi</vt:lpstr>
      <vt:lpstr>Strategi Pendukung</vt:lpstr>
      <vt:lpstr>Slide 22</vt:lpstr>
      <vt:lpstr>Slide 23</vt:lpstr>
      <vt:lpstr>Kurikulum 2013</vt:lpstr>
      <vt:lpstr>Daging Impor Sapi</vt:lpstr>
      <vt:lpstr>Larangan Menggunakan Kosmetik Merk Latansa</vt:lpstr>
      <vt:lpstr>BBM Naik 100%</vt:lpstr>
      <vt:lpstr>Mana yang didahulukan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SONY VAIO ~</dc:creator>
  <cp:lastModifiedBy>user</cp:lastModifiedBy>
  <cp:revision>13</cp:revision>
  <dcterms:created xsi:type="dcterms:W3CDTF">2011-05-27T13:14:57Z</dcterms:created>
  <dcterms:modified xsi:type="dcterms:W3CDTF">2013-03-23T02:02:39Z</dcterms:modified>
</cp:coreProperties>
</file>