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9" r:id="rId15"/>
    <p:sldId id="268" r:id="rId16"/>
    <p:sldId id="269" r:id="rId17"/>
    <p:sldId id="270" r:id="rId18"/>
    <p:sldId id="273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79" r:id="rId29"/>
    <p:sldId id="282" r:id="rId30"/>
    <p:sldId id="286" r:id="rId31"/>
    <p:sldId id="287" r:id="rId32"/>
    <p:sldId id="283" r:id="rId33"/>
    <p:sldId id="285" r:id="rId34"/>
    <p:sldId id="288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81B23E-DB31-4EA8-9098-E4F786BE5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AD0DECF-D6A0-439C-BDA8-2B8C50737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71AA1-2527-4C03-8B3D-8D5D3143D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2DCBD-6B64-4668-B09A-57C3E6CC4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57EB2-0613-49AC-85DC-61DCCC4E2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FD093-1413-4DBB-831B-1725CA146B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3A996-FF46-4B69-88C4-DCC25C7CF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AF885-E594-4A6D-89FE-EB0419BD8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7745-B743-487B-88B0-8ECB6C381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E2B7B-2C89-4A45-90E7-8F8E4A3A8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C2001-80F9-4843-BED1-7B64B030F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B6CA-D628-4D6B-B934-75A188CD4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6B0B7-CD5D-40DE-B7F8-A04D114D3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D246068-CF85-4C34-BDF5-5FCAC666BF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DFB9-BE84-4B14-B605-CD613BA757A9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33528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4400" dirty="0" smtClean="0"/>
              <a:t>SIFAT FISIKA LARUTAN</a:t>
            </a:r>
            <a:endParaRPr lang="en-US" sz="4400" dirty="0"/>
          </a:p>
        </p:txBody>
      </p:sp>
      <p:pic>
        <p:nvPicPr>
          <p:cNvPr id="3079" name="Picture 7" descr="CHA56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338"/>
            <a:ext cx="4495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E376-F255-4D27-8B83-8E29B6B09F95}" type="slidenum">
              <a:rPr lang="en-US"/>
              <a:pPr/>
              <a:t>10</a:t>
            </a:fld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dirty="0" err="1" smtClean="0"/>
              <a:t>Kristalisasi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fraksional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kelarutan</a:t>
            </a:r>
            <a:endParaRPr lang="en-US" b="1" i="1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08525" y="1687513"/>
            <a:ext cx="420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/>
              <a:t>Contoh</a:t>
            </a:r>
            <a:r>
              <a:rPr lang="en-US" sz="2000" dirty="0" smtClean="0"/>
              <a:t>: 90 </a:t>
            </a:r>
            <a:r>
              <a:rPr lang="en-US" sz="2000" dirty="0"/>
              <a:t>g KNO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err="1" smtClean="0"/>
              <a:t>terkontaminasi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10 </a:t>
            </a:r>
            <a:r>
              <a:rPr lang="en-US" sz="2000" dirty="0"/>
              <a:t>g </a:t>
            </a:r>
            <a:r>
              <a:rPr lang="en-US" sz="2000" dirty="0" err="1"/>
              <a:t>NaCl</a:t>
            </a:r>
            <a:r>
              <a:rPr lang="en-US" sz="2000" dirty="0"/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24400" y="2514600"/>
            <a:ext cx="4114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2000" u="sng" dirty="0" err="1" smtClean="0"/>
              <a:t>Kristalisasi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fraksional</a:t>
            </a:r>
            <a:r>
              <a:rPr lang="en-US" sz="2000" u="sng" dirty="0" smtClean="0"/>
              <a:t>:</a:t>
            </a:r>
            <a:endParaRPr lang="en-US" sz="2000" u="sng" dirty="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 dirty="0" err="1" smtClean="0"/>
              <a:t>Larutkan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sampel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100 g air </a:t>
            </a:r>
            <a:r>
              <a:rPr lang="en-US" sz="2000" dirty="0" err="1" smtClean="0"/>
              <a:t>pada</a:t>
            </a:r>
            <a:r>
              <a:rPr lang="en-US" sz="2000" dirty="0" smtClean="0"/>
              <a:t> 60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</a:t>
            </a:r>
            <a:endParaRPr lang="en-US" sz="2000" dirty="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 dirty="0" err="1" smtClean="0"/>
              <a:t>Dinginkan</a:t>
            </a:r>
            <a:r>
              <a:rPr lang="en-US" sz="2000" dirty="0" smtClean="0"/>
              <a:t> </a:t>
            </a:r>
            <a:r>
              <a:rPr lang="en-US" sz="2000" dirty="0" err="1" smtClean="0"/>
              <a:t>larutan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0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</a:t>
            </a:r>
            <a:endParaRPr lang="en-US" sz="2000" dirty="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/>
              <a:t>NaCl</a:t>
            </a:r>
            <a:r>
              <a:rPr lang="en-US" sz="2000" dirty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tertinggal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larutan</a:t>
            </a:r>
            <a:r>
              <a:rPr lang="en-US" sz="2000" dirty="0" smtClean="0"/>
              <a:t> (</a:t>
            </a:r>
            <a:r>
              <a:rPr lang="en-US" sz="2000" dirty="0"/>
              <a:t>s = 34.2g/100g)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78 g </a:t>
            </a:r>
            <a:r>
              <a:rPr lang="en-US" sz="2000" dirty="0" smtClean="0"/>
              <a:t>KNO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 smtClean="0"/>
              <a:t>murni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mengendap</a:t>
            </a:r>
            <a:r>
              <a:rPr lang="en-US" sz="2000" dirty="0" smtClean="0"/>
              <a:t> (</a:t>
            </a:r>
            <a:r>
              <a:rPr lang="en-US" sz="2000" dirty="0"/>
              <a:t>s = 12 g/100g).  90 g – 12 g = 78 g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42243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024F-F509-4F2F-A026-93A0F04D9F27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25022" y="53975"/>
            <a:ext cx="4919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/>
              <a:t>Temperatur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Kelarutan</a:t>
            </a:r>
            <a:endParaRPr lang="en-US" sz="3200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2725" y="827088"/>
            <a:ext cx="5657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 err="1" smtClean="0"/>
              <a:t>Kelarutan</a:t>
            </a:r>
            <a:r>
              <a:rPr lang="en-US" sz="2800" dirty="0" smtClean="0"/>
              <a:t> gas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</a:t>
            </a:r>
            <a:endParaRPr lang="en-US" sz="2800" dirty="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927600" y="2819400"/>
            <a:ext cx="4140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Kelarutan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biasanya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menurun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dengan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peningkatan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temperatur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2307" name="Picture 19" descr="12_05"/>
          <p:cNvPicPr>
            <a:picLocks noChangeAspect="1" noChangeArrowheads="1"/>
          </p:cNvPicPr>
          <p:nvPr/>
        </p:nvPicPr>
        <p:blipFill>
          <a:blip r:embed="rId2" cstate="print"/>
          <a:srcRect t="1712"/>
          <a:stretch>
            <a:fillRect/>
          </a:stretch>
        </p:blipFill>
        <p:spPr bwMode="auto">
          <a:xfrm>
            <a:off x="381000" y="1524000"/>
            <a:ext cx="4419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4364-6694-4071-8BC7-64E3DA6798CA}" type="slidenum">
              <a:rPr lang="en-US"/>
              <a:pPr/>
              <a:t>12</a:t>
            </a:fld>
            <a:endParaRPr lang="en-US"/>
          </a:p>
        </p:txBody>
      </p:sp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8" y="4179888"/>
            <a:ext cx="265271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4214813"/>
            <a:ext cx="2619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57472" y="53975"/>
            <a:ext cx="5262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/>
              <a:t>Tekanan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Kelarutan</a:t>
            </a:r>
            <a:r>
              <a:rPr lang="en-US" sz="3200" dirty="0" smtClean="0"/>
              <a:t> Gas</a:t>
            </a:r>
            <a:endParaRPr lang="en-US" sz="32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9906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0500" y="889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 smtClean="0"/>
              <a:t>Kelarutan</a:t>
            </a:r>
            <a:r>
              <a:rPr lang="en-US" sz="2800" dirty="0" smtClean="0"/>
              <a:t> gas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</a:t>
            </a:r>
            <a:r>
              <a:rPr lang="en-US" sz="2800" dirty="0" err="1" smtClean="0"/>
              <a:t>proporsional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tekanan</a:t>
            </a:r>
            <a:r>
              <a:rPr lang="en-US" sz="2800" dirty="0" smtClean="0"/>
              <a:t> gas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larutan</a:t>
            </a:r>
            <a:r>
              <a:rPr lang="en-US" sz="2800" dirty="0" smtClean="0"/>
              <a:t> (</a:t>
            </a:r>
            <a:r>
              <a:rPr lang="en-US" sz="2800" b="1" i="1" dirty="0"/>
              <a:t>Henry’s law</a:t>
            </a:r>
            <a:r>
              <a:rPr lang="en-US" sz="2800" dirty="0"/>
              <a:t>).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2938" y="2438400"/>
            <a:ext cx="1419225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2800" i="1"/>
              <a:t>c</a:t>
            </a:r>
            <a:r>
              <a:rPr lang="en-US" sz="2800"/>
              <a:t> = </a:t>
            </a:r>
            <a:r>
              <a:rPr lang="en-US" sz="2800" i="1"/>
              <a:t>kP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55863" y="2020888"/>
            <a:ext cx="43412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 </a:t>
            </a:r>
            <a:r>
              <a:rPr lang="en-US" dirty="0" smtClean="0"/>
              <a:t>gas </a:t>
            </a:r>
            <a:r>
              <a:rPr lang="en-US" dirty="0" err="1" smtClean="0"/>
              <a:t>terlarut</a:t>
            </a:r>
            <a:endParaRPr lang="en-US" i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455863" y="2609850"/>
            <a:ext cx="4275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tekanan</a:t>
            </a:r>
            <a:r>
              <a:rPr lang="en-US" dirty="0" smtClean="0"/>
              <a:t> gas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endParaRPr lang="en-US" i="1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55863" y="3124200"/>
            <a:ext cx="6383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gas (</a:t>
            </a:r>
            <a:r>
              <a:rPr lang="en-US" dirty="0" err="1"/>
              <a:t>mol</a:t>
            </a:r>
            <a:r>
              <a:rPr lang="en-US" dirty="0"/>
              <a:t>/</a:t>
            </a:r>
            <a:r>
              <a:rPr lang="en-US" dirty="0" err="1"/>
              <a:t>L</a:t>
            </a:r>
            <a:r>
              <a:rPr lang="en-US" dirty="0" err="1">
                <a:cs typeface="Arial" charset="0"/>
              </a:rPr>
              <a:t>•</a:t>
            </a:r>
            <a:r>
              <a:rPr lang="en-US" dirty="0" err="1"/>
              <a:t>atm</a:t>
            </a:r>
            <a:r>
              <a:rPr lang="en-US" dirty="0"/>
              <a:t>) </a:t>
            </a:r>
            <a:r>
              <a:rPr lang="en-US" dirty="0" smtClean="0"/>
              <a:t>yang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endParaRPr lang="en-US" i="1" dirty="0"/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1905000" y="4953000"/>
            <a:ext cx="2209800" cy="990600"/>
            <a:chOff x="1200" y="3120"/>
            <a:chExt cx="1392" cy="624"/>
          </a:xfrm>
        </p:grpSpPr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1603" y="3288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low </a:t>
              </a:r>
              <a:r>
                <a:rPr lang="en-US" i="1">
                  <a:solidFill>
                    <a:schemeClr val="accent2"/>
                  </a:solidFill>
                </a:rPr>
                <a:t>P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1905000" y="6019800"/>
            <a:ext cx="2209800" cy="609600"/>
            <a:chOff x="1200" y="3792"/>
            <a:chExt cx="1392" cy="384"/>
          </a:xfrm>
        </p:grpSpPr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1619" y="3840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low </a:t>
              </a:r>
              <a:r>
                <a:rPr lang="en-US" i="1">
                  <a:solidFill>
                    <a:schemeClr val="accent2"/>
                  </a:solidFill>
                </a:rPr>
                <a:t>c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5029200" y="4953000"/>
            <a:ext cx="2209800" cy="990600"/>
            <a:chOff x="3168" y="3120"/>
            <a:chExt cx="1392" cy="624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3535" y="3288"/>
              <a:ext cx="6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high </a:t>
              </a:r>
              <a:r>
                <a:rPr lang="en-US" i="1">
                  <a:solidFill>
                    <a:srgbClr val="FF3300"/>
                  </a:solidFill>
                </a:rPr>
                <a:t>P</a:t>
              </a:r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5029200" y="6019800"/>
            <a:ext cx="2209800" cy="609600"/>
            <a:chOff x="3168" y="3792"/>
            <a:chExt cx="1392" cy="384"/>
          </a:xfrm>
        </p:grpSpPr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3551" y="3840"/>
              <a:ext cx="6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high </a:t>
              </a:r>
              <a:r>
                <a:rPr lang="en-US" i="1">
                  <a:solidFill>
                    <a:srgbClr val="FF3300"/>
                  </a:solidFill>
                </a:rPr>
                <a:t>c</a:t>
              </a:r>
              <a:endParaRPr lang="en-US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 autoUpdateAnimBg="0"/>
      <p:bldP spid="13319" grpId="0" autoUpdateAnimBg="0"/>
      <p:bldP spid="13320" grpId="0" autoUpdateAnimBg="0"/>
      <p:bldP spid="133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1A1-1B96-432D-AB7A-215762498AF2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52625" y="115888"/>
            <a:ext cx="528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Chemistry In Action:</a:t>
            </a:r>
            <a:r>
              <a:rPr lang="en-US" dirty="0"/>
              <a:t> The Killer Lake</a:t>
            </a:r>
            <a:endParaRPr lang="en-US" b="1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902200" y="5105400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Lake Nyos, West Africa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9375" y="1524000"/>
            <a:ext cx="33354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21/08/86</a:t>
            </a:r>
            <a:endParaRPr lang="en-US" b="1" dirty="0"/>
          </a:p>
          <a:p>
            <a:r>
              <a:rPr lang="en-US" b="1" dirty="0" err="1" smtClean="0"/>
              <a:t>Awan</a:t>
            </a:r>
            <a:r>
              <a:rPr lang="en-US" b="1" dirty="0" smtClean="0"/>
              <a:t>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dilepaskan</a:t>
            </a:r>
            <a:endParaRPr lang="en-US" b="1" dirty="0"/>
          </a:p>
          <a:p>
            <a:r>
              <a:rPr lang="en-US" b="1" dirty="0"/>
              <a:t>1700 </a:t>
            </a:r>
            <a:r>
              <a:rPr lang="en-US" b="1" dirty="0" err="1" smtClean="0"/>
              <a:t>korban</a:t>
            </a:r>
            <a:endParaRPr lang="en-US" b="1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4071938"/>
            <a:ext cx="2971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b="1" dirty="0" err="1" smtClean="0"/>
              <a:t>Penyebab</a:t>
            </a:r>
            <a:r>
              <a:rPr lang="en-US" b="1" dirty="0" smtClean="0"/>
              <a:t>?</a:t>
            </a:r>
            <a:endParaRPr lang="en-US" dirty="0"/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b="1" dirty="0" err="1" smtClean="0"/>
              <a:t>Gempa</a:t>
            </a:r>
            <a:r>
              <a:rPr lang="en-US" b="1" dirty="0" smtClean="0"/>
              <a:t> </a:t>
            </a:r>
            <a:r>
              <a:rPr lang="en-US" b="1" dirty="0" err="1" smtClean="0"/>
              <a:t>bumi</a:t>
            </a:r>
            <a:endParaRPr lang="en-US" b="1" dirty="0"/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Tanah </a:t>
            </a:r>
            <a:r>
              <a:rPr lang="en-US" b="1" dirty="0" err="1" smtClean="0"/>
              <a:t>longsor</a:t>
            </a:r>
            <a:endParaRPr lang="en-US" b="1" dirty="0"/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b="1" dirty="0" err="1" smtClean="0"/>
              <a:t>Angin</a:t>
            </a:r>
            <a:r>
              <a:rPr lang="en-US" b="1" dirty="0" smtClean="0"/>
              <a:t> </a:t>
            </a:r>
            <a:r>
              <a:rPr lang="en-US" b="1" dirty="0" err="1" smtClean="0"/>
              <a:t>kencang</a:t>
            </a:r>
            <a:endParaRPr lang="en-US" b="1" dirty="0"/>
          </a:p>
        </p:txBody>
      </p:sp>
      <p:sp>
        <p:nvSpPr>
          <p:cNvPr id="2" name="AutoShape 2" descr="data:image/jpeg;base64,/9j/4AAQSkZJRgABAQAAAQABAAD/2wCEAAkGBxQTEhUUExQVFhQUFxQUGBcYFBgYGBcYFhgXFhUUFhUaHCggGBwlHBQUITEhJSkrLi4uFx8zODMsNygtLisBCgoKDg0OGhAQGywkHyQsLCwsLCwsLCwsLCwsLCwsLCwsLCwsLCwsLCwsLCwsLCwsLCwsLCwsLCwsLCwsLCwsLP/AABEIALgBEwMBIgACEQEDEQH/xAAcAAACAwEBAQEAAAAAAAAAAAADBAACBQEGBwj/xAA9EAABAwIEAggFAwMCBgMAAAABAAIRAyEEEjFBUWEFEyJxgZGh8DKxwdHhBkJSFGLxcpIHFRYzgqJDU9L/xAAaAQADAQEBAQAAAAAAAAAAAAAAAQIDBAUG/8QAJBEAAgIBBAICAwEAAAAAAAAAAAECEQMSEyFBBFExYRQyQiL/2gAMAwEAAhEDEQA/APr4YRuiByK2krimtXI5FjYsA5FaHbo7QrKXI0ji+yjWruQK64os1UUVyKZArLqLHpRXIFMisogKRTIu5VZRAUjkKpYrqICkCcxDLEyommQ8aYrBVgSjwup6hLH9gQTwVgCiKJWUo/ZTKu5VZRIqisKEKyiAoHkK51ZRVE7FoQB1E8UCrhTsU8hVK4CpSfREoRXyZFWg/gUhWp1Oa2MT0iNllVumANguzFrfRzy0rsWfgKhvfwQKnRZiT6ruI6fdsfJZOK6Wcd12Qjl7pGbcQtbAniPNZ+JwoH7gl6+Ncd0hVrHiulJ9mbkhs0m/yXFnGoomTaPt7Xogcl2BEC+daO+M2FlTMqgq4UmyZJXVFEiiKKKIAiiiiAIooogCKKKIAiiiiAIooogCKKKIAiii4SgDqq8lcL1R700iJSRR9Rw4JDEdIOajV3rPrMBXRjguzCTYGt0u7ikMT0oTur18OFnVcLz8YXo48eP0YybBVsYTulKmJ5qVsMeKQrUXD/K6kl0YtsJUxIStTEBCqNKWqKiLC1MSlqmIQqjkCoUhWGOKUSRKimxWfoUVwLWRWkHgkjiQRZvojUKzYuBPcvBcWenGXQzCgVGuGy7mCzNLQSV1UDgrApFpnVFyV1AyKKKIAiiiiAIouSuoAiiiiAIouSpmQFnVFXMqkoFaLkqjnKheg1aipRM5TLvqJepWQqlVLVKq3jjMmy1aslKtZUrVUpUqLrhjIbL1aiSrPUq1UrVqrqjGiGwdZ6QruR6tRJ1XrVGTFqjkrUcmKjkpUcmQwNQJd4CLUegPckSDLVFwuUSA+k9F/rjDVNSaZ4Pgf+wML0NHpRhEhwIO4II8wvzdh8ZzhbGA6ZrU/wDtvI5A/MLy1KL+UdbtH6AZ0i3imGY9h3XxJn6uxBaBmbPHKJ9beisf1HiH2NQx/aMseIEpSjj6sE2facT0zRpialRjP9TgEGh+p8K7SvT8XZfnC+HOMkuc6ecySb7lQ1Rax5rLRE0Umj9A0ukKbrte1w5EH5KuI6WpU2l1R7WtG5t5cSvz0+oWut57ozse50ZnExYS4kjulNYoj3JH17F/8RMM34W1H8w0Ad4zGfREwv8AxDwbrFz2H+6mT6tlfFv6nNueF0Zgjvj2FW1AW9M+84T9S4WpGSvTk7E5T5OgrTFUcV+cP6ohMYfpSoz4ajgf7XEfJTsLplb7P0K6qFzrhxC+KYX9b4loguD/APVM+YWhQ/Xrv3Mjudbyiya8dexbzPrnWBQVF8tf+rahALSI7yfqu0v1bUGs+Bt5K/w37F+QfUDUVDVXzR/62ePyQfoq0v1q7+XvyQvFftCeZH0s1lR1ZfPP+ryf3+k/RFZ+qSdHNPhfyTXiv2g3Ue6dWQatVeP/AOoz4Lg/UM7x4rReM0LdR6WrUStSqvPv6dG/zQn9ONW8cVE60bdWok6lVY9TpscPVDPSzTxC1SohzRp1KiVqVEjU6TagnpFquyHIbqOStRyE7Fg7oD8QOKdktl6iXeFx9ZBfWRYizmITqYVXYhDdikrDgt1QUQTiVErDg8u0M4eqKKDTo5zVn0mOKM0kcV453UNuqOabEOjvHzsmaeOgRl9lZ9Oudx6z6ozXg6eX5kIslxNBuLHNXZiRtaUg5xGwPvnohdeDYgBOxaUbXXyI1PvyVmgeHDfgs2liso028UXD4wp2FHKggRsNI4+4T1EyyS6CbCBJ9/dLvx7dC1rm9xa4X2IMDfaOS0MAyk6O0cusH4mnjItwHhNtFWoaQtUpjLcEPO5MDujwSTKhHyXreksFSNHrOtZMSO12jYXLZ1O/M2XmsJhDUJALSOM3H/iqi7JnGgVGtxKO0jc/lNjoVw3K47ol53WmlmWpC9DGFotYGfc7J2m6o7Rjz3An5LT6C6BaHh1TtQZAOi9oKzQNAtIxZSSZ8+/oqv8A9VT/AGO+yMei6wuaT/KfkV7h9dvcq9cE9IUjwFam9vxMewcXNgeaqMU0x9Df5L3dQg2MEJKp0ZRP7Gf7QjR6FZ5Wlip0cQP7o+8pmlVzAlpmDC3v+U0f4M8kGr0TSgjKBPBGmXsm16MmnUF8zmgC9jJvtAXBiGn4GvPeRwvYAomI6FH7THK/3StTopwsCfOFLU/ZWqK6CNrRLngBo2Jyk8hP2TNPHsABDGX0JlwHnayUZTe1hb1dN1xdw7VtswIKfp42m1sHDMB4te4cOMrOSmXGcRbLLt4J1IN+MDv5BXdQaWyJadwddojj3ckPE4+JAa5otABEiSDrbbguOxXWbXg2O8bTxUapRL/yxaowjf6IRMaynK9OJjXffySpnhIWkc77MpYwT6nAoBrc1eswbW8foka7XaLRZkZ6C9TERuhf1jefl+UL+lO/mbepVhhQLEj3opeYaxov1yiG+g0G1xsSSPRRT+QPbM6nm0A21VxQdAlwzeGiqCZmLxG9gpUnW64zqBVaeXunWSVRlcB0XnkikzrNlZrJ28fvw1TsQ90c7MYProrY3ovKSWzpOt/D1S9IxPLVauFxUN7Vx4pNhVmL1kWN48Xd0I1M2mL/AF/wtDHYFjwCCGna/wAj9EoMO5shxkEmDx98EKQqr5FW6rWpNAAJjSw18Ug2lewPvktLCfxIsd4E3Q2UjQwpDm/CLAae9Sj4Sg5hzEhuto1+sIow+UNBAEsDha42vzQ6WHzvbTbdziJJNmiCT9T/AJSUqZTjfBtYI9Y2QNOWvEg76i2qtkE6L2+FoUKAZTeRndTLWggTkMS5zTbUDbbTVZg6KGIdPYpmXiKbs9zlyl0TIu92u8c1tj8p/wBE5PEX8sw6ToRXVlzpPourQPagiASW3gHTN/HTdZ+c8V3RkpK0cjTjwxw1lHVkqx6iYrGOuXet70p4qwegVjPXlUdWKWdUQHVk7ENOqFDc5LGtzXOsRZIZxQngKpeqOekAtinsbrqdOfFAb2z2QZHC5jSUHpWi9zm5Ys2LjnOymFe9g+HtcQdRw2XJlUm+EdGOUUgjq5aSHOIImx4cYQTjrwCL6GZnuuiV8PLQ50XsDqZ4W371nFhBOVkgb7+WwXPfst8mm2HC5njpCDUdG4H0CXGIdpkdEahBcXGeyBO5M+kpDpHXuBFr34280N4I3EgcPQFSnSq6ucByv9lHi8OniDsBv4nmUWFCVSq4HQ+Q+66nmMMft/2z6qI1Dox88ai/fPmrNrTa9kAjj57d0opsJ8bJGg018kgC4279EQMA8fpySNFw+KL6xlObhfiEfDsqPOc2n9piw1k/gJEhmODYiABMN4k7zCLUqmwjXgbDvVcTR6u75j78IVaV9BzPLx0JRYLgnWOBgTHom6JJGsd4/CXaZjJfS+3otfD0mkX1B3MT4cEpMpKwVBo/iJttF+/ZHpw6Z7O1ydNtLJqi3P2CBJIG4aIm8+QTjuiGti7XNI3N+61lKZWjjgPjWCqWFkgNY2nBfMhogXj5Qp+mX06OKY6v2Wy6CYIFviI4TaOaXqimwXdB4DVZWNxDnHKx3Zsb690K9KfAtynZ9Ux/SGHc6rmrUTnhubrA0hoAMhzZMzO2luS85i8DTaabjjqZY0z8cvOkNEE5bTe0SvIspu3XBh5N5VrEzOXl/R9G6b/V+Gpt/wDirFwGcmoCZaYDey0k8Z715h9RpJLRDSZAmYB5wPkFl/07bW0TBeunDj0GGbPudDedTrEk5xVW1St7MB7rFzrEqKqhqp2AwaiE5yCaqqaiLAIXKpeguqqnXIsXIxnXC9AD1MyLEXJXaTQSASGg6uMwOZgSgkrspMaPV9K/oo9U1+HqNrBwGgIncXGl+Mei8RVwtek+KjchHZ7QkmCZgaajXktHDY19NwLXuaJuATHfA35hbf6j6WZXoMpuBz0xAi5FjeTrMkLzcilGXPJ6cNucbXB5XEVY017o5pWrVOW5vaQEy1wJuTtrtG6Sy9uAJjfYWt7ChEAf6mdGutY2tygpQYvUQQLxafSZlF6SrPZFtf3Bpy2trpMrLFVzyBl2kHTtaayAQq4ChtuMqbU7d7R6SoguJ3zg6QCP/wAH5qIAM4NMCQW7iPKAmKZa3TT0WTh3W+EzvZOsAIhwcN5g+hSG3Q450jW3vyV2tI/ylQxpgRItqS3xIntJtkNGUBsba280rIbDsrOAgwRwNx3q3XjSAO5BDTygcxtz1VGNtrJ5aDigNZYFok3lEwuIAN41Qersuto/5P0RYtRrHGdm2s8BEbcZVXVXHV0d1ggUnQPufkuAEmw17zbyU2Ddlsonin+iuiX4h0MA7NyXEgd1hPkgUKROg8mnbnbktCj0hUpsLGkAcCGzqLDUazbxSscErthq2FNNxYS0xuDzI0209QlnsIQq+KqvlxcSdDAFgBuQOaDUxL7do3iBlzE8fnqumGdKkzKeK5Noa61QVExSwB/fb5pStSgmAQBvxXRuIx0WEzqITQZjfxVg0+yqU0LQ0EC4XKpsql6qyeTrlQrsqjkWBVzkBzkR4S73IsAgqIgqpQuUFRFg0OZl3MlRUV8ydiCvK1MBgKxYCaNTix+UgOAE9lxEEiOaxi5eo6I/Uoo0eqc7OzKZaT8O8MnXuC5vI/XhHX4qTlUmYPSPRz2iS0zrBEELKfTna/otPH49odmoPdkO0kFp3Hcka+PmZaJmZiD+ZXJbN5RV8EL87Qw5SGiLMa3UyZcBLr8Ss+tRawdkAEcAN4vHmi1K5HBIPAmbjkDbyRyCXAR1Z38oUQOsHH0P2UTCmCZijqDCvnStNkcffmmKbbyddEyWFYeV0xTrkTEg/Puvb8JdjfYTNNlwBrwQRZZnE+KYbUEfOUJ1MRBNwdjIV6III2nSJ00PekIKavAH3xK6KU/uGw3PjOnqjFppyJcNtMpngURzsoByug/CXAN7y07621QCSO06GQZozkaw0mP7piPmtClUdILnDMAIGUHXQNAsDysVnsxxaRlcBrJiTGlpHyUPSBIJnUmdzB4HbUqWaKaRvYmo5mYipAGmd4c9zoBIABM8Nr7rJOLIdmDiTMyQBEcRJnxWf10jYxvv4q1GqAZSInlserTU7Y5ZrRLtyIEcUd3SVeADWfAiBJjlA8Uh142BtzRabnHa3FQ2Tueh7C49wcCKrwRBksadLxlM2sLouN6aqPLZLRGpbTaCTxcQJPy5JFuHfpYLlXDvB3I9Uah65JUNs6QfcgidLty+g1RKWMaQc4BdNg1v10F5WYKToXWOy8JKtZH0TdnpH4N3U9YWzTABkObvpImRqFlTTtIgbnUjw381OjqnVh7ibFjmBoBl5O1haCAZPcqMcMonWB3DTXmr3pmsscaVI425homfcp3GdCPptzuc0tzZQWkHNbNIGsQdwFnubrtPj6bbpqjTcWkOeCaYzBomC3e4tmkgSb7X2Hnn0xQhDtcnKWBa8GDBaJOkR43J5BKHBTv6LVovAaYfETDXDiL9wId4+C5ja1QgOLAXT8Tf3QABAG1tQEb+T2abGJoxK/R7hwPcZ9Em+iQtmnW56TKvmnUeY+6teTJfsiH4y/lmARCgetiphWu2jmD9EnW6LI+EyFrHyIsxlgkvsTL1U1Feph3NNwR724rowQIkuLXcC2x7nAn5BaSyJcijjbBdW2xM3IEDdHOAY7NlBaTdoJJEHadfQpOphCRrbhIJty1H4V6FZzLB2uotHlouWck3aN4ulTBdJYZ1M3LAXCQ0TpyBH14rKq4oDcGbGxEcF6F3S5tnkm+bsNgWhpaZvN5sNAsnpSgyoAWPkyQWXzWGsR8PikWmjMqVxNjI46KK3/Lz/Nn++mfWVE6YwzRczE8vyit1jXmUCg63HlI9E2CPd1BmwjQIE++aLTPv3qht52PFWaCSA1zWtOpMzfn9kyQ4p6E6TG3jHP7p2lUzOFOGiZAcRLhP+NdptC169fCtohjmF1cMAHVkgDUBxgwJnaTzXnw/K0ODhMkWPaHhtvfVTZTjQxTxIaAcgJE9p7i7T+ycoFxYgoFWo55LnSXE693BAJkklsm5mYjmjZtNBw5dyaTfwQ7aO0HljpGt/wBoPfqIRqlVz7mJ/wBDQfMNCHRaJvt733TQblieyLafEf8AyOneodArqrAUqLib3jXXyTdPBACbk91lWneq1rpyF2Vxk2G5m8+C1KVXsAaxbSJ5ws5NmscUXyVwuFEXBMT4pnqmD6CT67JbrpMg8kMHMZmBpEa+/ooN1CKXwN12/wAYPLTyO6FTIOhjl+UoTV602imBEmNToRAmO/ipVOU6jwTM5xXzQes/LM/JUweHLyBoHOY1zgJyhzgJvYIfWGReN9iD4FFwziBlcLcBqdCCNiLSrRnGPIxU7Jc2IDS4AESQJMid/ul68aEmT7I+aaAa+4JaRyJBj1aedwgV8ON8zTqQ5sGZMW3FjcINZJ0LuaRMHTuRsLWGVweJa+GkCxEEHMOMfVKFkEi2+lx4Lji6ABce9FRzvhjVN+XQmJkbHnudbeSKca4SQ7UQftfTbySdKjmGqbbRblMzafyi0OLZX+uzWc0XJuGiQTuCBpyT1AA5ZIcSOZgAeQ4arHNYD4Tpe4IjujVVo40tdoIJki8e/RM0jM1MSA0i+t9e5ADxqFpYPoepWpvqAtimASS9pjs5iI1JAi3GyA5pbAgEkGCIudCPNKma/Iqa8d2qWxTg8AtkONyJtyhsTOu5RMZ2D2tbHTiJB9QlDUBukhSXQPPBMiw1EwSqNxNj2Qdu0A+2ltwiOq3nUX8Eu+sJiI9FSM6oVrU+EDxP3slHs2nW8A8NrJnFERESeEpYvvGWOYVoWkC/JOpHgD6rqq9jZvqonY6+wbRMwI4929+CLRIkSbRaAL+KU6y4B+He30VqYE3tJgSL3t4ahJEtDzajSdDfhppc68fDVRtTUNbcxcusB4Ql31RMAWsLTc6fOVetUhsQJNzf3yRQqHmPa2CHOzjfnFgBpz3TrMCA3M4h7iJIaRDLj/uP0bM6C/dosTC2MkaaCYk8DN414JunjXZCzMYMHLNpE38J9UgZpso0jnh8ZBMwDmOkCTfw0AOqUo177d5/G6RgjXe8egkbflWpyfH57BBDNg4mwiOwDAjWb34+9F1mLI0JLidwNO7wSbWxLYvtOo/P3V6dB0+/UqfgVsNUcY5ka/kct+a70dVLxcW+caGOKrWMRJ/tA+1lHyAA0woZviY/LdNIvv6wLo2DOgFx4zAvAWbUgsLR8VgDvP2Wh0bScymA89rU8BwGnBJmqfI63Eb3EbFZtarO1iZkbo+MzRLY2105+iXe8cI7vpKkcueDjCn8A4E9rTY65YOsbrMB4++5O9Huh0DXhrEa3TRMVRuO6OOQhjmip2iGBpzGG5gcoBkE5hO0XsQvPtY8nK937SQ0CLxqL2I102W505VyVaVSlVk9VTLSLZHAdpngQszA48sxAe8U3tnO+WscHaOykkWkwDHPVaIJNXQq8/KfZVc8H8JzpykA9z6bS2nU7bO1IykmwI4aXuIWYdRAtqkYSVMZZWgppgBJib8/fBZwaDYzZFpwDYxKGJcExDADaAknMi/HnPdZNVnDjPgkqjoMixPiE0LsYwmLe3NlcQCIdDsoI4G4nuTdTHBrsw7RgtDp2BAzBv7fhnRZIM/i0dyt1Xfbj85VGik0j0j+kadSkQ4TUixkADgIDt4AkCe9YjgDN7aXETGtuH2VqdOIgRqZnYbj7oD2wZcTBNyLlCovU2uS4FrX4pOtH8ghV6sGAD9kB75VKIglZs6ETGsJaoS3adhBVX1ANTZCPARe8T6fJOgIe7/1J9VEMVwLHN8/VRAwHWXsdrnfw4K735rA76nXujZcUUJhQbCU2SSTOXTUAnnyV3vL3F1p1gGBH9oHoooraEw9IazF/ntHDU35IlIwZ1I0+XnuoopM2QsvJ0Mxe8gfeF2iNdgOcToLefooogkPhtd/vutB9SNp/wAKKKGSwTjIvZcaTpNgookXEaY2ADvrF97T6K7K8kGSLx5ez6KKJHQxmuCYLXQN+aXczX3xUUUFNFAL3037tPDVOYV/aJHO3hx4KKJolfJ2o14qhj2lsOIO/iPumsWGMdMtAibARffTcEqKKq5E+zKrVBlGWo14LnSwzmpwBeDMz6IYIvDjvx1sL2Gv0UUWhlMay5gNTGh420HcVzqonX34KKLNs0UUUcwXseQJn1Q3UG8BPioohCaRTK12wmPfcuirFmwooqJAvruntOLgJgGbTrC5XxnFvC8NJ0AFwLaaKKKgYB9am4iBBjQ7mTe9x3ckhiZkAWbzHyIC4on8DF61J2wDhx4LOrUzcEmJlRRUnZcWULncfRRRROi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6" y="2088995"/>
            <a:ext cx="4167554" cy="27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2001-80F9-4843-BED1-7B64B030F9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ttp://upload.wikimedia.org/wikipedia/commons/thumb/e/ef/Degassingpump.jpg/400px-Degassing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44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7/Limnic_degassing1.jpg/220px-Limnic_degass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312627" cy="27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SWg-lzZdpTs3UprR7-lMnBYmfSDbpt2eiCBiKd-6q_i-XMsFuX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TEhUUEhQWFRUWGBoaGBgYGBoeHhoZGBgYFxocGBgYHCggGh0lHBcVITEhJSkrLi4uFx8zODMsNygtLisBCgoKDg0OGhAQGiwkHyQsLCwsLCwsLCwsLCwsLCwsLCwsLCwsLCwsLCwsLCwsLCwsLCwsLCwsLCwsLCwsLDcrLP/AABEIALQBGAMBIgACEQEDEQH/xAAcAAACAwEBAQEAAAAAAAAAAAAEBQIDBgABBwj/xABAEAABAwIEBAMGBAUDAgcBAAABAAIRAyEEEjFBBVFhcRMigQYykaGx8EJSwdEUI2Jy4QdD8TOCFSRTY5Kiwhb/xAAZAQADAQEBAAAAAAAAAAAAAAABAgMABAX/xAAjEQACAgICAgMBAQEAAAAAAAAAAQIRITEDEkFREyJxYTIE/9oADAMBAAIRAxEAPwD5SxXNVbGqwKI6JAKcKDXjurQlDRFer2F7CBqIryFJcUTA2KBymCR2S4VXC+Y+qaVtClBPdUiKww8Tqn/cPwH7Lw4uodXu+KEa8JlQp0yLEzueXOeeyZoKaKc7vzO+JUhiH/nd8Vb41MaEE9bLq1JsBwewzNgbiI1+PyKWh00zmYp/5ips4k/SVU2l1FuRVLeqWkH8NBS48/wv+jRMQ3MQc0kGDGa5sbxCXl7qjhmN9BH6oVjSBsUx4JRD6rGkwHSJ5WKSPHGL+pm21k9dgy0SQq6aN4vW8xa33Qbf5CXhO0ImTrGxQqIqnynshQ4LJBbJSvF09V0rUCyt5uoly574VFR/6pkhW6GXCHkhx5W+qf0vdCRcFEsPVwHzCfmyhybLQ0ReqnhWKDgpjFUKtwVjlApgFLlU4K9yHqO2TIVlLyuU8q5OKC+IOaG1OpKliKMGRuVdhaUXKfCQlW6PcOy4ReyqyiZXrnJGyiVHuZSa9UFy9a4rUEm5y8LkNiq2UdTolzargZkp4wsk5UNqrksqEXvuvK1ZztfgqsqpGFCOZ4vQvQwq/wDhwBJKZ0hUmDhSDlJtOeyIdhw1of73MaQf1C1oansqpSTorWr0VHaiB2CgXO5fJK4jRnWwlh7ozBEh06wJ+iV+eNUVw95JcD+X9QkcWlY65E8BznSvGrxqkxqUxDEDyO7JWXwOv3onLqjWiXiW7hVf+Wd+ZvpP6po6EnG3sV0GOceQ3P3qmH8MS0lpEjY6nsiadKl+Go3sZH/5/VS/gSfdIcOjmn5Zp+SzbYYxoUVabtxfkRHzVVSlYaX6j908dgajbueY5OZUj4hpCrfg2OP4I75Z9HQinQrg/ZPg1OGN/uKbvQODkEACYn9tkc9cs8s6Y4VEIUSF7K8MoBKnhQIU3HmqniddEwCo3005/soZY0VypzIikCuUXvAXJhQSZC9a5UNqKPLUwnoIWHLi5UGsBqVU7GDa6yi2BySC2PhzSdnAnsCE6fjGD/dJ1mXnQeUkXuZEgf1LK1MVKpzE7J1BiOaNNi8WC6W1LCdakbGPxTrCHwuLabGo43dfMdA6BNxqCNlniFJrCdFSqJt2aAYnTzxpcv5t/v2Nzp061YbGgtaHVHZoBJzf+7ljX8vwF7pRSw7ne60lMMJwkmS8EdEHJIKi2HNxjRH8y1r5zpLRJg2Jl3aEsxYl73G8BpN5GYtaIncAyPRG/wDhTN/qqHcPeMzWeYO+UGRKX5Isf45LILSfm1CPZw3OLGPVDfwD2XLfh+qP4di41APQrN+gU/IrrucwlpEQqhVcdJW/dgKWNoZQAMQLtga/0nppHKFnKfD3MA8Sx2ZvbnyTN4sXrkROpuFzZM+H0vMZ/If0Q2KcSb7HROOFhpN9gbdIM/olm/qGC+xW1qnX8rZP2eSJxAEAt53S/EVvEIaNAZKmijKamIzNyxrv6oajgcxPIbp1V4LV8E1m03ZIJzi4GXWY0hD8OH8od4+iPalgMIdnTAn4XLG8KhoAMwbEfL6JxUpoDEs5WWUrFlGhw/F5fdqON/8A1HCwIk6/lJI7KwcWf5YrGBcg1DfyvtBd+YMSGl3C7EUhNwQeaawUajh+MbPmqOu98HMYAAkTBHO3NGHFiR5j+H/c5yCPf1BvtYLN4d4hS8dQZVDyljhEOqOmXXDjEB8D8W4j0lc7HtGtS1r53TE0wSb2Mufb+lIH1FXmWRhli6kvBJkwJEyAYve8qpzpQbqq6lVzA5TMajkt1ZrLMXVytJGqXNxTiJH0RGIpFwiUPSwZG4hPFJIDKX1juuVtTDr1MLQva8DReeMZj6K/DYadAT6H6I9mBfHuEeicQTtplx09Ve3AnmmgwrhqD8FdQwxcYAJ9EHJmUROOHHmraPCnE2KdU8Le9kdQpgaKUuVopHisS0uAkXN+ivGCjZMqmKjUGFOiMw1k69Qk+ST2V+FLIubSj3WknnsiW0CfePoExFADX5kr3w2i2Uffqk7FNKkganhxyHqf2V4wvKB9CvMk6A6Wg69p1U8hgjUc7/sjTYlorAA1gDdLcbwhrpdTc1pAJIJgGBNup2CZOwsDzw0aDmewKV8RxB9xvlaNhueqpBNMSVNB3sRWIxNMmwmPijfbTADD4l5iG1BmZG+bYes/JZnhWI8Ope3W9r9F9J9sqTcXgadRrTnpw4HQgGzgRtMz6BdFWiN0fKK1E3zCDy5J1g6LGsaQ7+YQbcmkEfsh6PD3PMQRe5P3cpjSpAaDQR9ndLJ4yBbK/wCCc5riHMb3df0G6Hp8NJH8sExE6pnTZe9h96dUaOItp0mtAsSczvoJGmhMEqcclHgU4XFYqnRrUGh3hVQA+3XUTpMR2QeFo5BlJkAkgjsOfZH4isx123+qCcT5rkmN9un1+KMvRoOpFVavsEIRJuFOTMQr6NMk3W0DZOjhRAIt3U6lMaR6phQoS2RdGU+A1nU/FyQzmbWvcTqLbJMlKozGJY4Dy2P3zRfDsK97oeMkCZI+gTgUKYIaagaT+IzA79FTVwtSHufekNKgBLb6B27b6SLo2K0FVODUsohr5P4sw1EbaD/KRV8CQRlkg/KOaMpl4ktJv1kW0svH4xxeCQANCAqLrJ0xH2QI3hrnAxqCQQRy5IEUyxx2ctI/iDGuGkHfrsVnOJVQ97iTAc43+n0Cty8UYpVsXik222X03B3QjUfsuc1LKWILXZXG+zufdMKda14XM8F0lI9IXKLasmLLlrM40N+G0mNEMvOt0XUrNm8+kLG0nvGhlFUce/oquZJQNOKw2E9yrmYp+0Dos23HPO4HYKzDYlwOs91KU5eysYL0OxgWvJJkTreAgmuykhp8smCReF38cYiBeypfWkGABpopqvJRxfoe8I4dTxByOe5rgLARBj0+SZ4z2dZTY1zczzIA+dzG1vmFl8BLTnBIcLjotQzjTazGtd5HCS68A+U2ae2yLQrk3Qtfw6oKzTVGVmxAkREgDqdOkpg7C0mDztJJnKdCDMAkREeUzczmHJEYvieanTpOBJytc7IWzBGYRJ10SfGYyxh83iecSJ/S6SH4NOTkW1XsB0E8gEJW4uG3DQToJvHoEqrVybN9SqBA5W32T2BQ9hlN76r81RxHInXoGtS7FkOqFtOernahNOGYGtWByHIyD5/xOGvl5DqiMDwoAjKCbA2JHwVEvJOT8Iz9fh4F2OzQJM/eq3X+nGIdVbWY8y3JBafyxfeyBx3Dc1MEwJmHNOw2M2F59FPglF1I1azM4j3yB5fNpNrA3HonUiTRVVw+R5pC7gYmdeUdxCb8L9m31auWoRRYw5XvdETJMCTDnm8AcpQlJ5cfFcZM3OgAERJMAWE67JnxHH1qzWNZScyiBFNsHzX96fxuMi43KWbRoJ+APE8LpB7miXRJ6xMNI0F7XtqECeGMDdHAXjMAZIFyDaLlogj8WpVw4dUJLg15I1kOMRJvyiD8E6wtWo1povo08r5BeQGugjmR5SYHxSXeh6rZhsThW0ntLRkJMQbCDvfRE18KHt0uOWvotlxb2QJphzXioRPlJzQ0aQ5wGnLqsXi6b2GWHuNrck+sMFp6F3gQ466bovD4UnafvkFQ7F5iHQC7edPgj8LxSo1ophx8OILZ53deNyBbpCSSMpK6PHUnNIiPv6KyrUqOlznE7Ek+sdRb5Jrw7hXjPDcwaDJvyHL73Wm4fwCnTwFZ9YRUzkU82nKQIMfiP/bslSZVqnR8/pUJIsCR00+7IzAOYGvDwSHAtIDiBlOoMak26CNCrRiAwENHqdYVWDLGvD6jRUAvkvA7xr9EVgqoqmZrjmBdRIyuz0zdji2CYOmm2/2EGeIuMyADrYR8lvOI4plZ2aoJa8ABpiABoByDY+SW8Q9lgQDQcDMAtdGunlcBHLXnruqLJzSi0YNrSXx1TapRlstGZw1HTmOvRWu4YaVV3iWOV0CQfMDljykxvr+qpdQqh+ZotYDkfXmjJ2wQ+qYJOb/bHqQiapyUzHp9Ar6jWnz6OiC0iL2uh8ReB6/D/lI8tIrHEWwXDueQS46RGnNcrn2afvsuR2waSsEpEjRFMeDqPUIOmUVSMosCCmU/y3VjYVLLK8P+z+6kyiLjv6FW4bf+4fNDsdr2V1E69h8ikosnYdNtZ7Iylh22MnabQB+tlRgogEAl3fT9lHE4rUan5BO3aIdXdEOKNaXF0mNB1A010QlR866DQLx7Z1MqrFVw3vsP1KG8IelHLPatcAX+CO9n8EH1mmuMtIyQHCzjtmMhG+z/ALPGoc5AfABi28G1402P1WywHDqQc7xQGwNC8QNCBI+EqyhSIS5LZBldr3hjSzKzbLEg2a1uUQRPNU+0FLwg003GSTOUH8sZRm9T6dFfxHGU20qpoiHNJLamaXSTlI3tee8FJKvFm+EWOnOWgtLIjzCIIO41za3iwR0qJtiqpWhztS6T71/jKMwrajgahJcR5WCbZtSY0IYL9y1D4Lh78Q9tOm3zEaD+kXJWw4N7LVn08zIinLcpBi3mM/mJdAjaLwkNfb8F1ehRpsaGZibDK820kuc0WvmEN6GSdE34BghVh7cxdTIcSS1vnLvIN3EHS0aHSZTHhXsHUBBqZQDrDjmiIiII3J9E1wXCzh3kUiHBsOcLSQQ4eYgOMgaCIWqxrSVIDx9MYfzVsOB4mYPDHEBwBztuBNh206LMca4ozEOz+66RImA4DTexi3w0W09sia1BraDWvcXZcp95vYzzbBlL+BexLGQ7FhtR/wCQe6P7j+M/LumwibtizhWGqOL6TSXlrQ5gJMltnCNpykW7pFTdTNVorM8jXw4GW2Jg31EarWYLhTsHisOQ5rmve4AC0MsIJNjZ2n1T/jfs5Qqv8d8gMkvaB/1IuJntFhJss3Zkj5t/qNwbD0nzTblfE+U+9rcj01WEpYZzmuIe1pF8pDiT2LQQD3X1H/UNtGqwuYZqggMa0wcl58vLWO0L5b4LgLnfbeUuh2ls1vs1SqVajadMgVZgXkA6EyNWkSey0ft/xUmuzDSMtFgzxoajgCfgCPmsp7J5G1qb3teWNM1CxxBykRaLiDeQZKGx2KzPqPv5nGJJJiZEk3NoSvCOzhfyZIYiqJjW8qpzj8VU2SSV1R91M6Xx+iZrZCx2sTY6aQj+CcUd4paYh0wPwyL3Hp9EqILyADHc8hJ+iow7S9wYy7ufI8ymi3YkoRUX2HPHRTewPaCHCbn8VzcTcgx2SE4qxY5rnEyIA0M/IpzxIG1nGwEkRJGouOZ+iRV2kGDIjbl25K/Y81ooqNMw5hbGk6qmt4ggwMp3+zbQ/BX4mocsuM/4UpaaTYkmSTOoGwPLQmOqXeSiwkgV7tw0kdIt8V4rIt1BheoYQfsxMysEXSeDoQfqgA1SFJWcUc6mxs1/f1VzXpQ3O3Qnt/gqxuNcNW/opvjZVcq8jgHRE+CQ3MQCCDvolFHiLd5++y1JcPDEBsdZg/DRSknEvCSkBUnmIHyXi8BgnSI+nX0QfiurHKyzd3fd/RCMXJjy5FFFrqxc7JTGZ3PYJ5wvhNNgPiAvLxBM9ibX0INpE20XcPosovDGsLr+9kzBx9Pe7DmmAxTywllB562BuQPdFxcjRXjFI5JScnke+w2Vj3UiSINidchuCb8o+aN9sKVKlDjOZ12huro3NrRvNtkuw3Bq7gKzbVGNl1MnUSTkEaPETHWOcJqz6+KrZ6dN783ugBxsNv1TuWCbKKmKp03VHNp+Jnhjc4JGQScxBcAXkwYi0ehowmA8QF2aHAgBsHYbnQWFtdDoj8VwutSbnqscxsxLmub1iSInX4IXDVYAm2htuSJ13jfsp72PaNT7G45uFrNaXU2ipYktu7Kc0NI0136WO30ehjxll2WmHMLmCQQGjRxI5yPgvlFSiX1MKIi4Bj8r7ONtrH0C3WEp0PFdD3OZlyhhJLWjMHdgCYMTfkRpkLvI+pV3uDPDeCwZZJBEtjm7W0crouhhgRYwJmG2GkRa+iowYzG/uukiJg/tpojcuSAN1gEKeCYz3GBvYASesKGJIDSTsiahWc9seIeHhqmS7jDQOrjlE+qyMhVi2eJVbiC/y0Wvyt2zOi7ibCGtEDczpv3A+M56j6dW7X1AAHEG8ZbQYiRYgDvOuX/j3toNwrSSGAl7pBzuLi8uJFoBJAHZLMPxE0yCGtMQRIvIIOvK2iVyKqJb/qFSeawyAupU8zCRq3zOPm5akT/SfXM06ZrvygZW3uSNBf7Ks4tjqj6jnOdIJcYH9Rk9tvglPma6AT8dpnTuPkhsOje4Dhjm4aoaNVriWwCREi5N5N4E3A2WWqmWhRwfG30Kkh2b3paZAh0k2aREEkrzDw4AA2nXRCbs6P8AmaVosZ7vddhsDUrOy02k9dh3Oyb0cNSZ/MreZsWYJudh1CD4l7SVHDLT/lMGgba20xZTZ1RnKTwecfwtPDUvDBzVnESd43A5D6pb7NYZ2fxB5WtvtJvBDQTruqxQfU/mOktBuSbk9zdEYTFmkZho2mJ0g3HVVhhHBz332F4qqXEtcXkXtrABkwNj+yTYojc/E306p9V4j4h0bEjzCRoD3iYmI2HJLuK4Jr8pEg/mkOkEEjkZGh10OmiZ5JCLiDIAIBg89J7jXZUvxjS6zMotad4A1O51TbFYSqykwAOe0y7LM5ZJHuA29036/G7h+G8Nwa9hyus5uWDsCHGNO+nPVMgZElJ0zcnqQAdBNguRGUBzsohsmOgmy8UpZZ0QpLIjYOf32VtIKphRNNok2I5LqZxItYFcwc11NojrPy+5V2HY6dukahTGObgQ+AG3cYEbk/YV1LPTJaZDmmCJtIt2VzKU3mTyi+iqxlMh8mTmvcbi30yoSVopB0yVN9+k/IrQcNp5WDKBkdYi1hJF7W3uL3WaYbrYcAxDBScC2SfKT0nMAB1Mf/E80sNlOTKsf8M4W2G3GeczfNENb7x81ozOGpEwu4rQFJg/iKmR8uksyhxDhmEsIh3mJaT8JixOGc9r3PhhflGZsuc6DlIIIJAIkXG3Yyu4w8Co813mkD5MrwSZImQyZa2Ylwm28lUZEz+G47XzAmsWXuW2AvrAudO61vB8RhabRiWuqMrUnZi3NDKpPlIyGYJBJtEQsUdixzoNtvwxsDPvE69F43EecAnytF+5kSeqmpBlWj6dW4TSx1Bzq9TNUrtL2Q61K0hrb6DMyRuQvnuN4Q/D1W03uOSPK4yG6XAJ5I72y9oaRdQdgahz5T4kBwzSABI3MN1101R7MPXxNOjQxdKZq5/EkQ1pb7rsswTYxIt2ToUdex3BhjA2tUBawGGRIzBtpEGQ369lqeJcXpYVuSnRZkFruDZO4aIJcep66wiaJDWMp0WTlygCYDW6CIXzH2i4o/D4rEB7HOBfLRMZCSSSJBNxpEJZfXCNFWfVuF8So1GCqx00zMEiC12hB5JnUuvz1wD2idQz08006khzdriNOy+4+yuJL8JQe4yTTbJPQRPyWbNVDHHF3huLIzAHLOkr4rxCpUdjCMUSGuBdANmuHukxNg4Cx1svsGbxDN4Hug2HqOSm7BUqoiozNl3I1jss4mjKj5Dj8YLthszLtRAFiAZmYkkbfFZ+s0yN539P+F9pqex+GJLwHNe4OuHfmmfrHqvm3tNwT+HqCm29jBBmQCfesAD06JJIrGSZicRUdm2NrD7+7rx2IP4ufLQam/eERxD3tmnf9EEKhBAdfpqEEZlWIZuIIR/BqohwNsl+8oN9MNu28/cKs4oj3SQJv9dEdhTpjrE441JLwRGhO40ER2QWCyvBcTImLTY2iSRBmHWCKwuKo1PDZUdkH47xuYIseckQdOtu/hRSGQPPmJfA91zB/wBI3NjDn9Ryut1VFY8ssJAdaqQ4NBlh2j/GiJZUkQRPfdCvBOjbEiHQdBIInlpboEzdTOUe7AGvpB23Oy3gSb+7oEa0DQIvC1XDO1v4wARAuJkD48ks8Mi5nzXAPI6ehsjKbzluBEm0G2mh5WjXmshCmpxWoyplBDWGCdJ0vHLSEw4jxVvgANgucyXEyHAzA3IeINvWUqx9Qh1pk6meeqXOmdTJ22jZOngXyTo05BvAAJJOggTB7mw7rlEVXNmCYMZhMdrb7/FeIRS8jSk28CakxHYHCl5gBGcG4JUrEQIbuf2W+wHsgwNgVMvpMlPKfonGHsxx4WBo74ocMDZBJnaPvtZOvaugcI4NcQQRII39Ejw1TPcDMTpr9Apxt5KTUVoLwxyumCbSJttM2+4V+LpF8zGaZEQBPIRYAyfioUmy+ACBLQR0MA6907p4YZWnK8cjDBNgdZufNoqEzJ1RELX+xjmk1GPcxoIDhndA8pvAvJIMc9Uv4jwpkgjP5p/JAIkm+boUw9muFNfDspcGk2eGxmbaHDMJuEiWSt3E3JxQZSg1KfmBGeC45TN3AxliWxNtLhZfG45lTxTWY1z/AMOZ2UjS5IdEQD5NZPRR4nizl8oexz3ECqyASAGuIAD4AADT6iEhZTGUloc5pNpawn3i0XJnUn4dE0mTRLiuIYJFF5LXNBiMuXzOdldbzkWvO8bILBOAJne0ETcC1t5NldSwgJ1eD/2WmLe9rcfFe+C1pgaGI3JkTskboPW2azCYVpp03V6ZyhoLQGghrJIJpXy+bO0kESC1E+znFm4iqBRY5tGk7K3MQSc3iEuduCRltJ0KTcLw5MkhxYyCQHZZJGVsEgwTcaboP2Y4ucNUrUyCBnsw62doY3ENv06p4AkfXeF49grltpAkQTygzsdlnP8AUR+Hyse8HzvnOwCWENOrjcgkiB/Seyy+M40DL6Z/mTMb9e6x+P4jUruPiONuZ+g5ppJMVYLcBhw6qb5pcGtIGrnG1l9iweMr4Xh1PxaTwGtAm5IZmAJeIlnlnXbWFlf9OuGhjv4oMD20jkaNXF7oBdYHQH5nkvpmM4s1zRlvYOnYzqNOU/NIs5GljBXwni9OpT8RjgQRIHy+EpnSxTQ27hH+J+O6zWK4Wx7xUa00iASCxxa24lxLJyzvcHqqB7Pw2mK+Ne4QbuY1okuY6RbWWgXvErNNuwYNTj+ItYGxBzPa0AbzbZYX2pxGZzhTMNDi2+5g5j6yRbYq+pSqyC+PFYQIBs6HSCw6E2IjVZHEYo5nZzo4mIMi83HaVHkk0W44IW8QwLXuOaRrLhE9Y2joluN4U5rZBFSmNxGYf3N1He4WowtSkMgqPaMzZMi86Ed7grx2DEE0qgdGkgi08yAN1WEG0LJqzDOI2BBQT2wb/FfR8V7GsrtzszU6u4OQNeZgRezibcj81lMfwJ1FwbVbUYTzDY0cbHNGjSj1aFuxDTw+Yx9dE5wzLtDACbdyfRTwnDmuMw+xIvktGv4vuUYzBtabZwTb8G4P9XIFI7GjgopsAYAQWmXAnzWIiwGh6/3I2lhM0Fr5jYjm0SCQe67DEEA5qpbJ0LbE+U/i3i53ReKdnykB7CJ3bJlwIBLn+Y+YHb30aMAvwpAgN003/YobwDmvLRG0HblKPfiiwluoIFzBJuDYttHbZR8YGN5BP1t+qAcGd4u6KjZta3W5uPWUM94mAI+B+Y1V3HsODUBbYQqHkgAX9eu6cm9ldULlZmG4256dlyBj6ZgabWtAEABMaWMY1ZFuMIsZjurWYqRIOyl2K9SXt5wV2JY19MyaYNjuDyKx2GYA1rAACJk89In4H4rav4lDBLikZyVCYaBfse/1TQn4FlDyLdO6MqcQqE68/iSTI5RNlDC0A50tuAfUQmWFw2UuM+8YInUEz66KqJlNHiFQxLA7/t6Ec+Rj0TRpr06ZIAa0h5LuryNROpMCI36IrBYcloJcKbGy5pIgk2jK33nT8LFU8VeaNCrQpkPLnZ6kGfDLXD3XTAJLZtsL9N1rIbFTKrqdNubKJg2kkFvujLmkWvf828pfTxByyHgEWDSDJl4eTa2vysoUmVKz4kue6/mdrA3LjyHyUC23pZI2GgmnWeSCSJsTbUiDJ6nKAUXSeZzAAQBzsAIt2CBwtNzB5hfX0IkH5ottAOPvaC/L5JbGSHuErWaQbCJAANvVJParwzinOpBzQQJMmC6LnzXnT1lNMDU8J0zJygjKZF9nQbdbyF3EaAxDqrSBSLA0Uc2aC0FwLWgkmSTOYuIEGE6eANGXeZMl0HRXcO4cK1RrGk3PmcT7rR7xJvFum45phhcDRa5oqNz2LYaASXOEtgAibkQTH1CY8Lxudpo+Gykwmc4BzzYQ7L7ws6BtmKF/01fw0PAOMfwIqU6UPBMgNPlmIsf7QNtR1V//APTZ6bmmR5iQ0AReNTG3ONykVKkGzma4y15GWAJaLQSfMAQQYQD5vGuyHdoPVGqbxio5jmh14y3zRl6DtAQf8dWDg0OJEOJB5NBkTM6T8N0o/i3iINx9/BVVsU7MTJA08vIzYbkai63cPUbDiFR7nPzt8nnMmBJBAaAIJc7p3nVLeI4vxZc4BxIvrOwifvRUtxhOeYJqagNA5kkW8vYRqhS6dDPZByCkEHCUXkZ8+UAyJhzT0PKYCBxdCpSc4UarnU5MZ7GOsbqb3ReXG+nNX06guHtMkWvoZF7TIifj0WUmtAaTLsD7aVWkeKLTrEjVpHaC0FavDceo4pmWtlqAgWLdgHCxmxhzhPVYDEiZH3CCqYYtOak4tPylUjy+xHA3fEfZJzT4mErNgucQyqQDLhByuBh3SQFlsSatN+SowMcMoykEGxkb6ToQg6XtLUa7zgyLa/RaN/tFRxNMU8S24HlePK5vYmxHQppRT0BOjPis8Gx0zf8A2cCd+cfFNcHXdUgMBzZQHEkQXAgtPOYZTEdF5Uotyn+Y2pIscuVwyxHMaWQRHhljgSXmSZtBnykQZ0g3ASU0Ns0fDsGKrquZn8ujTk6gTlhobedcqVhzpIa0wJgjra3x+q0jK4bg2s1fU8zjeIFgL/cgpEaeyeSpIEXbM5xcHOP7f1KCrvJiSTAAueQiB0TPjTYeP7f1SqsbQO/qlM9lL1y8qHVcsYdU8aDbQqVbHhoueyTMr5fdElUurOmXEN+vzSKA3cNrY5x0hg5n9lVSxZMhhJn3nn9EDSw4eSSSe6LzNbY29EWktATvY14c4e7omzOIPog5Mskta6LkySRB05b7/DM08U0GTJRdTixcZDQOQ2HYJoulk0lbwaLi/FHNa3+Ia6KvulmVvk0MtbqQc2sTKzBeTuQI+7IrD41ziPK02gS0GBMwJ0ErT0uFvxNJ2UUpgASA08zEDp9U1dtC1RjzWAVtJ8m5gbKOO4a+mXS2zTE9yQDItsjuEU6Zo1XOAzMLC0/mJMZLkCCJNgTYKdBs8pNLQXRItBIkA2Pb0KlULiCZgkHbUnsupYuz2ioWNIBLDMOLREwBE6x39VQ7EZjP2OgStDJleHzUwSQLkXNyOcdTMIsY+pEF5iQNSYEkwOk3hB4mpEER99FU0mNZPMfFY2g0unzannuAJV9F7pgkx0sgqfu3Imbwr6b3HWOndKMh8/EuylrjYOmIAg3mI90dBZWuwFRxZTbD3OaXgBwloEkgjnAmOoSHE4gCmGgkvM5raaRHPdMf/Gw1odSoim8TJLi4kQBlh9oN++YomPX2JBsRYjtYqDmiJ+qX4TGZgc0Zp16GLH1m/VWuxH+UrCmQqPDm+U6f8KvBUyAZ5/f6KzO0EuAg7oNlc57TG4P7oowycf8AlXYcMlzXhoziMxLvJeZ8vYg62KFqVYEi4J+7K/h1SnVDmmoabg10S2ZfmADdJFo31HVZIDYPj2UWim8OcXQcwI0dOgucwiLmNVEvaG5psV3F8GYYXNyui5E+bSDBFjAB1M5l5TrkUhSJlk5stozRE/CEWgIhxPAtIZBa9rhII94dDyIKp4bUfhyYAqN5bjuN1dSyjaOyHrYkNNzCMZNGaTG1f2gov/2WMfGoZBPeEvZWcX53iLiw5axOx1UPFC8ZXF5E2IE7TZO5WKlRq3UGkM8LEsqAgF9N1nNzB7iMx94NytEk6vXj3TdZ/BcQbTiWgWgkTOsyZ/Tkm4xAItb/ADfTsjdmQo4s0Cpdsy214vOqU1Wf4TLjD/OOyXPqWg35FYDBKjV4pVXeq5YUnlVNSiCbhcuWATaxWZAdVy5AYpxVMASFVTcuXIoZDngNIOyuduTba0+qa42u6kyKbiwZc0A7mx16FcuVPBMY1cIBRwxJc7OC90nVwaXg2jcfAlKqlPMACSfNmJ3nK3frPyHJerkJBQl8aJEC5BmLiJsDsL/IKNNy5cpMY7OZK9YL73leLkAllIoqm64XLkrGRANuTuvKjzllcuRMeUBYnmrGNAJXLkGZHtUQSohy5cgjHVahDSRsgsPXd4gdmMk3vrfdcuTwFkPqjjpJj3o6x/kpa8rlyDGItclHHTdvUfquXJuP/Qk9F/DqhNOTeFe6qTytay5ci9mWginSBY4nUFkeuafoFPCYhzXBo0XLkDEOMP8AM3sUtJXLkwrKQVy5cm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ata:image/jpeg;base64,/9j/4AAQSkZJRgABAQAAAQABAAD/2wCEAAkGBxQTEhUUEhQWFRUWGBoaGBgYGBoeHhoZGBgYFxocGBgYHCggGh0lHBcVITEhJSkrLi4uFx8zODMsNygtLisBCgoKDg0OGhAQGiwkHyQsLCwsLCwsLCwsLCwsLCwsLCwsLCwsLCwsLCwsLCwsLCwsLCwsLCwsLCwsLCwsLDcrLP/AABEIALQBGAMBIgACEQEDEQH/xAAcAAACAwEBAQEAAAAAAAAAAAAEBQIDBgABBwj/xABAEAABAwIEBAMGBAUDAgcBAAABAAIRAyEEEjFBBVFhcRMigQYykaGx8EJSwdEUI2Jy4QdD8TOCFSRTY5Kiwhb/xAAZAQADAQEBAAAAAAAAAAAAAAABAgMABAX/xAAjEQACAgICAgMBAQEAAAAAAAAAAQIRITEDEkFREyJxYTIE/9oADAMBAAIRAxEAPwD5SxXNVbGqwKI6JAKcKDXjurQlDRFer2F7CBqIryFJcUTA2KBymCR2S4VXC+Y+qaVtClBPdUiKww8Tqn/cPwH7Lw4uodXu+KEa8JlQp0yLEzueXOeeyZoKaKc7vzO+JUhiH/nd8Vb41MaEE9bLq1JsBwewzNgbiI1+PyKWh00zmYp/5ips4k/SVU2l1FuRVLeqWkH8NBS48/wv+jRMQ3MQc0kGDGa5sbxCXl7qjhmN9BH6oVjSBsUx4JRD6rGkwHSJ5WKSPHGL+pm21k9dgy0SQq6aN4vW8xa33Qbf5CXhO0ImTrGxQqIqnynshQ4LJBbJSvF09V0rUCyt5uoly574VFR/6pkhW6GXCHkhx5W+qf0vdCRcFEsPVwHzCfmyhybLQ0ReqnhWKDgpjFUKtwVjlApgFLlU4K9yHqO2TIVlLyuU8q5OKC+IOaG1OpKliKMGRuVdhaUXKfCQlW6PcOy4ReyqyiZXrnJGyiVHuZSa9UFy9a4rUEm5y8LkNiq2UdTolzargZkp4wsk5UNqrksqEXvuvK1ZztfgqsqpGFCOZ4vQvQwq/wDhwBJKZ0hUmDhSDlJtOeyIdhw1of73MaQf1C1oansqpSTorWr0VHaiB2CgXO5fJK4jRnWwlh7ozBEh06wJ+iV+eNUVw95JcD+X9QkcWlY65E8BznSvGrxqkxqUxDEDyO7JWXwOv3onLqjWiXiW7hVf+Wd+ZvpP6po6EnG3sV0GOceQ3P3qmH8MS0lpEjY6nsiadKl+Go3sZH/5/VS/gSfdIcOjmn5Zp+SzbYYxoUVabtxfkRHzVVSlYaX6j908dgajbueY5OZUj4hpCrfg2OP4I75Z9HQinQrg/ZPg1OGN/uKbvQODkEACYn9tkc9cs8s6Y4VEIUSF7K8MoBKnhQIU3HmqniddEwCo3005/soZY0VypzIikCuUXvAXJhQSZC9a5UNqKPLUwnoIWHLi5UGsBqVU7GDa6yi2BySC2PhzSdnAnsCE6fjGD/dJ1mXnQeUkXuZEgf1LK1MVKpzE7J1BiOaNNi8WC6W1LCdakbGPxTrCHwuLabGo43dfMdA6BNxqCNlniFJrCdFSqJt2aAYnTzxpcv5t/v2Nzp061YbGgtaHVHZoBJzf+7ljX8vwF7pRSw7ne60lMMJwkmS8EdEHJIKi2HNxjRH8y1r5zpLRJg2Jl3aEsxYl73G8BpN5GYtaIncAyPRG/wDhTN/qqHcPeMzWeYO+UGRKX5Isf45LILSfm1CPZw3OLGPVDfwD2XLfh+qP4di41APQrN+gU/IrrucwlpEQqhVcdJW/dgKWNoZQAMQLtga/0nppHKFnKfD3MA8Sx2ZvbnyTN4sXrkROpuFzZM+H0vMZ/If0Q2KcSb7HROOFhpN9gbdIM/olm/qGC+xW1qnX8rZP2eSJxAEAt53S/EVvEIaNAZKmijKamIzNyxrv6oajgcxPIbp1V4LV8E1m03ZIJzi4GXWY0hD8OH8od4+iPalgMIdnTAn4XLG8KhoAMwbEfL6JxUpoDEs5WWUrFlGhw/F5fdqON/8A1HCwIk6/lJI7KwcWf5YrGBcg1DfyvtBd+YMSGl3C7EUhNwQeaawUajh+MbPmqOu98HMYAAkTBHO3NGHFiR5j+H/c5yCPf1BvtYLN4d4hS8dQZVDyljhEOqOmXXDjEB8D8W4j0lc7HtGtS1r53TE0wSb2Mufb+lIH1FXmWRhli6kvBJkwJEyAYve8qpzpQbqq6lVzA5TMajkt1ZrLMXVytJGqXNxTiJH0RGIpFwiUPSwZG4hPFJIDKX1juuVtTDr1MLQva8DReeMZj6K/DYadAT6H6I9mBfHuEeicQTtplx09Ve3AnmmgwrhqD8FdQwxcYAJ9EHJmUROOHHmraPCnE2KdU8Le9kdQpgaKUuVopHisS0uAkXN+ivGCjZMqmKjUGFOiMw1k69Qk+ST2V+FLIubSj3WknnsiW0CfePoExFADX5kr3w2i2Uffqk7FNKkganhxyHqf2V4wvKB9CvMk6A6Wg69p1U8hgjUc7/sjTYlorAA1gDdLcbwhrpdTc1pAJIJgGBNup2CZOwsDzw0aDmewKV8RxB9xvlaNhueqpBNMSVNB3sRWIxNMmwmPijfbTADD4l5iG1BmZG+bYes/JZnhWI8Ope3W9r9F9J9sqTcXgadRrTnpw4HQgGzgRtMz6BdFWiN0fKK1E3zCDy5J1g6LGsaQ7+YQbcmkEfsh6PD3PMQRe5P3cpjSpAaDQR9ndLJ4yBbK/wCCc5riHMb3df0G6Hp8NJH8sExE6pnTZe9h96dUaOItp0mtAsSczvoJGmhMEqcclHgU4XFYqnRrUGh3hVQA+3XUTpMR2QeFo5BlJkAkgjsOfZH4isx123+qCcT5rkmN9un1+KMvRoOpFVavsEIRJuFOTMQr6NMk3W0DZOjhRAIt3U6lMaR6phQoS2RdGU+A1nU/FyQzmbWvcTqLbJMlKozGJY4Dy2P3zRfDsK97oeMkCZI+gTgUKYIaagaT+IzA79FTVwtSHufekNKgBLb6B27b6SLo2K0FVODUsohr5P4sw1EbaD/KRV8CQRlkg/KOaMpl4ktJv1kW0svH4xxeCQANCAqLrJ0xH2QI3hrnAxqCQQRy5IEUyxx2ctI/iDGuGkHfrsVnOJVQ97iTAc43+n0Cty8UYpVsXik222X03B3QjUfsuc1LKWILXZXG+zufdMKda14XM8F0lI9IXKLasmLLlrM40N+G0mNEMvOt0XUrNm8+kLG0nvGhlFUce/oquZJQNOKw2E9yrmYp+0Dos23HPO4HYKzDYlwOs91KU5eysYL0OxgWvJJkTreAgmuykhp8smCReF38cYiBeypfWkGABpopqvJRxfoe8I4dTxByOe5rgLARBj0+SZ4z2dZTY1zczzIA+dzG1vmFl8BLTnBIcLjotQzjTazGtd5HCS68A+U2ae2yLQrk3Qtfw6oKzTVGVmxAkREgDqdOkpg7C0mDztJJnKdCDMAkREeUzczmHJEYvieanTpOBJytc7IWzBGYRJ10SfGYyxh83iecSJ/S6SH4NOTkW1XsB0E8gEJW4uG3DQToJvHoEqrVybN9SqBA5W32T2BQ9hlN76r81RxHInXoGtS7FkOqFtOernahNOGYGtWByHIyD5/xOGvl5DqiMDwoAjKCbA2JHwVEvJOT8Iz9fh4F2OzQJM/eq3X+nGIdVbWY8y3JBafyxfeyBx3Dc1MEwJmHNOw2M2F59FPglF1I1azM4j3yB5fNpNrA3HonUiTRVVw+R5pC7gYmdeUdxCb8L9m31auWoRRYw5XvdETJMCTDnm8AcpQlJ5cfFcZM3OgAERJMAWE67JnxHH1qzWNZScyiBFNsHzX96fxuMi43KWbRoJ+APE8LpB7miXRJ6xMNI0F7XtqECeGMDdHAXjMAZIFyDaLlogj8WpVw4dUJLg15I1kOMRJvyiD8E6wtWo1povo08r5BeQGugjmR5SYHxSXeh6rZhsThW0ntLRkJMQbCDvfRE18KHt0uOWvotlxb2QJphzXioRPlJzQ0aQ5wGnLqsXi6b2GWHuNrck+sMFp6F3gQ466bovD4UnafvkFQ7F5iHQC7edPgj8LxSo1ophx8OILZ53deNyBbpCSSMpK6PHUnNIiPv6KyrUqOlznE7Ek+sdRb5Jrw7hXjPDcwaDJvyHL73Wm4fwCnTwFZ9YRUzkU82nKQIMfiP/bslSZVqnR8/pUJIsCR00+7IzAOYGvDwSHAtIDiBlOoMak26CNCrRiAwENHqdYVWDLGvD6jRUAvkvA7xr9EVgqoqmZrjmBdRIyuz0zdji2CYOmm2/2EGeIuMyADrYR8lvOI4plZ2aoJa8ABpiABoByDY+SW8Q9lgQDQcDMAtdGunlcBHLXnruqLJzSi0YNrSXx1TapRlstGZw1HTmOvRWu4YaVV3iWOV0CQfMDljykxvr+qpdQqh+ZotYDkfXmjJ2wQ+qYJOb/bHqQiapyUzHp9Ar6jWnz6OiC0iL2uh8ReB6/D/lI8tIrHEWwXDueQS46RGnNcrn2afvsuR2waSsEpEjRFMeDqPUIOmUVSMosCCmU/y3VjYVLLK8P+z+6kyiLjv6FW4bf+4fNDsdr2V1E69h8ikosnYdNtZ7Iylh22MnabQB+tlRgogEAl3fT9lHE4rUan5BO3aIdXdEOKNaXF0mNB1A010QlR866DQLx7Z1MqrFVw3vsP1KG8IelHLPatcAX+CO9n8EH1mmuMtIyQHCzjtmMhG+z/ALPGoc5AfABi28G1402P1WywHDqQc7xQGwNC8QNCBI+EqyhSIS5LZBldr3hjSzKzbLEg2a1uUQRPNU+0FLwg003GSTOUH8sZRm9T6dFfxHGU20qpoiHNJLamaXSTlI3tee8FJKvFm+EWOnOWgtLIjzCIIO41za3iwR0qJtiqpWhztS6T71/jKMwrajgahJcR5WCbZtSY0IYL9y1D4Lh78Q9tOm3zEaD+kXJWw4N7LVn08zIinLcpBi3mM/mJdAjaLwkNfb8F1ehRpsaGZibDK820kuc0WvmEN6GSdE34BghVh7cxdTIcSS1vnLvIN3EHS0aHSZTHhXsHUBBqZQDrDjmiIiII3J9E1wXCzh3kUiHBsOcLSQQ4eYgOMgaCIWqxrSVIDx9MYfzVsOB4mYPDHEBwBztuBNh206LMca4ozEOz+66RImA4DTexi3w0W09sia1BraDWvcXZcp95vYzzbBlL+BexLGQ7FhtR/wCQe6P7j+M/LumwibtizhWGqOL6TSXlrQ5gJMltnCNpykW7pFTdTNVorM8jXw4GW2Jg31EarWYLhTsHisOQ5rmve4AC0MsIJNjZ2n1T/jfs5Qqv8d8gMkvaB/1IuJntFhJss3Zkj5t/qNwbD0nzTblfE+U+9rcj01WEpYZzmuIe1pF8pDiT2LQQD3X1H/UNtGqwuYZqggMa0wcl58vLWO0L5b4LgLnfbeUuh2ls1vs1SqVajadMgVZgXkA6EyNWkSey0ft/xUmuzDSMtFgzxoajgCfgCPmsp7J5G1qb3teWNM1CxxBykRaLiDeQZKGx2KzPqPv5nGJJJiZEk3NoSvCOzhfyZIYiqJjW8qpzj8VU2SSV1R91M6Xx+iZrZCx2sTY6aQj+CcUd4paYh0wPwyL3Hp9EqILyADHc8hJ+iow7S9wYy7ufI8ymi3YkoRUX2HPHRTewPaCHCbn8VzcTcgx2SE4qxY5rnEyIA0M/IpzxIG1nGwEkRJGouOZ+iRV2kGDIjbl25K/Y81ooqNMw5hbGk6qmt4ggwMp3+zbQ/BX4mocsuM/4UpaaTYkmSTOoGwPLQmOqXeSiwkgV7tw0kdIt8V4rIt1BheoYQfsxMysEXSeDoQfqgA1SFJWcUc6mxs1/f1VzXpQ3O3Qnt/gqxuNcNW/opvjZVcq8jgHRE+CQ3MQCCDvolFHiLd5++y1JcPDEBsdZg/DRSknEvCSkBUnmIHyXi8BgnSI+nX0QfiurHKyzd3fd/RCMXJjy5FFFrqxc7JTGZ3PYJ5wvhNNgPiAvLxBM9ibX0INpE20XcPosovDGsLr+9kzBx9Pe7DmmAxTywllB562BuQPdFxcjRXjFI5JScnke+w2Vj3UiSINidchuCb8o+aN9sKVKlDjOZ12huro3NrRvNtkuw3Bq7gKzbVGNl1MnUSTkEaPETHWOcJqz6+KrZ6dN783ugBxsNv1TuWCbKKmKp03VHNp+Jnhjc4JGQScxBcAXkwYi0ehowmA8QF2aHAgBsHYbnQWFtdDoj8VwutSbnqscxsxLmub1iSInX4IXDVYAm2htuSJ13jfsp72PaNT7G45uFrNaXU2ipYktu7Kc0NI0136WO30ehjxll2WmHMLmCQQGjRxI5yPgvlFSiX1MKIi4Bj8r7ONtrH0C3WEp0PFdD3OZlyhhJLWjMHdgCYMTfkRpkLvI+pV3uDPDeCwZZJBEtjm7W0crouhhgRYwJmG2GkRa+iowYzG/uukiJg/tpojcuSAN1gEKeCYz3GBvYASesKGJIDSTsiahWc9seIeHhqmS7jDQOrjlE+qyMhVi2eJVbiC/y0Wvyt2zOi7ibCGtEDczpv3A+M56j6dW7X1AAHEG8ZbQYiRYgDvOuX/j3toNwrSSGAl7pBzuLi8uJFoBJAHZLMPxE0yCGtMQRIvIIOvK2iVyKqJb/qFSeawyAupU8zCRq3zOPm5akT/SfXM06ZrvygZW3uSNBf7Ks4tjqj6jnOdIJcYH9Rk9tvglPma6AT8dpnTuPkhsOje4Dhjm4aoaNVriWwCREi5N5N4E3A2WWqmWhRwfG30Kkh2b3paZAh0k2aREEkrzDw4AA2nXRCbs6P8AmaVosZ7vddhsDUrOy02k9dh3Oyb0cNSZ/MreZsWYJudh1CD4l7SVHDLT/lMGgba20xZTZ1RnKTwecfwtPDUvDBzVnESd43A5D6pb7NYZ2fxB5WtvtJvBDQTruqxQfU/mOktBuSbk9zdEYTFmkZho2mJ0g3HVVhhHBz332F4qqXEtcXkXtrABkwNj+yTYojc/E306p9V4j4h0bEjzCRoD3iYmI2HJLuK4Jr8pEg/mkOkEEjkZGh10OmiZ5JCLiDIAIBg89J7jXZUvxjS6zMotad4A1O51TbFYSqykwAOe0y7LM5ZJHuA29036/G7h+G8Nwa9hyus5uWDsCHGNO+nPVMgZElJ0zcnqQAdBNguRGUBzsohsmOgmy8UpZZ0QpLIjYOf32VtIKphRNNok2I5LqZxItYFcwc11NojrPy+5V2HY6dukahTGObgQ+AG3cYEbk/YV1LPTJaZDmmCJtIt2VzKU3mTyi+iqxlMh8mTmvcbi30yoSVopB0yVN9+k/IrQcNp5WDKBkdYi1hJF7W3uL3WaYbrYcAxDBScC2SfKT0nMAB1Mf/E80sNlOTKsf8M4W2G3GeczfNENb7x81ozOGpEwu4rQFJg/iKmR8uksyhxDhmEsIh3mJaT8JixOGc9r3PhhflGZsuc6DlIIIJAIkXG3Yyu4w8Co813mkD5MrwSZImQyZa2Ylwm28lUZEz+G47XzAmsWXuW2AvrAudO61vB8RhabRiWuqMrUnZi3NDKpPlIyGYJBJtEQsUdixzoNtvwxsDPvE69F43EecAnytF+5kSeqmpBlWj6dW4TSx1Bzq9TNUrtL2Q61K0hrb6DMyRuQvnuN4Q/D1W03uOSPK4yG6XAJ5I72y9oaRdQdgahz5T4kBwzSABI3MN1101R7MPXxNOjQxdKZq5/EkQ1pb7rsswTYxIt2ToUdex3BhjA2tUBawGGRIzBtpEGQ369lqeJcXpYVuSnRZkFruDZO4aIJcep66wiaJDWMp0WTlygCYDW6CIXzH2i4o/D4rEB7HOBfLRMZCSSSJBNxpEJZfXCNFWfVuF8So1GCqx00zMEiC12hB5JnUuvz1wD2idQz08006khzdriNOy+4+yuJL8JQe4yTTbJPQRPyWbNVDHHF3huLIzAHLOkr4rxCpUdjCMUSGuBdANmuHukxNg4Cx1svsGbxDN4Hug2HqOSm7BUqoiozNl3I1jss4mjKj5Dj8YLthszLtRAFiAZmYkkbfFZ+s0yN539P+F9pqex+GJLwHNe4OuHfmmfrHqvm3tNwT+HqCm29jBBmQCfesAD06JJIrGSZicRUdm2NrD7+7rx2IP4ufLQam/eERxD3tmnf9EEKhBAdfpqEEZlWIZuIIR/BqohwNsl+8oN9MNu28/cKs4oj3SQJv9dEdhTpjrE441JLwRGhO40ER2QWCyvBcTImLTY2iSRBmHWCKwuKo1PDZUdkH47xuYIseckQdOtu/hRSGQPPmJfA91zB/wBI3NjDn9Ryut1VFY8ssJAdaqQ4NBlh2j/GiJZUkQRPfdCvBOjbEiHQdBIInlpboEzdTOUe7AGvpB23Oy3gSb+7oEa0DQIvC1XDO1v4wARAuJkD48ks8Mi5nzXAPI6ehsjKbzluBEm0G2mh5WjXmshCmpxWoyplBDWGCdJ0vHLSEw4jxVvgANgucyXEyHAzA3IeINvWUqx9Qh1pk6meeqXOmdTJ22jZOngXyTo05BvAAJJOggTB7mw7rlEVXNmCYMZhMdrb7/FeIRS8jSk28CakxHYHCl5gBGcG4JUrEQIbuf2W+wHsgwNgVMvpMlPKfonGHsxx4WBo74ocMDZBJnaPvtZOvaugcI4NcQQRII39Ejw1TPcDMTpr9Apxt5KTUVoLwxyumCbSJttM2+4V+LpF8zGaZEQBPIRYAyfioUmy+ACBLQR0MA6907p4YZWnK8cjDBNgdZufNoqEzJ1RELX+xjmk1GPcxoIDhndA8pvAvJIMc9Uv4jwpkgjP5p/JAIkm+boUw9muFNfDspcGk2eGxmbaHDMJuEiWSt3E3JxQZSg1KfmBGeC45TN3AxliWxNtLhZfG45lTxTWY1z/AMOZ2UjS5IdEQD5NZPRR4nizl8oexz3ECqyASAGuIAD4AADT6iEhZTGUloc5pNpawn3i0XJnUn4dE0mTRLiuIYJFF5LXNBiMuXzOdldbzkWvO8bILBOAJne0ETcC1t5NldSwgJ1eD/2WmLe9rcfFe+C1pgaGI3JkTskboPW2azCYVpp03V6ZyhoLQGghrJIJpXy+bO0kESC1E+znFm4iqBRY5tGk7K3MQSc3iEuduCRltJ0KTcLw5MkhxYyCQHZZJGVsEgwTcaboP2Y4ucNUrUyCBnsw62doY3ENv06p4AkfXeF49grltpAkQTygzsdlnP8AUR+Hyse8HzvnOwCWENOrjcgkiB/Seyy+M40DL6Z/mTMb9e6x+P4jUruPiONuZ+g5ppJMVYLcBhw6qb5pcGtIGrnG1l9iweMr4Xh1PxaTwGtAm5IZmAJeIlnlnXbWFlf9OuGhjv4oMD20jkaNXF7oBdYHQH5nkvpmM4s1zRlvYOnYzqNOU/NIs5GljBXwni9OpT8RjgQRIHy+EpnSxTQ27hH+J+O6zWK4Wx7xUa00iASCxxa24lxLJyzvcHqqB7Pw2mK+Ne4QbuY1okuY6RbWWgXvErNNuwYNTj+ItYGxBzPa0AbzbZYX2pxGZzhTMNDi2+5g5j6yRbYq+pSqyC+PFYQIBs6HSCw6E2IjVZHEYo5nZzo4mIMi83HaVHkk0W44IW8QwLXuOaRrLhE9Y2joluN4U5rZBFSmNxGYf3N1He4WowtSkMgqPaMzZMi86Ed7grx2DEE0qgdGkgi08yAN1WEG0LJqzDOI2BBQT2wb/FfR8V7GsrtzszU6u4OQNeZgRezibcj81lMfwJ1FwbVbUYTzDY0cbHNGjSj1aFuxDTw+Yx9dE5wzLtDACbdyfRTwnDmuMw+xIvktGv4vuUYzBtabZwTb8G4P9XIFI7GjgopsAYAQWmXAnzWIiwGh6/3I2lhM0Fr5jYjm0SCQe67DEEA5qpbJ0LbE+U/i3i53ReKdnykB7CJ3bJlwIBLn+Y+YHb30aMAvwpAgN003/YobwDmvLRG0HblKPfiiwluoIFzBJuDYttHbZR8YGN5BP1t+qAcGd4u6KjZta3W5uPWUM94mAI+B+Y1V3HsODUBbYQqHkgAX9eu6cm9ldULlZmG4256dlyBj6ZgabWtAEABMaWMY1ZFuMIsZjurWYqRIOyl2K9SXt5wV2JY19MyaYNjuDyKx2GYA1rAACJk89In4H4rav4lDBLikZyVCYaBfse/1TQn4FlDyLdO6MqcQqE68/iSTI5RNlDC0A50tuAfUQmWFw2UuM+8YInUEz66KqJlNHiFQxLA7/t6Ec+Rj0TRpr06ZIAa0h5LuryNROpMCI36IrBYcloJcKbGy5pIgk2jK33nT8LFU8VeaNCrQpkPLnZ6kGfDLXD3XTAJLZtsL9N1rIbFTKrqdNubKJg2kkFvujLmkWvf828pfTxByyHgEWDSDJl4eTa2vysoUmVKz4kue6/mdrA3LjyHyUC23pZI2GgmnWeSCSJsTbUiDJ6nKAUXSeZzAAQBzsAIt2CBwtNzB5hfX0IkH5ottAOPvaC/L5JbGSHuErWaQbCJAANvVJParwzinOpBzQQJMmC6LnzXnT1lNMDU8J0zJygjKZF9nQbdbyF3EaAxDqrSBSLA0Uc2aC0FwLWgkmSTOYuIEGE6eANGXeZMl0HRXcO4cK1RrGk3PmcT7rR7xJvFum45phhcDRa5oqNz2LYaASXOEtgAibkQTH1CY8Lxudpo+Gykwmc4BzzYQ7L7ws6BtmKF/01fw0PAOMfwIqU6UPBMgNPlmIsf7QNtR1V//APTZ6bmmR5iQ0AReNTG3ONykVKkGzma4y15GWAJaLQSfMAQQYQD5vGuyHdoPVGqbxio5jmh14y3zRl6DtAQf8dWDg0OJEOJB5NBkTM6T8N0o/i3iINx9/BVVsU7MTJA08vIzYbkai63cPUbDiFR7nPzt8nnMmBJBAaAIJc7p3nVLeI4vxZc4BxIvrOwifvRUtxhOeYJqagNA5kkW8vYRqhS6dDPZByCkEHCUXkZ8+UAyJhzT0PKYCBxdCpSc4UarnU5MZ7GOsbqb3ReXG+nNX06guHtMkWvoZF7TIifj0WUmtAaTLsD7aVWkeKLTrEjVpHaC0FavDceo4pmWtlqAgWLdgHCxmxhzhPVYDEiZH3CCqYYtOak4tPylUjy+xHA3fEfZJzT4mErNgucQyqQDLhByuBh3SQFlsSatN+SowMcMoykEGxkb6ToQg6XtLUa7zgyLa/RaN/tFRxNMU8S24HlePK5vYmxHQppRT0BOjPis8Gx0zf8A2cCd+cfFNcHXdUgMBzZQHEkQXAgtPOYZTEdF5Uotyn+Y2pIscuVwyxHMaWQRHhljgSXmSZtBnykQZ0g3ASU0Ns0fDsGKrquZn8ujTk6gTlhobedcqVhzpIa0wJgjra3x+q0jK4bg2s1fU8zjeIFgL/cgpEaeyeSpIEXbM5xcHOP7f1KCrvJiSTAAueQiB0TPjTYeP7f1SqsbQO/qlM9lL1y8qHVcsYdU8aDbQqVbHhoueyTMr5fdElUurOmXEN+vzSKA3cNrY5x0hg5n9lVSxZMhhJn3nn9EDSw4eSSSe6LzNbY29EWktATvY14c4e7omzOIPog5Mskta6LkySRB05b7/DM08U0GTJRdTixcZDQOQ2HYJoulk0lbwaLi/FHNa3+Ia6KvulmVvk0MtbqQc2sTKzBeTuQI+7IrD41ziPK02gS0GBMwJ0ErT0uFvxNJ2UUpgASA08zEDp9U1dtC1RjzWAVtJ8m5gbKOO4a+mXS2zTE9yQDItsjuEU6Zo1XOAzMLC0/mJMZLkCCJNgTYKdBs8pNLQXRItBIkA2Pb0KlULiCZgkHbUnsupYuz2ioWNIBLDMOLREwBE6x39VQ7EZjP2OgStDJleHzUwSQLkXNyOcdTMIsY+pEF5iQNSYEkwOk3hB4mpEER99FU0mNZPMfFY2g0unzannuAJV9F7pgkx0sgqfu3Imbwr6b3HWOndKMh8/EuylrjYOmIAg3mI90dBZWuwFRxZTbD3OaXgBwloEkgjnAmOoSHE4gCmGgkvM5raaRHPdMf/Gw1odSoim8TJLi4kQBlh9oN++YomPX2JBsRYjtYqDmiJ+qX4TGZgc0Zp16GLH1m/VWuxH+UrCmQqPDm+U6f8KvBUyAZ5/f6KzO0EuAg7oNlc57TG4P7oowycf8AlXYcMlzXhoziMxLvJeZ8vYg62KFqVYEi4J+7K/h1SnVDmmoabg10S2ZfmADdJFo31HVZIDYPj2UWim8OcXQcwI0dOgucwiLmNVEvaG5psV3F8GYYXNyui5E+bSDBFjAB1M5l5TrkUhSJlk5stozRE/CEWgIhxPAtIZBa9rhII94dDyIKp4bUfhyYAqN5bjuN1dSyjaOyHrYkNNzCMZNGaTG1f2gov/2WMfGoZBPeEvZWcX53iLiw5axOx1UPFC8ZXF5E2IE7TZO5WKlRq3UGkM8LEsqAgF9N1nNzB7iMx94NytEk6vXj3TdZ/BcQbTiWgWgkTOsyZ/Tkm4xAItb/ADfTsjdmQo4s0Cpdsy214vOqU1Wf4TLjD/OOyXPqWg35FYDBKjV4pVXeq5YUnlVNSiCbhcuWATaxWZAdVy5AYpxVMASFVTcuXIoZDngNIOyuduTba0+qa42u6kyKbiwZc0A7mx16FcuVPBMY1cIBRwxJc7OC90nVwaXg2jcfAlKqlPMACSfNmJ3nK3frPyHJerkJBQl8aJEC5BmLiJsDsL/IKNNy5cpMY7OZK9YL73leLkAllIoqm64XLkrGRANuTuvKjzllcuRMeUBYnmrGNAJXLkGZHtUQSohy5cgjHVahDSRsgsPXd4gdmMk3vrfdcuTwFkPqjjpJj3o6x/kpa8rlyDGItclHHTdvUfquXJuP/Qk9F/DqhNOTeFe6qTytay5ci9mWginSBY4nUFkeuafoFPCYhzXBo0XLkDEOMP8AM3sUtJXLkwrKQVy5cm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TEhUUEhQWFRUWGBoaGBgYGBoeHhoZGBgYFxocGBgYHCggGh0lHBcVITEhJSkrLi4uFx8zODMsNygtLisBCgoKDg0OGhAQGiwkHyQsLCwsLCwsLCwsLCwsLCwsLCwsLCwsLCwsLCwsLCwsLCwsLCwsLCwsLCwsLCwsLDcrLP/AABEIALQBGAMBIgACEQEDEQH/xAAcAAACAwEBAQEAAAAAAAAAAAAEBQIDBgABBwj/xABAEAABAwIEBAMGBAUDAgcBAAABAAIRAyEEEjFBBVFhcRMigQYykaGx8EJSwdEUI2Jy4QdD8TOCFSRTY5Kiwhb/xAAZAQADAQEBAAAAAAAAAAAAAAABAgMABAX/xAAjEQACAgICAgMBAQEAAAAAAAAAAQIRITEDEkFREyJxYTIE/9oADAMBAAIRAxEAPwD5SxXNVbGqwKI6JAKcKDXjurQlDRFer2F7CBqIryFJcUTA2KBymCR2S4VXC+Y+qaVtClBPdUiKww8Tqn/cPwH7Lw4uodXu+KEa8JlQp0yLEzueXOeeyZoKaKc7vzO+JUhiH/nd8Vb41MaEE9bLq1JsBwewzNgbiI1+PyKWh00zmYp/5ips4k/SVU2l1FuRVLeqWkH8NBS48/wv+jRMQ3MQc0kGDGa5sbxCXl7qjhmN9BH6oVjSBsUx4JRD6rGkwHSJ5WKSPHGL+pm21k9dgy0SQq6aN4vW8xa33Qbf5CXhO0ImTrGxQqIqnynshQ4LJBbJSvF09V0rUCyt5uoly574VFR/6pkhW6GXCHkhx5W+qf0vdCRcFEsPVwHzCfmyhybLQ0ReqnhWKDgpjFUKtwVjlApgFLlU4K9yHqO2TIVlLyuU8q5OKC+IOaG1OpKliKMGRuVdhaUXKfCQlW6PcOy4ReyqyiZXrnJGyiVHuZSa9UFy9a4rUEm5y8LkNiq2UdTolzargZkp4wsk5UNqrksqEXvuvK1ZztfgqsqpGFCOZ4vQvQwq/wDhwBJKZ0hUmDhSDlJtOeyIdhw1of73MaQf1C1oansqpSTorWr0VHaiB2CgXO5fJK4jRnWwlh7ozBEh06wJ+iV+eNUVw95JcD+X9QkcWlY65E8BznSvGrxqkxqUxDEDyO7JWXwOv3onLqjWiXiW7hVf+Wd+ZvpP6po6EnG3sV0GOceQ3P3qmH8MS0lpEjY6nsiadKl+Go3sZH/5/VS/gSfdIcOjmn5Zp+SzbYYxoUVabtxfkRHzVVSlYaX6j908dgajbueY5OZUj4hpCrfg2OP4I75Z9HQinQrg/ZPg1OGN/uKbvQODkEACYn9tkc9cs8s6Y4VEIUSF7K8MoBKnhQIU3HmqniddEwCo3005/soZY0VypzIikCuUXvAXJhQSZC9a5UNqKPLUwnoIWHLi5UGsBqVU7GDa6yi2BySC2PhzSdnAnsCE6fjGD/dJ1mXnQeUkXuZEgf1LK1MVKpzE7J1BiOaNNi8WC6W1LCdakbGPxTrCHwuLabGo43dfMdA6BNxqCNlniFJrCdFSqJt2aAYnTzxpcv5t/v2Nzp061YbGgtaHVHZoBJzf+7ljX8vwF7pRSw7ne60lMMJwkmS8EdEHJIKi2HNxjRH8y1r5zpLRJg2Jl3aEsxYl73G8BpN5GYtaIncAyPRG/wDhTN/qqHcPeMzWeYO+UGRKX5Isf45LILSfm1CPZw3OLGPVDfwD2XLfh+qP4di41APQrN+gU/IrrucwlpEQqhVcdJW/dgKWNoZQAMQLtga/0nppHKFnKfD3MA8Sx2ZvbnyTN4sXrkROpuFzZM+H0vMZ/If0Q2KcSb7HROOFhpN9gbdIM/olm/qGC+xW1qnX8rZP2eSJxAEAt53S/EVvEIaNAZKmijKamIzNyxrv6oajgcxPIbp1V4LV8E1m03ZIJzi4GXWY0hD8OH8od4+iPalgMIdnTAn4XLG8KhoAMwbEfL6JxUpoDEs5WWUrFlGhw/F5fdqON/8A1HCwIk6/lJI7KwcWf5YrGBcg1DfyvtBd+YMSGl3C7EUhNwQeaawUajh+MbPmqOu98HMYAAkTBHO3NGHFiR5j+H/c5yCPf1BvtYLN4d4hS8dQZVDyljhEOqOmXXDjEB8D8W4j0lc7HtGtS1r53TE0wSb2Mufb+lIH1FXmWRhli6kvBJkwJEyAYve8qpzpQbqq6lVzA5TMajkt1ZrLMXVytJGqXNxTiJH0RGIpFwiUPSwZG4hPFJIDKX1juuVtTDr1MLQva8DReeMZj6K/DYadAT6H6I9mBfHuEeicQTtplx09Ve3AnmmgwrhqD8FdQwxcYAJ9EHJmUROOHHmraPCnE2KdU8Le9kdQpgaKUuVopHisS0uAkXN+ivGCjZMqmKjUGFOiMw1k69Qk+ST2V+FLIubSj3WknnsiW0CfePoExFADX5kr3w2i2Uffqk7FNKkganhxyHqf2V4wvKB9CvMk6A6Wg69p1U8hgjUc7/sjTYlorAA1gDdLcbwhrpdTc1pAJIJgGBNup2CZOwsDzw0aDmewKV8RxB9xvlaNhueqpBNMSVNB3sRWIxNMmwmPijfbTADD4l5iG1BmZG+bYes/JZnhWI8Ope3W9r9F9J9sqTcXgadRrTnpw4HQgGzgRtMz6BdFWiN0fKK1E3zCDy5J1g6LGsaQ7+YQbcmkEfsh6PD3PMQRe5P3cpjSpAaDQR9ndLJ4yBbK/wCCc5riHMb3df0G6Hp8NJH8sExE6pnTZe9h96dUaOItp0mtAsSczvoJGmhMEqcclHgU4XFYqnRrUGh3hVQA+3XUTpMR2QeFo5BlJkAkgjsOfZH4isx123+qCcT5rkmN9un1+KMvRoOpFVavsEIRJuFOTMQr6NMk3W0DZOjhRAIt3U6lMaR6phQoS2RdGU+A1nU/FyQzmbWvcTqLbJMlKozGJY4Dy2P3zRfDsK97oeMkCZI+gTgUKYIaagaT+IzA79FTVwtSHufekNKgBLb6B27b6SLo2K0FVODUsohr5P4sw1EbaD/KRV8CQRlkg/KOaMpl4ktJv1kW0svH4xxeCQANCAqLrJ0xH2QI3hrnAxqCQQRy5IEUyxx2ctI/iDGuGkHfrsVnOJVQ97iTAc43+n0Cty8UYpVsXik222X03B3QjUfsuc1LKWILXZXG+zufdMKda14XM8F0lI9IXKLasmLLlrM40N+G0mNEMvOt0XUrNm8+kLG0nvGhlFUce/oquZJQNOKw2E9yrmYp+0Dos23HPO4HYKzDYlwOs91KU5eysYL0OxgWvJJkTreAgmuykhp8smCReF38cYiBeypfWkGABpopqvJRxfoe8I4dTxByOe5rgLARBj0+SZ4z2dZTY1zczzIA+dzG1vmFl8BLTnBIcLjotQzjTazGtd5HCS68A+U2ae2yLQrk3Qtfw6oKzTVGVmxAkREgDqdOkpg7C0mDztJJnKdCDMAkREeUzczmHJEYvieanTpOBJytc7IWzBGYRJ10SfGYyxh83iecSJ/S6SH4NOTkW1XsB0E8gEJW4uG3DQToJvHoEqrVybN9SqBA5W32T2BQ9hlN76r81RxHInXoGtS7FkOqFtOernahNOGYGtWByHIyD5/xOGvl5DqiMDwoAjKCbA2JHwVEvJOT8Iz9fh4F2OzQJM/eq3X+nGIdVbWY8y3JBafyxfeyBx3Dc1MEwJmHNOw2M2F59FPglF1I1azM4j3yB5fNpNrA3HonUiTRVVw+R5pC7gYmdeUdxCb8L9m31auWoRRYw5XvdETJMCTDnm8AcpQlJ5cfFcZM3OgAERJMAWE67JnxHH1qzWNZScyiBFNsHzX96fxuMi43KWbRoJ+APE8LpB7miXRJ6xMNI0F7XtqECeGMDdHAXjMAZIFyDaLlogj8WpVw4dUJLg15I1kOMRJvyiD8E6wtWo1povo08r5BeQGugjmR5SYHxSXeh6rZhsThW0ntLRkJMQbCDvfRE18KHt0uOWvotlxb2QJphzXioRPlJzQ0aQ5wGnLqsXi6b2GWHuNrck+sMFp6F3gQ466bovD4UnafvkFQ7F5iHQC7edPgj8LxSo1ophx8OILZ53deNyBbpCSSMpK6PHUnNIiPv6KyrUqOlznE7Ek+sdRb5Jrw7hXjPDcwaDJvyHL73Wm4fwCnTwFZ9YRUzkU82nKQIMfiP/bslSZVqnR8/pUJIsCR00+7IzAOYGvDwSHAtIDiBlOoMak26CNCrRiAwENHqdYVWDLGvD6jRUAvkvA7xr9EVgqoqmZrjmBdRIyuz0zdji2CYOmm2/2EGeIuMyADrYR8lvOI4plZ2aoJa8ABpiABoByDY+SW8Q9lgQDQcDMAtdGunlcBHLXnruqLJzSi0YNrSXx1TapRlstGZw1HTmOvRWu4YaVV3iWOV0CQfMDljykxvr+qpdQqh+ZotYDkfXmjJ2wQ+qYJOb/bHqQiapyUzHp9Ar6jWnz6OiC0iL2uh8ReB6/D/lI8tIrHEWwXDueQS46RGnNcrn2afvsuR2waSsEpEjRFMeDqPUIOmUVSMosCCmU/y3VjYVLLK8P+z+6kyiLjv6FW4bf+4fNDsdr2V1E69h8ikosnYdNtZ7Iylh22MnabQB+tlRgogEAl3fT9lHE4rUan5BO3aIdXdEOKNaXF0mNB1A010QlR866DQLx7Z1MqrFVw3vsP1KG8IelHLPatcAX+CO9n8EH1mmuMtIyQHCzjtmMhG+z/ALPGoc5AfABi28G1402P1WywHDqQc7xQGwNC8QNCBI+EqyhSIS5LZBldr3hjSzKzbLEg2a1uUQRPNU+0FLwg003GSTOUH8sZRm9T6dFfxHGU20qpoiHNJLamaXSTlI3tee8FJKvFm+EWOnOWgtLIjzCIIO41za3iwR0qJtiqpWhztS6T71/jKMwrajgahJcR5WCbZtSY0IYL9y1D4Lh78Q9tOm3zEaD+kXJWw4N7LVn08zIinLcpBi3mM/mJdAjaLwkNfb8F1ehRpsaGZibDK820kuc0WvmEN6GSdE34BghVh7cxdTIcSS1vnLvIN3EHS0aHSZTHhXsHUBBqZQDrDjmiIiII3J9E1wXCzh3kUiHBsOcLSQQ4eYgOMgaCIWqxrSVIDx9MYfzVsOB4mYPDHEBwBztuBNh206LMca4ozEOz+66RImA4DTexi3w0W09sia1BraDWvcXZcp95vYzzbBlL+BexLGQ7FhtR/wCQe6P7j+M/LumwibtizhWGqOL6TSXlrQ5gJMltnCNpykW7pFTdTNVorM8jXw4GW2Jg31EarWYLhTsHisOQ5rmve4AC0MsIJNjZ2n1T/jfs5Qqv8d8gMkvaB/1IuJntFhJss3Zkj5t/qNwbD0nzTblfE+U+9rcj01WEpYZzmuIe1pF8pDiT2LQQD3X1H/UNtGqwuYZqggMa0wcl58vLWO0L5b4LgLnfbeUuh2ls1vs1SqVajadMgVZgXkA6EyNWkSey0ft/xUmuzDSMtFgzxoajgCfgCPmsp7J5G1qb3teWNM1CxxBykRaLiDeQZKGx2KzPqPv5nGJJJiZEk3NoSvCOzhfyZIYiqJjW8qpzj8VU2SSV1R91M6Xx+iZrZCx2sTY6aQj+CcUd4paYh0wPwyL3Hp9EqILyADHc8hJ+iow7S9wYy7ufI8ymi3YkoRUX2HPHRTewPaCHCbn8VzcTcgx2SE4qxY5rnEyIA0M/IpzxIG1nGwEkRJGouOZ+iRV2kGDIjbl25K/Y81ooqNMw5hbGk6qmt4ggwMp3+zbQ/BX4mocsuM/4UpaaTYkmSTOoGwPLQmOqXeSiwkgV7tw0kdIt8V4rIt1BheoYQfsxMysEXSeDoQfqgA1SFJWcUc6mxs1/f1VzXpQ3O3Qnt/gqxuNcNW/opvjZVcq8jgHRE+CQ3MQCCDvolFHiLd5++y1JcPDEBsdZg/DRSknEvCSkBUnmIHyXi8BgnSI+nX0QfiurHKyzd3fd/RCMXJjy5FFFrqxc7JTGZ3PYJ5wvhNNgPiAvLxBM9ibX0INpE20XcPosovDGsLr+9kzBx9Pe7DmmAxTywllB562BuQPdFxcjRXjFI5JScnke+w2Vj3UiSINidchuCb8o+aN9sKVKlDjOZ12huro3NrRvNtkuw3Bq7gKzbVGNl1MnUSTkEaPETHWOcJqz6+KrZ6dN783ugBxsNv1TuWCbKKmKp03VHNp+Jnhjc4JGQScxBcAXkwYi0ehowmA8QF2aHAgBsHYbnQWFtdDoj8VwutSbnqscxsxLmub1iSInX4IXDVYAm2htuSJ13jfsp72PaNT7G45uFrNaXU2ipYktu7Kc0NI0136WO30ehjxll2WmHMLmCQQGjRxI5yPgvlFSiX1MKIi4Bj8r7ONtrH0C3WEp0PFdD3OZlyhhJLWjMHdgCYMTfkRpkLvI+pV3uDPDeCwZZJBEtjm7W0crouhhgRYwJmG2GkRa+iowYzG/uukiJg/tpojcuSAN1gEKeCYz3GBvYASesKGJIDSTsiahWc9seIeHhqmS7jDQOrjlE+qyMhVi2eJVbiC/y0Wvyt2zOi7ibCGtEDczpv3A+M56j6dW7X1AAHEG8ZbQYiRYgDvOuX/j3toNwrSSGAl7pBzuLi8uJFoBJAHZLMPxE0yCGtMQRIvIIOvK2iVyKqJb/qFSeawyAupU8zCRq3zOPm5akT/SfXM06ZrvygZW3uSNBf7Ks4tjqj6jnOdIJcYH9Rk9tvglPma6AT8dpnTuPkhsOje4Dhjm4aoaNVriWwCREi5N5N4E3A2WWqmWhRwfG30Kkh2b3paZAh0k2aREEkrzDw4AA2nXRCbs6P8AmaVosZ7vddhsDUrOy02k9dh3Oyb0cNSZ/MreZsWYJudh1CD4l7SVHDLT/lMGgba20xZTZ1RnKTwecfwtPDUvDBzVnESd43A5D6pb7NYZ2fxB5WtvtJvBDQTruqxQfU/mOktBuSbk9zdEYTFmkZho2mJ0g3HVVhhHBz332F4qqXEtcXkXtrABkwNj+yTYojc/E306p9V4j4h0bEjzCRoD3iYmI2HJLuK4Jr8pEg/mkOkEEjkZGh10OmiZ5JCLiDIAIBg89J7jXZUvxjS6zMotad4A1O51TbFYSqykwAOe0y7LM5ZJHuA29036/G7h+G8Nwa9hyus5uWDsCHGNO+nPVMgZElJ0zcnqQAdBNguRGUBzsohsmOgmy8UpZZ0QpLIjYOf32VtIKphRNNok2I5LqZxItYFcwc11NojrPy+5V2HY6dukahTGObgQ+AG3cYEbk/YV1LPTJaZDmmCJtIt2VzKU3mTyi+iqxlMh8mTmvcbi30yoSVopB0yVN9+k/IrQcNp5WDKBkdYi1hJF7W3uL3WaYbrYcAxDBScC2SfKT0nMAB1Mf/E80sNlOTKsf8M4W2G3GeczfNENb7x81ozOGpEwu4rQFJg/iKmR8uksyhxDhmEsIh3mJaT8JixOGc9r3PhhflGZsuc6DlIIIJAIkXG3Yyu4w8Co813mkD5MrwSZImQyZa2Ylwm28lUZEz+G47XzAmsWXuW2AvrAudO61vB8RhabRiWuqMrUnZi3NDKpPlIyGYJBJtEQsUdixzoNtvwxsDPvE69F43EecAnytF+5kSeqmpBlWj6dW4TSx1Bzq9TNUrtL2Q61K0hrb6DMyRuQvnuN4Q/D1W03uOSPK4yG6XAJ5I72y9oaRdQdgahz5T4kBwzSABI3MN1101R7MPXxNOjQxdKZq5/EkQ1pb7rsswTYxIt2ToUdex3BhjA2tUBawGGRIzBtpEGQ369lqeJcXpYVuSnRZkFruDZO4aIJcep66wiaJDWMp0WTlygCYDW6CIXzH2i4o/D4rEB7HOBfLRMZCSSSJBNxpEJZfXCNFWfVuF8So1GCqx00zMEiC12hB5JnUuvz1wD2idQz08006khzdriNOy+4+yuJL8JQe4yTTbJPQRPyWbNVDHHF3huLIzAHLOkr4rxCpUdjCMUSGuBdANmuHukxNg4Cx1svsGbxDN4Hug2HqOSm7BUqoiozNl3I1jss4mjKj5Dj8YLthszLtRAFiAZmYkkbfFZ+s0yN539P+F9pqex+GJLwHNe4OuHfmmfrHqvm3tNwT+HqCm29jBBmQCfesAD06JJIrGSZicRUdm2NrD7+7rx2IP4ufLQam/eERxD3tmnf9EEKhBAdfpqEEZlWIZuIIR/BqohwNsl+8oN9MNu28/cKs4oj3SQJv9dEdhTpjrE441JLwRGhO40ER2QWCyvBcTImLTY2iSRBmHWCKwuKo1PDZUdkH47xuYIseckQdOtu/hRSGQPPmJfA91zB/wBI3NjDn9Ryut1VFY8ssJAdaqQ4NBlh2j/GiJZUkQRPfdCvBOjbEiHQdBIInlpboEzdTOUe7AGvpB23Oy3gSb+7oEa0DQIvC1XDO1v4wARAuJkD48ks8Mi5nzXAPI6ehsjKbzluBEm0G2mh5WjXmshCmpxWoyplBDWGCdJ0vHLSEw4jxVvgANgucyXEyHAzA3IeINvWUqx9Qh1pk6meeqXOmdTJ22jZOngXyTo05BvAAJJOggTB7mw7rlEVXNmCYMZhMdrb7/FeIRS8jSk28CakxHYHCl5gBGcG4JUrEQIbuf2W+wHsgwNgVMvpMlPKfonGHsxx4WBo74ocMDZBJnaPvtZOvaugcI4NcQQRII39Ejw1TPcDMTpr9Apxt5KTUVoLwxyumCbSJttM2+4V+LpF8zGaZEQBPIRYAyfioUmy+ACBLQR0MA6907p4YZWnK8cjDBNgdZufNoqEzJ1RELX+xjmk1GPcxoIDhndA8pvAvJIMc9Uv4jwpkgjP5p/JAIkm+boUw9muFNfDspcGk2eGxmbaHDMJuEiWSt3E3JxQZSg1KfmBGeC45TN3AxliWxNtLhZfG45lTxTWY1z/AMOZ2UjS5IdEQD5NZPRR4nizl8oexz3ECqyASAGuIAD4AADT6iEhZTGUloc5pNpawn3i0XJnUn4dE0mTRLiuIYJFF5LXNBiMuXzOdldbzkWvO8bILBOAJne0ETcC1t5NldSwgJ1eD/2WmLe9rcfFe+C1pgaGI3JkTskboPW2azCYVpp03V6ZyhoLQGghrJIJpXy+bO0kESC1E+znFm4iqBRY5tGk7K3MQSc3iEuduCRltJ0KTcLw5MkhxYyCQHZZJGVsEgwTcaboP2Y4ucNUrUyCBnsw62doY3ENv06p4AkfXeF49grltpAkQTygzsdlnP8AUR+Hyse8HzvnOwCWENOrjcgkiB/Seyy+M40DL6Z/mTMb9e6x+P4jUruPiONuZ+g5ppJMVYLcBhw6qb5pcGtIGrnG1l9iweMr4Xh1PxaTwGtAm5IZmAJeIlnlnXbWFlf9OuGhjv4oMD20jkaNXF7oBdYHQH5nkvpmM4s1zRlvYOnYzqNOU/NIs5GljBXwni9OpT8RjgQRIHy+EpnSxTQ27hH+J+O6zWK4Wx7xUa00iASCxxa24lxLJyzvcHqqB7Pw2mK+Ne4QbuY1okuY6RbWWgXvErNNuwYNTj+ItYGxBzPa0AbzbZYX2pxGZzhTMNDi2+5g5j6yRbYq+pSqyC+PFYQIBs6HSCw6E2IjVZHEYo5nZzo4mIMi83HaVHkk0W44IW8QwLXuOaRrLhE9Y2joluN4U5rZBFSmNxGYf3N1He4WowtSkMgqPaMzZMi86Ed7grx2DEE0qgdGkgi08yAN1WEG0LJqzDOI2BBQT2wb/FfR8V7GsrtzszU6u4OQNeZgRezibcj81lMfwJ1FwbVbUYTzDY0cbHNGjSj1aFuxDTw+Yx9dE5wzLtDACbdyfRTwnDmuMw+xIvktGv4vuUYzBtabZwTb8G4P9XIFI7GjgopsAYAQWmXAnzWIiwGh6/3I2lhM0Fr5jYjm0SCQe67DEEA5qpbJ0LbE+U/i3i53ReKdnykB7CJ3bJlwIBLn+Y+YHb30aMAvwpAgN003/YobwDmvLRG0HblKPfiiwluoIFzBJuDYttHbZR8YGN5BP1t+qAcGd4u6KjZta3W5uPWUM94mAI+B+Y1V3HsODUBbYQqHkgAX9eu6cm9ldULlZmG4256dlyBj6ZgabWtAEABMaWMY1ZFuMIsZjurWYqRIOyl2K9SXt5wV2JY19MyaYNjuDyKx2GYA1rAACJk89In4H4rav4lDBLikZyVCYaBfse/1TQn4FlDyLdO6MqcQqE68/iSTI5RNlDC0A50tuAfUQmWFw2UuM+8YInUEz66KqJlNHiFQxLA7/t6Ec+Rj0TRpr06ZIAa0h5LuryNROpMCI36IrBYcloJcKbGy5pIgk2jK33nT8LFU8VeaNCrQpkPLnZ6kGfDLXD3XTAJLZtsL9N1rIbFTKrqdNubKJg2kkFvujLmkWvf828pfTxByyHgEWDSDJl4eTa2vysoUmVKz4kue6/mdrA3LjyHyUC23pZI2GgmnWeSCSJsTbUiDJ6nKAUXSeZzAAQBzsAIt2CBwtNzB5hfX0IkH5ottAOPvaC/L5JbGSHuErWaQbCJAANvVJParwzinOpBzQQJMmC6LnzXnT1lNMDU8J0zJygjKZF9nQbdbyF3EaAxDqrSBSLA0Uc2aC0FwLWgkmSTOYuIEGE6eANGXeZMl0HRXcO4cK1RrGk3PmcT7rR7xJvFum45phhcDRa5oqNz2LYaASXOEtgAibkQTH1CY8Lxudpo+Gykwmc4BzzYQ7L7ws6BtmKF/01fw0PAOMfwIqU6UPBMgNPlmIsf7QNtR1V//APTZ6bmmR5iQ0AReNTG3ONykVKkGzma4y15GWAJaLQSfMAQQYQD5vGuyHdoPVGqbxio5jmh14y3zRl6DtAQf8dWDg0OJEOJB5NBkTM6T8N0o/i3iINx9/BVVsU7MTJA08vIzYbkai63cPUbDiFR7nPzt8nnMmBJBAaAIJc7p3nVLeI4vxZc4BxIvrOwifvRUtxhOeYJqagNA5kkW8vYRqhS6dDPZByCkEHCUXkZ8+UAyJhzT0PKYCBxdCpSc4UarnU5MZ7GOsbqb3ReXG+nNX06guHtMkWvoZF7TIifj0WUmtAaTLsD7aVWkeKLTrEjVpHaC0FavDceo4pmWtlqAgWLdgHCxmxhzhPVYDEiZH3CCqYYtOak4tPylUjy+xHA3fEfZJzT4mErNgucQyqQDLhByuBh3SQFlsSatN+SowMcMoykEGxkb6ToQg6XtLUa7zgyLa/RaN/tFRxNMU8S24HlePK5vYmxHQppRT0BOjPis8Gx0zf8A2cCd+cfFNcHXdUgMBzZQHEkQXAgtPOYZTEdF5Uotyn+Y2pIscuVwyxHMaWQRHhljgSXmSZtBnykQZ0g3ASU0Ns0fDsGKrquZn8ujTk6gTlhobedcqVhzpIa0wJgjra3x+q0jK4bg2s1fU8zjeIFgL/cgpEaeyeSpIEXbM5xcHOP7f1KCrvJiSTAAueQiB0TPjTYeP7f1SqsbQO/qlM9lL1y8qHVcsYdU8aDbQqVbHhoueyTMr5fdElUurOmXEN+vzSKA3cNrY5x0hg5n9lVSxZMhhJn3nn9EDSw4eSSSe6LzNbY29EWktATvY14c4e7omzOIPog5Mskta6LkySRB05b7/DM08U0GTJRdTixcZDQOQ2HYJoulk0lbwaLi/FHNa3+Ia6KvulmVvk0MtbqQc2sTKzBeTuQI+7IrD41ziPK02gS0GBMwJ0ErT0uFvxNJ2UUpgASA08zEDp9U1dtC1RjzWAVtJ8m5gbKOO4a+mXS2zTE9yQDItsjuEU6Zo1XOAzMLC0/mJMZLkCCJNgTYKdBs8pNLQXRItBIkA2Pb0KlULiCZgkHbUnsupYuz2ioWNIBLDMOLREwBE6x39VQ7EZjP2OgStDJleHzUwSQLkXNyOcdTMIsY+pEF5iQNSYEkwOk3hB4mpEER99FU0mNZPMfFY2g0unzannuAJV9F7pgkx0sgqfu3Imbwr6b3HWOndKMh8/EuylrjYOmIAg3mI90dBZWuwFRxZTbD3OaXgBwloEkgjnAmOoSHE4gCmGgkvM5raaRHPdMf/Gw1odSoim8TJLi4kQBlh9oN++YomPX2JBsRYjtYqDmiJ+qX4TGZgc0Zp16GLH1m/VWuxH+UrCmQqPDm+U6f8KvBUyAZ5/f6KzO0EuAg7oNlc57TG4P7oowycf8AlXYcMlzXhoziMxLvJeZ8vYg62KFqVYEi4J+7K/h1SnVDmmoabg10S2ZfmADdJFo31HVZIDYPj2UWim8OcXQcwI0dOgucwiLmNVEvaG5psV3F8GYYXNyui5E+bSDBFjAB1M5l5TrkUhSJlk5stozRE/CEWgIhxPAtIZBa9rhII94dDyIKp4bUfhyYAqN5bjuN1dSyjaOyHrYkNNzCMZNGaTG1f2gov/2WMfGoZBPeEvZWcX53iLiw5axOx1UPFC8ZXF5E2IE7TZO5WKlRq3UGkM8LEsqAgF9N1nNzB7iMx94NytEk6vXj3TdZ/BcQbTiWgWgkTOsyZ/Tkm4xAItb/ADfTsjdmQo4s0Cpdsy214vOqU1Wf4TLjD/OOyXPqWg35FYDBKjV4pVXeq5YUnlVNSiCbhcuWATaxWZAdVy5AYpxVMASFVTcuXIoZDngNIOyuduTba0+qa42u6kyKbiwZc0A7mx16FcuVPBMY1cIBRwxJc7OC90nVwaXg2jcfAlKqlPMACSfNmJ3nK3frPyHJerkJBQl8aJEC5BmLiJsDsL/IKNNy5cpMY7OZK9YL73leLkAllIoqm64XLkrGRANuTuvKjzllcuRMeUBYnmrGNAJXLkGZHtUQSohy5cgjHVahDSRsgsPXd4gdmMk3vrfdcuTwFkPqjjpJj3o6x/kpa8rlyDGItclHHTdvUfquXJuP/Qk9F/DqhNOTeFe6qTytay5ci9mWginSBY4nUFkeuafoFPCYhzXBo0XLkDEOMP8AM3sUtJXLkwrKQVy5cm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eg;base64,/9j/4AAQSkZJRgABAQAAAQABAAD/2wCEAAkGBxQTEhUUEhQWFRUWGBoaGBgYGBoeHhoZGBgYFxocGBgYHCggGh0lHBcVITEhJSkrLi4uFx8zODMsNygtLisBCgoKDg0OGhAQGiwkHyQsLCwsLCwsLCwsLCwsLCwsLCwsLCwsLCwsLCwsLCwsLCwsLCwsLCwsLCwsLCwsLDcrLP/AABEIALQBGAMBIgACEQEDEQH/xAAcAAACAwEBAQEAAAAAAAAAAAAEBQIDBgABBwj/xABAEAABAwIEBAMGBAUDAgcBAAABAAIRAyEEEjFBBVFhcRMigQYykaGx8EJSwdEUI2Jy4QdD8TOCFSRTY5Kiwhb/xAAZAQADAQEBAAAAAAAAAAAAAAABAgMABAX/xAAjEQACAgICAgMBAQEAAAAAAAAAAQIRITEDEkFREyJxYTIE/9oADAMBAAIRAxEAPwD5SxXNVbGqwKI6JAKcKDXjurQlDRFer2F7CBqIryFJcUTA2KBymCR2S4VXC+Y+qaVtClBPdUiKww8Tqn/cPwH7Lw4uodXu+KEa8JlQp0yLEzueXOeeyZoKaKc7vzO+JUhiH/nd8Vb41MaEE9bLq1JsBwewzNgbiI1+PyKWh00zmYp/5ips4k/SVU2l1FuRVLeqWkH8NBS48/wv+jRMQ3MQc0kGDGa5sbxCXl7qjhmN9BH6oVjSBsUx4JRD6rGkwHSJ5WKSPHGL+pm21k9dgy0SQq6aN4vW8xa33Qbf5CXhO0ImTrGxQqIqnynshQ4LJBbJSvF09V0rUCyt5uoly574VFR/6pkhW6GXCHkhx5W+qf0vdCRcFEsPVwHzCfmyhybLQ0ReqnhWKDgpjFUKtwVjlApgFLlU4K9yHqO2TIVlLyuU8q5OKC+IOaG1OpKliKMGRuVdhaUXKfCQlW6PcOy4ReyqyiZXrnJGyiVHuZSa9UFy9a4rUEm5y8LkNiq2UdTolzargZkp4wsk5UNqrksqEXvuvK1ZztfgqsqpGFCOZ4vQvQwq/wDhwBJKZ0hUmDhSDlJtOeyIdhw1of73MaQf1C1oansqpSTorWr0VHaiB2CgXO5fJK4jRnWwlh7ozBEh06wJ+iV+eNUVw95JcD+X9QkcWlY65E8BznSvGrxqkxqUxDEDyO7JWXwOv3onLqjWiXiW7hVf+Wd+ZvpP6po6EnG3sV0GOceQ3P3qmH8MS0lpEjY6nsiadKl+Go3sZH/5/VS/gSfdIcOjmn5Zp+SzbYYxoUVabtxfkRHzVVSlYaX6j908dgajbueY5OZUj4hpCrfg2OP4I75Z9HQinQrg/ZPg1OGN/uKbvQODkEACYn9tkc9cs8s6Y4VEIUSF7K8MoBKnhQIU3HmqniddEwCo3005/soZY0VypzIikCuUXvAXJhQSZC9a5UNqKPLUwnoIWHLi5UGsBqVU7GDa6yi2BySC2PhzSdnAnsCE6fjGD/dJ1mXnQeUkXuZEgf1LK1MVKpzE7J1BiOaNNi8WC6W1LCdakbGPxTrCHwuLabGo43dfMdA6BNxqCNlniFJrCdFSqJt2aAYnTzxpcv5t/v2Nzp061YbGgtaHVHZoBJzf+7ljX8vwF7pRSw7ne60lMMJwkmS8EdEHJIKi2HNxjRH8y1r5zpLRJg2Jl3aEsxYl73G8BpN5GYtaIncAyPRG/wDhTN/qqHcPeMzWeYO+UGRKX5Isf45LILSfm1CPZw3OLGPVDfwD2XLfh+qP4di41APQrN+gU/IrrucwlpEQqhVcdJW/dgKWNoZQAMQLtga/0nppHKFnKfD3MA8Sx2ZvbnyTN4sXrkROpuFzZM+H0vMZ/If0Q2KcSb7HROOFhpN9gbdIM/olm/qGC+xW1qnX8rZP2eSJxAEAt53S/EVvEIaNAZKmijKamIzNyxrv6oajgcxPIbp1V4LV8E1m03ZIJzi4GXWY0hD8OH8od4+iPalgMIdnTAn4XLG8KhoAMwbEfL6JxUpoDEs5WWUrFlGhw/F5fdqON/8A1HCwIk6/lJI7KwcWf5YrGBcg1DfyvtBd+YMSGl3C7EUhNwQeaawUajh+MbPmqOu98HMYAAkTBHO3NGHFiR5j+H/c5yCPf1BvtYLN4d4hS8dQZVDyljhEOqOmXXDjEB8D8W4j0lc7HtGtS1r53TE0wSb2Mufb+lIH1FXmWRhli6kvBJkwJEyAYve8qpzpQbqq6lVzA5TMajkt1ZrLMXVytJGqXNxTiJH0RGIpFwiUPSwZG4hPFJIDKX1juuVtTDr1MLQva8DReeMZj6K/DYadAT6H6I9mBfHuEeicQTtplx09Ve3AnmmgwrhqD8FdQwxcYAJ9EHJmUROOHHmraPCnE2KdU8Le9kdQpgaKUuVopHisS0uAkXN+ivGCjZMqmKjUGFOiMw1k69Qk+ST2V+FLIubSj3WknnsiW0CfePoExFADX5kr3w2i2Uffqk7FNKkganhxyHqf2V4wvKB9CvMk6A6Wg69p1U8hgjUc7/sjTYlorAA1gDdLcbwhrpdTc1pAJIJgGBNup2CZOwsDzw0aDmewKV8RxB9xvlaNhueqpBNMSVNB3sRWIxNMmwmPijfbTADD4l5iG1BmZG+bYes/JZnhWI8Ope3W9r9F9J9sqTcXgadRrTnpw4HQgGzgRtMz6BdFWiN0fKK1E3zCDy5J1g6LGsaQ7+YQbcmkEfsh6PD3PMQRe5P3cpjSpAaDQR9ndLJ4yBbK/wCCc5riHMb3df0G6Hp8NJH8sExE6pnTZe9h96dUaOItp0mtAsSczvoJGmhMEqcclHgU4XFYqnRrUGh3hVQA+3XUTpMR2QeFo5BlJkAkgjsOfZH4isx123+qCcT5rkmN9un1+KMvRoOpFVavsEIRJuFOTMQr6NMk3W0DZOjhRAIt3U6lMaR6phQoS2RdGU+A1nU/FyQzmbWvcTqLbJMlKozGJY4Dy2P3zRfDsK97oeMkCZI+gTgUKYIaagaT+IzA79FTVwtSHufekNKgBLb6B27b6SLo2K0FVODUsohr5P4sw1EbaD/KRV8CQRlkg/KOaMpl4ktJv1kW0svH4xxeCQANCAqLrJ0xH2QI3hrnAxqCQQRy5IEUyxx2ctI/iDGuGkHfrsVnOJVQ97iTAc43+n0Cty8UYpVsXik222X03B3QjUfsuc1LKWILXZXG+zufdMKda14XM8F0lI9IXKLasmLLlrM40N+G0mNEMvOt0XUrNm8+kLG0nvGhlFUce/oquZJQNOKw2E9yrmYp+0Dos23HPO4HYKzDYlwOs91KU5eysYL0OxgWvJJkTreAgmuykhp8smCReF38cYiBeypfWkGABpopqvJRxfoe8I4dTxByOe5rgLARBj0+SZ4z2dZTY1zczzIA+dzG1vmFl8BLTnBIcLjotQzjTazGtd5HCS68A+U2ae2yLQrk3Qtfw6oKzTVGVmxAkREgDqdOkpg7C0mDztJJnKdCDMAkREeUzczmHJEYvieanTpOBJytc7IWzBGYRJ10SfGYyxh83iecSJ/S6SH4NOTkW1XsB0E8gEJW4uG3DQToJvHoEqrVybN9SqBA5W32T2BQ9hlN76r81RxHInXoGtS7FkOqFtOernahNOGYGtWByHIyD5/xOGvl5DqiMDwoAjKCbA2JHwVEvJOT8Iz9fh4F2OzQJM/eq3X+nGIdVbWY8y3JBafyxfeyBx3Dc1MEwJmHNOw2M2F59FPglF1I1azM4j3yB5fNpNrA3HonUiTRVVw+R5pC7gYmdeUdxCb8L9m31auWoRRYw5XvdETJMCTDnm8AcpQlJ5cfFcZM3OgAERJMAWE67JnxHH1qzWNZScyiBFNsHzX96fxuMi43KWbRoJ+APE8LpB7miXRJ6xMNI0F7XtqECeGMDdHAXjMAZIFyDaLlogj8WpVw4dUJLg15I1kOMRJvyiD8E6wtWo1povo08r5BeQGugjmR5SYHxSXeh6rZhsThW0ntLRkJMQbCDvfRE18KHt0uOWvotlxb2QJphzXioRPlJzQ0aQ5wGnLqsXi6b2GWHuNrck+sMFp6F3gQ466bovD4UnafvkFQ7F5iHQC7edPgj8LxSo1ophx8OILZ53deNyBbpCSSMpK6PHUnNIiPv6KyrUqOlznE7Ek+sdRb5Jrw7hXjPDcwaDJvyHL73Wm4fwCnTwFZ9YRUzkU82nKQIMfiP/bslSZVqnR8/pUJIsCR00+7IzAOYGvDwSHAtIDiBlOoMak26CNCrRiAwENHqdYVWDLGvD6jRUAvkvA7xr9EVgqoqmZrjmBdRIyuz0zdji2CYOmm2/2EGeIuMyADrYR8lvOI4plZ2aoJa8ABpiABoByDY+SW8Q9lgQDQcDMAtdGunlcBHLXnruqLJzSi0YNrSXx1TapRlstGZw1HTmOvRWu4YaVV3iWOV0CQfMDljykxvr+qpdQqh+ZotYDkfXmjJ2wQ+qYJOb/bHqQiapyUzHp9Ar6jWnz6OiC0iL2uh8ReB6/D/lI8tIrHEWwXDueQS46RGnNcrn2afvsuR2waSsEpEjRFMeDqPUIOmUVSMosCCmU/y3VjYVLLK8P+z+6kyiLjv6FW4bf+4fNDsdr2V1E69h8ikosnYdNtZ7Iylh22MnabQB+tlRgogEAl3fT9lHE4rUan5BO3aIdXdEOKNaXF0mNB1A010QlR866DQLx7Z1MqrFVw3vsP1KG8IelHLPatcAX+CO9n8EH1mmuMtIyQHCzjtmMhG+z/ALPGoc5AfABi28G1402P1WywHDqQc7xQGwNC8QNCBI+EqyhSIS5LZBldr3hjSzKzbLEg2a1uUQRPNU+0FLwg003GSTOUH8sZRm9T6dFfxHGU20qpoiHNJLamaXSTlI3tee8FJKvFm+EWOnOWgtLIjzCIIO41za3iwR0qJtiqpWhztS6T71/jKMwrajgahJcR5WCbZtSY0IYL9y1D4Lh78Q9tOm3zEaD+kXJWw4N7LVn08zIinLcpBi3mM/mJdAjaLwkNfb8F1ehRpsaGZibDK820kuc0WvmEN6GSdE34BghVh7cxdTIcSS1vnLvIN3EHS0aHSZTHhXsHUBBqZQDrDjmiIiII3J9E1wXCzh3kUiHBsOcLSQQ4eYgOMgaCIWqxrSVIDx9MYfzVsOB4mYPDHEBwBztuBNh206LMca4ozEOz+66RImA4DTexi3w0W09sia1BraDWvcXZcp95vYzzbBlL+BexLGQ7FhtR/wCQe6P7j+M/LumwibtizhWGqOL6TSXlrQ5gJMltnCNpykW7pFTdTNVorM8jXw4GW2Jg31EarWYLhTsHisOQ5rmve4AC0MsIJNjZ2n1T/jfs5Qqv8d8gMkvaB/1IuJntFhJss3Zkj5t/qNwbD0nzTblfE+U+9rcj01WEpYZzmuIe1pF8pDiT2LQQD3X1H/UNtGqwuYZqggMa0wcl58vLWO0L5b4LgLnfbeUuh2ls1vs1SqVajadMgVZgXkA6EyNWkSey0ft/xUmuzDSMtFgzxoajgCfgCPmsp7J5G1qb3teWNM1CxxBykRaLiDeQZKGx2KzPqPv5nGJJJiZEk3NoSvCOzhfyZIYiqJjW8qpzj8VU2SSV1R91M6Xx+iZrZCx2sTY6aQj+CcUd4paYh0wPwyL3Hp9EqILyADHc8hJ+iow7S9wYy7ufI8ymi3YkoRUX2HPHRTewPaCHCbn8VzcTcgx2SE4qxY5rnEyIA0M/IpzxIG1nGwEkRJGouOZ+iRV2kGDIjbl25K/Y81ooqNMw5hbGk6qmt4ggwMp3+zbQ/BX4mocsuM/4UpaaTYkmSTOoGwPLQmOqXeSiwkgV7tw0kdIt8V4rIt1BheoYQfsxMysEXSeDoQfqgA1SFJWcUc6mxs1/f1VzXpQ3O3Qnt/gqxuNcNW/opvjZVcq8jgHRE+CQ3MQCCDvolFHiLd5++y1JcPDEBsdZg/DRSknEvCSkBUnmIHyXi8BgnSI+nX0QfiurHKyzd3fd/RCMXJjy5FFFrqxc7JTGZ3PYJ5wvhNNgPiAvLxBM9ibX0INpE20XcPosovDGsLr+9kzBx9Pe7DmmAxTywllB562BuQPdFxcjRXjFI5JScnke+w2Vj3UiSINidchuCb8o+aN9sKVKlDjOZ12huro3NrRvNtkuw3Bq7gKzbVGNl1MnUSTkEaPETHWOcJqz6+KrZ6dN783ugBxsNv1TuWCbKKmKp03VHNp+Jnhjc4JGQScxBcAXkwYi0ehowmA8QF2aHAgBsHYbnQWFtdDoj8VwutSbnqscxsxLmub1iSInX4IXDVYAm2htuSJ13jfsp72PaNT7G45uFrNaXU2ipYktu7Kc0NI0136WO30ehjxll2WmHMLmCQQGjRxI5yPgvlFSiX1MKIi4Bj8r7ONtrH0C3WEp0PFdD3OZlyhhJLWjMHdgCYMTfkRpkLvI+pV3uDPDeCwZZJBEtjm7W0crouhhgRYwJmG2GkRa+iowYzG/uukiJg/tpojcuSAN1gEKeCYz3GBvYASesKGJIDSTsiahWc9seIeHhqmS7jDQOrjlE+qyMhVi2eJVbiC/y0Wvyt2zOi7ibCGtEDczpv3A+M56j6dW7X1AAHEG8ZbQYiRYgDvOuX/j3toNwrSSGAl7pBzuLi8uJFoBJAHZLMPxE0yCGtMQRIvIIOvK2iVyKqJb/qFSeawyAupU8zCRq3zOPm5akT/SfXM06ZrvygZW3uSNBf7Ks4tjqj6jnOdIJcYH9Rk9tvglPma6AT8dpnTuPkhsOje4Dhjm4aoaNVriWwCREi5N5N4E3A2WWqmWhRwfG30Kkh2b3paZAh0k2aREEkrzDw4AA2nXRCbs6P8AmaVosZ7vddhsDUrOy02k9dh3Oyb0cNSZ/MreZsWYJudh1CD4l7SVHDLT/lMGgba20xZTZ1RnKTwecfwtPDUvDBzVnESd43A5D6pb7NYZ2fxB5WtvtJvBDQTruqxQfU/mOktBuSbk9zdEYTFmkZho2mJ0g3HVVhhHBz332F4qqXEtcXkXtrABkwNj+yTYojc/E306p9V4j4h0bEjzCRoD3iYmI2HJLuK4Jr8pEg/mkOkEEjkZGh10OmiZ5JCLiDIAIBg89J7jXZUvxjS6zMotad4A1O51TbFYSqykwAOe0y7LM5ZJHuA29036/G7h+G8Nwa9hyus5uWDsCHGNO+nPVMgZElJ0zcnqQAdBNguRGUBzsohsmOgmy8UpZZ0QpLIjYOf32VtIKphRNNok2I5LqZxItYFcwc11NojrPy+5V2HY6dukahTGObgQ+AG3cYEbk/YV1LPTJaZDmmCJtIt2VzKU3mTyi+iqxlMh8mTmvcbi30yoSVopB0yVN9+k/IrQcNp5WDKBkdYi1hJF7W3uL3WaYbrYcAxDBScC2SfKT0nMAB1Mf/E80sNlOTKsf8M4W2G3GeczfNENb7x81ozOGpEwu4rQFJg/iKmR8uksyhxDhmEsIh3mJaT8JixOGc9r3PhhflGZsuc6DlIIIJAIkXG3Yyu4w8Co813mkD5MrwSZImQyZa2Ylwm28lUZEz+G47XzAmsWXuW2AvrAudO61vB8RhabRiWuqMrUnZi3NDKpPlIyGYJBJtEQsUdixzoNtvwxsDPvE69F43EecAnytF+5kSeqmpBlWj6dW4TSx1Bzq9TNUrtL2Q61K0hrb6DMyRuQvnuN4Q/D1W03uOSPK4yG6XAJ5I72y9oaRdQdgahz5T4kBwzSABI3MN1101R7MPXxNOjQxdKZq5/EkQ1pb7rsswTYxIt2ToUdex3BhjA2tUBawGGRIzBtpEGQ369lqeJcXpYVuSnRZkFruDZO4aIJcep66wiaJDWMp0WTlygCYDW6CIXzH2i4o/D4rEB7HOBfLRMZCSSSJBNxpEJZfXCNFWfVuF8So1GCqx00zMEiC12hB5JnUuvz1wD2idQz08006khzdriNOy+4+yuJL8JQe4yTTbJPQRPyWbNVDHHF3huLIzAHLOkr4rxCpUdjCMUSGuBdANmuHukxNg4Cx1svsGbxDN4Hug2HqOSm7BUqoiozNl3I1jss4mjKj5Dj8YLthszLtRAFiAZmYkkbfFZ+s0yN539P+F9pqex+GJLwHNe4OuHfmmfrHqvm3tNwT+HqCm29jBBmQCfesAD06JJIrGSZicRUdm2NrD7+7rx2IP4ufLQam/eERxD3tmnf9EEKhBAdfpqEEZlWIZuIIR/BqohwNsl+8oN9MNu28/cKs4oj3SQJv9dEdhTpjrE441JLwRGhO40ER2QWCyvBcTImLTY2iSRBmHWCKwuKo1PDZUdkH47xuYIseckQdOtu/hRSGQPPmJfA91zB/wBI3NjDn9Ryut1VFY8ssJAdaqQ4NBlh2j/GiJZUkQRPfdCvBOjbEiHQdBIInlpboEzdTOUe7AGvpB23Oy3gSb+7oEa0DQIvC1XDO1v4wARAuJkD48ks8Mi5nzXAPI6ehsjKbzluBEm0G2mh5WjXmshCmpxWoyplBDWGCdJ0vHLSEw4jxVvgANgucyXEyHAzA3IeINvWUqx9Qh1pk6meeqXOmdTJ22jZOngXyTo05BvAAJJOggTB7mw7rlEVXNmCYMZhMdrb7/FeIRS8jSk28CakxHYHCl5gBGcG4JUrEQIbuf2W+wHsgwNgVMvpMlPKfonGHsxx4WBo74ocMDZBJnaPvtZOvaugcI4NcQQRII39Ejw1TPcDMTpr9Apxt5KTUVoLwxyumCbSJttM2+4V+LpF8zGaZEQBPIRYAyfioUmy+ACBLQR0MA6907p4YZWnK8cjDBNgdZufNoqEzJ1RELX+xjmk1GPcxoIDhndA8pvAvJIMc9Uv4jwpkgjP5p/JAIkm+boUw9muFNfDspcGk2eGxmbaHDMJuEiWSt3E3JxQZSg1KfmBGeC45TN3AxliWxNtLhZfG45lTxTWY1z/AMOZ2UjS5IdEQD5NZPRR4nizl8oexz3ECqyASAGuIAD4AADT6iEhZTGUloc5pNpawn3i0XJnUn4dE0mTRLiuIYJFF5LXNBiMuXzOdldbzkWvO8bILBOAJne0ETcC1t5NldSwgJ1eD/2WmLe9rcfFe+C1pgaGI3JkTskboPW2azCYVpp03V6ZyhoLQGghrJIJpXy+bO0kESC1E+znFm4iqBRY5tGk7K3MQSc3iEuduCRltJ0KTcLw5MkhxYyCQHZZJGVsEgwTcaboP2Y4ucNUrUyCBnsw62doY3ENv06p4AkfXeF49grltpAkQTygzsdlnP8AUR+Hyse8HzvnOwCWENOrjcgkiB/Seyy+M40DL6Z/mTMb9e6x+P4jUruPiONuZ+g5ppJMVYLcBhw6qb5pcGtIGrnG1l9iweMr4Xh1PxaTwGtAm5IZmAJeIlnlnXbWFlf9OuGhjv4oMD20jkaNXF7oBdYHQH5nkvpmM4s1zRlvYOnYzqNOU/NIs5GljBXwni9OpT8RjgQRIHy+EpnSxTQ27hH+J+O6zWK4Wx7xUa00iASCxxa24lxLJyzvcHqqB7Pw2mK+Ne4QbuY1okuY6RbWWgXvErNNuwYNTj+ItYGxBzPa0AbzbZYX2pxGZzhTMNDi2+5g5j6yRbYq+pSqyC+PFYQIBs6HSCw6E2IjVZHEYo5nZzo4mIMi83HaVHkk0W44IW8QwLXuOaRrLhE9Y2joluN4U5rZBFSmNxGYf3N1He4WowtSkMgqPaMzZMi86Ed7grx2DEE0qgdGkgi08yAN1WEG0LJqzDOI2BBQT2wb/FfR8V7GsrtzszU6u4OQNeZgRezibcj81lMfwJ1FwbVbUYTzDY0cbHNGjSj1aFuxDTw+Yx9dE5wzLtDACbdyfRTwnDmuMw+xIvktGv4vuUYzBtabZwTb8G4P9XIFI7GjgopsAYAQWmXAnzWIiwGh6/3I2lhM0Fr5jYjm0SCQe67DEEA5qpbJ0LbE+U/i3i53ReKdnykB7CJ3bJlwIBLn+Y+YHb30aMAvwpAgN003/YobwDmvLRG0HblKPfiiwluoIFzBJuDYttHbZR8YGN5BP1t+qAcGd4u6KjZta3W5uPWUM94mAI+B+Y1V3HsODUBbYQqHkgAX9eu6cm9ldULlZmG4256dlyBj6ZgabWtAEABMaWMY1ZFuMIsZjurWYqRIOyl2K9SXt5wV2JY19MyaYNjuDyKx2GYA1rAACJk89In4H4rav4lDBLikZyVCYaBfse/1TQn4FlDyLdO6MqcQqE68/iSTI5RNlDC0A50tuAfUQmWFw2UuM+8YInUEz66KqJlNHiFQxLA7/t6Ec+Rj0TRpr06ZIAa0h5LuryNROpMCI36IrBYcloJcKbGy5pIgk2jK33nT8LFU8VeaNCrQpkPLnZ6kGfDLXD3XTAJLZtsL9N1rIbFTKrqdNubKJg2kkFvujLmkWvf828pfTxByyHgEWDSDJl4eTa2vysoUmVKz4kue6/mdrA3LjyHyUC23pZI2GgmnWeSCSJsTbUiDJ6nKAUXSeZzAAQBzsAIt2CBwtNzB5hfX0IkH5ottAOPvaC/L5JbGSHuErWaQbCJAANvVJParwzinOpBzQQJMmC6LnzXnT1lNMDU8J0zJygjKZF9nQbdbyF3EaAxDqrSBSLA0Uc2aC0FwLWgkmSTOYuIEGE6eANGXeZMl0HRXcO4cK1RrGk3PmcT7rR7xJvFum45phhcDRa5oqNz2LYaASXOEtgAibkQTH1CY8Lxudpo+Gykwmc4BzzYQ7L7ws6BtmKF/01fw0PAOMfwIqU6UPBMgNPlmIsf7QNtR1V//APTZ6bmmR5iQ0AReNTG3ONykVKkGzma4y15GWAJaLQSfMAQQYQD5vGuyHdoPVGqbxio5jmh14y3zRl6DtAQf8dWDg0OJEOJB5NBkTM6T8N0o/i3iINx9/BVVsU7MTJA08vIzYbkai63cPUbDiFR7nPzt8nnMmBJBAaAIJc7p3nVLeI4vxZc4BxIvrOwifvRUtxhOeYJqagNA5kkW8vYRqhS6dDPZByCkEHCUXkZ8+UAyJhzT0PKYCBxdCpSc4UarnU5MZ7GOsbqb3ReXG+nNX06guHtMkWvoZF7TIifj0WUmtAaTLsD7aVWkeKLTrEjVpHaC0FavDceo4pmWtlqAgWLdgHCxmxhzhPVYDEiZH3CCqYYtOak4tPylUjy+xHA3fEfZJzT4mErNgucQyqQDLhByuBh3SQFlsSatN+SowMcMoykEGxkb6ToQg6XtLUa7zgyLa/RaN/tFRxNMU8S24HlePK5vYmxHQppRT0BOjPis8Gx0zf8A2cCd+cfFNcHXdUgMBzZQHEkQXAgtPOYZTEdF5Uotyn+Y2pIscuVwyxHMaWQRHhljgSXmSZtBnykQZ0g3ASU0Ns0fDsGKrquZn8ujTk6gTlhobedcqVhzpIa0wJgjra3x+q0jK4bg2s1fU8zjeIFgL/cgpEaeyeSpIEXbM5xcHOP7f1KCrvJiSTAAueQiB0TPjTYeP7f1SqsbQO/qlM9lL1y8qHVcsYdU8aDbQqVbHhoueyTMr5fdElUurOmXEN+vzSKA3cNrY5x0hg5n9lVSxZMhhJn3nn9EDSw4eSSSe6LzNbY29EWktATvY14c4e7omzOIPog5Mskta6LkySRB05b7/DM08U0GTJRdTixcZDQOQ2HYJoulk0lbwaLi/FHNa3+Ia6KvulmVvk0MtbqQc2sTKzBeTuQI+7IrD41ziPK02gS0GBMwJ0ErT0uFvxNJ2UUpgASA08zEDp9U1dtC1RjzWAVtJ8m5gbKOO4a+mXS2zTE9yQDItsjuEU6Zo1XOAzMLC0/mJMZLkCCJNgTYKdBs8pNLQXRItBIkA2Pb0KlULiCZgkHbUnsupYuz2ioWNIBLDMOLREwBE6x39VQ7EZjP2OgStDJleHzUwSQLkXNyOcdTMIsY+pEF5iQNSYEkwOk3hB4mpEER99FU0mNZPMfFY2g0unzannuAJV9F7pgkx0sgqfu3Imbwr6b3HWOndKMh8/EuylrjYOmIAg3mI90dBZWuwFRxZTbD3OaXgBwloEkgjnAmOoSHE4gCmGgkvM5raaRHPdMf/Gw1odSoim8TJLi4kQBlh9oN++YomPX2JBsRYjtYqDmiJ+qX4TGZgc0Zp16GLH1m/VWuxH+UrCmQqPDm+U6f8KvBUyAZ5/f6KzO0EuAg7oNlc57TG4P7oowycf8AlXYcMlzXhoziMxLvJeZ8vYg62KFqVYEi4J+7K/h1SnVDmmoabg10S2ZfmADdJFo31HVZIDYPj2UWim8OcXQcwI0dOgucwiLmNVEvaG5psV3F8GYYXNyui5E+bSDBFjAB1M5l5TrkUhSJlk5stozRE/CEWgIhxPAtIZBa9rhII94dDyIKp4bUfhyYAqN5bjuN1dSyjaOyHrYkNNzCMZNGaTG1f2gov/2WMfGoZBPeEvZWcX53iLiw5axOx1UPFC8ZXF5E2IE7TZO5WKlRq3UGkM8LEsqAgF9N1nNzB7iMx94NytEk6vXj3TdZ/BcQbTiWgWgkTOsyZ/Tkm4xAItb/ADfTsjdmQo4s0Cpdsy214vOqU1Wf4TLjD/OOyXPqWg35FYDBKjV4pVXeq5YUnlVNSiCbhcuWATaxWZAdVy5AYpxVMASFVTcuXIoZDngNIOyuduTba0+qa42u6kyKbiwZc0A7mx16FcuVPBMY1cIBRwxJc7OC90nVwaXg2jcfAlKqlPMACSfNmJ3nK3frPyHJerkJBQl8aJEC5BmLiJsDsL/IKNNy5cpMY7OZK9YL73leLkAllIoqm64XLkrGRANuTuvKjzllcuRMeUBYnmrGNAJXLkGZHtUQSohy5cgjHVahDSRsgsPXd4gdmMk3vrfdcuTwFkPqjjpJj3o6x/kpa8rlyDGItclHHTdvUfquXJuP/Qk9F/DqhNOTeFe6qTytay5ci9mWginSBY4nUFkeuafoFPCYhzXBo0XLkDEOMP8AM3sUtJXLkwrKQVy5cm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data:image/jpeg;base64,/9j/4AAQSkZJRgABAQAAAQABAAD/2wCEAAkGBxQTEhUUEhQWFRUWGBoaGBgYGBoeHhoZGBgYFxocGBgYHCggGh0lHBcVITEhJSkrLi4uFx8zODMsNygtLisBCgoKDg0OGhAQGiwkHyQsLCwsLCwsLCwsLCwsLCwsLCwsLCwsLCwsLCwsLCwsLCwsLCwsLCwsLCwsLCwsLDcrLP/AABEIALQBGAMBIgACEQEDEQH/xAAcAAACAwEBAQEAAAAAAAAAAAAEBQIDBgABBwj/xABAEAABAwIEBAMGBAUDAgcBAAABAAIRAyEEEjFBBVFhcRMigQYykaGx8EJSwdEUI2Jy4QdD8TOCFSRTY5Kiwhb/xAAZAQADAQEBAAAAAAAAAAAAAAABAgMABAX/xAAjEQACAgICAgMBAQEAAAAAAAAAAQIRITEDEkFREyJxYTIE/9oADAMBAAIRAxEAPwD5SxXNVbGqwKI6JAKcKDXjurQlDRFer2F7CBqIryFJcUTA2KBymCR2S4VXC+Y+qaVtClBPdUiKww8Tqn/cPwH7Lw4uodXu+KEa8JlQp0yLEzueXOeeyZoKaKc7vzO+JUhiH/nd8Vb41MaEE9bLq1JsBwewzNgbiI1+PyKWh00zmYp/5ips4k/SVU2l1FuRVLeqWkH8NBS48/wv+jRMQ3MQc0kGDGa5sbxCXl7qjhmN9BH6oVjSBsUx4JRD6rGkwHSJ5WKSPHGL+pm21k9dgy0SQq6aN4vW8xa33Qbf5CXhO0ImTrGxQqIqnynshQ4LJBbJSvF09V0rUCyt5uoly574VFR/6pkhW6GXCHkhx5W+qf0vdCRcFEsPVwHzCfmyhybLQ0ReqnhWKDgpjFUKtwVjlApgFLlU4K9yHqO2TIVlLyuU8q5OKC+IOaG1OpKliKMGRuVdhaUXKfCQlW6PcOy4ReyqyiZXrnJGyiVHuZSa9UFy9a4rUEm5y8LkNiq2UdTolzargZkp4wsk5UNqrksqEXvuvK1ZztfgqsqpGFCOZ4vQvQwq/wDhwBJKZ0hUmDhSDlJtOeyIdhw1of73MaQf1C1oansqpSTorWr0VHaiB2CgXO5fJK4jRnWwlh7ozBEh06wJ+iV+eNUVw95JcD+X9QkcWlY65E8BznSvGrxqkxqUxDEDyO7JWXwOv3onLqjWiXiW7hVf+Wd+ZvpP6po6EnG3sV0GOceQ3P3qmH8MS0lpEjY6nsiadKl+Go3sZH/5/VS/gSfdIcOjmn5Zp+SzbYYxoUVabtxfkRHzVVSlYaX6j908dgajbueY5OZUj4hpCrfg2OP4I75Z9HQinQrg/ZPg1OGN/uKbvQODkEACYn9tkc9cs8s6Y4VEIUSF7K8MoBKnhQIU3HmqniddEwCo3005/soZY0VypzIikCuUXvAXJhQSZC9a5UNqKPLUwnoIWHLi5UGsBqVU7GDa6yi2BySC2PhzSdnAnsCE6fjGD/dJ1mXnQeUkXuZEgf1LK1MVKpzE7J1BiOaNNi8WC6W1LCdakbGPxTrCHwuLabGo43dfMdA6BNxqCNlniFJrCdFSqJt2aAYnTzxpcv5t/v2Nzp061YbGgtaHVHZoBJzf+7ljX8vwF7pRSw7ne60lMMJwkmS8EdEHJIKi2HNxjRH8y1r5zpLRJg2Jl3aEsxYl73G8BpN5GYtaIncAyPRG/wDhTN/qqHcPeMzWeYO+UGRKX5Isf45LILSfm1CPZw3OLGPVDfwD2XLfh+qP4di41APQrN+gU/IrrucwlpEQqhVcdJW/dgKWNoZQAMQLtga/0nppHKFnKfD3MA8Sx2ZvbnyTN4sXrkROpuFzZM+H0vMZ/If0Q2KcSb7HROOFhpN9gbdIM/olm/qGC+xW1qnX8rZP2eSJxAEAt53S/EVvEIaNAZKmijKamIzNyxrv6oajgcxPIbp1V4LV8E1m03ZIJzi4GXWY0hD8OH8od4+iPalgMIdnTAn4XLG8KhoAMwbEfL6JxUpoDEs5WWUrFlGhw/F5fdqON/8A1HCwIk6/lJI7KwcWf5YrGBcg1DfyvtBd+YMSGl3C7EUhNwQeaawUajh+MbPmqOu98HMYAAkTBHO3NGHFiR5j+H/c5yCPf1BvtYLN4d4hS8dQZVDyljhEOqOmXXDjEB8D8W4j0lc7HtGtS1r53TE0wSb2Mufb+lIH1FXmWRhli6kvBJkwJEyAYve8qpzpQbqq6lVzA5TMajkt1ZrLMXVytJGqXNxTiJH0RGIpFwiUPSwZG4hPFJIDKX1juuVtTDr1MLQva8DReeMZj6K/DYadAT6H6I9mBfHuEeicQTtplx09Ve3AnmmgwrhqD8FdQwxcYAJ9EHJmUROOHHmraPCnE2KdU8Le9kdQpgaKUuVopHisS0uAkXN+ivGCjZMqmKjUGFOiMw1k69Qk+ST2V+FLIubSj3WknnsiW0CfePoExFADX5kr3w2i2Uffqk7FNKkganhxyHqf2V4wvKB9CvMk6A6Wg69p1U8hgjUc7/sjTYlorAA1gDdLcbwhrpdTc1pAJIJgGBNup2CZOwsDzw0aDmewKV8RxB9xvlaNhueqpBNMSVNB3sRWIxNMmwmPijfbTADD4l5iG1BmZG+bYes/JZnhWI8Ope3W9r9F9J9sqTcXgadRrTnpw4HQgGzgRtMz6BdFWiN0fKK1E3zCDy5J1g6LGsaQ7+YQbcmkEfsh6PD3PMQRe5P3cpjSpAaDQR9ndLJ4yBbK/wCCc5riHMb3df0G6Hp8NJH8sExE6pnTZe9h96dUaOItp0mtAsSczvoJGmhMEqcclHgU4XFYqnRrUGh3hVQA+3XUTpMR2QeFo5BlJkAkgjsOfZH4isx123+qCcT5rkmN9un1+KMvRoOpFVavsEIRJuFOTMQr6NMk3W0DZOjhRAIt3U6lMaR6phQoS2RdGU+A1nU/FyQzmbWvcTqLbJMlKozGJY4Dy2P3zRfDsK97oeMkCZI+gTgUKYIaagaT+IzA79FTVwtSHufekNKgBLb6B27b6SLo2K0FVODUsohr5P4sw1EbaD/KRV8CQRlkg/KOaMpl4ktJv1kW0svH4xxeCQANCAqLrJ0xH2QI3hrnAxqCQQRy5IEUyxx2ctI/iDGuGkHfrsVnOJVQ97iTAc43+n0Cty8UYpVsXik222X03B3QjUfsuc1LKWILXZXG+zufdMKda14XM8F0lI9IXKLasmLLlrM40N+G0mNEMvOt0XUrNm8+kLG0nvGhlFUce/oquZJQNOKw2E9yrmYp+0Dos23HPO4HYKzDYlwOs91KU5eysYL0OxgWvJJkTreAgmuykhp8smCReF38cYiBeypfWkGABpopqvJRxfoe8I4dTxByOe5rgLARBj0+SZ4z2dZTY1zczzIA+dzG1vmFl8BLTnBIcLjotQzjTazGtd5HCS68A+U2ae2yLQrk3Qtfw6oKzTVGVmxAkREgDqdOkpg7C0mDztJJnKdCDMAkREeUzczmHJEYvieanTpOBJytc7IWzBGYRJ10SfGYyxh83iecSJ/S6SH4NOTkW1XsB0E8gEJW4uG3DQToJvHoEqrVybN9SqBA5W32T2BQ9hlN76r81RxHInXoGtS7FkOqFtOernahNOGYGtWByHIyD5/xOGvl5DqiMDwoAjKCbA2JHwVEvJOT8Iz9fh4F2OzQJM/eq3X+nGIdVbWY8y3JBafyxfeyBx3Dc1MEwJmHNOw2M2F59FPglF1I1azM4j3yB5fNpNrA3HonUiTRVVw+R5pC7gYmdeUdxCb8L9m31auWoRRYw5XvdETJMCTDnm8AcpQlJ5cfFcZM3OgAERJMAWE67JnxHH1qzWNZScyiBFNsHzX96fxuMi43KWbRoJ+APE8LpB7miXRJ6xMNI0F7XtqECeGMDdHAXjMAZIFyDaLlogj8WpVw4dUJLg15I1kOMRJvyiD8E6wtWo1povo08r5BeQGugjmR5SYHxSXeh6rZhsThW0ntLRkJMQbCDvfRE18KHt0uOWvotlxb2QJphzXioRPlJzQ0aQ5wGnLqsXi6b2GWHuNrck+sMFp6F3gQ466bovD4UnafvkFQ7F5iHQC7edPgj8LxSo1ophx8OILZ53deNyBbpCSSMpK6PHUnNIiPv6KyrUqOlznE7Ek+sdRb5Jrw7hXjPDcwaDJvyHL73Wm4fwCnTwFZ9YRUzkU82nKQIMfiP/bslSZVqnR8/pUJIsCR00+7IzAOYGvDwSHAtIDiBlOoMak26CNCrRiAwENHqdYVWDLGvD6jRUAvkvA7xr9EVgqoqmZrjmBdRIyuz0zdji2CYOmm2/2EGeIuMyADrYR8lvOI4plZ2aoJa8ABpiABoByDY+SW8Q9lgQDQcDMAtdGunlcBHLXnruqLJzSi0YNrSXx1TapRlstGZw1HTmOvRWu4YaVV3iWOV0CQfMDljykxvr+qpdQqh+ZotYDkfXmjJ2wQ+qYJOb/bHqQiapyUzHp9Ar6jWnz6OiC0iL2uh8ReB6/D/lI8tIrHEWwXDueQS46RGnNcrn2afvsuR2waSsEpEjRFMeDqPUIOmUVSMosCCmU/y3VjYVLLK8P+z+6kyiLjv6FW4bf+4fNDsdr2V1E69h8ikosnYdNtZ7Iylh22MnabQB+tlRgogEAl3fT9lHE4rUan5BO3aIdXdEOKNaXF0mNB1A010QlR866DQLx7Z1MqrFVw3vsP1KG8IelHLPatcAX+CO9n8EH1mmuMtIyQHCzjtmMhG+z/ALPGoc5AfABi28G1402P1WywHDqQc7xQGwNC8QNCBI+EqyhSIS5LZBldr3hjSzKzbLEg2a1uUQRPNU+0FLwg003GSTOUH8sZRm9T6dFfxHGU20qpoiHNJLamaXSTlI3tee8FJKvFm+EWOnOWgtLIjzCIIO41za3iwR0qJtiqpWhztS6T71/jKMwrajgahJcR5WCbZtSY0IYL9y1D4Lh78Q9tOm3zEaD+kXJWw4N7LVn08zIinLcpBi3mM/mJdAjaLwkNfb8F1ehRpsaGZibDK820kuc0WvmEN6GSdE34BghVh7cxdTIcSS1vnLvIN3EHS0aHSZTHhXsHUBBqZQDrDjmiIiII3J9E1wXCzh3kUiHBsOcLSQQ4eYgOMgaCIWqxrSVIDx9MYfzVsOB4mYPDHEBwBztuBNh206LMca4ozEOz+66RImA4DTexi3w0W09sia1BraDWvcXZcp95vYzzbBlL+BexLGQ7FhtR/wCQe6P7j+M/LumwibtizhWGqOL6TSXlrQ5gJMltnCNpykW7pFTdTNVorM8jXw4GW2Jg31EarWYLhTsHisOQ5rmve4AC0MsIJNjZ2n1T/jfs5Qqv8d8gMkvaB/1IuJntFhJss3Zkj5t/qNwbD0nzTblfE+U+9rcj01WEpYZzmuIe1pF8pDiT2LQQD3X1H/UNtGqwuYZqggMa0wcl58vLWO0L5b4LgLnfbeUuh2ls1vs1SqVajadMgVZgXkA6EyNWkSey0ft/xUmuzDSMtFgzxoajgCfgCPmsp7J5G1qb3teWNM1CxxBykRaLiDeQZKGx2KzPqPv5nGJJJiZEk3NoSvCOzhfyZIYiqJjW8qpzj8VU2SSV1R91M6Xx+iZrZCx2sTY6aQj+CcUd4paYh0wPwyL3Hp9EqILyADHc8hJ+iow7S9wYy7ufI8ymi3YkoRUX2HPHRTewPaCHCbn8VzcTcgx2SE4qxY5rnEyIA0M/IpzxIG1nGwEkRJGouOZ+iRV2kGDIjbl25K/Y81ooqNMw5hbGk6qmt4ggwMp3+zbQ/BX4mocsuM/4UpaaTYkmSTOoGwPLQmOqXeSiwkgV7tw0kdIt8V4rIt1BheoYQfsxMysEXSeDoQfqgA1SFJWcUc6mxs1/f1VzXpQ3O3Qnt/gqxuNcNW/opvjZVcq8jgHRE+CQ3MQCCDvolFHiLd5++y1JcPDEBsdZg/DRSknEvCSkBUnmIHyXi8BgnSI+nX0QfiurHKyzd3fd/RCMXJjy5FFFrqxc7JTGZ3PYJ5wvhNNgPiAvLxBM9ibX0INpE20XcPosovDGsLr+9kzBx9Pe7DmmAxTywllB562BuQPdFxcjRXjFI5JScnke+w2Vj3UiSINidchuCb8o+aN9sKVKlDjOZ12huro3NrRvNtkuw3Bq7gKzbVGNl1MnUSTkEaPETHWOcJqz6+KrZ6dN783ugBxsNv1TuWCbKKmKp03VHNp+Jnhjc4JGQScxBcAXkwYi0ehowmA8QF2aHAgBsHYbnQWFtdDoj8VwutSbnqscxsxLmub1iSInX4IXDVYAm2htuSJ13jfsp72PaNT7G45uFrNaXU2ipYktu7Kc0NI0136WO30ehjxll2WmHMLmCQQGjRxI5yPgvlFSiX1MKIi4Bj8r7ONtrH0C3WEp0PFdD3OZlyhhJLWjMHdgCYMTfkRpkLvI+pV3uDPDeCwZZJBEtjm7W0crouhhgRYwJmG2GkRa+iowYzG/uukiJg/tpojcuSAN1gEKeCYz3GBvYASesKGJIDSTsiahWc9seIeHhqmS7jDQOrjlE+qyMhVi2eJVbiC/y0Wvyt2zOi7ibCGtEDczpv3A+M56j6dW7X1AAHEG8ZbQYiRYgDvOuX/j3toNwrSSGAl7pBzuLi8uJFoBJAHZLMPxE0yCGtMQRIvIIOvK2iVyKqJb/qFSeawyAupU8zCRq3zOPm5akT/SfXM06ZrvygZW3uSNBf7Ks4tjqj6jnOdIJcYH9Rk9tvglPma6AT8dpnTuPkhsOje4Dhjm4aoaNVriWwCREi5N5N4E3A2WWqmWhRwfG30Kkh2b3paZAh0k2aREEkrzDw4AA2nXRCbs6P8AmaVosZ7vddhsDUrOy02k9dh3Oyb0cNSZ/MreZsWYJudh1CD4l7SVHDLT/lMGgba20xZTZ1RnKTwecfwtPDUvDBzVnESd43A5D6pb7NYZ2fxB5WtvtJvBDQTruqxQfU/mOktBuSbk9zdEYTFmkZho2mJ0g3HVVhhHBz332F4qqXEtcXkXtrABkwNj+yTYojc/E306p9V4j4h0bEjzCRoD3iYmI2HJLuK4Jr8pEg/mkOkEEjkZGh10OmiZ5JCLiDIAIBg89J7jXZUvxjS6zMotad4A1O51TbFYSqykwAOe0y7LM5ZJHuA29036/G7h+G8Nwa9hyus5uWDsCHGNO+nPVMgZElJ0zcnqQAdBNguRGUBzsohsmOgmy8UpZZ0QpLIjYOf32VtIKphRNNok2I5LqZxItYFcwc11NojrPy+5V2HY6dukahTGObgQ+AG3cYEbk/YV1LPTJaZDmmCJtIt2VzKU3mTyi+iqxlMh8mTmvcbi30yoSVopB0yVN9+k/IrQcNp5WDKBkdYi1hJF7W3uL3WaYbrYcAxDBScC2SfKT0nMAB1Mf/E80sNlOTKsf8M4W2G3GeczfNENb7x81ozOGpEwu4rQFJg/iKmR8uksyhxDhmEsIh3mJaT8JixOGc9r3PhhflGZsuc6DlIIIJAIkXG3Yyu4w8Co813mkD5MrwSZImQyZa2Ylwm28lUZEz+G47XzAmsWXuW2AvrAudO61vB8RhabRiWuqMrUnZi3NDKpPlIyGYJBJtEQsUdixzoNtvwxsDPvE69F43EecAnytF+5kSeqmpBlWj6dW4TSx1Bzq9TNUrtL2Q61K0hrb6DMyRuQvnuN4Q/D1W03uOSPK4yG6XAJ5I72y9oaRdQdgahz5T4kBwzSABI3MN1101R7MPXxNOjQxdKZq5/EkQ1pb7rsswTYxIt2ToUdex3BhjA2tUBawGGRIzBtpEGQ369lqeJcXpYVuSnRZkFruDZO4aIJcep66wiaJDWMp0WTlygCYDW6CIXzH2i4o/D4rEB7HOBfLRMZCSSSJBNxpEJZfXCNFWfVuF8So1GCqx00zMEiC12hB5JnUuvz1wD2idQz08006khzdriNOy+4+yuJL8JQe4yTTbJPQRPyWbNVDHHF3huLIzAHLOkr4rxCpUdjCMUSGuBdANmuHukxNg4Cx1svsGbxDN4Hug2HqOSm7BUqoiozNl3I1jss4mjKj5Dj8YLthszLtRAFiAZmYkkbfFZ+s0yN539P+F9pqex+GJLwHNe4OuHfmmfrHqvm3tNwT+HqCm29jBBmQCfesAD06JJIrGSZicRUdm2NrD7+7rx2IP4ufLQam/eERxD3tmnf9EEKhBAdfpqEEZlWIZuIIR/BqohwNsl+8oN9MNu28/cKs4oj3SQJv9dEdhTpjrE441JLwRGhO40ER2QWCyvBcTImLTY2iSRBmHWCKwuKo1PDZUdkH47xuYIseckQdOtu/hRSGQPPmJfA91zB/wBI3NjDn9Ryut1VFY8ssJAdaqQ4NBlh2j/GiJZUkQRPfdCvBOjbEiHQdBIInlpboEzdTOUe7AGvpB23Oy3gSb+7oEa0DQIvC1XDO1v4wARAuJkD48ks8Mi5nzXAPI6ehsjKbzluBEm0G2mh5WjXmshCmpxWoyplBDWGCdJ0vHLSEw4jxVvgANgucyXEyHAzA3IeINvWUqx9Qh1pk6meeqXOmdTJ22jZOngXyTo05BvAAJJOggTB7mw7rlEVXNmCYMZhMdrb7/FeIRS8jSk28CakxHYHCl5gBGcG4JUrEQIbuf2W+wHsgwNgVMvpMlPKfonGHsxx4WBo74ocMDZBJnaPvtZOvaugcI4NcQQRII39Ejw1TPcDMTpr9Apxt5KTUVoLwxyumCbSJttM2+4V+LpF8zGaZEQBPIRYAyfioUmy+ACBLQR0MA6907p4YZWnK8cjDBNgdZufNoqEzJ1RELX+xjmk1GPcxoIDhndA8pvAvJIMc9Uv4jwpkgjP5p/JAIkm+boUw9muFNfDspcGk2eGxmbaHDMJuEiWSt3E3JxQZSg1KfmBGeC45TN3AxliWxNtLhZfG45lTxTWY1z/AMOZ2UjS5IdEQD5NZPRR4nizl8oexz3ECqyASAGuIAD4AADT6iEhZTGUloc5pNpawn3i0XJnUn4dE0mTRLiuIYJFF5LXNBiMuXzOdldbzkWvO8bILBOAJne0ETcC1t5NldSwgJ1eD/2WmLe9rcfFe+C1pgaGI3JkTskboPW2azCYVpp03V6ZyhoLQGghrJIJpXy+bO0kESC1E+znFm4iqBRY5tGk7K3MQSc3iEuduCRltJ0KTcLw5MkhxYyCQHZZJGVsEgwTcaboP2Y4ucNUrUyCBnsw62doY3ENv06p4AkfXeF49grltpAkQTygzsdlnP8AUR+Hyse8HzvnOwCWENOrjcgkiB/Seyy+M40DL6Z/mTMb9e6x+P4jUruPiONuZ+g5ppJMVYLcBhw6qb5pcGtIGrnG1l9iweMr4Xh1PxaTwGtAm5IZmAJeIlnlnXbWFlf9OuGhjv4oMD20jkaNXF7oBdYHQH5nkvpmM4s1zRlvYOnYzqNOU/NIs5GljBXwni9OpT8RjgQRIHy+EpnSxTQ27hH+J+O6zWK4Wx7xUa00iASCxxa24lxLJyzvcHqqB7Pw2mK+Ne4QbuY1okuY6RbWWgXvErNNuwYNTj+ItYGxBzPa0AbzbZYX2pxGZzhTMNDi2+5g5j6yRbYq+pSqyC+PFYQIBs6HSCw6E2IjVZHEYo5nZzo4mIMi83HaVHkk0W44IW8QwLXuOaRrLhE9Y2joluN4U5rZBFSmNxGYf3N1He4WowtSkMgqPaMzZMi86Ed7grx2DEE0qgdGkgi08yAN1WEG0LJqzDOI2BBQT2wb/FfR8V7GsrtzszU6u4OQNeZgRezibcj81lMfwJ1FwbVbUYTzDY0cbHNGjSj1aFuxDTw+Yx9dE5wzLtDACbdyfRTwnDmuMw+xIvktGv4vuUYzBtabZwTb8G4P9XIFI7GjgopsAYAQWmXAnzWIiwGh6/3I2lhM0Fr5jYjm0SCQe67DEEA5qpbJ0LbE+U/i3i53ReKdnykB7CJ3bJlwIBLn+Y+YHb30aMAvwpAgN003/YobwDmvLRG0HblKPfiiwluoIFzBJuDYttHbZR8YGN5BP1t+qAcGd4u6KjZta3W5uPWUM94mAI+B+Y1V3HsODUBbYQqHkgAX9eu6cm9ldULlZmG4256dlyBj6ZgabWtAEABMaWMY1ZFuMIsZjurWYqRIOyl2K9SXt5wV2JY19MyaYNjuDyKx2GYA1rAACJk89In4H4rav4lDBLikZyVCYaBfse/1TQn4FlDyLdO6MqcQqE68/iSTI5RNlDC0A50tuAfUQmWFw2UuM+8YInUEz66KqJlNHiFQxLA7/t6Ec+Rj0TRpr06ZIAa0h5LuryNROpMCI36IrBYcloJcKbGy5pIgk2jK33nT8LFU8VeaNCrQpkPLnZ6kGfDLXD3XTAJLZtsL9N1rIbFTKrqdNubKJg2kkFvujLmkWvf828pfTxByyHgEWDSDJl4eTa2vysoUmVKz4kue6/mdrA3LjyHyUC23pZI2GgmnWeSCSJsTbUiDJ6nKAUXSeZzAAQBzsAIt2CBwtNzB5hfX0IkH5ottAOPvaC/L5JbGSHuErWaQbCJAANvVJParwzinOpBzQQJMmC6LnzXnT1lNMDU8J0zJygjKZF9nQbdbyF3EaAxDqrSBSLA0Uc2aC0FwLWgkmSTOYuIEGE6eANGXeZMl0HRXcO4cK1RrGk3PmcT7rR7xJvFum45phhcDRa5oqNz2LYaASXOEtgAibkQTH1CY8Lxudpo+Gykwmc4BzzYQ7L7ws6BtmKF/01fw0PAOMfwIqU6UPBMgNPlmIsf7QNtR1V//APTZ6bmmR5iQ0AReNTG3ONykVKkGzma4y15GWAJaLQSfMAQQYQD5vGuyHdoPVGqbxio5jmh14y3zRl6DtAQf8dWDg0OJEOJB5NBkTM6T8N0o/i3iINx9/BVVsU7MTJA08vIzYbkai63cPUbDiFR7nPzt8nnMmBJBAaAIJc7p3nVLeI4vxZc4BxIvrOwifvRUtxhOeYJqagNA5kkW8vYRqhS6dDPZByCkEHCUXkZ8+UAyJhzT0PKYCBxdCpSc4UarnU5MZ7GOsbqb3ReXG+nNX06guHtMkWvoZF7TIifj0WUmtAaTLsD7aVWkeKLTrEjVpHaC0FavDceo4pmWtlqAgWLdgHCxmxhzhPVYDEiZH3CCqYYtOak4tPylUjy+xHA3fEfZJzT4mErNgucQyqQDLhByuBh3SQFlsSatN+SowMcMoykEGxkb6ToQg6XtLUa7zgyLa/RaN/tFRxNMU8S24HlePK5vYmxHQppRT0BOjPis8Gx0zf8A2cCd+cfFNcHXdUgMBzZQHEkQXAgtPOYZTEdF5Uotyn+Y2pIscuVwyxHMaWQRHhljgSXmSZtBnykQZ0g3ASU0Ns0fDsGKrquZn8ujTk6gTlhobedcqVhzpIa0wJgjra3x+q0jK4bg2s1fU8zjeIFgL/cgpEaeyeSpIEXbM5xcHOP7f1KCrvJiSTAAueQiB0TPjTYeP7f1SqsbQO/qlM9lL1y8qHVcsYdU8aDbQqVbHhoueyTMr5fdElUurOmXEN+vzSKA3cNrY5x0hg5n9lVSxZMhhJn3nn9EDSw4eSSSe6LzNbY29EWktATvY14c4e7omzOIPog5Mskta6LkySRB05b7/DM08U0GTJRdTixcZDQOQ2HYJoulk0lbwaLi/FHNa3+Ia6KvulmVvk0MtbqQc2sTKzBeTuQI+7IrD41ziPK02gS0GBMwJ0ErT0uFvxNJ2UUpgASA08zEDp9U1dtC1RjzWAVtJ8m5gbKOO4a+mXS2zTE9yQDItsjuEU6Zo1XOAzMLC0/mJMZLkCCJNgTYKdBs8pNLQXRItBIkA2Pb0KlULiCZgkHbUnsupYuz2ioWNIBLDMOLREwBE6x39VQ7EZjP2OgStDJleHzUwSQLkXNyOcdTMIsY+pEF5iQNSYEkwOk3hB4mpEER99FU0mNZPMfFY2g0unzannuAJV9F7pgkx0sgqfu3Imbwr6b3HWOndKMh8/EuylrjYOmIAg3mI90dBZWuwFRxZTbD3OaXgBwloEkgjnAmOoSHE4gCmGgkvM5raaRHPdMf/Gw1odSoim8TJLi4kQBlh9oN++YomPX2JBsRYjtYqDmiJ+qX4TGZgc0Zp16GLH1m/VWuxH+UrCmQqPDm+U6f8KvBUyAZ5/f6KzO0EuAg7oNlc57TG4P7oowycf8AlXYcMlzXhoziMxLvJeZ8vYg62KFqVYEi4J+7K/h1SnVDmmoabg10S2ZfmADdJFo31HVZIDYPj2UWim8OcXQcwI0dOgucwiLmNVEvaG5psV3F8GYYXNyui5E+bSDBFjAB1M5l5TrkUhSJlk5stozRE/CEWgIhxPAtIZBa9rhII94dDyIKp4bUfhyYAqN5bjuN1dSyjaOyHrYkNNzCMZNGaTG1f2gov/2WMfGoZBPeEvZWcX53iLiw5axOx1UPFC8ZXF5E2IE7TZO5WKlRq3UGkM8LEsqAgF9N1nNzB7iMx94NytEk6vXj3TdZ/BcQbTiWgWgkTOsyZ/Tkm4xAItb/ADfTsjdmQo4s0Cpdsy214vOqU1Wf4TLjD/OOyXPqWg35FYDBKjV4pVXeq5YUnlVNSiCbhcuWATaxWZAdVy5AYpxVMASFVTcuXIoZDngNIOyuduTba0+qa42u6kyKbiwZc0A7mx16FcuVPBMY1cIBRwxJc7OC90nVwaXg2jcfAlKqlPMACSfNmJ3nK3frPyHJerkJBQl8aJEC5BmLiJsDsL/IKNNy5cpMY7OZK9YL73leLkAllIoqm64XLkrGRANuTuvKjzllcuRMeUBYnmrGNAJXLkGZHtUQSohy5cgjHVahDSRsgsPXd4gdmMk3vrfdcuTwFkPqjjpJj3o6x/kpa8rlyDGItclHHTdvUfquXJuP/Qk9F/DqhNOTeFe6qTytay5ci9mWginSBY4nUFkeuafoFPCYhzXBo0XLkDEOMP8AM3sUtJXLkwrKQVy5cmA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data:image/jpeg;base64,/9j/4AAQSkZJRgABAQAAAQABAAD/2wCEAAkGBxQTEhUUEhQWFBUXFRgXGBgYGB0eIRsbGhgaFhggHxgdHCggGx8lHBcaIjEkJSksLy4vGB8zODMsNygtLiwBCgoKDg0OGhAQGiwkHCUsLCwsLCwsLCwsLCwsLCwsLCwsLCwsLCwsLCwsLCwsKywsLCwsKys3LCssLCsrKysrLP/AABEIAGwAmQMBIgACEQEDEQH/xAAcAAACAgMBAQAAAAAAAAAAAAAEBgMFAQIHAAj/xAA8EAABAwIEBAQDBQgBBQEAAAABAgMRACEEBRIxBhNBUSJhcYEykaEUUrHB0QcVIzNCU2LwsiRDkuHxFv/EABkBAAMBAQEAAAAAAAAAAAAAAAECAwQABf/EACIRAAMAAgMAAgMBAQAAAAAAAAABAhEhAxIxBEEiMlFhE//aAAwDAQACEQMRAD8A4yoVjVWyjWhqxxdNcSuJQEISgACOv4VXYrHLcVqVE+QihRUvNH3RNK5leIPb/TcYhQ6/Ss/a1d60LwKY0+Kfinp2iKjJrsL+D92vGWjOaw2UltCj94kyJtYAxat8nyd1+SgSAbnt1qpTThkOYpRl7iBZxTsT/iUgUuFOWg9qbRXYRvSvSOirxTVmt8C7AkkNf8qWstZ8RHWQR6U74bLHXcOtDV1lIj2UP1qT/YpTfVnNikj36/8Aui8wwhag6krB6pMwe1MGK4QxY8ATA3J1A3iDaNqZskyBthvQ62p0KT4zpMyNgABaOlPWERnkts5K+5VjkZKlIHZQ/WnH9xYdThaRrSqSpPMbITM7axVdiMv5OKAhA8IMJNpKSnrS3S66K8VU72GuL6Go3ma8sCa8ty29eemegyueT5UE8BRz6xck2qvUNW9h2rRAlFe6JuNq0gdqLcFQRWhMz1x5ZVmtTWVGta0GA9Xq9WT+VHAVgyE2npXpojB4RbnhRBPadz5DvUChBINiCQfUb26RQCYmisIbR5n6iKFq44cwKnllCe0mlrwePS6yrDFS0xPb2p4cZWrCuJYWUq0QCkwQQoHpellGLRhW3Q78SRCQD1i0HreKSg6/4nUlwAkypJUBfcSLVGZb2Ub+hhxHEeYsQDiXNzAUoK/Wtm+PMaN+U56tpM/KKXnQUi0RH/2gdcGqzsS46se2/wBpDtgphs32SXE/QKig8Tnf2nFhZToAAGnWVbDuT3pYOIKkwb/jWMK/pNLcpobjeKyOLz4vfrQzuLSLzVGjELXCUgqJ6AST7AUNiNSFQtJSexBH41mn46+zU/kL6LYvzc+w7ULisRpHmazlWXKxGsIWkKSNWk9R1IPWO1RP5SrqofWqqEmDu6X4gzmJtFRc41O5hCNzUf2erJSScWwUipGsOTeikMCb0WhB2AgedLfJjwHF8fO2wUYQdqx+7CTYx7UcpQFon3rz2J20gdrAz6VPvRdxxpYYHhHl4ZwKgSCDeCDFdCzhnD4/B/vBLRDiCULSDEkRBMdq57jXyBCrk/Qfr506fskzdAU5hXfgdB+cQfp+FWW0Yrwq0IWORCo2tsOlW/DbZBCkKClGZRtCR11G162zbhxTeLcYmClVirqk3SfcH8aixjemGkgQN/8AI1z8Fms1oJ4hwjy3QFwo6ZGg65HmR+FbN4PG4fDuNr/hsPDxJWQNUXlKTsbAUXlebfZAoJQS8QJmQUpjdNqHxucO4sctSlhIM6VQSSdrnrQl6GplDiHdu53oVIk1NiGClWkggjcEXrOHbvNo6/OjpIZ06eyZkaCOt6scFlrTpJcd5KCRJ0FXyUDAo/L3sGElbwcWoggISYCYG5O/tROBzwqJRyWi2YGkztEb9D51OqLKc6QVh1tYUasCvmpWSP4ggmBEAjp5UDmGZNOKQXmyDqAUmZTHeT9fKKzxFlasOOfhVBLZHjQFai2o77j4drxalN/FrVAVfe/eb0Yl5yyNqVpjHmWYNNFssfzG1kpX/iQSPl27VM/iMO7DoOha7rTJ8Kha3cHf3pZy/C6yUzBIOmepHSo2klKikiCDBHY03IlbH4G4STLxSQZggxvHrH5ioYTWmQL1OLRG7avmIUP+NG/Zj2NZ6zOjdx9bTBjh1twHEhEiQDvE9ulG4XBa0hS1wjc6RJAmKscJnrZeDtinTCwdwIk+t6rs1zBA1Fo2WdWjTGk9okz3ofk62iC5PxwQuNtoN5g9DeR6VDi80EaGk6Z+JZN/aNqq1rJuSazgmS64EAhM7kmIFWUEqoixkaoEmBue/pU32RaQFpnfoCLi9jXQsHw1h0sKcBQSEqUiCVEgJkTA738opKxmYLKiDeehNgT2G16fL+jNTyxuz7MkYk4YtyHNAS5a5SNgT5GY9aMxWY4XBaw23zsQtIlRIUGz0E1TYPC+BTyikEw2UxBJjcCwG8T0iTvTRlPCDS0aygJHhUnTqUIHxBRsL/evSNhmftlVkuLRiCea6WnCBpSRq1Hyte4qk4i4cewy0u6ICgeurY3vHhnsa6Bj2mQ2E4VSUqSb2uJMyAe1ZxKH38O4P5y2lCU9wIg12cA7rJx7FZgFQFJv1B/LrVpgMahSA22yhLg/7klRPWIV8PrTjicoaXlbyxhxzUrPii9iDIPYTXMcG7pWD5/Si9zofjpKlnw6JkvA5KHXMQQE8rWlQ+8TYT8qoCpARy0DYyVnv5CmnMc10Zfh20qUeYStU/4ymBa4CqTXDJtWem/D1eDgf7IZsqzVsJQ2hBCwqVEKkuHpuNvKjs04Qw7ydcFpwg6g2QL3N0kEUlAkEFJgjqP1q2yLMFDmMzPNEkqkxpufmDRhteA+R8dOXTFrH4Utr5Dg0aCYNpvsSfaoMTidcEjxjwqUP6o2PrRWelRWpSkmAdMlJHp9PpVe89qA1R2sIt+tacZ2ebNYYXkTuh5CgCu5EDrKSI+tXv21X9tVLrbYHjQbpWI+VNH75T90VHlXZmzhdTIrO6QCI3A61A2mtlHvW+Bwi31aUX71ZIyU1OwnJ8ndxStLQ9faui5MxhcE2dSOYuOiTJPUX2NVfBoRgsRdQUlQCVkGdJnwk9gdvat+OuJg4+pDBCEpBSpUXXI79hRZnbbeSHPeK1Ic1BALK0hSELGmSQUqMRqFwDfeBQXC/CWIxpS7GlGrSlRTabkmN4B6mgMnSC4VOw5qTpAINjECPaBXTeCM0WgPslKilpQ+Ek/EBFj8I9KGfoJnBcAKWsqxKxpFgEk2jsPOm3LmOS2Gx8MFKIG3qO1FMhSjKhBBMAGYHSaNSm340qkLeVgTMl4LQglzE6XFqUTpAhKZP1P0rbDNjC4lZQkhlLAElX9ZUowPn7Uy5viA2y4s7JQo/IT7VynN88d5HLXNlFSz3KjqCRe4AIpKeAzA18eZmtvBKcY6iAlInf45HoTtXFsDlpfcCW4Hck6R+tXHEHE7q20NJIQEkk6SbyANz6UroWpBJBIHlTwm0M1jTHTiXAlhTbcAANpiDIPc+V6qQ3sACSTYDc0Ng8yce0pcOrQISTvBNxPW9NOIzBOFRDEcxSfE5E6fJPY1ltNM9r43Kv8AmkgZ/Kfs2GU+8rQ5H8JvrJtKvag+B8K4rmrB8SkQAbE9ZmhX1gnU/qUFCQZJkm4k1EwSBqQsAk3Sbj5zVOPwy/LzVpZJc+w7iQStJ1D4jJJ7JJmPLvVEtMBC0FMmR1tFryCL015c9rGhZ8BCpAsQY7zf0ipMCcGp9LTjcKRICyYEbi03+I/Sqxf8MNw0LKsIpsJ1EFKxrBHXofxofnHtVzmvLLy0NWb0gInpBnue9Ff/AI53+99KL2XVOZSQrttlZgWBtPaf92p+yLgvwhS0qWFASkEiACPEehETaqXhnDJgqUhSgRFrgEmATa1x+NdEUy6hp2EgagQbEEWAEKO4vsBVGzE8v0T8bnwwbi2GmGDqPjUP/GCI3ETvVhkWS4MJSoKD7zytKEqkctQPjMg3QPnShnjqColsLSBCZUAmYBTYD84NE8F5qtrEpXy0O2KfErSAIuZg7C5oMJJnWSOYPEJS4UqStWoOJtqSLm0mDExfpXVOEsnLaFvuK0IdhQQBeIgSQfpFK3B+RvLJ+0qIQp5J5ShqTpCisaVE+EzPtFOXG4fOHC8ONWlclA/qRB1JPlApGgfYx4TFNlOtKgUyRqna+x/3rR1fNWX8S4htbqU2S78bdyBIGw6WAr6By7MkONt6VA6kBX0ohaFbi/LMW9iWlJGvDpVCkAxI8+94pT4iwr7ifE2sISSkSL28U+ldmQaBz0oUytCuqY/SKnSWM5KRTzjB80ZizpgzY+dBg9jNOOeZGlToCVcrzVf3MXv+dL2c5K5hlDmCx+FSTKVeiu/kafjpUtD2sVsCwOK5SwsCYBt6gj86v2cuS80OU6NUBShNySq4A8hf2pYWPrU2BACpImO3601QvRY5KzhF9mnikAauo0zA+6fIEURjMsIaRoCQVBIkKkk7m3SL1jLWQRuhRIHhIgi5JFv9vTfhWcODoWeW7ANpIvcb2G9Z6/Hw0VXZiZlepJuIPn1v36UFnbh56xsZExvt3966HiuHEqVqS5rgkwYi4+fWub5qSMQ8FeE6iLHaOnam432eSVpYBEL0qST/AKNr1ZfvB3+4qqxSQRc9DWOcr7o+dXwgK8DTwBmKW1rSpJVqgphQTEHxEk7CI2q84t4jCEJQg3sQQrVawkkdJ96peCv4bGLeSBrbQdJPTw9qocf4tJP9TaCbncyTXEMGM7zlb5IUQoBRIVufTUbx5VjIsRy3Eq0hQB1aZIvFjIvNVyU3pk4bQArYGx3FdekNOxmyjOeTjwcUtSQWQUpJISgkmQQqJPWQO1W3Ev7Qwy0ppKdalpICgqwCrTI60s8coC8JhXlfzFKcST5C+21JWGbB3+VcvAY2OP7PcoVjcWHXpdS3C3BMkwYSPO/4V2vGYNpZSSgSkQhQ8JHoRtXL+F3PseCZfYgOOoVrJvMKtVunPnlhrURJMEgb+KKnVpD9G0Na8uAN8S7bTCdQ3vBNpVNp9KquIHHOUsocBWIKgOoEi3b0qox7I5iTJk6lEz1CSoe0ilXH41SG2imJUpzUTN4OkTfyqNvOinGsMsMJnLSTDzLi5JFkzbTEi1MOQfY8QC3zAtCgQple89/IikLDYxaCClRG6t9jtbtQGZMAr13CpmRYz6im40pWENyy62NHFn7LHGkqdwai8gX5ZHiT6H+r8aRcO2EykyFj4kkQR6jcU8/s34vxXO5Kl60DbVc/Oae+KMtZxOGWt1pGtKFKC0iCCkGLjcetX9RmmurOJJcUIg9d/pXRckyptaAomR4EBQBvJATBImYHpalXM8EltptaZBUEzeR8IV186uOBs3cYdUhEFICiAqd4HYip9Gy18i9Gh3LA0tTX8RWkqOs7Cen1rlmco/6h+AJ5iwLTsu/W21P6uJHdS/C3ckmx7j/KucY/FFTjhMXWo9eqjPWjEvJPusIr3qgg1ItRvWkVdQxe6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0" descr="data:image/jpeg;base64,/9j/4AAQSkZJRgABAQAAAQABAAD/2wCEAAkGBxQTEhUUEhQWFBUXFRgXGBgYGB0eIRsbGhgaFhggHxgdHCggGx8lHBcaIjEkJSksLy4vGB8zODMsNygtLiwBCgoKDg0OGhAQGiwkHCUsLCwsLCwsLCwsLCwsLCwsLCwsLCwsLCwsLCwsLCwsKywsLCwsKys3LCssLCsrKysrLP/AABEIAGwAmQMBIgACEQEDEQH/xAAcAAACAgMBAQAAAAAAAAAAAAAEBgMFAQIHAAj/xAA8EAABAwIEBAQDBQgBBQEAAAABAgMRACEEBRIxBhNBUSJhcYEykaEUUrHB0QcVIzNCU2LwsiRDkuHxFv/EABkBAAMBAQEAAAAAAAAAAAAAAAECAwQABf/EACIRAAMAAgMAAgMBAQAAAAAAAAABAhEhAxIxBEEiMlFhE//aAAwDAQACEQMRAD8A4yoVjVWyjWhqxxdNcSuJQEISgACOv4VXYrHLcVqVE+QihRUvNH3RNK5leIPb/TcYhQ6/Ss/a1d60LwKY0+Kfinp2iKjJrsL+D92vGWjOaw2UltCj94kyJtYAxat8nyd1+SgSAbnt1qpTThkOYpRl7iBZxTsT/iUgUuFOWg9qbRXYRvSvSOirxTVmt8C7AkkNf8qWstZ8RHWQR6U74bLHXcOtDV1lIj2UP1qT/YpTfVnNikj36/8Aui8wwhag6krB6pMwe1MGK4QxY8ATA3J1A3iDaNqZskyBthvQ62p0KT4zpMyNgABaOlPWERnkts5K+5VjkZKlIHZQ/WnH9xYdThaRrSqSpPMbITM7axVdiMv5OKAhA8IMJNpKSnrS3S66K8VU72GuL6Go3ma8sCa8ty29eemegyueT5UE8BRz6xck2qvUNW9h2rRAlFe6JuNq0gdqLcFQRWhMz1x5ZVmtTWVGta0GA9Xq9WT+VHAVgyE2npXpojB4RbnhRBPadz5DvUChBINiCQfUb26RQCYmisIbR5n6iKFq44cwKnllCe0mlrwePS6yrDFS0xPb2p4cZWrCuJYWUq0QCkwQQoHpellGLRhW3Q78SRCQD1i0HreKSg6/4nUlwAkypJUBfcSLVGZb2Ub+hhxHEeYsQDiXNzAUoK/Wtm+PMaN+U56tpM/KKXnQUi0RH/2gdcGqzsS46se2/wBpDtgphs32SXE/QKig8Tnf2nFhZToAAGnWVbDuT3pYOIKkwb/jWMK/pNLcpobjeKyOLz4vfrQzuLSLzVGjELXCUgqJ6AST7AUNiNSFQtJSexBH41mn46+zU/kL6LYvzc+w7ULisRpHmazlWXKxGsIWkKSNWk9R1IPWO1RP5SrqofWqqEmDu6X4gzmJtFRc41O5hCNzUf2erJSScWwUipGsOTeikMCb0WhB2AgedLfJjwHF8fO2wUYQdqx+7CTYx7UcpQFon3rz2J20gdrAz6VPvRdxxpYYHhHl4ZwKgSCDeCDFdCzhnD4/B/vBLRDiCULSDEkRBMdq57jXyBCrk/Qfr506fskzdAU5hXfgdB+cQfp+FWW0Yrwq0IWORCo2tsOlW/DbZBCkKClGZRtCR11G162zbhxTeLcYmClVirqk3SfcH8aixjemGkgQN/8AI1z8Fms1oJ4hwjy3QFwo6ZGg65HmR+FbN4PG4fDuNr/hsPDxJWQNUXlKTsbAUXlebfZAoJQS8QJmQUpjdNqHxucO4sctSlhIM6VQSSdrnrQl6GplDiHdu53oVIk1NiGClWkggjcEXrOHbvNo6/OjpIZ06eyZkaCOt6scFlrTpJcd5KCRJ0FXyUDAo/L3sGElbwcWoggISYCYG5O/tROBzwqJRyWi2YGkztEb9D51OqLKc6QVh1tYUasCvmpWSP4ggmBEAjp5UDmGZNOKQXmyDqAUmZTHeT9fKKzxFlasOOfhVBLZHjQFai2o77j4drxalN/FrVAVfe/eb0Yl5yyNqVpjHmWYNNFssfzG1kpX/iQSPl27VM/iMO7DoOha7rTJ8Kha3cHf3pZy/C6yUzBIOmepHSo2klKikiCDBHY03IlbH4G4STLxSQZggxvHrH5ioYTWmQL1OLRG7avmIUP+NG/Zj2NZ6zOjdx9bTBjh1twHEhEiQDvE9ulG4XBa0hS1wjc6RJAmKscJnrZeDtinTCwdwIk+t6rs1zBA1Fo2WdWjTGk9okz3ofk62iC5PxwQuNtoN5g9DeR6VDi80EaGk6Z+JZN/aNqq1rJuSazgmS64EAhM7kmIFWUEqoixkaoEmBue/pU32RaQFpnfoCLi9jXQsHw1h0sKcBQSEqUiCVEgJkTA738opKxmYLKiDeehNgT2G16fL+jNTyxuz7MkYk4YtyHNAS5a5SNgT5GY9aMxWY4XBaw23zsQtIlRIUGz0E1TYPC+BTyikEw2UxBJjcCwG8T0iTvTRlPCDS0aygJHhUnTqUIHxBRsL/evSNhmftlVkuLRiCea6WnCBpSRq1Hyte4qk4i4cewy0u6ICgeurY3vHhnsa6Bj2mQ2E4VSUqSb2uJMyAe1ZxKH38O4P5y2lCU9wIg12cA7rJx7FZgFQFJv1B/LrVpgMahSA22yhLg/7klRPWIV8PrTjicoaXlbyxhxzUrPii9iDIPYTXMcG7pWD5/Si9zofjpKlnw6JkvA5KHXMQQE8rWlQ+8TYT8qoCpARy0DYyVnv5CmnMc10Zfh20qUeYStU/4ymBa4CqTXDJtWem/D1eDgf7IZsqzVsJQ2hBCwqVEKkuHpuNvKjs04Qw7ydcFpwg6g2QL3N0kEUlAkEFJgjqP1q2yLMFDmMzPNEkqkxpufmDRhteA+R8dOXTFrH4Utr5Dg0aCYNpvsSfaoMTidcEjxjwqUP6o2PrRWelRWpSkmAdMlJHp9PpVe89qA1R2sIt+tacZ2ebNYYXkTuh5CgCu5EDrKSI+tXv21X9tVLrbYHjQbpWI+VNH75T90VHlXZmzhdTIrO6QCI3A61A2mtlHvW+Bwi31aUX71ZIyU1OwnJ8ndxStLQ9faui5MxhcE2dSOYuOiTJPUX2NVfBoRgsRdQUlQCVkGdJnwk9gdvat+OuJg4+pDBCEpBSpUXXI79hRZnbbeSHPeK1Ic1BALK0hSELGmSQUqMRqFwDfeBQXC/CWIxpS7GlGrSlRTabkmN4B6mgMnSC4VOw5qTpAINjECPaBXTeCM0WgPslKilpQ+Ek/EBFj8I9KGfoJnBcAKWsqxKxpFgEk2jsPOm3LmOS2Gx8MFKIG3qO1FMhSjKhBBMAGYHSaNSm340qkLeVgTMl4LQglzE6XFqUTpAhKZP1P0rbDNjC4lZQkhlLAElX9ZUowPn7Uy5viA2y4s7JQo/IT7VynN88d5HLXNlFSz3KjqCRe4AIpKeAzA18eZmtvBKcY6iAlInf45HoTtXFsDlpfcCW4Hck6R+tXHEHE7q20NJIQEkk6SbyANz6UroWpBJBIHlTwm0M1jTHTiXAlhTbcAANpiDIPc+V6qQ3sACSTYDc0Ng8yce0pcOrQISTvBNxPW9NOIzBOFRDEcxSfE5E6fJPY1ltNM9r43Kv8AmkgZ/Kfs2GU+8rQ5H8JvrJtKvag+B8K4rmrB8SkQAbE9ZmhX1gnU/qUFCQZJkm4k1EwSBqQsAk3Sbj5zVOPwy/LzVpZJc+w7iQStJ1D4jJJ7JJmPLvVEtMBC0FMmR1tFryCL015c9rGhZ8BCpAsQY7zf0ipMCcGp9LTjcKRICyYEbi03+I/Sqxf8MNw0LKsIpsJ1EFKxrBHXofxofnHtVzmvLLy0NWb0gInpBnue9Ff/AI53+99KL2XVOZSQrttlZgWBtPaf92p+yLgvwhS0qWFASkEiACPEehETaqXhnDJgqUhSgRFrgEmATa1x+NdEUy6hp2EgagQbEEWAEKO4vsBVGzE8v0T8bnwwbi2GmGDqPjUP/GCI3ETvVhkWS4MJSoKD7zytKEqkctQPjMg3QPnShnjqColsLSBCZUAmYBTYD84NE8F5qtrEpXy0O2KfErSAIuZg7C5oMJJnWSOYPEJS4UqStWoOJtqSLm0mDExfpXVOEsnLaFvuK0IdhQQBeIgSQfpFK3B+RvLJ+0qIQp5J5ShqTpCisaVE+EzPtFOXG4fOHC8ONWlclA/qRB1JPlApGgfYx4TFNlOtKgUyRqna+x/3rR1fNWX8S4htbqU2S78bdyBIGw6WAr6By7MkONt6VA6kBX0ohaFbi/LMW9iWlJGvDpVCkAxI8+94pT4iwr7ifE2sISSkSL28U+ldmQaBz0oUytCuqY/SKnSWM5KRTzjB80ZizpgzY+dBg9jNOOeZGlToCVcrzVf3MXv+dL2c5K5hlDmCx+FSTKVeiu/kafjpUtD2sVsCwOK5SwsCYBt6gj86v2cuS80OU6NUBShNySq4A8hf2pYWPrU2BACpImO3601QvRY5KzhF9mnikAauo0zA+6fIEURjMsIaRoCQVBIkKkk7m3SL1jLWQRuhRIHhIgi5JFv9vTfhWcODoWeW7ANpIvcb2G9Z6/Hw0VXZiZlepJuIPn1v36UFnbh56xsZExvt3966HiuHEqVqS5rgkwYi4+fWub5qSMQ8FeE6iLHaOnam432eSVpYBEL0qST/AKNr1ZfvB3+4qqxSQRc9DWOcr7o+dXwgK8DTwBmKW1rSpJVqgphQTEHxEk7CI2q84t4jCEJQg3sQQrVawkkdJ96peCv4bGLeSBrbQdJPTw9qocf4tJP9TaCbncyTXEMGM7zlb5IUQoBRIVufTUbx5VjIsRy3Eq0hQB1aZIvFjIvNVyU3pk4bQArYGx3FdekNOxmyjOeTjwcUtSQWQUpJISgkmQQqJPWQO1W3Ev7Qwy0ppKdalpICgqwCrTI60s8coC8JhXlfzFKcST5C+21JWGbB3+VcvAY2OP7PcoVjcWHXpdS3C3BMkwYSPO/4V2vGYNpZSSgSkQhQ8JHoRtXL+F3PseCZfYgOOoVrJvMKtVunPnlhrURJMEgb+KKnVpD9G0Na8uAN8S7bTCdQ3vBNpVNp9KquIHHOUsocBWIKgOoEi3b0qox7I5iTJk6lEz1CSoe0ilXH41SG2imJUpzUTN4OkTfyqNvOinGsMsMJnLSTDzLi5JFkzbTEi1MOQfY8QC3zAtCgQple89/IikLDYxaCClRG6t9jtbtQGZMAr13CpmRYz6im40pWENyy62NHFn7LHGkqdwai8gX5ZHiT6H+r8aRcO2EykyFj4kkQR6jcU8/s34vxXO5Kl60DbVc/Oae+KMtZxOGWt1pGtKFKC0iCCkGLjcetX9RmmurOJJcUIg9d/pXRckyptaAomR4EBQBvJATBImYHpalXM8EltptaZBUEzeR8IV186uOBs3cYdUhEFICiAqd4HYip9Gy18i9Gh3LA0tTX8RWkqOs7Cen1rlmco/6h+AJ5iwLTsu/W21P6uJHdS/C3ckmx7j/KucY/FFTjhMXWo9eqjPWjEvJPusIr3qgg1ItRvWkVdQxe6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2" descr="data:image/jpeg;base64,/9j/4AAQSkZJRgABAQAAAQABAAD/2wCEAAkGBxQTEhUUEhQWFBUXFRgXGBgYGB0eIRsbGhgaFhggHxgdHCggGx8lHBcaIjEkJSksLy4vGB8zODMsNygtLiwBCgoKDg0OGhAQGiwkHCUsLCwsLCwsLCwsLCwsLCwsLCwsLCwsLCwsLCwsLCwsKywsLCwsKys3LCssLCsrKysrLP/AABEIAGwAmQMBIgACEQEDEQH/xAAcAAACAgMBAQAAAAAAAAAAAAAEBgMFAQIHAAj/xAA8EAABAwIEBAQDBQgBBQEAAAABAgMRACEEBRIxBhNBUSJhcYEykaEUUrHB0QcVIzNCU2LwsiRDkuHxFv/EABkBAAMBAQEAAAAAAAAAAAAAAAECAwQABf/EACIRAAMAAgMAAgMBAQAAAAAAAAABAhEhAxIxBEEiMlFhE//aAAwDAQACEQMRAD8A4yoVjVWyjWhqxxdNcSuJQEISgACOv4VXYrHLcVqVE+QihRUvNH3RNK5leIPb/TcYhQ6/Ss/a1d60LwKY0+Kfinp2iKjJrsL+D92vGWjOaw2UltCj94kyJtYAxat8nyd1+SgSAbnt1qpTThkOYpRl7iBZxTsT/iUgUuFOWg9qbRXYRvSvSOirxTVmt8C7AkkNf8qWstZ8RHWQR6U74bLHXcOtDV1lIj2UP1qT/YpTfVnNikj36/8Aui8wwhag6krB6pMwe1MGK4QxY8ATA3J1A3iDaNqZskyBthvQ62p0KT4zpMyNgABaOlPWERnkts5K+5VjkZKlIHZQ/WnH9xYdThaRrSqSpPMbITM7axVdiMv5OKAhA8IMJNpKSnrS3S66K8VU72GuL6Go3ma8sCa8ty29eemegyueT5UE8BRz6xck2qvUNW9h2rRAlFe6JuNq0gdqLcFQRWhMz1x5ZVmtTWVGta0GA9Xq9WT+VHAVgyE2npXpojB4RbnhRBPadz5DvUChBINiCQfUb26RQCYmisIbR5n6iKFq44cwKnllCe0mlrwePS6yrDFS0xPb2p4cZWrCuJYWUq0QCkwQQoHpellGLRhW3Q78SRCQD1i0HreKSg6/4nUlwAkypJUBfcSLVGZb2Ub+hhxHEeYsQDiXNzAUoK/Wtm+PMaN+U56tpM/KKXnQUi0RH/2gdcGqzsS46se2/wBpDtgphs32SXE/QKig8Tnf2nFhZToAAGnWVbDuT3pYOIKkwb/jWMK/pNLcpobjeKyOLz4vfrQzuLSLzVGjELXCUgqJ6AST7AUNiNSFQtJSexBH41mn46+zU/kL6LYvzc+w7ULisRpHmazlWXKxGsIWkKSNWk9R1IPWO1RP5SrqofWqqEmDu6X4gzmJtFRc41O5hCNzUf2erJSScWwUipGsOTeikMCb0WhB2AgedLfJjwHF8fO2wUYQdqx+7CTYx7UcpQFon3rz2J20gdrAz6VPvRdxxpYYHhHl4ZwKgSCDeCDFdCzhnD4/B/vBLRDiCULSDEkRBMdq57jXyBCrk/Qfr506fskzdAU5hXfgdB+cQfp+FWW0Yrwq0IWORCo2tsOlW/DbZBCkKClGZRtCR11G162zbhxTeLcYmClVirqk3SfcH8aixjemGkgQN/8AI1z8Fms1oJ4hwjy3QFwo6ZGg65HmR+FbN4PG4fDuNr/hsPDxJWQNUXlKTsbAUXlebfZAoJQS8QJmQUpjdNqHxucO4sctSlhIM6VQSSdrnrQl6GplDiHdu53oVIk1NiGClWkggjcEXrOHbvNo6/OjpIZ06eyZkaCOt6scFlrTpJcd5KCRJ0FXyUDAo/L3sGElbwcWoggISYCYG5O/tROBzwqJRyWi2YGkztEb9D51OqLKc6QVh1tYUasCvmpWSP4ggmBEAjp5UDmGZNOKQXmyDqAUmZTHeT9fKKzxFlasOOfhVBLZHjQFai2o77j4drxalN/FrVAVfe/eb0Yl5yyNqVpjHmWYNNFssfzG1kpX/iQSPl27VM/iMO7DoOha7rTJ8Kha3cHf3pZy/C6yUzBIOmepHSo2klKikiCDBHY03IlbH4G4STLxSQZggxvHrH5ioYTWmQL1OLRG7avmIUP+NG/Zj2NZ6zOjdx9bTBjh1twHEhEiQDvE9ulG4XBa0hS1wjc6RJAmKscJnrZeDtinTCwdwIk+t6rs1zBA1Fo2WdWjTGk9okz3ofk62iC5PxwQuNtoN5g9DeR6VDi80EaGk6Z+JZN/aNqq1rJuSazgmS64EAhM7kmIFWUEqoixkaoEmBue/pU32RaQFpnfoCLi9jXQsHw1h0sKcBQSEqUiCVEgJkTA738opKxmYLKiDeehNgT2G16fL+jNTyxuz7MkYk4YtyHNAS5a5SNgT5GY9aMxWY4XBaw23zsQtIlRIUGz0E1TYPC+BTyikEw2UxBJjcCwG8T0iTvTRlPCDS0aygJHhUnTqUIHxBRsL/evSNhmftlVkuLRiCea6WnCBpSRq1Hyte4qk4i4cewy0u6ICgeurY3vHhnsa6Bj2mQ2E4VSUqSb2uJMyAe1ZxKH38O4P5y2lCU9wIg12cA7rJx7FZgFQFJv1B/LrVpgMahSA22yhLg/7klRPWIV8PrTjicoaXlbyxhxzUrPii9iDIPYTXMcG7pWD5/Si9zofjpKlnw6JkvA5KHXMQQE8rWlQ+8TYT8qoCpARy0DYyVnv5CmnMc10Zfh20qUeYStU/4ymBa4CqTXDJtWem/D1eDgf7IZsqzVsJQ2hBCwqVEKkuHpuNvKjs04Qw7ydcFpwg6g2QL3N0kEUlAkEFJgjqP1q2yLMFDmMzPNEkqkxpufmDRhteA+R8dOXTFrH4Utr5Dg0aCYNpvsSfaoMTidcEjxjwqUP6o2PrRWelRWpSkmAdMlJHp9PpVe89qA1R2sIt+tacZ2ebNYYXkTuh5CgCu5EDrKSI+tXv21X9tVLrbYHjQbpWI+VNH75T90VHlXZmzhdTIrO6QCI3A61A2mtlHvW+Bwi31aUX71ZIyU1OwnJ8ndxStLQ9faui5MxhcE2dSOYuOiTJPUX2NVfBoRgsRdQUlQCVkGdJnwk9gdvat+OuJg4+pDBCEpBSpUXXI79hRZnbbeSHPeK1Ic1BALK0hSELGmSQUqMRqFwDfeBQXC/CWIxpS7GlGrSlRTabkmN4B6mgMnSC4VOw5qTpAINjECPaBXTeCM0WgPslKilpQ+Ek/EBFj8I9KGfoJnBcAKWsqxKxpFgEk2jsPOm3LmOS2Gx8MFKIG3qO1FMhSjKhBBMAGYHSaNSm340qkLeVgTMl4LQglzE6XFqUTpAhKZP1P0rbDNjC4lZQkhlLAElX9ZUowPn7Uy5viA2y4s7JQo/IT7VynN88d5HLXNlFSz3KjqCRe4AIpKeAzA18eZmtvBKcY6iAlInf45HoTtXFsDlpfcCW4Hck6R+tXHEHE7q20NJIQEkk6SbyANz6UroWpBJBIHlTwm0M1jTHTiXAlhTbcAANpiDIPc+V6qQ3sACSTYDc0Ng8yce0pcOrQISTvBNxPW9NOIzBOFRDEcxSfE5E6fJPY1ltNM9r43Kv8AmkgZ/Kfs2GU+8rQ5H8JvrJtKvag+B8K4rmrB8SkQAbE9ZmhX1gnU/qUFCQZJkm4k1EwSBqQsAk3Sbj5zVOPwy/LzVpZJc+w7iQStJ1D4jJJ7JJmPLvVEtMBC0FMmR1tFryCL015c9rGhZ8BCpAsQY7zf0ipMCcGp9LTjcKRICyYEbi03+I/Sqxf8MNw0LKsIpsJ1EFKxrBHXofxofnHtVzmvLLy0NWb0gInpBnue9Ff/AI53+99KL2XVOZSQrttlZgWBtPaf92p+yLgvwhS0qWFASkEiACPEehETaqXhnDJgqUhSgRFrgEmATa1x+NdEUy6hp2EgagQbEEWAEKO4vsBVGzE8v0T8bnwwbi2GmGDqPjUP/GCI3ETvVhkWS4MJSoKD7zytKEqkctQPjMg3QPnShnjqColsLSBCZUAmYBTYD84NE8F5qtrEpXy0O2KfErSAIuZg7C5oMJJnWSOYPEJS4UqStWoOJtqSLm0mDExfpXVOEsnLaFvuK0IdhQQBeIgSQfpFK3B+RvLJ+0qIQp5J5ShqTpCisaVE+EzPtFOXG4fOHC8ONWlclA/qRB1JPlApGgfYx4TFNlOtKgUyRqna+x/3rR1fNWX8S4htbqU2S78bdyBIGw6WAr6By7MkONt6VA6kBX0ohaFbi/LMW9iWlJGvDpVCkAxI8+94pT4iwr7ifE2sISSkSL28U+ldmQaBz0oUytCuqY/SKnSWM5KRTzjB80ZizpgzY+dBg9jNOOeZGlToCVcrzVf3MXv+dL2c5K5hlDmCx+FSTKVeiu/kafjpUtD2sVsCwOK5SwsCYBt6gj86v2cuS80OU6NUBShNySq4A8hf2pYWPrU2BACpImO3601QvRY5KzhF9mnikAauo0zA+6fIEURjMsIaRoCQVBIkKkk7m3SL1jLWQRuhRIHhIgi5JFv9vTfhWcODoWeW7ANpIvcb2G9Z6/Hw0VXZiZlepJuIPn1v36UFnbh56xsZExvt3966HiuHEqVqS5rgkwYi4+fWub5qSMQ8FeE6iLHaOnam432eSVpYBEL0qST/AKNr1ZfvB3+4qqxSQRc9DWOcr7o+dXwgK8DTwBmKW1rSpJVqgphQTEHxEk7CI2q84t4jCEJQg3sQQrVawkkdJ96peCv4bGLeSBrbQdJPTw9qocf4tJP9TaCbncyTXEMGM7zlb5IUQoBRIVufTUbx5VjIsRy3Eq0hQB1aZIvFjIvNVyU3pk4bQArYGx3FdekNOxmyjOeTjwcUtSQWQUpJISgkmQQqJPWQO1W3Ev7Qwy0ppKdalpICgqwCrTI60s8coC8JhXlfzFKcST5C+21JWGbB3+VcvAY2OP7PcoVjcWHXpdS3C3BMkwYSPO/4V2vGYNpZSSgSkQhQ8JHoRtXL+F3PseCZfYgOOoVrJvMKtVunPnlhrURJMEgb+KKnVpD9G0Na8uAN8S7bTCdQ3vBNpVNp9KquIHHOUsocBWIKgOoEi3b0qox7I5iTJk6lEz1CSoe0ilXH41SG2imJUpzUTN4OkTfyqNvOinGsMsMJnLSTDzLi5JFkzbTEi1MOQfY8QC3zAtCgQple89/IikLDYxaCClRG6t9jtbtQGZMAr13CpmRYz6im40pWENyy62NHFn7LHGkqdwai8gX5ZHiT6H+r8aRcO2EykyFj4kkQR6jcU8/s34vxXO5Kl60DbVc/Oae+KMtZxOGWt1pGtKFKC0iCCkGLjcetX9RmmurOJJcUIg9d/pXRckyptaAomR4EBQBvJATBImYHpalXM8EltptaZBUEzeR8IV186uOBs3cYdUhEFICiAqd4HYip9Gy18i9Gh3LA0tTX8RWkqOs7Cen1rlmco/6h+AJ5iwLTsu/W21P6uJHdS/C3ckmx7j/KucY/FFTjhMXWo9eqjPWjEvJPusIr3qgg1ItRvWkVdQxe6P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4" descr="data:image/jpeg;base64,/9j/4AAQSkZJRgABAQAAAQABAAD/2wCEAAkGBxQTEhUUEhQWFBUXFRgXGBgYGB0eIRsbGhgaFhggHxgdHCggGx8lHBcaIjEkJSksLy4vGB8zODMsNygtLiwBCgoKDg0OGhAQGiwkHCUsLCwsLCwsLCwsLCwsLCwsLCwsLCwsLCwsLCwsLCwsKywsLCwsKys3LCssLCsrKysrLP/AABEIAGwAmQMBIgACEQEDEQH/xAAcAAACAgMBAQAAAAAAAAAAAAAEBgMFAQIHAAj/xAA8EAABAwIEBAQDBQgBBQEAAAABAgMRACEEBRIxBhNBUSJhcYEykaEUUrHB0QcVIzNCU2LwsiRDkuHxFv/EABkBAAMBAQEAAAAAAAAAAAAAAAECAwQABf/EACIRAAMAAgMAAgMBAQAAAAAAAAABAhEhAxIxBEEiMlFhE//aAAwDAQACEQMRAD8A4yoVjVWyjWhqxxdNcSuJQEISgACOv4VXYrHLcVqVE+QihRUvNH3RNK5leIPb/TcYhQ6/Ss/a1d60LwKY0+Kfinp2iKjJrsL+D92vGWjOaw2UltCj94kyJtYAxat8nyd1+SgSAbnt1qpTThkOYpRl7iBZxTsT/iUgUuFOWg9qbRXYRvSvSOirxTVmt8C7AkkNf8qWstZ8RHWQR6U74bLHXcOtDV1lIj2UP1qT/YpTfVnNikj36/8Aui8wwhag6krB6pMwe1MGK4QxY8ATA3J1A3iDaNqZskyBthvQ62p0KT4zpMyNgABaOlPWERnkts5K+5VjkZKlIHZQ/WnH9xYdThaRrSqSpPMbITM7axVdiMv5OKAhA8IMJNpKSnrS3S66K8VU72GuL6Go3ma8sCa8ty29eemegyueT5UE8BRz6xck2qvUNW9h2rRAlFe6JuNq0gdqLcFQRWhMz1x5ZVmtTWVGta0GA9Xq9WT+VHAVgyE2npXpojB4RbnhRBPadz5DvUChBINiCQfUb26RQCYmisIbR5n6iKFq44cwKnllCe0mlrwePS6yrDFS0xPb2p4cZWrCuJYWUq0QCkwQQoHpellGLRhW3Q78SRCQD1i0HreKSg6/4nUlwAkypJUBfcSLVGZb2Ub+hhxHEeYsQDiXNzAUoK/Wtm+PMaN+U56tpM/KKXnQUi0RH/2gdcGqzsS46se2/wBpDtgphs32SXE/QKig8Tnf2nFhZToAAGnWVbDuT3pYOIKkwb/jWMK/pNLcpobjeKyOLz4vfrQzuLSLzVGjELXCUgqJ6AST7AUNiNSFQtJSexBH41mn46+zU/kL6LYvzc+w7ULisRpHmazlWXKxGsIWkKSNWk9R1IPWO1RP5SrqofWqqEmDu6X4gzmJtFRc41O5hCNzUf2erJSScWwUipGsOTeikMCb0WhB2AgedLfJjwHF8fO2wUYQdqx+7CTYx7UcpQFon3rz2J20gdrAz6VPvRdxxpYYHhHl4ZwKgSCDeCDFdCzhnD4/B/vBLRDiCULSDEkRBMdq57jXyBCrk/Qfr506fskzdAU5hXfgdB+cQfp+FWW0Yrwq0IWORCo2tsOlW/DbZBCkKClGZRtCR11G162zbhxTeLcYmClVirqk3SfcH8aixjemGkgQN/8AI1z8Fms1oJ4hwjy3QFwo6ZGg65HmR+FbN4PG4fDuNr/hsPDxJWQNUXlKTsbAUXlebfZAoJQS8QJmQUpjdNqHxucO4sctSlhIM6VQSSdrnrQl6GplDiHdu53oVIk1NiGClWkggjcEXrOHbvNo6/OjpIZ06eyZkaCOt6scFlrTpJcd5KCRJ0FXyUDAo/L3sGElbwcWoggISYCYG5O/tROBzwqJRyWi2YGkztEb9D51OqLKc6QVh1tYUasCvmpWSP4ggmBEAjp5UDmGZNOKQXmyDqAUmZTHeT9fKKzxFlasOOfhVBLZHjQFai2o77j4drxalN/FrVAVfe/eb0Yl5yyNqVpjHmWYNNFssfzG1kpX/iQSPl27VM/iMO7DoOha7rTJ8Kha3cHf3pZy/C6yUzBIOmepHSo2klKikiCDBHY03IlbH4G4STLxSQZggxvHrH5ioYTWmQL1OLRG7avmIUP+NG/Zj2NZ6zOjdx9bTBjh1twHEhEiQDvE9ulG4XBa0hS1wjc6RJAmKscJnrZeDtinTCwdwIk+t6rs1zBA1Fo2WdWjTGk9okz3ofk62iC5PxwQuNtoN5g9DeR6VDi80EaGk6Z+JZN/aNqq1rJuSazgmS64EAhM7kmIFWUEqoixkaoEmBue/pU32RaQFpnfoCLi9jXQsHw1h0sKcBQSEqUiCVEgJkTA738opKxmYLKiDeehNgT2G16fL+jNTyxuz7MkYk4YtyHNAS5a5SNgT5GY9aMxWY4XBaw23zsQtIlRIUGz0E1TYPC+BTyikEw2UxBJjcCwG8T0iTvTRlPCDS0aygJHhUnTqUIHxBRsL/evSNhmftlVkuLRiCea6WnCBpSRq1Hyte4qk4i4cewy0u6ICgeurY3vHhnsa6Bj2mQ2E4VSUqSb2uJMyAe1ZxKH38O4P5y2lCU9wIg12cA7rJx7FZgFQFJv1B/LrVpgMahSA22yhLg/7klRPWIV8PrTjicoaXlbyxhxzUrPii9iDIPYTXMcG7pWD5/Si9zofjpKlnw6JkvA5KHXMQQE8rWlQ+8TYT8qoCpARy0DYyVnv5CmnMc10Zfh20qUeYStU/4ymBa4CqTXDJtWem/D1eDgf7IZsqzVsJQ2hBCwqVEKkuHpuNvKjs04Qw7ydcFpwg6g2QL3N0kEUlAkEFJgjqP1q2yLMFDmMzPNEkqkxpufmDRhteA+R8dOXTFrH4Utr5Dg0aCYNpvsSfaoMTidcEjxjwqUP6o2PrRWelRWpSkmAdMlJHp9PpVe89qA1R2sIt+tacZ2ebNYYXkTuh5CgCu5EDrKSI+tXv21X9tVLrbYHjQbpWI+VNH75T90VHlXZmzhdTIrO6QCI3A61A2mtlHvW+Bwi31aUX71ZIyU1OwnJ8ndxStLQ9faui5MxhcE2dSOYuOiTJPUX2NVfBoRgsRdQUlQCVkGdJnwk9gdvat+OuJg4+pDBCEpBSpUXXI79hRZnbbeSHPeK1Ic1BALK0hSELGmSQUqMRqFwDfeBQXC/CWIxpS7GlGrSlRTabkmN4B6mgMnSC4VOw5qTpAINjECPaBXTeCM0WgPslKilpQ+Ek/EBFj8I9KGfoJnBcAKWsqxKxpFgEk2jsPOm3LmOS2Gx8MFKIG3qO1FMhSjKhBBMAGYHSaNSm340qkLeVgTMl4LQglzE6XFqUTpAhKZP1P0rbDNjC4lZQkhlLAElX9ZUowPn7Uy5viA2y4s7JQo/IT7VynN88d5HLXNlFSz3KjqCRe4AIpKeAzA18eZmtvBKcY6iAlInf45HoTtXFsDlpfcCW4Hck6R+tXHEHE7q20NJIQEkk6SbyANz6UroWpBJBIHlTwm0M1jTHTiXAlhTbcAANpiDIPc+V6qQ3sACSTYDc0Ng8yce0pcOrQISTvBNxPW9NOIzBOFRDEcxSfE5E6fJPY1ltNM9r43Kv8AmkgZ/Kfs2GU+8rQ5H8JvrJtKvag+B8K4rmrB8SkQAbE9ZmhX1gnU/qUFCQZJkm4k1EwSBqQsAk3Sbj5zVOPwy/LzVpZJc+w7iQStJ1D4jJJ7JJmPLvVEtMBC0FMmR1tFryCL015c9rGhZ8BCpAsQY7zf0ipMCcGp9LTjcKRICyYEbi03+I/Sqxf8MNw0LKsIpsJ1EFKxrBHXofxofnHtVzmvLLy0NWb0gInpBnue9Ff/AI53+99KL2XVOZSQrttlZgWBtPaf92p+yLgvwhS0qWFASkEiACPEehETaqXhnDJgqUhSgRFrgEmATa1x+NdEUy6hp2EgagQbEEWAEKO4vsBVGzE8v0T8bnwwbi2GmGDqPjUP/GCI3ETvVhkWS4MJSoKD7zytKEqkctQPjMg3QPnShnjqColsLSBCZUAmYBTYD84NE8F5qtrEpXy0O2KfErSAIuZg7C5oMJJnWSOYPEJS4UqStWoOJtqSLm0mDExfpXVOEsnLaFvuK0IdhQQBeIgSQfpFK3B+RvLJ+0qIQp5J5ShqTpCisaVE+EzPtFOXG4fOHC8ONWlclA/qRB1JPlApGgfYx4TFNlOtKgUyRqna+x/3rR1fNWX8S4htbqU2S78bdyBIGw6WAr6By7MkONt6VA6kBX0ohaFbi/LMW9iWlJGvDpVCkAxI8+94pT4iwr7ifE2sISSkSL28U+ldmQaBz0oUytCuqY/SKnSWM5KRTzjB80ZizpgzY+dBg9jNOOeZGlToCVcrzVf3MXv+dL2c5K5hlDmCx+FSTKVeiu/kafjpUtD2sVsCwOK5SwsCYBt6gj86v2cuS80OU6NUBShNySq4A8hf2pYWPrU2BACpImO3601QvRY5KzhF9mnikAauo0zA+6fIEURjMsIaRoCQVBIkKkk7m3SL1jLWQRuhRIHhIgi5JFv9vTfhWcODoWeW7ANpIvcb2G9Z6/Hw0VXZiZlepJuIPn1v36UFnbh56xsZExvt3966HiuHEqVqS5rgkwYi4+fWub5qSMQ8FeE6iLHaOnam432eSVpYBEL0qST/AKNr1ZfvB3+4qqxSQRc9DWOcr7o+dXwgK8DTwBmKW1rSpJVqgphQTEHxEk7CI2q84t4jCEJQg3sQQrVawkkdJ96peCv4bGLeSBrbQdJPTw9qocf4tJP9TaCbncyTXEMGM7zlb5IUQoBRIVufTUbx5VjIsRy3Eq0hQB1aZIvFjIvNVyU3pk4bQArYGx3FdekNOxmyjOeTjwcUtSQWQUpJISgkmQQqJPWQO1W3Ev7Qwy0ppKdalpICgqwCrTI60s8coC8JhXlfzFKcST5C+21JWGbB3+VcvAY2OP7PcoVjcWHXpdS3C3BMkwYSPO/4V2vGYNpZSSgSkQhQ8JHoRtXL+F3PseCZfYgOOoVrJvMKtVunPnlhrURJMEgb+KKnVpD9G0Na8uAN8S7bTCdQ3vBNpVNp9KquIHHOUsocBWIKgOoEi3b0qox7I5iTJk6lEz1CSoe0ilXH41SG2imJUpzUTN4OkTfyqNvOinGsMsMJnLSTDzLi5JFkzbTEi1MOQfY8QC3zAtCgQple89/IikLDYxaCClRG6t9jtbtQGZMAr13CpmRYz6im40pWENyy62NHFn7LHGkqdwai8gX5ZHiT6H+r8aRcO2EykyFj4kkQR6jcU8/s34vxXO5Kl60DbVc/Oae+KMtZxOGWt1pGtKFKC0iCCkGLjcetX9RmmurOJJcUIg9d/pXRckyptaAomR4EBQBvJATBImYHpalXM8EltptaZBUEzeR8IV186uOBs3cYdUhEFICiAqd4HYip9Gy18i9Gh3LA0tTX8RWkqOs7Cen1rlmco/6h+AJ5iwLTsu/W21P6uJHdS/C3ckmx7j/KucY/FFTjhMXWo9eqjPWjEvJPusIr3qgg1ItRvWkVdQxe6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 descr="data:image/jpeg;base64,/9j/4AAQSkZJRgABAQAAAQABAAD/2wCEAAkGBxQTEhUUEhQWFBUXFRgXGBgYGB0eIRsbGhgaFhggHxgdHCggGx8lHBcaIjEkJSksLy4vGB8zODMsNygtLiwBCgoKDg0OGhAQGiwkHCUsLCwsLCwsLCwsLCwsLCwsLCwsLCwsLCwsLCwsLCwsKywsLCwsKys3LCssLCsrKysrLP/AABEIAGwAmQMBIgACEQEDEQH/xAAcAAACAgMBAQAAAAAAAAAAAAAEBgMFAQIHAAj/xAA8EAABAwIEBAQDBQgBBQEAAAABAgMRACEEBRIxBhNBUSJhcYEykaEUUrHB0QcVIzNCU2LwsiRDkuHxFv/EABkBAAMBAQEAAAAAAAAAAAAAAAECAwQABf/EACIRAAMAAgMAAgMBAQAAAAAAAAABAhEhAxIxBEEiMlFhE//aAAwDAQACEQMRAD8A4yoVjVWyjWhqxxdNcSuJQEISgACOv4VXYrHLcVqVE+QihRUvNH3RNK5leIPb/TcYhQ6/Ss/a1d60LwKY0+Kfinp2iKjJrsL+D92vGWjOaw2UltCj94kyJtYAxat8nyd1+SgSAbnt1qpTThkOYpRl7iBZxTsT/iUgUuFOWg9qbRXYRvSvSOirxTVmt8C7AkkNf8qWstZ8RHWQR6U74bLHXcOtDV1lIj2UP1qT/YpTfVnNikj36/8Aui8wwhag6krB6pMwe1MGK4QxY8ATA3J1A3iDaNqZskyBthvQ62p0KT4zpMyNgABaOlPWERnkts5K+5VjkZKlIHZQ/WnH9xYdThaRrSqSpPMbITM7axVdiMv5OKAhA8IMJNpKSnrS3S66K8VU72GuL6Go3ma8sCa8ty29eemegyueT5UE8BRz6xck2qvUNW9h2rRAlFe6JuNq0gdqLcFQRWhMz1x5ZVmtTWVGta0GA9Xq9WT+VHAVgyE2npXpojB4RbnhRBPadz5DvUChBINiCQfUb26RQCYmisIbR5n6iKFq44cwKnllCe0mlrwePS6yrDFS0xPb2p4cZWrCuJYWUq0QCkwQQoHpellGLRhW3Q78SRCQD1i0HreKSg6/4nUlwAkypJUBfcSLVGZb2Ub+hhxHEeYsQDiXNzAUoK/Wtm+PMaN+U56tpM/KKXnQUi0RH/2gdcGqzsS46se2/wBpDtgphs32SXE/QKig8Tnf2nFhZToAAGnWVbDuT3pYOIKkwb/jWMK/pNLcpobjeKyOLz4vfrQzuLSLzVGjELXCUgqJ6AST7AUNiNSFQtJSexBH41mn46+zU/kL6LYvzc+w7ULisRpHmazlWXKxGsIWkKSNWk9R1IPWO1RP5SrqofWqqEmDu6X4gzmJtFRc41O5hCNzUf2erJSScWwUipGsOTeikMCb0WhB2AgedLfJjwHF8fO2wUYQdqx+7CTYx7UcpQFon3rz2J20gdrAz6VPvRdxxpYYHhHl4ZwKgSCDeCDFdCzhnD4/B/vBLRDiCULSDEkRBMdq57jXyBCrk/Qfr506fskzdAU5hXfgdB+cQfp+FWW0Yrwq0IWORCo2tsOlW/DbZBCkKClGZRtCR11G162zbhxTeLcYmClVirqk3SfcH8aixjemGkgQN/8AI1z8Fms1oJ4hwjy3QFwo6ZGg65HmR+FbN4PG4fDuNr/hsPDxJWQNUXlKTsbAUXlebfZAoJQS8QJmQUpjdNqHxucO4sctSlhIM6VQSSdrnrQl6GplDiHdu53oVIk1NiGClWkggjcEXrOHbvNo6/OjpIZ06eyZkaCOt6scFlrTpJcd5KCRJ0FXyUDAo/L3sGElbwcWoggISYCYG5O/tROBzwqJRyWi2YGkztEb9D51OqLKc6QVh1tYUasCvmpWSP4ggmBEAjp5UDmGZNOKQXmyDqAUmZTHeT9fKKzxFlasOOfhVBLZHjQFai2o77j4drxalN/FrVAVfe/eb0Yl5yyNqVpjHmWYNNFssfzG1kpX/iQSPl27VM/iMO7DoOha7rTJ8Kha3cHf3pZy/C6yUzBIOmepHSo2klKikiCDBHY03IlbH4G4STLxSQZggxvHrH5ioYTWmQL1OLRG7avmIUP+NG/Zj2NZ6zOjdx9bTBjh1twHEhEiQDvE9ulG4XBa0hS1wjc6RJAmKscJnrZeDtinTCwdwIk+t6rs1zBA1Fo2WdWjTGk9okz3ofk62iC5PxwQuNtoN5g9DeR6VDi80EaGk6Z+JZN/aNqq1rJuSazgmS64EAhM7kmIFWUEqoixkaoEmBue/pU32RaQFpnfoCLi9jXQsHw1h0sKcBQSEqUiCVEgJkTA738opKxmYLKiDeehNgT2G16fL+jNTyxuz7MkYk4YtyHNAS5a5SNgT5GY9aMxWY4XBaw23zsQtIlRIUGz0E1TYPC+BTyikEw2UxBJjcCwG8T0iTvTRlPCDS0aygJHhUnTqUIHxBRsL/evSNhmftlVkuLRiCea6WnCBpSRq1Hyte4qk4i4cewy0u6ICgeurY3vHhnsa6Bj2mQ2E4VSUqSb2uJMyAe1ZxKH38O4P5y2lCU9wIg12cA7rJx7FZgFQFJv1B/LrVpgMahSA22yhLg/7klRPWIV8PrTjicoaXlbyxhxzUrPii9iDIPYTXMcG7pWD5/Si9zofjpKlnw6JkvA5KHXMQQE8rWlQ+8TYT8qoCpARy0DYyVnv5CmnMc10Zfh20qUeYStU/4ymBa4CqTXDJtWem/D1eDgf7IZsqzVsJQ2hBCwqVEKkuHpuNvKjs04Qw7ydcFpwg6g2QL3N0kEUlAkEFJgjqP1q2yLMFDmMzPNEkqkxpufmDRhteA+R8dOXTFrH4Utr5Dg0aCYNpvsSfaoMTidcEjxjwqUP6o2PrRWelRWpSkmAdMlJHp9PpVe89qA1R2sIt+tacZ2ebNYYXkTuh5CgCu5EDrKSI+tXv21X9tVLrbYHjQbpWI+VNH75T90VHlXZmzhdTIrO6QCI3A61A2mtlHvW+Bwi31aUX71ZIyU1OwnJ8ndxStLQ9faui5MxhcE2dSOYuOiTJPUX2NVfBoRgsRdQUlQCVkGdJnwk9gdvat+OuJg4+pDBCEpBSpUXXI79hRZnbbeSHPeK1Ic1BALK0hSELGmSQUqMRqFwDfeBQXC/CWIxpS7GlGrSlRTabkmN4B6mgMnSC4VOw5qTpAINjECPaBXTeCM0WgPslKilpQ+Ek/EBFj8I9KGfoJnBcAKWsqxKxpFgEk2jsPOm3LmOS2Gx8MFKIG3qO1FMhSjKhBBMAGYHSaNSm340qkLeVgTMl4LQglzE6XFqUTpAhKZP1P0rbDNjC4lZQkhlLAElX9ZUowPn7Uy5viA2y4s7JQo/IT7VynN88d5HLXNlFSz3KjqCRe4AIpKeAzA18eZmtvBKcY6iAlInf45HoTtXFsDlpfcCW4Hck6R+tXHEHE7q20NJIQEkk6SbyANz6UroWpBJBIHlTwm0M1jTHTiXAlhTbcAANpiDIPc+V6qQ3sACSTYDc0Ng8yce0pcOrQISTvBNxPW9NOIzBOFRDEcxSfE5E6fJPY1ltNM9r43Kv8AmkgZ/Kfs2GU+8rQ5H8JvrJtKvag+B8K4rmrB8SkQAbE9ZmhX1gnU/qUFCQZJkm4k1EwSBqQsAk3Sbj5zVOPwy/LzVpZJc+w7iQStJ1D4jJJ7JJmPLvVEtMBC0FMmR1tFryCL015c9rGhZ8BCpAsQY7zf0ipMCcGp9LTjcKRICyYEbi03+I/Sqxf8MNw0LKsIpsJ1EFKxrBHXofxofnHtVzmvLLy0NWb0gInpBnue9Ff/AI53+99KL2XVOZSQrttlZgWBtPaf92p+yLgvwhS0qWFASkEiACPEehETaqXhnDJgqUhSgRFrgEmATa1x+NdEUy6hp2EgagQbEEWAEKO4vsBVGzE8v0T8bnwwbi2GmGDqPjUP/GCI3ETvVhkWS4MJSoKD7zytKEqkctQPjMg3QPnShnjqColsLSBCZUAmYBTYD84NE8F5qtrEpXy0O2KfErSAIuZg7C5oMJJnWSOYPEJS4UqStWoOJtqSLm0mDExfpXVOEsnLaFvuK0IdhQQBeIgSQfpFK3B+RvLJ+0qIQp5J5ShqTpCisaVE+EzPtFOXG4fOHC8ONWlclA/qRB1JPlApGgfYx4TFNlOtKgUyRqna+x/3rR1fNWX8S4htbqU2S78bdyBIGw6WAr6By7MkONt6VA6kBX0ohaFbi/LMW9iWlJGvDpVCkAxI8+94pT4iwr7ifE2sISSkSL28U+ldmQaBz0oUytCuqY/SKnSWM5KRTzjB80ZizpgzY+dBg9jNOOeZGlToCVcrzVf3MXv+dL2c5K5hlDmCx+FSTKVeiu/kafjpUtD2sVsCwOK5SwsCYBt6gj86v2cuS80OU6NUBShNySq4A8hf2pYWPrU2BACpImO3601QvRY5KzhF9mnikAauo0zA+6fIEURjMsIaRoCQVBIkKkk7m3SL1jLWQRuhRIHhIgi5JFv9vTfhWcODoWeW7ANpIvcb2G9Z6/Hw0VXZiZlepJuIPn1v36UFnbh56xsZExvt3966HiuHEqVqS5rgkwYi4+fWub5qSMQ8FeE6iLHaOnam432eSVpYBEL0qST/AKNr1ZfvB3+4qqxSQRc9DWOcr7o+dXwgK8DTwBmKW1rSpJVqgphQTEHxEk7CI2q84t4jCEJQg3sQQrVawkkdJ96peCv4bGLeSBrbQdJPTw9qocf4tJP9TaCbncyTXEMGM7zlb5IUQoBRIVufTUbx5VjIsRy3Eq0hQB1aZIvFjIvNVyU3pk4bQArYGx3FdekNOxmyjOeTjwcUtSQWQUpJISgkmQQqJPWQO1W3Ev7Qwy0ppKdalpICgqwCrTI60s8coC8JhXlfzFKcST5C+21JWGbB3+VcvAY2OP7PcoVjcWHXpdS3C3BMkwYSPO/4V2vGYNpZSSgSkQhQ8JHoRtXL+F3PseCZfYgOOoVrJvMKtVunPnlhrURJMEgb+KKnVpD9G0Na8uAN8S7bTCdQ3vBNpVNp9KquIHHOUsocBWIKgOoEi3b0qox7I5iTJk6lEz1CSoe0ilXH41SG2imJUpzUTN4OkTfyqNvOinGsMsMJnLSTDzLi5JFkzbTEi1MOQfY8QC3zAtCgQple89/IikLDYxaCClRG6t9jtbtQGZMAr13CpmRYz6im40pWENyy62NHFn7LHGkqdwai8gX5ZHiT6H+r8aRcO2EykyFj4kkQR6jcU8/s34vxXO5Kl60DbVc/Oae+KMtZxOGWt1pGtKFKC0iCCkGLjcetX9RmmurOJJcUIg9d/pXRckyptaAomR4EBQBvJATBImYHpalXM8EltptaZBUEzeR8IV186uOBs3cYdUhEFICiAqd4HYip9Gy18i9Gh3LA0tTX8RWkqOs7Cen1rlmco/6h+AJ5iwLTsu/W21P6uJHdS/C3ckmx7j/KucY/FFTjhMXWo9eqjPWjEvJPusIr3qgg1ItRvWkVdQxe6P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8" descr="data:image/jpeg;base64,/9j/4AAQSkZJRgABAQAAAQABAAD/2wCEAAkGBxQTEhUUEhQWFBUXFRgXGBgYGB0eIRsbGhgaFhggHxgdHCggGx8lHBcaIjEkJSksLy4vGB8zODMsNygtLiwBCgoKDg0OGhAQGiwkHCUsLCwsLCwsLCwsLCwsLCwsLCwsLCwsLCwsLCwsLCwsKywsLCwsKys3LCssLCsrKysrLP/AABEIAGwAmQMBIgACEQEDEQH/xAAcAAACAgMBAQAAAAAAAAAAAAAEBgMFAQIHAAj/xAA8EAABAwIEBAQDBQgBBQEAAAABAgMRACEEBRIxBhNBUSJhcYEykaEUUrHB0QcVIzNCU2LwsiRDkuHxFv/EABkBAAMBAQEAAAAAAAAAAAAAAAECAwQABf/EACIRAAMAAgMAAgMBAQAAAAAAAAABAhEhAxIxBEEiMlFhE//aAAwDAQACEQMRAD8A4yoVjVWyjWhqxxdNcSuJQEISgACOv4VXYrHLcVqVE+QihRUvNH3RNK5leIPb/TcYhQ6/Ss/a1d60LwKY0+Kfinp2iKjJrsL+D92vGWjOaw2UltCj94kyJtYAxat8nyd1+SgSAbnt1qpTThkOYpRl7iBZxTsT/iUgUuFOWg9qbRXYRvSvSOirxTVmt8C7AkkNf8qWstZ8RHWQR6U74bLHXcOtDV1lIj2UP1qT/YpTfVnNikj36/8Aui8wwhag6krB6pMwe1MGK4QxY8ATA3J1A3iDaNqZskyBthvQ62p0KT4zpMyNgABaOlPWERnkts5K+5VjkZKlIHZQ/WnH9xYdThaRrSqSpPMbITM7axVdiMv5OKAhA8IMJNpKSnrS3S66K8VU72GuL6Go3ma8sCa8ty29eemegyueT5UE8BRz6xck2qvUNW9h2rRAlFe6JuNq0gdqLcFQRWhMz1x5ZVmtTWVGta0GA9Xq9WT+VHAVgyE2npXpojB4RbnhRBPadz5DvUChBINiCQfUb26RQCYmisIbR5n6iKFq44cwKnllCe0mlrwePS6yrDFS0xPb2p4cZWrCuJYWUq0QCkwQQoHpellGLRhW3Q78SRCQD1i0HreKSg6/4nUlwAkypJUBfcSLVGZb2Ub+hhxHEeYsQDiXNzAUoK/Wtm+PMaN+U56tpM/KKXnQUi0RH/2gdcGqzsS46se2/wBpDtgphs32SXE/QKig8Tnf2nFhZToAAGnWVbDuT3pYOIKkwb/jWMK/pNLcpobjeKyOLz4vfrQzuLSLzVGjELXCUgqJ6AST7AUNiNSFQtJSexBH41mn46+zU/kL6LYvzc+w7ULisRpHmazlWXKxGsIWkKSNWk9R1IPWO1RP5SrqofWqqEmDu6X4gzmJtFRc41O5hCNzUf2erJSScWwUipGsOTeikMCb0WhB2AgedLfJjwHF8fO2wUYQdqx+7CTYx7UcpQFon3rz2J20gdrAz6VPvRdxxpYYHhHl4ZwKgSCDeCDFdCzhnD4/B/vBLRDiCULSDEkRBMdq57jXyBCrk/Qfr506fskzdAU5hXfgdB+cQfp+FWW0Yrwq0IWORCo2tsOlW/DbZBCkKClGZRtCR11G162zbhxTeLcYmClVirqk3SfcH8aixjemGkgQN/8AI1z8Fms1oJ4hwjy3QFwo6ZGg65HmR+FbN4PG4fDuNr/hsPDxJWQNUXlKTsbAUXlebfZAoJQS8QJmQUpjdNqHxucO4sctSlhIM6VQSSdrnrQl6GplDiHdu53oVIk1NiGClWkggjcEXrOHbvNo6/OjpIZ06eyZkaCOt6scFlrTpJcd5KCRJ0FXyUDAo/L3sGElbwcWoggISYCYG5O/tROBzwqJRyWi2YGkztEb9D51OqLKc6QVh1tYUasCvmpWSP4ggmBEAjp5UDmGZNOKQXmyDqAUmZTHeT9fKKzxFlasOOfhVBLZHjQFai2o77j4drxalN/FrVAVfe/eb0Yl5yyNqVpjHmWYNNFssfzG1kpX/iQSPl27VM/iMO7DoOha7rTJ8Kha3cHf3pZy/C6yUzBIOmepHSo2klKikiCDBHY03IlbH4G4STLxSQZggxvHrH5ioYTWmQL1OLRG7avmIUP+NG/Zj2NZ6zOjdx9bTBjh1twHEhEiQDvE9ulG4XBa0hS1wjc6RJAmKscJnrZeDtinTCwdwIk+t6rs1zBA1Fo2WdWjTGk9okz3ofk62iC5PxwQuNtoN5g9DeR6VDi80EaGk6Z+JZN/aNqq1rJuSazgmS64EAhM7kmIFWUEqoixkaoEmBue/pU32RaQFpnfoCLi9jXQsHw1h0sKcBQSEqUiCVEgJkTA738opKxmYLKiDeehNgT2G16fL+jNTyxuz7MkYk4YtyHNAS5a5SNgT5GY9aMxWY4XBaw23zsQtIlRIUGz0E1TYPC+BTyikEw2UxBJjcCwG8T0iTvTRlPCDS0aygJHhUnTqUIHxBRsL/evSNhmftlVkuLRiCea6WnCBpSRq1Hyte4qk4i4cewy0u6ICgeurY3vHhnsa6Bj2mQ2E4VSUqSb2uJMyAe1ZxKH38O4P5y2lCU9wIg12cA7rJx7FZgFQFJv1B/LrVpgMahSA22yhLg/7klRPWIV8PrTjicoaXlbyxhxzUrPii9iDIPYTXMcG7pWD5/Si9zofjpKlnw6JkvA5KHXMQQE8rWlQ+8TYT8qoCpARy0DYyVnv5CmnMc10Zfh20qUeYStU/4ymBa4CqTXDJtWem/D1eDgf7IZsqzVsJQ2hBCwqVEKkuHpuNvKjs04Qw7ydcFpwg6g2QL3N0kEUlAkEFJgjqP1q2yLMFDmMzPNEkqkxpufmDRhteA+R8dOXTFrH4Utr5Dg0aCYNpvsSfaoMTidcEjxjwqUP6o2PrRWelRWpSkmAdMlJHp9PpVe89qA1R2sIt+tacZ2ebNYYXkTuh5CgCu5EDrKSI+tXv21X9tVLrbYHjQbpWI+VNH75T90VHlXZmzhdTIrO6QCI3A61A2mtlHvW+Bwi31aUX71ZIyU1OwnJ8ndxStLQ9faui5MxhcE2dSOYuOiTJPUX2NVfBoRgsRdQUlQCVkGdJnwk9gdvat+OuJg4+pDBCEpBSpUXXI79hRZnbbeSHPeK1Ic1BALK0hSELGmSQUqMRqFwDfeBQXC/CWIxpS7GlGrSlRTabkmN4B6mgMnSC4VOw5qTpAINjECPaBXTeCM0WgPslKilpQ+Ek/EBFj8I9KGfoJnBcAKWsqxKxpFgEk2jsPOm3LmOS2Gx8MFKIG3qO1FMhSjKhBBMAGYHSaNSm340qkLeVgTMl4LQglzE6XFqUTpAhKZP1P0rbDNjC4lZQkhlLAElX9ZUowPn7Uy5viA2y4s7JQo/IT7VynN88d5HLXNlFSz3KjqCRe4AIpKeAzA18eZmtvBKcY6iAlInf45HoTtXFsDlpfcCW4Hck6R+tXHEHE7q20NJIQEkk6SbyANz6UroWpBJBIHlTwm0M1jTHTiXAlhTbcAANpiDIPc+V6qQ3sACSTYDc0Ng8yce0pcOrQISTvBNxPW9NOIzBOFRDEcxSfE5E6fJPY1ltNM9r43Kv8AmkgZ/Kfs2GU+8rQ5H8JvrJtKvag+B8K4rmrB8SkQAbE9ZmhX1gnU/qUFCQZJkm4k1EwSBqQsAk3Sbj5zVOPwy/LzVpZJc+w7iQStJ1D4jJJ7JJmPLvVEtMBC0FMmR1tFryCL015c9rGhZ8BCpAsQY7zf0ipMCcGp9LTjcKRICyYEbi03+I/Sqxf8MNw0LKsIpsJ1EFKxrBHXofxofnHtVzmvLLy0NWb0gInpBnue9Ff/AI53+99KL2XVOZSQrttlZgWBtPaf92p+yLgvwhS0qWFASkEiACPEehETaqXhnDJgqUhSgRFrgEmATa1x+NdEUy6hp2EgagQbEEWAEKO4vsBVGzE8v0T8bnwwbi2GmGDqPjUP/GCI3ETvVhkWS4MJSoKD7zytKEqkctQPjMg3QPnShnjqColsLSBCZUAmYBTYD84NE8F5qtrEpXy0O2KfErSAIuZg7C5oMJJnWSOYPEJS4UqStWoOJtqSLm0mDExfpXVOEsnLaFvuK0IdhQQBeIgSQfpFK3B+RvLJ+0qIQp5J5ShqTpCisaVE+EzPtFOXG4fOHC8ONWlclA/qRB1JPlApGgfYx4TFNlOtKgUyRqna+x/3rR1fNWX8S4htbqU2S78bdyBIGw6WAr6By7MkONt6VA6kBX0ohaFbi/LMW9iWlJGvDpVCkAxI8+94pT4iwr7ifE2sISSkSL28U+ldmQaBz0oUytCuqY/SKnSWM5KRTzjB80ZizpgzY+dBg9jNOOeZGlToCVcrzVf3MXv+dL2c5K5hlDmCx+FSTKVeiu/kafjpUtD2sVsCwOK5SwsCYBt6gj86v2cuS80OU6NUBShNySq4A8hf2pYWPrU2BACpImO3601QvRY5KzhF9mnikAauo0zA+6fIEURjMsIaRoCQVBIkKkk7m3SL1jLWQRuhRIHhIgi5JFv9vTfhWcODoWeW7ANpIvcb2G9Z6/Hw0VXZiZlepJuIPn1v36UFnbh56xsZExvt3966HiuHEqVqS5rgkwYi4+fWub5qSMQ8FeE6iLHaOnam432eSVpYBEL0qST/AKNr1ZfvB3+4qqxSQRc9DWOcr7o+dXwgK8DTwBmKW1rSpJVqgphQTEHxEk7CI2q84t4jCEJQg3sQQrVawkkdJ96peCv4bGLeSBrbQdJPTw9qocf4tJP9TaCbncyTXEMGM7zlb5IUQoBRIVufTUbx5VjIsRy3Eq0hQB1aZIvFjIvNVyU3pk4bQArYGx3FdekNOxmyjOeTjwcUtSQWQUpJISgkmQQqJPWQO1W3Ev7Qwy0ppKdalpICgqwCrTI60s8coC8JhXlfzFKcST5C+21JWGbB3+VcvAY2OP7PcoVjcWHXpdS3C3BMkwYSPO/4V2vGYNpZSSgSkQhQ8JHoRtXL+F3PseCZfYgOOoVrJvMKtVunPnlhrURJMEgb+KKnVpD9G0Na8uAN8S7bTCdQ3vBNpVNp9KquIHHOUsocBWIKgOoEi3b0qox7I5iTJk6lEz1CSoe0ilXH41SG2imJUpzUTN4OkTfyqNvOinGsMsMJnLSTDzLi5JFkzbTEi1MOQfY8QC3zAtCgQple89/IikLDYxaCClRG6t9jtbtQGZMAr13CpmRYz6im40pWENyy62NHFn7LHGkqdwai8gX5ZHiT6H+r8aRcO2EykyFj4kkQR6jcU8/s34vxXO5Kl60DbVc/Oae+KMtZxOGWt1pGtKFKC0iCCkGLjcetX9RmmurOJJcUIg9d/pXRckyptaAomR4EBQBvJATBImYHpalXM8EltptaZBUEzeR8IV186uOBs3cYdUhEFICiAqd4HYip9Gy18i9Gh3LA0tTX8RWkqOs7Cen1rlmco/6h+AJ5iwLTsu/W21P6uJHdS/C3ckmx7j/KucY/FFTjhMXWo9eqjPWjEvJPusIr3qgg1ItRvWkVdQxe6P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0" descr="data:image/jpeg;base64,/9j/4AAQSkZJRgABAQAAAQABAAD/2wCEAAkGBxQTEhUUExQWFhQXGB8bGRgYGBscHxweHyAdHR0aIR8dHSggIB4lIBoeITIiJSotLi4uHyAzODMsNygtLisBCgoKDg0OGhAQGzQmICQsLDQ0NDQ0LCwsLywsLCwsLCwsLCw0LCwsLCwsLCwsLCwsLCwsLCwsLCwsLCwsLCwsLP/AABEIALsBDgMBIgACEQEDEQH/xAAcAAACAwEBAQEAAAAAAAAAAAAEBQMGBwIBAAj/xABHEAACAQMDAgUCBAIFCQcEAwABAhEDEiEABDEFQQYTIlFhMnEHI0KBFJEzUqGx0hUkYnLB0eHw8RY0VHSTo7IXU2OiQ4KU/8QAGAEAAwEBAAAAAAAAAAAAAAAAAQIDAAT/xAAsEQACAgICAgEDAwQDAQAAAAAAAQIRAyESMRNBUQQUImFxoTJCgdFSsfAj/9oADAMBAAIRAxEAPwDKn8V78H/vu7//ANFT/Frz/tXv/wDxu7/9er/i0x33QNuGxuSQCOKZYAHuSWAkdwNfLuNn/RmlfafrNRlJjAErIhvaBHc6ksqatElmTVoE23iXfsY/jd3+1eqc/YEnTLb7/qBuDb7eKQJI89iADwT+Z/YNFvuERZqbdIpwAwWInIVrTkEerBmO+dBNtaT1BULutODCFSsECfSTIt4ImDmD76m8zf6Enmb/AEPn6hvz/Q9Q3dbvCVasgfIu5/s+dEHfdRpklt9unAW4216xgYnv2BmePnXr9Je01h+aCSeUllyTK3F5AH6VjBzqSj1PBIJBAVgVMRItUmWOMjHMaSWaVfjsSWafoWL4m3tRrae73QtBIncVJgZM+oA6ZVPEO6Clv43cyzf/AH6ke/c4gmMDXlGgpquxEKWDkKotIxF5tmCeBESedDVug19zcyqqhF9E4vAnCngsBmCZIGtLKm+6N5OTq6CafivczH8ZubsGDXcARzJn/mRrzdeOt2CqncVlIJJPmvwce8mNQ7boZ25d6hfCiCk3EsOSIwk9zE240eYRHV1UqygtaljEsAYY/VEZMdyO2kc4p/IHKMZfIFtPFu7eqWO73Nv1W+fUHGYAnhojPvrze+KN2rC3ebnI48+oQOBJM4+P9mmFDb0Sc0lQgrPmCFExJgGSY7Rr7cbhBINNyJiVAKgEEEAGY4gZmDoee5aQPLctCXaeJt8S7He7gKAAQa9XuYxnH3PGmg8XVqdqvud07Ccjc1B34ic/GuRtJZTRpstxnLAWqcBcHnE5OlXWuntcKtMRHtJM4zx8wByc6dZVOVN0Msim6ehg/jmqwAO43Yg9txUH7kznX2+8Zbq1Vp7vcFuMVn5gD3zj+3Svb+Etw4vAF0yaZ+rPBjuD99F7XwuAwFVuTlQfUIPBgEAsDP7HRc8SepdDtwXs63nU+prCnd7nBAvXc1CJYSFkNls8ai3HVuoKoP8AHbqSYIO4qek+x9XfsePeNNdtUQQaSjMYOXxg2qDxAJEz7aL6b0YQanqpMZu4mZiQpjB4/njU5fWcdtE39S0KBvuomkG/jd2IMGa9SBwZ+qYzH31JR6zvTAqb7cqgHqb+IqDAJGYJMscD7fGjt7tXVwfOAdcWlSuIPE/Uc8jufjXbbemRfWXcPcthsYAMO0yQ0x2yND7p+xPuJN7BDvtyzEU+obwjmRWrOFH/APQyS0TERHfSjddf3ytje7sgc/5xVkj3AJmI7xprs+kIR+TQr1M5DvCgdwCCCSAP200fo3lKWp0Kd4GIFUMe4AOcx9v2033Sj2ysc1e7Em23nVWC1E3G8ZSJF1epn2xdkfOidovVCTO93C2iY/i2OecgP7dtCbrz2b1+YGESoEKoz6Z4iPb50q3e/ckLTJJ7qMLPYr3JjudUU8kumh1OUix7qpvxlupVrQeRuKnHbAYkE/Pt31C2/wByRI6ruYB4NaqOOwN+l6keXFXcC8wQsSACO89we3/DSryrRLlSZ/S4M+2Bj+etHyPuRrfyXbY+J9xSDOd3Xq0lyZrNJjsJcznvERnUI8dbhjFGpXJbAurtzMkyWif5CNU2pXaoIPpxCxhROT8AaJKipCuyU1hUIWnxaMMTkxOGaZMzBGm8Ku5MKx/LLDU8W7i+47vcFfUXKV6toPYDOBGI99d7zxzusMu4rFjm1arG0GYmG5+O2kI296rRVgoPsJuM4loHPOeANBpXNI2Mqyp+oKZHIPPOf5xA0OCkCKT6eyz7Tx3uxHmVtwrzKfmNDT2IOWz7fvrqp4t3yV2Rqu5JA+nzHSODJnNsD240j3KI4uqMocA24YG1eLlGQTMiJ4zGltVHNW24H1QWzHxk9tFQTdhSt2XCp4prlQ/8Xumlj6ErMD6uTMzZjAPBxq1fhj4jq1N21N69Z1FB2h3qGDfTA+ruJInWVUraZe5LgRi5rSMEyLcEHV//AAhVhuWVjANBmhhnLUs8YEY5/bRUEmtmjHZS129Qr6rWgZH0gD9jkn/fqeolO0wEDEjhTcGGQAZOO38tRV95abfLi6YAuWRiGMk+39/voNqoNQm0mTBAkg8H0nmffScZMnxk3/oagAEWhVYdhOPcEk8/sRpgteqYDqYBNkiQWOOI5bAngAcarlbcBDKwrE4AMwM3A5gdo5OPnRO23hM2sUxiRzmf2zxGknifYksTqyybLamoIqOqFiLiUBlYbvMkraZHHtnXj+H6dUXI4ALKJIaIJxaRm20YDZwcnSGp1Fv1XC4m5xJhicMZnHEr3gz21Bvup3OtjXKgABC+WWJn1EAkkhjzOY0qw5O0zRxS9Dmh4feD558uishW4IJJgxGQGFpmYuHzDTaUHpAjzQQotFIsZmbQMDDFjyTEH4Gkv+XJIRlNNiBJ7Xd2KRGQCeeToDdGuXLKbGttm76wcGDEccjtpXjnPU9I1OTp6HfU/ENSWREqLUpytzNcRbcCD2lZaDk5PvoLb1DVDBXNdiA6qogqwAVhUvWSIAODEDQg2LhQAXJOHjtIk9zP7ROvaXhOutSVZbQcNMzgH6QZgzwdPFYoKrGiobVhP+QNy4YmrTGcAFj6jynGBcYnjXfSKLohKVX/AKrG0WwILCSSQRMz8a7bav8A0NKsD6g0tKhf6z/IkcDVi3P0RaQxEGIYE4xBjucEjXPlzNadOyOTJKgFt5SQ+lCWxYYk+qIgYkNPfSzdeIWpEwLWAZT7h8XT8LxGe+j36SLLKqqpKk3XsCrczI4HA+kgaX1dpt1MP5r2EFj2Jnmf6rE8gZjQxxxe9iwUPZHW6i9qtVny3uKkYBUG24H3unnRtUhwLFJCiatRiVlQA3YSCFK5zyNMNps6aMSVIczhzgMcSgbKz/z20F1WjaGVq8LkFcE54EiC2cAk4gaPKDlUUUlGN9AlHd01cKMgD6iAsCMw6ifuYOjK/Ufy5uV7QEKuCwnIGZwWAPIx20ud6BBj0uIBZh9V3aBmfsI+dECk6OGVqbgiAQQCcjsfqIiMDv76bhHt/wAi8UD7KkogufLiCiEM4gwbmM3Z9x7aLo9QIcBqxY2yIkLAFwBESZM/Ood3TYlWrUryyyuLFAg4EH1Gcg/HfQJ3RpiPIa1V5YQbcg+2CWmf541ThzDx5DPddQryHVL8mJI9GWJUAH0kAHgmREzxrt+oNUosTWqKiuWLQpJGJCMIlwOxgT3Gq11bqdSqFmSBkG1VkQAZAwSOAdddKYqJUrCn6agkGRBJAMfYR7ap4Eop+yviqKbLD07e1AzhmxSe31KxwFa6QTMgQIkZIydBdTpJTYMqKrBvoYBSGwLoUmFGIyeONRVNywtqW2XGBHBIFpiWJyDBBx/dpbU62w9IUATMci6csB2mAIBjWjjfK4gjCTdol3APpqXI7BjIAMEd4kWkfODx7abVgyKFrUSKb+pbQoBkC3kkiAYx/PXHSt1XpoHAVTklyfTbyFtAI59hExOpP+0jCERmIkl8LgH9IBH0zkg4PtoTc26S0jScnpLoCXa0iUCCqXciEhSCeDBnnH/POvqlEz6rA0AGna1wHIbtJHJz30Vvut02RnFFFcz6hAN2AQFEBQR7D6s6rf8AEVahA5YnB7kk8Enn2zpsak9v+QwjJ7Gb7V1IarUVTiAZJg94UY/n76+3GwqSrXhpPo9oPquz2BMR7nRtHYMo/NqIKijAgP6RzOR6pIAHPOmfkpTNrsS5kqSqqEMA3DPbJt76SWbi6Qjy06RPseloFthnn1EG20RAmeZIOR8a73XT6R9HlsSkCSInI9OORmJI7nSs76ujVLtxejAlQDbzyYB9Ij2xpZufEL8IAREGJIj2nnPOudYcspXYI4ZuW2WPf7ZACadJWK2gioSTCxAHsBH750x/C+rTff1DTj+hfuZy9I5nPJj+XtrNm3NWq0S7s2FBJnPEZ1oX4OdFdd27wQpoMPULTN9Pt3++uzFi8dcpbOmGPi9soJrK31CJggCTHAxJyeZnU3li0WEi2WhjAP2jhiBGut/sFRoDzgfz/Up+RzqU0VSalQ3EmCoW1cwfVEfHAHbnT8lVoXkq0LGrKe0EEGf7CB740ZQXNOywySACJPeLhP8AdpzuaKNTVhTV2OBaDBgRwBk8cwZHzoBOnVazqVSqWn1G08xHPHbS+WLXwBZVJfBFQVlL32rLeod8wfpmIE+86+q9MphouuJkAj6ZMWsMzHc/GmX8HYC9WlFRcgRIYiQJUC0DEH3gac9P6RT8k1Ki01Z5MsWBEmIAXFoieOxnUZ/URhuybypbsrW66WyqrCoHZSsDJBHPPJH7Y0LserKikv6nJxIkAe+Tzq77ehaDYFanLfmXKWPuABmGI/l8Y1OlU3KBt6FI+kh6lNS13BC4MkAd441J/VKmpK/8oRZk1UlZT9t1N3YLTAOB3M44UH3z/boqnvd1VqeXTouVj6Vn7XXR9+cSDq/Veq00MXpByRaBH+lcoHcdxpZW6vRqk3qjZAX8xyLoOTwSoHC4ktOcHXPH6hSd+PXz3/oWOaN6Qq6TQptWKms4KiD6FBFoi1u57iBGfcaNTbuhK+cxTMXf1SLxBzAC+2MiNNN51ajTCTt7lgKqeT27rLSxn4kgnEasvRPAwrKKtQVNtLBxTDC6AgWHGQJUDHPvoxjkyt0nQ0Yzn0Z+OkPdczXC2LFNzT7G4AW8E/y0Fuej7isT+Wwos1p+swuSo4+mcgDjGrh426glCou32gFUmmWNZ63pp5grauJ/1hiR99VfceLwsE1DcoICoYI7ZaIbuZGM/JGnUPqMb6RnDJB9H246TuVpsovdjlmen9RwsLcRwO412PC7UxFUKz2kKxVyoWIyHiMnETmc40b0X8StvRBI2k1RT9NSpUvucZzInJLZ54EwANJ+ueNRutwKxpDzYwyVGH+qOYERmOeedW8WXjV7G8UlHT2Ep0ajUYKadWmQLi6xaOwGRm4TJHGI0w2PQaFFLfPVo9XqKzGYJGVMTGDyR8xVH3+59JZkVSt03x6SORmcDJgTxzpd1PqVQrBqUyJhrWJZjJNxJ9UfbHGJ0n22aVLlSAsGRqmy2b7plFWt/icEiCP0gci6+MAkfDTr2t0/bAEVKtRywkEMqgD3MlsHAgDkfOs6/iDEDjvBwdfCuxEGT+88x7/bXQvpJf8AIr9s/TLnuOpbemnlonmoCCFx62MZDRIGBhcGTjQlXqRpMqrQpUSPVFSmDLRk3H9oHGq03UauRcfaP+HH786k21e701ajBTzMtHyB8e06rHAo97KLDS2PP42jVZqjkjgLTBUCT9XbCiPvwNS7VdnVYkUyH7XMbMsBJiM5+2Bqr7jEqrXJM4nJiJz/AM5068MU9t/SbndPTsYEU0pliQCJliQoxxEn/azw/DN4vhhfX+m7mmyrWHl9qaCGv9mVVJ9PyPjQ/wDk0qYrta+AA6MCARIPqAM/trT+g+O6D7h6XTNkPMqKtq0tvTpn0k3M73fTBBBIx8k6Yb7wFuN83m9S3YFUiaaUaYIpdgt7YZeCwAHq76PjpUg+OlSMp6bsKFvPmEnPpGATbODPzpjTvoL6aYUCSCRIUTzleSROZGRpN1inW2tR6d8lXZC4EK9pIJyBIPucEHvoSn1QlQsMWmTDNBzIJBxIGMY1CWGb7ZCWGb9jDcdTqs16rlCFvKgFZkATxJH75+ddb5qpQXpCtTHrcwJtkgWkmcmAf37a5pkyDTWytkwHhZMLNrYnN2OwbsNDbfzASahIVckFyAx4BVgO59sRplCK6Q0YL0jk9CZmMWwv/wDJkI3tafv/AD0w6f0ykqpNYt6gWC2xcZAxMkQII+e2l1bqxqGGZSOAWBNsYBtEAT8fczqWntKAZDVZ7bSWtKA85EZKjJEtz8a0lNrbod8qpln2fUqRYIlBQDdExIgE+m6SRIkZ7j307/DfdeZviQSR/DEwTxLUic/ftqn7M0SzUqCub4i6Cw4yWutj9pEmCNOfwpqv/lKsruHK0Hyr3qfXSyDJn2/bS4sK5X8Axx/Kwjw7s9qpjePSYssoDSYuh/rODAiJiTaT76slfxZ0vbARRTzFDWVXtqNcMexIOB/01Q+k9Nqb1mK0K5ZR6kpzaZMx5hWE5kgnI4GnPhToIpdRWnZ5VVJd2qhanl0yGAnlSxLryeFOljCV7/8Af5EgmtM8HVBWZ65q1GdjN7MBavIFkgFQScL8k8ahqdSrMQt1F5wwVzgHMlR2/V8xM6tW28Z0RXUrTG4NNnpVNzVRBVWCT+WFUJ5Y7AGfvorq3QDvKB3O/wB022RQzojLTBUcKxJzacegQZP21N/Sxbe7f6iv6dSb2UbzNxVZaVLyqtR/0IL/ALFgo9Kzi5sAd41eG/D5qm2qoK7eaFIiykELxNgYrNkwJBxke+mPgvp/Tl2dPblqZqbqmpdgwV6xKljgG5bYYWmONVfqX8V02HO4rMRVby6LC9WAgXM4cmmKqm7EwfY410Q+mxwirQ8cEY9jbwl4HrUPLfeglFAUUaZvliQVDEcouZAxPxp14m8FbR6dSoadRWYrADxa3ChVIKiWIBHGTOlbfiGw2fn1lpsaoKU6CEOzMQx9YhYAAggTyONWfw115WFhakqqFCkJUpCCrGwLUGWUDIDRBn2mqxY7ui0YQ+DN+p+Bt3QoNVqU9uUBLGlJZlEn9SgSQOywOw1XOhlKm5prUpoaTox8pfyy0BsPZLBBZJgTgTk62Txp4XPUAlN6lNaQmAPNBDcz6agVojFwwZ1V+m+BtzsS256dUoVnanYyERNjAEoxMBmClTcYBJyYjS+GKdm8MU7Oeh9R6Yz1KG02llcIVS+o1KoGZfUoaoRUTJAuWTkY1FtfBXUiLtwyVCEZFR9y+FJJAvRJLiT6yZ1XOtbXf7iuSdlWbcUwCKliu6H60h/RcVOBIJiB3nUdTx31HzWpUwlWoAZik7OG9KljSJMMDPOPVPbFaXQ7Qq8R/hn1DbQRTFRCZHk3PB9oAuuAzPeDHtqk1kZWKsCr/qukEH5ByDqy9V8adRDMj7qvfABuBpMnDGApEe2cx7arnUOo1K731nao8AXOxYmPkknTpUNR5T2rM1qgux4CqST+wzq4+CPAlbc1wrnyYDYdoLssBlFuYUkBj+mQOdVPZb2qhDJUZTOIYj79wYIxp9vPE+4qV1qrSFKrUULTNJTf7eg/6R+Ptp6jQNmy7X8NunuiUtzRQbiCQE3NUswn6hdBMz/VAnVM61+EcqlTZtUcEw9KtYKignDgAgQDyDmATprs/AvUHQ73d16Z31MIaPmu1tMKZbzCggkj0wJ+88Zf4qSs1a7dOzVYEk1DUukn1IZKlDOArdj7HSIIP1boVbb1jQ3FMpUBi2ASRmGWB6lMfUJ0tdSJUyI7cj940S4hRDE/zx/x+2hK84B9uc5/36ajIkpLSkXhiP8AREH9p1G1kYBnPJ/3ahk6P6PTotWUV6ho0v1OENQiPZZGT78aBi2eAq3R0D/5QWo7lSBMlQIkkWwbieJONVuvuqSsWpIyzcoDNcAvYwczHY/8Naf1T8FA637Xd0itqlA6kXD+uzqxGZ5Cxjtqo+Jfwv32zTzCqV6Y5ajcxX5ZSoaPkAj31k6MJem+K9xRuWiyUhUILMlNLvmGi7kSBODxGtT/AAd8WLV3G6TcVHqVagSwuWaUUEMokkLn1H3nWRdN6ZV3VYUNvSVqrnAUjsCSbmYACO5PtrafB+32HRabXVkq756ZNQI4a0qJ8hIkyT2i4wTwMZ9moQ7vwSd51FqexpJt9jhmrop/UoLICSbsyAEhefY6S9f8Cb/ZsrGkKtFGARqckE/pLIoLqSe0ckAn3ebX+O6vWqbvbGrQRKYamHp3U2qIB6UYuSGLFoKjAAn20p3fjrfptm2ddK9KswIFRmakwt7KCASSRByScgc6VqwNWV/qHUq5uRxcFNpVmAjtb8MJAgcGe86Ub7a1sh8lYJFwMCIEQY7dtAVGBPJng3AY/l/u002G+RBAObg2FwSJAXPbMzjU+HD+lE+PBfigNaqoVIBkqA1x75kiO3GD8411uN6zAqR3kFRAzwT784++nVeuzUoApOrGTChnB7zwYMf2aQVQDhftzzHHPGjGXLbDCSltnKVSy2iFE5AnP31ffwYp/wCfvnnbNyf9OlqiLRZY9JyD2JBEkE8RjjGr3+DFSd84IPp2zj/3KWmHXeh3/wBsxtNt5HT6fkLIJquuSYW8xm5pOJIAEe2lCdWr1GqFaxZq8LVqCmoYhMBcEELGcxJ19sug1KoprQptVtUSwhw2CACSBCyPpjn4zq6dB/Duq1aluN5URVQSdugkkiSt0ErMkSBdxzrlTnPSOa5SVIoe12QpKfLYu7EN61hZ4z6vqkNzOBovqfivcbimKdUmqgUGLALsYLZ9SSL4ABJC6fde8DUGqI233i+XWLOorVCoVsmVcKQQC3cXD7TFT3mysMNWmMBkKtTcgA+nhrBGTGc6nKDh2xXFx2Mekdbqbcv5aUXdjK1K4mshClfSYCqBacDHwc6X7urWrIE3O6dyZkXki3kjL2knsAug329Sq1zJ6LiSQQgiJ+o45gTHGvtvtQrAg2sALJrJm0nEieRj7+2i5y41yByddjTw3QoUNzSfdGrUSkC4WLlBIhQVWSfUROfbnTPxh4nXe1UaizJbTdI83y1V8KHC2yBAi0m5ge0ZF8PdF3O83aUqdoVD+eysSEUZUsQPVUPYZkgTAnV93PhbZbB6RqpV3L1GK0lYU7ZtJKkQFAtBYk9hq2LyOOyuPnx2I+k0ep7jbndbnqSbalTQ+URaRUBwXe1gIBAtPPwO63w54+3WzppR/Jr0UUWsXhwvLMceqLpgwcRMzptuvxO277UU6dE0qbE0y6pKqDT9eFHKMyfTIIIzrJKu6bbVkJ8uqyTJY+bTcHsVPIHBB7j41Wn8labo/Q/4e+JKu92iVVAaoajCsWDKsjC2YiCAMAmJM51UfCPiihR6nufNWkKlZ2Y7nzEa1AGJSQFUKCnJ9WRdxOqH/wBseob5aWzoflksAi7YNTFsEWWoYt7knjTDb0KnR9wodkbcik4sqgVEpoyycI5IJORH1AkGJnVYxsd6Lf8Air4X21evTrGtToNXiWdQs2qfVfI7RMgwAMic4v1LZCmwCujyOVDAcwD6lGDEg+2nvUOtP5jNUr1KtQOHpM8/lsfqgFiApyCokYGq5vNyalQs0SYGMCBj/Zp2kkBBGx2ZcqGKopMGo59KyeT3ge4Hx31rnhit0ba1qb1dzQruiKiVIa2nYRBVY+piSxZvpiBjOsq6E124pqCgJdQoqIaiXEgepRJ/sP7a3H8SvAu3PTXqladKvt6VxejTCI7AC4FR2YyBnHzpNBEHjz8WKgDU9ogAYQ1RyCytORZ2Igj1TPPEayXddQZwoIgLMBSQon2HbMmAYzwNDsQTEgj34nHyJ18SPb45JH3GgY6D+45+Zz2OdfKwbDFscHBx/sz868ZxkAfv37Y9o1Cw7/8AP20wTyPcf9dfLSMEwSo5IExrtHKPJAlTwwkY7Ed9a9+C/i+ggrbevTVENMuXmUhSZBQ4UEHtzGdAxSm8db5UKUajU6arTRQsEoiA2KGiYPJ9yJ+Naz4eevuqHm/5TQUnoU/NdYZ1repXHqVVVSDFrAmYIiAdZT4x8NtT3tU7emau2rO7UGoi5SCAxUBZ+i6Ixxqu1qjqrUwzhGmUJYLKnIt7nA57jWAbF1X8ORstqzbTeRXDGxrERnNseV5oaVLAYyAWIHfWN7bevSriqwJqLUuYNIJYHIYg3ZzOpaVSrXb11mlBIao7QokcHMZI1adjvdjRrUjvV896OWNI+moZLENcpFRgxjlVKgGScaKi6sw88O/jK9A2Pt0FG42rRhfLSBCosAHMnMcnTP8AEbx9stzQQ0WV9wV9LmipakJzBcSpx+kzwcaUeM6nSNzRX+GV6Fdw1WmbQqlmaDTe4gBeYaYWMXd/PCf4NbivbU3VWnRpYJVWDuQe2Dav3kx7aBjNuoUkDflOzqe7Laf5SdC63T8TPBPSaQDncfwtXACiHDAADNOVYYE3SMnM6C8A9O6Y22rLXahWtJRaiBlcqhL3w6gqx8y308gf6OsazHaG5ZfpJHbUzbsQAEUYAnMz/W551+iv4HodOrSuG3FQAqqlqZUgjlhx9ic6y7xP+Hq3VKmw3FKrSDGKbOquMwyqWhalpkSPjkzpaBoqW26mqrm4MotWDKgHJwSCJJ7H31dfwk3K1OoVCqx/mzf/ADpfyHxnWZxrQPwS/wC/Vf8Ay7f/ADp6HFXZuKuwjwh1LYpXG63Vd2KMxWgiMSSZgsZggZJHyJPbV16v+MO1FCdvQbziACrqVgEwciDx3B9tZftNj5aBywKtglLCQ3aZBjPyLgedcbsAqCAGbLOSIhgT89xGOx1FZEtIgskVpFj631mv1AsXVlpqkhKrqFVgZJCBBeCIEsCYxOl1SlE0zRpjy8lvqdmnLxAY057fbOY0tAqwWNqKzZMPAMSSTGRwCJ/u1qngnwCKu18/eXEub6flXU6hS2LGaZKEAWpiMnvhOEpy7F4uTsReFG6Taz76nFWnUDS9RiKjMSQoQQAFiSlpHGTxp8vjvoxU06e2pr6Knl+ZRRFuEwpNpIvibowcHOs56/1Oi9eodmPIpqoFpMXGchVORnJEzIPE6VPu0ZLWVfRhQGBiRkgTM3QxAPY6qrWqKJtaoungT8Rk2OzNJduz1PNvdptDBzHIBMqBAk/z1H1TxPuOqVqIRNwTSJC+RMgNEVGt4IErJ5BOqh0vfo1W2pS8xJBM1KoEDORSyc5wJGdbZ0zxv03ZbamqGjRNqs9KmCGUkCVKxezAmPVk86emUp+yHqP4SUH2tGkKrirSV5ItVajuQzMwgkSQq94UARidZ90v8Kt5uUrEg0XQm0PBp1TJACsCCoAHJWDjjR3V/wAR9zut9RWmWpbY10QLADOpZQ13xEi2cTq5eOfH/wDC032uyVfPC/lshRkpoDaSQSIcQQEIPY5nTIKEX4EbMUa24FSjFVQUZ8sUKtDocWrJiYMkAaI/HLqNZRTajQS0BkrVWpUajDPoU3KxRTkg4mfjWW7PxNuqdGrQWu/lVGJrAAS931FnInJ5zpTW3V0gSsj1m4y/eWzB40Q+xz4V8Fbvf1SlKnaBBd3FqqDn2yYyAM62TZfhV0/b7SrS3NU1Cwuas1q+UVGXpj9PaZJugA6ofhfx5R2WyahG6NRm8z0lQkgABQ0zY0S0AHEfOql4n8W7ne1Xeo5VGj8pCQnzicyRdmTomO23H8FVbyatGqyN+XWVQ0FSbaiH9JiMGefidXbxV+IDbvpTUdzQZK7lWV6f9G4Uq13qkiByvcnnWW0KJYmIwCTPt311uN7UYKpdii/SpYkL2xJxo6MDA6kBxx/1PfRvQeknc1Qi1KVLBY1KzhEUDJJJ/uEnWp+CPCfSgjNuWFdhUFMu7GnTBYEgKAwMxmW/bjQCULw74D3+9TzKFAmn2dmVAfe0tz+2pPGngOv05KTVmpt5kghJNjAA2kkQcHBHMH21ue16HRagNvst3uaEj0MlXzCFzCi4T5ctMAj41jHiTZNQ85DuKu5Icq71KLogKGQoLSS5ZiQAQBLHN2tQLKQ0866nj20xfZrbj1MbvpMxBjIxBwYB5B+RpmnhtZaaizZ6KcM1RicAhFEwIM8xHB0/BmsK8C+Na/TqqeWWeiT+ZRY4M4LLP0mIz8Z0Z4064N/XZtrtmXzCtxCgGqfVBYGc2jBEdycwdQdP2dL+IHl31aUXNUKkmIBhwGUqogzETgGZgkbro6My1FNap6S1yqvqC9wxYUwokAAD3gA6pHDqxHP0V7rDqCEpKENn5gEES3Kg5kCAZJ5n2EKTt2ESDmYjvBgx++rfQ8OoFNXcVfKQSSFqUmNYgAxTEjEtEtgHGTMJau3NppgOirDkupUycKoPYEEZ478DQlG9hTBNpvTTqB6YZGUQrBiCrcXTH3xpv0/xzv6FM06W6dKZdmtABy0kkMwLCSZ++edA9H6FX3NdKFEXuTAYH0jE/VxGtbbd9A2aq4Ta1dwvoMLUZbh9T+XLgAmSPYYnUWMZU23r2vWrUzUerTNUPWBYsslWqKSwkiRyG98ROle9kimDyE7D3JI4JExBmB8jvq/fiD4todSan6LadIsKdRUCsQSosMuQFiTxMgYGdUymaakqpVgDhgGUkEQTJN3HY4ydDmDkKnWDx/PXxfgHIHHxqbcgAxyfjiPb7jQ5HGdYY6JnV/8AwTH+fVP/AC7f/Onqi0t4ygARHfAzODPx8avv4MVbuoVTAH+btgCAPXS4GsYp21Na2UJ9RIAHMxnHbB1BTruPSo57Wgn+0H+zR+w2vmU4vNynCgCAvclu2mu16+KIaylHrLLmbYBQk95IY84zjUJSa0lZzylTaSsC2+8NG16u1R6ZKkBw6ho5hlYQSecTq1bD8Sa6VHqGs9RyoChVCrIMrdfOCDBtAbHMDSDbdZDKy1FLIUNOBGFwQc91J5+dd9L6Q7JUbbUty5YEArTvAQRecct2x/frRyNaa2aOT01sW7jpdRqtYyz1AWZrUtHqMz2AksMD3xOoKYKoYpCY+pwPtABkE/yM6L2FSpSCsWhEa2AJYfqaAcXDAg8GBrumqUx5qVTfyisARaF75+r9Ix99ZyfTM5PotPgb8Odzv6q1d0Hp7PJLSEZ4EAIowAZ+qIiYzq8+N06fX3e36e6FqtRRSuDS9JQpanUVmn1AiDP1BjMwNU/wL43G06buGaqvmrXLUqZCsahZRItlSEBglh2nB41QX6lUqV33DllqM3mXLwCTzPZRwNW9Fl0bhT/Cbp6oA243LAsCbqqgNz6YCjmT88xqi+OfB22d3/yUtzbcAVaADlrYP5oLEmrBBDBeMCNU3cdVNVQajvUrCpcCSI4VRHGfSM/7zrtnr06rimHpOsLkm7MAqDOJmef7DpOWxeTsTVwZMkGT+kAD7iABHxoujs6h+qmbRziMe/Ht31PQ6WzXJBUL6iWBwPpAMAwSf56sG56Y+ajXU3JXBJLBQQADEYEAg9wdLPMo6EnmURMenv6gme5mmrAKMj1EYmPj5058CeGKG431GlWq06iPffTQurAqCwXKjkrBt7H9xJ/kKYUU3MEEhy0ENls3fcyJIIOmHh6r5e+260lpl6RZw0khoBkdvURMHMexjSR+p5NIRZ1dF6/E/o+32W0pVdttttTtcIzD8t7CDhaisGunsSecjWKUztSzg3KArFWYliXkFQQBaYyD2IzzrWPHfjqlVovsvLWtcIqNd6FiDCkEFmDDkxETGY1kvXNnSX1oCgbKpcWCiWBBYgEnAIkarcW9FVKMhbuHBYsFgf1TOMcagc+0x86b+H+lfxFVUIYg8lTFuDiTiSQBn3033Hg2FaWZDYGS9cE/qX0g59vsdCWaEHxb2aWWEXxbEfSuvbnbyaNZk44PEZBA7R8a6XeBhVNa+o7yQb4AqEyWaRmPYROrR4D8GbbeVRSrbhqdUPD0oGVi70NdklVYn+qATnV0/EH8NNvttsG2lGsZaKn5ywIBKs3mCIBxgjkDM6smUMdG4dRcHgzCqCoEMMm2Igg9hzpi25r7dXpVA9IuLiFp00Yq3u1t8cQONIaiFSQee8H+zRFPeEQ3LqVKvP02544P76ZSNRY6HWdxcaO2rmnc1qIjkkgS1MAqLRwE9IEk+rVm8N+Hl6q7pXqmiu3AVyp8xneSfrdiWJ7yIFsDnWabjcOxa45c3NgZJkzj7njU2+3xeoKiqtOItVOFjiP5To89Ao1HxTtOnbKqlPp9c0a9NYrOtNq5OIhyQQnebYzypxFTTriItZ3IO5dCDURapeXEGS5CpAAEqJgkCM6R7zqzbiq9WoqeZUkuci48yB2cxAI99L93AdwGnOCCTj7nn2/bWUqRmjuv1B3+tmb2LEkiMAXHMAdpjXfSQ/mTTpeaRi2xnycAwO/t86H2tY03VxyDMH+4/Gtj6d+NVCht6dKltHBSmFtDKFBAiFOWK/fP9+kYxllal5asrmolQj1I6FTAOBkyf+GhN7vmcqf6gtX7AkjnPfuTHHGrh4w8f0+o3HcbRb1W2i61SppzzdiKmcgQIz76oraVICR4TrzXx1I1EgAkEAiQSIkcSPcaIQjYdOqVpFNSxUSRI49860T8JulVdvv6nmpbO3cA8gkPSkT7idVPpnXUSkqEP6UYSLRNxJKyc2nAnnnVx/C7qx3G/eRAG3Y55LFqIY/uRgdtSUsjnVaJKU+VVoqG23VFC7oA/DEOMTzED02ySIPMdtL3QVGZiQisDAWBmcBh2H/DXaUoV7GnvkACI5/3ahGxgGaiDjiSCCJmY9wBHM6EUrbFilbaZ1VqXIqm1PLkTEEk5yRz7SeMe+rN4e8XVqdVXV0pG1QxH0wsSLVACsYnH76pVNZaM5Mab9IZKLnzVuORiDEYmDzrZF+P6hyRXEfdc3p3+4G5Sj5NUwSyEFSRw5EH18Egc6D3W3oowW56oJN5YlTPe3AEn6p57HRNfr9Rg1tyrE4tkQIOB7wP5aG3HXqrBThTlfoEmPYnOB7/ANuudSyyfVI51LJL9iTbeHaJEmoxW6FVyqjIHqJUkjtIAnjmcEbnbbZAVKFAwHLkAgHLGTJAMwO3sY0uqUatYAs6Fjn5N0c/pE4Hb99ceZURGSogZFN11o7GJLEFvqgATETo1KX9walL+4YGtt6RupLTDkgSpZrVkCRzMiZ5Jzjtoja7sVVAqMyUgrKCxa4gzJGMAYBAydK03yPJZQj2w+Vg8ZUAcx2Pvzrvd9QQBhTV2ZBBJJYAAdjgRzEic6Vwb1u/kRwk3VO/kkp7J0YstobGTeoz9LjlmJHxM6nWr5cmmvpi1ircqRMxhiM/YkaB3Cbh6ZqoZQQ8AiVHCzMcCOOJnQ+42jyq1HCgLC2qZaJggQLgT+rg/Om4X2xvG5ds731UCJe8cl1Y2k8xDgQYMYGSDzqZt4KyEP6QhBVwBz/qyBziRjJ0ncWZV1Lg4ABI/YnmJ9td02tAIU+YeSGPHecYniNWWNFljQY3VFUWsVcHBUIBA7gMczPfQO9rM9NSfo+lRH094B7/ADJnPABGmdHwtU8kbh6TrTaoqos5cWlmI+AAM/tpjsOhBLbqlRGyVAUME7EmTEDjiZ0JThjA548f7gHTtyqKKTJUSqlzM1hb08hQJwk5mDmDrnqPimqGIpjyvqDR3BnEZHc++javT1Kli7OVC+pWb8xOLCp+kjiM8aF3G32dv9G9FhlS7MwYf1SLQQG7MvcZxpI+OcrqxU8cpXQB4M6v/Cb2hXH6HEzxa3pb7YY61Pxf+K+2ro+28moaT3pUvRSCuLWWKgMg+r99YyqgNn3g8EjPbsca63tK2qwbENxgf/HAMe2us6jvq5o+af4e4U+wYQf7Wb+/QROvTE41223YKHg2kkA9pGSP5HWCRjX0aO2W3WabMUYFjdTLFTAzkxgHtGrgOvKgimtJKTNNO0CFIEXer1TDcsIMnU8mRx6Vk8mRx6VlKOyqKpZqbhRibSIPOdebn1QVWFtAx3jBJ+Tq/Dq35bu7CoyYBMNYSRBJuySBFuR35Gqj1av5tWynDASAVEXkmZAgZJPGlxZpStSVCY8rm9qhOBqSgQGBYXKCJExI9p7ffTrb9LamocoZMraySbpBEAnIbiRJ50VvaAJrBqKI6upKsUp23QALQSeclRwOdPz+Cjn8BvT/ABbTohbECyhRgtNZUZiGMFzBzJzqude6l/EVbwoUBQowBMTmAO895+/Goae2uqBByTGMKGPAniJ76a0PDTMAzEU1Kk3HIkGP5cZHuNT448cuT7ZPjjxy5N7K8dPujeIfKUI63qLgAQDF3MTImf8AboTfdFekl7leYgMCeJmOQPnS2w6p+M0UfGaOqzgnAge2r7+CX/fqv/l2/wDnT1QvJaLoNvvBj+etA/BKkf42oe3kMP3vp6ccpi7FpAJUAnuTHfH/AE1HU2rXQgJ7gcmP+ujqCbij+ZY8DIcpgEcMLhr2l1apdCSHLXAADkiCc+8zqXJ+iVy/QX0q1jXWwex9v+OmidVDEMyq9SeW+YyYifsdBVa71IuAYnP0j7Ge/YfGiNx0szaqi70yVcMskfHv3HY60uL/AKgS4vslqboq1ylYCGVkRiUiO8xIB7a+Td0mUlggbAH1TAIwIXn5nI51G3QWDBL0vIMgyoBkwJPMjM4GihtWpUUPlFnnMoCFgzyD9QIyCO+lfD0K+NaGvhbw++6V2WKO1S4FneJYD6QDkmbSZwqg51qHg+t03Y7afNWoKx8t6tTmoVBISw/QmZVT2IMmZ1iR3tzS1GAcEGQBUP6s8HPGvK+7So6BlJQRPqOFkSoLYDQIB03voat9Gw9NqdG3kBdltpJkhZUqJgTFuTzHadVTxv0/Z7KvUobeyiSqszGpUqOQ3FNBbag7Elz6R24N1/Crwz0/cbU7gU2Ys7KUeqzeXa0hf0w5FrE9+2NZ9+JfhAbDcgK7slWWoTm0cspJEE3EmAJAg6d9D06KtVrpKS9Rgv6lJmf6oDSB7zrmWlQiOwfCYaWMziO4IHEfYal23ksPUSjE5ULdf/pMxOO/A9tN9rTelUpmhXtEm28KAH7ETKloI/u1FzUXTIucVpmrdHpbDaqyVdrRbdKCzs1NUNWMXreSFUmRyOCYyNM2/ETYU1QK9IXDCrBgiAVMDEH31kXVg1SvUr1T5tQWyxdHDgAApBCqV72gfv30qqURVUIQtOksvx6lv5iOVMDnj30FnT6FWdMv34neI6e68gbWqpq0by6kekAhRM8SM4++qWfJdbWckMzG5IIDEcAGGEiCJJ4GM6B3lOlTH5VQEREMbgcQZwDMgARgcTjU1HeU7QiMEtWRzAIyXnmWI98SRqc97Qk1e0d7boq1agXbrVcyL1dSAIEkeYSLQc5I9uIz11fpVMq9Sn5QBkCmzVFtjIemSLfUFiLiTmOdS0uotEggDlYJhTEKCXDAxz9zzpbvd2xKitWZSpkrYSJ5EybTg5PzrQc3I0JTcgTe9JqimC1EUwsLcAQGnIYtle/uNeHwpugi1DSby24YC6PkgeoTGMaa/wDaasz1GCiKgPpMMgMrwphewxB/s17Q6vXp1RUdnBBECLZAMhDbgAQcRwAIjVOeRLpFeeRLoRbPozvaArlywBSADBPuzd+2In7aL3HRiRUsMQ0ilNwVeLy+Ax/1Qcfy1JvOrM1dmYK8TwsRMx8xByJPfXlfqDFf6gb6YAExjMeocRk9tM5TC5zPqvhiosiPMjJKZ+4OZAPIPcGcca4qU/Oqm2kk8WyRwexGBPEcaio7iuCuSQPRByIjj7RpvtdtQgMXanfIwoYzH1C6RaT6QZkEaDlJdgcpLsFrbWGmKFxz5SyFOePYjBwCOOT3EPlISwkMrYI4B/qiTPvkcQOdSWQwCKApMC8gTB/rAzMiecdtBswbhTHLGO/E4jv/AL9FBW+w7pnUUZwK1pUtLF7rcd8eqfaP5aNobqg6kpRF3qJEF2URyTI78k6Srts2zg5gYA/c4EDnXqUXpXDzR/UIVvcEwexUHSvHF9MDxxfTGNJQ5JIULj0iBgYypk5wPmeRqFqT3AqrhbZ7kFSWF/8AojFsdiNB090URg1wxCk8TIuyR7fOiX8RvcxmZMg9xwIHxjg63CS6NwkrC0rVUCgC+4FQzQVgjIzjE8aSbmiqGALgchp7ZEcQZ50x3lapWe11VSFDS0KQMRkD2iB++oNlsX3CufM/MT6EMy/uA3AgDjTQXFWw41wWwZuoyADTSAABEjv3zBPzq7/g5ULdQqsQATt2wBAHrpdtUKnTtJDKDEg3GM8f360v8I+llN2arOkVNu0AA49dLBwAD8apaTLWkxKnWa26Q3KxCCLlujM5jgz7aFpbZazUwWF5MWJ6QLRgi0fSBPGdQ9G226NMUqdImSKsysARN0zIEexHfTncQIJphWYGXRSsqCJETJ9pM864ZJYnUP4OCX/zk1Fg69IqoHIFJ3/WQQQMkyJ5iMgDXPSui16rPSoqDXV/Sy1Ask/UqgxkiWnAFvzrobimhvo3NBuDfV9lx6QvvIzJ19tepmozrFoguLVVRMi0rkEDvw0EDGtCUu2GLfs0fpH4UOaVL+KrqHAtdaaT6bi0BycuTgsRxwO+rvQ6ZsNmobyqFPhTUZUuM8FnIkknudZjT8a7tKW2oKK5K07HqFBJc3ZN3ZQIE8kEntqmdX8SPugtKruHdZDXVbQqnJOFE5MD7YHvrojKN/ijojKK6RbPxj27fxzMVApeUlxGRMmWIGRgxfHEgnVC3ZUK7BqaswAikyBSp5lIuLdpB76cVilT+FuquGpUmWnUgkPSDMwBIhgFBKfYTpZV6YjFvzlW2pjzDEgnkrafuSeYzpecXIVzjysb/h94zqdPV1potVKhvZRIZSIEDIEkfeI0R+IPiHb7+sl3mUbEIBxUW45iLlycZXIzIPZb0/piPWIZSauSFELdKiGELaF+TESO5jWi/hn4IFMrutyFNRCwopbmZs8xj3PpNo7TJkxDxyWwxmmzLx4U3qJ5h2lby4ku9JltEzc3xGTHaddbZ080iq6lDhGQnLTCgCJsyZ4/uBuPib8WKtRtzRQFaBJWnVQtTqC09zdK/wBn9p1SeuCnUarUpFSKigkIhAukXEiYUmLsY+2hNJun7DkUXpjWj0lJuFUgLyrAEhyCAAnMfAknnVU3jq2FLJAi31GT3MnicY022kVLnauGe2VlSJMW2k8BlERHOmNTZbREYlgVqH1yACuOUyeMGIumO06jGSxyp7IxkoSplOo1gMkFhM5JBn7jv31G7Dkg9+/vp5U6ftgfU9RQ5Hlmw/SDlucnTLYeXRladZGIkL5soACebWwW949u+uh5UukXeVL0JKfUiadpP6D8nHCyf044GgH3E9/TdNvMYzHaD7asW96arjBUVY9UgJTFoEBRb9UY4EHSjqHT7G5U2/UQSVJGSJA4MjWxyg+jY5QfQDuK7VHkCCeyCB74A4+2vDuzIPcR3OY4P3+dTgoo5ub4lQB7Tz3P8tS0N1SKhGpLMReJmfcyY/fj41V/sVdV0T7XqZpt5iEXusXXMLSLTyQPYjHYxoE7gTcUBzwDA+wA7a+S4E0xcVOSFgkgfzGNG7fY1rCPJqMYvgL+kj6seq2Ac8d9DS2LSRzQqnIApsHaMJ6hiYBIwO0aPS20iLEBUmGJDOO09mCsT/MaEodSc2oJVWYTTBtQg/fgTPxpruKYehWc0/X5q01CsW/S3B5j0Ewfj31Keic18gfRem1T5lRMWsQSZkzjAUXDBJLcYHxppW6EkmKx8vPlQwm6JgiJFMlW9QGfT7HUlbqLJRppTyyJChFBgkOWAYepoFpPYZ0s2+6v29ViFJRkNwwVuZuI/TmCOQdT5ZJO/RLlkk7XQm3LypP5kZA/qgzNvzjPb7am6fsKm6qvaUBgE3G0ZIWB85n9tN9vTpbin5QVlF95CXH3UgKSQIxk+xHMaN2FOyki2GooN5FRZl5wUBwARB7Ejvp5Zko9bKPMkgPboPJFHcUnYpUYUwAVuc4dbhliMERGTB1NR8GrBvcqeBUL0/LEEgluCCcALg5n412OqqYSsfLUGYAggy3HxBM5zOo994qT0rTSEQKIu+qDOfngdwNR55nqKJc8r/pQ96ZTVKIpmyo1rBWdF4MGC0loz6c4wfjVe6XRqbdWKwpeosHMqAZBk5I/26JfqlOulzeWlR3Yk+WTLHhVliCDycCDoLdUqvmFqbny0JHmc4X1AmBMZ+ogCY0sIS2n77EjGbbUvYX1vpdxqBRTyfMZmEMM5I7kEtwInGONXX8M9ulPcmmzCo3kFrlqDi6nyCBzI+0Eaph6rWSiGVlPlwubZk8BO8QZM85ydWn8JN0h3BHl+s0CTOMX08jv6pn2xpoqeuQ8OerKjseqPVUTdTAHrCBadMpaRNogs5gZkznUvkeZDtWcKMhZAK8/SWOZA+IJ9s6rT1BSqkMBWCqVAJMAxAInspP2kacdJ2YsDBnqG6QqgNkLwVOeSBPET31TJCvyQ2SFfkmFPtPLrCiDcjILSkcEnDESWIE8cmCNG/xivTNGwKZ5YC5WAHxPAC24MffXPWt+QtNKyOlcEML6YUMotCrH6hIc+3HvoTddTWqUzNRQQrWqBHucSQI45EnXNTlTZBpy7CatKk5Qioailj+WzvBMT+qLZPaYE+x1JvncOrLRLNMhXIdQSQFERC2nuTwRpbtaRLYFthvYF/TmB/WxI5jOY09p17kqWBQARaEBPcfsAw9OefbQnJwfyCUnB0AdWo1RTc1FYWmwKRc6icqbVgJBnmMjPGo+o03ZQxAY5KwWvcAx9AE+n3PYaK6Zv1KFHZpkITkhQBzM/E/9dS7ra0KlxpedTdVIubHMkys+8iRg6CycXUka97FfSt69MuUvVzC3SysAYmVn1DHBHYaJ/wAq1HJ82qxKsGpiWCmfU0CbRbnME599C9I26KwG4T1IA31gAhu1TIaZI7iI1PvWTcBfKZQndS0Fc/JiIiTxxqs6uvQ0u69HnWkSsR5aKzOAS10s7khhfcAQuQoAxHfSw7EsDUHpWmBlVKkEcCJIOSDM99XDaeFKZoqTWJZgYDsigeofUPr9QyImDE6I6p0KnYr0hUhCQSGVzYB6amAJjgggmPkanH6mMPxTMsjiuykvtqawwqOagzayARC3XMZIjn+Y99LdtuXa9ptxggQJkewInB51ZNtt6LMFI81lHChmu9lDIILTJkkYgdtAvUqBSUJSmpggzLMT+rBEwYjgD3M66Yz+SsZr32AGk6MQpcPh8ooMgTIJM8E4/s0OLqjAysifU2ATzDSYEDtqwbKgtR/00mbJLkKG9XBhSFOeYAxGu+r0UqAqsnE3MD2JEZIUDAFxIwdHzflQfNUqFHmVKaCCVZmiCwJwfqKhSRAweO2Malr7QVLiu6psxGZVhc3czmJ9/tjS2lTqPCgiwkgO5gA95JJg8fJgaYjpNowlR1ImFJgdpEfVmQYn+w6eVL3THlS97F46a0PlSvLECbQOD8A++mGy6aiMxIRzTplwMmYE5EDAkT7672u8akSqBvNImCpUREABTJMidT9P6koDMEppUvUEBGLQoaWHNq+rIBEx9xpZSmxZTmzva7UMgelSpNIJKxn3tmYwGwAZgcY05VqIp2F0RrYcD0DHEENBEE/eMgZ1F1XrLms9qLQEg1GZZU+n0nCt6mBxPv21zU3IK3tUC1LS8MlqyePQLgI5ECSSI41yT5S29f8AZzzt9g/SQGrRYyLd5dRwBcEI5tYhgP1E8fGTrrc7EAFKTFSzg2jAMBhcVtkBsCV9Ib3DYnO5Hn1L9xbKgsVYPc4tK2XNIBPcsMSJnGlX8RLAywC+vzHci6MDuRJzn4+2qpt9FY76GXiIMu19CMruFZvpm1TbBIM33BQQFHb50r6Zsndai+oJCwIJZiWgWzzLBgB/WBHbR+3qZqKHDBV/JBttF0zlgeY4Hc662tVaCoBeXlgGBWEaXugtgEYx7g+86yk1Hj7s1vjSCOtUUqOhpWsXopUqEixSQQoeP9OJP3nSbqW5/OZby4t9LAGCSJkerE+/PxorqvUELUjeGcKENQj1giVQiwkFQOVADfOlO7rKQ1rszt9VwtgQSYN5E9oImNNCFq2aML2Q9R3C1ZNjyP1Fi0QOIPInQS7l6ZwYLTcIBBBjH766prJEG4xMNAHznvoTzCGwTIGc66oqlR0wVaPFfImY76JWvCuCxlwBEn7knGRiI1G+3UEQ4ysmQcfHGdemqiE2i8MCPV2zyI7wB/M6bQ+gmnvSlyhZXFwYTMTzx744+2tF/CyvUO9Pmql38M7XKIkM9KFJAgxGPYY1mNCvEllBEEZPeDBzMxzrQ/wZ37/xTUiICUHIn5el78ftpeO9C8d6RQaxpioCbin2Fwx7T76mpbqoEK0ySsAkKSI7ZEyeY9tbC/gHYHJoEn5q1f8AHr0eAdgBigf/AFavv/r6PHWw8dGW7bxHXWlZ5pYD9Lqrgc8FhIA/26Yt1K6irBacIMsBPJABJAwwP2we+tBXwFsAZFEg+/m1v8evB4C2GfyDnn82r/j1OWCLJywJlI3FelYarIpcm1WUYJEGTkAyJUwNSrvKoSolK6mFMArw0enk/UBx3j76u7+CdkVCmiYHA8yrj/8AfXVLwXs1IikwjAHnVoGeAL4jUPtddkPtnXZnlXpjP+ZUC7YBQzelgGAiWUEmST8jAOBjUm36ylSAKbtBCOoZS1RTJm9sgzJjIzGNaVQ8MbYKyhGgnjzah555fE9/fQm38D7FeKHKkH11D3nu/M9+dMsLknyG8LdqRmtfZrUYladVyxsk4a8crCysgYyYPI0V00LSDCnQd6jUzTqq4BIuOWUAYx6T6Tx21p+x8MbVJtpkSpH11OJBj6vcn+Z99D1vC22NpKPIAz51acGRm/trPFJ/inoDxS6TKFX3RB/MqAKBiSSYkBMkZF0HPYHXCu6gVKSOWycqfyz6ZfgkvJMjgiB21odLwZsmYXUSYEialXnmfr5Pv31M/hbasASjEzyatX/Hqa+ncddkvA4me7RiwYutXbMcycLmWBMCLQRABzkZ0JSWqG8o1C1NiYtIVexnOD7ZmIMa1Ov4d28r6GwMfmVP3/VoPd+F9sxFyMe+atXmIn6+YEaWOCb+ArBOT9GfnchQ5qKjpYVDmoxY3HNpaLhyQSPT20OOnGq5q3kWi0Uh6mdVhWEEWkRyByB21odLwltFgikQYifMqcZ/0/k66XwltARFNh2xVqifvD5/fVPBP0xvBNPsz3+GppUqzt6dWncbQGe2RNwSAPTERMkAjOkXV+o12q+cSTj02Ys7kEAcxzGtpreEtoEYCmYtI/pavBABj14kY1HU8L7U2nyyCAYKvUU/zVgdGEJJ26Y8Iz7dGY7d6dQhqt1MjCsP6RDH15PqXBUKW+fbXe8VBTRUwXebkgLdAEHBhbXn4JbnWiN4S2jNc1GWLd3c+/a6IzxqOv4L2TSTSMyD/S1RxPs+j4ZX2KsEr70Y4u+IapSNNSQzYYkgAAiIxMZIJjOjlrVADMlVQqGU4IkQMcAA95+2ta3HgvZNLGh6mcktfUBJOTJDT312vhfapFtMgLwBUqQP2u5wM/GnlBvpFJQvSMn2W4zTBK+UVVagUnAYlSGJELDGY/0hpX1Sh6gaQLekl7chQCVkd7ccnmRratx4T2jowakYOLRUqBeM+kMBJgGYmc66o+FtslIIiOi+yVqy9/hwTplCnY0YU7MO2m4NwhlEk+puFjieeQNfEny1KsbriSvc5GRHeAJ/fWvr4A6f/wDYP/q1f8epE8DbESBROc/0tXkd/rxqjgivFGJnd+sGIIP88zn/AH869ruIMyAMqC3uB8ZJHzran8BbAwTQyBg+bV/x68fwFsDE0Jj/APLV/wAeikFIwzc15IgRAj/doedbx/8AT3p3/h//AHav+PX3/wBPenf+H/8Adq/49MMYjtWJBEFvcc4H/J12KMlLYBYz9s9/jW2L4A6eJjb/APu1f8eum8A9PMf5vwIH5lUdz7Pn76ADCWkkz+/+3V//AAX/AO/1ef8Au7c/69LV2HgDp4mKBz/+Wr/j078HeEtpt6xejRtY0ypN7nEqY9THuBrGP//Z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71" y="312737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33" descr="data:image/jpeg;base64,/9j/4AAQSkZJRgABAQAAAQABAAD/2wCEAAkGBxQTEhUUEhQWFRUWGBoaGBgYGBoeHhoZGBgYFxocGBgYHCggGh0lHBcVITEhJSkrLi4uFx8zODMsNygtLisBCgoKDg0OGhAQGiwkHyQsLCwsLCwsLCwsLCwsLCwsLCwsLCwsLCwsLCwsLCwsLCwsLCwsLCwsLCwsLCwsLDcrLP/AABEIALQBGAMBIgACEQEDEQH/xAAcAAACAwEBAQEAAAAAAAAAAAAEBQIDBgABBwj/xABAEAABAwIEBAMGBAUDAgcBAAABAAIRAyEEEjFBBVFhcRMigQYykaGx8EJSwdEUI2Jy4QdD8TOCFSRTY5Kiwhb/xAAZAQADAQEBAAAAAAAAAAAAAAABAgMABAX/xAAjEQACAgICAgMBAQEAAAAAAAAAAQIRITEDEkFREyJxYTIE/9oADAMBAAIRAxEAPwD5SxXNVbGqwKI6JAKcKDXjurQlDRFer2F7CBqIryFJcUTA2KBymCR2S4VXC+Y+qaVtClBPdUiKww8Tqn/cPwH7Lw4uodXu+KEa8JlQp0yLEzueXOeeyZoKaKc7vzO+JUhiH/nd8Vb41MaEE9bLq1JsBwewzNgbiI1+PyKWh00zmYp/5ips4k/SVU2l1FuRVLeqWkH8NBS48/wv+jRMQ3MQc0kGDGa5sbxCXl7qjhmN9BH6oVjSBsUx4JRD6rGkwHSJ5WKSPHGL+pm21k9dgy0SQq6aN4vW8xa33Qbf5CXhO0ImTrGxQqIqnynshQ4LJBbJSvF09V0rUCyt5uoly574VFR/6pkhW6GXCHkhx5W+qf0vdCRcFEsPVwHzCfmyhybLQ0ReqnhWKDgpjFUKtwVjlApgFLlU4K9yHqO2TIVlLyuU8q5OKC+IOaG1OpKliKMGRuVdhaUXKfCQlW6PcOy4ReyqyiZXrnJGyiVHuZSa9UFy9a4rUEm5y8LkNiq2UdTolzargZkp4wsk5UNqrksqEXvuvK1ZztfgqsqpGFCOZ4vQvQwq/wDhwBJKZ0hUmDhSDlJtOeyIdhw1of73MaQf1C1oansqpSTorWr0VHaiB2CgXO5fJK4jRnWwlh7ozBEh06wJ+iV+eNUVw95JcD+X9QkcWlY65E8BznSvGrxqkxqUxDEDyO7JWXwOv3onLqjWiXiW7hVf+Wd+ZvpP6po6EnG3sV0GOceQ3P3qmH8MS0lpEjY6nsiadKl+Go3sZH/5/VS/gSfdIcOjmn5Zp+SzbYYxoUVabtxfkRHzVVSlYaX6j908dgajbueY5OZUj4hpCrfg2OP4I75Z9HQinQrg/ZPg1OGN/uKbvQODkEACYn9tkc9cs8s6Y4VEIUSF7K8MoBKnhQIU3HmqniddEwCo3005/soZY0VypzIikCuUXvAXJhQSZC9a5UNqKPLUwnoIWHLi5UGsBqVU7GDa6yi2BySC2PhzSdnAnsCE6fjGD/dJ1mXnQeUkXuZEgf1LK1MVKpzE7J1BiOaNNi8WC6W1LCdakbGPxTrCHwuLabGo43dfMdA6BNxqCNlniFJrCdFSqJt2aAYnTzxpcv5t/v2Nzp061YbGgtaHVHZoBJzf+7ljX8vwF7pRSw7ne60lMMJwkmS8EdEHJIKi2HNxjRH8y1r5zpLRJg2Jl3aEsxYl73G8BpN5GYtaIncAyPRG/wDhTN/qqHcPeMzWeYO+UGRKX5Isf45LILSfm1CPZw3OLGPVDfwD2XLfh+qP4di41APQrN+gU/IrrucwlpEQqhVcdJW/dgKWNoZQAMQLtga/0nppHKFnKfD3MA8Sx2ZvbnyTN4sXrkROpuFzZM+H0vMZ/If0Q2KcSb7HROOFhpN9gbdIM/olm/qGC+xW1qnX8rZP2eSJxAEAt53S/EVvEIaNAZKmijKamIzNyxrv6oajgcxPIbp1V4LV8E1m03ZIJzi4GXWY0hD8OH8od4+iPalgMIdnTAn4XLG8KhoAMwbEfL6JxUpoDEs5WWUrFlGhw/F5fdqON/8A1HCwIk6/lJI7KwcWf5YrGBcg1DfyvtBd+YMSGl3C7EUhNwQeaawUajh+MbPmqOu98HMYAAkTBHO3NGHFiR5j+H/c5yCPf1BvtYLN4d4hS8dQZVDyljhEOqOmXXDjEB8D8W4j0lc7HtGtS1r53TE0wSb2Mufb+lIH1FXmWRhli6kvBJkwJEyAYve8qpzpQbqq6lVzA5TMajkt1ZrLMXVytJGqXNxTiJH0RGIpFwiUPSwZG4hPFJIDKX1juuVtTDr1MLQva8DReeMZj6K/DYadAT6H6I9mBfHuEeicQTtplx09Ve3AnmmgwrhqD8FdQwxcYAJ9EHJmUROOHHmraPCnE2KdU8Le9kdQpgaKUuVopHisS0uAkXN+ivGCjZMqmKjUGFOiMw1k69Qk+ST2V+FLIubSj3WknnsiW0CfePoExFADX5kr3w2i2Uffqk7FNKkganhxyHqf2V4wvKB9CvMk6A6Wg69p1U8hgjUc7/sjTYlorAA1gDdLcbwhrpdTc1pAJIJgGBNup2CZOwsDzw0aDmewKV8RxB9xvlaNhueqpBNMSVNB3sRWIxNMmwmPijfbTADD4l5iG1BmZG+bYes/JZnhWI8Ope3W9r9F9J9sqTcXgadRrTnpw4HQgGzgRtMz6BdFWiN0fKK1E3zCDy5J1g6LGsaQ7+YQbcmkEfsh6PD3PMQRe5P3cpjSpAaDQR9ndLJ4yBbK/wCCc5riHMb3df0G6Hp8NJH8sExE6pnTZe9h96dUaOItp0mtAsSczvoJGmhMEqcclHgU4XFYqnRrUGh3hVQA+3XUTpMR2QeFo5BlJkAkgjsOfZH4isx123+qCcT5rkmN9un1+KMvRoOpFVavsEIRJuFOTMQr6NMk3W0DZOjhRAIt3U6lMaR6phQoS2RdGU+A1nU/FyQzmbWvcTqLbJMlKozGJY4Dy2P3zRfDsK97oeMkCZI+gTgUKYIaagaT+IzA79FTVwtSHufekNKgBLb6B27b6SLo2K0FVODUsohr5P4sw1EbaD/KRV8CQRlkg/KOaMpl4ktJv1kW0svH4xxeCQANCAqLrJ0xH2QI3hrnAxqCQQRy5IEUyxx2ctI/iDGuGkHfrsVnOJVQ97iTAc43+n0Cty8UYpVsXik222X03B3QjUfsuc1LKWILXZXG+zufdMKda14XM8F0lI9IXKLasmLLlrM40N+G0mNEMvOt0XUrNm8+kLG0nvGhlFUce/oquZJQNOKw2E9yrmYp+0Dos23HPO4HYKzDYlwOs91KU5eysYL0OxgWvJJkTreAgmuykhp8smCReF38cYiBeypfWkGABpopqvJRxfoe8I4dTxByOe5rgLARBj0+SZ4z2dZTY1zczzIA+dzG1vmFl8BLTnBIcLjotQzjTazGtd5HCS68A+U2ae2yLQrk3Qtfw6oKzTVGVmxAkREgDqdOkpg7C0mDztJJnKdCDMAkREeUzczmHJEYvieanTpOBJytc7IWzBGYRJ10SfGYyxh83iecSJ/S6SH4NOTkW1XsB0E8gEJW4uG3DQToJvHoEqrVybN9SqBA5W32T2BQ9hlN76r81RxHInXoGtS7FkOqFtOernahNOGYGtWByHIyD5/xOGvl5DqiMDwoAjKCbA2JHwVEvJOT8Iz9fh4F2OzQJM/eq3X+nGIdVbWY8y3JBafyxfeyBx3Dc1MEwJmHNOw2M2F59FPglF1I1azM4j3yB5fNpNrA3HonUiTRVVw+R5pC7gYmdeUdxCb8L9m31auWoRRYw5XvdETJMCTDnm8AcpQlJ5cfFcZM3OgAERJMAWE67JnxHH1qzWNZScyiBFNsHzX96fxuMi43KWbRoJ+APE8LpB7miXRJ6xMNI0F7XtqECeGMDdHAXjMAZIFyDaLlogj8WpVw4dUJLg15I1kOMRJvyiD8E6wtWo1povo08r5BeQGugjmR5SYHxSXeh6rZhsThW0ntLRkJMQbCDvfRE18KHt0uOWvotlxb2QJphzXioRPlJzQ0aQ5wGnLqsXi6b2GWHuNrck+sMFp6F3gQ466bovD4UnafvkFQ7F5iHQC7edPgj8LxSo1ophx8OILZ53deNyBbpCSSMpK6PHUnNIiPv6KyrUqOlznE7Ek+sdRb5Jrw7hXjPDcwaDJvyHL73Wm4fwCnTwFZ9YRUzkU82nKQIMfiP/bslSZVqnR8/pUJIsCR00+7IzAOYGvDwSHAtIDiBlOoMak26CNCrRiAwENHqdYVWDLGvD6jRUAvkvA7xr9EVgqoqmZrjmBdRIyuz0zdji2CYOmm2/2EGeIuMyADrYR8lvOI4plZ2aoJa8ABpiABoByDY+SW8Q9lgQDQcDMAtdGunlcBHLXnruqLJzSi0YNrSXx1TapRlstGZw1HTmOvRWu4YaVV3iWOV0CQfMDljykxvr+qpdQqh+ZotYDkfXmjJ2wQ+qYJOb/bHqQiapyUzHp9Ar6jWnz6OiC0iL2uh8ReB6/D/lI8tIrHEWwXDueQS46RGnNcrn2afvsuR2waSsEpEjRFMeDqPUIOmUVSMosCCmU/y3VjYVLLK8P+z+6kyiLjv6FW4bf+4fNDsdr2V1E69h8ikosnYdNtZ7Iylh22MnabQB+tlRgogEAl3fT9lHE4rUan5BO3aIdXdEOKNaXF0mNB1A010QlR866DQLx7Z1MqrFVw3vsP1KG8IelHLPatcAX+CO9n8EH1mmuMtIyQHCzjtmMhG+z/ALPGoc5AfABi28G1402P1WywHDqQc7xQGwNC8QNCBI+EqyhSIS5LZBldr3hjSzKzbLEg2a1uUQRPNU+0FLwg003GSTOUH8sZRm9T6dFfxHGU20qpoiHNJLamaXSTlI3tee8FJKvFm+EWOnOWgtLIjzCIIO41za3iwR0qJtiqpWhztS6T71/jKMwrajgahJcR5WCbZtSY0IYL9y1D4Lh78Q9tOm3zEaD+kXJWw4N7LVn08zIinLcpBi3mM/mJdAjaLwkNfb8F1ehRpsaGZibDK820kuc0WvmEN6GSdE34BghVh7cxdTIcSS1vnLvIN3EHS0aHSZTHhXsHUBBqZQDrDjmiIiII3J9E1wXCzh3kUiHBsOcLSQQ4eYgOMgaCIWqxrSVIDx9MYfzVsOB4mYPDHEBwBztuBNh206LMca4ozEOz+66RImA4DTexi3w0W09sia1BraDWvcXZcp95vYzzbBlL+BexLGQ7FhtR/wCQe6P7j+M/LumwibtizhWGqOL6TSXlrQ5gJMltnCNpykW7pFTdTNVorM8jXw4GW2Jg31EarWYLhTsHisOQ5rmve4AC0MsIJNjZ2n1T/jfs5Qqv8d8gMkvaB/1IuJntFhJss3Zkj5t/qNwbD0nzTblfE+U+9rcj01WEpYZzmuIe1pF8pDiT2LQQD3X1H/UNtGqwuYZqggMa0wcl58vLWO0L5b4LgLnfbeUuh2ls1vs1SqVajadMgVZgXkA6EyNWkSey0ft/xUmuzDSMtFgzxoajgCfgCPmsp7J5G1qb3teWNM1CxxBykRaLiDeQZKGx2KzPqPv5nGJJJiZEk3NoSvCOzhfyZIYiqJjW8qpzj8VU2SSV1R91M6Xx+iZrZCx2sTY6aQj+CcUd4paYh0wPwyL3Hp9EqILyADHc8hJ+iow7S9wYy7ufI8ymi3YkoRUX2HPHRTewPaCHCbn8VzcTcgx2SE4qxY5rnEyIA0M/IpzxIG1nGwEkRJGouOZ+iRV2kGDIjbl25K/Y81ooqNMw5hbGk6qmt4ggwMp3+zbQ/BX4mocsuM/4UpaaTYkmSTOoGwPLQmOqXeSiwkgV7tw0kdIt8V4rIt1BheoYQfsxMysEXSeDoQfqgA1SFJWcUc6mxs1/f1VzXpQ3O3Qnt/gqxuNcNW/opvjZVcq8jgHRE+CQ3MQCCDvolFHiLd5++y1JcPDEBsdZg/DRSknEvCSkBUnmIHyXi8BgnSI+nX0QfiurHKyzd3fd/RCMXJjy5FFFrqxc7JTGZ3PYJ5wvhNNgPiAvLxBM9ibX0INpE20XcPosovDGsLr+9kzBx9Pe7DmmAxTywllB562BuQPdFxcjRXjFI5JScnke+w2Vj3UiSINidchuCb8o+aN9sKVKlDjOZ12huro3NrRvNtkuw3Bq7gKzbVGNl1MnUSTkEaPETHWOcJqz6+KrZ6dN783ugBxsNv1TuWCbKKmKp03VHNp+Jnhjc4JGQScxBcAXkwYi0ehowmA8QF2aHAgBsHYbnQWFtdDoj8VwutSbnqscxsxLmub1iSInX4IXDVYAm2htuSJ13jfsp72PaNT7G45uFrNaXU2ipYktu7Kc0NI0136WO30ehjxll2WmHMLmCQQGjRxI5yPgvlFSiX1MKIi4Bj8r7ONtrH0C3WEp0PFdD3OZlyhhJLWjMHdgCYMTfkRpkLvI+pV3uDPDeCwZZJBEtjm7W0crouhhgRYwJmG2GkRa+iowYzG/uukiJg/tpojcuSAN1gEKeCYz3GBvYASesKGJIDSTsiahWc9seIeHhqmS7jDQOrjlE+qyMhVi2eJVbiC/y0Wvyt2zOi7ibCGtEDczpv3A+M56j6dW7X1AAHEG8ZbQYiRYgDvOuX/j3toNwrSSGAl7pBzuLi8uJFoBJAHZLMPxE0yCGtMQRIvIIOvK2iVyKqJb/qFSeawyAupU8zCRq3zOPm5akT/SfXM06ZrvygZW3uSNBf7Ks4tjqj6jnOdIJcYH9Rk9tvglPma6AT8dpnTuPkhsOje4Dhjm4aoaNVriWwCREi5N5N4E3A2WWqmWhRwfG30Kkh2b3paZAh0k2aREEkrzDw4AA2nXRCbs6P8AmaVosZ7vddhsDUrOy02k9dh3Oyb0cNSZ/MreZsWYJudh1CD4l7SVHDLT/lMGgba20xZTZ1RnKTwecfwtPDUvDBzVnESd43A5D6pb7NYZ2fxB5WtvtJvBDQTruqxQfU/mOktBuSbk9zdEYTFmkZho2mJ0g3HVVhhHBz332F4qqXEtcXkXtrABkwNj+yTYojc/E306p9V4j4h0bEjzCRoD3iYmI2HJLuK4Jr8pEg/mkOkEEjkZGh10OmiZ5JCLiDIAIBg89J7jXZUvxjS6zMotad4A1O51TbFYSqykwAOe0y7LM5ZJHuA29036/G7h+G8Nwa9hyus5uWDsCHGNO+nPVMgZElJ0zcnqQAdBNguRGUBzsohsmOgmy8UpZZ0QpLIjYOf32VtIKphRNNok2I5LqZxItYFcwc11NojrPy+5V2HY6dukahTGObgQ+AG3cYEbk/YV1LPTJaZDmmCJtIt2VzKU3mTyi+iqxlMh8mTmvcbi30yoSVopB0yVN9+k/IrQcNp5WDKBkdYi1hJF7W3uL3WaYbrYcAxDBScC2SfKT0nMAB1Mf/E80sNlOTKsf8M4W2G3GeczfNENb7x81ozOGpEwu4rQFJg/iKmR8uksyhxDhmEsIh3mJaT8JixOGc9r3PhhflGZsuc6DlIIIJAIkXG3Yyu4w8Co813mkD5MrwSZImQyZa2Ylwm28lUZEz+G47XzAmsWXuW2AvrAudO61vB8RhabRiWuqMrUnZi3NDKpPlIyGYJBJtEQsUdixzoNtvwxsDPvE69F43EecAnytF+5kSeqmpBlWj6dW4TSx1Bzq9TNUrtL2Q61K0hrb6DMyRuQvnuN4Q/D1W03uOSPK4yG6XAJ5I72y9oaRdQdgahz5T4kBwzSABI3MN1101R7MPXxNOjQxdKZq5/EkQ1pb7rsswTYxIt2ToUdex3BhjA2tUBawGGRIzBtpEGQ369lqeJcXpYVuSnRZkFruDZO4aIJcep66wiaJDWMp0WTlygCYDW6CIXzH2i4o/D4rEB7HOBfLRMZCSSSJBNxpEJZfXCNFWfVuF8So1GCqx00zMEiC12hB5JnUuvz1wD2idQz08006khzdriNOy+4+yuJL8JQe4yTTbJPQRPyWbNVDHHF3huLIzAHLOkr4rxCpUdjCMUSGuBdANmuHukxNg4Cx1svsGbxDN4Hug2HqOSm7BUqoiozNl3I1jss4mjKj5Dj8YLthszLtRAFiAZmYkkbfFZ+s0yN539P+F9pqex+GJLwHNe4OuHfmmfrHqvm3tNwT+HqCm29jBBmQCfesAD06JJIrGSZicRUdm2NrD7+7rx2IP4ufLQam/eERxD3tmnf9EEKhBAdfpqEEZlWIZuIIR/BqohwNsl+8oN9MNu28/cKs4oj3SQJv9dEdhTpjrE441JLwRGhO40ER2QWCyvBcTImLTY2iSRBmHWCKwuKo1PDZUdkH47xuYIseckQdOtu/hRSGQPPmJfA91zB/wBI3NjDn9Ryut1VFY8ssJAdaqQ4NBlh2j/GiJZUkQRPfdCvBOjbEiHQdBIInlpboEzdTOUe7AGvpB23Oy3gSb+7oEa0DQIvC1XDO1v4wARAuJkD48ks8Mi5nzXAPI6ehsjKbzluBEm0G2mh5WjXmshCmpxWoyplBDWGCdJ0vHLSEw4jxVvgANgucyXEyHAzA3IeINvWUqx9Qh1pk6meeqXOmdTJ22jZOngXyTo05BvAAJJOggTB7mw7rlEVXNmCYMZhMdrb7/FeIRS8jSk28CakxHYHCl5gBGcG4JUrEQIbuf2W+wHsgwNgVMvpMlPKfonGHsxx4WBo74ocMDZBJnaPvtZOvaugcI4NcQQRII39Ejw1TPcDMTpr9Apxt5KTUVoLwxyumCbSJttM2+4V+LpF8zGaZEQBPIRYAyfioUmy+ACBLQR0MA6907p4YZWnK8cjDBNgdZufNoqEzJ1RELX+xjmk1GPcxoIDhndA8pvAvJIMc9Uv4jwpkgjP5p/JAIkm+boUw9muFNfDspcGk2eGxmbaHDMJuEiWSt3E3JxQZSg1KfmBGeC45TN3AxliWxNtLhZfG45lTxTWY1z/AMOZ2UjS5IdEQD5NZPRR4nizl8oexz3ECqyASAGuIAD4AADT6iEhZTGUloc5pNpawn3i0XJnUn4dE0mTRLiuIYJFF5LXNBiMuXzOdldbzkWvO8bILBOAJne0ETcC1t5NldSwgJ1eD/2WmLe9rcfFe+C1pgaGI3JkTskboPW2azCYVpp03V6ZyhoLQGghrJIJpXy+bO0kESC1E+znFm4iqBRY5tGk7K3MQSc3iEuduCRltJ0KTcLw5MkhxYyCQHZZJGVsEgwTcaboP2Y4ucNUrUyCBnsw62doY3ENv06p4AkfXeF49grltpAkQTygzsdlnP8AUR+Hyse8HzvnOwCWENOrjcgkiB/Seyy+M40DL6Z/mTMb9e6x+P4jUruPiONuZ+g5ppJMVYLcBhw6qb5pcGtIGrnG1l9iweMr4Xh1PxaTwGtAm5IZmAJeIlnlnXbWFlf9OuGhjv4oMD20jkaNXF7oBdYHQH5nkvpmM4s1zRlvYOnYzqNOU/NIs5GljBXwni9OpT8RjgQRIHy+EpnSxTQ27hH+J+O6zWK4Wx7xUa00iASCxxa24lxLJyzvcHqqB7Pw2mK+Ne4QbuY1okuY6RbWWgXvErNNuwYNTj+ItYGxBzPa0AbzbZYX2pxGZzhTMNDi2+5g5j6yRbYq+pSqyC+PFYQIBs6HSCw6E2IjVZHEYo5nZzo4mIMi83HaVHkk0W44IW8QwLXuOaRrLhE9Y2joluN4U5rZBFSmNxGYf3N1He4WowtSkMgqPaMzZMi86Ed7grx2DEE0qgdGkgi08yAN1WEG0LJqzDOI2BBQT2wb/FfR8V7GsrtzszU6u4OQNeZgRezibcj81lMfwJ1FwbVbUYTzDY0cbHNGjSj1aFuxDTw+Yx9dE5wzLtDACbdyfRTwnDmuMw+xIvktGv4vuUYzBtabZwTb8G4P9XIFI7GjgopsAYAQWmXAnzWIiwGh6/3I2lhM0Fr5jYjm0SCQe67DEEA5qpbJ0LbE+U/i3i53ReKdnykB7CJ3bJlwIBLn+Y+YHb30aMAvwpAgN003/YobwDmvLRG0HblKPfiiwluoIFzBJuDYttHbZR8YGN5BP1t+qAcGd4u6KjZta3W5uPWUM94mAI+B+Y1V3HsODUBbYQqHkgAX9eu6cm9ldULlZmG4256dlyBj6ZgabWtAEABMaWMY1ZFuMIsZjurWYqRIOyl2K9SXt5wV2JY19MyaYNjuDyKx2GYA1rAACJk89In4H4rav4lDBLikZyVCYaBfse/1TQn4FlDyLdO6MqcQqE68/iSTI5RNlDC0A50tuAfUQmWFw2UuM+8YInUEz66KqJlNHiFQxLA7/t6Ec+Rj0TRpr06ZIAa0h5LuryNROpMCI36IrBYcloJcKbGy5pIgk2jK33nT8LFU8VeaNCrQpkPLnZ6kGfDLXD3XTAJLZtsL9N1rIbFTKrqdNubKJg2kkFvujLmkWvf828pfTxByyHgEWDSDJl4eTa2vysoUmVKz4kue6/mdrA3LjyHyUC23pZI2GgmnWeSCSJsTbUiDJ6nKAUXSeZzAAQBzsAIt2CBwtNzB5hfX0IkH5ottAOPvaC/L5JbGSHuErWaQbCJAANvVJParwzinOpBzQQJMmC6LnzXnT1lNMDU8J0zJygjKZF9nQbdbyF3EaAxDqrSBSLA0Uc2aC0FwLWgkmSTOYuIEGE6eANGXeZMl0HRXcO4cK1RrGk3PmcT7rR7xJvFum45phhcDRa5oqNz2LYaASXOEtgAibkQTH1CY8Lxudpo+Gykwmc4BzzYQ7L7ws6BtmKF/01fw0PAOMfwIqU6UPBMgNPlmIsf7QNtR1V//APTZ6bmmR5iQ0AReNTG3ONykVKkGzma4y15GWAJaLQSfMAQQYQD5vGuyHdoPVGqbxio5jmh14y3zRl6DtAQf8dWDg0OJEOJB5NBkTM6T8N0o/i3iINx9/BVVsU7MTJA08vIzYbkai63cPUbDiFR7nPzt8nnMmBJBAaAIJc7p3nVLeI4vxZc4BxIvrOwifvRUtxhOeYJqagNA5kkW8vYRqhS6dDPZByCkEHCUXkZ8+UAyJhzT0PKYCBxdCpSc4UarnU5MZ7GOsbqb3ReXG+nNX06guHtMkWvoZF7TIifj0WUmtAaTLsD7aVWkeKLTrEjVpHaC0FavDceo4pmWtlqAgWLdgHCxmxhzhPVYDEiZH3CCqYYtOak4tPylUjy+xHA3fEfZJzT4mErNgucQyqQDLhByuBh3SQFlsSatN+SowMcMoykEGxkb6ToQg6XtLUa7zgyLa/RaN/tFRxNMU8S24HlePK5vYmxHQppRT0BOjPis8Gx0zf8A2cCd+cfFNcHXdUgMBzZQHEkQXAgtPOYZTEdF5Uotyn+Y2pIscuVwyxHMaWQRHhljgSXmSZtBnykQZ0g3ASU0Ns0fDsGKrquZn8ujTk6gTlhobedcqVhzpIa0wJgjra3x+q0jK4bg2s1fU8zjeIFgL/cgpEaeyeSpIEXbM5xcHOP7f1KCrvJiSTAAueQiB0TPjTYeP7f1SqsbQO/qlM9lL1y8qHVcsYdU8aDbQqVbHhoueyTMr5fdElUurOmXEN+vzSKA3cNrY5x0hg5n9lVSxZMhhJn3nn9EDSw4eSSSe6LzNbY29EWktATvY14c4e7omzOIPog5Mskta6LkySRB05b7/DM08U0GTJRdTixcZDQOQ2HYJoulk0lbwaLi/FHNa3+Ia6KvulmVvk0MtbqQc2sTKzBeTuQI+7IrD41ziPK02gS0GBMwJ0ErT0uFvxNJ2UUpgASA08zEDp9U1dtC1RjzWAVtJ8m5gbKOO4a+mXS2zTE9yQDItsjuEU6Zo1XOAzMLC0/mJMZLkCCJNgTYKdBs8pNLQXRItBIkA2Pb0KlULiCZgkHbUnsupYuz2ioWNIBLDMOLREwBE6x39VQ7EZjP2OgStDJleHzUwSQLkXNyOcdTMIsY+pEF5iQNSYEkwOk3hB4mpEER99FU0mNZPMfFY2g0unzannuAJV9F7pgkx0sgqfu3Imbwr6b3HWOndKMh8/EuylrjYOmIAg3mI90dBZWuwFRxZTbD3OaXgBwloEkgjnAmOoSHE4gCmGgkvM5raaRHPdMf/Gw1odSoim8TJLi4kQBlh9oN++YomPX2JBsRYjtYqDmiJ+qX4TGZgc0Zp16GLH1m/VWuxH+UrCmQqPDm+U6f8KvBUyAZ5/f6KzO0EuAg7oNlc57TG4P7oowycf8AlXYcMlzXhoziMxLvJeZ8vYg62KFqVYEi4J+7K/h1SnVDmmoabg10S2ZfmADdJFo31HVZIDYPj2UWim8OcXQcwI0dOgucwiLmNVEvaG5psV3F8GYYXNyui5E+bSDBFjAB1M5l5TrkUhSJlk5stozRE/CEWgIhxPAtIZBa9rhII94dDyIKp4bUfhyYAqN5bjuN1dSyjaOyHrYkNNzCMZNGaTG1f2gov/2WMfGoZBPeEvZWcX53iLiw5axOx1UPFC8ZXF5E2IE7TZO5WKlRq3UGkM8LEsqAgF9N1nNzB7iMx94NytEk6vXj3TdZ/BcQbTiWgWgkTOsyZ/Tkm4xAItb/ADfTsjdmQo4s0Cpdsy214vOqU1Wf4TLjD/OOyXPqWg35FYDBKjV4pVXeq5YUnlVNSiCbhcuWATaxWZAdVy5AYpxVMASFVTcuXIoZDngNIOyuduTba0+qa42u6kyKbiwZc0A7mx16FcuVPBMY1cIBRwxJc7OC90nVwaXg2jcfAlKqlPMACSfNmJ3nK3frPyHJerkJBQl8aJEC5BmLiJsDsL/IKNNy5cpMY7OZK9YL73leLkAllIoqm64XLkrGRANuTuvKjzllcuRMeUBYnmrGNAJXLkGZHtUQSohy5cgjHVahDSRsgsPXd4gdmMk3vrfdcuTwFkPqjjpJj3o6x/kpa8rlyDGItclHHTdvUfquXJuP/Qk9F/DqhNOTeFe6qTytay5ci9mWginSBY4nUFkeuafoFPCYhzXBo0XLkDEOMP8AM3sUtJXLkwrKQVy5cmAf/9k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54" y="304800"/>
            <a:ext cx="276824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4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3BF-3EBD-487E-A17A-9F7E59D32B45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5413" y="53975"/>
            <a:ext cx="895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Colligative Properties of Nonelectrolyte Solutions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" y="86360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Colligative properties</a:t>
            </a:r>
            <a:r>
              <a:rPr lang="en-US"/>
              <a:t> are properties that depend only on the </a:t>
            </a:r>
            <a:r>
              <a:rPr lang="en-US" b="1"/>
              <a:t>number</a:t>
            </a:r>
            <a:r>
              <a:rPr lang="en-US"/>
              <a:t> of solute particles in solution and not on the </a:t>
            </a:r>
            <a:r>
              <a:rPr lang="en-US" b="1"/>
              <a:t>nature</a:t>
            </a:r>
            <a:r>
              <a:rPr lang="en-US"/>
              <a:t> of the solute particles.</a:t>
            </a:r>
            <a:endParaRPr lang="en-US" b="1" i="1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6525" y="2198688"/>
            <a:ext cx="4514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u="sng"/>
              <a:t>Vapor-Pressure Lowering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3036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04800" y="3581400"/>
            <a:ext cx="226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/>
              <a:t>Raoult’s law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1000" y="4637088"/>
            <a:ext cx="6321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If the solution contains only one solute: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60375" y="5257800"/>
            <a:ext cx="1925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X</a:t>
            </a:r>
            <a:r>
              <a:rPr lang="en-US" sz="2800" baseline="-25000"/>
              <a:t>1</a:t>
            </a:r>
            <a:r>
              <a:rPr lang="en-US" sz="2800"/>
              <a:t> = 1 – </a:t>
            </a:r>
            <a:r>
              <a:rPr lang="en-US" sz="2800" i="1"/>
              <a:t>X</a:t>
            </a:r>
            <a:r>
              <a:rPr lang="en-US" sz="2800" baseline="-25000"/>
              <a:t>2</a:t>
            </a:r>
            <a:endParaRPr lang="en-US" sz="2800" i="1"/>
          </a:p>
        </p:txBody>
      </p: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228600" y="5867400"/>
            <a:ext cx="3965575" cy="533400"/>
            <a:chOff x="1102" y="3264"/>
            <a:chExt cx="2498" cy="336"/>
          </a:xfrm>
        </p:grpSpPr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1102" y="3264"/>
              <a:ext cx="652" cy="336"/>
              <a:chOff x="1102" y="3264"/>
              <a:chExt cx="652" cy="336"/>
            </a:xfrm>
          </p:grpSpPr>
          <p:sp>
            <p:nvSpPr>
              <p:cNvPr id="14351" name="Text Box 15"/>
              <p:cNvSpPr txBox="1">
                <a:spLocks noChangeArrowheads="1"/>
              </p:cNvSpPr>
              <p:nvPr/>
            </p:nvSpPr>
            <p:spPr bwMode="auto">
              <a:xfrm>
                <a:off x="1102" y="3273"/>
                <a:ext cx="642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2800" i="1"/>
                  <a:t>P </a:t>
                </a:r>
                <a:r>
                  <a:rPr lang="en-US" sz="2800" baseline="-25000"/>
                  <a:t>1</a:t>
                </a:r>
                <a:endParaRPr lang="en-US" sz="2800" i="1"/>
              </a:p>
            </p:txBody>
          </p:sp>
          <p:sp>
            <p:nvSpPr>
              <p:cNvPr id="14352" name="Text Box 16"/>
              <p:cNvSpPr txBox="1">
                <a:spLocks noChangeArrowheads="1"/>
              </p:cNvSpPr>
              <p:nvPr/>
            </p:nvSpPr>
            <p:spPr bwMode="auto">
              <a:xfrm>
                <a:off x="1328" y="3264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grpSp>
          <p:nvGrpSpPr>
            <p:cNvPr id="14359" name="Group 23"/>
            <p:cNvGrpSpPr>
              <a:grpSpLocks/>
            </p:cNvGrpSpPr>
            <p:nvPr/>
          </p:nvGrpSpPr>
          <p:grpSpPr bwMode="auto">
            <a:xfrm>
              <a:off x="1614" y="3264"/>
              <a:ext cx="1986" cy="336"/>
              <a:chOff x="1806" y="3488"/>
              <a:chExt cx="1986" cy="336"/>
            </a:xfrm>
          </p:grpSpPr>
          <p:sp>
            <p:nvSpPr>
              <p:cNvPr id="14353" name="Text Box 17"/>
              <p:cNvSpPr txBox="1">
                <a:spLocks noChangeArrowheads="1"/>
              </p:cNvSpPr>
              <p:nvPr/>
            </p:nvSpPr>
            <p:spPr bwMode="auto">
              <a:xfrm>
                <a:off x="1806" y="3494"/>
                <a:ext cx="15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- </a:t>
                </a:r>
                <a:r>
                  <a:rPr lang="en-US" sz="2800" i="1"/>
                  <a:t>P</a:t>
                </a:r>
                <a:r>
                  <a:rPr lang="en-US" sz="2800" baseline="-25000"/>
                  <a:t>1</a:t>
                </a:r>
                <a:r>
                  <a:rPr lang="en-US" sz="2800"/>
                  <a:t> = </a:t>
                </a:r>
                <a:r>
                  <a:rPr lang="en-US" sz="2800">
                    <a:latin typeface="Symbol" pitchFamily="18" charset="2"/>
                  </a:rPr>
                  <a:t>D</a:t>
                </a:r>
                <a:r>
                  <a:rPr lang="en-US" sz="2800" i="1"/>
                  <a:t>P</a:t>
                </a:r>
                <a:r>
                  <a:rPr lang="en-US" sz="2800"/>
                  <a:t> = </a:t>
                </a:r>
                <a:r>
                  <a:rPr lang="en-US" sz="2800" i="1"/>
                  <a:t>X</a:t>
                </a:r>
                <a:r>
                  <a:rPr lang="en-US" sz="2800" baseline="-25000"/>
                  <a:t>2</a:t>
                </a:r>
                <a:r>
                  <a:rPr lang="en-US" sz="2800"/>
                  <a:t> </a:t>
                </a:r>
              </a:p>
            </p:txBody>
          </p:sp>
          <p:grpSp>
            <p:nvGrpSpPr>
              <p:cNvPr id="14356" name="Group 20"/>
              <p:cNvGrpSpPr>
                <a:grpSpLocks/>
              </p:cNvGrpSpPr>
              <p:nvPr/>
            </p:nvGrpSpPr>
            <p:grpSpPr bwMode="auto">
              <a:xfrm>
                <a:off x="3140" y="3488"/>
                <a:ext cx="652" cy="336"/>
                <a:chOff x="1102" y="3264"/>
                <a:chExt cx="652" cy="336"/>
              </a:xfrm>
            </p:grpSpPr>
            <p:sp>
              <p:nvSpPr>
                <p:cNvPr id="143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02" y="3273"/>
                  <a:ext cx="642" cy="327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274320" rIns="274320">
                  <a:spAutoFit/>
                </a:bodyPr>
                <a:lstStyle/>
                <a:p>
                  <a:r>
                    <a:rPr lang="en-US" sz="2800" i="1"/>
                    <a:t>P </a:t>
                  </a:r>
                  <a:r>
                    <a:rPr lang="en-US" sz="2800" baseline="-25000"/>
                    <a:t>1</a:t>
                  </a:r>
                  <a:endParaRPr lang="en-US" sz="2800" i="1"/>
                </a:p>
              </p:txBody>
            </p:sp>
            <p:sp>
              <p:nvSpPr>
                <p:cNvPr id="1435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28" y="3264"/>
                  <a:ext cx="426" cy="231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274320" rIns="274320">
                  <a:spAutoFit/>
                </a:bodyPr>
                <a:lstStyle/>
                <a:p>
                  <a:r>
                    <a:rPr lang="en-US" sz="1800"/>
                    <a:t>0</a:t>
                  </a:r>
                </a:p>
              </p:txBody>
            </p:sp>
          </p:grpSp>
        </p:grpSp>
      </p:grp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3124200" y="2819400"/>
            <a:ext cx="5421313" cy="533400"/>
            <a:chOff x="2708" y="1824"/>
            <a:chExt cx="3415" cy="336"/>
          </a:xfrm>
        </p:grpSpPr>
        <p:grpSp>
          <p:nvGrpSpPr>
            <p:cNvPr id="14361" name="Group 25"/>
            <p:cNvGrpSpPr>
              <a:grpSpLocks/>
            </p:cNvGrpSpPr>
            <p:nvPr/>
          </p:nvGrpSpPr>
          <p:grpSpPr bwMode="auto">
            <a:xfrm>
              <a:off x="2708" y="1824"/>
              <a:ext cx="652" cy="336"/>
              <a:chOff x="1102" y="3264"/>
              <a:chExt cx="652" cy="336"/>
            </a:xfrm>
          </p:grpSpPr>
          <p:sp>
            <p:nvSpPr>
              <p:cNvPr id="14362" name="Text Box 26"/>
              <p:cNvSpPr txBox="1">
                <a:spLocks noChangeArrowheads="1"/>
              </p:cNvSpPr>
              <p:nvPr/>
            </p:nvSpPr>
            <p:spPr bwMode="auto">
              <a:xfrm>
                <a:off x="1102" y="3273"/>
                <a:ext cx="642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2800" i="1"/>
                  <a:t>P </a:t>
                </a:r>
                <a:r>
                  <a:rPr lang="en-US" sz="2800" baseline="-25000"/>
                  <a:t>1</a:t>
                </a:r>
                <a:endParaRPr lang="en-US" sz="2800" i="1"/>
              </a:p>
            </p:txBody>
          </p:sp>
          <p:sp>
            <p:nvSpPr>
              <p:cNvPr id="14363" name="Text Box 27"/>
              <p:cNvSpPr txBox="1">
                <a:spLocks noChangeArrowheads="1"/>
              </p:cNvSpPr>
              <p:nvPr/>
            </p:nvSpPr>
            <p:spPr bwMode="auto">
              <a:xfrm>
                <a:off x="1328" y="3264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3216" y="1849"/>
              <a:ext cx="2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 vapor pressure of </a:t>
              </a:r>
              <a:r>
                <a:rPr lang="en-US" b="1"/>
                <a:t>pure</a:t>
              </a:r>
              <a:r>
                <a:rPr lang="en-US"/>
                <a:t> solvent</a:t>
              </a:r>
            </a:p>
          </p:txBody>
        </p:sp>
      </p:grp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454400" y="3519488"/>
            <a:ext cx="455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i="1"/>
              <a:t>X</a:t>
            </a:r>
            <a:r>
              <a:rPr lang="en-US" sz="2800" baseline="-25000"/>
              <a:t>1</a:t>
            </a:r>
            <a:r>
              <a:rPr lang="en-US" sz="2800"/>
              <a:t> </a:t>
            </a:r>
            <a:r>
              <a:rPr lang="en-US"/>
              <a:t>= mole fraction of the solvent</a:t>
            </a:r>
            <a:endParaRPr lang="en-US" sz="2800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648200" y="5880100"/>
            <a:ext cx="4406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i="1"/>
              <a:t>X</a:t>
            </a:r>
            <a:r>
              <a:rPr lang="en-US" sz="2800" baseline="-25000"/>
              <a:t>2</a:t>
            </a:r>
            <a:r>
              <a:rPr lang="en-US" sz="2800"/>
              <a:t> </a:t>
            </a:r>
            <a:r>
              <a:rPr lang="en-US"/>
              <a:t>= mole fraction of the solute</a:t>
            </a:r>
            <a:endParaRPr lang="en-US" sz="2800"/>
          </a:p>
        </p:txBody>
      </p:sp>
      <p:grpSp>
        <p:nvGrpSpPr>
          <p:cNvPr id="14370" name="Group 34"/>
          <p:cNvGrpSpPr>
            <a:grpSpLocks/>
          </p:cNvGrpSpPr>
          <p:nvPr/>
        </p:nvGrpSpPr>
        <p:grpSpPr bwMode="auto">
          <a:xfrm>
            <a:off x="304800" y="2870200"/>
            <a:ext cx="2233613" cy="685800"/>
            <a:chOff x="192" y="1808"/>
            <a:chExt cx="1407" cy="432"/>
          </a:xfrm>
        </p:grpSpPr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192" y="1824"/>
              <a:ext cx="1407" cy="336"/>
              <a:chOff x="980" y="2240"/>
              <a:chExt cx="1407" cy="336"/>
            </a:xfrm>
          </p:grpSpPr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2800" i="1"/>
                  <a:t>P</a:t>
                </a:r>
                <a:r>
                  <a:rPr lang="en-US" sz="2800" baseline="-25000"/>
                  <a:t>1</a:t>
                </a:r>
                <a:r>
                  <a:rPr lang="en-US" sz="2800"/>
                  <a:t> = </a:t>
                </a:r>
                <a:r>
                  <a:rPr lang="en-US" sz="2800" i="1"/>
                  <a:t>X</a:t>
                </a:r>
                <a:r>
                  <a:rPr lang="en-US" sz="2800" baseline="-25000"/>
                  <a:t>1 </a:t>
                </a:r>
                <a:r>
                  <a:rPr lang="en-US" sz="2800" i="1"/>
                  <a:t>P </a:t>
                </a:r>
                <a:r>
                  <a:rPr lang="en-US" sz="2800" baseline="-25000"/>
                  <a:t>1</a:t>
                </a:r>
                <a:endParaRPr lang="en-US" sz="2800" i="1"/>
              </a:p>
            </p:txBody>
          </p:sp>
          <p:sp>
            <p:nvSpPr>
              <p:cNvPr id="14343" name="Text Box 7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6" grpId="0" autoUpdateAnimBg="0"/>
      <p:bldP spid="14347" grpId="0" autoUpdateAnimBg="0"/>
      <p:bldP spid="14348" grpId="0" autoUpdateAnimBg="0"/>
      <p:bldP spid="14365" grpId="0" autoUpdateAnimBg="0"/>
      <p:bldP spid="1436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1DB-6105-4EFE-8567-7254D83814B8}" type="slidenum">
              <a:rPr lang="en-US"/>
              <a:pPr/>
              <a:t>16</a:t>
            </a:fld>
            <a:endParaRPr lang="en-US"/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5"/>
            <a:ext cx="5038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081588" y="1295400"/>
            <a:ext cx="2309812" cy="533400"/>
            <a:chOff x="956" y="2240"/>
            <a:chExt cx="1455" cy="336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956" y="2249"/>
              <a:ext cx="1455" cy="32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r>
                <a:rPr lang="en-US" sz="2800" i="1"/>
                <a:t>P</a:t>
              </a:r>
              <a:r>
                <a:rPr lang="en-US" sz="2800" baseline="-25000"/>
                <a:t>A</a:t>
              </a:r>
              <a:r>
                <a:rPr lang="en-US" sz="2800"/>
                <a:t> = </a:t>
              </a:r>
              <a:r>
                <a:rPr lang="en-US" sz="2800" i="1"/>
                <a:t>X</a:t>
              </a:r>
              <a:r>
                <a:rPr lang="en-US" sz="2800" baseline="-25000"/>
                <a:t>A </a:t>
              </a:r>
              <a:r>
                <a:rPr lang="en-US" sz="2800" i="1"/>
                <a:t>P </a:t>
              </a:r>
              <a:r>
                <a:rPr lang="en-US" sz="2800" baseline="-25000"/>
                <a:t>A</a:t>
              </a:r>
              <a:endParaRPr lang="en-US" sz="2800" i="1"/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957" y="2240"/>
              <a:ext cx="426" cy="231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5092700" y="1905000"/>
            <a:ext cx="2309813" cy="533400"/>
            <a:chOff x="956" y="2240"/>
            <a:chExt cx="1455" cy="336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956" y="2249"/>
              <a:ext cx="1455" cy="32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r>
                <a:rPr lang="en-US" sz="2800" i="1"/>
                <a:t>P</a:t>
              </a:r>
              <a:r>
                <a:rPr lang="en-US" sz="2800" baseline="-25000"/>
                <a:t>B</a:t>
              </a:r>
              <a:r>
                <a:rPr lang="en-US" sz="2800"/>
                <a:t> = </a:t>
              </a:r>
              <a:r>
                <a:rPr lang="en-US" sz="2800" i="1"/>
                <a:t>X</a:t>
              </a:r>
              <a:r>
                <a:rPr lang="en-US" sz="2800" baseline="-25000"/>
                <a:t>B </a:t>
              </a:r>
              <a:r>
                <a:rPr lang="en-US" sz="2800" i="1"/>
                <a:t>P </a:t>
              </a:r>
              <a:r>
                <a:rPr lang="en-US" sz="2800" baseline="-25000"/>
                <a:t>B</a:t>
              </a:r>
              <a:endParaRPr lang="en-US" sz="2800" i="1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957" y="2240"/>
              <a:ext cx="426" cy="231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295900" y="2590800"/>
            <a:ext cx="217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i="1"/>
              <a:t>P</a:t>
            </a:r>
            <a:r>
              <a:rPr lang="en-US" sz="2800" baseline="-25000"/>
              <a:t>T</a:t>
            </a:r>
            <a:r>
              <a:rPr lang="en-US" sz="2800"/>
              <a:t> = </a:t>
            </a:r>
            <a:r>
              <a:rPr lang="en-US" sz="2800" i="1"/>
              <a:t>P</a:t>
            </a:r>
            <a:r>
              <a:rPr lang="en-US" sz="2800" baseline="-25000"/>
              <a:t>A</a:t>
            </a:r>
            <a:r>
              <a:rPr lang="en-US" sz="2800"/>
              <a:t> + </a:t>
            </a:r>
            <a:r>
              <a:rPr lang="en-US" sz="2800" i="1"/>
              <a:t>P</a:t>
            </a:r>
            <a:r>
              <a:rPr lang="en-US" sz="2800" baseline="-25000"/>
              <a:t>B</a:t>
            </a:r>
            <a:endParaRPr lang="en-US" sz="2800" i="1"/>
          </a:p>
        </p:txBody>
      </p: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5105400" y="3155950"/>
            <a:ext cx="3651250" cy="546100"/>
            <a:chOff x="3172" y="2152"/>
            <a:chExt cx="2300" cy="344"/>
          </a:xfrm>
        </p:grpSpPr>
        <p:grpSp>
          <p:nvGrpSpPr>
            <p:cNvPr id="17418" name="Group 10"/>
            <p:cNvGrpSpPr>
              <a:grpSpLocks/>
            </p:cNvGrpSpPr>
            <p:nvPr/>
          </p:nvGrpSpPr>
          <p:grpSpPr bwMode="auto">
            <a:xfrm>
              <a:off x="3172" y="2160"/>
              <a:ext cx="1447" cy="336"/>
              <a:chOff x="960" y="2240"/>
              <a:chExt cx="1447" cy="336"/>
            </a:xfrm>
          </p:grpSpPr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960" y="2249"/>
                <a:ext cx="1447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2800" i="1"/>
                  <a:t>P</a:t>
                </a:r>
                <a:r>
                  <a:rPr lang="en-US" sz="2800" baseline="-25000"/>
                  <a:t>T</a:t>
                </a:r>
                <a:r>
                  <a:rPr lang="en-US" sz="2800"/>
                  <a:t> = </a:t>
                </a:r>
                <a:r>
                  <a:rPr lang="en-US" sz="2800" i="1"/>
                  <a:t>X</a:t>
                </a:r>
                <a:r>
                  <a:rPr lang="en-US" sz="2800" baseline="-25000"/>
                  <a:t>A </a:t>
                </a:r>
                <a:r>
                  <a:rPr lang="en-US" sz="2800" i="1"/>
                  <a:t>P </a:t>
                </a:r>
                <a:r>
                  <a:rPr lang="en-US" sz="2800" baseline="-25000"/>
                  <a:t>A</a:t>
                </a:r>
                <a:endParaRPr lang="en-US" sz="2800" i="1"/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grpSp>
          <p:nvGrpSpPr>
            <p:cNvPr id="17421" name="Group 13"/>
            <p:cNvGrpSpPr>
              <a:grpSpLocks/>
            </p:cNvGrpSpPr>
            <p:nvPr/>
          </p:nvGrpSpPr>
          <p:grpSpPr bwMode="auto">
            <a:xfrm>
              <a:off x="4329" y="2152"/>
              <a:ext cx="1143" cy="336"/>
              <a:chOff x="1268" y="2240"/>
              <a:chExt cx="1143" cy="336"/>
            </a:xfrm>
          </p:grpSpPr>
          <p:sp>
            <p:nvSpPr>
              <p:cNvPr id="17422" name="Text Box 14"/>
              <p:cNvSpPr txBox="1">
                <a:spLocks noChangeArrowheads="1"/>
              </p:cNvSpPr>
              <p:nvPr/>
            </p:nvSpPr>
            <p:spPr bwMode="auto">
              <a:xfrm>
                <a:off x="1268" y="2249"/>
                <a:ext cx="1143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pPr algn="r"/>
                <a:r>
                  <a:rPr lang="en-US" sz="2800" i="1"/>
                  <a:t>+</a:t>
                </a:r>
                <a:r>
                  <a:rPr lang="en-US" sz="2800"/>
                  <a:t> </a:t>
                </a:r>
                <a:r>
                  <a:rPr lang="en-US" sz="2800" i="1"/>
                  <a:t>X</a:t>
                </a:r>
                <a:r>
                  <a:rPr lang="en-US" sz="2800" baseline="-25000"/>
                  <a:t>B </a:t>
                </a:r>
                <a:r>
                  <a:rPr lang="en-US" sz="2800" i="1"/>
                  <a:t>P </a:t>
                </a:r>
                <a:r>
                  <a:rPr lang="en-US" sz="2800" baseline="-25000"/>
                  <a:t>B</a:t>
                </a:r>
                <a:endParaRPr lang="en-US" sz="2800" i="1"/>
              </a:p>
            </p:txBody>
          </p:sp>
          <p:sp>
            <p:nvSpPr>
              <p:cNvPr id="17423" name="Text Box 15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</p:grp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1238250" y="1512888"/>
            <a:ext cx="2343150" cy="1077912"/>
            <a:chOff x="2722" y="3065"/>
            <a:chExt cx="1476" cy="679"/>
          </a:xfrm>
        </p:grpSpPr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722" y="3065"/>
              <a:ext cx="14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Ideal Solution</a:t>
              </a: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456" y="33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3841-16BF-4E48-8EB2-4714277E3D01}" type="slidenum">
              <a:rPr lang="en-US"/>
              <a:pPr/>
              <a:t>17</a:t>
            </a:fld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8163" y="266700"/>
            <a:ext cx="3729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T</a:t>
            </a:r>
            <a:r>
              <a:rPr lang="en-US"/>
              <a:t> is greater than</a:t>
            </a:r>
          </a:p>
          <a:p>
            <a:r>
              <a:rPr lang="en-US"/>
              <a:t>predicted by Raoults’s law</a:t>
            </a:r>
            <a:endParaRPr lang="en-US" i="1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10163" y="266700"/>
            <a:ext cx="3729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T</a:t>
            </a:r>
            <a:r>
              <a:rPr lang="en-US"/>
              <a:t> is less than</a:t>
            </a:r>
          </a:p>
          <a:p>
            <a:r>
              <a:rPr lang="en-US"/>
              <a:t>predicted by Raoults’s law</a:t>
            </a:r>
            <a:endParaRPr lang="en-US" i="1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508000" y="5257800"/>
            <a:ext cx="3722688" cy="823913"/>
            <a:chOff x="182" y="3516"/>
            <a:chExt cx="2345" cy="519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82" y="3517"/>
              <a:ext cx="6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Force</a:t>
              </a:r>
            </a:p>
            <a:p>
              <a:r>
                <a:rPr lang="en-US"/>
                <a:t>A-B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042" y="3516"/>
              <a:ext cx="6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Force</a:t>
              </a:r>
            </a:p>
            <a:p>
              <a:r>
                <a:rPr lang="en-US"/>
                <a:t>A-A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920" y="3516"/>
              <a:ext cx="6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Force</a:t>
              </a:r>
            </a:p>
            <a:p>
              <a:r>
                <a:rPr lang="en-US"/>
                <a:t>B-B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792" y="3612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&lt;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1652" y="361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&amp;</a:t>
              </a:r>
            </a:p>
          </p:txBody>
        </p: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5116513" y="5257800"/>
            <a:ext cx="3722687" cy="823913"/>
            <a:chOff x="182" y="3516"/>
            <a:chExt cx="2345" cy="519"/>
          </a:xfrm>
        </p:grpSpPr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182" y="3517"/>
              <a:ext cx="6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Force</a:t>
              </a:r>
            </a:p>
            <a:p>
              <a:r>
                <a:rPr lang="en-US"/>
                <a:t>A-B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1042" y="3516"/>
              <a:ext cx="6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Force</a:t>
              </a:r>
            </a:p>
            <a:p>
              <a:r>
                <a:rPr lang="en-US"/>
                <a:t>A-A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1920" y="3516"/>
              <a:ext cx="6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Force</a:t>
              </a:r>
            </a:p>
            <a:p>
              <a:r>
                <a:rPr lang="en-US"/>
                <a:t>B-B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792" y="3612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&gt;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1652" y="361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&amp;</a:t>
              </a:r>
            </a:p>
          </p:txBody>
        </p:sp>
      </p:grp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295400"/>
            <a:ext cx="4171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1287463"/>
            <a:ext cx="42148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83E-1BA7-4EB8-B915-98DA843EE2C2}" type="slidenum">
              <a:rPr lang="en-US"/>
              <a:pPr/>
              <a:t>18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87550" y="-11113"/>
            <a:ext cx="519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Fractional Distillation Apparatus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609600"/>
            <a:ext cx="56991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645C-706F-4498-85F7-4C8D25E40AF8}" type="slidenum">
              <a:rPr lang="en-US"/>
              <a:pPr/>
              <a:t>19</a:t>
            </a:fld>
            <a:endParaRPr lang="en-US"/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3434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6525" y="228600"/>
            <a:ext cx="3748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Boiling-Point Elevation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124200" y="20828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124200" y="42926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4648200" y="838200"/>
            <a:ext cx="2387600" cy="590550"/>
            <a:chOff x="3168" y="1056"/>
            <a:chExt cx="1504" cy="372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168" y="1101"/>
              <a:ext cx="148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= </a:t>
              </a:r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– </a:t>
              </a:r>
              <a:r>
                <a:rPr lang="en-US" sz="2800" i="1"/>
                <a:t>T 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4467" y="105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4648200" y="3214688"/>
            <a:ext cx="1430338" cy="595312"/>
            <a:chOff x="3168" y="1548"/>
            <a:chExt cx="901" cy="375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3168" y="1596"/>
              <a:ext cx="8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&gt; </a:t>
              </a:r>
              <a:r>
                <a:rPr lang="en-US" sz="2800" i="1"/>
                <a:t>T 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3864" y="154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567488" y="3284538"/>
            <a:ext cx="135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T</a:t>
            </a:r>
            <a:r>
              <a:rPr lang="en-US" sz="2800" baseline="-25000"/>
              <a:t>b</a:t>
            </a:r>
            <a:r>
              <a:rPr lang="en-US" sz="2800"/>
              <a:t> &gt; 0</a:t>
            </a:r>
          </a:p>
        </p:txBody>
      </p: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4648200" y="1485900"/>
            <a:ext cx="3825875" cy="876300"/>
            <a:chOff x="3312" y="1416"/>
            <a:chExt cx="2410" cy="552"/>
          </a:xfrm>
        </p:grpSpPr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3312" y="1450"/>
              <a:ext cx="241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T </a:t>
              </a:r>
              <a:r>
                <a:rPr lang="en-US" baseline="-25000"/>
                <a:t>b</a:t>
              </a:r>
              <a:r>
                <a:rPr lang="en-US"/>
                <a:t> is the boiling point of </a:t>
              </a:r>
            </a:p>
            <a:p>
              <a:pPr algn="l"/>
              <a:r>
                <a:rPr lang="en-US"/>
                <a:t>      the pure solvent</a:t>
              </a:r>
              <a:endParaRPr lang="en-US" i="1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3488" y="14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648200" y="2339975"/>
            <a:ext cx="382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/>
              <a:t>T </a:t>
            </a:r>
            <a:r>
              <a:rPr lang="en-US" baseline="-25000"/>
              <a:t>b</a:t>
            </a:r>
            <a:r>
              <a:rPr lang="en-US"/>
              <a:t> is the boiling point of </a:t>
            </a:r>
          </a:p>
          <a:p>
            <a:pPr algn="l"/>
            <a:r>
              <a:rPr lang="en-US"/>
              <a:t>      the solution</a:t>
            </a:r>
            <a:endParaRPr lang="en-US" i="1"/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5715000" y="4038600"/>
            <a:ext cx="1981200" cy="609600"/>
            <a:chOff x="3168" y="2832"/>
            <a:chExt cx="1248" cy="384"/>
          </a:xfrm>
        </p:grpSpPr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3185" y="2860"/>
              <a:ext cx="12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b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784725" y="4840288"/>
            <a:ext cx="435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m</a:t>
            </a:r>
            <a:r>
              <a:rPr lang="en-US"/>
              <a:t> is the molality of the solution</a:t>
            </a:r>
            <a:endParaRPr lang="en-US" i="1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778375" y="5334000"/>
            <a:ext cx="4137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/>
              <a:t>K</a:t>
            </a:r>
            <a:r>
              <a:rPr lang="en-US" baseline="-25000"/>
              <a:t>b</a:t>
            </a:r>
            <a:r>
              <a:rPr lang="en-US"/>
              <a:t> is the molal boiling-point </a:t>
            </a:r>
          </a:p>
          <a:p>
            <a:pPr algn="l"/>
            <a:r>
              <a:rPr lang="en-US"/>
              <a:t>     elevation constant (</a:t>
            </a:r>
            <a:r>
              <a:rPr lang="en-US" baseline="30000"/>
              <a:t>0</a:t>
            </a:r>
            <a:r>
              <a:rPr lang="en-US"/>
              <a:t>C/</a:t>
            </a:r>
            <a:r>
              <a:rPr lang="en-US" i="1"/>
              <a:t>m</a:t>
            </a:r>
            <a:r>
              <a:rPr lang="en-US"/>
              <a:t>)   </a:t>
            </a:r>
          </a:p>
          <a:p>
            <a:pPr algn="l"/>
            <a:r>
              <a:rPr lang="en-US"/>
              <a:t>     for a given solvent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9" grpId="0" autoUpdateAnimBg="0"/>
      <p:bldP spid="19475" grpId="0" autoUpdateAnimBg="0"/>
      <p:bldP spid="19479" grpId="0" autoUpdateAnimBg="0"/>
      <p:bldP spid="194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0371-9813-4F8F-B2FC-B86CF4E29708}" type="slidenum">
              <a:rPr lang="en-US"/>
              <a:pPr/>
              <a:t>2</a:t>
            </a:fld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 err="1" smtClean="0"/>
              <a:t>Larutan</a:t>
            </a:r>
            <a:r>
              <a:rPr lang="en-US" sz="2800" dirty="0" smtClean="0"/>
              <a:t> : </a:t>
            </a:r>
            <a:r>
              <a:rPr lang="en-US" sz="2800" dirty="0" err="1" smtClean="0"/>
              <a:t>campuran</a:t>
            </a:r>
            <a:r>
              <a:rPr lang="en-US" sz="2800" dirty="0" smtClean="0"/>
              <a:t> </a:t>
            </a:r>
            <a:r>
              <a:rPr lang="en-US" sz="2800" dirty="0" err="1" smtClean="0"/>
              <a:t>homogen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endParaRPr lang="en-US" sz="2800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4097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 err="1" smtClean="0"/>
              <a:t>Zarut</a:t>
            </a:r>
            <a:r>
              <a:rPr lang="en-US" sz="2800" dirty="0" smtClean="0"/>
              <a:t> :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yang </a:t>
            </a:r>
            <a:r>
              <a:rPr lang="en-US" sz="2800" dirty="0" err="1" smtClean="0"/>
              <a:t>jumlahnya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sedikit</a:t>
            </a:r>
            <a:r>
              <a:rPr lang="en-US" sz="2800" dirty="0" smtClean="0"/>
              <a:t> (</a:t>
            </a:r>
            <a:r>
              <a:rPr lang="en-US" sz="2800" b="1" i="1" dirty="0" smtClean="0"/>
              <a:t>solute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 err="1" smtClean="0"/>
              <a:t>Pelarut</a:t>
            </a:r>
            <a:r>
              <a:rPr lang="en-US" sz="2800" dirty="0" smtClean="0"/>
              <a:t> :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yang </a:t>
            </a:r>
            <a:r>
              <a:rPr lang="en-US" sz="2800" dirty="0" err="1" smtClean="0"/>
              <a:t>jumlahnya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(</a:t>
            </a:r>
            <a:r>
              <a:rPr lang="en-US" sz="2800" b="1" i="1" dirty="0" smtClean="0"/>
              <a:t>solvent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73450"/>
            <a:ext cx="6477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69B-5E5C-4707-8D89-9E102CF5A1BD}" type="slidenum">
              <a:rPr lang="en-US"/>
              <a:pPr/>
              <a:t>20</a:t>
            </a:fld>
            <a:endParaRPr lang="en-US"/>
          </a:p>
        </p:txBody>
      </p:sp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41910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6525" y="228600"/>
            <a:ext cx="440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Freezing-Point Depression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1104900" y="20955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130300" y="42926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4648200" y="863600"/>
            <a:ext cx="2251075" cy="565150"/>
            <a:chOff x="2928" y="544"/>
            <a:chExt cx="1418" cy="356"/>
          </a:xfrm>
        </p:grpSpPr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T </a:t>
              </a:r>
              <a:r>
                <a:rPr lang="en-US" sz="2800" baseline="-25000"/>
                <a:t>f</a:t>
              </a:r>
              <a:r>
                <a:rPr lang="en-US" sz="2800"/>
                <a:t>  – 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endParaRPr lang="en-US" sz="2800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648200" y="3214688"/>
            <a:ext cx="1255713" cy="595312"/>
            <a:chOff x="2928" y="2025"/>
            <a:chExt cx="791" cy="375"/>
          </a:xfrm>
        </p:grpSpPr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2928" y="2073"/>
              <a:ext cx="7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i="1"/>
                <a:t>T </a:t>
              </a:r>
              <a:r>
                <a:rPr lang="en-US" sz="2800" baseline="-25000"/>
                <a:t>f</a:t>
              </a:r>
              <a:r>
                <a:rPr lang="en-US" sz="2800"/>
                <a:t> &gt; 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endParaRPr lang="en-US" sz="2800"/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3115" y="202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600825" y="3284538"/>
            <a:ext cx="1289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T</a:t>
            </a:r>
            <a:r>
              <a:rPr lang="en-US" sz="2800" baseline="-25000"/>
              <a:t>f</a:t>
            </a:r>
            <a:r>
              <a:rPr lang="en-US" sz="2800"/>
              <a:t> &gt; 0</a:t>
            </a:r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4648200" y="1485900"/>
            <a:ext cx="3825875" cy="876300"/>
            <a:chOff x="2928" y="936"/>
            <a:chExt cx="2410" cy="552"/>
          </a:xfrm>
        </p:grpSpPr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928" y="970"/>
              <a:ext cx="241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T  </a:t>
              </a:r>
              <a:r>
                <a:rPr lang="en-US" baseline="-25000"/>
                <a:t>f</a:t>
              </a:r>
              <a:r>
                <a:rPr lang="en-US"/>
                <a:t>  is the freezing point of </a:t>
              </a:r>
            </a:p>
            <a:p>
              <a:pPr algn="l"/>
              <a:r>
                <a:rPr lang="en-US"/>
                <a:t>      the pure solvent</a:t>
              </a:r>
              <a:endParaRPr lang="en-US" i="1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3120" y="9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648200" y="2339975"/>
            <a:ext cx="382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/>
              <a:t>T </a:t>
            </a:r>
            <a:r>
              <a:rPr lang="en-US" baseline="-25000"/>
              <a:t>f</a:t>
            </a:r>
            <a:r>
              <a:rPr lang="en-US"/>
              <a:t>  is the freezing point of </a:t>
            </a:r>
          </a:p>
          <a:p>
            <a:pPr algn="l"/>
            <a:r>
              <a:rPr lang="en-US"/>
              <a:t>      the solution</a:t>
            </a:r>
            <a:endParaRPr lang="en-US" i="1"/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5715000" y="4038600"/>
            <a:ext cx="1981200" cy="609600"/>
            <a:chOff x="3168" y="2832"/>
            <a:chExt cx="1248" cy="384"/>
          </a:xfrm>
        </p:grpSpPr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3185" y="2860"/>
              <a:ext cx="11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f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784725" y="4840288"/>
            <a:ext cx="435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m</a:t>
            </a:r>
            <a:r>
              <a:rPr lang="en-US"/>
              <a:t> is the molality of the solution</a:t>
            </a:r>
            <a:endParaRPr lang="en-US" i="1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778375" y="5334000"/>
            <a:ext cx="4365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/>
              <a:t>K</a:t>
            </a:r>
            <a:r>
              <a:rPr lang="en-US" baseline="-25000"/>
              <a:t>f</a:t>
            </a:r>
            <a:r>
              <a:rPr lang="en-US"/>
              <a:t> is the molal freezing-point </a:t>
            </a:r>
          </a:p>
          <a:p>
            <a:pPr algn="l"/>
            <a:r>
              <a:rPr lang="en-US"/>
              <a:t>     depression constant (</a:t>
            </a:r>
            <a:r>
              <a:rPr lang="en-US" baseline="30000"/>
              <a:t>0</a:t>
            </a:r>
            <a:r>
              <a:rPr lang="en-US"/>
              <a:t>C/</a:t>
            </a:r>
            <a:r>
              <a:rPr lang="en-US" i="1"/>
              <a:t>m</a:t>
            </a:r>
            <a:r>
              <a:rPr lang="en-US"/>
              <a:t>)</a:t>
            </a:r>
          </a:p>
          <a:p>
            <a:pPr algn="l"/>
            <a:r>
              <a:rPr lang="en-US"/>
              <a:t>     for a given solvent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92" grpId="0" autoUpdateAnimBg="0"/>
      <p:bldP spid="20496" grpId="0" autoUpdateAnimBg="0"/>
      <p:bldP spid="20500" grpId="0" autoUpdateAnimBg="0"/>
      <p:bldP spid="205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6D6-4F08-44DC-AC7D-C43A1CF4F115}" type="slidenum">
              <a:rPr lang="en-US"/>
              <a:pPr/>
              <a:t>21</a:t>
            </a:fld>
            <a:endParaRPr lang="en-US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8E-3639-4C44-AFE5-611CD7527A4C}" type="slidenum">
              <a:rPr lang="en-US"/>
              <a:pPr/>
              <a:t>22</a:t>
            </a:fld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the freezing point of a solution containing 478 g of ethylene glycol (antifreeze) in 3202 g of water? The molar mass of ethylene glycol is 62.01 g.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22388" y="1843088"/>
            <a:ext cx="178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T</a:t>
            </a:r>
            <a:r>
              <a:rPr lang="en-US" sz="2800" baseline="-25000"/>
              <a:t>f</a:t>
            </a:r>
            <a:r>
              <a:rPr lang="en-US" sz="2800"/>
              <a:t> = </a:t>
            </a:r>
            <a:r>
              <a:rPr lang="en-US" sz="2800" i="1"/>
              <a:t>K</a:t>
            </a:r>
            <a:r>
              <a:rPr lang="en-US" sz="2800" baseline="-25000"/>
              <a:t>f</a:t>
            </a:r>
            <a:r>
              <a:rPr lang="en-US" sz="2800"/>
              <a:t> </a:t>
            </a:r>
            <a:r>
              <a:rPr lang="en-US" sz="2800" i="1"/>
              <a:t>m</a:t>
            </a:r>
            <a:endParaRPr lang="en-US" sz="2800"/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457200" y="2833688"/>
            <a:ext cx="3714750" cy="1052512"/>
            <a:chOff x="821" y="816"/>
            <a:chExt cx="2340" cy="663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/>
                <a:t>m</a:t>
              </a:r>
              <a:r>
                <a:rPr lang="en-US" sz="2800" b="1" i="1"/>
                <a:t> </a:t>
              </a:r>
              <a:r>
                <a:rPr lang="en-US" sz="2800"/>
                <a:t> </a:t>
              </a:r>
              <a:r>
                <a:rPr lang="en-US"/>
                <a:t>=</a:t>
              </a:r>
              <a:endParaRPr lang="en-US" b="1" i="1"/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moles of solute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mass of solvent (kg)</a:t>
              </a:r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239000" y="3111500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2.41 </a:t>
            </a:r>
            <a:r>
              <a:rPr lang="en-US" i="1"/>
              <a:t>m</a:t>
            </a:r>
            <a:endParaRPr lang="en-US"/>
          </a:p>
        </p:txBody>
      </p: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4038600" y="2438400"/>
            <a:ext cx="3144838" cy="1435100"/>
            <a:chOff x="2544" y="1296"/>
            <a:chExt cx="1981" cy="904"/>
          </a:xfrm>
        </p:grpSpPr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 </a:t>
              </a:r>
            </a:p>
          </p:txBody>
        </p:sp>
        <p:grpSp>
          <p:nvGrpSpPr>
            <p:cNvPr id="23577" name="Group 25"/>
            <p:cNvGrpSpPr>
              <a:grpSpLocks/>
            </p:cNvGrpSpPr>
            <p:nvPr/>
          </p:nvGrpSpPr>
          <p:grpSpPr bwMode="auto">
            <a:xfrm>
              <a:off x="2797" y="1872"/>
              <a:ext cx="1728" cy="328"/>
              <a:chOff x="2797" y="1872"/>
              <a:chExt cx="1728" cy="328"/>
            </a:xfrm>
          </p:grpSpPr>
          <p:sp>
            <p:nvSpPr>
              <p:cNvPr id="23568" name="Line 16"/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Text Box 17"/>
              <p:cNvSpPr txBox="1">
                <a:spLocks noChangeArrowheads="1"/>
              </p:cNvSpPr>
              <p:nvPr/>
            </p:nvSpPr>
            <p:spPr bwMode="auto">
              <a:xfrm>
                <a:off x="2903" y="1912"/>
                <a:ext cx="15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3.202 kg solvent</a:t>
                </a:r>
              </a:p>
            </p:txBody>
          </p:sp>
        </p:grpSp>
        <p:grpSp>
          <p:nvGrpSpPr>
            <p:cNvPr id="23576" name="Group 24"/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23571" name="Text Box 19"/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478 g x </a:t>
                </a:r>
              </a:p>
            </p:txBody>
          </p:sp>
          <p:grpSp>
            <p:nvGrpSpPr>
              <p:cNvPr id="23575" name="Group 23"/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235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1 mol</a:t>
                  </a:r>
                </a:p>
              </p:txBody>
            </p:sp>
            <p:sp>
              <p:nvSpPr>
                <p:cNvPr id="23573" name="Line 21"/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62.01 g</a:t>
                  </a:r>
                </a:p>
              </p:txBody>
            </p:sp>
          </p:grpSp>
        </p:grpSp>
      </p:grp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873500" y="1843088"/>
            <a:ext cx="3441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i="1"/>
              <a:t>K</a:t>
            </a:r>
            <a:r>
              <a:rPr lang="en-US" sz="2800" baseline="-25000"/>
              <a:t>f</a:t>
            </a:r>
            <a:r>
              <a:rPr lang="en-US" sz="2800"/>
              <a:t> water = 1.86 </a:t>
            </a:r>
            <a:r>
              <a:rPr lang="en-US" sz="2800" baseline="30000"/>
              <a:t>o</a:t>
            </a:r>
            <a:r>
              <a:rPr lang="en-US" sz="2800"/>
              <a:t>C/</a:t>
            </a:r>
            <a:r>
              <a:rPr lang="en-US" sz="2800" i="1"/>
              <a:t>m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320800" y="4281488"/>
            <a:ext cx="1789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T</a:t>
            </a:r>
            <a:r>
              <a:rPr lang="en-US" sz="2800" baseline="-25000"/>
              <a:t>f</a:t>
            </a:r>
            <a:r>
              <a:rPr lang="en-US" sz="2800"/>
              <a:t> = </a:t>
            </a:r>
            <a:r>
              <a:rPr lang="en-US" sz="2800" i="1"/>
              <a:t>K</a:t>
            </a:r>
            <a:r>
              <a:rPr lang="en-US" sz="2800" baseline="-25000"/>
              <a:t>f</a:t>
            </a:r>
            <a:r>
              <a:rPr lang="en-US" sz="2800"/>
              <a:t> </a:t>
            </a:r>
            <a:r>
              <a:rPr lang="en-US" sz="2800" i="1"/>
              <a:t>m</a:t>
            </a:r>
            <a:endParaRPr lang="en-US" sz="2800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017838" y="4292600"/>
            <a:ext cx="5122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= 1.86 </a:t>
            </a:r>
            <a:r>
              <a:rPr lang="en-US" sz="2800" baseline="30000"/>
              <a:t>o</a:t>
            </a:r>
            <a:r>
              <a:rPr lang="en-US" sz="2800"/>
              <a:t>C/</a:t>
            </a:r>
            <a:r>
              <a:rPr lang="en-US" sz="2800" i="1"/>
              <a:t>m</a:t>
            </a:r>
            <a:r>
              <a:rPr lang="en-US" sz="2800"/>
              <a:t> x 2.41 </a:t>
            </a:r>
            <a:r>
              <a:rPr lang="en-US" sz="2800" i="1"/>
              <a:t>m</a:t>
            </a:r>
            <a:r>
              <a:rPr lang="en-US" sz="2800"/>
              <a:t> = 4.48 </a:t>
            </a:r>
            <a:r>
              <a:rPr lang="en-US" sz="2800" baseline="30000"/>
              <a:t>o</a:t>
            </a:r>
            <a:r>
              <a:rPr lang="en-US" sz="2800"/>
              <a:t>C</a:t>
            </a:r>
          </a:p>
        </p:txBody>
      </p:sp>
      <p:grpSp>
        <p:nvGrpSpPr>
          <p:cNvPr id="23583" name="Group 31"/>
          <p:cNvGrpSpPr>
            <a:grpSpLocks/>
          </p:cNvGrpSpPr>
          <p:nvPr/>
        </p:nvGrpSpPr>
        <p:grpSpPr bwMode="auto">
          <a:xfrm>
            <a:off x="1320800" y="4876800"/>
            <a:ext cx="2251075" cy="565150"/>
            <a:chOff x="2928" y="544"/>
            <a:chExt cx="1418" cy="356"/>
          </a:xfrm>
        </p:grpSpPr>
        <p:sp>
          <p:nvSpPr>
            <p:cNvPr id="23584" name="Text Box 32"/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T </a:t>
              </a:r>
              <a:r>
                <a:rPr lang="en-US" sz="2800" baseline="-25000"/>
                <a:t>f</a:t>
              </a:r>
              <a:r>
                <a:rPr lang="en-US" sz="2800"/>
                <a:t>  – 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endParaRPr lang="en-US" sz="2800"/>
            </a:p>
          </p:txBody>
        </p:sp>
        <p:sp>
          <p:nvSpPr>
            <p:cNvPr id="23585" name="Text Box 33"/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1320800" y="5530850"/>
            <a:ext cx="2251075" cy="565150"/>
            <a:chOff x="832" y="3484"/>
            <a:chExt cx="1418" cy="356"/>
          </a:xfrm>
        </p:grpSpPr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832" y="3513"/>
              <a:ext cx="14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T </a:t>
              </a:r>
              <a:r>
                <a:rPr lang="en-US" sz="2800" baseline="-25000"/>
                <a:t>f</a:t>
              </a:r>
              <a:r>
                <a:rPr lang="en-US" sz="2800"/>
                <a:t>  – </a:t>
              </a:r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endParaRPr lang="en-US" sz="2800"/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1456" y="348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609975" y="5575300"/>
            <a:ext cx="496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= 0.00 </a:t>
            </a:r>
            <a:r>
              <a:rPr lang="en-US" sz="2800" baseline="30000"/>
              <a:t>o</a:t>
            </a:r>
            <a:r>
              <a:rPr lang="en-US" sz="2800"/>
              <a:t>C – 4.48 </a:t>
            </a:r>
            <a:r>
              <a:rPr lang="en-US" sz="2800" baseline="30000"/>
              <a:t>o</a:t>
            </a:r>
            <a:r>
              <a:rPr lang="en-US" sz="2800"/>
              <a:t>C = -4.48 </a:t>
            </a:r>
            <a:r>
              <a:rPr lang="en-US" sz="2800" baseline="30000"/>
              <a:t>o</a:t>
            </a:r>
            <a:r>
              <a:rPr lang="en-US" sz="28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70" grpId="0" autoUpdateAnimBg="0"/>
      <p:bldP spid="23579" grpId="0" autoUpdateAnimBg="0"/>
      <p:bldP spid="23580" grpId="0" autoUpdateAnimBg="0"/>
      <p:bldP spid="23581" grpId="0" autoUpdateAnimBg="0"/>
      <p:bldP spid="2358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6B4-D269-403C-89B5-645CBB1A8304}" type="slidenum">
              <a:rPr lang="en-US"/>
              <a:pPr/>
              <a:t>23</a:t>
            </a:fld>
            <a:endParaRPr lang="en-US"/>
          </a:p>
        </p:txBody>
      </p:sp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98875"/>
            <a:ext cx="5638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11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1863"/>
            <a:ext cx="319087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6525" y="71438"/>
            <a:ext cx="3544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Osmotic Pressure (</a:t>
            </a:r>
            <a:r>
              <a:rPr lang="en-US" sz="2800" i="1">
                <a:latin typeface="Symbol" pitchFamily="18" charset="2"/>
              </a:rPr>
              <a:t>p</a:t>
            </a:r>
            <a:r>
              <a:rPr lang="en-US" sz="2800"/>
              <a:t>)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6200" y="685800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i="1"/>
              <a:t>Osmosis</a:t>
            </a:r>
            <a:r>
              <a:rPr lang="en-US" sz="2000"/>
              <a:t> is the selective passage of solvent molecules through a porous membrane from a dilute solution to a more concentrated one.</a:t>
            </a:r>
            <a:endParaRPr lang="en-US" sz="2000" b="1" i="1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6200" y="1431925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A </a:t>
            </a:r>
            <a:r>
              <a:rPr lang="en-US" sz="2000" b="1" i="1"/>
              <a:t>semipermeable membrane</a:t>
            </a:r>
            <a:r>
              <a:rPr lang="en-US" sz="2000"/>
              <a:t> allows the passage of solvent molecules but blocks the passage of solute molecules.</a:t>
            </a:r>
            <a:endParaRPr lang="en-US" sz="2000" b="1" i="1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6200" y="2117725"/>
            <a:ext cx="893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i="1"/>
              <a:t>Osmotic pressure (</a:t>
            </a:r>
            <a:r>
              <a:rPr lang="en-US" sz="2000" b="1" i="1">
                <a:latin typeface="Symbol" pitchFamily="18" charset="2"/>
              </a:rPr>
              <a:t>p</a:t>
            </a:r>
            <a:r>
              <a:rPr lang="en-US" sz="2000" b="1" i="1"/>
              <a:t>)</a:t>
            </a:r>
            <a:r>
              <a:rPr lang="en-US" sz="2000"/>
              <a:t> is the pressure required to stop osmosis.</a:t>
            </a:r>
            <a:endParaRPr lang="en-US" sz="2000" b="1" i="1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1536700" y="553878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85800" y="5335588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dilute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141538" y="5181600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more</a:t>
            </a:r>
          </a:p>
          <a:p>
            <a:r>
              <a:rPr lang="en-US" sz="2000"/>
              <a:t>concentrated</a:t>
            </a:r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4724400" y="3429000"/>
            <a:ext cx="1676400" cy="1371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utoUpdateAnimBg="0"/>
      <p:bldP spid="24601" grpId="0" autoUpdateAnimBg="0"/>
      <p:bldP spid="24602" grpId="0" autoUpdateAnimBg="0"/>
      <p:bldP spid="24603" grpId="0" animBg="1"/>
      <p:bldP spid="24604" grpId="0" autoUpdateAnimBg="0"/>
      <p:bldP spid="24605" grpId="0" autoUpdateAnimBg="0"/>
      <p:bldP spid="246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A7EA-340F-4A4B-9140-3BF06B3D17FC}" type="slidenum">
              <a:rPr lang="en-US"/>
              <a:pPr/>
              <a:t>24</a:t>
            </a:fld>
            <a:endParaRPr lang="en-US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44600" y="3556000"/>
            <a:ext cx="81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</a:t>
            </a:r>
          </a:p>
          <a:p>
            <a:r>
              <a:rPr lang="en-US" i="1"/>
              <a:t>P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55925" y="3559175"/>
            <a:ext cx="74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Low</a:t>
            </a:r>
          </a:p>
          <a:p>
            <a:r>
              <a:rPr lang="en-US" i="1"/>
              <a:t>P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36525" y="71438"/>
            <a:ext cx="3544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Osmotic Pressure (</a:t>
            </a:r>
            <a:r>
              <a:rPr lang="en-US" sz="2800" i="1">
                <a:latin typeface="Symbol" pitchFamily="18" charset="2"/>
              </a:rPr>
              <a:t>p</a:t>
            </a:r>
            <a:r>
              <a:rPr lang="en-US" sz="2800"/>
              <a:t>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78238" y="4495800"/>
            <a:ext cx="1793875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2800" i="1">
                <a:latin typeface="Symbol" pitchFamily="18" charset="2"/>
              </a:rPr>
              <a:t>p</a:t>
            </a:r>
            <a:r>
              <a:rPr lang="en-US" sz="2800"/>
              <a:t> = </a:t>
            </a:r>
            <a:r>
              <a:rPr lang="en-US" sz="2800" i="1"/>
              <a:t>MRT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438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M is the molarity of the solution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8600" y="5797550"/>
            <a:ext cx="303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R</a:t>
            </a:r>
            <a:r>
              <a:rPr lang="en-US"/>
              <a:t> is the gas constant</a:t>
            </a:r>
            <a:endParaRPr lang="en-US" i="1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" y="6262688"/>
            <a:ext cx="372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T</a:t>
            </a:r>
            <a:r>
              <a:rPr lang="en-US"/>
              <a:t> is the temperature (in K)</a:t>
            </a:r>
            <a:endParaRPr lang="en-US" i="1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088" y="762000"/>
            <a:ext cx="2957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371600" y="25146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solvent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95563" y="250031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solution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886200" y="24384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159250" y="20574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6" grpId="0" animBg="1" autoUpdateAnimBg="0"/>
      <p:bldP spid="25607" grpId="0" autoUpdateAnimBg="0"/>
      <p:bldP spid="25608" grpId="0" autoUpdateAnimBg="0"/>
      <p:bldP spid="25609" grpId="0" autoUpdateAnimBg="0"/>
      <p:bldP spid="25613" grpId="0"/>
      <p:bldP spid="25614" grpId="0"/>
      <p:bldP spid="25615" grpId="0" animBg="1"/>
      <p:bldP spid="256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D7FA-6CDE-4197-B651-B05CA7B0A126}" type="slidenum">
              <a:rPr lang="en-US"/>
              <a:pPr/>
              <a:t>25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486150" y="152400"/>
            <a:ext cx="218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A cell in an: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19200" y="5759450"/>
            <a:ext cx="154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/>
              <a:t>isotonic</a:t>
            </a:r>
          </a:p>
          <a:p>
            <a:r>
              <a:rPr lang="en-US" sz="2800"/>
              <a:t>solution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43313" y="5759450"/>
            <a:ext cx="1885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/>
              <a:t>hypotonic</a:t>
            </a:r>
          </a:p>
          <a:p>
            <a:r>
              <a:rPr lang="en-US" sz="2800"/>
              <a:t>solution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72200" y="5759450"/>
            <a:ext cx="2005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/>
              <a:t>hypertonic</a:t>
            </a:r>
          </a:p>
          <a:p>
            <a:r>
              <a:rPr lang="en-US" sz="2800"/>
              <a:t>solution</a:t>
            </a:r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2165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838" y="609600"/>
            <a:ext cx="254476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18621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352800"/>
            <a:ext cx="20272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7750" y="3352800"/>
            <a:ext cx="20685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352800"/>
            <a:ext cx="18383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EEA0-6596-46AB-823C-7A06E0D1994B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413" y="53975"/>
            <a:ext cx="895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Colligative Properties of Nonelectrolyte Solutions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" y="86360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Colligative properties</a:t>
            </a:r>
            <a:r>
              <a:rPr lang="en-US"/>
              <a:t> are properties that depend only on the </a:t>
            </a:r>
            <a:r>
              <a:rPr lang="en-US" b="1"/>
              <a:t>number</a:t>
            </a:r>
            <a:r>
              <a:rPr lang="en-US"/>
              <a:t> of solute particles in solution and not on the </a:t>
            </a:r>
            <a:r>
              <a:rPr lang="en-US" b="1"/>
              <a:t>nature</a:t>
            </a:r>
            <a:r>
              <a:rPr lang="en-US"/>
              <a:t> of the solute particles.</a:t>
            </a:r>
            <a:endParaRPr lang="en-US" b="1" i="1"/>
          </a:p>
        </p:txBody>
      </p:sp>
      <p:grpSp>
        <p:nvGrpSpPr>
          <p:cNvPr id="28717" name="Group 45"/>
          <p:cNvGrpSpPr>
            <a:grpSpLocks/>
          </p:cNvGrpSpPr>
          <p:nvPr/>
        </p:nvGrpSpPr>
        <p:grpSpPr bwMode="auto">
          <a:xfrm>
            <a:off x="746125" y="2316163"/>
            <a:ext cx="6950075" cy="576262"/>
            <a:chOff x="470" y="1459"/>
            <a:chExt cx="4378" cy="363"/>
          </a:xfrm>
        </p:grpSpPr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Vapor-Pressure Lowering</a:t>
              </a:r>
            </a:p>
          </p:txBody>
        </p:sp>
        <p:grpSp>
          <p:nvGrpSpPr>
            <p:cNvPr id="28699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28700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2800" i="1"/>
                  <a:t>P</a:t>
                </a:r>
                <a:r>
                  <a:rPr lang="en-US" sz="2800" baseline="-25000"/>
                  <a:t>1</a:t>
                </a:r>
                <a:r>
                  <a:rPr lang="en-US" sz="2800"/>
                  <a:t> = </a:t>
                </a:r>
                <a:r>
                  <a:rPr lang="en-US" sz="2800" i="1"/>
                  <a:t>X</a:t>
                </a:r>
                <a:r>
                  <a:rPr lang="en-US" sz="2800" baseline="-25000"/>
                  <a:t>1 </a:t>
                </a:r>
                <a:r>
                  <a:rPr lang="en-US" sz="2800" i="1"/>
                  <a:t>P </a:t>
                </a:r>
                <a:r>
                  <a:rPr lang="en-US" sz="2800" baseline="-25000"/>
                  <a:t>1</a:t>
                </a:r>
                <a:endParaRPr lang="en-US" sz="2800" i="1"/>
              </a:p>
            </p:txBody>
          </p:sp>
          <p:sp>
            <p:nvSpPr>
              <p:cNvPr id="28701" name="Text Box 29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</p:grpSp>
      <p:grpSp>
        <p:nvGrpSpPr>
          <p:cNvPr id="28718" name="Group 46"/>
          <p:cNvGrpSpPr>
            <a:grpSpLocks/>
          </p:cNvGrpSpPr>
          <p:nvPr/>
        </p:nvGrpSpPr>
        <p:grpSpPr bwMode="auto">
          <a:xfrm>
            <a:off x="746125" y="3198813"/>
            <a:ext cx="6796088" cy="519112"/>
            <a:chOff x="470" y="2015"/>
            <a:chExt cx="4281" cy="327"/>
          </a:xfrm>
        </p:grpSpPr>
        <p:sp>
          <p:nvSpPr>
            <p:cNvPr id="28703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Boiling-Point Elevation</a:t>
              </a:r>
            </a:p>
          </p:txBody>
        </p:sp>
        <p:sp>
          <p:nvSpPr>
            <p:cNvPr id="28705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b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746125" y="3986213"/>
            <a:ext cx="6659563" cy="519112"/>
            <a:chOff x="470" y="2511"/>
            <a:chExt cx="4195" cy="327"/>
          </a:xfrm>
        </p:grpSpPr>
        <p:sp>
          <p:nvSpPr>
            <p:cNvPr id="28707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Freezing-Point Depression</a:t>
              </a:r>
            </a:p>
          </p:txBody>
        </p:sp>
        <p:sp>
          <p:nvSpPr>
            <p:cNvPr id="28709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f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28721" name="Group 49"/>
          <p:cNvGrpSpPr>
            <a:grpSpLocks/>
          </p:cNvGrpSpPr>
          <p:nvPr/>
        </p:nvGrpSpPr>
        <p:grpSpPr bwMode="auto">
          <a:xfrm>
            <a:off x="746125" y="4729163"/>
            <a:ext cx="6702425" cy="700087"/>
            <a:chOff x="470" y="2979"/>
            <a:chExt cx="4222" cy="441"/>
          </a:xfrm>
        </p:grpSpPr>
        <p:sp>
          <p:nvSpPr>
            <p:cNvPr id="28711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Osmotic Pressure (</a:t>
              </a:r>
              <a:r>
                <a:rPr lang="en-US" sz="2800" b="1">
                  <a:latin typeface="Symbol" pitchFamily="18" charset="2"/>
                </a:rPr>
                <a:t>p</a:t>
              </a:r>
              <a:r>
                <a:rPr lang="en-US" sz="2800" b="1"/>
                <a:t>)</a:t>
              </a:r>
            </a:p>
          </p:txBody>
        </p:sp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sz="2800" i="1">
                  <a:latin typeface="Symbol" pitchFamily="18" charset="2"/>
                </a:rPr>
                <a:t>p</a:t>
              </a:r>
              <a:r>
                <a:rPr lang="en-US" sz="2800"/>
                <a:t> = </a:t>
              </a:r>
              <a:r>
                <a:rPr lang="en-US" sz="2800" i="1"/>
                <a:t>MRT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C293-F1AB-4644-8D74-7ADAFA8603DE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74663" y="53975"/>
            <a:ext cx="8261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Colligative Properties of Electrolyte Solutions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57200" y="895350"/>
            <a:ext cx="284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0.1 </a:t>
            </a:r>
            <a:r>
              <a:rPr lang="en-US" i="1"/>
              <a:t>m</a:t>
            </a:r>
            <a:r>
              <a:rPr lang="en-US"/>
              <a:t> NaCl solution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3406775" y="11255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359275" y="8969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 </a:t>
            </a:r>
            <a:r>
              <a:rPr lang="en-US" i="1"/>
              <a:t>m</a:t>
            </a:r>
            <a:r>
              <a:rPr lang="en-US"/>
              <a:t> Na</a:t>
            </a:r>
            <a:r>
              <a:rPr lang="en-US" baseline="30000"/>
              <a:t>+</a:t>
            </a:r>
            <a:r>
              <a:rPr lang="en-US"/>
              <a:t> ions &amp; 0.1 </a:t>
            </a:r>
            <a:r>
              <a:rPr lang="en-US" i="1"/>
              <a:t>m</a:t>
            </a:r>
            <a:r>
              <a:rPr lang="en-US"/>
              <a:t> Cl</a:t>
            </a:r>
            <a:r>
              <a:rPr lang="en-US" baseline="30000"/>
              <a:t>-</a:t>
            </a:r>
            <a:r>
              <a:rPr lang="en-US"/>
              <a:t> ions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76200" y="147955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Colligative properties</a:t>
            </a:r>
            <a:r>
              <a:rPr lang="en-US"/>
              <a:t> are properties that depend only on the </a:t>
            </a:r>
            <a:r>
              <a:rPr lang="en-US" b="1"/>
              <a:t>number</a:t>
            </a:r>
            <a:r>
              <a:rPr lang="en-US"/>
              <a:t> of solute particles in solution and not on the </a:t>
            </a:r>
            <a:r>
              <a:rPr lang="en-US" b="1"/>
              <a:t>nature</a:t>
            </a:r>
            <a:r>
              <a:rPr lang="en-US"/>
              <a:t> of the solute particles.</a:t>
            </a:r>
            <a:endParaRPr lang="en-US" b="1" i="1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457200" y="2857500"/>
            <a:ext cx="284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0.1 </a:t>
            </a:r>
            <a:r>
              <a:rPr lang="en-US" i="1"/>
              <a:t>m</a:t>
            </a:r>
            <a:r>
              <a:rPr lang="en-US"/>
              <a:t> NaCl solution</a:t>
            </a: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3406775" y="30861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267200" y="2857500"/>
            <a:ext cx="304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0.2 </a:t>
            </a:r>
            <a:r>
              <a:rPr lang="en-US" i="1"/>
              <a:t>m</a:t>
            </a:r>
            <a:r>
              <a:rPr lang="en-US"/>
              <a:t> ions in solution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76200" y="3638550"/>
            <a:ext cx="8980488" cy="831850"/>
            <a:chOff x="0" y="2324"/>
            <a:chExt cx="5657" cy="524"/>
          </a:xfrm>
        </p:grpSpPr>
        <p:sp>
          <p:nvSpPr>
            <p:cNvPr id="29728" name="Text Box 32"/>
            <p:cNvSpPr txBox="1">
              <a:spLocks noChangeArrowheads="1"/>
            </p:cNvSpPr>
            <p:nvPr/>
          </p:nvSpPr>
          <p:spPr bwMode="auto">
            <a:xfrm>
              <a:off x="0" y="2448"/>
              <a:ext cx="2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/>
                <a:t>van’t Hoff factor (i)</a:t>
              </a:r>
              <a:r>
                <a:rPr lang="en-US"/>
                <a:t> = </a:t>
              </a:r>
              <a:endParaRPr lang="en-US" b="1" i="1"/>
            </a:p>
          </p:txBody>
        </p:sp>
        <p:grpSp>
          <p:nvGrpSpPr>
            <p:cNvPr id="29732" name="Group 36"/>
            <p:cNvGrpSpPr>
              <a:grpSpLocks/>
            </p:cNvGrpSpPr>
            <p:nvPr/>
          </p:nvGrpSpPr>
          <p:grpSpPr bwMode="auto">
            <a:xfrm>
              <a:off x="1960" y="2324"/>
              <a:ext cx="3697" cy="524"/>
              <a:chOff x="2064" y="2190"/>
              <a:chExt cx="3697" cy="524"/>
            </a:xfrm>
          </p:grpSpPr>
          <p:sp>
            <p:nvSpPr>
              <p:cNvPr id="29729" name="Text Box 33"/>
              <p:cNvSpPr txBox="1">
                <a:spLocks noChangeArrowheads="1"/>
              </p:cNvSpPr>
              <p:nvPr/>
            </p:nvSpPr>
            <p:spPr bwMode="auto">
              <a:xfrm>
                <a:off x="2064" y="2190"/>
                <a:ext cx="36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/>
                  <a:t>actual number of particles in soln after dissociation</a:t>
                </a:r>
              </a:p>
            </p:txBody>
          </p:sp>
          <p:sp>
            <p:nvSpPr>
              <p:cNvPr id="29730" name="Text Box 34"/>
              <p:cNvSpPr txBox="1">
                <a:spLocks noChangeArrowheads="1"/>
              </p:cNvSpPr>
              <p:nvPr/>
            </p:nvSpPr>
            <p:spPr bwMode="auto">
              <a:xfrm>
                <a:off x="2143" y="2464"/>
                <a:ext cx="35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/>
                  <a:t>number of formula units initially dissolved in soln</a:t>
                </a: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2089" y="2452"/>
                <a:ext cx="36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2106613" y="5316538"/>
            <a:ext cx="223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nonelectrolytes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2792413" y="571658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NaCl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736850" y="6172200"/>
            <a:ext cx="97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CaCl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4876800" y="4800600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u="sng"/>
              <a:t>i</a:t>
            </a:r>
            <a:r>
              <a:rPr lang="en-US" u="sng"/>
              <a:t> should be</a:t>
            </a:r>
            <a:endParaRPr lang="en-US" i="1" u="sng"/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529263" y="53149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5529263" y="5715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5529263" y="6172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1" grpId="0" autoUpdateAnimBg="0"/>
      <p:bldP spid="29722" grpId="0" animBg="1"/>
      <p:bldP spid="29723" grpId="0" autoUpdateAnimBg="0"/>
      <p:bldP spid="29724" grpId="0" autoUpdateAnimBg="0"/>
      <p:bldP spid="29725" grpId="0" autoUpdateAnimBg="0"/>
      <p:bldP spid="29726" grpId="0" animBg="1"/>
      <p:bldP spid="29727" grpId="0" autoUpdateAnimBg="0"/>
      <p:bldP spid="29734" grpId="0" autoUpdateAnimBg="0"/>
      <p:bldP spid="29735" grpId="0" autoUpdateAnimBg="0"/>
      <p:bldP spid="29736" grpId="0" autoUpdateAnimBg="0"/>
      <p:bldP spid="29737" grpId="0" autoUpdateAnimBg="0"/>
      <p:bldP spid="29738" grpId="0" autoUpdateAnimBg="0"/>
      <p:bldP spid="29739" grpId="0" autoUpdateAnimBg="0"/>
      <p:bldP spid="2974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1E63-3B54-4BB5-8652-DE292BEAA316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1143000" y="838200"/>
            <a:ext cx="6973888" cy="519113"/>
            <a:chOff x="720" y="719"/>
            <a:chExt cx="4393" cy="327"/>
          </a:xfrm>
        </p:grpSpPr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720" y="719"/>
              <a:ext cx="25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Boiling-Point Elevation</a:t>
              </a:r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3788" y="719"/>
              <a:ext cx="13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= </a:t>
              </a:r>
              <a:r>
                <a:rPr lang="en-US" sz="2800" i="1"/>
                <a:t>i</a:t>
              </a:r>
              <a:r>
                <a:rPr lang="en-US" sz="2800"/>
                <a:t> </a:t>
              </a:r>
              <a:r>
                <a:rPr lang="en-US" sz="2800" i="1"/>
                <a:t>K</a:t>
              </a:r>
              <a:r>
                <a:rPr lang="en-US" sz="2800" baseline="-25000"/>
                <a:t>b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1143000" y="1625600"/>
            <a:ext cx="6837363" cy="519113"/>
            <a:chOff x="720" y="1215"/>
            <a:chExt cx="4307" cy="327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720" y="1215"/>
              <a:ext cx="29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Freezing-Point Depression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3788" y="1215"/>
              <a:ext cx="1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i K</a:t>
              </a:r>
              <a:r>
                <a:rPr lang="en-US" sz="2800" baseline="-25000"/>
                <a:t>f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1143000" y="2368550"/>
            <a:ext cx="6781800" cy="700088"/>
            <a:chOff x="720" y="1683"/>
            <a:chExt cx="4272" cy="441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720" y="1758"/>
              <a:ext cx="23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Osmotic Pressure (</a:t>
              </a:r>
              <a:r>
                <a:rPr lang="en-US" sz="2800" b="1">
                  <a:latin typeface="Symbol" pitchFamily="18" charset="2"/>
                </a:rPr>
                <a:t>p</a:t>
              </a:r>
              <a:r>
                <a:rPr lang="en-US" sz="2800" b="1"/>
                <a:t>)</a:t>
              </a:r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3848" y="1683"/>
              <a:ext cx="1144" cy="441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>
              <a:spAutoFit/>
            </a:bodyPr>
            <a:lstStyle/>
            <a:p>
              <a:pPr algn="l"/>
              <a:r>
                <a:rPr lang="en-US" sz="2800" i="1">
                  <a:latin typeface="Symbol" pitchFamily="18" charset="2"/>
                </a:rPr>
                <a:t>p</a:t>
              </a:r>
              <a:r>
                <a:rPr lang="en-US" sz="2800"/>
                <a:t> = </a:t>
              </a:r>
              <a:r>
                <a:rPr lang="en-US" sz="2800" i="1"/>
                <a:t>iMRT</a:t>
              </a:r>
            </a:p>
          </p:txBody>
        </p:sp>
      </p:grp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74663" y="53975"/>
            <a:ext cx="8261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Colligative Properties of Electrolyte Solutions</a:t>
            </a:r>
          </a:p>
        </p:txBody>
      </p:sp>
      <p:pic>
        <p:nvPicPr>
          <p:cNvPr id="2767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7239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E9A4-6159-47A2-BF19-69F37083C4F6}" type="slidenum">
              <a:rPr lang="en-US"/>
              <a:pPr/>
              <a:t>29</a:t>
            </a:fld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colloid</a:t>
            </a:r>
            <a:r>
              <a:rPr lang="en-US"/>
              <a:t> is a dispersion of particles of one substance throughout a dispersing medium of another substance.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266825"/>
            <a:ext cx="8610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u="sng"/>
              <a:t>Colloid versus solution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/>
              <a:t>collodial particles are much larger than solute molecules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/>
              <a:t>collodial suspension is not as homogeneous as a solution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/>
              <a:t>colloids exhibit the Tyndall effect</a:t>
            </a:r>
          </a:p>
        </p:txBody>
      </p:sp>
      <p:pic>
        <p:nvPicPr>
          <p:cNvPr id="30729" name="Picture 9" descr="12_15"/>
          <p:cNvPicPr>
            <a:picLocks noChangeAspect="1" noChangeArrowheads="1"/>
          </p:cNvPicPr>
          <p:nvPr/>
        </p:nvPicPr>
        <p:blipFill>
          <a:blip r:embed="rId2" cstate="print"/>
          <a:srcRect t="6194"/>
          <a:stretch>
            <a:fillRect/>
          </a:stretch>
        </p:blipFill>
        <p:spPr bwMode="auto">
          <a:xfrm>
            <a:off x="609600" y="3552825"/>
            <a:ext cx="3200400" cy="3000375"/>
          </a:xfrm>
          <a:prstGeom prst="rect">
            <a:avLst/>
          </a:prstGeom>
          <a:noFill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43300"/>
            <a:ext cx="3733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568-C01E-4110-8A88-83050A0D3A6F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600" dirty="0" err="1" smtClean="0"/>
              <a:t>Larutan</a:t>
            </a:r>
            <a:r>
              <a:rPr lang="en-US" sz="2600" dirty="0" smtClean="0"/>
              <a:t> </a:t>
            </a:r>
            <a:r>
              <a:rPr lang="en-US" sz="2600" b="1" dirty="0" err="1" smtClean="0"/>
              <a:t>jenuh</a:t>
            </a:r>
            <a:r>
              <a:rPr lang="en-US" sz="2600" dirty="0" smtClean="0"/>
              <a:t> </a:t>
            </a:r>
            <a:r>
              <a:rPr lang="en-US" sz="2600" dirty="0" err="1" smtClean="0"/>
              <a:t>mengandung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maksimum</a:t>
            </a:r>
            <a:r>
              <a:rPr lang="en-US" sz="2600" dirty="0" smtClean="0"/>
              <a:t> </a:t>
            </a:r>
            <a:r>
              <a:rPr lang="en-US" sz="2600" dirty="0" err="1" smtClean="0"/>
              <a:t>zarut</a:t>
            </a:r>
            <a:r>
              <a:rPr lang="en-US" sz="2600" dirty="0" smtClean="0"/>
              <a:t>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terlarut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temperatur</a:t>
            </a:r>
            <a:r>
              <a:rPr lang="en-US" sz="2600" dirty="0" smtClean="0"/>
              <a:t> </a:t>
            </a:r>
            <a:r>
              <a:rPr lang="en-US" sz="2600" dirty="0" err="1" smtClean="0"/>
              <a:t>spesifik</a:t>
            </a:r>
            <a:endParaRPr lang="en-US" sz="26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1423988"/>
            <a:ext cx="8686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600" dirty="0" err="1" smtClean="0"/>
              <a:t>Larutaan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jenuh</a:t>
            </a:r>
            <a:r>
              <a:rPr lang="en-US" sz="2600" dirty="0" smtClean="0"/>
              <a:t> </a:t>
            </a:r>
            <a:r>
              <a:rPr lang="en-US" sz="2600" dirty="0" err="1" smtClean="0"/>
              <a:t>mengandung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zarut</a:t>
            </a:r>
            <a:r>
              <a:rPr lang="en-US" sz="2600" dirty="0" smtClean="0"/>
              <a:t> yang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kecil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kapasitas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temperatur</a:t>
            </a:r>
            <a:r>
              <a:rPr lang="en-US" sz="2600" dirty="0" smtClean="0"/>
              <a:t> </a:t>
            </a:r>
            <a:r>
              <a:rPr lang="en-US" sz="2600" dirty="0" err="1" smtClean="0"/>
              <a:t>spesifik</a:t>
            </a:r>
            <a:endParaRPr lang="en-US" sz="26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686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600" dirty="0" err="1" smtClean="0"/>
              <a:t>Larutan</a:t>
            </a:r>
            <a:r>
              <a:rPr lang="en-US" sz="2600" dirty="0" smtClean="0"/>
              <a:t> super </a:t>
            </a:r>
            <a:r>
              <a:rPr lang="en-US" sz="2600" dirty="0" err="1" smtClean="0"/>
              <a:t>jenuh</a:t>
            </a:r>
            <a:r>
              <a:rPr lang="en-US" sz="2600" dirty="0"/>
              <a:t> </a:t>
            </a:r>
            <a:r>
              <a:rPr lang="en-US" sz="2600" dirty="0" err="1"/>
              <a:t>mengandung</a:t>
            </a:r>
            <a:r>
              <a:rPr lang="en-US" sz="2600" dirty="0"/>
              <a:t> </a:t>
            </a:r>
            <a:r>
              <a:rPr lang="en-US" sz="2600" dirty="0" err="1"/>
              <a:t>jumlah</a:t>
            </a:r>
            <a:r>
              <a:rPr lang="en-US" sz="2600" dirty="0"/>
              <a:t> </a:t>
            </a:r>
            <a:r>
              <a:rPr lang="en-US" sz="2600" dirty="0" err="1"/>
              <a:t>zarut</a:t>
            </a:r>
            <a:r>
              <a:rPr lang="en-US" sz="2600" dirty="0"/>
              <a:t> yang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 smtClean="0"/>
              <a:t>besar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larutan</a:t>
            </a:r>
            <a:r>
              <a:rPr lang="en-US" sz="2600" dirty="0" smtClean="0"/>
              <a:t> </a:t>
            </a:r>
            <a:r>
              <a:rPr lang="en-US" sz="2600" dirty="0" err="1" smtClean="0"/>
              <a:t>jenuh</a:t>
            </a:r>
            <a:r>
              <a:rPr lang="en-US" sz="2600" dirty="0" smtClean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temperatur</a:t>
            </a:r>
            <a:r>
              <a:rPr lang="en-US" sz="2600" dirty="0"/>
              <a:t> </a:t>
            </a:r>
            <a:r>
              <a:rPr lang="en-US" sz="2600" dirty="0" err="1"/>
              <a:t>spesifik</a:t>
            </a:r>
            <a:r>
              <a:rPr lang="en-US" sz="2600" dirty="0"/>
              <a:t> </a:t>
            </a:r>
            <a:endParaRPr lang="en-US" sz="2600" dirty="0"/>
          </a:p>
        </p:txBody>
      </p:sp>
      <p:pic>
        <p:nvPicPr>
          <p:cNvPr id="5126" name="Picture 6" descr="CHA56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4708525"/>
            <a:ext cx="1562100" cy="2136775"/>
          </a:xfrm>
          <a:prstGeom prst="rect">
            <a:avLst/>
          </a:prstGeom>
          <a:noFill/>
        </p:spPr>
      </p:pic>
      <p:pic>
        <p:nvPicPr>
          <p:cNvPr id="5127" name="Picture 7" descr="CHA56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600" y="4708525"/>
            <a:ext cx="1562100" cy="2136775"/>
          </a:xfrm>
          <a:prstGeom prst="rect">
            <a:avLst/>
          </a:prstGeom>
          <a:noFill/>
        </p:spPr>
      </p:pic>
      <p:pic>
        <p:nvPicPr>
          <p:cNvPr id="5128" name="Picture 8" descr="CHA56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00" y="4725988"/>
            <a:ext cx="1536700" cy="2100262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7788" y="3813174"/>
            <a:ext cx="7795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Kristal CH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COONa </a:t>
            </a:r>
            <a:r>
              <a:rPr lang="en-US" dirty="0" err="1" smtClean="0">
                <a:solidFill>
                  <a:srgbClr val="00B050"/>
                </a:solidFill>
              </a:rPr>
              <a:t>sangat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cepat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terbentuk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larutan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super </a:t>
            </a:r>
            <a:r>
              <a:rPr lang="en-US" dirty="0" err="1" smtClean="0">
                <a:solidFill>
                  <a:srgbClr val="00B050"/>
                </a:solidFill>
              </a:rPr>
              <a:t>jenuh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BC27-7083-4648-AF71-A69FDF5DEECB}" type="slidenum">
              <a:rPr lang="en-US"/>
              <a:pPr/>
              <a:t>30</a:t>
            </a:fld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B05F-6294-497C-985E-13929727261E}" type="slidenum">
              <a:rPr lang="en-US"/>
              <a:pPr/>
              <a:t>31</a:t>
            </a:fld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674813" y="304800"/>
            <a:ext cx="525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Hydrophilic and Hydrophobic Colloids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8600" y="12954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i="1"/>
              <a:t>Hydrophilic: </a:t>
            </a:r>
            <a:r>
              <a:rPr lang="en-US"/>
              <a:t>water-loving</a:t>
            </a:r>
          </a:p>
          <a:p>
            <a:pPr algn="l"/>
            <a:r>
              <a:rPr lang="en-US" b="1" i="1"/>
              <a:t>Hydrophobic: </a:t>
            </a:r>
            <a:r>
              <a:rPr lang="en-US"/>
              <a:t>water-fearing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3718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30713"/>
            <a:ext cx="61722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46075" y="3581400"/>
            <a:ext cx="512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Stabilization of a hydrophobic colloid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5F5D-E74A-4AA2-8BCE-DD66DA74334A}" type="slidenum">
              <a:rPr lang="en-US"/>
              <a:pPr/>
              <a:t>32</a:t>
            </a:fld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36775" y="141288"/>
            <a:ext cx="489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The Cleansing Action of Soap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553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588" y="2589213"/>
            <a:ext cx="535781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60863"/>
            <a:ext cx="2743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343400"/>
            <a:ext cx="28432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343400"/>
            <a:ext cx="29051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495800" y="3352800"/>
            <a:ext cx="609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6E12-E775-4A22-84F6-6ADABBB11FF0}" type="slidenum">
              <a:rPr lang="en-US"/>
              <a:pPr/>
              <a:t>33</a:t>
            </a:fld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324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Chemistry In Action:</a:t>
            </a:r>
            <a:r>
              <a:rPr lang="en-US"/>
              <a:t> </a:t>
            </a:r>
          </a:p>
          <a:p>
            <a:r>
              <a:rPr lang="en-US"/>
              <a:t>Desalination</a:t>
            </a:r>
            <a:endParaRPr lang="en-US" b="1"/>
          </a:p>
        </p:txBody>
      </p:sp>
      <p:pic>
        <p:nvPicPr>
          <p:cNvPr id="33853" name="Picture 61" descr="12_p516middle"/>
          <p:cNvPicPr>
            <a:picLocks noChangeAspect="1" noChangeArrowheads="1"/>
          </p:cNvPicPr>
          <p:nvPr/>
        </p:nvPicPr>
        <p:blipFill>
          <a:blip r:embed="rId2" cstate="print"/>
          <a:srcRect t="2710"/>
          <a:stretch>
            <a:fillRect/>
          </a:stretch>
        </p:blipFill>
        <p:spPr bwMode="auto">
          <a:xfrm>
            <a:off x="4419600" y="152400"/>
            <a:ext cx="4568825" cy="3051175"/>
          </a:xfrm>
          <a:prstGeom prst="rect">
            <a:avLst/>
          </a:prstGeom>
          <a:noFill/>
        </p:spPr>
      </p:pic>
      <p:pic>
        <p:nvPicPr>
          <p:cNvPr id="33855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54102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8E23-335A-4882-BAE5-02FBD77FC2E3}" type="slidenum">
              <a:rPr lang="en-US"/>
              <a:pPr/>
              <a:t>34</a:t>
            </a:fld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7244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324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Chemistry In Action:</a:t>
            </a:r>
            <a:r>
              <a:rPr lang="en-US"/>
              <a:t> </a:t>
            </a:r>
          </a:p>
          <a:p>
            <a:r>
              <a:rPr lang="en-US"/>
              <a:t>Reverse Osmosis</a:t>
            </a:r>
            <a:endParaRPr lang="en-US" b="1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2115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7C32-187E-4394-B02B-79885ACFCFF3}" type="slidenum">
              <a:rPr lang="en-US"/>
              <a:pPr/>
              <a:t>4</a:t>
            </a:fld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pelarutan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folHlink"/>
                </a:solidFill>
              </a:rPr>
              <a:t>solven-solven</a:t>
            </a:r>
            <a:endParaRPr lang="en-US" dirty="0"/>
          </a:p>
          <a:p>
            <a:pPr marL="457200" indent="-457200"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3300"/>
                </a:solidFill>
              </a:rPr>
              <a:t>zarut-zarut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</a:p>
          <a:p>
            <a:pPr marL="457200" indent="-457200"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folHlink"/>
                </a:solidFill>
              </a:rPr>
              <a:t>solven</a:t>
            </a:r>
            <a:r>
              <a:rPr lang="en-US" dirty="0" err="1" smtClean="0"/>
              <a:t>-</a:t>
            </a:r>
            <a:r>
              <a:rPr lang="en-US" dirty="0" err="1" smtClean="0">
                <a:solidFill>
                  <a:srgbClr val="FF3300"/>
                </a:solidFill>
              </a:rPr>
              <a:t>zarut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74240" y="1676400"/>
            <a:ext cx="4825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362200"/>
            <a:ext cx="4191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2286000"/>
            <a:ext cx="5200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24313"/>
            <a:ext cx="197485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68863" y="4729163"/>
            <a:ext cx="414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H</a:t>
            </a:r>
            <a:r>
              <a:rPr lang="en-US" sz="2800" baseline="-25000"/>
              <a:t>soln</a:t>
            </a:r>
            <a:r>
              <a:rPr lang="en-US" sz="2800"/>
              <a:t> =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H</a:t>
            </a:r>
            <a:r>
              <a:rPr lang="en-US" sz="2800" baseline="-25000"/>
              <a:t>1</a:t>
            </a:r>
            <a:r>
              <a:rPr lang="en-US" sz="2800"/>
              <a:t> +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 +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H</a:t>
            </a:r>
            <a:r>
              <a:rPr lang="en-US" sz="2800" baseline="-25000"/>
              <a:t>3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D3C4-4B78-4F78-9057-AD22F46D132D}" type="slidenum">
              <a:rPr lang="en-US"/>
              <a:pPr/>
              <a:t>5</a:t>
            </a:fld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4600" y="457200"/>
            <a:ext cx="343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“</a:t>
            </a:r>
            <a:r>
              <a:rPr lang="en-US" sz="2800" b="1"/>
              <a:t>like dissolves like</a:t>
            </a:r>
            <a:r>
              <a:rPr lang="en-US" sz="2800"/>
              <a:t>”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intermolekuler</a:t>
            </a:r>
            <a:r>
              <a:rPr lang="en-US" dirty="0" smtClean="0"/>
              <a:t> yang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melarutkan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endParaRPr lang="en-US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458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Molekul</a:t>
            </a:r>
            <a:r>
              <a:rPr lang="en-US" dirty="0" smtClean="0"/>
              <a:t> non-polar </a:t>
            </a:r>
            <a:r>
              <a:rPr lang="en-US" dirty="0" err="1" smtClean="0"/>
              <a:t>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pelarut</a:t>
            </a:r>
            <a:r>
              <a:rPr lang="en-US" dirty="0" smtClean="0"/>
              <a:t> non-polar</a:t>
            </a:r>
            <a:endParaRPr lang="en-US" dirty="0"/>
          </a:p>
          <a:p>
            <a:pPr marL="1371600" lvl="2" indent="-457200" algn="l">
              <a:spcBef>
                <a:spcPct val="50000"/>
              </a:spcBef>
            </a:pPr>
            <a:r>
              <a:rPr lang="en-US" dirty="0"/>
              <a:t>CCl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6</a:t>
            </a:r>
            <a:endParaRPr lang="en-US" dirty="0"/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Molekular</a:t>
            </a:r>
            <a:r>
              <a:rPr lang="en-US" dirty="0" smtClean="0"/>
              <a:t> polar </a:t>
            </a:r>
            <a:r>
              <a:rPr lang="en-US" dirty="0" err="1" smtClean="0"/>
              <a:t>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pelarut</a:t>
            </a:r>
            <a:r>
              <a:rPr lang="en-US" dirty="0" smtClean="0"/>
              <a:t> polar </a:t>
            </a:r>
            <a:endParaRPr lang="en-US" dirty="0"/>
          </a:p>
          <a:p>
            <a:pPr marL="1371600" lvl="2" indent="-457200" algn="l">
              <a:spcBef>
                <a:spcPct val="50000"/>
              </a:spcBef>
            </a:pP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OH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ionik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pelarut</a:t>
            </a:r>
            <a:r>
              <a:rPr lang="en-US" dirty="0" smtClean="0"/>
              <a:t> polar </a:t>
            </a:r>
            <a:endParaRPr lang="en-US" dirty="0"/>
          </a:p>
          <a:p>
            <a:pPr marL="1371600" lvl="2" indent="-457200" algn="l">
              <a:spcBef>
                <a:spcPct val="50000"/>
              </a:spcBef>
            </a:pPr>
            <a:r>
              <a:rPr lang="en-US" dirty="0" err="1"/>
              <a:t>NaCl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7950"/>
            <a:ext cx="182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85725"/>
            <a:ext cx="21002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268D-2E32-452D-AF47-7B5D80E270F2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3600" dirty="0" err="1" smtClean="0"/>
              <a:t>Konsentrasi</a:t>
            </a:r>
            <a:endParaRPr lang="en-US" sz="36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 err="1" smtClean="0"/>
              <a:t>Konsentrasi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larutan</a:t>
            </a:r>
            <a:r>
              <a:rPr lang="en-US" sz="2800" dirty="0" smtClean="0"/>
              <a:t> :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zarut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dala</a:t>
            </a:r>
            <a:r>
              <a:rPr lang="en-US" sz="2800" dirty="0" err="1" smtClean="0"/>
              <a:t>m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</a:t>
            </a:r>
            <a:r>
              <a:rPr lang="en-US" sz="2800" dirty="0" err="1" smtClean="0"/>
              <a:t>pelarut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larutan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36525" y="2057400"/>
            <a:ext cx="2584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u="sng" dirty="0" err="1" smtClean="0"/>
              <a:t>Persen</a:t>
            </a:r>
            <a:r>
              <a:rPr lang="en-US" sz="2800" b="1" u="sng" dirty="0" smtClean="0"/>
              <a:t> Massa</a:t>
            </a:r>
            <a:endParaRPr lang="en-US" sz="2800" b="1" u="sng" dirty="0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85738" y="2800350"/>
            <a:ext cx="2071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% </a:t>
            </a:r>
            <a:r>
              <a:rPr lang="en-US" sz="2800" dirty="0" err="1" smtClean="0"/>
              <a:t>massa</a:t>
            </a:r>
            <a:r>
              <a:rPr lang="en-US" sz="2800" dirty="0" smtClean="0"/>
              <a:t> = </a:t>
            </a:r>
            <a:endParaRPr lang="en-US" sz="2800" b="1" dirty="0"/>
          </a:p>
        </p:txBody>
      </p: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2336800" y="2590801"/>
            <a:ext cx="6642100" cy="955676"/>
            <a:chOff x="1472" y="1788"/>
            <a:chExt cx="4184" cy="602"/>
          </a:xfrm>
        </p:grpSpPr>
        <p:sp>
          <p:nvSpPr>
            <p:cNvPr id="7220" name="Text Box 52"/>
            <p:cNvSpPr txBox="1">
              <a:spLocks noChangeArrowheads="1"/>
            </p:cNvSpPr>
            <p:nvPr/>
          </p:nvSpPr>
          <p:spPr bwMode="auto">
            <a:xfrm>
              <a:off x="4792" y="1904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x 100%</a:t>
              </a:r>
            </a:p>
          </p:txBody>
        </p:sp>
        <p:grpSp>
          <p:nvGrpSpPr>
            <p:cNvPr id="7222" name="Group 54"/>
            <p:cNvGrpSpPr>
              <a:grpSpLocks/>
            </p:cNvGrpSpPr>
            <p:nvPr/>
          </p:nvGrpSpPr>
          <p:grpSpPr bwMode="auto">
            <a:xfrm>
              <a:off x="1472" y="1788"/>
              <a:ext cx="3320" cy="602"/>
              <a:chOff x="998" y="3369"/>
              <a:chExt cx="3320" cy="602"/>
            </a:xfrm>
          </p:grpSpPr>
          <p:sp>
            <p:nvSpPr>
              <p:cNvPr id="7218" name="Text Box 50"/>
              <p:cNvSpPr txBox="1">
                <a:spLocks noChangeArrowheads="1"/>
              </p:cNvSpPr>
              <p:nvPr/>
            </p:nvSpPr>
            <p:spPr bwMode="auto">
              <a:xfrm>
                <a:off x="1905" y="3369"/>
                <a:ext cx="135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dirty="0" err="1" smtClean="0"/>
                  <a:t>massa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zarut</a:t>
                </a:r>
                <a:endParaRPr lang="en-US" sz="2800" dirty="0"/>
              </a:p>
            </p:txBody>
          </p:sp>
          <p:sp>
            <p:nvSpPr>
              <p:cNvPr id="7219" name="Text Box 51"/>
              <p:cNvSpPr txBox="1">
                <a:spLocks noChangeArrowheads="1"/>
              </p:cNvSpPr>
              <p:nvPr/>
            </p:nvSpPr>
            <p:spPr bwMode="auto">
              <a:xfrm>
                <a:off x="998" y="3641"/>
                <a:ext cx="303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dirty="0" err="1" smtClean="0"/>
                  <a:t>massa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zarut</a:t>
                </a:r>
                <a:r>
                  <a:rPr lang="en-US" sz="2800" dirty="0" smtClean="0"/>
                  <a:t> + </a:t>
                </a:r>
                <a:r>
                  <a:rPr lang="en-US" sz="2800" dirty="0" err="1" smtClean="0"/>
                  <a:t>massa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pelarut</a:t>
                </a:r>
                <a:endParaRPr lang="en-US" sz="2800" dirty="0"/>
              </a:p>
            </p:txBody>
          </p:sp>
          <p:sp>
            <p:nvSpPr>
              <p:cNvPr id="7221" name="Line 53"/>
              <p:cNvSpPr>
                <a:spLocks noChangeShapeType="1"/>
              </p:cNvSpPr>
              <p:nvPr/>
            </p:nvSpPr>
            <p:spPr bwMode="auto">
              <a:xfrm>
                <a:off x="1054" y="3669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231" name="Group 63"/>
          <p:cNvGrpSpPr>
            <a:grpSpLocks/>
          </p:cNvGrpSpPr>
          <p:nvPr/>
        </p:nvGrpSpPr>
        <p:grpSpPr bwMode="auto">
          <a:xfrm>
            <a:off x="2006600" y="3629028"/>
            <a:ext cx="4318000" cy="928688"/>
            <a:chOff x="2248" y="3065"/>
            <a:chExt cx="2720" cy="585"/>
          </a:xfrm>
        </p:grpSpPr>
        <p:sp>
          <p:nvSpPr>
            <p:cNvPr id="7224" name="Text Box 56"/>
            <p:cNvSpPr txBox="1">
              <a:spLocks noChangeArrowheads="1"/>
            </p:cNvSpPr>
            <p:nvPr/>
          </p:nvSpPr>
          <p:spPr bwMode="auto">
            <a:xfrm>
              <a:off x="2248" y="3192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=</a:t>
              </a:r>
            </a:p>
          </p:txBody>
        </p:sp>
        <p:grpSp>
          <p:nvGrpSpPr>
            <p:cNvPr id="7230" name="Group 62"/>
            <p:cNvGrpSpPr>
              <a:grpSpLocks/>
            </p:cNvGrpSpPr>
            <p:nvPr/>
          </p:nvGrpSpPr>
          <p:grpSpPr bwMode="auto">
            <a:xfrm>
              <a:off x="2448" y="3065"/>
              <a:ext cx="2520" cy="585"/>
              <a:chOff x="2448" y="3065"/>
              <a:chExt cx="2520" cy="585"/>
            </a:xfrm>
          </p:grpSpPr>
          <p:sp>
            <p:nvSpPr>
              <p:cNvPr id="7227" name="Text Box 59"/>
              <p:cNvSpPr txBox="1">
                <a:spLocks noChangeArrowheads="1"/>
              </p:cNvSpPr>
              <p:nvPr/>
            </p:nvSpPr>
            <p:spPr bwMode="auto">
              <a:xfrm>
                <a:off x="4104" y="3168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/>
                  <a:t>x 100%</a:t>
                </a:r>
              </a:p>
            </p:txBody>
          </p:sp>
          <p:grpSp>
            <p:nvGrpSpPr>
              <p:cNvPr id="7229" name="Group 61"/>
              <p:cNvGrpSpPr>
                <a:grpSpLocks/>
              </p:cNvGrpSpPr>
              <p:nvPr/>
            </p:nvGrpSpPr>
            <p:grpSpPr bwMode="auto">
              <a:xfrm>
                <a:off x="2448" y="3065"/>
                <a:ext cx="1636" cy="585"/>
                <a:chOff x="2448" y="3065"/>
                <a:chExt cx="1636" cy="585"/>
              </a:xfrm>
            </p:grpSpPr>
            <p:sp>
              <p:nvSpPr>
                <p:cNvPr id="722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535" y="3065"/>
                  <a:ext cx="135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800" dirty="0" err="1" smtClean="0"/>
                    <a:t>massa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zarut</a:t>
                  </a:r>
                  <a:endParaRPr lang="en-US" sz="2800" dirty="0"/>
                </a:p>
              </p:txBody>
            </p:sp>
            <p:sp>
              <p:nvSpPr>
                <p:cNvPr id="722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48" y="3320"/>
                  <a:ext cx="154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800" dirty="0" err="1" smtClean="0"/>
                    <a:t>massa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larutan</a:t>
                  </a:r>
                  <a:endParaRPr lang="en-US" sz="2800" dirty="0"/>
                </a:p>
              </p:txBody>
            </p:sp>
            <p:sp>
              <p:nvSpPr>
                <p:cNvPr id="7228" name="Line 60"/>
                <p:cNvSpPr>
                  <a:spLocks noChangeShapeType="1"/>
                </p:cNvSpPr>
                <p:nvPr/>
              </p:nvSpPr>
              <p:spPr bwMode="auto">
                <a:xfrm>
                  <a:off x="2548" y="33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136525" y="4876800"/>
            <a:ext cx="2541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u="sng" dirty="0" err="1" smtClean="0"/>
              <a:t>Fraksi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Mol</a:t>
            </a:r>
            <a:r>
              <a:rPr lang="en-US" sz="2800" b="1" u="sng" dirty="0" smtClean="0"/>
              <a:t> </a:t>
            </a:r>
            <a:r>
              <a:rPr lang="en-US" sz="2800" b="1" i="1" dirty="0" smtClean="0"/>
              <a:t>(X</a:t>
            </a:r>
            <a:r>
              <a:rPr lang="en-US" sz="2800" b="1" i="1" dirty="0"/>
              <a:t>)</a:t>
            </a:r>
            <a:endParaRPr lang="en-US" sz="2800" b="1" i="1" u="sng" dirty="0"/>
          </a:p>
        </p:txBody>
      </p:sp>
      <p:grpSp>
        <p:nvGrpSpPr>
          <p:cNvPr id="7235" name="Group 67"/>
          <p:cNvGrpSpPr>
            <a:grpSpLocks/>
          </p:cNvGrpSpPr>
          <p:nvPr/>
        </p:nvGrpSpPr>
        <p:grpSpPr bwMode="auto">
          <a:xfrm>
            <a:off x="1082675" y="5562601"/>
            <a:ext cx="5951538" cy="968376"/>
            <a:chOff x="1238" y="1344"/>
            <a:chExt cx="3749" cy="610"/>
          </a:xfrm>
        </p:grpSpPr>
        <p:sp>
          <p:nvSpPr>
            <p:cNvPr id="7236" name="Text Box 68"/>
            <p:cNvSpPr txBox="1">
              <a:spLocks noChangeArrowheads="1"/>
            </p:cNvSpPr>
            <p:nvPr/>
          </p:nvSpPr>
          <p:spPr bwMode="auto">
            <a:xfrm>
              <a:off x="1238" y="1481"/>
              <a:ext cx="6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i="1"/>
                <a:t>X</a:t>
              </a:r>
              <a:r>
                <a:rPr lang="en-US" sz="2800" baseline="-25000"/>
                <a:t>A</a:t>
              </a:r>
              <a:r>
                <a:rPr lang="en-US" sz="2800"/>
                <a:t> = </a:t>
              </a:r>
              <a:endParaRPr lang="en-US" sz="2800" i="1"/>
            </a:p>
          </p:txBody>
        </p:sp>
        <p:grpSp>
          <p:nvGrpSpPr>
            <p:cNvPr id="7237" name="Group 69"/>
            <p:cNvGrpSpPr>
              <a:grpSpLocks/>
            </p:cNvGrpSpPr>
            <p:nvPr/>
          </p:nvGrpSpPr>
          <p:grpSpPr bwMode="auto">
            <a:xfrm>
              <a:off x="1768" y="1344"/>
              <a:ext cx="3219" cy="610"/>
              <a:chOff x="2064" y="1448"/>
              <a:chExt cx="3219" cy="610"/>
            </a:xfrm>
          </p:grpSpPr>
          <p:sp>
            <p:nvSpPr>
              <p:cNvPr id="7238" name="Text Box 70"/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68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dirty="0" err="1" smtClean="0"/>
                  <a:t>mol</a:t>
                </a:r>
                <a:r>
                  <a:rPr lang="en-US" sz="2800" dirty="0" smtClean="0"/>
                  <a:t> A</a:t>
                </a:r>
                <a:endParaRPr lang="en-US" sz="2800" dirty="0"/>
              </a:p>
            </p:txBody>
          </p:sp>
          <p:sp>
            <p:nvSpPr>
              <p:cNvPr id="7239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320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dirty="0" err="1" smtClean="0"/>
                  <a:t>Jumlah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mol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seluruh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komponen</a:t>
                </a:r>
                <a:endParaRPr lang="en-US" sz="2800" dirty="0"/>
              </a:p>
            </p:txBody>
          </p:sp>
          <p:sp>
            <p:nvSpPr>
              <p:cNvPr id="7240" name="Line 72"/>
              <p:cNvSpPr>
                <a:spLocks noChangeShapeType="1"/>
              </p:cNvSpPr>
              <p:nvPr/>
            </p:nvSpPr>
            <p:spPr bwMode="auto">
              <a:xfrm>
                <a:off x="2115" y="1752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6" grpId="0" autoUpdateAnimBg="0"/>
      <p:bldP spid="7217" grpId="0" autoUpdateAnimBg="0"/>
      <p:bldP spid="72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BB7-BBC5-4315-A988-F5FF5E018DC1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1066800" y="1957390"/>
            <a:ext cx="3760788" cy="1119188"/>
            <a:chOff x="1362" y="3138"/>
            <a:chExt cx="2369" cy="705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i="1"/>
                <a:t>M </a:t>
              </a:r>
              <a:r>
                <a:rPr lang="en-US" sz="2800"/>
                <a:t> =</a:t>
              </a:r>
              <a:endParaRPr lang="en-US" sz="2800" b="1" i="1"/>
            </a:p>
          </p:txBody>
        </p: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1913" y="3138"/>
              <a:ext cx="1818" cy="705"/>
              <a:chOff x="1970" y="1977"/>
              <a:chExt cx="1818" cy="705"/>
            </a:xfrm>
          </p:grpSpPr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2355" y="1977"/>
                <a:ext cx="104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 err="1" smtClean="0"/>
                  <a:t>mol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zarut</a:t>
                </a:r>
                <a:endParaRPr lang="en-US" sz="2800" dirty="0"/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1970" y="2352"/>
                <a:ext cx="18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 err="1" smtClean="0"/>
                  <a:t>volum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larutan</a:t>
                </a:r>
                <a:r>
                  <a:rPr lang="en-US" sz="2800" dirty="0" smtClean="0"/>
                  <a:t> (L)</a:t>
                </a:r>
                <a:endParaRPr lang="en-US" sz="2800" dirty="0"/>
              </a:p>
            </p:txBody>
          </p:sp>
          <p:sp>
            <p:nvSpPr>
              <p:cNvPr id="8201" name="Line 9"/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27000" y="1028700"/>
            <a:ext cx="2403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u="sng" dirty="0" err="1" smtClean="0"/>
              <a:t>Molaritas</a:t>
            </a:r>
            <a:r>
              <a:rPr lang="en-US" sz="2800" dirty="0" smtClean="0"/>
              <a:t> </a:t>
            </a:r>
            <a:r>
              <a:rPr lang="en-US" sz="2800" b="1" i="1" dirty="0"/>
              <a:t>(M)</a:t>
            </a:r>
            <a:endParaRPr lang="en-US" sz="2800" b="1" i="1" u="sng" dirty="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27000" y="3595688"/>
            <a:ext cx="2382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u="sng" dirty="0" err="1" smtClean="0"/>
              <a:t>Molalitas</a:t>
            </a:r>
            <a:r>
              <a:rPr lang="en-US" sz="2800" dirty="0" smtClean="0"/>
              <a:t> </a:t>
            </a:r>
            <a:r>
              <a:rPr lang="en-US" sz="2800" b="1" i="1" dirty="0"/>
              <a:t>(m)</a:t>
            </a:r>
            <a:endParaRPr lang="en-US" sz="2800" b="1" i="1" u="sng" dirty="0"/>
          </a:p>
        </p:txBody>
      </p: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057275" y="4448177"/>
            <a:ext cx="4200526" cy="1119188"/>
            <a:chOff x="666" y="2802"/>
            <a:chExt cx="2646" cy="705"/>
          </a:xfrm>
        </p:grpSpPr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i="1"/>
                <a:t>m </a:t>
              </a:r>
              <a:r>
                <a:rPr lang="en-US" sz="2800"/>
                <a:t> =</a:t>
              </a:r>
              <a:endParaRPr lang="en-US" sz="2800" b="1" i="1"/>
            </a:p>
          </p:txBody>
        </p:sp>
        <p:grpSp>
          <p:nvGrpSpPr>
            <p:cNvPr id="8218" name="Group 26"/>
            <p:cNvGrpSpPr>
              <a:grpSpLocks/>
            </p:cNvGrpSpPr>
            <p:nvPr/>
          </p:nvGrpSpPr>
          <p:grpSpPr bwMode="auto">
            <a:xfrm>
              <a:off x="1296" y="2802"/>
              <a:ext cx="2016" cy="705"/>
              <a:chOff x="1296" y="2802"/>
              <a:chExt cx="2016" cy="705"/>
            </a:xfrm>
          </p:grpSpPr>
          <p:sp>
            <p:nvSpPr>
              <p:cNvPr id="8215" name="Text Box 23"/>
              <p:cNvSpPr txBox="1">
                <a:spLocks noChangeArrowheads="1"/>
              </p:cNvSpPr>
              <p:nvPr/>
            </p:nvSpPr>
            <p:spPr bwMode="auto">
              <a:xfrm>
                <a:off x="1783" y="2802"/>
                <a:ext cx="104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 err="1" smtClean="0"/>
                  <a:t>mol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zarut</a:t>
                </a:r>
                <a:endParaRPr lang="en-US" sz="2800" dirty="0"/>
              </a:p>
            </p:txBody>
          </p:sp>
          <p:sp>
            <p:nvSpPr>
              <p:cNvPr id="8216" name="Text Box 24"/>
              <p:cNvSpPr txBox="1">
                <a:spLocks noChangeArrowheads="1"/>
              </p:cNvSpPr>
              <p:nvPr/>
            </p:nvSpPr>
            <p:spPr bwMode="auto">
              <a:xfrm>
                <a:off x="1345" y="3177"/>
                <a:ext cx="19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 err="1" smtClean="0"/>
                  <a:t>massa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pelarut</a:t>
                </a:r>
                <a:r>
                  <a:rPr lang="en-US" sz="2800" dirty="0" smtClean="0"/>
                  <a:t>(kg</a:t>
                </a:r>
                <a:r>
                  <a:rPr lang="en-US" sz="2800" dirty="0"/>
                  <a:t>)</a:t>
                </a:r>
              </a:p>
            </p:txBody>
          </p:sp>
          <p:sp>
            <p:nvSpPr>
              <p:cNvPr id="8217" name="Line 25"/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2971800" y="2590800"/>
            <a:ext cx="17526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3276600" y="5067300"/>
            <a:ext cx="14478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utoUpdateAnimBg="0"/>
      <p:bldP spid="8220" grpId="0" animBg="1"/>
      <p:bldP spid="8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9F4-8311-463D-979B-E31BF1C1C2FA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solidFill>
                  <a:schemeClr val="accent2"/>
                </a:solidFill>
              </a:rPr>
              <a:t>Berapa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molalitas</a:t>
            </a:r>
            <a:r>
              <a:rPr lang="en-US" dirty="0" smtClean="0">
                <a:solidFill>
                  <a:schemeClr val="accent2"/>
                </a:solidFill>
              </a:rPr>
              <a:t> 5.86 </a:t>
            </a:r>
            <a:r>
              <a:rPr lang="en-US" i="1" dirty="0">
                <a:solidFill>
                  <a:schemeClr val="accent2"/>
                </a:solidFill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larutan</a:t>
            </a:r>
            <a:r>
              <a:rPr lang="en-US" dirty="0" smtClean="0">
                <a:solidFill>
                  <a:schemeClr val="accent2"/>
                </a:solidFill>
              </a:rPr>
              <a:t> (C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5</a:t>
            </a:r>
            <a:r>
              <a:rPr lang="en-US" dirty="0" smtClean="0">
                <a:solidFill>
                  <a:schemeClr val="accent2"/>
                </a:solidFill>
              </a:rPr>
              <a:t>OH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 smtClean="0">
                <a:solidFill>
                  <a:schemeClr val="accent2"/>
                </a:solidFill>
              </a:rPr>
              <a:t>yang </a:t>
            </a:r>
            <a:r>
              <a:rPr lang="en-US" dirty="0" err="1" smtClean="0">
                <a:solidFill>
                  <a:schemeClr val="accent2"/>
                </a:solidFill>
              </a:rPr>
              <a:t>memiliki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densitas</a:t>
            </a:r>
            <a:r>
              <a:rPr lang="en-US" dirty="0" smtClean="0">
                <a:solidFill>
                  <a:schemeClr val="accent2"/>
                </a:solidFill>
              </a:rPr>
              <a:t> 0.927 </a:t>
            </a:r>
            <a:r>
              <a:rPr lang="en-US" dirty="0">
                <a:solidFill>
                  <a:schemeClr val="accent2"/>
                </a:solidFill>
              </a:rPr>
              <a:t>g/mL?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990600" y="1295401"/>
            <a:ext cx="3625851" cy="1057276"/>
            <a:chOff x="821" y="816"/>
            <a:chExt cx="2284" cy="666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/>
                <a:t>m</a:t>
              </a:r>
              <a:r>
                <a:rPr lang="en-US" sz="2800" b="1" i="1"/>
                <a:t> </a:t>
              </a:r>
              <a:r>
                <a:rPr lang="en-US" sz="2800"/>
                <a:t> </a:t>
              </a:r>
              <a:r>
                <a:rPr lang="en-US"/>
                <a:t>=</a:t>
              </a:r>
              <a:endParaRPr lang="en-US" b="1" i="1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784" y="816"/>
              <a:ext cx="9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err="1" smtClean="0"/>
                <a:t>mol</a:t>
              </a:r>
              <a:r>
                <a:rPr lang="en-US" dirty="0" smtClean="0"/>
                <a:t> </a:t>
              </a:r>
              <a:r>
                <a:rPr lang="en-US" dirty="0" err="1" smtClean="0"/>
                <a:t>zarut</a:t>
              </a:r>
              <a:endParaRPr lang="en-US" dirty="0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382" y="1191"/>
              <a:ext cx="17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err="1" smtClean="0"/>
                <a:t>massa</a:t>
              </a:r>
              <a:r>
                <a:rPr lang="en-US" dirty="0" smtClean="0"/>
                <a:t> </a:t>
              </a:r>
              <a:r>
                <a:rPr lang="en-US" dirty="0" err="1" smtClean="0"/>
                <a:t>pelarut</a:t>
              </a:r>
              <a:r>
                <a:rPr lang="en-US" dirty="0" smtClean="0"/>
                <a:t> (kg</a:t>
              </a:r>
              <a:r>
                <a:rPr lang="en-US" dirty="0"/>
                <a:t>)</a:t>
              </a:r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194301" y="1311276"/>
            <a:ext cx="3144838" cy="1041401"/>
            <a:chOff x="3298" y="1002"/>
            <a:chExt cx="1981" cy="656"/>
          </a:xfrm>
        </p:grpSpPr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/>
                <a:t>M </a:t>
              </a:r>
              <a:r>
                <a:rPr lang="en-US"/>
                <a:t> =</a:t>
              </a:r>
              <a:endParaRPr lang="en-US" b="1" i="1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4028" y="1002"/>
              <a:ext cx="9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err="1" smtClean="0"/>
                <a:t>mol</a:t>
              </a:r>
              <a:r>
                <a:rPr lang="en-US" dirty="0" smtClean="0"/>
                <a:t> </a:t>
              </a:r>
              <a:r>
                <a:rPr lang="en-US" dirty="0" err="1" smtClean="0"/>
                <a:t>zarut</a:t>
              </a:r>
              <a:endParaRPr lang="en-US" dirty="0"/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685" y="1367"/>
              <a:ext cx="15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err="1" smtClean="0"/>
                <a:t>Volum</a:t>
              </a:r>
              <a:r>
                <a:rPr lang="en-US" dirty="0" smtClean="0"/>
                <a:t> </a:t>
              </a:r>
              <a:r>
                <a:rPr lang="en-US" dirty="0" err="1" smtClean="0"/>
                <a:t>larutan</a:t>
              </a:r>
              <a:r>
                <a:rPr lang="en-US" dirty="0" smtClean="0"/>
                <a:t> (L)</a:t>
              </a:r>
              <a:endParaRPr lang="en-US" dirty="0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28600" y="2514600"/>
            <a:ext cx="57869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/>
              <a:t>1 L </a:t>
            </a:r>
            <a:r>
              <a:rPr lang="en-US" dirty="0" err="1" smtClean="0"/>
              <a:t>larutan</a:t>
            </a:r>
            <a:r>
              <a:rPr lang="en-US" dirty="0" smtClean="0"/>
              <a:t>:</a:t>
            </a:r>
            <a:endParaRPr lang="en-US" dirty="0"/>
          </a:p>
          <a:p>
            <a:pPr lvl="1" algn="l"/>
            <a:r>
              <a:rPr lang="en-US" dirty="0"/>
              <a:t>5.86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etanol</a:t>
            </a:r>
            <a:r>
              <a:rPr lang="en-US" dirty="0" smtClean="0"/>
              <a:t> </a:t>
            </a:r>
            <a:r>
              <a:rPr lang="en-US" dirty="0"/>
              <a:t>= 270 g </a:t>
            </a:r>
            <a:r>
              <a:rPr lang="en-US" dirty="0" err="1" smtClean="0"/>
              <a:t>etanol</a:t>
            </a:r>
            <a:endParaRPr lang="en-US" dirty="0"/>
          </a:p>
          <a:p>
            <a:pPr lvl="1" algn="l"/>
            <a:r>
              <a:rPr lang="en-US" dirty="0"/>
              <a:t>927 g </a:t>
            </a:r>
            <a:r>
              <a:rPr lang="en-US" dirty="0" err="1" smtClean="0"/>
              <a:t>larutan</a:t>
            </a:r>
            <a:r>
              <a:rPr lang="en-US" dirty="0" smtClean="0"/>
              <a:t> (1000 </a:t>
            </a:r>
            <a:r>
              <a:rPr lang="en-US" dirty="0"/>
              <a:t>mL x 0.927 g/mL)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28600" y="3810000"/>
            <a:ext cx="6763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pelarut</a:t>
            </a:r>
            <a:r>
              <a:rPr lang="en-US" dirty="0" smtClean="0"/>
              <a:t>   =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–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zarut</a:t>
            </a:r>
            <a:endParaRPr lang="en-US" dirty="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438400" y="4267200"/>
            <a:ext cx="493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927 g – 270 g = 657 g = 0.657 kg</a:t>
            </a:r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57200" y="4953001"/>
            <a:ext cx="3625851" cy="1057276"/>
            <a:chOff x="821" y="816"/>
            <a:chExt cx="2284" cy="666"/>
          </a:xfrm>
        </p:grpSpPr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/>
                <a:t>m</a:t>
              </a:r>
              <a:r>
                <a:rPr lang="en-US" sz="2800" b="1" i="1"/>
                <a:t> </a:t>
              </a:r>
              <a:r>
                <a:rPr lang="en-US" sz="2800"/>
                <a:t> </a:t>
              </a:r>
              <a:r>
                <a:rPr lang="en-US"/>
                <a:t>=</a:t>
              </a:r>
              <a:endParaRPr lang="en-US" b="1" i="1"/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1784" y="816"/>
              <a:ext cx="9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err="1" smtClean="0"/>
                <a:t>mol</a:t>
              </a:r>
              <a:r>
                <a:rPr lang="en-US" dirty="0" smtClean="0"/>
                <a:t> </a:t>
              </a:r>
              <a:r>
                <a:rPr lang="en-US" dirty="0" err="1" smtClean="0"/>
                <a:t>zarut</a:t>
              </a:r>
              <a:endParaRPr lang="en-US" dirty="0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1382" y="1191"/>
              <a:ext cx="17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err="1" smtClean="0"/>
                <a:t>massa</a:t>
              </a:r>
              <a:r>
                <a:rPr lang="en-US" dirty="0" smtClean="0"/>
                <a:t> </a:t>
              </a:r>
              <a:r>
                <a:rPr lang="en-US" dirty="0" err="1" smtClean="0"/>
                <a:t>pelarut</a:t>
              </a:r>
              <a:r>
                <a:rPr lang="en-US" dirty="0" smtClean="0"/>
                <a:t> (kg</a:t>
              </a:r>
              <a:r>
                <a:rPr lang="en-US" dirty="0"/>
                <a:t>)</a:t>
              </a: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4038600" y="4976816"/>
            <a:ext cx="3144838" cy="1020763"/>
            <a:chOff x="2880" y="3240"/>
            <a:chExt cx="1981" cy="643"/>
          </a:xfrm>
        </p:grpSpPr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 </a:t>
              </a:r>
            </a:p>
          </p:txBody>
        </p:sp>
        <p:grpSp>
          <p:nvGrpSpPr>
            <p:cNvPr id="9247" name="Group 31"/>
            <p:cNvGrpSpPr>
              <a:grpSpLocks/>
            </p:cNvGrpSpPr>
            <p:nvPr/>
          </p:nvGrpSpPr>
          <p:grpSpPr bwMode="auto">
            <a:xfrm>
              <a:off x="3088" y="3240"/>
              <a:ext cx="1773" cy="643"/>
              <a:chOff x="3088" y="3240"/>
              <a:chExt cx="1773" cy="643"/>
            </a:xfrm>
          </p:grpSpPr>
          <p:sp>
            <p:nvSpPr>
              <p:cNvPr id="9243" name="Text Box 27"/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6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5.86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</a:t>
                </a: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H</a:t>
                </a:r>
                <a:r>
                  <a:rPr lang="en-US" baseline="-25000" dirty="0"/>
                  <a:t>5</a:t>
                </a:r>
                <a:r>
                  <a:rPr lang="en-US" dirty="0"/>
                  <a:t>OH</a:t>
                </a:r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Text Box 29"/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0.657 kg </a:t>
                </a:r>
                <a:r>
                  <a:rPr lang="en-US" dirty="0" err="1" smtClean="0"/>
                  <a:t>pelarut</a:t>
                </a:r>
                <a:endParaRPr lang="en-US" dirty="0"/>
              </a:p>
            </p:txBody>
          </p:sp>
        </p:grp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7239000" y="5230813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8.92 </a:t>
            </a:r>
            <a:r>
              <a:rPr lang="en-US" i="1"/>
              <a:t>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uild="p" bldLvl="2" autoUpdateAnimBg="0"/>
      <p:bldP spid="9235" grpId="0" autoUpdateAnimBg="0"/>
      <p:bldP spid="9236" grpId="0" autoUpdateAnimBg="0"/>
      <p:bldP spid="92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F75B-69B6-4941-B13B-2C4BC9EC145F}" type="slidenum">
              <a:rPr lang="en-US"/>
              <a:pPr/>
              <a:t>9</a:t>
            </a:fld>
            <a:endParaRPr lang="en-US"/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93825"/>
            <a:ext cx="57912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25021" y="53975"/>
            <a:ext cx="4919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/>
              <a:t>Temperatur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err="1" smtClean="0"/>
              <a:t>Kelarutan</a:t>
            </a:r>
            <a:endParaRPr lang="en-US" sz="3200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2725" y="827088"/>
            <a:ext cx="5666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 err="1" smtClean="0"/>
              <a:t>Kelarutan</a:t>
            </a:r>
            <a:r>
              <a:rPr lang="en-US" sz="2800" dirty="0" smtClean="0"/>
              <a:t> </a:t>
            </a:r>
            <a:r>
              <a:rPr lang="en-US" sz="2800" dirty="0" err="1" smtClean="0"/>
              <a:t>padatan</a:t>
            </a:r>
            <a:r>
              <a:rPr lang="en-US" sz="2800" dirty="0" smtClean="0"/>
              <a:t> and </a:t>
            </a:r>
            <a:r>
              <a:rPr lang="en-US" sz="2800" dirty="0" err="1" smtClean="0"/>
              <a:t>temperatur</a:t>
            </a:r>
            <a:endParaRPr lang="en-US" sz="2800" dirty="0"/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3276600" y="2438400"/>
            <a:ext cx="5867400" cy="2971800"/>
            <a:chOff x="2064" y="1488"/>
            <a:chExt cx="3696" cy="1872"/>
          </a:xfrm>
        </p:grpSpPr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2544" y="148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2496" y="186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2688" y="2169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2064" y="2514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2736" y="292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544" y="3072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3008" y="1792"/>
              <a:ext cx="27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 smtClean="0">
                  <a:solidFill>
                    <a:srgbClr val="FF3300"/>
                  </a:solidFill>
                </a:rPr>
                <a:t>Kelarutan</a:t>
              </a:r>
              <a:r>
                <a:rPr lang="en-US" dirty="0" smtClean="0">
                  <a:solidFill>
                    <a:srgbClr val="FF3300"/>
                  </a:solidFill>
                </a:rPr>
                <a:t> </a:t>
              </a:r>
              <a:r>
                <a:rPr lang="en-US" dirty="0" err="1" smtClean="0">
                  <a:solidFill>
                    <a:srgbClr val="FF3300"/>
                  </a:solidFill>
                </a:rPr>
                <a:t>meningkat</a:t>
              </a:r>
              <a:r>
                <a:rPr lang="en-US" dirty="0" smtClean="0">
                  <a:solidFill>
                    <a:srgbClr val="FF3300"/>
                  </a:solidFill>
                </a:rPr>
                <a:t> </a:t>
              </a:r>
              <a:r>
                <a:rPr lang="en-US" dirty="0" err="1" smtClean="0">
                  <a:solidFill>
                    <a:srgbClr val="FF3300"/>
                  </a:solidFill>
                </a:rPr>
                <a:t>seiring</a:t>
              </a:r>
              <a:r>
                <a:rPr lang="en-US" dirty="0" smtClean="0">
                  <a:solidFill>
                    <a:srgbClr val="FF3300"/>
                  </a:solidFill>
                </a:rPr>
                <a:t> </a:t>
              </a:r>
              <a:r>
                <a:rPr lang="en-US" dirty="0" err="1" smtClean="0">
                  <a:solidFill>
                    <a:srgbClr val="FF3300"/>
                  </a:solidFill>
                </a:rPr>
                <a:t>peningkatan</a:t>
              </a:r>
              <a:r>
                <a:rPr lang="en-US" dirty="0" smtClean="0">
                  <a:solidFill>
                    <a:srgbClr val="FF3300"/>
                  </a:solidFill>
                </a:rPr>
                <a:t> </a:t>
              </a:r>
              <a:r>
                <a:rPr lang="en-US" dirty="0" err="1" smtClean="0">
                  <a:solidFill>
                    <a:srgbClr val="FF3300"/>
                  </a:solidFill>
                </a:rPr>
                <a:t>temperatur</a:t>
              </a:r>
              <a:endParaRPr lang="en-U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0267" name="Group 27"/>
          <p:cNvGrpSpPr>
            <a:grpSpLocks/>
          </p:cNvGrpSpPr>
          <p:nvPr/>
        </p:nvGrpSpPr>
        <p:grpSpPr bwMode="auto">
          <a:xfrm>
            <a:off x="2514600" y="4600577"/>
            <a:ext cx="6883401" cy="1404938"/>
            <a:chOff x="1584" y="2898"/>
            <a:chExt cx="4336" cy="885"/>
          </a:xfrm>
        </p:grpSpPr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776" y="289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584" y="337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168" y="3260"/>
              <a:ext cx="27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 smtClean="0">
                  <a:solidFill>
                    <a:schemeClr val="accent2"/>
                  </a:solidFill>
                </a:rPr>
                <a:t>Kelarutan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err="1" smtClean="0">
                  <a:solidFill>
                    <a:schemeClr val="accent2"/>
                  </a:solidFill>
                </a:rPr>
                <a:t>menurun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err="1" smtClean="0">
                  <a:solidFill>
                    <a:schemeClr val="accent2"/>
                  </a:solidFill>
                </a:rPr>
                <a:t>seiring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err="1" smtClean="0">
                  <a:solidFill>
                    <a:schemeClr val="accent2"/>
                  </a:solidFill>
                </a:rPr>
                <a:t>peningkata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err="1" smtClean="0">
                  <a:solidFill>
                    <a:schemeClr val="accent2"/>
                  </a:solidFill>
                </a:rPr>
                <a:t>temperatur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1284</Words>
  <Application>Microsoft Office PowerPoint</Application>
  <PresentationFormat>On-screen Show (4:3)</PresentationFormat>
  <Paragraphs>306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David Robertson</dc:creator>
  <cp:lastModifiedBy>USER</cp:lastModifiedBy>
  <cp:revision>58</cp:revision>
  <dcterms:created xsi:type="dcterms:W3CDTF">2001-06-27T17:39:21Z</dcterms:created>
  <dcterms:modified xsi:type="dcterms:W3CDTF">2014-02-12T03:41:48Z</dcterms:modified>
</cp:coreProperties>
</file>