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6" r:id="rId3"/>
    <p:sldId id="258" r:id="rId4"/>
    <p:sldId id="259" r:id="rId5"/>
    <p:sldId id="260" r:id="rId6"/>
    <p:sldId id="284"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2" r:id="rId28"/>
    <p:sldId id="283" r:id="rId29"/>
    <p:sldId id="281" r:id="rId3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4" d="100"/>
          <a:sy n="74" d="100"/>
        </p:scale>
        <p:origin x="-1254" y="-9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20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317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357A18E5-B912-4C9F-8708-5A9840BB5CE5}" type="slidenum">
              <a:rPr lang="en-US"/>
              <a:pPr/>
              <a:t>‹#›</a:t>
            </a:fld>
            <a:endParaRPr lang="en-US"/>
          </a:p>
        </p:txBody>
      </p:sp>
    </p:spTree>
    <p:extLst>
      <p:ext uri="{BB962C8B-B14F-4D97-AF65-F5344CB8AC3E}">
        <p14:creationId xmlns:p14="http://schemas.microsoft.com/office/powerpoint/2010/main" val="41761797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F7EF543-928C-489B-A7F8-A18B1F1A994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C7E893B-63AA-40A2-9FA0-C347A8A0E9B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71B1DB-12F8-426F-A177-4A2D8E1682A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F6EE022-9984-4E1B-8A97-8C18340B5A9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3075C5-CB05-4B06-9C13-40A6BC497B1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2F49C00-2AE1-4A01-8311-4C2043E97EB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04F01BE-9C7A-4BE5-A66C-5F0E331425A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9508C27-6CDF-4416-89A5-03BB8C4CC97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2A63C01-D7A6-43A3-83B8-74AB82DDE1A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4EBB5CE-D14A-4928-8D95-AF0EB9EA3BC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E1862E6-CA72-4451-8A64-9BAA8019C31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E0856618-B897-45F8-ABD5-2E6431776CF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fld id="{15A649EB-69E6-4AD1-99AA-DFB18BC7CCC0}" type="slidenum">
              <a:rPr lang="en-US"/>
              <a:pPr/>
              <a:t>1</a:t>
            </a:fld>
            <a:endParaRPr lang="en-US"/>
          </a:p>
        </p:txBody>
      </p:sp>
      <p:sp>
        <p:nvSpPr>
          <p:cNvPr id="3074" name="Rectangle 1026"/>
          <p:cNvSpPr>
            <a:spLocks noChangeArrowheads="1"/>
          </p:cNvSpPr>
          <p:nvPr/>
        </p:nvSpPr>
        <p:spPr bwMode="auto">
          <a:xfrm>
            <a:off x="152400" y="4267200"/>
            <a:ext cx="8839200" cy="1219200"/>
          </a:xfrm>
          <a:prstGeom prst="rect">
            <a:avLst/>
          </a:prstGeom>
          <a:noFill/>
          <a:ln w="9525">
            <a:noFill/>
            <a:miter lim="800000"/>
            <a:headEnd/>
            <a:tailEnd/>
          </a:ln>
          <a:effectLst/>
        </p:spPr>
        <p:txBody>
          <a:bodyPr anchor="ctr"/>
          <a:lstStyle/>
          <a:p>
            <a:pPr algn="ctr" eaLnBrk="0" hangingPunct="0"/>
            <a:r>
              <a:rPr lang="en-US" sz="4400"/>
              <a:t>Chemical Equilibrium</a:t>
            </a:r>
          </a:p>
        </p:txBody>
      </p:sp>
      <p:sp>
        <p:nvSpPr>
          <p:cNvPr id="3075" name="Rectangle 1027"/>
          <p:cNvSpPr>
            <a:spLocks noChangeArrowheads="1"/>
          </p:cNvSpPr>
          <p:nvPr/>
        </p:nvSpPr>
        <p:spPr bwMode="auto">
          <a:xfrm>
            <a:off x="2895600" y="5410200"/>
            <a:ext cx="3352800" cy="609600"/>
          </a:xfrm>
          <a:prstGeom prst="rect">
            <a:avLst/>
          </a:prstGeom>
          <a:noFill/>
          <a:ln w="9525">
            <a:noFill/>
            <a:miter lim="800000"/>
            <a:headEnd/>
            <a:tailEnd/>
          </a:ln>
          <a:effectLst/>
        </p:spPr>
        <p:txBody>
          <a:bodyPr/>
          <a:lstStyle/>
          <a:p>
            <a:pPr marL="342900" indent="-342900" algn="ctr" eaLnBrk="0" hangingPunct="0">
              <a:spcBef>
                <a:spcPct val="20000"/>
              </a:spcBef>
            </a:pPr>
            <a:r>
              <a:rPr lang="en-US" sz="3200" i="1"/>
              <a:t>Chapter 14</a:t>
            </a:r>
          </a:p>
        </p:txBody>
      </p:sp>
      <p:sp>
        <p:nvSpPr>
          <p:cNvPr id="3076" name="Rectangle 1028"/>
          <p:cNvSpPr>
            <a:spLocks noChangeArrowheads="1"/>
          </p:cNvSpPr>
          <p:nvPr/>
        </p:nvSpPr>
        <p:spPr bwMode="auto">
          <a:xfrm>
            <a:off x="1270000" y="6507163"/>
            <a:ext cx="6629400" cy="274637"/>
          </a:xfrm>
          <a:prstGeom prst="rect">
            <a:avLst/>
          </a:prstGeom>
          <a:noFill/>
          <a:ln w="9525">
            <a:noFill/>
            <a:miter lim="800000"/>
            <a:headEnd/>
            <a:tailEnd/>
          </a:ln>
          <a:effectLst/>
        </p:spPr>
        <p:txBody>
          <a:bodyPr>
            <a:spAutoFit/>
          </a:bodyPr>
          <a:lstStyle/>
          <a:p>
            <a:pPr algn="ctr"/>
            <a:r>
              <a:rPr lang="en-US" sz="1200">
                <a:solidFill>
                  <a:srgbClr val="0000FF"/>
                </a:solidFill>
                <a:cs typeface="Arial" charset="0"/>
              </a:rPr>
              <a:t>Copyright © The McGraw-Hill Companies, Inc.  Permission required for reproduction or display.</a:t>
            </a:r>
            <a:endParaRPr lang="en-US" sz="1200"/>
          </a:p>
        </p:txBody>
      </p:sp>
      <p:pic>
        <p:nvPicPr>
          <p:cNvPr id="3082" name="Picture 1034"/>
          <p:cNvPicPr>
            <a:picLocks noChangeAspect="1" noChangeArrowheads="1"/>
          </p:cNvPicPr>
          <p:nvPr/>
        </p:nvPicPr>
        <p:blipFill>
          <a:blip r:embed="rId2" cstate="print"/>
          <a:srcRect/>
          <a:stretch>
            <a:fillRect/>
          </a:stretch>
        </p:blipFill>
        <p:spPr bwMode="auto">
          <a:xfrm>
            <a:off x="-19050" y="-38100"/>
            <a:ext cx="2863850" cy="4305300"/>
          </a:xfrm>
          <a:prstGeom prst="rect">
            <a:avLst/>
          </a:prstGeom>
          <a:noFill/>
          <a:ln w="9525">
            <a:noFill/>
            <a:miter lim="800000"/>
            <a:headEnd/>
            <a:tailEnd/>
          </a:ln>
          <a:effectLst/>
        </p:spPr>
      </p:pic>
      <p:pic>
        <p:nvPicPr>
          <p:cNvPr id="3083" name="Picture 1035"/>
          <p:cNvPicPr>
            <a:picLocks noChangeAspect="1" noChangeArrowheads="1"/>
          </p:cNvPicPr>
          <p:nvPr/>
        </p:nvPicPr>
        <p:blipFill>
          <a:blip r:embed="rId3" cstate="print"/>
          <a:srcRect/>
          <a:stretch>
            <a:fillRect/>
          </a:stretch>
        </p:blipFill>
        <p:spPr bwMode="auto">
          <a:xfrm>
            <a:off x="6415088" y="-28575"/>
            <a:ext cx="2770187" cy="4448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3"/>
          <p:cNvSpPr>
            <a:spLocks noGrp="1"/>
          </p:cNvSpPr>
          <p:nvPr>
            <p:ph type="sldNum" sz="quarter" idx="12"/>
          </p:nvPr>
        </p:nvSpPr>
        <p:spPr/>
        <p:txBody>
          <a:bodyPr/>
          <a:lstStyle/>
          <a:p>
            <a:fld id="{4F714939-D0E9-49C8-9743-F6548831B1FA}" type="slidenum">
              <a:rPr lang="en-US"/>
              <a:pPr/>
              <a:t>10</a:t>
            </a:fld>
            <a:endParaRPr lang="en-US"/>
          </a:p>
        </p:txBody>
      </p:sp>
      <p:grpSp>
        <p:nvGrpSpPr>
          <p:cNvPr id="10286" name="Group 46"/>
          <p:cNvGrpSpPr>
            <a:grpSpLocks/>
          </p:cNvGrpSpPr>
          <p:nvPr/>
        </p:nvGrpSpPr>
        <p:grpSpPr bwMode="auto">
          <a:xfrm>
            <a:off x="228600" y="123825"/>
            <a:ext cx="8870950" cy="1704975"/>
            <a:chOff x="144" y="78"/>
            <a:chExt cx="5588" cy="1074"/>
          </a:xfrm>
        </p:grpSpPr>
        <p:sp>
          <p:nvSpPr>
            <p:cNvPr id="10242" name="Text Box 2"/>
            <p:cNvSpPr txBox="1">
              <a:spLocks noChangeArrowheads="1"/>
            </p:cNvSpPr>
            <p:nvPr/>
          </p:nvSpPr>
          <p:spPr bwMode="auto">
            <a:xfrm>
              <a:off x="144" y="78"/>
              <a:ext cx="5588" cy="978"/>
            </a:xfrm>
            <a:prstGeom prst="rect">
              <a:avLst/>
            </a:prstGeom>
            <a:noFill/>
            <a:ln w="9525">
              <a:noFill/>
              <a:miter lim="800000"/>
              <a:headEnd/>
              <a:tailEnd/>
            </a:ln>
            <a:effectLst/>
          </p:spPr>
          <p:txBody>
            <a:bodyPr>
              <a:spAutoFit/>
            </a:bodyPr>
            <a:lstStyle/>
            <a:p>
              <a:pPr eaLnBrk="0" hangingPunct="0"/>
              <a:r>
                <a:rPr lang="en-US">
                  <a:solidFill>
                    <a:schemeClr val="accent2"/>
                  </a:solidFill>
                </a:rPr>
                <a:t>The equilibrium constant </a:t>
              </a:r>
              <a:r>
                <a:rPr lang="en-US" i="1">
                  <a:solidFill>
                    <a:schemeClr val="accent2"/>
                  </a:solidFill>
                </a:rPr>
                <a:t>K</a:t>
              </a:r>
              <a:r>
                <a:rPr lang="en-US" i="1" baseline="-25000">
                  <a:solidFill>
                    <a:schemeClr val="accent2"/>
                  </a:solidFill>
                </a:rPr>
                <a:t>p</a:t>
              </a:r>
              <a:r>
                <a:rPr lang="en-US">
                  <a:solidFill>
                    <a:schemeClr val="accent2"/>
                  </a:solidFill>
                </a:rPr>
                <a:t> for the reaction</a:t>
              </a:r>
            </a:p>
            <a:p>
              <a:pPr eaLnBrk="0" hangingPunct="0"/>
              <a:endParaRPr lang="en-US">
                <a:solidFill>
                  <a:schemeClr val="accent2"/>
                </a:solidFill>
              </a:endParaRPr>
            </a:p>
            <a:p>
              <a:pPr eaLnBrk="0" hangingPunct="0"/>
              <a:r>
                <a:rPr lang="en-US">
                  <a:solidFill>
                    <a:schemeClr val="accent2"/>
                  </a:solidFill>
                </a:rPr>
                <a:t>is 158 at 1000K.  What is the equilibrium pressure of O</a:t>
              </a:r>
              <a:r>
                <a:rPr lang="en-US" baseline="-25000">
                  <a:solidFill>
                    <a:schemeClr val="accent2"/>
                  </a:solidFill>
                </a:rPr>
                <a:t>2</a:t>
              </a:r>
              <a:r>
                <a:rPr lang="en-US">
                  <a:solidFill>
                    <a:schemeClr val="accent2"/>
                  </a:solidFill>
                </a:rPr>
                <a:t> if the </a:t>
              </a:r>
              <a:r>
                <a:rPr lang="en-US" i="1">
                  <a:solidFill>
                    <a:schemeClr val="accent2"/>
                  </a:solidFill>
                </a:rPr>
                <a:t>P</a:t>
              </a:r>
              <a:r>
                <a:rPr lang="en-US" baseline="-25000">
                  <a:solidFill>
                    <a:schemeClr val="accent2"/>
                  </a:solidFill>
                </a:rPr>
                <a:t>NO  </a:t>
              </a:r>
              <a:r>
                <a:rPr lang="en-US">
                  <a:solidFill>
                    <a:schemeClr val="accent2"/>
                  </a:solidFill>
                </a:rPr>
                <a:t>= 0.400 atm and </a:t>
              </a:r>
              <a:r>
                <a:rPr lang="en-US" i="1">
                  <a:solidFill>
                    <a:schemeClr val="accent2"/>
                  </a:solidFill>
                </a:rPr>
                <a:t>P</a:t>
              </a:r>
              <a:r>
                <a:rPr lang="en-US" baseline="-25000">
                  <a:solidFill>
                    <a:schemeClr val="accent2"/>
                  </a:solidFill>
                </a:rPr>
                <a:t>NO</a:t>
              </a:r>
              <a:r>
                <a:rPr lang="en-US">
                  <a:solidFill>
                    <a:schemeClr val="accent2"/>
                  </a:solidFill>
                </a:rPr>
                <a:t> = 0.270 atm?</a:t>
              </a:r>
              <a:endParaRPr lang="en-US" sz="2000">
                <a:solidFill>
                  <a:schemeClr val="accent2"/>
                </a:solidFill>
              </a:endParaRPr>
            </a:p>
          </p:txBody>
        </p:sp>
        <p:sp>
          <p:nvSpPr>
            <p:cNvPr id="10244" name="Text Box 4"/>
            <p:cNvSpPr txBox="1">
              <a:spLocks noChangeArrowheads="1"/>
            </p:cNvSpPr>
            <p:nvPr/>
          </p:nvSpPr>
          <p:spPr bwMode="auto">
            <a:xfrm>
              <a:off x="440" y="960"/>
              <a:ext cx="178" cy="192"/>
            </a:xfrm>
            <a:prstGeom prst="rect">
              <a:avLst/>
            </a:prstGeom>
            <a:noFill/>
            <a:ln w="9525">
              <a:noFill/>
              <a:miter lim="800000"/>
              <a:headEnd/>
              <a:tailEnd/>
            </a:ln>
            <a:effectLst/>
          </p:spPr>
          <p:txBody>
            <a:bodyPr wrap="none">
              <a:spAutoFit/>
            </a:bodyPr>
            <a:lstStyle/>
            <a:p>
              <a:r>
                <a:rPr lang="en-US" sz="1400">
                  <a:solidFill>
                    <a:schemeClr val="accent2"/>
                  </a:solidFill>
                </a:rPr>
                <a:t>2</a:t>
              </a:r>
            </a:p>
          </p:txBody>
        </p:sp>
      </p:grpSp>
      <p:grpSp>
        <p:nvGrpSpPr>
          <p:cNvPr id="10250" name="Group 10"/>
          <p:cNvGrpSpPr>
            <a:grpSpLocks/>
          </p:cNvGrpSpPr>
          <p:nvPr/>
        </p:nvGrpSpPr>
        <p:grpSpPr bwMode="auto">
          <a:xfrm>
            <a:off x="2514600" y="457200"/>
            <a:ext cx="4459288" cy="457200"/>
            <a:chOff x="1046" y="2569"/>
            <a:chExt cx="2809" cy="288"/>
          </a:xfrm>
        </p:grpSpPr>
        <p:sp>
          <p:nvSpPr>
            <p:cNvPr id="10245" name="Text Box 5"/>
            <p:cNvSpPr txBox="1">
              <a:spLocks noChangeArrowheads="1"/>
            </p:cNvSpPr>
            <p:nvPr/>
          </p:nvSpPr>
          <p:spPr bwMode="auto">
            <a:xfrm>
              <a:off x="1046" y="2569"/>
              <a:ext cx="2809" cy="288"/>
            </a:xfrm>
            <a:prstGeom prst="rect">
              <a:avLst/>
            </a:prstGeom>
            <a:noFill/>
            <a:ln w="9525">
              <a:noFill/>
              <a:miter lim="800000"/>
              <a:headEnd/>
              <a:tailEnd/>
            </a:ln>
            <a:effectLst/>
          </p:spPr>
          <p:txBody>
            <a:bodyPr wrap="none">
              <a:spAutoFit/>
            </a:bodyPr>
            <a:lstStyle/>
            <a:p>
              <a:r>
                <a:rPr lang="en-US">
                  <a:solidFill>
                    <a:schemeClr val="accent2"/>
                  </a:solidFill>
                </a:rPr>
                <a:t>2NO</a:t>
              </a:r>
              <a:r>
                <a:rPr lang="en-US" baseline="-25000">
                  <a:solidFill>
                    <a:schemeClr val="accent2"/>
                  </a:solidFill>
                </a:rPr>
                <a:t>2</a:t>
              </a:r>
              <a:r>
                <a:rPr lang="en-US">
                  <a:solidFill>
                    <a:schemeClr val="accent2"/>
                  </a:solidFill>
                </a:rPr>
                <a:t> (</a:t>
              </a:r>
              <a:r>
                <a:rPr lang="en-US" i="1">
                  <a:solidFill>
                    <a:schemeClr val="accent2"/>
                  </a:solidFill>
                </a:rPr>
                <a:t>g</a:t>
              </a:r>
              <a:r>
                <a:rPr lang="en-US">
                  <a:solidFill>
                    <a:schemeClr val="accent2"/>
                  </a:solidFill>
                </a:rPr>
                <a:t>)          2NO (</a:t>
              </a:r>
              <a:r>
                <a:rPr lang="en-US" i="1">
                  <a:solidFill>
                    <a:schemeClr val="accent2"/>
                  </a:solidFill>
                </a:rPr>
                <a:t>g</a:t>
              </a:r>
              <a:r>
                <a:rPr lang="en-US">
                  <a:solidFill>
                    <a:schemeClr val="accent2"/>
                  </a:solidFill>
                </a:rPr>
                <a:t>) + O</a:t>
              </a:r>
              <a:r>
                <a:rPr lang="en-US" baseline="-25000">
                  <a:solidFill>
                    <a:schemeClr val="accent2"/>
                  </a:solidFill>
                </a:rPr>
                <a:t>2</a:t>
              </a:r>
              <a:r>
                <a:rPr lang="en-US">
                  <a:solidFill>
                    <a:schemeClr val="accent2"/>
                  </a:solidFill>
                </a:rPr>
                <a:t> (</a:t>
              </a:r>
              <a:r>
                <a:rPr lang="en-US" i="1">
                  <a:solidFill>
                    <a:schemeClr val="accent2"/>
                  </a:solidFill>
                </a:rPr>
                <a:t>g</a:t>
              </a:r>
              <a:r>
                <a:rPr lang="en-US">
                  <a:solidFill>
                    <a:schemeClr val="accent2"/>
                  </a:solidFill>
                </a:rPr>
                <a:t>)</a:t>
              </a:r>
            </a:p>
          </p:txBody>
        </p:sp>
        <p:grpSp>
          <p:nvGrpSpPr>
            <p:cNvPr id="10246" name="Group 6"/>
            <p:cNvGrpSpPr>
              <a:grpSpLocks/>
            </p:cNvGrpSpPr>
            <p:nvPr/>
          </p:nvGrpSpPr>
          <p:grpSpPr bwMode="auto">
            <a:xfrm>
              <a:off x="1928" y="2672"/>
              <a:ext cx="384" cy="96"/>
              <a:chOff x="4896" y="192"/>
              <a:chExt cx="384" cy="96"/>
            </a:xfrm>
          </p:grpSpPr>
          <p:sp>
            <p:nvSpPr>
              <p:cNvPr id="10247" name="Line 7"/>
              <p:cNvSpPr>
                <a:spLocks noChangeShapeType="1"/>
              </p:cNvSpPr>
              <p:nvPr/>
            </p:nvSpPr>
            <p:spPr bwMode="auto">
              <a:xfrm>
                <a:off x="4896" y="192"/>
                <a:ext cx="384" cy="0"/>
              </a:xfrm>
              <a:prstGeom prst="line">
                <a:avLst/>
              </a:prstGeom>
              <a:noFill/>
              <a:ln w="28575">
                <a:solidFill>
                  <a:schemeClr val="accent2"/>
                </a:solidFill>
                <a:round/>
                <a:headEnd/>
                <a:tailEnd type="triangle" w="med" len="med"/>
              </a:ln>
              <a:effectLst/>
            </p:spPr>
            <p:txBody>
              <a:bodyPr/>
              <a:lstStyle/>
              <a:p>
                <a:endParaRPr lang="en-US"/>
              </a:p>
            </p:txBody>
          </p:sp>
          <p:sp>
            <p:nvSpPr>
              <p:cNvPr id="10248" name="Line 8"/>
              <p:cNvSpPr>
                <a:spLocks noChangeShapeType="1"/>
              </p:cNvSpPr>
              <p:nvPr/>
            </p:nvSpPr>
            <p:spPr bwMode="auto">
              <a:xfrm flipH="1">
                <a:off x="4896" y="288"/>
                <a:ext cx="384" cy="0"/>
              </a:xfrm>
              <a:prstGeom prst="line">
                <a:avLst/>
              </a:prstGeom>
              <a:noFill/>
              <a:ln w="28575">
                <a:solidFill>
                  <a:schemeClr val="accent2"/>
                </a:solidFill>
                <a:round/>
                <a:headEnd/>
                <a:tailEnd type="triangle" w="med" len="med"/>
              </a:ln>
              <a:effectLst/>
            </p:spPr>
            <p:txBody>
              <a:bodyPr/>
              <a:lstStyle/>
              <a:p>
                <a:endParaRPr lang="en-US"/>
              </a:p>
            </p:txBody>
          </p:sp>
        </p:grpSp>
      </p:grpSp>
      <p:grpSp>
        <p:nvGrpSpPr>
          <p:cNvPr id="10270" name="Group 30"/>
          <p:cNvGrpSpPr>
            <a:grpSpLocks/>
          </p:cNvGrpSpPr>
          <p:nvPr/>
        </p:nvGrpSpPr>
        <p:grpSpPr bwMode="auto">
          <a:xfrm>
            <a:off x="3589338" y="1981200"/>
            <a:ext cx="1938337" cy="1092200"/>
            <a:chOff x="1238" y="2224"/>
            <a:chExt cx="1221" cy="688"/>
          </a:xfrm>
        </p:grpSpPr>
        <p:sp>
          <p:nvSpPr>
            <p:cNvPr id="10251" name="Text Box 11"/>
            <p:cNvSpPr txBox="1">
              <a:spLocks noChangeArrowheads="1"/>
            </p:cNvSpPr>
            <p:nvPr/>
          </p:nvSpPr>
          <p:spPr bwMode="auto">
            <a:xfrm>
              <a:off x="1238" y="2425"/>
              <a:ext cx="533" cy="288"/>
            </a:xfrm>
            <a:prstGeom prst="rect">
              <a:avLst/>
            </a:prstGeom>
            <a:noFill/>
            <a:ln w="9525">
              <a:noFill/>
              <a:miter lim="800000"/>
              <a:headEnd/>
              <a:tailEnd/>
            </a:ln>
            <a:effectLst/>
          </p:spPr>
          <p:txBody>
            <a:bodyPr wrap="none">
              <a:spAutoFit/>
            </a:bodyPr>
            <a:lstStyle/>
            <a:p>
              <a:r>
                <a:rPr lang="en-US" i="1"/>
                <a:t>K</a:t>
              </a:r>
              <a:r>
                <a:rPr lang="en-US" i="1" baseline="-25000"/>
                <a:t>p</a:t>
              </a:r>
              <a:r>
                <a:rPr lang="en-US"/>
                <a:t> = </a:t>
              </a:r>
              <a:endParaRPr lang="en-US" i="1"/>
            </a:p>
          </p:txBody>
        </p:sp>
        <p:sp>
          <p:nvSpPr>
            <p:cNvPr id="10253" name="Text Box 13"/>
            <p:cNvSpPr txBox="1">
              <a:spLocks noChangeArrowheads="1"/>
            </p:cNvSpPr>
            <p:nvPr/>
          </p:nvSpPr>
          <p:spPr bwMode="auto">
            <a:xfrm>
              <a:off x="2272" y="2388"/>
              <a:ext cx="187" cy="212"/>
            </a:xfrm>
            <a:prstGeom prst="rect">
              <a:avLst/>
            </a:prstGeom>
            <a:noFill/>
            <a:ln w="9525">
              <a:noFill/>
              <a:miter lim="800000"/>
              <a:headEnd/>
              <a:tailEnd/>
            </a:ln>
            <a:effectLst/>
          </p:spPr>
          <p:txBody>
            <a:bodyPr wrap="none">
              <a:spAutoFit/>
            </a:bodyPr>
            <a:lstStyle/>
            <a:p>
              <a:r>
                <a:rPr lang="en-US" sz="1600"/>
                <a:t>2</a:t>
              </a:r>
            </a:p>
          </p:txBody>
        </p:sp>
        <p:sp>
          <p:nvSpPr>
            <p:cNvPr id="10252" name="Text Box 12"/>
            <p:cNvSpPr txBox="1">
              <a:spLocks noChangeArrowheads="1"/>
            </p:cNvSpPr>
            <p:nvPr/>
          </p:nvSpPr>
          <p:spPr bwMode="auto">
            <a:xfrm>
              <a:off x="1696" y="2244"/>
              <a:ext cx="700" cy="288"/>
            </a:xfrm>
            <a:prstGeom prst="rect">
              <a:avLst/>
            </a:prstGeom>
            <a:noFill/>
            <a:ln w="9525">
              <a:noFill/>
              <a:miter lim="800000"/>
              <a:headEnd/>
              <a:tailEnd/>
            </a:ln>
            <a:effectLst/>
          </p:spPr>
          <p:txBody>
            <a:bodyPr wrap="none">
              <a:spAutoFit/>
            </a:bodyPr>
            <a:lstStyle/>
            <a:p>
              <a:r>
                <a:rPr lang="en-US" i="1"/>
                <a:t>P</a:t>
              </a:r>
              <a:r>
                <a:rPr lang="en-US" baseline="-25000"/>
                <a:t>NO </a:t>
              </a:r>
              <a:r>
                <a:rPr lang="en-US" i="1"/>
                <a:t>P</a:t>
              </a:r>
              <a:r>
                <a:rPr lang="en-US" baseline="-25000"/>
                <a:t>O</a:t>
              </a:r>
              <a:endParaRPr lang="en-US" i="1"/>
            </a:p>
          </p:txBody>
        </p:sp>
        <p:sp>
          <p:nvSpPr>
            <p:cNvPr id="10254" name="Text Box 14"/>
            <p:cNvSpPr txBox="1">
              <a:spLocks noChangeArrowheads="1"/>
            </p:cNvSpPr>
            <p:nvPr/>
          </p:nvSpPr>
          <p:spPr bwMode="auto">
            <a:xfrm>
              <a:off x="1856" y="2224"/>
              <a:ext cx="187" cy="212"/>
            </a:xfrm>
            <a:prstGeom prst="rect">
              <a:avLst/>
            </a:prstGeom>
            <a:noFill/>
            <a:ln w="9525">
              <a:noFill/>
              <a:miter lim="800000"/>
              <a:headEnd/>
              <a:tailEnd/>
            </a:ln>
            <a:effectLst/>
          </p:spPr>
          <p:txBody>
            <a:bodyPr wrap="none">
              <a:spAutoFit/>
            </a:bodyPr>
            <a:lstStyle/>
            <a:p>
              <a:r>
                <a:rPr lang="en-US" sz="1600"/>
                <a:t>2</a:t>
              </a:r>
            </a:p>
          </p:txBody>
        </p:sp>
        <p:sp>
          <p:nvSpPr>
            <p:cNvPr id="10255" name="Line 15"/>
            <p:cNvSpPr>
              <a:spLocks noChangeShapeType="1"/>
            </p:cNvSpPr>
            <p:nvPr/>
          </p:nvSpPr>
          <p:spPr bwMode="auto">
            <a:xfrm>
              <a:off x="1696" y="2572"/>
              <a:ext cx="720" cy="0"/>
            </a:xfrm>
            <a:prstGeom prst="line">
              <a:avLst/>
            </a:prstGeom>
            <a:noFill/>
            <a:ln w="28575">
              <a:solidFill>
                <a:schemeClr val="tx1"/>
              </a:solidFill>
              <a:round/>
              <a:headEnd/>
              <a:tailEnd/>
            </a:ln>
            <a:effectLst/>
          </p:spPr>
          <p:txBody>
            <a:bodyPr/>
            <a:lstStyle/>
            <a:p>
              <a:endParaRPr lang="en-US"/>
            </a:p>
          </p:txBody>
        </p:sp>
        <p:grpSp>
          <p:nvGrpSpPr>
            <p:cNvPr id="10261" name="Group 21"/>
            <p:cNvGrpSpPr>
              <a:grpSpLocks/>
            </p:cNvGrpSpPr>
            <p:nvPr/>
          </p:nvGrpSpPr>
          <p:grpSpPr bwMode="auto">
            <a:xfrm>
              <a:off x="1828" y="2548"/>
              <a:ext cx="498" cy="364"/>
              <a:chOff x="1286" y="3568"/>
              <a:chExt cx="498" cy="364"/>
            </a:xfrm>
          </p:grpSpPr>
          <p:sp>
            <p:nvSpPr>
              <p:cNvPr id="10258" name="Text Box 18"/>
              <p:cNvSpPr txBox="1">
                <a:spLocks noChangeArrowheads="1"/>
              </p:cNvSpPr>
              <p:nvPr/>
            </p:nvSpPr>
            <p:spPr bwMode="auto">
              <a:xfrm>
                <a:off x="1286" y="3577"/>
                <a:ext cx="436" cy="288"/>
              </a:xfrm>
              <a:prstGeom prst="rect">
                <a:avLst/>
              </a:prstGeom>
              <a:noFill/>
              <a:ln w="9525">
                <a:noFill/>
                <a:miter lim="800000"/>
                <a:headEnd/>
                <a:tailEnd/>
              </a:ln>
              <a:effectLst/>
            </p:spPr>
            <p:txBody>
              <a:bodyPr wrap="none">
                <a:spAutoFit/>
              </a:bodyPr>
              <a:lstStyle/>
              <a:p>
                <a:r>
                  <a:rPr lang="en-US" i="1"/>
                  <a:t>P</a:t>
                </a:r>
                <a:r>
                  <a:rPr lang="en-US" baseline="-25000"/>
                  <a:t>NO</a:t>
                </a:r>
                <a:endParaRPr lang="en-US" i="1"/>
              </a:p>
            </p:txBody>
          </p:sp>
          <p:sp>
            <p:nvSpPr>
              <p:cNvPr id="10259" name="Text Box 19"/>
              <p:cNvSpPr txBox="1">
                <a:spLocks noChangeArrowheads="1"/>
              </p:cNvSpPr>
              <p:nvPr/>
            </p:nvSpPr>
            <p:spPr bwMode="auto">
              <a:xfrm>
                <a:off x="1440" y="3568"/>
                <a:ext cx="187" cy="212"/>
              </a:xfrm>
              <a:prstGeom prst="rect">
                <a:avLst/>
              </a:prstGeom>
              <a:noFill/>
              <a:ln w="9525">
                <a:noFill/>
                <a:miter lim="800000"/>
                <a:headEnd/>
                <a:tailEnd/>
              </a:ln>
              <a:effectLst/>
            </p:spPr>
            <p:txBody>
              <a:bodyPr wrap="none">
                <a:spAutoFit/>
              </a:bodyPr>
              <a:lstStyle/>
              <a:p>
                <a:r>
                  <a:rPr lang="en-US" sz="1600"/>
                  <a:t>2</a:t>
                </a:r>
              </a:p>
            </p:txBody>
          </p:sp>
          <p:sp>
            <p:nvSpPr>
              <p:cNvPr id="10260" name="Text Box 20"/>
              <p:cNvSpPr txBox="1">
                <a:spLocks noChangeArrowheads="1"/>
              </p:cNvSpPr>
              <p:nvPr/>
            </p:nvSpPr>
            <p:spPr bwMode="auto">
              <a:xfrm>
                <a:off x="1597" y="3720"/>
                <a:ext cx="187" cy="212"/>
              </a:xfrm>
              <a:prstGeom prst="rect">
                <a:avLst/>
              </a:prstGeom>
              <a:noFill/>
              <a:ln w="9525">
                <a:noFill/>
                <a:miter lim="800000"/>
                <a:headEnd/>
                <a:tailEnd/>
              </a:ln>
              <a:effectLst/>
            </p:spPr>
            <p:txBody>
              <a:bodyPr wrap="none">
                <a:spAutoFit/>
              </a:bodyPr>
              <a:lstStyle/>
              <a:p>
                <a:r>
                  <a:rPr lang="en-US" sz="1600"/>
                  <a:t>2</a:t>
                </a:r>
              </a:p>
            </p:txBody>
          </p:sp>
        </p:grpSp>
      </p:grpSp>
      <p:grpSp>
        <p:nvGrpSpPr>
          <p:cNvPr id="10285" name="Group 45"/>
          <p:cNvGrpSpPr>
            <a:grpSpLocks/>
          </p:cNvGrpSpPr>
          <p:nvPr/>
        </p:nvGrpSpPr>
        <p:grpSpPr bwMode="auto">
          <a:xfrm>
            <a:off x="3429000" y="3321050"/>
            <a:ext cx="2190750" cy="1022350"/>
            <a:chOff x="2160" y="2092"/>
            <a:chExt cx="1380" cy="644"/>
          </a:xfrm>
        </p:grpSpPr>
        <p:grpSp>
          <p:nvGrpSpPr>
            <p:cNvPr id="10273" name="Group 33"/>
            <p:cNvGrpSpPr>
              <a:grpSpLocks/>
            </p:cNvGrpSpPr>
            <p:nvPr/>
          </p:nvGrpSpPr>
          <p:grpSpPr bwMode="auto">
            <a:xfrm>
              <a:off x="2160" y="2236"/>
              <a:ext cx="413" cy="355"/>
              <a:chOff x="806" y="3001"/>
              <a:chExt cx="413" cy="355"/>
            </a:xfrm>
          </p:grpSpPr>
          <p:sp>
            <p:nvSpPr>
              <p:cNvPr id="10271" name="Text Box 31"/>
              <p:cNvSpPr txBox="1">
                <a:spLocks noChangeArrowheads="1"/>
              </p:cNvSpPr>
              <p:nvPr/>
            </p:nvSpPr>
            <p:spPr bwMode="auto">
              <a:xfrm>
                <a:off x="806" y="3001"/>
                <a:ext cx="344" cy="288"/>
              </a:xfrm>
              <a:prstGeom prst="rect">
                <a:avLst/>
              </a:prstGeom>
              <a:noFill/>
              <a:ln w="9525">
                <a:noFill/>
                <a:miter lim="800000"/>
                <a:headEnd/>
                <a:tailEnd/>
              </a:ln>
              <a:effectLst/>
            </p:spPr>
            <p:txBody>
              <a:bodyPr wrap="none">
                <a:spAutoFit/>
              </a:bodyPr>
              <a:lstStyle/>
              <a:p>
                <a:r>
                  <a:rPr lang="en-US" i="1"/>
                  <a:t>P</a:t>
                </a:r>
                <a:r>
                  <a:rPr lang="en-US" baseline="-25000"/>
                  <a:t>O</a:t>
                </a:r>
                <a:endParaRPr lang="en-US" i="1"/>
              </a:p>
            </p:txBody>
          </p:sp>
          <p:sp>
            <p:nvSpPr>
              <p:cNvPr id="10272" name="Text Box 32"/>
              <p:cNvSpPr txBox="1">
                <a:spLocks noChangeArrowheads="1"/>
              </p:cNvSpPr>
              <p:nvPr/>
            </p:nvSpPr>
            <p:spPr bwMode="auto">
              <a:xfrm>
                <a:off x="1032" y="3144"/>
                <a:ext cx="187" cy="212"/>
              </a:xfrm>
              <a:prstGeom prst="rect">
                <a:avLst/>
              </a:prstGeom>
              <a:noFill/>
              <a:ln w="9525">
                <a:noFill/>
                <a:miter lim="800000"/>
                <a:headEnd/>
                <a:tailEnd/>
              </a:ln>
              <a:effectLst/>
            </p:spPr>
            <p:txBody>
              <a:bodyPr wrap="none">
                <a:spAutoFit/>
              </a:bodyPr>
              <a:lstStyle/>
              <a:p>
                <a:r>
                  <a:rPr lang="en-US" sz="1600"/>
                  <a:t>2</a:t>
                </a:r>
              </a:p>
            </p:txBody>
          </p:sp>
        </p:grpSp>
        <p:sp>
          <p:nvSpPr>
            <p:cNvPr id="10274" name="Text Box 34"/>
            <p:cNvSpPr txBox="1">
              <a:spLocks noChangeArrowheads="1"/>
            </p:cNvSpPr>
            <p:nvPr/>
          </p:nvSpPr>
          <p:spPr bwMode="auto">
            <a:xfrm>
              <a:off x="2576" y="2269"/>
              <a:ext cx="480" cy="288"/>
            </a:xfrm>
            <a:prstGeom prst="rect">
              <a:avLst/>
            </a:prstGeom>
            <a:noFill/>
            <a:ln w="9525">
              <a:noFill/>
              <a:miter lim="800000"/>
              <a:headEnd/>
              <a:tailEnd/>
            </a:ln>
            <a:effectLst/>
          </p:spPr>
          <p:txBody>
            <a:bodyPr wrap="none">
              <a:spAutoFit/>
            </a:bodyPr>
            <a:lstStyle/>
            <a:p>
              <a:r>
                <a:rPr lang="en-US"/>
                <a:t>= </a:t>
              </a:r>
              <a:r>
                <a:rPr lang="en-US" i="1"/>
                <a:t>K</a:t>
              </a:r>
              <a:r>
                <a:rPr lang="en-US" i="1" baseline="-25000"/>
                <a:t>p</a:t>
              </a:r>
              <a:endParaRPr lang="en-US"/>
            </a:p>
          </p:txBody>
        </p:sp>
        <p:grpSp>
          <p:nvGrpSpPr>
            <p:cNvPr id="10263" name="Group 23"/>
            <p:cNvGrpSpPr>
              <a:grpSpLocks/>
            </p:cNvGrpSpPr>
            <p:nvPr/>
          </p:nvGrpSpPr>
          <p:grpSpPr bwMode="auto">
            <a:xfrm>
              <a:off x="3042" y="2092"/>
              <a:ext cx="498" cy="364"/>
              <a:chOff x="1286" y="3568"/>
              <a:chExt cx="498" cy="364"/>
            </a:xfrm>
          </p:grpSpPr>
          <p:sp>
            <p:nvSpPr>
              <p:cNvPr id="10264" name="Text Box 24"/>
              <p:cNvSpPr txBox="1">
                <a:spLocks noChangeArrowheads="1"/>
              </p:cNvSpPr>
              <p:nvPr/>
            </p:nvSpPr>
            <p:spPr bwMode="auto">
              <a:xfrm>
                <a:off x="1286" y="3577"/>
                <a:ext cx="436" cy="288"/>
              </a:xfrm>
              <a:prstGeom prst="rect">
                <a:avLst/>
              </a:prstGeom>
              <a:noFill/>
              <a:ln w="9525">
                <a:noFill/>
                <a:miter lim="800000"/>
                <a:headEnd/>
                <a:tailEnd/>
              </a:ln>
              <a:effectLst/>
            </p:spPr>
            <p:txBody>
              <a:bodyPr wrap="none">
                <a:spAutoFit/>
              </a:bodyPr>
              <a:lstStyle/>
              <a:p>
                <a:r>
                  <a:rPr lang="en-US" i="1"/>
                  <a:t>P</a:t>
                </a:r>
                <a:r>
                  <a:rPr lang="en-US" baseline="-25000"/>
                  <a:t>NO</a:t>
                </a:r>
                <a:endParaRPr lang="en-US" i="1"/>
              </a:p>
            </p:txBody>
          </p:sp>
          <p:sp>
            <p:nvSpPr>
              <p:cNvPr id="10265" name="Text Box 25"/>
              <p:cNvSpPr txBox="1">
                <a:spLocks noChangeArrowheads="1"/>
              </p:cNvSpPr>
              <p:nvPr/>
            </p:nvSpPr>
            <p:spPr bwMode="auto">
              <a:xfrm>
                <a:off x="1440" y="3568"/>
                <a:ext cx="187" cy="212"/>
              </a:xfrm>
              <a:prstGeom prst="rect">
                <a:avLst/>
              </a:prstGeom>
              <a:noFill/>
              <a:ln w="9525">
                <a:noFill/>
                <a:miter lim="800000"/>
                <a:headEnd/>
                <a:tailEnd/>
              </a:ln>
              <a:effectLst/>
            </p:spPr>
            <p:txBody>
              <a:bodyPr wrap="none">
                <a:spAutoFit/>
              </a:bodyPr>
              <a:lstStyle/>
              <a:p>
                <a:r>
                  <a:rPr lang="en-US" sz="1600"/>
                  <a:t>2</a:t>
                </a:r>
              </a:p>
            </p:txBody>
          </p:sp>
          <p:sp>
            <p:nvSpPr>
              <p:cNvPr id="10266" name="Text Box 26"/>
              <p:cNvSpPr txBox="1">
                <a:spLocks noChangeArrowheads="1"/>
              </p:cNvSpPr>
              <p:nvPr/>
            </p:nvSpPr>
            <p:spPr bwMode="auto">
              <a:xfrm>
                <a:off x="1597" y="3720"/>
                <a:ext cx="187" cy="212"/>
              </a:xfrm>
              <a:prstGeom prst="rect">
                <a:avLst/>
              </a:prstGeom>
              <a:noFill/>
              <a:ln w="9525">
                <a:noFill/>
                <a:miter lim="800000"/>
                <a:headEnd/>
                <a:tailEnd/>
              </a:ln>
              <a:effectLst/>
            </p:spPr>
            <p:txBody>
              <a:bodyPr wrap="none">
                <a:spAutoFit/>
              </a:bodyPr>
              <a:lstStyle/>
              <a:p>
                <a:r>
                  <a:rPr lang="en-US" sz="1600"/>
                  <a:t>2</a:t>
                </a:r>
              </a:p>
            </p:txBody>
          </p:sp>
        </p:grpSp>
        <p:grpSp>
          <p:nvGrpSpPr>
            <p:cNvPr id="10269" name="Group 29"/>
            <p:cNvGrpSpPr>
              <a:grpSpLocks/>
            </p:cNvGrpSpPr>
            <p:nvPr/>
          </p:nvGrpSpPr>
          <p:grpSpPr bwMode="auto">
            <a:xfrm>
              <a:off x="3073" y="2412"/>
              <a:ext cx="436" cy="324"/>
              <a:chOff x="3428" y="2304"/>
              <a:chExt cx="436" cy="324"/>
            </a:xfrm>
          </p:grpSpPr>
          <p:sp>
            <p:nvSpPr>
              <p:cNvPr id="10267" name="Text Box 27"/>
              <p:cNvSpPr txBox="1">
                <a:spLocks noChangeArrowheads="1"/>
              </p:cNvSpPr>
              <p:nvPr/>
            </p:nvSpPr>
            <p:spPr bwMode="auto">
              <a:xfrm>
                <a:off x="3428" y="2340"/>
                <a:ext cx="436" cy="288"/>
              </a:xfrm>
              <a:prstGeom prst="rect">
                <a:avLst/>
              </a:prstGeom>
              <a:noFill/>
              <a:ln w="9525">
                <a:noFill/>
                <a:miter lim="800000"/>
                <a:headEnd/>
                <a:tailEnd/>
              </a:ln>
              <a:effectLst/>
            </p:spPr>
            <p:txBody>
              <a:bodyPr wrap="none">
                <a:spAutoFit/>
              </a:bodyPr>
              <a:lstStyle/>
              <a:p>
                <a:r>
                  <a:rPr lang="en-US" i="1"/>
                  <a:t>P</a:t>
                </a:r>
                <a:r>
                  <a:rPr lang="en-US" baseline="-25000"/>
                  <a:t>NO</a:t>
                </a:r>
                <a:endParaRPr lang="en-US" i="1"/>
              </a:p>
            </p:txBody>
          </p:sp>
          <p:sp>
            <p:nvSpPr>
              <p:cNvPr id="10268" name="Text Box 28"/>
              <p:cNvSpPr txBox="1">
                <a:spLocks noChangeArrowheads="1"/>
              </p:cNvSpPr>
              <p:nvPr/>
            </p:nvSpPr>
            <p:spPr bwMode="auto">
              <a:xfrm>
                <a:off x="3592" y="2304"/>
                <a:ext cx="187" cy="212"/>
              </a:xfrm>
              <a:prstGeom prst="rect">
                <a:avLst/>
              </a:prstGeom>
              <a:noFill/>
              <a:ln w="9525">
                <a:noFill/>
                <a:miter lim="800000"/>
                <a:headEnd/>
                <a:tailEnd/>
              </a:ln>
              <a:effectLst/>
            </p:spPr>
            <p:txBody>
              <a:bodyPr wrap="none">
                <a:spAutoFit/>
              </a:bodyPr>
              <a:lstStyle/>
              <a:p>
                <a:r>
                  <a:rPr lang="en-US" sz="1600"/>
                  <a:t>2</a:t>
                </a:r>
              </a:p>
            </p:txBody>
          </p:sp>
        </p:grpSp>
        <p:sp>
          <p:nvSpPr>
            <p:cNvPr id="10275" name="Line 35"/>
            <p:cNvSpPr>
              <a:spLocks noChangeShapeType="1"/>
            </p:cNvSpPr>
            <p:nvPr/>
          </p:nvSpPr>
          <p:spPr bwMode="auto">
            <a:xfrm>
              <a:off x="3099" y="2436"/>
              <a:ext cx="384" cy="0"/>
            </a:xfrm>
            <a:prstGeom prst="line">
              <a:avLst/>
            </a:prstGeom>
            <a:noFill/>
            <a:ln w="28575">
              <a:solidFill>
                <a:schemeClr val="tx1"/>
              </a:solidFill>
              <a:round/>
              <a:headEnd/>
              <a:tailEnd/>
            </a:ln>
            <a:effectLst/>
          </p:spPr>
          <p:txBody>
            <a:bodyPr/>
            <a:lstStyle/>
            <a:p>
              <a:endParaRPr lang="en-US"/>
            </a:p>
          </p:txBody>
        </p:sp>
      </p:grpSp>
      <p:grpSp>
        <p:nvGrpSpPr>
          <p:cNvPr id="10283" name="Group 43"/>
          <p:cNvGrpSpPr>
            <a:grpSpLocks/>
          </p:cNvGrpSpPr>
          <p:nvPr/>
        </p:nvGrpSpPr>
        <p:grpSpPr bwMode="auto">
          <a:xfrm>
            <a:off x="1905000" y="4648200"/>
            <a:ext cx="4052888" cy="563563"/>
            <a:chOff x="2160" y="3005"/>
            <a:chExt cx="2553" cy="355"/>
          </a:xfrm>
        </p:grpSpPr>
        <p:grpSp>
          <p:nvGrpSpPr>
            <p:cNvPr id="10279" name="Group 39"/>
            <p:cNvGrpSpPr>
              <a:grpSpLocks/>
            </p:cNvGrpSpPr>
            <p:nvPr/>
          </p:nvGrpSpPr>
          <p:grpSpPr bwMode="auto">
            <a:xfrm>
              <a:off x="2160" y="3005"/>
              <a:ext cx="413" cy="355"/>
              <a:chOff x="806" y="3001"/>
              <a:chExt cx="413" cy="355"/>
            </a:xfrm>
          </p:grpSpPr>
          <p:sp>
            <p:nvSpPr>
              <p:cNvPr id="10280" name="Text Box 40"/>
              <p:cNvSpPr txBox="1">
                <a:spLocks noChangeArrowheads="1"/>
              </p:cNvSpPr>
              <p:nvPr/>
            </p:nvSpPr>
            <p:spPr bwMode="auto">
              <a:xfrm>
                <a:off x="806" y="3001"/>
                <a:ext cx="344" cy="288"/>
              </a:xfrm>
              <a:prstGeom prst="rect">
                <a:avLst/>
              </a:prstGeom>
              <a:noFill/>
              <a:ln w="9525">
                <a:noFill/>
                <a:miter lim="800000"/>
                <a:headEnd/>
                <a:tailEnd/>
              </a:ln>
              <a:effectLst/>
            </p:spPr>
            <p:txBody>
              <a:bodyPr wrap="none">
                <a:spAutoFit/>
              </a:bodyPr>
              <a:lstStyle/>
              <a:p>
                <a:r>
                  <a:rPr lang="en-US" i="1"/>
                  <a:t>P</a:t>
                </a:r>
                <a:r>
                  <a:rPr lang="en-US" baseline="-25000"/>
                  <a:t>O</a:t>
                </a:r>
                <a:endParaRPr lang="en-US" i="1"/>
              </a:p>
            </p:txBody>
          </p:sp>
          <p:sp>
            <p:nvSpPr>
              <p:cNvPr id="10281" name="Text Box 41"/>
              <p:cNvSpPr txBox="1">
                <a:spLocks noChangeArrowheads="1"/>
              </p:cNvSpPr>
              <p:nvPr/>
            </p:nvSpPr>
            <p:spPr bwMode="auto">
              <a:xfrm>
                <a:off x="1032" y="3144"/>
                <a:ext cx="187" cy="212"/>
              </a:xfrm>
              <a:prstGeom prst="rect">
                <a:avLst/>
              </a:prstGeom>
              <a:noFill/>
              <a:ln w="9525">
                <a:noFill/>
                <a:miter lim="800000"/>
                <a:headEnd/>
                <a:tailEnd/>
              </a:ln>
              <a:effectLst/>
            </p:spPr>
            <p:txBody>
              <a:bodyPr wrap="none">
                <a:spAutoFit/>
              </a:bodyPr>
              <a:lstStyle/>
              <a:p>
                <a:r>
                  <a:rPr lang="en-US" sz="1600"/>
                  <a:t>2</a:t>
                </a:r>
              </a:p>
            </p:txBody>
          </p:sp>
        </p:grpSp>
        <p:sp>
          <p:nvSpPr>
            <p:cNvPr id="10282" name="Text Box 42"/>
            <p:cNvSpPr txBox="1">
              <a:spLocks noChangeArrowheads="1"/>
            </p:cNvSpPr>
            <p:nvPr/>
          </p:nvSpPr>
          <p:spPr bwMode="auto">
            <a:xfrm>
              <a:off x="2496" y="3024"/>
              <a:ext cx="2217" cy="288"/>
            </a:xfrm>
            <a:prstGeom prst="rect">
              <a:avLst/>
            </a:prstGeom>
            <a:noFill/>
            <a:ln w="9525">
              <a:noFill/>
              <a:miter lim="800000"/>
              <a:headEnd/>
              <a:tailEnd/>
            </a:ln>
            <a:effectLst/>
          </p:spPr>
          <p:txBody>
            <a:bodyPr wrap="none">
              <a:spAutoFit/>
            </a:bodyPr>
            <a:lstStyle/>
            <a:p>
              <a:r>
                <a:rPr lang="en-US"/>
                <a:t>= 158 x (0.400)</a:t>
              </a:r>
              <a:r>
                <a:rPr lang="en-US" baseline="30000"/>
                <a:t>2</a:t>
              </a:r>
              <a:r>
                <a:rPr lang="en-US"/>
                <a:t>/(0.270)</a:t>
              </a:r>
              <a:r>
                <a:rPr lang="en-US" baseline="30000"/>
                <a:t>2</a:t>
              </a:r>
              <a:endParaRPr lang="en-US"/>
            </a:p>
          </p:txBody>
        </p:sp>
      </p:grpSp>
      <p:sp>
        <p:nvSpPr>
          <p:cNvPr id="10284" name="Text Box 44"/>
          <p:cNvSpPr txBox="1">
            <a:spLocks noChangeArrowheads="1"/>
          </p:cNvSpPr>
          <p:nvPr/>
        </p:nvSpPr>
        <p:spPr bwMode="auto">
          <a:xfrm>
            <a:off x="5868988" y="4673600"/>
            <a:ext cx="1547812" cy="457200"/>
          </a:xfrm>
          <a:prstGeom prst="rect">
            <a:avLst/>
          </a:prstGeom>
          <a:noFill/>
          <a:ln w="9525">
            <a:noFill/>
            <a:miter lim="800000"/>
            <a:headEnd/>
            <a:tailEnd/>
          </a:ln>
          <a:effectLst/>
        </p:spPr>
        <p:txBody>
          <a:bodyPr wrap="none">
            <a:spAutoFit/>
          </a:bodyPr>
          <a:lstStyle/>
          <a:p>
            <a:r>
              <a:rPr lang="en-US"/>
              <a:t>= 347 atm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70"/>
                                        </p:tgtEl>
                                        <p:attrNameLst>
                                          <p:attrName>style.visibility</p:attrName>
                                        </p:attrNameLst>
                                      </p:cBhvr>
                                      <p:to>
                                        <p:strVal val="visible"/>
                                      </p:to>
                                    </p:set>
                                    <p:anim calcmode="lin" valueType="num">
                                      <p:cBhvr additive="base">
                                        <p:cTn id="7" dur="500" fill="hold"/>
                                        <p:tgtEl>
                                          <p:spTgt spid="10270"/>
                                        </p:tgtEl>
                                        <p:attrNameLst>
                                          <p:attrName>ppt_x</p:attrName>
                                        </p:attrNameLst>
                                      </p:cBhvr>
                                      <p:tavLst>
                                        <p:tav tm="0">
                                          <p:val>
                                            <p:strVal val="0-#ppt_w/2"/>
                                          </p:val>
                                        </p:tav>
                                        <p:tav tm="100000">
                                          <p:val>
                                            <p:strVal val="#ppt_x"/>
                                          </p:val>
                                        </p:tav>
                                      </p:tavLst>
                                    </p:anim>
                                    <p:anim calcmode="lin" valueType="num">
                                      <p:cBhvr additive="base">
                                        <p:cTn id="8" dur="500" fill="hold"/>
                                        <p:tgtEl>
                                          <p:spTgt spid="1027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285"/>
                                        </p:tgtEl>
                                        <p:attrNameLst>
                                          <p:attrName>style.visibility</p:attrName>
                                        </p:attrNameLst>
                                      </p:cBhvr>
                                      <p:to>
                                        <p:strVal val="visible"/>
                                      </p:to>
                                    </p:set>
                                    <p:anim calcmode="lin" valueType="num">
                                      <p:cBhvr additive="base">
                                        <p:cTn id="13" dur="500" fill="hold"/>
                                        <p:tgtEl>
                                          <p:spTgt spid="10285"/>
                                        </p:tgtEl>
                                        <p:attrNameLst>
                                          <p:attrName>ppt_x</p:attrName>
                                        </p:attrNameLst>
                                      </p:cBhvr>
                                      <p:tavLst>
                                        <p:tav tm="0">
                                          <p:val>
                                            <p:strVal val="0-#ppt_w/2"/>
                                          </p:val>
                                        </p:tav>
                                        <p:tav tm="100000">
                                          <p:val>
                                            <p:strVal val="#ppt_x"/>
                                          </p:val>
                                        </p:tav>
                                      </p:tavLst>
                                    </p:anim>
                                    <p:anim calcmode="lin" valueType="num">
                                      <p:cBhvr additive="base">
                                        <p:cTn id="14" dur="500" fill="hold"/>
                                        <p:tgtEl>
                                          <p:spTgt spid="1028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283"/>
                                        </p:tgtEl>
                                        <p:attrNameLst>
                                          <p:attrName>style.visibility</p:attrName>
                                        </p:attrNameLst>
                                      </p:cBhvr>
                                      <p:to>
                                        <p:strVal val="visible"/>
                                      </p:to>
                                    </p:set>
                                    <p:anim calcmode="lin" valueType="num">
                                      <p:cBhvr additive="base">
                                        <p:cTn id="19" dur="500" fill="hold"/>
                                        <p:tgtEl>
                                          <p:spTgt spid="10283"/>
                                        </p:tgtEl>
                                        <p:attrNameLst>
                                          <p:attrName>ppt_x</p:attrName>
                                        </p:attrNameLst>
                                      </p:cBhvr>
                                      <p:tavLst>
                                        <p:tav tm="0">
                                          <p:val>
                                            <p:strVal val="0-#ppt_w/2"/>
                                          </p:val>
                                        </p:tav>
                                        <p:tav tm="100000">
                                          <p:val>
                                            <p:strVal val="#ppt_x"/>
                                          </p:val>
                                        </p:tav>
                                      </p:tavLst>
                                    </p:anim>
                                    <p:anim calcmode="lin" valueType="num">
                                      <p:cBhvr additive="base">
                                        <p:cTn id="20" dur="500" fill="hold"/>
                                        <p:tgtEl>
                                          <p:spTgt spid="1028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284"/>
                                        </p:tgtEl>
                                        <p:attrNameLst>
                                          <p:attrName>style.visibility</p:attrName>
                                        </p:attrNameLst>
                                      </p:cBhvr>
                                      <p:to>
                                        <p:strVal val="visible"/>
                                      </p:to>
                                    </p:set>
                                    <p:anim calcmode="lin" valueType="num">
                                      <p:cBhvr additive="base">
                                        <p:cTn id="25" dur="500" fill="hold"/>
                                        <p:tgtEl>
                                          <p:spTgt spid="10284"/>
                                        </p:tgtEl>
                                        <p:attrNameLst>
                                          <p:attrName>ppt_x</p:attrName>
                                        </p:attrNameLst>
                                      </p:cBhvr>
                                      <p:tavLst>
                                        <p:tav tm="0">
                                          <p:val>
                                            <p:strVal val="1+#ppt_w/2"/>
                                          </p:val>
                                        </p:tav>
                                        <p:tav tm="100000">
                                          <p:val>
                                            <p:strVal val="#ppt_x"/>
                                          </p:val>
                                        </p:tav>
                                      </p:tavLst>
                                    </p:anim>
                                    <p:anim calcmode="lin" valueType="num">
                                      <p:cBhvr additive="base">
                                        <p:cTn id="26" dur="500" fill="hold"/>
                                        <p:tgtEl>
                                          <p:spTgt spid="102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3"/>
          <p:cNvSpPr>
            <a:spLocks noGrp="1"/>
          </p:cNvSpPr>
          <p:nvPr>
            <p:ph type="sldNum" sz="quarter" idx="12"/>
          </p:nvPr>
        </p:nvSpPr>
        <p:spPr/>
        <p:txBody>
          <a:bodyPr/>
          <a:lstStyle/>
          <a:p>
            <a:fld id="{58FAFF2A-F60A-40EA-A308-4004155383A0}" type="slidenum">
              <a:rPr lang="en-US"/>
              <a:pPr/>
              <a:t>11</a:t>
            </a:fld>
            <a:endParaRPr lang="en-US"/>
          </a:p>
        </p:txBody>
      </p:sp>
      <p:sp>
        <p:nvSpPr>
          <p:cNvPr id="11266" name="Text Box 2"/>
          <p:cNvSpPr txBox="1">
            <a:spLocks noChangeArrowheads="1"/>
          </p:cNvSpPr>
          <p:nvPr/>
        </p:nvSpPr>
        <p:spPr bwMode="auto">
          <a:xfrm>
            <a:off x="266700" y="228600"/>
            <a:ext cx="8610600" cy="822325"/>
          </a:xfrm>
          <a:prstGeom prst="rect">
            <a:avLst/>
          </a:prstGeom>
          <a:noFill/>
          <a:ln w="9525">
            <a:noFill/>
            <a:miter lim="800000"/>
            <a:headEnd/>
            <a:tailEnd/>
          </a:ln>
          <a:effectLst/>
        </p:spPr>
        <p:txBody>
          <a:bodyPr>
            <a:spAutoFit/>
          </a:bodyPr>
          <a:lstStyle/>
          <a:p>
            <a:pPr>
              <a:spcBef>
                <a:spcPct val="50000"/>
              </a:spcBef>
            </a:pPr>
            <a:r>
              <a:rPr lang="en-US" b="1" i="1"/>
              <a:t>Heterogenous equilibrium </a:t>
            </a:r>
            <a:r>
              <a:rPr lang="en-US"/>
              <a:t>applies to reactions in which reactants and products </a:t>
            </a:r>
            <a:r>
              <a:rPr lang="en-US" b="1"/>
              <a:t>are in different phases.</a:t>
            </a:r>
            <a:endParaRPr lang="en-US" b="1" i="1"/>
          </a:p>
        </p:txBody>
      </p:sp>
      <p:grpSp>
        <p:nvGrpSpPr>
          <p:cNvPr id="11271" name="Group 7"/>
          <p:cNvGrpSpPr>
            <a:grpSpLocks/>
          </p:cNvGrpSpPr>
          <p:nvPr/>
        </p:nvGrpSpPr>
        <p:grpSpPr bwMode="auto">
          <a:xfrm>
            <a:off x="2235200" y="1284288"/>
            <a:ext cx="4681538" cy="457200"/>
            <a:chOff x="1574" y="1081"/>
            <a:chExt cx="2949" cy="288"/>
          </a:xfrm>
        </p:grpSpPr>
        <p:sp>
          <p:nvSpPr>
            <p:cNvPr id="11267" name="Text Box 3"/>
            <p:cNvSpPr txBox="1">
              <a:spLocks noChangeArrowheads="1"/>
            </p:cNvSpPr>
            <p:nvPr/>
          </p:nvSpPr>
          <p:spPr bwMode="auto">
            <a:xfrm>
              <a:off x="1574" y="1081"/>
              <a:ext cx="2949" cy="288"/>
            </a:xfrm>
            <a:prstGeom prst="rect">
              <a:avLst/>
            </a:prstGeom>
            <a:noFill/>
            <a:ln w="9525">
              <a:noFill/>
              <a:miter lim="800000"/>
              <a:headEnd/>
              <a:tailEnd/>
            </a:ln>
            <a:effectLst/>
          </p:spPr>
          <p:txBody>
            <a:bodyPr wrap="none">
              <a:spAutoFit/>
            </a:bodyPr>
            <a:lstStyle/>
            <a:p>
              <a:r>
                <a:rPr lang="en-US"/>
                <a:t>CaCO</a:t>
              </a:r>
              <a:r>
                <a:rPr lang="en-US" baseline="-25000"/>
                <a:t>3</a:t>
              </a:r>
              <a:r>
                <a:rPr lang="en-US"/>
                <a:t> </a:t>
              </a:r>
              <a:r>
                <a:rPr lang="en-US" sz="2000"/>
                <a:t>(</a:t>
              </a:r>
              <a:r>
                <a:rPr lang="en-US" sz="2000" i="1"/>
                <a:t>s</a:t>
              </a:r>
              <a:r>
                <a:rPr lang="en-US" sz="2000"/>
                <a:t>)</a:t>
              </a:r>
              <a:r>
                <a:rPr lang="en-US"/>
                <a:t>          CaO </a:t>
              </a:r>
              <a:r>
                <a:rPr lang="en-US" sz="2000"/>
                <a:t>(</a:t>
              </a:r>
              <a:r>
                <a:rPr lang="en-US" sz="2000" i="1"/>
                <a:t>s</a:t>
              </a:r>
              <a:r>
                <a:rPr lang="en-US" sz="2000"/>
                <a:t>)</a:t>
              </a:r>
              <a:r>
                <a:rPr lang="en-US"/>
                <a:t> + CO</a:t>
              </a:r>
              <a:r>
                <a:rPr lang="en-US" baseline="-25000"/>
                <a:t>2</a:t>
              </a:r>
              <a:r>
                <a:rPr lang="en-US"/>
                <a:t> </a:t>
              </a:r>
              <a:r>
                <a:rPr lang="en-US" sz="2000"/>
                <a:t>(</a:t>
              </a:r>
              <a:r>
                <a:rPr lang="en-US" sz="2000" i="1"/>
                <a:t>g</a:t>
              </a:r>
              <a:r>
                <a:rPr lang="en-US" sz="2000"/>
                <a:t>)</a:t>
              </a:r>
            </a:p>
          </p:txBody>
        </p:sp>
        <p:grpSp>
          <p:nvGrpSpPr>
            <p:cNvPr id="11268" name="Group 4"/>
            <p:cNvGrpSpPr>
              <a:grpSpLocks/>
            </p:cNvGrpSpPr>
            <p:nvPr/>
          </p:nvGrpSpPr>
          <p:grpSpPr bwMode="auto">
            <a:xfrm>
              <a:off x="2552" y="1192"/>
              <a:ext cx="384" cy="96"/>
              <a:chOff x="4896" y="192"/>
              <a:chExt cx="384" cy="96"/>
            </a:xfrm>
          </p:grpSpPr>
          <p:sp>
            <p:nvSpPr>
              <p:cNvPr id="11269" name="Line 5"/>
              <p:cNvSpPr>
                <a:spLocks noChangeShapeType="1"/>
              </p:cNvSpPr>
              <p:nvPr/>
            </p:nvSpPr>
            <p:spPr bwMode="auto">
              <a:xfrm>
                <a:off x="4896" y="192"/>
                <a:ext cx="384" cy="0"/>
              </a:xfrm>
              <a:prstGeom prst="line">
                <a:avLst/>
              </a:prstGeom>
              <a:noFill/>
              <a:ln w="28575">
                <a:solidFill>
                  <a:schemeClr val="tx1"/>
                </a:solidFill>
                <a:round/>
                <a:headEnd/>
                <a:tailEnd type="triangle" w="med" len="med"/>
              </a:ln>
              <a:effectLst/>
            </p:spPr>
            <p:txBody>
              <a:bodyPr/>
              <a:lstStyle/>
              <a:p>
                <a:endParaRPr lang="en-US"/>
              </a:p>
            </p:txBody>
          </p:sp>
          <p:sp>
            <p:nvSpPr>
              <p:cNvPr id="11270" name="Line 6"/>
              <p:cNvSpPr>
                <a:spLocks noChangeShapeType="1"/>
              </p:cNvSpPr>
              <p:nvPr/>
            </p:nvSpPr>
            <p:spPr bwMode="auto">
              <a:xfrm flipH="1">
                <a:off x="4896" y="288"/>
                <a:ext cx="384" cy="0"/>
              </a:xfrm>
              <a:prstGeom prst="line">
                <a:avLst/>
              </a:prstGeom>
              <a:noFill/>
              <a:ln w="28575">
                <a:solidFill>
                  <a:schemeClr val="tx1"/>
                </a:solidFill>
                <a:round/>
                <a:headEnd/>
                <a:tailEnd type="triangle" w="med" len="med"/>
              </a:ln>
              <a:effectLst/>
            </p:spPr>
            <p:txBody>
              <a:bodyPr/>
              <a:lstStyle/>
              <a:p>
                <a:endParaRPr lang="en-US"/>
              </a:p>
            </p:txBody>
          </p:sp>
        </p:grpSp>
      </p:grpSp>
      <p:sp>
        <p:nvSpPr>
          <p:cNvPr id="11281" name="Text Box 17"/>
          <p:cNvSpPr txBox="1">
            <a:spLocks noChangeArrowheads="1"/>
          </p:cNvSpPr>
          <p:nvPr/>
        </p:nvSpPr>
        <p:spPr bwMode="auto">
          <a:xfrm>
            <a:off x="5029200" y="2286000"/>
            <a:ext cx="2811463" cy="822325"/>
          </a:xfrm>
          <a:prstGeom prst="rect">
            <a:avLst/>
          </a:prstGeom>
          <a:noFill/>
          <a:ln w="9525">
            <a:noFill/>
            <a:miter lim="800000"/>
            <a:headEnd/>
            <a:tailEnd/>
          </a:ln>
          <a:effectLst/>
        </p:spPr>
        <p:txBody>
          <a:bodyPr wrap="none">
            <a:spAutoFit/>
          </a:bodyPr>
          <a:lstStyle/>
          <a:p>
            <a:r>
              <a:rPr lang="en-US"/>
              <a:t>[CaCO</a:t>
            </a:r>
            <a:r>
              <a:rPr lang="en-US" baseline="-25000"/>
              <a:t>3</a:t>
            </a:r>
            <a:r>
              <a:rPr lang="en-US"/>
              <a:t>] = constant</a:t>
            </a:r>
          </a:p>
          <a:p>
            <a:r>
              <a:rPr lang="en-US"/>
              <a:t>[CaO] = constant</a:t>
            </a:r>
          </a:p>
        </p:txBody>
      </p:sp>
      <p:sp>
        <p:nvSpPr>
          <p:cNvPr id="11282" name="Text Box 18"/>
          <p:cNvSpPr txBox="1">
            <a:spLocks noChangeArrowheads="1"/>
          </p:cNvSpPr>
          <p:nvPr/>
        </p:nvSpPr>
        <p:spPr bwMode="auto">
          <a:xfrm>
            <a:off x="381000" y="3570288"/>
            <a:ext cx="1919288" cy="457200"/>
          </a:xfrm>
          <a:prstGeom prst="rect">
            <a:avLst/>
          </a:prstGeom>
          <a:noFill/>
          <a:ln w="9525">
            <a:noFill/>
            <a:miter lim="800000"/>
            <a:headEnd/>
            <a:tailEnd/>
          </a:ln>
          <a:effectLst/>
        </p:spPr>
        <p:txBody>
          <a:bodyPr wrap="none">
            <a:spAutoFit/>
          </a:bodyPr>
          <a:lstStyle/>
          <a:p>
            <a:r>
              <a:rPr lang="en-US" i="1"/>
              <a:t>K</a:t>
            </a:r>
            <a:r>
              <a:rPr lang="en-US" i="1" baseline="-25000"/>
              <a:t>c</a:t>
            </a:r>
            <a:r>
              <a:rPr lang="en-US" i="1"/>
              <a:t> </a:t>
            </a:r>
            <a:r>
              <a:rPr lang="en-US"/>
              <a:t>= [CO</a:t>
            </a:r>
            <a:r>
              <a:rPr lang="en-US" baseline="-25000"/>
              <a:t>2</a:t>
            </a:r>
            <a:r>
              <a:rPr lang="en-US"/>
              <a:t>] = </a:t>
            </a:r>
            <a:endParaRPr lang="en-US" i="1"/>
          </a:p>
        </p:txBody>
      </p:sp>
      <p:grpSp>
        <p:nvGrpSpPr>
          <p:cNvPr id="11294" name="Group 30"/>
          <p:cNvGrpSpPr>
            <a:grpSpLocks/>
          </p:cNvGrpSpPr>
          <p:nvPr/>
        </p:nvGrpSpPr>
        <p:grpSpPr bwMode="auto">
          <a:xfrm>
            <a:off x="5795963" y="3576638"/>
            <a:ext cx="1443037" cy="563562"/>
            <a:chOff x="3638" y="3193"/>
            <a:chExt cx="909" cy="355"/>
          </a:xfrm>
        </p:grpSpPr>
        <p:sp>
          <p:nvSpPr>
            <p:cNvPr id="11292" name="Text Box 28"/>
            <p:cNvSpPr txBox="1">
              <a:spLocks noChangeArrowheads="1"/>
            </p:cNvSpPr>
            <p:nvPr/>
          </p:nvSpPr>
          <p:spPr bwMode="auto">
            <a:xfrm>
              <a:off x="3638" y="3193"/>
              <a:ext cx="853" cy="288"/>
            </a:xfrm>
            <a:prstGeom prst="rect">
              <a:avLst/>
            </a:prstGeom>
            <a:noFill/>
            <a:ln w="9525">
              <a:noFill/>
              <a:miter lim="800000"/>
              <a:headEnd/>
              <a:tailEnd/>
            </a:ln>
            <a:effectLst/>
          </p:spPr>
          <p:txBody>
            <a:bodyPr wrap="none">
              <a:spAutoFit/>
            </a:bodyPr>
            <a:lstStyle/>
            <a:p>
              <a:r>
                <a:rPr lang="en-US" i="1"/>
                <a:t>K</a:t>
              </a:r>
              <a:r>
                <a:rPr lang="en-US" i="1" baseline="-25000"/>
                <a:t>p</a:t>
              </a:r>
              <a:r>
                <a:rPr lang="en-US"/>
                <a:t> = </a:t>
              </a:r>
              <a:r>
                <a:rPr lang="en-US" i="1"/>
                <a:t>P</a:t>
              </a:r>
              <a:r>
                <a:rPr lang="en-US" baseline="-25000"/>
                <a:t>CO</a:t>
              </a:r>
              <a:endParaRPr lang="en-US" i="1"/>
            </a:p>
          </p:txBody>
        </p:sp>
        <p:sp>
          <p:nvSpPr>
            <p:cNvPr id="11293" name="Text Box 29"/>
            <p:cNvSpPr txBox="1">
              <a:spLocks noChangeArrowheads="1"/>
            </p:cNvSpPr>
            <p:nvPr/>
          </p:nvSpPr>
          <p:spPr bwMode="auto">
            <a:xfrm>
              <a:off x="4360" y="3336"/>
              <a:ext cx="187" cy="212"/>
            </a:xfrm>
            <a:prstGeom prst="rect">
              <a:avLst/>
            </a:prstGeom>
            <a:noFill/>
            <a:ln w="9525">
              <a:noFill/>
              <a:miter lim="800000"/>
              <a:headEnd/>
              <a:tailEnd/>
            </a:ln>
            <a:effectLst/>
          </p:spPr>
          <p:txBody>
            <a:bodyPr wrap="none">
              <a:spAutoFit/>
            </a:bodyPr>
            <a:lstStyle/>
            <a:p>
              <a:r>
                <a:rPr lang="en-US" sz="1600"/>
                <a:t>2</a:t>
              </a:r>
            </a:p>
          </p:txBody>
        </p:sp>
      </p:grpSp>
      <p:sp>
        <p:nvSpPr>
          <p:cNvPr id="11296" name="Text Box 32"/>
          <p:cNvSpPr txBox="1">
            <a:spLocks noChangeArrowheads="1"/>
          </p:cNvSpPr>
          <p:nvPr/>
        </p:nvSpPr>
        <p:spPr bwMode="auto">
          <a:xfrm>
            <a:off x="517525" y="4603750"/>
            <a:ext cx="8169275" cy="879475"/>
          </a:xfrm>
          <a:prstGeom prst="rect">
            <a:avLst/>
          </a:prstGeom>
          <a:noFill/>
          <a:ln w="57150" cmpd="thinThick">
            <a:solidFill>
              <a:schemeClr val="tx1"/>
            </a:solidFill>
            <a:miter lim="800000"/>
            <a:headEnd/>
            <a:tailEnd/>
          </a:ln>
          <a:effectLst/>
        </p:spPr>
        <p:txBody>
          <a:bodyPr>
            <a:spAutoFit/>
          </a:bodyPr>
          <a:lstStyle/>
          <a:p>
            <a:pPr algn="ctr">
              <a:spcBef>
                <a:spcPct val="50000"/>
              </a:spcBef>
            </a:pPr>
            <a:r>
              <a:rPr lang="en-US"/>
              <a:t>The concentration of </a:t>
            </a:r>
            <a:r>
              <a:rPr lang="en-US" b="1"/>
              <a:t>solids</a:t>
            </a:r>
            <a:r>
              <a:rPr lang="en-US"/>
              <a:t> and </a:t>
            </a:r>
            <a:r>
              <a:rPr lang="en-US" b="1"/>
              <a:t>pure liquids</a:t>
            </a:r>
            <a:r>
              <a:rPr lang="en-US"/>
              <a:t> are not included in the expression for the equilibrium constant.</a:t>
            </a:r>
          </a:p>
        </p:txBody>
      </p:sp>
      <p:grpSp>
        <p:nvGrpSpPr>
          <p:cNvPr id="11301" name="Group 37"/>
          <p:cNvGrpSpPr>
            <a:grpSpLocks/>
          </p:cNvGrpSpPr>
          <p:nvPr/>
        </p:nvGrpSpPr>
        <p:grpSpPr bwMode="auto">
          <a:xfrm>
            <a:off x="3289300" y="1320800"/>
            <a:ext cx="3619500" cy="457200"/>
            <a:chOff x="2072" y="832"/>
            <a:chExt cx="2280" cy="288"/>
          </a:xfrm>
        </p:grpSpPr>
        <p:sp>
          <p:nvSpPr>
            <p:cNvPr id="11298" name="Oval 34"/>
            <p:cNvSpPr>
              <a:spLocks noChangeArrowheads="1"/>
            </p:cNvSpPr>
            <p:nvPr/>
          </p:nvSpPr>
          <p:spPr bwMode="auto">
            <a:xfrm>
              <a:off x="2072" y="832"/>
              <a:ext cx="288" cy="288"/>
            </a:xfrm>
            <a:prstGeom prst="ellipse">
              <a:avLst/>
            </a:prstGeom>
            <a:noFill/>
            <a:ln w="28575">
              <a:solidFill>
                <a:srgbClr val="FF0000"/>
              </a:solidFill>
              <a:round/>
              <a:headEnd/>
              <a:tailEnd/>
            </a:ln>
            <a:effectLst/>
          </p:spPr>
          <p:txBody>
            <a:bodyPr wrap="none" anchor="ctr"/>
            <a:lstStyle/>
            <a:p>
              <a:endParaRPr lang="en-US"/>
            </a:p>
          </p:txBody>
        </p:sp>
        <p:sp>
          <p:nvSpPr>
            <p:cNvPr id="11299" name="Oval 35"/>
            <p:cNvSpPr>
              <a:spLocks noChangeArrowheads="1"/>
            </p:cNvSpPr>
            <p:nvPr/>
          </p:nvSpPr>
          <p:spPr bwMode="auto">
            <a:xfrm>
              <a:off x="3240" y="832"/>
              <a:ext cx="288" cy="288"/>
            </a:xfrm>
            <a:prstGeom prst="ellipse">
              <a:avLst/>
            </a:prstGeom>
            <a:noFill/>
            <a:ln w="28575">
              <a:solidFill>
                <a:srgbClr val="FF0000"/>
              </a:solidFill>
              <a:round/>
              <a:headEnd/>
              <a:tailEnd/>
            </a:ln>
            <a:effectLst/>
          </p:spPr>
          <p:txBody>
            <a:bodyPr wrap="none" anchor="ctr"/>
            <a:lstStyle/>
            <a:p>
              <a:endParaRPr lang="en-US"/>
            </a:p>
          </p:txBody>
        </p:sp>
        <p:sp>
          <p:nvSpPr>
            <p:cNvPr id="11300" name="Oval 36"/>
            <p:cNvSpPr>
              <a:spLocks noChangeArrowheads="1"/>
            </p:cNvSpPr>
            <p:nvPr/>
          </p:nvSpPr>
          <p:spPr bwMode="auto">
            <a:xfrm>
              <a:off x="4064" y="832"/>
              <a:ext cx="288" cy="288"/>
            </a:xfrm>
            <a:prstGeom prst="ellipse">
              <a:avLst/>
            </a:prstGeom>
            <a:noFill/>
            <a:ln w="28575">
              <a:solidFill>
                <a:srgbClr val="FF0000"/>
              </a:solidFill>
              <a:round/>
              <a:headEnd/>
              <a:tailEnd/>
            </a:ln>
            <a:effectLst/>
          </p:spPr>
          <p:txBody>
            <a:bodyPr wrap="none" anchor="ctr"/>
            <a:lstStyle/>
            <a:p>
              <a:endParaRPr lang="en-US"/>
            </a:p>
          </p:txBody>
        </p:sp>
      </p:grpSp>
      <p:grpSp>
        <p:nvGrpSpPr>
          <p:cNvPr id="11309" name="Group 45"/>
          <p:cNvGrpSpPr>
            <a:grpSpLocks/>
          </p:cNvGrpSpPr>
          <p:nvPr/>
        </p:nvGrpSpPr>
        <p:grpSpPr bwMode="auto">
          <a:xfrm>
            <a:off x="1411288" y="2133600"/>
            <a:ext cx="2439987" cy="862013"/>
            <a:chOff x="889" y="1344"/>
            <a:chExt cx="1537" cy="543"/>
          </a:xfrm>
        </p:grpSpPr>
        <p:grpSp>
          <p:nvGrpSpPr>
            <p:cNvPr id="11279" name="Group 15"/>
            <p:cNvGrpSpPr>
              <a:grpSpLocks/>
            </p:cNvGrpSpPr>
            <p:nvPr/>
          </p:nvGrpSpPr>
          <p:grpSpPr bwMode="auto">
            <a:xfrm>
              <a:off x="1344" y="1344"/>
              <a:ext cx="1082" cy="543"/>
              <a:chOff x="842" y="2496"/>
              <a:chExt cx="1082" cy="543"/>
            </a:xfrm>
          </p:grpSpPr>
          <p:sp>
            <p:nvSpPr>
              <p:cNvPr id="11276" name="Text Box 12"/>
              <p:cNvSpPr txBox="1">
                <a:spLocks noChangeArrowheads="1"/>
              </p:cNvSpPr>
              <p:nvPr/>
            </p:nvSpPr>
            <p:spPr bwMode="auto">
              <a:xfrm>
                <a:off x="842" y="2496"/>
                <a:ext cx="1082" cy="288"/>
              </a:xfrm>
              <a:prstGeom prst="rect">
                <a:avLst/>
              </a:prstGeom>
              <a:noFill/>
              <a:ln w="9525">
                <a:noFill/>
                <a:miter lim="800000"/>
                <a:headEnd/>
                <a:tailEnd/>
              </a:ln>
              <a:effectLst/>
            </p:spPr>
            <p:txBody>
              <a:bodyPr wrap="none">
                <a:spAutoFit/>
              </a:bodyPr>
              <a:lstStyle/>
              <a:p>
                <a:pPr algn="ctr"/>
                <a:r>
                  <a:rPr lang="en-US"/>
                  <a:t>[CaO][CO</a:t>
                </a:r>
                <a:r>
                  <a:rPr lang="en-US" baseline="-25000"/>
                  <a:t>2</a:t>
                </a:r>
                <a:r>
                  <a:rPr lang="en-US"/>
                  <a:t>]</a:t>
                </a:r>
              </a:p>
            </p:txBody>
          </p:sp>
          <p:sp>
            <p:nvSpPr>
              <p:cNvPr id="11277" name="Text Box 13"/>
              <p:cNvSpPr txBox="1">
                <a:spLocks noChangeArrowheads="1"/>
              </p:cNvSpPr>
              <p:nvPr/>
            </p:nvSpPr>
            <p:spPr bwMode="auto">
              <a:xfrm>
                <a:off x="970" y="2751"/>
                <a:ext cx="827" cy="288"/>
              </a:xfrm>
              <a:prstGeom prst="rect">
                <a:avLst/>
              </a:prstGeom>
              <a:noFill/>
              <a:ln w="9525">
                <a:noFill/>
                <a:miter lim="800000"/>
                <a:headEnd/>
                <a:tailEnd/>
              </a:ln>
              <a:effectLst/>
            </p:spPr>
            <p:txBody>
              <a:bodyPr wrap="none">
                <a:spAutoFit/>
              </a:bodyPr>
              <a:lstStyle/>
              <a:p>
                <a:pPr algn="ctr"/>
                <a:r>
                  <a:rPr lang="en-US"/>
                  <a:t>[CaCO</a:t>
                </a:r>
                <a:r>
                  <a:rPr lang="en-US" baseline="-25000"/>
                  <a:t>3</a:t>
                </a:r>
                <a:r>
                  <a:rPr lang="en-US"/>
                  <a:t>]</a:t>
                </a:r>
              </a:p>
            </p:txBody>
          </p:sp>
          <p:sp>
            <p:nvSpPr>
              <p:cNvPr id="11278" name="Line 14"/>
              <p:cNvSpPr>
                <a:spLocks noChangeShapeType="1"/>
              </p:cNvSpPr>
              <p:nvPr/>
            </p:nvSpPr>
            <p:spPr bwMode="auto">
              <a:xfrm>
                <a:off x="894" y="2768"/>
                <a:ext cx="970" cy="0"/>
              </a:xfrm>
              <a:prstGeom prst="line">
                <a:avLst/>
              </a:prstGeom>
              <a:noFill/>
              <a:ln w="28575">
                <a:solidFill>
                  <a:schemeClr val="tx1"/>
                </a:solidFill>
                <a:round/>
                <a:headEnd/>
                <a:tailEnd/>
              </a:ln>
              <a:effectLst/>
            </p:spPr>
            <p:txBody>
              <a:bodyPr/>
              <a:lstStyle/>
              <a:p>
                <a:endParaRPr lang="en-US"/>
              </a:p>
            </p:txBody>
          </p:sp>
        </p:grpSp>
        <p:grpSp>
          <p:nvGrpSpPr>
            <p:cNvPr id="11302" name="Group 38"/>
            <p:cNvGrpSpPr>
              <a:grpSpLocks/>
            </p:cNvGrpSpPr>
            <p:nvPr/>
          </p:nvGrpSpPr>
          <p:grpSpPr bwMode="auto">
            <a:xfrm>
              <a:off x="889" y="1441"/>
              <a:ext cx="473" cy="365"/>
              <a:chOff x="624" y="1411"/>
              <a:chExt cx="473" cy="365"/>
            </a:xfrm>
          </p:grpSpPr>
          <p:sp>
            <p:nvSpPr>
              <p:cNvPr id="11303" name="Text Box 39"/>
              <p:cNvSpPr txBox="1">
                <a:spLocks noChangeArrowheads="1"/>
              </p:cNvSpPr>
              <p:nvPr/>
            </p:nvSpPr>
            <p:spPr bwMode="auto">
              <a:xfrm>
                <a:off x="624" y="1440"/>
                <a:ext cx="473" cy="288"/>
              </a:xfrm>
              <a:prstGeom prst="rect">
                <a:avLst/>
              </a:prstGeom>
              <a:noFill/>
              <a:ln w="9525">
                <a:noFill/>
                <a:miter lim="800000"/>
                <a:headEnd/>
                <a:tailEnd/>
              </a:ln>
              <a:effectLst/>
            </p:spPr>
            <p:txBody>
              <a:bodyPr wrap="none">
                <a:spAutoFit/>
              </a:bodyPr>
              <a:lstStyle/>
              <a:p>
                <a:r>
                  <a:rPr lang="en-US" i="1"/>
                  <a:t>K</a:t>
                </a:r>
                <a:r>
                  <a:rPr lang="en-US" i="1" baseline="-25000"/>
                  <a:t>c</a:t>
                </a:r>
                <a:r>
                  <a:rPr lang="en-US"/>
                  <a:t> =</a:t>
                </a:r>
                <a:endParaRPr lang="en-US" i="1"/>
              </a:p>
            </p:txBody>
          </p:sp>
          <p:sp>
            <p:nvSpPr>
              <p:cNvPr id="11304" name="Text Box 40"/>
              <p:cNvSpPr txBox="1">
                <a:spLocks noChangeArrowheads="1"/>
              </p:cNvSpPr>
              <p:nvPr/>
            </p:nvSpPr>
            <p:spPr bwMode="auto">
              <a:xfrm>
                <a:off x="754" y="1411"/>
                <a:ext cx="164" cy="365"/>
              </a:xfrm>
              <a:prstGeom prst="rect">
                <a:avLst/>
              </a:prstGeom>
              <a:noFill/>
              <a:ln w="9525">
                <a:noFill/>
                <a:miter lim="800000"/>
                <a:headEnd/>
                <a:tailEnd/>
              </a:ln>
              <a:effectLst/>
            </p:spPr>
            <p:txBody>
              <a:bodyPr wrap="none">
                <a:spAutoFit/>
              </a:bodyPr>
              <a:lstStyle/>
              <a:p>
                <a:r>
                  <a:rPr lang="en-US" sz="3200">
                    <a:cs typeface="Arial" charset="0"/>
                  </a:rPr>
                  <a:t>′</a:t>
                </a:r>
              </a:p>
            </p:txBody>
          </p:sp>
        </p:grpSp>
      </p:grpSp>
      <p:grpSp>
        <p:nvGrpSpPr>
          <p:cNvPr id="11308" name="Group 44"/>
          <p:cNvGrpSpPr>
            <a:grpSpLocks/>
          </p:cNvGrpSpPr>
          <p:nvPr/>
        </p:nvGrpSpPr>
        <p:grpSpPr bwMode="auto">
          <a:xfrm>
            <a:off x="2133600" y="3352800"/>
            <a:ext cx="2301875" cy="862013"/>
            <a:chOff x="1344" y="2112"/>
            <a:chExt cx="1450" cy="543"/>
          </a:xfrm>
        </p:grpSpPr>
        <p:grpSp>
          <p:nvGrpSpPr>
            <p:cNvPr id="11287" name="Group 23"/>
            <p:cNvGrpSpPr>
              <a:grpSpLocks/>
            </p:cNvGrpSpPr>
            <p:nvPr/>
          </p:nvGrpSpPr>
          <p:grpSpPr bwMode="auto">
            <a:xfrm>
              <a:off x="1824" y="2112"/>
              <a:ext cx="970" cy="543"/>
              <a:chOff x="894" y="2496"/>
              <a:chExt cx="970" cy="543"/>
            </a:xfrm>
          </p:grpSpPr>
          <p:sp>
            <p:nvSpPr>
              <p:cNvPr id="11288" name="Text Box 24"/>
              <p:cNvSpPr txBox="1">
                <a:spLocks noChangeArrowheads="1"/>
              </p:cNvSpPr>
              <p:nvPr/>
            </p:nvSpPr>
            <p:spPr bwMode="auto">
              <a:xfrm>
                <a:off x="969" y="2496"/>
                <a:ext cx="827" cy="288"/>
              </a:xfrm>
              <a:prstGeom prst="rect">
                <a:avLst/>
              </a:prstGeom>
              <a:noFill/>
              <a:ln w="9525">
                <a:noFill/>
                <a:miter lim="800000"/>
                <a:headEnd/>
                <a:tailEnd/>
              </a:ln>
              <a:effectLst/>
            </p:spPr>
            <p:txBody>
              <a:bodyPr wrap="none">
                <a:spAutoFit/>
              </a:bodyPr>
              <a:lstStyle/>
              <a:p>
                <a:pPr algn="ctr"/>
                <a:r>
                  <a:rPr lang="en-US"/>
                  <a:t>[CaCO</a:t>
                </a:r>
                <a:r>
                  <a:rPr lang="en-US" baseline="-25000"/>
                  <a:t>3</a:t>
                </a:r>
                <a:r>
                  <a:rPr lang="en-US"/>
                  <a:t>]</a:t>
                </a:r>
              </a:p>
            </p:txBody>
          </p:sp>
          <p:sp>
            <p:nvSpPr>
              <p:cNvPr id="11289" name="Text Box 25"/>
              <p:cNvSpPr txBox="1">
                <a:spLocks noChangeArrowheads="1"/>
              </p:cNvSpPr>
              <p:nvPr/>
            </p:nvSpPr>
            <p:spPr bwMode="auto">
              <a:xfrm>
                <a:off x="1074" y="2751"/>
                <a:ext cx="617" cy="288"/>
              </a:xfrm>
              <a:prstGeom prst="rect">
                <a:avLst/>
              </a:prstGeom>
              <a:noFill/>
              <a:ln w="9525">
                <a:noFill/>
                <a:miter lim="800000"/>
                <a:headEnd/>
                <a:tailEnd/>
              </a:ln>
              <a:effectLst/>
            </p:spPr>
            <p:txBody>
              <a:bodyPr wrap="none">
                <a:spAutoFit/>
              </a:bodyPr>
              <a:lstStyle/>
              <a:p>
                <a:pPr algn="ctr"/>
                <a:r>
                  <a:rPr lang="en-US"/>
                  <a:t>[CaO]</a:t>
                </a:r>
              </a:p>
            </p:txBody>
          </p:sp>
          <p:sp>
            <p:nvSpPr>
              <p:cNvPr id="11290" name="Line 26"/>
              <p:cNvSpPr>
                <a:spLocks noChangeShapeType="1"/>
              </p:cNvSpPr>
              <p:nvPr/>
            </p:nvSpPr>
            <p:spPr bwMode="auto">
              <a:xfrm>
                <a:off x="894" y="2768"/>
                <a:ext cx="970" cy="0"/>
              </a:xfrm>
              <a:prstGeom prst="line">
                <a:avLst/>
              </a:prstGeom>
              <a:noFill/>
              <a:ln w="28575">
                <a:solidFill>
                  <a:schemeClr val="tx1"/>
                </a:solidFill>
                <a:round/>
                <a:headEnd/>
                <a:tailEnd/>
              </a:ln>
              <a:effectLst/>
            </p:spPr>
            <p:txBody>
              <a:bodyPr/>
              <a:lstStyle/>
              <a:p>
                <a:endParaRPr lang="en-US"/>
              </a:p>
            </p:txBody>
          </p:sp>
        </p:grpSp>
        <p:grpSp>
          <p:nvGrpSpPr>
            <p:cNvPr id="11305" name="Group 41"/>
            <p:cNvGrpSpPr>
              <a:grpSpLocks/>
            </p:cNvGrpSpPr>
            <p:nvPr/>
          </p:nvGrpSpPr>
          <p:grpSpPr bwMode="auto">
            <a:xfrm>
              <a:off x="1344" y="2218"/>
              <a:ext cx="457" cy="365"/>
              <a:chOff x="624" y="1411"/>
              <a:chExt cx="457" cy="365"/>
            </a:xfrm>
          </p:grpSpPr>
          <p:sp>
            <p:nvSpPr>
              <p:cNvPr id="11306" name="Text Box 42"/>
              <p:cNvSpPr txBox="1">
                <a:spLocks noChangeArrowheads="1"/>
              </p:cNvSpPr>
              <p:nvPr/>
            </p:nvSpPr>
            <p:spPr bwMode="auto">
              <a:xfrm>
                <a:off x="624" y="1440"/>
                <a:ext cx="457" cy="288"/>
              </a:xfrm>
              <a:prstGeom prst="rect">
                <a:avLst/>
              </a:prstGeom>
              <a:noFill/>
              <a:ln w="9525">
                <a:noFill/>
                <a:miter lim="800000"/>
                <a:headEnd/>
                <a:tailEnd/>
              </a:ln>
              <a:effectLst/>
            </p:spPr>
            <p:txBody>
              <a:bodyPr wrap="none">
                <a:spAutoFit/>
              </a:bodyPr>
              <a:lstStyle/>
              <a:p>
                <a:r>
                  <a:rPr lang="en-US" i="1"/>
                  <a:t>K</a:t>
                </a:r>
                <a:r>
                  <a:rPr lang="en-US" i="1" baseline="-25000"/>
                  <a:t>c</a:t>
                </a:r>
                <a:r>
                  <a:rPr lang="en-US"/>
                  <a:t> x</a:t>
                </a:r>
                <a:endParaRPr lang="en-US" i="1"/>
              </a:p>
            </p:txBody>
          </p:sp>
          <p:sp>
            <p:nvSpPr>
              <p:cNvPr id="11307" name="Text Box 43"/>
              <p:cNvSpPr txBox="1">
                <a:spLocks noChangeArrowheads="1"/>
              </p:cNvSpPr>
              <p:nvPr/>
            </p:nvSpPr>
            <p:spPr bwMode="auto">
              <a:xfrm>
                <a:off x="754" y="1411"/>
                <a:ext cx="164" cy="365"/>
              </a:xfrm>
              <a:prstGeom prst="rect">
                <a:avLst/>
              </a:prstGeom>
              <a:noFill/>
              <a:ln w="9525">
                <a:noFill/>
                <a:miter lim="800000"/>
                <a:headEnd/>
                <a:tailEnd/>
              </a:ln>
              <a:effectLst/>
            </p:spPr>
            <p:txBody>
              <a:bodyPr wrap="none">
                <a:spAutoFit/>
              </a:bodyPr>
              <a:lstStyle/>
              <a:p>
                <a:r>
                  <a:rPr lang="en-US" sz="3200">
                    <a:cs typeface="Arial" charset="0"/>
                  </a:rPr>
                  <a:t>′</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271"/>
                                        </p:tgtEl>
                                        <p:attrNameLst>
                                          <p:attrName>style.visibility</p:attrName>
                                        </p:attrNameLst>
                                      </p:cBhvr>
                                      <p:to>
                                        <p:strVal val="visible"/>
                                      </p:to>
                                    </p:set>
                                    <p:anim calcmode="lin" valueType="num">
                                      <p:cBhvr additive="base">
                                        <p:cTn id="7" dur="500" fill="hold"/>
                                        <p:tgtEl>
                                          <p:spTgt spid="11271"/>
                                        </p:tgtEl>
                                        <p:attrNameLst>
                                          <p:attrName>ppt_x</p:attrName>
                                        </p:attrNameLst>
                                      </p:cBhvr>
                                      <p:tavLst>
                                        <p:tav tm="0">
                                          <p:val>
                                            <p:strVal val="0-#ppt_w/2"/>
                                          </p:val>
                                        </p:tav>
                                        <p:tav tm="100000">
                                          <p:val>
                                            <p:strVal val="#ppt_x"/>
                                          </p:val>
                                        </p:tav>
                                      </p:tavLst>
                                    </p:anim>
                                    <p:anim calcmode="lin" valueType="num">
                                      <p:cBhvr additive="base">
                                        <p:cTn id="8" dur="500" fill="hold"/>
                                        <p:tgtEl>
                                          <p:spTgt spid="1127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309"/>
                                        </p:tgtEl>
                                        <p:attrNameLst>
                                          <p:attrName>style.visibility</p:attrName>
                                        </p:attrNameLst>
                                      </p:cBhvr>
                                      <p:to>
                                        <p:strVal val="visible"/>
                                      </p:to>
                                    </p:set>
                                    <p:anim calcmode="lin" valueType="num">
                                      <p:cBhvr additive="base">
                                        <p:cTn id="13" dur="500" fill="hold"/>
                                        <p:tgtEl>
                                          <p:spTgt spid="11309"/>
                                        </p:tgtEl>
                                        <p:attrNameLst>
                                          <p:attrName>ppt_x</p:attrName>
                                        </p:attrNameLst>
                                      </p:cBhvr>
                                      <p:tavLst>
                                        <p:tav tm="0">
                                          <p:val>
                                            <p:strVal val="0-#ppt_w/2"/>
                                          </p:val>
                                        </p:tav>
                                        <p:tav tm="100000">
                                          <p:val>
                                            <p:strVal val="#ppt_x"/>
                                          </p:val>
                                        </p:tav>
                                      </p:tavLst>
                                    </p:anim>
                                    <p:anim calcmode="lin" valueType="num">
                                      <p:cBhvr additive="base">
                                        <p:cTn id="14" dur="500" fill="hold"/>
                                        <p:tgtEl>
                                          <p:spTgt spid="1130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1301"/>
                                        </p:tgtEl>
                                        <p:attrNameLst>
                                          <p:attrName>style.visibility</p:attrName>
                                        </p:attrNameLst>
                                      </p:cBhvr>
                                      <p:to>
                                        <p:strVal val="visible"/>
                                      </p:to>
                                    </p:set>
                                  </p:childTnLst>
                                  <p:subTnLst>
                                    <p:set>
                                      <p:cBhvr override="childStyle">
                                        <p:cTn dur="1" fill="hold" display="0" masterRel="nextClick" afterEffect="1"/>
                                        <p:tgtEl>
                                          <p:spTgt spid="11301"/>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1281"/>
                                        </p:tgtEl>
                                        <p:attrNameLst>
                                          <p:attrName>style.visibility</p:attrName>
                                        </p:attrNameLst>
                                      </p:cBhvr>
                                      <p:to>
                                        <p:strVal val="visible"/>
                                      </p:to>
                                    </p:set>
                                    <p:anim calcmode="lin" valueType="num">
                                      <p:cBhvr additive="base">
                                        <p:cTn id="23" dur="500" fill="hold"/>
                                        <p:tgtEl>
                                          <p:spTgt spid="11281"/>
                                        </p:tgtEl>
                                        <p:attrNameLst>
                                          <p:attrName>ppt_x</p:attrName>
                                        </p:attrNameLst>
                                      </p:cBhvr>
                                      <p:tavLst>
                                        <p:tav tm="0">
                                          <p:val>
                                            <p:strVal val="1+#ppt_w/2"/>
                                          </p:val>
                                        </p:tav>
                                        <p:tav tm="100000">
                                          <p:val>
                                            <p:strVal val="#ppt_x"/>
                                          </p:val>
                                        </p:tav>
                                      </p:tavLst>
                                    </p:anim>
                                    <p:anim calcmode="lin" valueType="num">
                                      <p:cBhvr additive="base">
                                        <p:cTn id="24" dur="500" fill="hold"/>
                                        <p:tgtEl>
                                          <p:spTgt spid="1128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1282"/>
                                        </p:tgtEl>
                                        <p:attrNameLst>
                                          <p:attrName>style.visibility</p:attrName>
                                        </p:attrNameLst>
                                      </p:cBhvr>
                                      <p:to>
                                        <p:strVal val="visible"/>
                                      </p:to>
                                    </p:set>
                                    <p:anim calcmode="lin" valueType="num">
                                      <p:cBhvr additive="base">
                                        <p:cTn id="29" dur="500" fill="hold"/>
                                        <p:tgtEl>
                                          <p:spTgt spid="11282"/>
                                        </p:tgtEl>
                                        <p:attrNameLst>
                                          <p:attrName>ppt_x</p:attrName>
                                        </p:attrNameLst>
                                      </p:cBhvr>
                                      <p:tavLst>
                                        <p:tav tm="0">
                                          <p:val>
                                            <p:strVal val="0-#ppt_w/2"/>
                                          </p:val>
                                        </p:tav>
                                        <p:tav tm="100000">
                                          <p:val>
                                            <p:strVal val="#ppt_x"/>
                                          </p:val>
                                        </p:tav>
                                      </p:tavLst>
                                    </p:anim>
                                    <p:anim calcmode="lin" valueType="num">
                                      <p:cBhvr additive="base">
                                        <p:cTn id="30" dur="500" fill="hold"/>
                                        <p:tgtEl>
                                          <p:spTgt spid="11282"/>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11308"/>
                                        </p:tgtEl>
                                        <p:attrNameLst>
                                          <p:attrName>style.visibility</p:attrName>
                                        </p:attrNameLst>
                                      </p:cBhvr>
                                      <p:to>
                                        <p:strVal val="visible"/>
                                      </p:to>
                                    </p:set>
                                    <p:anim calcmode="lin" valueType="num">
                                      <p:cBhvr additive="base">
                                        <p:cTn id="35" dur="500" fill="hold"/>
                                        <p:tgtEl>
                                          <p:spTgt spid="11308"/>
                                        </p:tgtEl>
                                        <p:attrNameLst>
                                          <p:attrName>ppt_x</p:attrName>
                                        </p:attrNameLst>
                                      </p:cBhvr>
                                      <p:tavLst>
                                        <p:tav tm="0">
                                          <p:val>
                                            <p:strVal val="1+#ppt_w/2"/>
                                          </p:val>
                                        </p:tav>
                                        <p:tav tm="100000">
                                          <p:val>
                                            <p:strVal val="#ppt_x"/>
                                          </p:val>
                                        </p:tav>
                                      </p:tavLst>
                                    </p:anim>
                                    <p:anim calcmode="lin" valueType="num">
                                      <p:cBhvr additive="base">
                                        <p:cTn id="36" dur="500" fill="hold"/>
                                        <p:tgtEl>
                                          <p:spTgt spid="1130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11294"/>
                                        </p:tgtEl>
                                        <p:attrNameLst>
                                          <p:attrName>style.visibility</p:attrName>
                                        </p:attrNameLst>
                                      </p:cBhvr>
                                      <p:to>
                                        <p:strVal val="visible"/>
                                      </p:to>
                                    </p:set>
                                    <p:anim calcmode="lin" valueType="num">
                                      <p:cBhvr additive="base">
                                        <p:cTn id="41" dur="500" fill="hold"/>
                                        <p:tgtEl>
                                          <p:spTgt spid="11294"/>
                                        </p:tgtEl>
                                        <p:attrNameLst>
                                          <p:attrName>ppt_x</p:attrName>
                                        </p:attrNameLst>
                                      </p:cBhvr>
                                      <p:tavLst>
                                        <p:tav tm="0">
                                          <p:val>
                                            <p:strVal val="1+#ppt_w/2"/>
                                          </p:val>
                                        </p:tav>
                                        <p:tav tm="100000">
                                          <p:val>
                                            <p:strVal val="#ppt_x"/>
                                          </p:val>
                                        </p:tav>
                                      </p:tavLst>
                                    </p:anim>
                                    <p:anim calcmode="lin" valueType="num">
                                      <p:cBhvr additive="base">
                                        <p:cTn id="42" dur="500" fill="hold"/>
                                        <p:tgtEl>
                                          <p:spTgt spid="11294"/>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11296"/>
                                        </p:tgtEl>
                                        <p:attrNameLst>
                                          <p:attrName>style.visibility</p:attrName>
                                        </p:attrNameLst>
                                      </p:cBhvr>
                                      <p:to>
                                        <p:strVal val="visible"/>
                                      </p:to>
                                    </p:set>
                                    <p:anim calcmode="lin" valueType="num">
                                      <p:cBhvr>
                                        <p:cTn id="47" dur="500" fill="hold"/>
                                        <p:tgtEl>
                                          <p:spTgt spid="11296"/>
                                        </p:tgtEl>
                                        <p:attrNameLst>
                                          <p:attrName>ppt_w</p:attrName>
                                        </p:attrNameLst>
                                      </p:cBhvr>
                                      <p:tavLst>
                                        <p:tav tm="0">
                                          <p:val>
                                            <p:fltVal val="0"/>
                                          </p:val>
                                        </p:tav>
                                        <p:tav tm="100000">
                                          <p:val>
                                            <p:strVal val="#ppt_w"/>
                                          </p:val>
                                        </p:tav>
                                      </p:tavLst>
                                    </p:anim>
                                    <p:anim calcmode="lin" valueType="num">
                                      <p:cBhvr>
                                        <p:cTn id="48" dur="500" fill="hold"/>
                                        <p:tgtEl>
                                          <p:spTgt spid="1129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1" grpId="0" autoUpdateAnimBg="0"/>
      <p:bldP spid="11282" grpId="0" autoUpdateAnimBg="0"/>
      <p:bldP spid="11296"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3"/>
          <p:cNvSpPr>
            <a:spLocks noGrp="1"/>
          </p:cNvSpPr>
          <p:nvPr>
            <p:ph type="sldNum" sz="quarter" idx="12"/>
          </p:nvPr>
        </p:nvSpPr>
        <p:spPr/>
        <p:txBody>
          <a:bodyPr/>
          <a:lstStyle/>
          <a:p>
            <a:fld id="{6C0112E1-9EBC-44AB-94C9-B4F622E75DAD}" type="slidenum">
              <a:rPr lang="en-US"/>
              <a:pPr/>
              <a:t>12</a:t>
            </a:fld>
            <a:endParaRPr lang="en-US"/>
          </a:p>
        </p:txBody>
      </p:sp>
      <p:grpSp>
        <p:nvGrpSpPr>
          <p:cNvPr id="12304" name="Group 16"/>
          <p:cNvGrpSpPr>
            <a:grpSpLocks/>
          </p:cNvGrpSpPr>
          <p:nvPr/>
        </p:nvGrpSpPr>
        <p:grpSpPr bwMode="auto">
          <a:xfrm>
            <a:off x="3822700" y="4808538"/>
            <a:ext cx="828675" cy="563562"/>
            <a:chOff x="2408" y="3029"/>
            <a:chExt cx="522" cy="355"/>
          </a:xfrm>
        </p:grpSpPr>
        <p:sp>
          <p:nvSpPr>
            <p:cNvPr id="12292" name="Text Box 4"/>
            <p:cNvSpPr txBox="1">
              <a:spLocks noChangeArrowheads="1"/>
            </p:cNvSpPr>
            <p:nvPr/>
          </p:nvSpPr>
          <p:spPr bwMode="auto">
            <a:xfrm>
              <a:off x="2408" y="3029"/>
              <a:ext cx="436" cy="288"/>
            </a:xfrm>
            <a:prstGeom prst="rect">
              <a:avLst/>
            </a:prstGeom>
            <a:noFill/>
            <a:ln w="9525">
              <a:noFill/>
              <a:miter lim="800000"/>
              <a:headEnd/>
              <a:tailEnd/>
            </a:ln>
            <a:effectLst/>
          </p:spPr>
          <p:txBody>
            <a:bodyPr wrap="none">
              <a:spAutoFit/>
            </a:bodyPr>
            <a:lstStyle/>
            <a:p>
              <a:r>
                <a:rPr lang="en-US" i="1"/>
                <a:t>P</a:t>
              </a:r>
              <a:r>
                <a:rPr lang="en-US" baseline="-25000"/>
                <a:t>CO</a:t>
              </a:r>
              <a:endParaRPr lang="en-US" i="1"/>
            </a:p>
          </p:txBody>
        </p:sp>
        <p:sp>
          <p:nvSpPr>
            <p:cNvPr id="12293" name="Text Box 5"/>
            <p:cNvSpPr txBox="1">
              <a:spLocks noChangeArrowheads="1"/>
            </p:cNvSpPr>
            <p:nvPr/>
          </p:nvSpPr>
          <p:spPr bwMode="auto">
            <a:xfrm>
              <a:off x="2743" y="3172"/>
              <a:ext cx="187" cy="212"/>
            </a:xfrm>
            <a:prstGeom prst="rect">
              <a:avLst/>
            </a:prstGeom>
            <a:noFill/>
            <a:ln w="9525">
              <a:noFill/>
              <a:miter lim="800000"/>
              <a:headEnd/>
              <a:tailEnd/>
            </a:ln>
            <a:effectLst/>
          </p:spPr>
          <p:txBody>
            <a:bodyPr wrap="none">
              <a:spAutoFit/>
            </a:bodyPr>
            <a:lstStyle/>
            <a:p>
              <a:r>
                <a:rPr lang="en-US" sz="1600"/>
                <a:t>2</a:t>
              </a:r>
            </a:p>
          </p:txBody>
        </p:sp>
      </p:grpSp>
      <p:sp>
        <p:nvSpPr>
          <p:cNvPr id="12294" name="Text Box 6"/>
          <p:cNvSpPr txBox="1">
            <a:spLocks noChangeArrowheads="1"/>
          </p:cNvSpPr>
          <p:nvPr/>
        </p:nvSpPr>
        <p:spPr bwMode="auto">
          <a:xfrm>
            <a:off x="4545013" y="4808538"/>
            <a:ext cx="762000" cy="457200"/>
          </a:xfrm>
          <a:prstGeom prst="rect">
            <a:avLst/>
          </a:prstGeom>
          <a:noFill/>
          <a:ln w="9525">
            <a:noFill/>
            <a:miter lim="800000"/>
            <a:headEnd/>
            <a:tailEnd/>
          </a:ln>
          <a:effectLst/>
        </p:spPr>
        <p:txBody>
          <a:bodyPr wrap="none">
            <a:spAutoFit/>
          </a:bodyPr>
          <a:lstStyle/>
          <a:p>
            <a:r>
              <a:rPr lang="en-US"/>
              <a:t>= </a:t>
            </a:r>
            <a:r>
              <a:rPr lang="en-US" i="1"/>
              <a:t>K</a:t>
            </a:r>
            <a:r>
              <a:rPr lang="en-US" i="1" baseline="-25000"/>
              <a:t>p</a:t>
            </a:r>
            <a:endParaRPr lang="en-US"/>
          </a:p>
        </p:txBody>
      </p:sp>
      <p:grpSp>
        <p:nvGrpSpPr>
          <p:cNvPr id="12296" name="Group 8"/>
          <p:cNvGrpSpPr>
            <a:grpSpLocks/>
          </p:cNvGrpSpPr>
          <p:nvPr/>
        </p:nvGrpSpPr>
        <p:grpSpPr bwMode="auto">
          <a:xfrm>
            <a:off x="2230438" y="152400"/>
            <a:ext cx="4681537" cy="457200"/>
            <a:chOff x="1574" y="1081"/>
            <a:chExt cx="2949" cy="288"/>
          </a:xfrm>
        </p:grpSpPr>
        <p:sp>
          <p:nvSpPr>
            <p:cNvPr id="12297" name="Text Box 9"/>
            <p:cNvSpPr txBox="1">
              <a:spLocks noChangeArrowheads="1"/>
            </p:cNvSpPr>
            <p:nvPr/>
          </p:nvSpPr>
          <p:spPr bwMode="auto">
            <a:xfrm>
              <a:off x="1574" y="1081"/>
              <a:ext cx="2949" cy="288"/>
            </a:xfrm>
            <a:prstGeom prst="rect">
              <a:avLst/>
            </a:prstGeom>
            <a:noFill/>
            <a:ln w="9525">
              <a:noFill/>
              <a:miter lim="800000"/>
              <a:headEnd/>
              <a:tailEnd/>
            </a:ln>
            <a:effectLst/>
          </p:spPr>
          <p:txBody>
            <a:bodyPr wrap="none">
              <a:spAutoFit/>
            </a:bodyPr>
            <a:lstStyle/>
            <a:p>
              <a:r>
                <a:rPr lang="en-US"/>
                <a:t>CaCO</a:t>
              </a:r>
              <a:r>
                <a:rPr lang="en-US" baseline="-25000"/>
                <a:t>3</a:t>
              </a:r>
              <a:r>
                <a:rPr lang="en-US"/>
                <a:t> </a:t>
              </a:r>
              <a:r>
                <a:rPr lang="en-US" sz="2000"/>
                <a:t>(</a:t>
              </a:r>
              <a:r>
                <a:rPr lang="en-US" sz="2000" i="1"/>
                <a:t>s</a:t>
              </a:r>
              <a:r>
                <a:rPr lang="en-US" sz="2000"/>
                <a:t>)</a:t>
              </a:r>
              <a:r>
                <a:rPr lang="en-US"/>
                <a:t>          CaO </a:t>
              </a:r>
              <a:r>
                <a:rPr lang="en-US" sz="2000"/>
                <a:t>(</a:t>
              </a:r>
              <a:r>
                <a:rPr lang="en-US" sz="2000" i="1"/>
                <a:t>s</a:t>
              </a:r>
              <a:r>
                <a:rPr lang="en-US" sz="2000"/>
                <a:t>)</a:t>
              </a:r>
              <a:r>
                <a:rPr lang="en-US"/>
                <a:t> + CO</a:t>
              </a:r>
              <a:r>
                <a:rPr lang="en-US" baseline="-25000"/>
                <a:t>2</a:t>
              </a:r>
              <a:r>
                <a:rPr lang="en-US"/>
                <a:t> </a:t>
              </a:r>
              <a:r>
                <a:rPr lang="en-US" sz="2000"/>
                <a:t>(</a:t>
              </a:r>
              <a:r>
                <a:rPr lang="en-US" sz="2000" i="1"/>
                <a:t>g</a:t>
              </a:r>
              <a:r>
                <a:rPr lang="en-US" sz="2000"/>
                <a:t>)</a:t>
              </a:r>
            </a:p>
          </p:txBody>
        </p:sp>
        <p:grpSp>
          <p:nvGrpSpPr>
            <p:cNvPr id="12298" name="Group 10"/>
            <p:cNvGrpSpPr>
              <a:grpSpLocks/>
            </p:cNvGrpSpPr>
            <p:nvPr/>
          </p:nvGrpSpPr>
          <p:grpSpPr bwMode="auto">
            <a:xfrm>
              <a:off x="2552" y="1192"/>
              <a:ext cx="384" cy="96"/>
              <a:chOff x="4896" y="192"/>
              <a:chExt cx="384" cy="96"/>
            </a:xfrm>
          </p:grpSpPr>
          <p:sp>
            <p:nvSpPr>
              <p:cNvPr id="12299" name="Line 11"/>
              <p:cNvSpPr>
                <a:spLocks noChangeShapeType="1"/>
              </p:cNvSpPr>
              <p:nvPr/>
            </p:nvSpPr>
            <p:spPr bwMode="auto">
              <a:xfrm>
                <a:off x="4896" y="192"/>
                <a:ext cx="384" cy="0"/>
              </a:xfrm>
              <a:prstGeom prst="line">
                <a:avLst/>
              </a:prstGeom>
              <a:noFill/>
              <a:ln w="28575">
                <a:solidFill>
                  <a:schemeClr val="tx1"/>
                </a:solidFill>
                <a:round/>
                <a:headEnd/>
                <a:tailEnd type="triangle" w="med" len="med"/>
              </a:ln>
              <a:effectLst/>
            </p:spPr>
            <p:txBody>
              <a:bodyPr/>
              <a:lstStyle/>
              <a:p>
                <a:endParaRPr lang="en-US"/>
              </a:p>
            </p:txBody>
          </p:sp>
          <p:sp>
            <p:nvSpPr>
              <p:cNvPr id="12300" name="Line 12"/>
              <p:cNvSpPr>
                <a:spLocks noChangeShapeType="1"/>
              </p:cNvSpPr>
              <p:nvPr/>
            </p:nvSpPr>
            <p:spPr bwMode="auto">
              <a:xfrm flipH="1">
                <a:off x="4896" y="288"/>
                <a:ext cx="384" cy="0"/>
              </a:xfrm>
              <a:prstGeom prst="line">
                <a:avLst/>
              </a:prstGeom>
              <a:noFill/>
              <a:ln w="28575">
                <a:solidFill>
                  <a:schemeClr val="tx1"/>
                </a:solidFill>
                <a:round/>
                <a:headEnd/>
                <a:tailEnd type="triangle" w="med" len="med"/>
              </a:ln>
              <a:effectLst/>
            </p:spPr>
            <p:txBody>
              <a:bodyPr/>
              <a:lstStyle/>
              <a:p>
                <a:endParaRPr lang="en-US"/>
              </a:p>
            </p:txBody>
          </p:sp>
        </p:grpSp>
      </p:grpSp>
      <p:grpSp>
        <p:nvGrpSpPr>
          <p:cNvPr id="12309" name="Group 21"/>
          <p:cNvGrpSpPr>
            <a:grpSpLocks/>
          </p:cNvGrpSpPr>
          <p:nvPr/>
        </p:nvGrpSpPr>
        <p:grpSpPr bwMode="auto">
          <a:xfrm>
            <a:off x="990600" y="5456238"/>
            <a:ext cx="7639050" cy="563562"/>
            <a:chOff x="720" y="3533"/>
            <a:chExt cx="4812" cy="355"/>
          </a:xfrm>
        </p:grpSpPr>
        <p:grpSp>
          <p:nvGrpSpPr>
            <p:cNvPr id="12305" name="Group 17"/>
            <p:cNvGrpSpPr>
              <a:grpSpLocks/>
            </p:cNvGrpSpPr>
            <p:nvPr/>
          </p:nvGrpSpPr>
          <p:grpSpPr bwMode="auto">
            <a:xfrm>
              <a:off x="720" y="3533"/>
              <a:ext cx="522" cy="355"/>
              <a:chOff x="2408" y="3029"/>
              <a:chExt cx="522" cy="355"/>
            </a:xfrm>
          </p:grpSpPr>
          <p:sp>
            <p:nvSpPr>
              <p:cNvPr id="12306" name="Text Box 18"/>
              <p:cNvSpPr txBox="1">
                <a:spLocks noChangeArrowheads="1"/>
              </p:cNvSpPr>
              <p:nvPr/>
            </p:nvSpPr>
            <p:spPr bwMode="auto">
              <a:xfrm>
                <a:off x="2408" y="3029"/>
                <a:ext cx="436" cy="288"/>
              </a:xfrm>
              <a:prstGeom prst="rect">
                <a:avLst/>
              </a:prstGeom>
              <a:noFill/>
              <a:ln w="9525">
                <a:noFill/>
                <a:miter lim="800000"/>
                <a:headEnd/>
                <a:tailEnd/>
              </a:ln>
              <a:effectLst/>
            </p:spPr>
            <p:txBody>
              <a:bodyPr wrap="none">
                <a:spAutoFit/>
              </a:bodyPr>
              <a:lstStyle/>
              <a:p>
                <a:r>
                  <a:rPr lang="en-US" i="1"/>
                  <a:t>P</a:t>
                </a:r>
                <a:r>
                  <a:rPr lang="en-US" baseline="-25000"/>
                  <a:t>CO</a:t>
                </a:r>
                <a:endParaRPr lang="en-US" i="1"/>
              </a:p>
            </p:txBody>
          </p:sp>
          <p:sp>
            <p:nvSpPr>
              <p:cNvPr id="12307" name="Text Box 19"/>
              <p:cNvSpPr txBox="1">
                <a:spLocks noChangeArrowheads="1"/>
              </p:cNvSpPr>
              <p:nvPr/>
            </p:nvSpPr>
            <p:spPr bwMode="auto">
              <a:xfrm>
                <a:off x="2743" y="3172"/>
                <a:ext cx="187" cy="212"/>
              </a:xfrm>
              <a:prstGeom prst="rect">
                <a:avLst/>
              </a:prstGeom>
              <a:noFill/>
              <a:ln w="9525">
                <a:noFill/>
                <a:miter lim="800000"/>
                <a:headEnd/>
                <a:tailEnd/>
              </a:ln>
              <a:effectLst/>
            </p:spPr>
            <p:txBody>
              <a:bodyPr wrap="none">
                <a:spAutoFit/>
              </a:bodyPr>
              <a:lstStyle/>
              <a:p>
                <a:r>
                  <a:rPr lang="en-US" sz="1600"/>
                  <a:t>2</a:t>
                </a:r>
              </a:p>
            </p:txBody>
          </p:sp>
        </p:grpSp>
        <p:sp>
          <p:nvSpPr>
            <p:cNvPr id="12308" name="Text Box 20"/>
            <p:cNvSpPr txBox="1">
              <a:spLocks noChangeArrowheads="1"/>
            </p:cNvSpPr>
            <p:nvPr/>
          </p:nvSpPr>
          <p:spPr bwMode="auto">
            <a:xfrm>
              <a:off x="1160" y="3544"/>
              <a:ext cx="4372" cy="288"/>
            </a:xfrm>
            <a:prstGeom prst="rect">
              <a:avLst/>
            </a:prstGeom>
            <a:noFill/>
            <a:ln w="9525">
              <a:noFill/>
              <a:miter lim="800000"/>
              <a:headEnd/>
              <a:tailEnd/>
            </a:ln>
            <a:effectLst/>
          </p:spPr>
          <p:txBody>
            <a:bodyPr wrap="none">
              <a:spAutoFit/>
            </a:bodyPr>
            <a:lstStyle/>
            <a:p>
              <a:r>
                <a:rPr lang="en-US"/>
                <a:t>does not depend on the amount of CaCO</a:t>
              </a:r>
              <a:r>
                <a:rPr lang="en-US" baseline="-25000"/>
                <a:t>3</a:t>
              </a:r>
              <a:r>
                <a:rPr lang="en-US"/>
                <a:t> or CaO</a:t>
              </a:r>
            </a:p>
          </p:txBody>
        </p:sp>
      </p:grpSp>
      <p:pic>
        <p:nvPicPr>
          <p:cNvPr id="12311" name="Picture 23"/>
          <p:cNvPicPr>
            <a:picLocks noChangeAspect="1" noChangeArrowheads="1"/>
          </p:cNvPicPr>
          <p:nvPr/>
        </p:nvPicPr>
        <p:blipFill>
          <a:blip r:embed="rId2" cstate="print"/>
          <a:srcRect/>
          <a:stretch>
            <a:fillRect/>
          </a:stretch>
        </p:blipFill>
        <p:spPr bwMode="auto">
          <a:xfrm>
            <a:off x="4814888" y="1128713"/>
            <a:ext cx="3657600" cy="3043237"/>
          </a:xfrm>
          <a:prstGeom prst="rect">
            <a:avLst/>
          </a:prstGeom>
          <a:noFill/>
          <a:ln w="9525">
            <a:noFill/>
            <a:miter lim="800000"/>
            <a:headEnd/>
            <a:tailEnd/>
          </a:ln>
          <a:effectLst/>
        </p:spPr>
      </p:pic>
      <p:pic>
        <p:nvPicPr>
          <p:cNvPr id="12312" name="Picture 24"/>
          <p:cNvPicPr>
            <a:picLocks noChangeAspect="1" noChangeArrowheads="1"/>
          </p:cNvPicPr>
          <p:nvPr/>
        </p:nvPicPr>
        <p:blipFill>
          <a:blip r:embed="rId3" cstate="print"/>
          <a:srcRect/>
          <a:stretch>
            <a:fillRect/>
          </a:stretch>
        </p:blipFill>
        <p:spPr bwMode="auto">
          <a:xfrm>
            <a:off x="381000" y="1066800"/>
            <a:ext cx="3810000" cy="3144838"/>
          </a:xfrm>
          <a:prstGeom prst="rect">
            <a:avLst/>
          </a:prstGeom>
          <a:noFill/>
          <a:ln w="9525">
            <a:noFill/>
            <a:miter lim="800000"/>
            <a:headEnd/>
            <a:tailEnd/>
          </a:ln>
          <a:effectLst/>
        </p:spPr>
      </p:pic>
      <p:sp>
        <p:nvSpPr>
          <p:cNvPr id="12313" name="Line 25"/>
          <p:cNvSpPr>
            <a:spLocks noChangeShapeType="1"/>
          </p:cNvSpPr>
          <p:nvPr/>
        </p:nvSpPr>
        <p:spPr bwMode="auto">
          <a:xfrm>
            <a:off x="3171825" y="2986088"/>
            <a:ext cx="4419600" cy="0"/>
          </a:xfrm>
          <a:prstGeom prst="line">
            <a:avLst/>
          </a:prstGeom>
          <a:noFill/>
          <a:ln w="38100">
            <a:solidFill>
              <a:srgbClr val="FF0000"/>
            </a:solidFill>
            <a:round/>
            <a:headEnd/>
            <a:tailEnd/>
          </a:ln>
          <a:effectLst/>
        </p:spPr>
        <p:txBody>
          <a:bodyPr/>
          <a:lstStyle/>
          <a:p>
            <a:endParaRPr lang="en-US"/>
          </a:p>
        </p:txBody>
      </p:sp>
      <p:sp>
        <p:nvSpPr>
          <p:cNvPr id="12315" name="Line 27"/>
          <p:cNvSpPr>
            <a:spLocks noChangeShapeType="1"/>
          </p:cNvSpPr>
          <p:nvPr/>
        </p:nvSpPr>
        <p:spPr bwMode="auto">
          <a:xfrm>
            <a:off x="4067175" y="1690688"/>
            <a:ext cx="4419600" cy="0"/>
          </a:xfrm>
          <a:prstGeom prst="line">
            <a:avLst/>
          </a:prstGeom>
          <a:noFill/>
          <a:ln w="38100">
            <a:solidFill>
              <a:srgbClr val="FF0000"/>
            </a:solidFill>
            <a:round/>
            <a:headEnd/>
            <a:tailEnd/>
          </a:ln>
          <a:effectLst/>
        </p:spPr>
        <p:txBody>
          <a:bodyPr/>
          <a:lstStyle/>
          <a:p>
            <a:endParaRPr lang="en-US"/>
          </a:p>
        </p:txBody>
      </p:sp>
      <p:sp>
        <p:nvSpPr>
          <p:cNvPr id="12316" name="Line 28"/>
          <p:cNvSpPr>
            <a:spLocks noChangeShapeType="1"/>
          </p:cNvSpPr>
          <p:nvPr/>
        </p:nvSpPr>
        <p:spPr bwMode="auto">
          <a:xfrm>
            <a:off x="5105400" y="1676400"/>
            <a:ext cx="0" cy="1295400"/>
          </a:xfrm>
          <a:prstGeom prst="line">
            <a:avLst/>
          </a:prstGeom>
          <a:noFill/>
          <a:ln w="38100">
            <a:solidFill>
              <a:srgbClr val="FF0000"/>
            </a:solidFill>
            <a:round/>
            <a:headEnd type="stealth" w="lg" len="lg"/>
            <a:tailEnd type="stealth" w="lg" len="lg"/>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2312"/>
                                        </p:tgtEl>
                                        <p:attrNameLst>
                                          <p:attrName>style.visibility</p:attrName>
                                        </p:attrNameLst>
                                      </p:cBhvr>
                                      <p:to>
                                        <p:strVal val="visible"/>
                                      </p:to>
                                    </p:set>
                                    <p:anim calcmode="lin" valueType="num">
                                      <p:cBhvr>
                                        <p:cTn id="7" dur="1000" fill="hold"/>
                                        <p:tgtEl>
                                          <p:spTgt spid="12312"/>
                                        </p:tgtEl>
                                        <p:attrNameLst>
                                          <p:attrName>ppt_w</p:attrName>
                                        </p:attrNameLst>
                                      </p:cBhvr>
                                      <p:tavLst>
                                        <p:tav tm="0">
                                          <p:val>
                                            <p:strVal val="#ppt_w*0.70"/>
                                          </p:val>
                                        </p:tav>
                                        <p:tav tm="100000">
                                          <p:val>
                                            <p:strVal val="#ppt_w"/>
                                          </p:val>
                                        </p:tav>
                                      </p:tavLst>
                                    </p:anim>
                                    <p:anim calcmode="lin" valueType="num">
                                      <p:cBhvr>
                                        <p:cTn id="8" dur="1000" fill="hold"/>
                                        <p:tgtEl>
                                          <p:spTgt spid="12312"/>
                                        </p:tgtEl>
                                        <p:attrNameLst>
                                          <p:attrName>ppt_h</p:attrName>
                                        </p:attrNameLst>
                                      </p:cBhvr>
                                      <p:tavLst>
                                        <p:tav tm="0">
                                          <p:val>
                                            <p:strVal val="#ppt_h"/>
                                          </p:val>
                                        </p:tav>
                                        <p:tav tm="100000">
                                          <p:val>
                                            <p:strVal val="#ppt_h"/>
                                          </p:val>
                                        </p:tav>
                                      </p:tavLst>
                                    </p:anim>
                                    <p:animEffect transition="in" filter="fade">
                                      <p:cBhvr>
                                        <p:cTn id="9" dur="1000"/>
                                        <p:tgtEl>
                                          <p:spTgt spid="12312"/>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12311"/>
                                        </p:tgtEl>
                                        <p:attrNameLst>
                                          <p:attrName>style.visibility</p:attrName>
                                        </p:attrNameLst>
                                      </p:cBhvr>
                                      <p:to>
                                        <p:strVal val="visible"/>
                                      </p:to>
                                    </p:set>
                                    <p:anim calcmode="lin" valueType="num">
                                      <p:cBhvr>
                                        <p:cTn id="13" dur="1000" fill="hold"/>
                                        <p:tgtEl>
                                          <p:spTgt spid="12311"/>
                                        </p:tgtEl>
                                        <p:attrNameLst>
                                          <p:attrName>ppt_w</p:attrName>
                                        </p:attrNameLst>
                                      </p:cBhvr>
                                      <p:tavLst>
                                        <p:tav tm="0">
                                          <p:val>
                                            <p:strVal val="#ppt_w*0.70"/>
                                          </p:val>
                                        </p:tav>
                                        <p:tav tm="100000">
                                          <p:val>
                                            <p:strVal val="#ppt_w"/>
                                          </p:val>
                                        </p:tav>
                                      </p:tavLst>
                                    </p:anim>
                                    <p:anim calcmode="lin" valueType="num">
                                      <p:cBhvr>
                                        <p:cTn id="14" dur="1000" fill="hold"/>
                                        <p:tgtEl>
                                          <p:spTgt spid="12311"/>
                                        </p:tgtEl>
                                        <p:attrNameLst>
                                          <p:attrName>ppt_h</p:attrName>
                                        </p:attrNameLst>
                                      </p:cBhvr>
                                      <p:tavLst>
                                        <p:tav tm="0">
                                          <p:val>
                                            <p:strVal val="#ppt_h"/>
                                          </p:val>
                                        </p:tav>
                                        <p:tav tm="100000">
                                          <p:val>
                                            <p:strVal val="#ppt_h"/>
                                          </p:val>
                                        </p:tav>
                                      </p:tavLst>
                                    </p:anim>
                                    <p:animEffect transition="in" filter="fade">
                                      <p:cBhvr>
                                        <p:cTn id="15" dur="1000"/>
                                        <p:tgtEl>
                                          <p:spTgt spid="1231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2304"/>
                                        </p:tgtEl>
                                        <p:attrNameLst>
                                          <p:attrName>style.visibility</p:attrName>
                                        </p:attrNameLst>
                                      </p:cBhvr>
                                      <p:to>
                                        <p:strVal val="visible"/>
                                      </p:to>
                                    </p:set>
                                    <p:anim calcmode="lin" valueType="num">
                                      <p:cBhvr additive="base">
                                        <p:cTn id="20" dur="500" fill="hold"/>
                                        <p:tgtEl>
                                          <p:spTgt spid="12304"/>
                                        </p:tgtEl>
                                        <p:attrNameLst>
                                          <p:attrName>ppt_x</p:attrName>
                                        </p:attrNameLst>
                                      </p:cBhvr>
                                      <p:tavLst>
                                        <p:tav tm="0">
                                          <p:val>
                                            <p:strVal val="0-#ppt_w/2"/>
                                          </p:val>
                                        </p:tav>
                                        <p:tav tm="100000">
                                          <p:val>
                                            <p:strVal val="#ppt_x"/>
                                          </p:val>
                                        </p:tav>
                                      </p:tavLst>
                                    </p:anim>
                                    <p:anim calcmode="lin" valueType="num">
                                      <p:cBhvr additive="base">
                                        <p:cTn id="21" dur="500" fill="hold"/>
                                        <p:tgtEl>
                                          <p:spTgt spid="1230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12294"/>
                                        </p:tgtEl>
                                        <p:attrNameLst>
                                          <p:attrName>style.visibility</p:attrName>
                                        </p:attrNameLst>
                                      </p:cBhvr>
                                      <p:to>
                                        <p:strVal val="visible"/>
                                      </p:to>
                                    </p:set>
                                    <p:anim calcmode="lin" valueType="num">
                                      <p:cBhvr additive="base">
                                        <p:cTn id="26" dur="500" fill="hold"/>
                                        <p:tgtEl>
                                          <p:spTgt spid="12294"/>
                                        </p:tgtEl>
                                        <p:attrNameLst>
                                          <p:attrName>ppt_x</p:attrName>
                                        </p:attrNameLst>
                                      </p:cBhvr>
                                      <p:tavLst>
                                        <p:tav tm="0">
                                          <p:val>
                                            <p:strVal val="1+#ppt_w/2"/>
                                          </p:val>
                                        </p:tav>
                                        <p:tav tm="100000">
                                          <p:val>
                                            <p:strVal val="#ppt_x"/>
                                          </p:val>
                                        </p:tav>
                                      </p:tavLst>
                                    </p:anim>
                                    <p:anim calcmode="lin" valueType="num">
                                      <p:cBhvr additive="base">
                                        <p:cTn id="27" dur="500" fill="hold"/>
                                        <p:tgtEl>
                                          <p:spTgt spid="1229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2313"/>
                                        </p:tgtEl>
                                        <p:attrNameLst>
                                          <p:attrName>style.visibility</p:attrName>
                                        </p:attrNameLst>
                                      </p:cBhvr>
                                      <p:to>
                                        <p:strVal val="visible"/>
                                      </p:to>
                                    </p:set>
                                    <p:anim calcmode="lin" valueType="num">
                                      <p:cBhvr>
                                        <p:cTn id="32" dur="500" fill="hold"/>
                                        <p:tgtEl>
                                          <p:spTgt spid="12313"/>
                                        </p:tgtEl>
                                        <p:attrNameLst>
                                          <p:attrName>ppt_w</p:attrName>
                                        </p:attrNameLst>
                                      </p:cBhvr>
                                      <p:tavLst>
                                        <p:tav tm="0">
                                          <p:val>
                                            <p:fltVal val="0"/>
                                          </p:val>
                                        </p:tav>
                                        <p:tav tm="100000">
                                          <p:val>
                                            <p:strVal val="#ppt_w"/>
                                          </p:val>
                                        </p:tav>
                                      </p:tavLst>
                                    </p:anim>
                                    <p:anim calcmode="lin" valueType="num">
                                      <p:cBhvr>
                                        <p:cTn id="33" dur="500" fill="hold"/>
                                        <p:tgtEl>
                                          <p:spTgt spid="12313"/>
                                        </p:tgtEl>
                                        <p:attrNameLst>
                                          <p:attrName>ppt_h</p:attrName>
                                        </p:attrNameLst>
                                      </p:cBhvr>
                                      <p:tavLst>
                                        <p:tav tm="0">
                                          <p:val>
                                            <p:fltVal val="0"/>
                                          </p:val>
                                        </p:tav>
                                        <p:tav tm="100000">
                                          <p:val>
                                            <p:strVal val="#ppt_h"/>
                                          </p:val>
                                        </p:tav>
                                      </p:tavLst>
                                    </p:anim>
                                    <p:animEffect transition="in" filter="fade">
                                      <p:cBhvr>
                                        <p:cTn id="34" dur="500"/>
                                        <p:tgtEl>
                                          <p:spTgt spid="12313"/>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12315"/>
                                        </p:tgtEl>
                                        <p:attrNameLst>
                                          <p:attrName>style.visibility</p:attrName>
                                        </p:attrNameLst>
                                      </p:cBhvr>
                                      <p:to>
                                        <p:strVal val="visible"/>
                                      </p:to>
                                    </p:set>
                                    <p:anim calcmode="lin" valueType="num">
                                      <p:cBhvr>
                                        <p:cTn id="37" dur="500" fill="hold"/>
                                        <p:tgtEl>
                                          <p:spTgt spid="12315"/>
                                        </p:tgtEl>
                                        <p:attrNameLst>
                                          <p:attrName>ppt_w</p:attrName>
                                        </p:attrNameLst>
                                      </p:cBhvr>
                                      <p:tavLst>
                                        <p:tav tm="0">
                                          <p:val>
                                            <p:fltVal val="0"/>
                                          </p:val>
                                        </p:tav>
                                        <p:tav tm="100000">
                                          <p:val>
                                            <p:strVal val="#ppt_w"/>
                                          </p:val>
                                        </p:tav>
                                      </p:tavLst>
                                    </p:anim>
                                    <p:anim calcmode="lin" valueType="num">
                                      <p:cBhvr>
                                        <p:cTn id="38" dur="500" fill="hold"/>
                                        <p:tgtEl>
                                          <p:spTgt spid="12315"/>
                                        </p:tgtEl>
                                        <p:attrNameLst>
                                          <p:attrName>ppt_h</p:attrName>
                                        </p:attrNameLst>
                                      </p:cBhvr>
                                      <p:tavLst>
                                        <p:tav tm="0">
                                          <p:val>
                                            <p:fltVal val="0"/>
                                          </p:val>
                                        </p:tav>
                                        <p:tav tm="100000">
                                          <p:val>
                                            <p:strVal val="#ppt_h"/>
                                          </p:val>
                                        </p:tav>
                                      </p:tavLst>
                                    </p:anim>
                                    <p:animEffect transition="in" filter="fade">
                                      <p:cBhvr>
                                        <p:cTn id="39" dur="500"/>
                                        <p:tgtEl>
                                          <p:spTgt spid="12315"/>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12316"/>
                                        </p:tgtEl>
                                        <p:attrNameLst>
                                          <p:attrName>style.visibility</p:attrName>
                                        </p:attrNameLst>
                                      </p:cBhvr>
                                      <p:to>
                                        <p:strVal val="visible"/>
                                      </p:to>
                                    </p:set>
                                    <p:anim calcmode="lin" valueType="num">
                                      <p:cBhvr>
                                        <p:cTn id="44" dur="500" fill="hold"/>
                                        <p:tgtEl>
                                          <p:spTgt spid="12316"/>
                                        </p:tgtEl>
                                        <p:attrNameLst>
                                          <p:attrName>ppt_w</p:attrName>
                                        </p:attrNameLst>
                                      </p:cBhvr>
                                      <p:tavLst>
                                        <p:tav tm="0">
                                          <p:val>
                                            <p:fltVal val="0"/>
                                          </p:val>
                                        </p:tav>
                                        <p:tav tm="100000">
                                          <p:val>
                                            <p:strVal val="#ppt_w"/>
                                          </p:val>
                                        </p:tav>
                                      </p:tavLst>
                                    </p:anim>
                                    <p:anim calcmode="lin" valueType="num">
                                      <p:cBhvr>
                                        <p:cTn id="45" dur="500" fill="hold"/>
                                        <p:tgtEl>
                                          <p:spTgt spid="12316"/>
                                        </p:tgtEl>
                                        <p:attrNameLst>
                                          <p:attrName>ppt_h</p:attrName>
                                        </p:attrNameLst>
                                      </p:cBhvr>
                                      <p:tavLst>
                                        <p:tav tm="0">
                                          <p:val>
                                            <p:fltVal val="0"/>
                                          </p:val>
                                        </p:tav>
                                        <p:tav tm="100000">
                                          <p:val>
                                            <p:strVal val="#ppt_h"/>
                                          </p:val>
                                        </p:tav>
                                      </p:tavLst>
                                    </p:anim>
                                    <p:animEffect transition="in" filter="fade">
                                      <p:cBhvr>
                                        <p:cTn id="46" dur="500"/>
                                        <p:tgtEl>
                                          <p:spTgt spid="12316"/>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12309"/>
                                        </p:tgtEl>
                                        <p:attrNameLst>
                                          <p:attrName>style.visibility</p:attrName>
                                        </p:attrNameLst>
                                      </p:cBhvr>
                                      <p:to>
                                        <p:strVal val="visible"/>
                                      </p:to>
                                    </p:set>
                                    <p:anim calcmode="lin" valueType="num">
                                      <p:cBhvr additive="base">
                                        <p:cTn id="51" dur="500" fill="hold"/>
                                        <p:tgtEl>
                                          <p:spTgt spid="12309"/>
                                        </p:tgtEl>
                                        <p:attrNameLst>
                                          <p:attrName>ppt_x</p:attrName>
                                        </p:attrNameLst>
                                      </p:cBhvr>
                                      <p:tavLst>
                                        <p:tav tm="0">
                                          <p:val>
                                            <p:strVal val="0-#ppt_w/2"/>
                                          </p:val>
                                        </p:tav>
                                        <p:tav tm="100000">
                                          <p:val>
                                            <p:strVal val="#ppt_x"/>
                                          </p:val>
                                        </p:tav>
                                      </p:tavLst>
                                    </p:anim>
                                    <p:anim calcmode="lin" valueType="num">
                                      <p:cBhvr additive="base">
                                        <p:cTn id="52" dur="500" fill="hold"/>
                                        <p:tgtEl>
                                          <p:spTgt spid="123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utoUpdateAnimBg="0"/>
      <p:bldP spid="12313" grpId="0" animBg="1"/>
      <p:bldP spid="12315" grpId="0" animBg="1"/>
      <p:bldP spid="123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3"/>
          <p:cNvSpPr>
            <a:spLocks noGrp="1"/>
          </p:cNvSpPr>
          <p:nvPr>
            <p:ph type="sldNum" sz="quarter" idx="12"/>
          </p:nvPr>
        </p:nvSpPr>
        <p:spPr/>
        <p:txBody>
          <a:bodyPr/>
          <a:lstStyle/>
          <a:p>
            <a:fld id="{8C4785E9-CEC6-4A85-B68E-5D39507CAA2E}" type="slidenum">
              <a:rPr lang="en-US"/>
              <a:pPr/>
              <a:t>13</a:t>
            </a:fld>
            <a:endParaRPr lang="en-US"/>
          </a:p>
        </p:txBody>
      </p:sp>
      <p:sp>
        <p:nvSpPr>
          <p:cNvPr id="13314" name="Text Box 2"/>
          <p:cNvSpPr txBox="1">
            <a:spLocks noChangeArrowheads="1"/>
          </p:cNvSpPr>
          <p:nvPr/>
        </p:nvSpPr>
        <p:spPr bwMode="auto">
          <a:xfrm>
            <a:off x="0" y="0"/>
            <a:ext cx="9099550" cy="1917700"/>
          </a:xfrm>
          <a:prstGeom prst="rect">
            <a:avLst/>
          </a:prstGeom>
          <a:noFill/>
          <a:ln w="9525">
            <a:noFill/>
            <a:miter lim="800000"/>
            <a:headEnd/>
            <a:tailEnd/>
          </a:ln>
          <a:effectLst/>
        </p:spPr>
        <p:txBody>
          <a:bodyPr>
            <a:spAutoFit/>
          </a:bodyPr>
          <a:lstStyle/>
          <a:p>
            <a:pPr eaLnBrk="0" hangingPunct="0"/>
            <a:r>
              <a:rPr lang="en-US">
                <a:solidFill>
                  <a:schemeClr val="accent2"/>
                </a:solidFill>
              </a:rPr>
              <a:t>Consider the following equilibrium at 295 K:</a:t>
            </a:r>
          </a:p>
          <a:p>
            <a:pPr eaLnBrk="0" hangingPunct="0"/>
            <a:endParaRPr lang="en-US">
              <a:solidFill>
                <a:schemeClr val="accent2"/>
              </a:solidFill>
            </a:endParaRPr>
          </a:p>
          <a:p>
            <a:pPr eaLnBrk="0" hangingPunct="0"/>
            <a:endParaRPr lang="en-US">
              <a:solidFill>
                <a:schemeClr val="accent2"/>
              </a:solidFill>
            </a:endParaRPr>
          </a:p>
          <a:p>
            <a:pPr eaLnBrk="0" hangingPunct="0"/>
            <a:r>
              <a:rPr lang="en-US">
                <a:solidFill>
                  <a:schemeClr val="accent2"/>
                </a:solidFill>
              </a:rPr>
              <a:t>The partial pressure of each gas is 0.265 atm.  Calculate </a:t>
            </a:r>
            <a:r>
              <a:rPr lang="en-US" i="1">
                <a:solidFill>
                  <a:schemeClr val="accent2"/>
                </a:solidFill>
              </a:rPr>
              <a:t>K</a:t>
            </a:r>
            <a:r>
              <a:rPr lang="en-US" i="1" baseline="-25000">
                <a:solidFill>
                  <a:schemeClr val="accent2"/>
                </a:solidFill>
              </a:rPr>
              <a:t>p</a:t>
            </a:r>
            <a:r>
              <a:rPr lang="en-US">
                <a:solidFill>
                  <a:schemeClr val="accent2"/>
                </a:solidFill>
              </a:rPr>
              <a:t> and </a:t>
            </a:r>
            <a:r>
              <a:rPr lang="en-US" i="1">
                <a:solidFill>
                  <a:schemeClr val="accent2"/>
                </a:solidFill>
              </a:rPr>
              <a:t>K</a:t>
            </a:r>
            <a:r>
              <a:rPr lang="en-US" i="1" baseline="-25000">
                <a:solidFill>
                  <a:schemeClr val="accent2"/>
                </a:solidFill>
              </a:rPr>
              <a:t>c</a:t>
            </a:r>
            <a:r>
              <a:rPr lang="en-US" i="1">
                <a:solidFill>
                  <a:schemeClr val="accent2"/>
                </a:solidFill>
              </a:rPr>
              <a:t> </a:t>
            </a:r>
            <a:r>
              <a:rPr lang="en-US">
                <a:solidFill>
                  <a:schemeClr val="accent2"/>
                </a:solidFill>
              </a:rPr>
              <a:t>for the reaction?</a:t>
            </a:r>
            <a:endParaRPr lang="en-US" sz="2000">
              <a:solidFill>
                <a:schemeClr val="accent2"/>
              </a:solidFill>
            </a:endParaRPr>
          </a:p>
        </p:txBody>
      </p:sp>
      <p:grpSp>
        <p:nvGrpSpPr>
          <p:cNvPr id="13320" name="Group 8"/>
          <p:cNvGrpSpPr>
            <a:grpSpLocks/>
          </p:cNvGrpSpPr>
          <p:nvPr/>
        </p:nvGrpSpPr>
        <p:grpSpPr bwMode="auto">
          <a:xfrm>
            <a:off x="2374900" y="533400"/>
            <a:ext cx="4606925" cy="457200"/>
            <a:chOff x="1478" y="2761"/>
            <a:chExt cx="2902" cy="288"/>
          </a:xfrm>
        </p:grpSpPr>
        <p:sp>
          <p:nvSpPr>
            <p:cNvPr id="13316" name="Text Box 4"/>
            <p:cNvSpPr txBox="1">
              <a:spLocks noChangeArrowheads="1"/>
            </p:cNvSpPr>
            <p:nvPr/>
          </p:nvSpPr>
          <p:spPr bwMode="auto">
            <a:xfrm>
              <a:off x="1478" y="2761"/>
              <a:ext cx="2902" cy="288"/>
            </a:xfrm>
            <a:prstGeom prst="rect">
              <a:avLst/>
            </a:prstGeom>
            <a:noFill/>
            <a:ln w="9525">
              <a:noFill/>
              <a:miter lim="800000"/>
              <a:headEnd/>
              <a:tailEnd/>
            </a:ln>
            <a:effectLst/>
          </p:spPr>
          <p:txBody>
            <a:bodyPr wrap="none">
              <a:spAutoFit/>
            </a:bodyPr>
            <a:lstStyle/>
            <a:p>
              <a:r>
                <a:rPr lang="en-US">
                  <a:solidFill>
                    <a:schemeClr val="accent2"/>
                  </a:solidFill>
                </a:rPr>
                <a:t>NH</a:t>
              </a:r>
              <a:r>
                <a:rPr lang="en-US" baseline="-25000">
                  <a:solidFill>
                    <a:schemeClr val="accent2"/>
                  </a:solidFill>
                </a:rPr>
                <a:t>4</a:t>
              </a:r>
              <a:r>
                <a:rPr lang="en-US">
                  <a:solidFill>
                    <a:schemeClr val="accent2"/>
                  </a:solidFill>
                </a:rPr>
                <a:t>HS </a:t>
              </a:r>
              <a:r>
                <a:rPr lang="en-US" sz="2000">
                  <a:solidFill>
                    <a:schemeClr val="accent2"/>
                  </a:solidFill>
                </a:rPr>
                <a:t>(</a:t>
              </a:r>
              <a:r>
                <a:rPr lang="en-US" sz="2000" i="1">
                  <a:solidFill>
                    <a:schemeClr val="accent2"/>
                  </a:solidFill>
                </a:rPr>
                <a:t>s</a:t>
              </a:r>
              <a:r>
                <a:rPr lang="en-US" sz="2000">
                  <a:solidFill>
                    <a:schemeClr val="accent2"/>
                  </a:solidFill>
                </a:rPr>
                <a:t>)</a:t>
              </a:r>
              <a:r>
                <a:rPr lang="en-US">
                  <a:solidFill>
                    <a:schemeClr val="accent2"/>
                  </a:solidFill>
                </a:rPr>
                <a:t>          NH</a:t>
              </a:r>
              <a:r>
                <a:rPr lang="en-US" baseline="-25000">
                  <a:solidFill>
                    <a:schemeClr val="accent2"/>
                  </a:solidFill>
                </a:rPr>
                <a:t>3</a:t>
              </a:r>
              <a:r>
                <a:rPr lang="en-US">
                  <a:solidFill>
                    <a:schemeClr val="accent2"/>
                  </a:solidFill>
                </a:rPr>
                <a:t> </a:t>
              </a:r>
              <a:r>
                <a:rPr lang="en-US" sz="2000">
                  <a:solidFill>
                    <a:schemeClr val="accent2"/>
                  </a:solidFill>
                </a:rPr>
                <a:t>(</a:t>
              </a:r>
              <a:r>
                <a:rPr lang="en-US" sz="2000" i="1">
                  <a:solidFill>
                    <a:schemeClr val="accent2"/>
                  </a:solidFill>
                </a:rPr>
                <a:t>g</a:t>
              </a:r>
              <a:r>
                <a:rPr lang="en-US" sz="2000">
                  <a:solidFill>
                    <a:schemeClr val="accent2"/>
                  </a:solidFill>
                </a:rPr>
                <a:t>)</a:t>
              </a:r>
              <a:r>
                <a:rPr lang="en-US">
                  <a:solidFill>
                    <a:schemeClr val="accent2"/>
                  </a:solidFill>
                </a:rPr>
                <a:t> + H</a:t>
              </a:r>
              <a:r>
                <a:rPr lang="en-US" baseline="-25000">
                  <a:solidFill>
                    <a:schemeClr val="accent2"/>
                  </a:solidFill>
                </a:rPr>
                <a:t>2</a:t>
              </a:r>
              <a:r>
                <a:rPr lang="en-US">
                  <a:solidFill>
                    <a:schemeClr val="accent2"/>
                  </a:solidFill>
                </a:rPr>
                <a:t>S </a:t>
              </a:r>
              <a:r>
                <a:rPr lang="en-US" sz="2000">
                  <a:solidFill>
                    <a:schemeClr val="accent2"/>
                  </a:solidFill>
                </a:rPr>
                <a:t>(</a:t>
              </a:r>
              <a:r>
                <a:rPr lang="en-US" sz="2000" i="1">
                  <a:solidFill>
                    <a:schemeClr val="accent2"/>
                  </a:solidFill>
                </a:rPr>
                <a:t>g</a:t>
              </a:r>
              <a:r>
                <a:rPr lang="en-US" sz="2000">
                  <a:solidFill>
                    <a:schemeClr val="accent2"/>
                  </a:solidFill>
                </a:rPr>
                <a:t>)</a:t>
              </a:r>
            </a:p>
          </p:txBody>
        </p:sp>
        <p:grpSp>
          <p:nvGrpSpPr>
            <p:cNvPr id="13317" name="Group 5"/>
            <p:cNvGrpSpPr>
              <a:grpSpLocks/>
            </p:cNvGrpSpPr>
            <p:nvPr/>
          </p:nvGrpSpPr>
          <p:grpSpPr bwMode="auto">
            <a:xfrm>
              <a:off x="2472" y="2872"/>
              <a:ext cx="384" cy="96"/>
              <a:chOff x="4896" y="192"/>
              <a:chExt cx="384" cy="96"/>
            </a:xfrm>
          </p:grpSpPr>
          <p:sp>
            <p:nvSpPr>
              <p:cNvPr id="13318" name="Line 6"/>
              <p:cNvSpPr>
                <a:spLocks noChangeShapeType="1"/>
              </p:cNvSpPr>
              <p:nvPr/>
            </p:nvSpPr>
            <p:spPr bwMode="auto">
              <a:xfrm>
                <a:off x="4896" y="192"/>
                <a:ext cx="384" cy="0"/>
              </a:xfrm>
              <a:prstGeom prst="line">
                <a:avLst/>
              </a:prstGeom>
              <a:noFill/>
              <a:ln w="28575">
                <a:solidFill>
                  <a:schemeClr val="accent2"/>
                </a:solidFill>
                <a:round/>
                <a:headEnd/>
                <a:tailEnd type="triangle" w="med" len="med"/>
              </a:ln>
              <a:effectLst/>
            </p:spPr>
            <p:txBody>
              <a:bodyPr/>
              <a:lstStyle/>
              <a:p>
                <a:endParaRPr lang="en-US"/>
              </a:p>
            </p:txBody>
          </p:sp>
          <p:sp>
            <p:nvSpPr>
              <p:cNvPr id="13319" name="Line 7"/>
              <p:cNvSpPr>
                <a:spLocks noChangeShapeType="1"/>
              </p:cNvSpPr>
              <p:nvPr/>
            </p:nvSpPr>
            <p:spPr bwMode="auto">
              <a:xfrm flipH="1">
                <a:off x="4896" y="288"/>
                <a:ext cx="384" cy="0"/>
              </a:xfrm>
              <a:prstGeom prst="line">
                <a:avLst/>
              </a:prstGeom>
              <a:noFill/>
              <a:ln w="28575">
                <a:solidFill>
                  <a:schemeClr val="accent2"/>
                </a:solidFill>
                <a:round/>
                <a:headEnd/>
                <a:tailEnd type="triangle" w="med" len="med"/>
              </a:ln>
              <a:effectLst/>
            </p:spPr>
            <p:txBody>
              <a:bodyPr/>
              <a:lstStyle/>
              <a:p>
                <a:endParaRPr lang="en-US"/>
              </a:p>
            </p:txBody>
          </p:sp>
        </p:grpSp>
      </p:grpSp>
      <p:grpSp>
        <p:nvGrpSpPr>
          <p:cNvPr id="13326" name="Group 14"/>
          <p:cNvGrpSpPr>
            <a:grpSpLocks/>
          </p:cNvGrpSpPr>
          <p:nvPr/>
        </p:nvGrpSpPr>
        <p:grpSpPr bwMode="auto">
          <a:xfrm>
            <a:off x="1752600" y="2209800"/>
            <a:ext cx="1933575" cy="557213"/>
            <a:chOff x="950" y="2520"/>
            <a:chExt cx="1218" cy="351"/>
          </a:xfrm>
        </p:grpSpPr>
        <p:sp>
          <p:nvSpPr>
            <p:cNvPr id="13321" name="Text Box 9"/>
            <p:cNvSpPr txBox="1">
              <a:spLocks noChangeArrowheads="1"/>
            </p:cNvSpPr>
            <p:nvPr/>
          </p:nvSpPr>
          <p:spPr bwMode="auto">
            <a:xfrm>
              <a:off x="950" y="2521"/>
              <a:ext cx="661" cy="288"/>
            </a:xfrm>
            <a:prstGeom prst="rect">
              <a:avLst/>
            </a:prstGeom>
            <a:noFill/>
            <a:ln w="9525">
              <a:noFill/>
              <a:miter lim="800000"/>
              <a:headEnd/>
              <a:tailEnd/>
            </a:ln>
            <a:effectLst/>
          </p:spPr>
          <p:txBody>
            <a:bodyPr wrap="none">
              <a:spAutoFit/>
            </a:bodyPr>
            <a:lstStyle/>
            <a:p>
              <a:r>
                <a:rPr lang="en-US" i="1"/>
                <a:t>K</a:t>
              </a:r>
              <a:r>
                <a:rPr lang="en-US" i="1" baseline="-25000"/>
                <a:t>p</a:t>
              </a:r>
              <a:r>
                <a:rPr lang="en-US" i="1"/>
                <a:t> = P</a:t>
              </a:r>
            </a:p>
          </p:txBody>
        </p:sp>
        <p:sp>
          <p:nvSpPr>
            <p:cNvPr id="13322" name="Text Box 10"/>
            <p:cNvSpPr txBox="1">
              <a:spLocks noChangeArrowheads="1"/>
            </p:cNvSpPr>
            <p:nvPr/>
          </p:nvSpPr>
          <p:spPr bwMode="auto">
            <a:xfrm>
              <a:off x="1448" y="2640"/>
              <a:ext cx="377" cy="231"/>
            </a:xfrm>
            <a:prstGeom prst="rect">
              <a:avLst/>
            </a:prstGeom>
            <a:noFill/>
            <a:ln w="9525">
              <a:noFill/>
              <a:miter lim="800000"/>
              <a:headEnd/>
              <a:tailEnd/>
            </a:ln>
            <a:effectLst/>
          </p:spPr>
          <p:txBody>
            <a:bodyPr wrap="none">
              <a:spAutoFit/>
            </a:bodyPr>
            <a:lstStyle/>
            <a:p>
              <a:r>
                <a:rPr lang="en-US" sz="1800"/>
                <a:t>NH</a:t>
              </a:r>
              <a:r>
                <a:rPr lang="en-US" sz="1800" baseline="-25000"/>
                <a:t>3</a:t>
              </a:r>
              <a:endParaRPr lang="en-US" sz="1800"/>
            </a:p>
          </p:txBody>
        </p:sp>
        <p:grpSp>
          <p:nvGrpSpPr>
            <p:cNvPr id="13325" name="Group 13"/>
            <p:cNvGrpSpPr>
              <a:grpSpLocks/>
            </p:cNvGrpSpPr>
            <p:nvPr/>
          </p:nvGrpSpPr>
          <p:grpSpPr bwMode="auto">
            <a:xfrm>
              <a:off x="1709" y="2520"/>
              <a:ext cx="459" cy="342"/>
              <a:chOff x="758" y="3433"/>
              <a:chExt cx="459" cy="342"/>
            </a:xfrm>
          </p:grpSpPr>
          <p:sp>
            <p:nvSpPr>
              <p:cNvPr id="13323" name="Text Box 11"/>
              <p:cNvSpPr txBox="1">
                <a:spLocks noChangeArrowheads="1"/>
              </p:cNvSpPr>
              <p:nvPr/>
            </p:nvSpPr>
            <p:spPr bwMode="auto">
              <a:xfrm>
                <a:off x="848" y="3544"/>
                <a:ext cx="369" cy="231"/>
              </a:xfrm>
              <a:prstGeom prst="rect">
                <a:avLst/>
              </a:prstGeom>
              <a:noFill/>
              <a:ln w="9525">
                <a:noFill/>
                <a:miter lim="800000"/>
                <a:headEnd/>
                <a:tailEnd/>
              </a:ln>
              <a:effectLst/>
            </p:spPr>
            <p:txBody>
              <a:bodyPr wrap="none">
                <a:spAutoFit/>
              </a:bodyPr>
              <a:lstStyle/>
              <a:p>
                <a:r>
                  <a:rPr lang="en-US" sz="1800"/>
                  <a:t>H</a:t>
                </a:r>
                <a:r>
                  <a:rPr lang="en-US" sz="1800" baseline="-25000"/>
                  <a:t>2</a:t>
                </a:r>
                <a:r>
                  <a:rPr lang="en-US" sz="1800"/>
                  <a:t>S</a:t>
                </a:r>
              </a:p>
            </p:txBody>
          </p:sp>
          <p:sp>
            <p:nvSpPr>
              <p:cNvPr id="13324" name="Text Box 12"/>
              <p:cNvSpPr txBox="1">
                <a:spLocks noChangeArrowheads="1"/>
              </p:cNvSpPr>
              <p:nvPr/>
            </p:nvSpPr>
            <p:spPr bwMode="auto">
              <a:xfrm>
                <a:off x="758" y="3433"/>
                <a:ext cx="244" cy="288"/>
              </a:xfrm>
              <a:prstGeom prst="rect">
                <a:avLst/>
              </a:prstGeom>
              <a:noFill/>
              <a:ln w="9525">
                <a:noFill/>
                <a:miter lim="800000"/>
                <a:headEnd/>
                <a:tailEnd/>
              </a:ln>
              <a:effectLst/>
            </p:spPr>
            <p:txBody>
              <a:bodyPr wrap="none">
                <a:spAutoFit/>
              </a:bodyPr>
              <a:lstStyle/>
              <a:p>
                <a:r>
                  <a:rPr lang="en-US" i="1"/>
                  <a:t>P</a:t>
                </a:r>
              </a:p>
            </p:txBody>
          </p:sp>
        </p:grpSp>
      </p:grpSp>
      <p:sp>
        <p:nvSpPr>
          <p:cNvPr id="13327" name="Text Box 15"/>
          <p:cNvSpPr txBox="1">
            <a:spLocks noChangeArrowheads="1"/>
          </p:cNvSpPr>
          <p:nvPr/>
        </p:nvSpPr>
        <p:spPr bwMode="auto">
          <a:xfrm>
            <a:off x="3597275" y="2209800"/>
            <a:ext cx="3573463" cy="457200"/>
          </a:xfrm>
          <a:prstGeom prst="rect">
            <a:avLst/>
          </a:prstGeom>
          <a:noFill/>
          <a:ln w="9525">
            <a:noFill/>
            <a:miter lim="800000"/>
            <a:headEnd/>
            <a:tailEnd/>
          </a:ln>
          <a:effectLst/>
        </p:spPr>
        <p:txBody>
          <a:bodyPr wrap="none">
            <a:spAutoFit/>
          </a:bodyPr>
          <a:lstStyle/>
          <a:p>
            <a:r>
              <a:rPr lang="en-US"/>
              <a:t>= 0.265 x 0.265 = 0.0702</a:t>
            </a:r>
          </a:p>
        </p:txBody>
      </p:sp>
      <p:sp>
        <p:nvSpPr>
          <p:cNvPr id="13328" name="Text Box 16"/>
          <p:cNvSpPr txBox="1">
            <a:spLocks noChangeArrowheads="1"/>
          </p:cNvSpPr>
          <p:nvPr/>
        </p:nvSpPr>
        <p:spPr bwMode="auto">
          <a:xfrm>
            <a:off x="3578225" y="3200400"/>
            <a:ext cx="1997075" cy="457200"/>
          </a:xfrm>
          <a:prstGeom prst="rect">
            <a:avLst/>
          </a:prstGeom>
          <a:noFill/>
          <a:ln w="9525">
            <a:noFill/>
            <a:miter lim="800000"/>
            <a:headEnd/>
            <a:tailEnd/>
          </a:ln>
          <a:effectLst/>
        </p:spPr>
        <p:txBody>
          <a:bodyPr wrap="none">
            <a:spAutoFit/>
          </a:bodyPr>
          <a:lstStyle/>
          <a:p>
            <a:r>
              <a:rPr lang="en-US" i="1"/>
              <a:t>K</a:t>
            </a:r>
            <a:r>
              <a:rPr lang="en-US" i="1" baseline="-25000"/>
              <a:t>p</a:t>
            </a:r>
            <a:r>
              <a:rPr lang="en-US"/>
              <a:t> = </a:t>
            </a:r>
            <a:r>
              <a:rPr lang="en-US" i="1"/>
              <a:t>K</a:t>
            </a:r>
            <a:r>
              <a:rPr lang="en-US" i="1" baseline="-25000"/>
              <a:t>c</a:t>
            </a:r>
            <a:r>
              <a:rPr lang="en-US" i="1"/>
              <a:t>(RT)</a:t>
            </a:r>
            <a:r>
              <a:rPr lang="en-US" i="1" baseline="30000">
                <a:latin typeface="Symbol" pitchFamily="18" charset="2"/>
              </a:rPr>
              <a:t>D</a:t>
            </a:r>
            <a:r>
              <a:rPr lang="en-US" i="1" baseline="30000"/>
              <a:t>n</a:t>
            </a:r>
            <a:endParaRPr lang="en-US" i="1"/>
          </a:p>
        </p:txBody>
      </p:sp>
      <p:sp>
        <p:nvSpPr>
          <p:cNvPr id="13329" name="Text Box 17"/>
          <p:cNvSpPr txBox="1">
            <a:spLocks noChangeArrowheads="1"/>
          </p:cNvSpPr>
          <p:nvPr/>
        </p:nvSpPr>
        <p:spPr bwMode="auto">
          <a:xfrm>
            <a:off x="3552825" y="3886200"/>
            <a:ext cx="2058988" cy="457200"/>
          </a:xfrm>
          <a:prstGeom prst="rect">
            <a:avLst/>
          </a:prstGeom>
          <a:noFill/>
          <a:ln w="9525">
            <a:noFill/>
            <a:miter lim="800000"/>
            <a:headEnd/>
            <a:tailEnd/>
          </a:ln>
          <a:effectLst/>
        </p:spPr>
        <p:txBody>
          <a:bodyPr wrap="none">
            <a:spAutoFit/>
          </a:bodyPr>
          <a:lstStyle/>
          <a:p>
            <a:r>
              <a:rPr lang="en-US" i="1"/>
              <a:t>K</a:t>
            </a:r>
            <a:r>
              <a:rPr lang="en-US" i="1" baseline="-25000"/>
              <a:t>c</a:t>
            </a:r>
            <a:r>
              <a:rPr lang="en-US" baseline="-25000"/>
              <a:t> </a:t>
            </a:r>
            <a:r>
              <a:rPr lang="en-US"/>
              <a:t>= </a:t>
            </a:r>
            <a:r>
              <a:rPr lang="en-US" i="1"/>
              <a:t>K</a:t>
            </a:r>
            <a:r>
              <a:rPr lang="en-US" i="1" baseline="-25000"/>
              <a:t>p</a:t>
            </a:r>
            <a:r>
              <a:rPr lang="en-US" i="1"/>
              <a:t>(RT)</a:t>
            </a:r>
            <a:r>
              <a:rPr lang="en-US" sz="3200" i="1" baseline="30000"/>
              <a:t>-</a:t>
            </a:r>
            <a:r>
              <a:rPr lang="en-US" i="1" baseline="30000">
                <a:latin typeface="Symbol" pitchFamily="18" charset="2"/>
              </a:rPr>
              <a:t>D</a:t>
            </a:r>
            <a:r>
              <a:rPr lang="en-US" i="1" baseline="30000"/>
              <a:t>n</a:t>
            </a:r>
            <a:endParaRPr lang="en-US" i="1"/>
          </a:p>
        </p:txBody>
      </p:sp>
      <p:sp>
        <p:nvSpPr>
          <p:cNvPr id="13330" name="Text Box 18"/>
          <p:cNvSpPr txBox="1">
            <a:spLocks noChangeArrowheads="1"/>
          </p:cNvSpPr>
          <p:nvPr/>
        </p:nvSpPr>
        <p:spPr bwMode="auto">
          <a:xfrm>
            <a:off x="2444750" y="4572000"/>
            <a:ext cx="2079625" cy="457200"/>
          </a:xfrm>
          <a:prstGeom prst="rect">
            <a:avLst/>
          </a:prstGeom>
          <a:noFill/>
          <a:ln w="9525">
            <a:noFill/>
            <a:miter lim="800000"/>
            <a:headEnd/>
            <a:tailEnd/>
          </a:ln>
          <a:effectLst/>
        </p:spPr>
        <p:txBody>
          <a:bodyPr wrap="none">
            <a:spAutoFit/>
          </a:bodyPr>
          <a:lstStyle/>
          <a:p>
            <a:r>
              <a:rPr lang="en-US" i="1">
                <a:latin typeface="Symbol" pitchFamily="18" charset="2"/>
              </a:rPr>
              <a:t>D</a:t>
            </a:r>
            <a:r>
              <a:rPr lang="en-US" i="1"/>
              <a:t>n</a:t>
            </a:r>
            <a:r>
              <a:rPr lang="en-US"/>
              <a:t> = 2 – 0 = 2</a:t>
            </a:r>
            <a:endParaRPr lang="en-US" i="1"/>
          </a:p>
        </p:txBody>
      </p:sp>
      <p:sp>
        <p:nvSpPr>
          <p:cNvPr id="13331" name="Text Box 19"/>
          <p:cNvSpPr txBox="1">
            <a:spLocks noChangeArrowheads="1"/>
          </p:cNvSpPr>
          <p:nvPr/>
        </p:nvSpPr>
        <p:spPr bwMode="auto">
          <a:xfrm>
            <a:off x="4964113" y="4572000"/>
            <a:ext cx="1512887" cy="457200"/>
          </a:xfrm>
          <a:prstGeom prst="rect">
            <a:avLst/>
          </a:prstGeom>
          <a:noFill/>
          <a:ln w="9525">
            <a:noFill/>
            <a:miter lim="800000"/>
            <a:headEnd/>
            <a:tailEnd/>
          </a:ln>
          <a:effectLst/>
        </p:spPr>
        <p:txBody>
          <a:bodyPr wrap="none">
            <a:spAutoFit/>
          </a:bodyPr>
          <a:lstStyle/>
          <a:p>
            <a:r>
              <a:rPr lang="en-US" i="1"/>
              <a:t>T</a:t>
            </a:r>
            <a:r>
              <a:rPr lang="en-US"/>
              <a:t> = 295 K</a:t>
            </a:r>
            <a:endParaRPr lang="en-US" i="1"/>
          </a:p>
        </p:txBody>
      </p:sp>
      <p:sp>
        <p:nvSpPr>
          <p:cNvPr id="13332" name="Text Box 20"/>
          <p:cNvSpPr txBox="1">
            <a:spLocks noChangeArrowheads="1"/>
          </p:cNvSpPr>
          <p:nvPr/>
        </p:nvSpPr>
        <p:spPr bwMode="auto">
          <a:xfrm>
            <a:off x="1631950" y="5257800"/>
            <a:ext cx="6018213" cy="457200"/>
          </a:xfrm>
          <a:prstGeom prst="rect">
            <a:avLst/>
          </a:prstGeom>
          <a:noFill/>
          <a:ln w="9525">
            <a:noFill/>
            <a:miter lim="800000"/>
            <a:headEnd/>
            <a:tailEnd/>
          </a:ln>
          <a:effectLst/>
        </p:spPr>
        <p:txBody>
          <a:bodyPr wrap="none">
            <a:spAutoFit/>
          </a:bodyPr>
          <a:lstStyle/>
          <a:p>
            <a:r>
              <a:rPr lang="en-US" i="1"/>
              <a:t>K</a:t>
            </a:r>
            <a:r>
              <a:rPr lang="en-US" i="1" baseline="-25000"/>
              <a:t>c</a:t>
            </a:r>
            <a:r>
              <a:rPr lang="en-US"/>
              <a:t> = 0.0702 x (0.0821 x 295)</a:t>
            </a:r>
            <a:r>
              <a:rPr lang="en-US" baseline="30000"/>
              <a:t>-2</a:t>
            </a:r>
            <a:r>
              <a:rPr lang="en-US"/>
              <a:t> = 1.20 x 10</a:t>
            </a:r>
            <a:r>
              <a:rPr lang="en-US" baseline="30000"/>
              <a:t>-4</a:t>
            </a:r>
            <a:endParaRPr lang="en-US"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326"/>
                                        </p:tgtEl>
                                        <p:attrNameLst>
                                          <p:attrName>style.visibility</p:attrName>
                                        </p:attrNameLst>
                                      </p:cBhvr>
                                      <p:to>
                                        <p:strVal val="visible"/>
                                      </p:to>
                                    </p:set>
                                    <p:anim calcmode="lin" valueType="num">
                                      <p:cBhvr additive="base">
                                        <p:cTn id="7" dur="500" fill="hold"/>
                                        <p:tgtEl>
                                          <p:spTgt spid="13326"/>
                                        </p:tgtEl>
                                        <p:attrNameLst>
                                          <p:attrName>ppt_x</p:attrName>
                                        </p:attrNameLst>
                                      </p:cBhvr>
                                      <p:tavLst>
                                        <p:tav tm="0">
                                          <p:val>
                                            <p:strVal val="0-#ppt_w/2"/>
                                          </p:val>
                                        </p:tav>
                                        <p:tav tm="100000">
                                          <p:val>
                                            <p:strVal val="#ppt_x"/>
                                          </p:val>
                                        </p:tav>
                                      </p:tavLst>
                                    </p:anim>
                                    <p:anim calcmode="lin" valueType="num">
                                      <p:cBhvr additive="base">
                                        <p:cTn id="8" dur="500" fill="hold"/>
                                        <p:tgtEl>
                                          <p:spTgt spid="133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327"/>
                                        </p:tgtEl>
                                        <p:attrNameLst>
                                          <p:attrName>style.visibility</p:attrName>
                                        </p:attrNameLst>
                                      </p:cBhvr>
                                      <p:to>
                                        <p:strVal val="visible"/>
                                      </p:to>
                                    </p:set>
                                    <p:anim calcmode="lin" valueType="num">
                                      <p:cBhvr additive="base">
                                        <p:cTn id="13" dur="500" fill="hold"/>
                                        <p:tgtEl>
                                          <p:spTgt spid="13327"/>
                                        </p:tgtEl>
                                        <p:attrNameLst>
                                          <p:attrName>ppt_x</p:attrName>
                                        </p:attrNameLst>
                                      </p:cBhvr>
                                      <p:tavLst>
                                        <p:tav tm="0">
                                          <p:val>
                                            <p:strVal val="1+#ppt_w/2"/>
                                          </p:val>
                                        </p:tav>
                                        <p:tav tm="100000">
                                          <p:val>
                                            <p:strVal val="#ppt_x"/>
                                          </p:val>
                                        </p:tav>
                                      </p:tavLst>
                                    </p:anim>
                                    <p:anim calcmode="lin" valueType="num">
                                      <p:cBhvr additive="base">
                                        <p:cTn id="14" dur="500" fill="hold"/>
                                        <p:tgtEl>
                                          <p:spTgt spid="1332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28"/>
                                        </p:tgtEl>
                                        <p:attrNameLst>
                                          <p:attrName>style.visibility</p:attrName>
                                        </p:attrNameLst>
                                      </p:cBhvr>
                                      <p:to>
                                        <p:strVal val="visible"/>
                                      </p:to>
                                    </p:set>
                                    <p:anim calcmode="lin" valueType="num">
                                      <p:cBhvr additive="base">
                                        <p:cTn id="19" dur="500" fill="hold"/>
                                        <p:tgtEl>
                                          <p:spTgt spid="13328"/>
                                        </p:tgtEl>
                                        <p:attrNameLst>
                                          <p:attrName>ppt_x</p:attrName>
                                        </p:attrNameLst>
                                      </p:cBhvr>
                                      <p:tavLst>
                                        <p:tav tm="0">
                                          <p:val>
                                            <p:strVal val="0-#ppt_w/2"/>
                                          </p:val>
                                        </p:tav>
                                        <p:tav tm="100000">
                                          <p:val>
                                            <p:strVal val="#ppt_x"/>
                                          </p:val>
                                        </p:tav>
                                      </p:tavLst>
                                    </p:anim>
                                    <p:anim calcmode="lin" valueType="num">
                                      <p:cBhvr additive="base">
                                        <p:cTn id="20" dur="500" fill="hold"/>
                                        <p:tgtEl>
                                          <p:spTgt spid="1332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329"/>
                                        </p:tgtEl>
                                        <p:attrNameLst>
                                          <p:attrName>style.visibility</p:attrName>
                                        </p:attrNameLst>
                                      </p:cBhvr>
                                      <p:to>
                                        <p:strVal val="visible"/>
                                      </p:to>
                                    </p:set>
                                    <p:anim calcmode="lin" valueType="num">
                                      <p:cBhvr additive="base">
                                        <p:cTn id="25" dur="500" fill="hold"/>
                                        <p:tgtEl>
                                          <p:spTgt spid="13329"/>
                                        </p:tgtEl>
                                        <p:attrNameLst>
                                          <p:attrName>ppt_x</p:attrName>
                                        </p:attrNameLst>
                                      </p:cBhvr>
                                      <p:tavLst>
                                        <p:tav tm="0">
                                          <p:val>
                                            <p:strVal val="0-#ppt_w/2"/>
                                          </p:val>
                                        </p:tav>
                                        <p:tav tm="100000">
                                          <p:val>
                                            <p:strVal val="#ppt_x"/>
                                          </p:val>
                                        </p:tav>
                                      </p:tavLst>
                                    </p:anim>
                                    <p:anim calcmode="lin" valueType="num">
                                      <p:cBhvr additive="base">
                                        <p:cTn id="26" dur="500" fill="hold"/>
                                        <p:tgtEl>
                                          <p:spTgt spid="1332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330"/>
                                        </p:tgtEl>
                                        <p:attrNameLst>
                                          <p:attrName>style.visibility</p:attrName>
                                        </p:attrNameLst>
                                      </p:cBhvr>
                                      <p:to>
                                        <p:strVal val="visible"/>
                                      </p:to>
                                    </p:set>
                                    <p:anim calcmode="lin" valueType="num">
                                      <p:cBhvr additive="base">
                                        <p:cTn id="31" dur="500" fill="hold"/>
                                        <p:tgtEl>
                                          <p:spTgt spid="13330"/>
                                        </p:tgtEl>
                                        <p:attrNameLst>
                                          <p:attrName>ppt_x</p:attrName>
                                        </p:attrNameLst>
                                      </p:cBhvr>
                                      <p:tavLst>
                                        <p:tav tm="0">
                                          <p:val>
                                            <p:strVal val="0-#ppt_w/2"/>
                                          </p:val>
                                        </p:tav>
                                        <p:tav tm="100000">
                                          <p:val>
                                            <p:strVal val="#ppt_x"/>
                                          </p:val>
                                        </p:tav>
                                      </p:tavLst>
                                    </p:anim>
                                    <p:anim calcmode="lin" valueType="num">
                                      <p:cBhvr additive="base">
                                        <p:cTn id="32" dur="500" fill="hold"/>
                                        <p:tgtEl>
                                          <p:spTgt spid="1333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3331"/>
                                        </p:tgtEl>
                                        <p:attrNameLst>
                                          <p:attrName>style.visibility</p:attrName>
                                        </p:attrNameLst>
                                      </p:cBhvr>
                                      <p:to>
                                        <p:strVal val="visible"/>
                                      </p:to>
                                    </p:set>
                                    <p:anim calcmode="lin" valueType="num">
                                      <p:cBhvr additive="base">
                                        <p:cTn id="37" dur="500" fill="hold"/>
                                        <p:tgtEl>
                                          <p:spTgt spid="13331"/>
                                        </p:tgtEl>
                                        <p:attrNameLst>
                                          <p:attrName>ppt_x</p:attrName>
                                        </p:attrNameLst>
                                      </p:cBhvr>
                                      <p:tavLst>
                                        <p:tav tm="0">
                                          <p:val>
                                            <p:strVal val="1+#ppt_w/2"/>
                                          </p:val>
                                        </p:tav>
                                        <p:tav tm="100000">
                                          <p:val>
                                            <p:strVal val="#ppt_x"/>
                                          </p:val>
                                        </p:tav>
                                      </p:tavLst>
                                    </p:anim>
                                    <p:anim calcmode="lin" valueType="num">
                                      <p:cBhvr additive="base">
                                        <p:cTn id="38" dur="500" fill="hold"/>
                                        <p:tgtEl>
                                          <p:spTgt spid="1333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3332"/>
                                        </p:tgtEl>
                                        <p:attrNameLst>
                                          <p:attrName>style.visibility</p:attrName>
                                        </p:attrNameLst>
                                      </p:cBhvr>
                                      <p:to>
                                        <p:strVal val="visible"/>
                                      </p:to>
                                    </p:set>
                                    <p:anim calcmode="lin" valueType="num">
                                      <p:cBhvr additive="base">
                                        <p:cTn id="43" dur="500" fill="hold"/>
                                        <p:tgtEl>
                                          <p:spTgt spid="13332"/>
                                        </p:tgtEl>
                                        <p:attrNameLst>
                                          <p:attrName>ppt_x</p:attrName>
                                        </p:attrNameLst>
                                      </p:cBhvr>
                                      <p:tavLst>
                                        <p:tav tm="0">
                                          <p:val>
                                            <p:strVal val="0-#ppt_w/2"/>
                                          </p:val>
                                        </p:tav>
                                        <p:tav tm="100000">
                                          <p:val>
                                            <p:strVal val="#ppt_x"/>
                                          </p:val>
                                        </p:tav>
                                      </p:tavLst>
                                    </p:anim>
                                    <p:anim calcmode="lin" valueType="num">
                                      <p:cBhvr additive="base">
                                        <p:cTn id="44" dur="500" fill="hold"/>
                                        <p:tgtEl>
                                          <p:spTgt spid="133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7" grpId="0" autoUpdateAnimBg="0"/>
      <p:bldP spid="13328" grpId="0" autoUpdateAnimBg="0"/>
      <p:bldP spid="13329" grpId="0" autoUpdateAnimBg="0"/>
      <p:bldP spid="13330" grpId="0" autoUpdateAnimBg="0"/>
      <p:bldP spid="13331" grpId="0" autoUpdateAnimBg="0"/>
      <p:bldP spid="1333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lide Number Placeholder 3"/>
          <p:cNvSpPr>
            <a:spLocks noGrp="1"/>
          </p:cNvSpPr>
          <p:nvPr>
            <p:ph type="sldNum" sz="quarter" idx="12"/>
          </p:nvPr>
        </p:nvSpPr>
        <p:spPr/>
        <p:txBody>
          <a:bodyPr/>
          <a:lstStyle/>
          <a:p>
            <a:fld id="{D46025BA-DFB4-470A-AF15-4906C3625ACF}" type="slidenum">
              <a:rPr lang="en-US"/>
              <a:pPr/>
              <a:t>14</a:t>
            </a:fld>
            <a:endParaRPr lang="en-US"/>
          </a:p>
        </p:txBody>
      </p:sp>
      <p:grpSp>
        <p:nvGrpSpPr>
          <p:cNvPr id="14345" name="Group 9"/>
          <p:cNvGrpSpPr>
            <a:grpSpLocks/>
          </p:cNvGrpSpPr>
          <p:nvPr/>
        </p:nvGrpSpPr>
        <p:grpSpPr bwMode="auto">
          <a:xfrm>
            <a:off x="533400" y="381000"/>
            <a:ext cx="2565400" cy="457200"/>
            <a:chOff x="336" y="240"/>
            <a:chExt cx="1616" cy="288"/>
          </a:xfrm>
        </p:grpSpPr>
        <p:sp>
          <p:nvSpPr>
            <p:cNvPr id="14341" name="Text Box 5"/>
            <p:cNvSpPr txBox="1">
              <a:spLocks noChangeArrowheads="1"/>
            </p:cNvSpPr>
            <p:nvPr/>
          </p:nvSpPr>
          <p:spPr bwMode="auto">
            <a:xfrm>
              <a:off x="336" y="240"/>
              <a:ext cx="1616" cy="288"/>
            </a:xfrm>
            <a:prstGeom prst="rect">
              <a:avLst/>
            </a:prstGeom>
            <a:noFill/>
            <a:ln w="9525">
              <a:noFill/>
              <a:miter lim="800000"/>
              <a:headEnd/>
              <a:tailEnd/>
            </a:ln>
            <a:effectLst/>
          </p:spPr>
          <p:txBody>
            <a:bodyPr wrap="none">
              <a:spAutoFit/>
            </a:bodyPr>
            <a:lstStyle/>
            <a:p>
              <a:r>
                <a:rPr lang="en-US"/>
                <a:t>A + B          C + D</a:t>
              </a:r>
            </a:p>
          </p:txBody>
        </p:sp>
        <p:grpSp>
          <p:nvGrpSpPr>
            <p:cNvPr id="14342" name="Group 6"/>
            <p:cNvGrpSpPr>
              <a:grpSpLocks/>
            </p:cNvGrpSpPr>
            <p:nvPr/>
          </p:nvGrpSpPr>
          <p:grpSpPr bwMode="auto">
            <a:xfrm>
              <a:off x="936" y="336"/>
              <a:ext cx="384" cy="96"/>
              <a:chOff x="4896" y="192"/>
              <a:chExt cx="384" cy="96"/>
            </a:xfrm>
          </p:grpSpPr>
          <p:sp>
            <p:nvSpPr>
              <p:cNvPr id="14343" name="Line 7"/>
              <p:cNvSpPr>
                <a:spLocks noChangeShapeType="1"/>
              </p:cNvSpPr>
              <p:nvPr/>
            </p:nvSpPr>
            <p:spPr bwMode="auto">
              <a:xfrm>
                <a:off x="4896" y="192"/>
                <a:ext cx="384" cy="0"/>
              </a:xfrm>
              <a:prstGeom prst="line">
                <a:avLst/>
              </a:prstGeom>
              <a:noFill/>
              <a:ln w="28575">
                <a:solidFill>
                  <a:schemeClr val="tx1"/>
                </a:solidFill>
                <a:round/>
                <a:headEnd/>
                <a:tailEnd type="triangle" w="med" len="med"/>
              </a:ln>
              <a:effectLst/>
            </p:spPr>
            <p:txBody>
              <a:bodyPr/>
              <a:lstStyle/>
              <a:p>
                <a:endParaRPr lang="en-US"/>
              </a:p>
            </p:txBody>
          </p:sp>
          <p:sp>
            <p:nvSpPr>
              <p:cNvPr id="14344" name="Line 8"/>
              <p:cNvSpPr>
                <a:spLocks noChangeShapeType="1"/>
              </p:cNvSpPr>
              <p:nvPr/>
            </p:nvSpPr>
            <p:spPr bwMode="auto">
              <a:xfrm flipH="1">
                <a:off x="4896" y="288"/>
                <a:ext cx="384" cy="0"/>
              </a:xfrm>
              <a:prstGeom prst="line">
                <a:avLst/>
              </a:prstGeom>
              <a:noFill/>
              <a:ln w="28575">
                <a:solidFill>
                  <a:schemeClr val="tx1"/>
                </a:solidFill>
                <a:round/>
                <a:headEnd/>
                <a:tailEnd type="triangle" w="med" len="med"/>
              </a:ln>
              <a:effectLst/>
            </p:spPr>
            <p:txBody>
              <a:bodyPr/>
              <a:lstStyle/>
              <a:p>
                <a:endParaRPr lang="en-US"/>
              </a:p>
            </p:txBody>
          </p:sp>
        </p:grpSp>
      </p:grpSp>
      <p:grpSp>
        <p:nvGrpSpPr>
          <p:cNvPr id="14346" name="Group 10"/>
          <p:cNvGrpSpPr>
            <a:grpSpLocks/>
          </p:cNvGrpSpPr>
          <p:nvPr/>
        </p:nvGrpSpPr>
        <p:grpSpPr bwMode="auto">
          <a:xfrm>
            <a:off x="533400" y="914400"/>
            <a:ext cx="2547938" cy="457200"/>
            <a:chOff x="336" y="240"/>
            <a:chExt cx="1605" cy="288"/>
          </a:xfrm>
        </p:grpSpPr>
        <p:sp>
          <p:nvSpPr>
            <p:cNvPr id="14347" name="Text Box 11"/>
            <p:cNvSpPr txBox="1">
              <a:spLocks noChangeArrowheads="1"/>
            </p:cNvSpPr>
            <p:nvPr/>
          </p:nvSpPr>
          <p:spPr bwMode="auto">
            <a:xfrm>
              <a:off x="336" y="240"/>
              <a:ext cx="1605" cy="288"/>
            </a:xfrm>
            <a:prstGeom prst="rect">
              <a:avLst/>
            </a:prstGeom>
            <a:noFill/>
            <a:ln w="9525">
              <a:noFill/>
              <a:miter lim="800000"/>
              <a:headEnd/>
              <a:tailEnd/>
            </a:ln>
            <a:effectLst/>
          </p:spPr>
          <p:txBody>
            <a:bodyPr wrap="none">
              <a:spAutoFit/>
            </a:bodyPr>
            <a:lstStyle/>
            <a:p>
              <a:r>
                <a:rPr lang="en-US"/>
                <a:t>C + D          E + F</a:t>
              </a:r>
            </a:p>
          </p:txBody>
        </p:sp>
        <p:grpSp>
          <p:nvGrpSpPr>
            <p:cNvPr id="14348" name="Group 12"/>
            <p:cNvGrpSpPr>
              <a:grpSpLocks/>
            </p:cNvGrpSpPr>
            <p:nvPr/>
          </p:nvGrpSpPr>
          <p:grpSpPr bwMode="auto">
            <a:xfrm>
              <a:off x="936" y="336"/>
              <a:ext cx="384" cy="96"/>
              <a:chOff x="4896" y="192"/>
              <a:chExt cx="384" cy="96"/>
            </a:xfrm>
          </p:grpSpPr>
          <p:sp>
            <p:nvSpPr>
              <p:cNvPr id="14349" name="Line 13"/>
              <p:cNvSpPr>
                <a:spLocks noChangeShapeType="1"/>
              </p:cNvSpPr>
              <p:nvPr/>
            </p:nvSpPr>
            <p:spPr bwMode="auto">
              <a:xfrm>
                <a:off x="4896" y="192"/>
                <a:ext cx="384" cy="0"/>
              </a:xfrm>
              <a:prstGeom prst="line">
                <a:avLst/>
              </a:prstGeom>
              <a:noFill/>
              <a:ln w="28575">
                <a:solidFill>
                  <a:schemeClr val="tx1"/>
                </a:solidFill>
                <a:round/>
                <a:headEnd/>
                <a:tailEnd type="triangle" w="med" len="med"/>
              </a:ln>
              <a:effectLst/>
            </p:spPr>
            <p:txBody>
              <a:bodyPr/>
              <a:lstStyle/>
              <a:p>
                <a:endParaRPr lang="en-US"/>
              </a:p>
            </p:txBody>
          </p:sp>
          <p:sp>
            <p:nvSpPr>
              <p:cNvPr id="14350" name="Line 14"/>
              <p:cNvSpPr>
                <a:spLocks noChangeShapeType="1"/>
              </p:cNvSpPr>
              <p:nvPr/>
            </p:nvSpPr>
            <p:spPr bwMode="auto">
              <a:xfrm flipH="1">
                <a:off x="4896" y="288"/>
                <a:ext cx="384" cy="0"/>
              </a:xfrm>
              <a:prstGeom prst="line">
                <a:avLst/>
              </a:prstGeom>
              <a:noFill/>
              <a:ln w="28575">
                <a:solidFill>
                  <a:schemeClr val="tx1"/>
                </a:solidFill>
                <a:round/>
                <a:headEnd/>
                <a:tailEnd type="triangle" w="med" len="med"/>
              </a:ln>
              <a:effectLst/>
            </p:spPr>
            <p:txBody>
              <a:bodyPr/>
              <a:lstStyle/>
              <a:p>
                <a:endParaRPr lang="en-US"/>
              </a:p>
            </p:txBody>
          </p:sp>
        </p:grpSp>
      </p:grpSp>
      <p:sp>
        <p:nvSpPr>
          <p:cNvPr id="14351" name="Line 15"/>
          <p:cNvSpPr>
            <a:spLocks noChangeShapeType="1"/>
          </p:cNvSpPr>
          <p:nvPr/>
        </p:nvSpPr>
        <p:spPr bwMode="auto">
          <a:xfrm flipH="1">
            <a:off x="2133600" y="457200"/>
            <a:ext cx="381000" cy="304800"/>
          </a:xfrm>
          <a:prstGeom prst="line">
            <a:avLst/>
          </a:prstGeom>
          <a:noFill/>
          <a:ln w="28575">
            <a:solidFill>
              <a:srgbClr val="FF0000"/>
            </a:solidFill>
            <a:round/>
            <a:headEnd/>
            <a:tailEnd/>
          </a:ln>
          <a:effectLst/>
        </p:spPr>
        <p:txBody>
          <a:bodyPr/>
          <a:lstStyle/>
          <a:p>
            <a:endParaRPr lang="en-US"/>
          </a:p>
        </p:txBody>
      </p:sp>
      <p:sp>
        <p:nvSpPr>
          <p:cNvPr id="14352" name="Line 16"/>
          <p:cNvSpPr>
            <a:spLocks noChangeShapeType="1"/>
          </p:cNvSpPr>
          <p:nvPr/>
        </p:nvSpPr>
        <p:spPr bwMode="auto">
          <a:xfrm flipH="1">
            <a:off x="533400" y="990600"/>
            <a:ext cx="381000" cy="304800"/>
          </a:xfrm>
          <a:prstGeom prst="line">
            <a:avLst/>
          </a:prstGeom>
          <a:noFill/>
          <a:ln w="28575">
            <a:solidFill>
              <a:srgbClr val="FF0000"/>
            </a:solidFill>
            <a:round/>
            <a:headEnd/>
            <a:tailEnd/>
          </a:ln>
          <a:effectLst/>
        </p:spPr>
        <p:txBody>
          <a:bodyPr/>
          <a:lstStyle/>
          <a:p>
            <a:endParaRPr lang="en-US"/>
          </a:p>
        </p:txBody>
      </p:sp>
      <p:sp>
        <p:nvSpPr>
          <p:cNvPr id="14353" name="Line 17"/>
          <p:cNvSpPr>
            <a:spLocks noChangeShapeType="1"/>
          </p:cNvSpPr>
          <p:nvPr/>
        </p:nvSpPr>
        <p:spPr bwMode="auto">
          <a:xfrm flipH="1">
            <a:off x="2667000" y="457200"/>
            <a:ext cx="381000" cy="304800"/>
          </a:xfrm>
          <a:prstGeom prst="line">
            <a:avLst/>
          </a:prstGeom>
          <a:noFill/>
          <a:ln w="28575">
            <a:solidFill>
              <a:srgbClr val="FF0000"/>
            </a:solidFill>
            <a:round/>
            <a:headEnd/>
            <a:tailEnd/>
          </a:ln>
          <a:effectLst/>
        </p:spPr>
        <p:txBody>
          <a:bodyPr/>
          <a:lstStyle/>
          <a:p>
            <a:endParaRPr lang="en-US"/>
          </a:p>
        </p:txBody>
      </p:sp>
      <p:sp>
        <p:nvSpPr>
          <p:cNvPr id="14354" name="Line 18"/>
          <p:cNvSpPr>
            <a:spLocks noChangeShapeType="1"/>
          </p:cNvSpPr>
          <p:nvPr/>
        </p:nvSpPr>
        <p:spPr bwMode="auto">
          <a:xfrm flipH="1">
            <a:off x="1066800" y="990600"/>
            <a:ext cx="381000" cy="304800"/>
          </a:xfrm>
          <a:prstGeom prst="line">
            <a:avLst/>
          </a:prstGeom>
          <a:noFill/>
          <a:ln w="28575">
            <a:solidFill>
              <a:srgbClr val="FF0000"/>
            </a:solidFill>
            <a:round/>
            <a:headEnd/>
            <a:tailEnd/>
          </a:ln>
          <a:effectLst/>
        </p:spPr>
        <p:txBody>
          <a:bodyPr/>
          <a:lstStyle/>
          <a:p>
            <a:endParaRPr lang="en-US"/>
          </a:p>
        </p:txBody>
      </p:sp>
      <p:sp>
        <p:nvSpPr>
          <p:cNvPr id="14355" name="Line 19"/>
          <p:cNvSpPr>
            <a:spLocks noChangeShapeType="1"/>
          </p:cNvSpPr>
          <p:nvPr/>
        </p:nvSpPr>
        <p:spPr bwMode="auto">
          <a:xfrm>
            <a:off x="457200" y="1371600"/>
            <a:ext cx="2667000" cy="0"/>
          </a:xfrm>
          <a:prstGeom prst="line">
            <a:avLst/>
          </a:prstGeom>
          <a:noFill/>
          <a:ln w="28575">
            <a:solidFill>
              <a:schemeClr val="tx1"/>
            </a:solidFill>
            <a:round/>
            <a:headEnd/>
            <a:tailEnd/>
          </a:ln>
          <a:effectLst/>
        </p:spPr>
        <p:txBody>
          <a:bodyPr/>
          <a:lstStyle/>
          <a:p>
            <a:endParaRPr lang="en-US"/>
          </a:p>
        </p:txBody>
      </p:sp>
      <p:grpSp>
        <p:nvGrpSpPr>
          <p:cNvPr id="14356" name="Group 20"/>
          <p:cNvGrpSpPr>
            <a:grpSpLocks/>
          </p:cNvGrpSpPr>
          <p:nvPr/>
        </p:nvGrpSpPr>
        <p:grpSpPr bwMode="auto">
          <a:xfrm>
            <a:off x="533400" y="1447800"/>
            <a:ext cx="2513013" cy="457200"/>
            <a:chOff x="336" y="240"/>
            <a:chExt cx="1583" cy="288"/>
          </a:xfrm>
        </p:grpSpPr>
        <p:sp>
          <p:nvSpPr>
            <p:cNvPr id="14357" name="Text Box 21"/>
            <p:cNvSpPr txBox="1">
              <a:spLocks noChangeArrowheads="1"/>
            </p:cNvSpPr>
            <p:nvPr/>
          </p:nvSpPr>
          <p:spPr bwMode="auto">
            <a:xfrm>
              <a:off x="336" y="240"/>
              <a:ext cx="1583" cy="288"/>
            </a:xfrm>
            <a:prstGeom prst="rect">
              <a:avLst/>
            </a:prstGeom>
            <a:noFill/>
            <a:ln w="9525">
              <a:noFill/>
              <a:miter lim="800000"/>
              <a:headEnd/>
              <a:tailEnd/>
            </a:ln>
            <a:effectLst/>
          </p:spPr>
          <p:txBody>
            <a:bodyPr wrap="none">
              <a:spAutoFit/>
            </a:bodyPr>
            <a:lstStyle/>
            <a:p>
              <a:r>
                <a:rPr lang="en-US"/>
                <a:t>A + B          E + F</a:t>
              </a:r>
            </a:p>
          </p:txBody>
        </p:sp>
        <p:grpSp>
          <p:nvGrpSpPr>
            <p:cNvPr id="14358" name="Group 22"/>
            <p:cNvGrpSpPr>
              <a:grpSpLocks/>
            </p:cNvGrpSpPr>
            <p:nvPr/>
          </p:nvGrpSpPr>
          <p:grpSpPr bwMode="auto">
            <a:xfrm>
              <a:off x="936" y="336"/>
              <a:ext cx="384" cy="96"/>
              <a:chOff x="4896" y="192"/>
              <a:chExt cx="384" cy="96"/>
            </a:xfrm>
          </p:grpSpPr>
          <p:sp>
            <p:nvSpPr>
              <p:cNvPr id="14359" name="Line 23"/>
              <p:cNvSpPr>
                <a:spLocks noChangeShapeType="1"/>
              </p:cNvSpPr>
              <p:nvPr/>
            </p:nvSpPr>
            <p:spPr bwMode="auto">
              <a:xfrm>
                <a:off x="4896" y="192"/>
                <a:ext cx="384" cy="0"/>
              </a:xfrm>
              <a:prstGeom prst="line">
                <a:avLst/>
              </a:prstGeom>
              <a:noFill/>
              <a:ln w="28575">
                <a:solidFill>
                  <a:schemeClr val="tx1"/>
                </a:solidFill>
                <a:round/>
                <a:headEnd/>
                <a:tailEnd type="triangle" w="med" len="med"/>
              </a:ln>
              <a:effectLst/>
            </p:spPr>
            <p:txBody>
              <a:bodyPr/>
              <a:lstStyle/>
              <a:p>
                <a:endParaRPr lang="en-US"/>
              </a:p>
            </p:txBody>
          </p:sp>
          <p:sp>
            <p:nvSpPr>
              <p:cNvPr id="14360" name="Line 24"/>
              <p:cNvSpPr>
                <a:spLocks noChangeShapeType="1"/>
              </p:cNvSpPr>
              <p:nvPr/>
            </p:nvSpPr>
            <p:spPr bwMode="auto">
              <a:xfrm flipH="1">
                <a:off x="4896" y="288"/>
                <a:ext cx="384" cy="0"/>
              </a:xfrm>
              <a:prstGeom prst="line">
                <a:avLst/>
              </a:prstGeom>
              <a:noFill/>
              <a:ln w="28575">
                <a:solidFill>
                  <a:schemeClr val="tx1"/>
                </a:solidFill>
                <a:round/>
                <a:headEnd/>
                <a:tailEnd type="triangle" w="med" len="med"/>
              </a:ln>
              <a:effectLst/>
            </p:spPr>
            <p:txBody>
              <a:bodyPr/>
              <a:lstStyle/>
              <a:p>
                <a:endParaRPr lang="en-US"/>
              </a:p>
            </p:txBody>
          </p:sp>
        </p:grpSp>
      </p:grpSp>
      <p:grpSp>
        <p:nvGrpSpPr>
          <p:cNvPr id="14392" name="Group 56"/>
          <p:cNvGrpSpPr>
            <a:grpSpLocks/>
          </p:cNvGrpSpPr>
          <p:nvPr/>
        </p:nvGrpSpPr>
        <p:grpSpPr bwMode="auto">
          <a:xfrm>
            <a:off x="4953000" y="152400"/>
            <a:ext cx="1631950" cy="862013"/>
            <a:chOff x="844" y="1440"/>
            <a:chExt cx="1028" cy="543"/>
          </a:xfrm>
        </p:grpSpPr>
        <p:grpSp>
          <p:nvGrpSpPr>
            <p:cNvPr id="14362" name="Group 26"/>
            <p:cNvGrpSpPr>
              <a:grpSpLocks/>
            </p:cNvGrpSpPr>
            <p:nvPr/>
          </p:nvGrpSpPr>
          <p:grpSpPr bwMode="auto">
            <a:xfrm>
              <a:off x="844" y="1562"/>
              <a:ext cx="473" cy="327"/>
              <a:chOff x="758" y="1930"/>
              <a:chExt cx="473" cy="327"/>
            </a:xfrm>
          </p:grpSpPr>
          <p:sp>
            <p:nvSpPr>
              <p:cNvPr id="14363" name="Text Box 27"/>
              <p:cNvSpPr txBox="1">
                <a:spLocks noChangeArrowheads="1"/>
              </p:cNvSpPr>
              <p:nvPr/>
            </p:nvSpPr>
            <p:spPr bwMode="auto">
              <a:xfrm>
                <a:off x="758" y="1945"/>
                <a:ext cx="473" cy="288"/>
              </a:xfrm>
              <a:prstGeom prst="rect">
                <a:avLst/>
              </a:prstGeom>
              <a:noFill/>
              <a:ln w="9525">
                <a:noFill/>
                <a:miter lim="800000"/>
                <a:headEnd/>
                <a:tailEnd/>
              </a:ln>
              <a:effectLst/>
            </p:spPr>
            <p:txBody>
              <a:bodyPr wrap="none">
                <a:spAutoFit/>
              </a:bodyPr>
              <a:lstStyle/>
              <a:p>
                <a:r>
                  <a:rPr lang="en-US" i="1"/>
                  <a:t>K</a:t>
                </a:r>
                <a:r>
                  <a:rPr lang="en-US" i="1" baseline="-25000"/>
                  <a:t>c</a:t>
                </a:r>
                <a:r>
                  <a:rPr lang="en-US"/>
                  <a:t> =</a:t>
                </a:r>
                <a:endParaRPr lang="en-US" i="1"/>
              </a:p>
            </p:txBody>
          </p:sp>
          <p:sp>
            <p:nvSpPr>
              <p:cNvPr id="14364" name="Text Box 28"/>
              <p:cNvSpPr txBox="1">
                <a:spLocks noChangeArrowheads="1"/>
              </p:cNvSpPr>
              <p:nvPr/>
            </p:nvSpPr>
            <p:spPr bwMode="auto">
              <a:xfrm>
                <a:off x="888" y="1930"/>
                <a:ext cx="158" cy="327"/>
              </a:xfrm>
              <a:prstGeom prst="rect">
                <a:avLst/>
              </a:prstGeom>
              <a:noFill/>
              <a:ln w="9525">
                <a:noFill/>
                <a:miter lim="800000"/>
                <a:headEnd/>
                <a:tailEnd/>
              </a:ln>
              <a:effectLst/>
            </p:spPr>
            <p:txBody>
              <a:bodyPr wrap="none">
                <a:spAutoFit/>
              </a:bodyPr>
              <a:lstStyle/>
              <a:p>
                <a:r>
                  <a:rPr lang="en-US" sz="2800"/>
                  <a:t>′</a:t>
                </a:r>
              </a:p>
            </p:txBody>
          </p:sp>
        </p:grpSp>
        <p:grpSp>
          <p:nvGrpSpPr>
            <p:cNvPr id="14369" name="Group 33"/>
            <p:cNvGrpSpPr>
              <a:grpSpLocks/>
            </p:cNvGrpSpPr>
            <p:nvPr/>
          </p:nvGrpSpPr>
          <p:grpSpPr bwMode="auto">
            <a:xfrm>
              <a:off x="1266" y="1440"/>
              <a:ext cx="606" cy="543"/>
              <a:chOff x="1556" y="1440"/>
              <a:chExt cx="606" cy="543"/>
            </a:xfrm>
          </p:grpSpPr>
          <p:sp>
            <p:nvSpPr>
              <p:cNvPr id="14366" name="Text Box 30"/>
              <p:cNvSpPr txBox="1">
                <a:spLocks noChangeArrowheads="1"/>
              </p:cNvSpPr>
              <p:nvPr/>
            </p:nvSpPr>
            <p:spPr bwMode="auto">
              <a:xfrm>
                <a:off x="1556" y="1440"/>
                <a:ext cx="606" cy="288"/>
              </a:xfrm>
              <a:prstGeom prst="rect">
                <a:avLst/>
              </a:prstGeom>
              <a:noFill/>
              <a:ln w="9525">
                <a:noFill/>
                <a:miter lim="800000"/>
                <a:headEnd/>
                <a:tailEnd/>
              </a:ln>
              <a:effectLst/>
            </p:spPr>
            <p:txBody>
              <a:bodyPr wrap="none">
                <a:spAutoFit/>
              </a:bodyPr>
              <a:lstStyle/>
              <a:p>
                <a:pPr algn="ctr"/>
                <a:r>
                  <a:rPr lang="en-US"/>
                  <a:t>[C][D]</a:t>
                </a:r>
              </a:p>
            </p:txBody>
          </p:sp>
          <p:sp>
            <p:nvSpPr>
              <p:cNvPr id="14367" name="Text Box 31"/>
              <p:cNvSpPr txBox="1">
                <a:spLocks noChangeArrowheads="1"/>
              </p:cNvSpPr>
              <p:nvPr/>
            </p:nvSpPr>
            <p:spPr bwMode="auto">
              <a:xfrm>
                <a:off x="1568" y="1695"/>
                <a:ext cx="584" cy="288"/>
              </a:xfrm>
              <a:prstGeom prst="rect">
                <a:avLst/>
              </a:prstGeom>
              <a:noFill/>
              <a:ln w="9525">
                <a:noFill/>
                <a:miter lim="800000"/>
                <a:headEnd/>
                <a:tailEnd/>
              </a:ln>
              <a:effectLst/>
            </p:spPr>
            <p:txBody>
              <a:bodyPr wrap="none">
                <a:spAutoFit/>
              </a:bodyPr>
              <a:lstStyle/>
              <a:p>
                <a:pPr algn="ctr"/>
                <a:r>
                  <a:rPr lang="en-US"/>
                  <a:t>[A][B]</a:t>
                </a:r>
              </a:p>
            </p:txBody>
          </p:sp>
          <p:sp>
            <p:nvSpPr>
              <p:cNvPr id="14368" name="Line 32"/>
              <p:cNvSpPr>
                <a:spLocks noChangeShapeType="1"/>
              </p:cNvSpPr>
              <p:nvPr/>
            </p:nvSpPr>
            <p:spPr bwMode="auto">
              <a:xfrm>
                <a:off x="1624" y="1712"/>
                <a:ext cx="480" cy="0"/>
              </a:xfrm>
              <a:prstGeom prst="line">
                <a:avLst/>
              </a:prstGeom>
              <a:noFill/>
              <a:ln w="28575">
                <a:solidFill>
                  <a:schemeClr val="tx1"/>
                </a:solidFill>
                <a:round/>
                <a:headEnd/>
                <a:tailEnd/>
              </a:ln>
              <a:effectLst/>
            </p:spPr>
            <p:txBody>
              <a:bodyPr/>
              <a:lstStyle/>
              <a:p>
                <a:endParaRPr lang="en-US"/>
              </a:p>
            </p:txBody>
          </p:sp>
        </p:grpSp>
      </p:grpSp>
      <p:grpSp>
        <p:nvGrpSpPr>
          <p:cNvPr id="14416" name="Group 80"/>
          <p:cNvGrpSpPr>
            <a:grpSpLocks/>
          </p:cNvGrpSpPr>
          <p:nvPr/>
        </p:nvGrpSpPr>
        <p:grpSpPr bwMode="auto">
          <a:xfrm>
            <a:off x="7010400" y="128588"/>
            <a:ext cx="1655763" cy="862012"/>
            <a:chOff x="4416" y="81"/>
            <a:chExt cx="1043" cy="543"/>
          </a:xfrm>
        </p:grpSpPr>
        <p:grpSp>
          <p:nvGrpSpPr>
            <p:cNvPr id="14411" name="Group 75"/>
            <p:cNvGrpSpPr>
              <a:grpSpLocks/>
            </p:cNvGrpSpPr>
            <p:nvPr/>
          </p:nvGrpSpPr>
          <p:grpSpPr bwMode="auto">
            <a:xfrm>
              <a:off x="4416" y="202"/>
              <a:ext cx="473" cy="333"/>
              <a:chOff x="4485" y="121"/>
              <a:chExt cx="473" cy="333"/>
            </a:xfrm>
          </p:grpSpPr>
          <p:grpSp>
            <p:nvGrpSpPr>
              <p:cNvPr id="14410" name="Group 74"/>
              <p:cNvGrpSpPr>
                <a:grpSpLocks/>
              </p:cNvGrpSpPr>
              <p:nvPr/>
            </p:nvGrpSpPr>
            <p:grpSpPr bwMode="auto">
              <a:xfrm>
                <a:off x="4485" y="121"/>
                <a:ext cx="473" cy="327"/>
                <a:chOff x="4485" y="121"/>
                <a:chExt cx="473" cy="327"/>
              </a:xfrm>
            </p:grpSpPr>
            <p:sp>
              <p:nvSpPr>
                <p:cNvPr id="14371" name="Text Box 35"/>
                <p:cNvSpPr txBox="1">
                  <a:spLocks noChangeArrowheads="1"/>
                </p:cNvSpPr>
                <p:nvPr/>
              </p:nvSpPr>
              <p:spPr bwMode="auto">
                <a:xfrm>
                  <a:off x="4485" y="144"/>
                  <a:ext cx="473" cy="288"/>
                </a:xfrm>
                <a:prstGeom prst="rect">
                  <a:avLst/>
                </a:prstGeom>
                <a:noFill/>
                <a:ln w="9525">
                  <a:noFill/>
                  <a:miter lim="800000"/>
                  <a:headEnd/>
                  <a:tailEnd/>
                </a:ln>
                <a:effectLst/>
              </p:spPr>
              <p:txBody>
                <a:bodyPr wrap="none">
                  <a:spAutoFit/>
                </a:bodyPr>
                <a:lstStyle/>
                <a:p>
                  <a:r>
                    <a:rPr lang="en-US" i="1"/>
                    <a:t>K</a:t>
                  </a:r>
                  <a:r>
                    <a:rPr lang="en-US" i="1" baseline="-25000"/>
                    <a:t>c</a:t>
                  </a:r>
                  <a:r>
                    <a:rPr lang="en-US"/>
                    <a:t> =</a:t>
                  </a:r>
                  <a:endParaRPr lang="en-US" i="1"/>
                </a:p>
              </p:txBody>
            </p:sp>
            <p:sp>
              <p:nvSpPr>
                <p:cNvPr id="14372" name="Text Box 36"/>
                <p:cNvSpPr txBox="1">
                  <a:spLocks noChangeArrowheads="1"/>
                </p:cNvSpPr>
                <p:nvPr/>
              </p:nvSpPr>
              <p:spPr bwMode="auto">
                <a:xfrm>
                  <a:off x="4642" y="121"/>
                  <a:ext cx="158" cy="327"/>
                </a:xfrm>
                <a:prstGeom prst="rect">
                  <a:avLst/>
                </a:prstGeom>
                <a:noFill/>
                <a:ln w="9525">
                  <a:noFill/>
                  <a:miter lim="800000"/>
                  <a:headEnd/>
                  <a:tailEnd/>
                </a:ln>
                <a:effectLst/>
              </p:spPr>
              <p:txBody>
                <a:bodyPr wrap="none">
                  <a:spAutoFit/>
                </a:bodyPr>
                <a:lstStyle/>
                <a:p>
                  <a:r>
                    <a:rPr lang="en-US" sz="2800">
                      <a:cs typeface="Arial" charset="0"/>
                    </a:rPr>
                    <a:t>′</a:t>
                  </a:r>
                </a:p>
              </p:txBody>
            </p:sp>
          </p:grpSp>
          <p:sp>
            <p:nvSpPr>
              <p:cNvPr id="14373" name="Text Box 37"/>
              <p:cNvSpPr txBox="1">
                <a:spLocks noChangeArrowheads="1"/>
              </p:cNvSpPr>
              <p:nvPr/>
            </p:nvSpPr>
            <p:spPr bwMode="auto">
              <a:xfrm>
                <a:off x="4684" y="127"/>
                <a:ext cx="158" cy="327"/>
              </a:xfrm>
              <a:prstGeom prst="rect">
                <a:avLst/>
              </a:prstGeom>
              <a:noFill/>
              <a:ln w="9525">
                <a:noFill/>
                <a:miter lim="800000"/>
                <a:headEnd/>
                <a:tailEnd/>
              </a:ln>
              <a:effectLst/>
            </p:spPr>
            <p:txBody>
              <a:bodyPr wrap="none">
                <a:spAutoFit/>
              </a:bodyPr>
              <a:lstStyle/>
              <a:p>
                <a:r>
                  <a:rPr lang="en-US" sz="2800">
                    <a:cs typeface="Arial" charset="0"/>
                  </a:rPr>
                  <a:t>′</a:t>
                </a:r>
              </a:p>
            </p:txBody>
          </p:sp>
        </p:grpSp>
        <p:grpSp>
          <p:nvGrpSpPr>
            <p:cNvPr id="14374" name="Group 38"/>
            <p:cNvGrpSpPr>
              <a:grpSpLocks/>
            </p:cNvGrpSpPr>
            <p:nvPr/>
          </p:nvGrpSpPr>
          <p:grpSpPr bwMode="auto">
            <a:xfrm>
              <a:off x="4853" y="81"/>
              <a:ext cx="606" cy="543"/>
              <a:chOff x="1558" y="1440"/>
              <a:chExt cx="606" cy="543"/>
            </a:xfrm>
          </p:grpSpPr>
          <p:sp>
            <p:nvSpPr>
              <p:cNvPr id="14375" name="Text Box 39"/>
              <p:cNvSpPr txBox="1">
                <a:spLocks noChangeArrowheads="1"/>
              </p:cNvSpPr>
              <p:nvPr/>
            </p:nvSpPr>
            <p:spPr bwMode="auto">
              <a:xfrm>
                <a:off x="1572" y="1440"/>
                <a:ext cx="573" cy="288"/>
              </a:xfrm>
              <a:prstGeom prst="rect">
                <a:avLst/>
              </a:prstGeom>
              <a:noFill/>
              <a:ln w="9525">
                <a:noFill/>
                <a:miter lim="800000"/>
                <a:headEnd/>
                <a:tailEnd/>
              </a:ln>
              <a:effectLst/>
            </p:spPr>
            <p:txBody>
              <a:bodyPr wrap="none">
                <a:spAutoFit/>
              </a:bodyPr>
              <a:lstStyle/>
              <a:p>
                <a:pPr algn="ctr"/>
                <a:r>
                  <a:rPr lang="en-US"/>
                  <a:t>[E][F]</a:t>
                </a:r>
              </a:p>
            </p:txBody>
          </p:sp>
          <p:sp>
            <p:nvSpPr>
              <p:cNvPr id="14376" name="Text Box 40"/>
              <p:cNvSpPr txBox="1">
                <a:spLocks noChangeArrowheads="1"/>
              </p:cNvSpPr>
              <p:nvPr/>
            </p:nvSpPr>
            <p:spPr bwMode="auto">
              <a:xfrm>
                <a:off x="1558" y="1695"/>
                <a:ext cx="606" cy="288"/>
              </a:xfrm>
              <a:prstGeom prst="rect">
                <a:avLst/>
              </a:prstGeom>
              <a:noFill/>
              <a:ln w="9525">
                <a:noFill/>
                <a:miter lim="800000"/>
                <a:headEnd/>
                <a:tailEnd/>
              </a:ln>
              <a:effectLst/>
            </p:spPr>
            <p:txBody>
              <a:bodyPr wrap="none">
                <a:spAutoFit/>
              </a:bodyPr>
              <a:lstStyle/>
              <a:p>
                <a:pPr algn="ctr"/>
                <a:r>
                  <a:rPr lang="en-US"/>
                  <a:t>[C][D]</a:t>
                </a:r>
              </a:p>
            </p:txBody>
          </p:sp>
          <p:sp>
            <p:nvSpPr>
              <p:cNvPr id="14377" name="Line 41"/>
              <p:cNvSpPr>
                <a:spLocks noChangeShapeType="1"/>
              </p:cNvSpPr>
              <p:nvPr/>
            </p:nvSpPr>
            <p:spPr bwMode="auto">
              <a:xfrm>
                <a:off x="1624" y="1712"/>
                <a:ext cx="480" cy="0"/>
              </a:xfrm>
              <a:prstGeom prst="line">
                <a:avLst/>
              </a:prstGeom>
              <a:noFill/>
              <a:ln w="28575">
                <a:solidFill>
                  <a:schemeClr val="tx1"/>
                </a:solidFill>
                <a:round/>
                <a:headEnd/>
                <a:tailEnd/>
              </a:ln>
              <a:effectLst/>
            </p:spPr>
            <p:txBody>
              <a:bodyPr/>
              <a:lstStyle/>
              <a:p>
                <a:endParaRPr lang="en-US"/>
              </a:p>
            </p:txBody>
          </p:sp>
        </p:grpSp>
      </p:grpSp>
      <p:grpSp>
        <p:nvGrpSpPr>
          <p:cNvPr id="14393" name="Group 57"/>
          <p:cNvGrpSpPr>
            <a:grpSpLocks/>
          </p:cNvGrpSpPr>
          <p:nvPr/>
        </p:nvGrpSpPr>
        <p:grpSpPr bwMode="auto">
          <a:xfrm>
            <a:off x="5943600" y="1219200"/>
            <a:ext cx="1619250" cy="862013"/>
            <a:chOff x="2984" y="1617"/>
            <a:chExt cx="1020" cy="543"/>
          </a:xfrm>
        </p:grpSpPr>
        <p:grpSp>
          <p:nvGrpSpPr>
            <p:cNvPr id="14379" name="Group 43"/>
            <p:cNvGrpSpPr>
              <a:grpSpLocks/>
            </p:cNvGrpSpPr>
            <p:nvPr/>
          </p:nvGrpSpPr>
          <p:grpSpPr bwMode="auto">
            <a:xfrm>
              <a:off x="3420" y="1617"/>
              <a:ext cx="584" cy="543"/>
              <a:chOff x="1568" y="1440"/>
              <a:chExt cx="584" cy="543"/>
            </a:xfrm>
          </p:grpSpPr>
          <p:sp>
            <p:nvSpPr>
              <p:cNvPr id="14380" name="Text Box 44"/>
              <p:cNvSpPr txBox="1">
                <a:spLocks noChangeArrowheads="1"/>
              </p:cNvSpPr>
              <p:nvPr/>
            </p:nvSpPr>
            <p:spPr bwMode="auto">
              <a:xfrm>
                <a:off x="1572" y="1440"/>
                <a:ext cx="573" cy="288"/>
              </a:xfrm>
              <a:prstGeom prst="rect">
                <a:avLst/>
              </a:prstGeom>
              <a:noFill/>
              <a:ln w="9525">
                <a:noFill/>
                <a:miter lim="800000"/>
                <a:headEnd/>
                <a:tailEnd/>
              </a:ln>
              <a:effectLst/>
            </p:spPr>
            <p:txBody>
              <a:bodyPr wrap="none">
                <a:spAutoFit/>
              </a:bodyPr>
              <a:lstStyle/>
              <a:p>
                <a:pPr algn="ctr"/>
                <a:r>
                  <a:rPr lang="en-US"/>
                  <a:t>[E][F]</a:t>
                </a:r>
              </a:p>
            </p:txBody>
          </p:sp>
          <p:sp>
            <p:nvSpPr>
              <p:cNvPr id="14381" name="Text Box 45"/>
              <p:cNvSpPr txBox="1">
                <a:spLocks noChangeArrowheads="1"/>
              </p:cNvSpPr>
              <p:nvPr/>
            </p:nvSpPr>
            <p:spPr bwMode="auto">
              <a:xfrm>
                <a:off x="1568" y="1695"/>
                <a:ext cx="584" cy="288"/>
              </a:xfrm>
              <a:prstGeom prst="rect">
                <a:avLst/>
              </a:prstGeom>
              <a:noFill/>
              <a:ln w="9525">
                <a:noFill/>
                <a:miter lim="800000"/>
                <a:headEnd/>
                <a:tailEnd/>
              </a:ln>
              <a:effectLst/>
            </p:spPr>
            <p:txBody>
              <a:bodyPr wrap="none">
                <a:spAutoFit/>
              </a:bodyPr>
              <a:lstStyle/>
              <a:p>
                <a:pPr algn="ctr"/>
                <a:r>
                  <a:rPr lang="en-US"/>
                  <a:t>[A][B]</a:t>
                </a:r>
              </a:p>
            </p:txBody>
          </p:sp>
          <p:sp>
            <p:nvSpPr>
              <p:cNvPr id="14382" name="Line 46"/>
              <p:cNvSpPr>
                <a:spLocks noChangeShapeType="1"/>
              </p:cNvSpPr>
              <p:nvPr/>
            </p:nvSpPr>
            <p:spPr bwMode="auto">
              <a:xfrm>
                <a:off x="1624" y="1712"/>
                <a:ext cx="480" cy="0"/>
              </a:xfrm>
              <a:prstGeom prst="line">
                <a:avLst/>
              </a:prstGeom>
              <a:noFill/>
              <a:ln w="28575">
                <a:solidFill>
                  <a:schemeClr val="tx1"/>
                </a:solidFill>
                <a:round/>
                <a:headEnd/>
                <a:tailEnd/>
              </a:ln>
              <a:effectLst/>
            </p:spPr>
            <p:txBody>
              <a:bodyPr/>
              <a:lstStyle/>
              <a:p>
                <a:endParaRPr lang="en-US"/>
              </a:p>
            </p:txBody>
          </p:sp>
        </p:grpSp>
        <p:sp>
          <p:nvSpPr>
            <p:cNvPr id="14383" name="Text Box 47"/>
            <p:cNvSpPr txBox="1">
              <a:spLocks noChangeArrowheads="1"/>
            </p:cNvSpPr>
            <p:nvPr/>
          </p:nvSpPr>
          <p:spPr bwMode="auto">
            <a:xfrm>
              <a:off x="2984" y="1744"/>
              <a:ext cx="526" cy="288"/>
            </a:xfrm>
            <a:prstGeom prst="rect">
              <a:avLst/>
            </a:prstGeom>
            <a:noFill/>
            <a:ln w="9525">
              <a:noFill/>
              <a:miter lim="800000"/>
              <a:headEnd/>
              <a:tailEnd/>
            </a:ln>
            <a:effectLst/>
          </p:spPr>
          <p:txBody>
            <a:bodyPr wrap="none">
              <a:spAutoFit/>
            </a:bodyPr>
            <a:lstStyle/>
            <a:p>
              <a:r>
                <a:rPr lang="en-US" i="1"/>
                <a:t>K</a:t>
              </a:r>
              <a:r>
                <a:rPr lang="en-US" i="1" baseline="-25000"/>
                <a:t>c</a:t>
              </a:r>
              <a:r>
                <a:rPr lang="en-US"/>
                <a:t> = </a:t>
              </a:r>
              <a:endParaRPr lang="en-US" i="1"/>
            </a:p>
          </p:txBody>
        </p:sp>
      </p:grpSp>
      <p:grpSp>
        <p:nvGrpSpPr>
          <p:cNvPr id="14384" name="Group 48"/>
          <p:cNvGrpSpPr>
            <a:grpSpLocks/>
          </p:cNvGrpSpPr>
          <p:nvPr/>
        </p:nvGrpSpPr>
        <p:grpSpPr bwMode="auto">
          <a:xfrm>
            <a:off x="3389313" y="354013"/>
            <a:ext cx="573087" cy="519112"/>
            <a:chOff x="758" y="1930"/>
            <a:chExt cx="361" cy="327"/>
          </a:xfrm>
        </p:grpSpPr>
        <p:sp>
          <p:nvSpPr>
            <p:cNvPr id="14385" name="Text Box 49"/>
            <p:cNvSpPr txBox="1">
              <a:spLocks noChangeArrowheads="1"/>
            </p:cNvSpPr>
            <p:nvPr/>
          </p:nvSpPr>
          <p:spPr bwMode="auto">
            <a:xfrm>
              <a:off x="758" y="1945"/>
              <a:ext cx="361" cy="288"/>
            </a:xfrm>
            <a:prstGeom prst="rect">
              <a:avLst/>
            </a:prstGeom>
            <a:noFill/>
            <a:ln w="9525">
              <a:noFill/>
              <a:miter lim="800000"/>
              <a:headEnd/>
              <a:tailEnd/>
            </a:ln>
            <a:effectLst/>
          </p:spPr>
          <p:txBody>
            <a:bodyPr wrap="none">
              <a:spAutoFit/>
            </a:bodyPr>
            <a:lstStyle/>
            <a:p>
              <a:r>
                <a:rPr lang="en-US" i="1"/>
                <a:t>K</a:t>
              </a:r>
              <a:r>
                <a:rPr lang="en-US" i="1" baseline="-25000"/>
                <a:t>c</a:t>
              </a:r>
              <a:r>
                <a:rPr lang="en-US"/>
                <a:t> </a:t>
              </a:r>
              <a:endParaRPr lang="en-US" i="1"/>
            </a:p>
          </p:txBody>
        </p:sp>
        <p:sp>
          <p:nvSpPr>
            <p:cNvPr id="14386" name="Text Box 50"/>
            <p:cNvSpPr txBox="1">
              <a:spLocks noChangeArrowheads="1"/>
            </p:cNvSpPr>
            <p:nvPr/>
          </p:nvSpPr>
          <p:spPr bwMode="auto">
            <a:xfrm>
              <a:off x="888" y="1930"/>
              <a:ext cx="158" cy="327"/>
            </a:xfrm>
            <a:prstGeom prst="rect">
              <a:avLst/>
            </a:prstGeom>
            <a:noFill/>
            <a:ln w="9525">
              <a:noFill/>
              <a:miter lim="800000"/>
              <a:headEnd/>
              <a:tailEnd/>
            </a:ln>
            <a:effectLst/>
          </p:spPr>
          <p:txBody>
            <a:bodyPr wrap="none">
              <a:spAutoFit/>
            </a:bodyPr>
            <a:lstStyle/>
            <a:p>
              <a:r>
                <a:rPr lang="en-US" sz="2800">
                  <a:cs typeface="Arial" charset="0"/>
                </a:rPr>
                <a:t>′</a:t>
              </a:r>
            </a:p>
          </p:txBody>
        </p:sp>
      </p:grpSp>
      <p:grpSp>
        <p:nvGrpSpPr>
          <p:cNvPr id="14390" name="Group 54"/>
          <p:cNvGrpSpPr>
            <a:grpSpLocks/>
          </p:cNvGrpSpPr>
          <p:nvPr/>
        </p:nvGrpSpPr>
        <p:grpSpPr bwMode="auto">
          <a:xfrm>
            <a:off x="3389313" y="830263"/>
            <a:ext cx="573087" cy="579437"/>
            <a:chOff x="936" y="2899"/>
            <a:chExt cx="361" cy="365"/>
          </a:xfrm>
        </p:grpSpPr>
        <p:sp>
          <p:nvSpPr>
            <p:cNvPr id="14387" name="Text Box 51"/>
            <p:cNvSpPr txBox="1">
              <a:spLocks noChangeArrowheads="1"/>
            </p:cNvSpPr>
            <p:nvPr/>
          </p:nvSpPr>
          <p:spPr bwMode="auto">
            <a:xfrm>
              <a:off x="936" y="2948"/>
              <a:ext cx="361" cy="288"/>
            </a:xfrm>
            <a:prstGeom prst="rect">
              <a:avLst/>
            </a:prstGeom>
            <a:noFill/>
            <a:ln w="9525">
              <a:noFill/>
              <a:miter lim="800000"/>
              <a:headEnd/>
              <a:tailEnd/>
            </a:ln>
            <a:effectLst/>
          </p:spPr>
          <p:txBody>
            <a:bodyPr wrap="none">
              <a:spAutoFit/>
            </a:bodyPr>
            <a:lstStyle/>
            <a:p>
              <a:r>
                <a:rPr lang="en-US" i="1"/>
                <a:t>K</a:t>
              </a:r>
              <a:r>
                <a:rPr lang="en-US" i="1" baseline="-25000"/>
                <a:t>c</a:t>
              </a:r>
              <a:r>
                <a:rPr lang="en-US"/>
                <a:t> </a:t>
              </a:r>
              <a:endParaRPr lang="en-US" i="1"/>
            </a:p>
          </p:txBody>
        </p:sp>
        <p:sp>
          <p:nvSpPr>
            <p:cNvPr id="14388" name="Text Box 52"/>
            <p:cNvSpPr txBox="1">
              <a:spLocks noChangeArrowheads="1"/>
            </p:cNvSpPr>
            <p:nvPr/>
          </p:nvSpPr>
          <p:spPr bwMode="auto">
            <a:xfrm>
              <a:off x="1104" y="2899"/>
              <a:ext cx="116" cy="365"/>
            </a:xfrm>
            <a:prstGeom prst="rect">
              <a:avLst/>
            </a:prstGeom>
            <a:noFill/>
            <a:ln w="9525">
              <a:noFill/>
              <a:miter lim="800000"/>
              <a:headEnd/>
              <a:tailEnd/>
            </a:ln>
            <a:effectLst/>
          </p:spPr>
          <p:txBody>
            <a:bodyPr wrap="none">
              <a:spAutoFit/>
            </a:bodyPr>
            <a:lstStyle/>
            <a:p>
              <a:endParaRPr lang="en-US" sz="3200"/>
            </a:p>
          </p:txBody>
        </p:sp>
        <p:sp>
          <p:nvSpPr>
            <p:cNvPr id="14389" name="Text Box 53"/>
            <p:cNvSpPr txBox="1">
              <a:spLocks noChangeArrowheads="1"/>
            </p:cNvSpPr>
            <p:nvPr/>
          </p:nvSpPr>
          <p:spPr bwMode="auto">
            <a:xfrm>
              <a:off x="1064" y="2962"/>
              <a:ext cx="188" cy="288"/>
            </a:xfrm>
            <a:prstGeom prst="rect">
              <a:avLst/>
            </a:prstGeom>
            <a:noFill/>
            <a:ln w="9525">
              <a:noFill/>
              <a:miter lim="800000"/>
              <a:headEnd/>
              <a:tailEnd/>
            </a:ln>
            <a:effectLst/>
          </p:spPr>
          <p:txBody>
            <a:bodyPr wrap="none">
              <a:spAutoFit/>
            </a:bodyPr>
            <a:lstStyle/>
            <a:p>
              <a:r>
                <a:rPr lang="en-US"/>
                <a:t>′′</a:t>
              </a:r>
            </a:p>
          </p:txBody>
        </p:sp>
      </p:grpSp>
      <p:sp>
        <p:nvSpPr>
          <p:cNvPr id="14391" name="Text Box 55"/>
          <p:cNvSpPr txBox="1">
            <a:spLocks noChangeArrowheads="1"/>
          </p:cNvSpPr>
          <p:nvPr/>
        </p:nvSpPr>
        <p:spPr bwMode="auto">
          <a:xfrm>
            <a:off x="3390900" y="1422400"/>
            <a:ext cx="488950" cy="457200"/>
          </a:xfrm>
          <a:prstGeom prst="rect">
            <a:avLst/>
          </a:prstGeom>
          <a:noFill/>
          <a:ln w="9525">
            <a:noFill/>
            <a:miter lim="800000"/>
            <a:headEnd/>
            <a:tailEnd/>
          </a:ln>
          <a:effectLst/>
        </p:spPr>
        <p:txBody>
          <a:bodyPr wrap="none">
            <a:spAutoFit/>
          </a:bodyPr>
          <a:lstStyle/>
          <a:p>
            <a:r>
              <a:rPr lang="en-US" i="1"/>
              <a:t>K</a:t>
            </a:r>
            <a:r>
              <a:rPr lang="en-US" i="1" baseline="-25000"/>
              <a:t>c</a:t>
            </a:r>
            <a:endParaRPr lang="en-US" i="1"/>
          </a:p>
        </p:txBody>
      </p:sp>
      <p:grpSp>
        <p:nvGrpSpPr>
          <p:cNvPr id="14415" name="Group 79"/>
          <p:cNvGrpSpPr>
            <a:grpSpLocks/>
          </p:cNvGrpSpPr>
          <p:nvPr/>
        </p:nvGrpSpPr>
        <p:grpSpPr bwMode="auto">
          <a:xfrm>
            <a:off x="3581400" y="2471738"/>
            <a:ext cx="2085975" cy="542925"/>
            <a:chOff x="2256" y="1557"/>
            <a:chExt cx="1314" cy="342"/>
          </a:xfrm>
        </p:grpSpPr>
        <p:sp>
          <p:nvSpPr>
            <p:cNvPr id="14395" name="Text Box 59"/>
            <p:cNvSpPr txBox="1">
              <a:spLocks noChangeArrowheads="1"/>
            </p:cNvSpPr>
            <p:nvPr/>
          </p:nvSpPr>
          <p:spPr bwMode="auto">
            <a:xfrm>
              <a:off x="2256" y="1585"/>
              <a:ext cx="526" cy="288"/>
            </a:xfrm>
            <a:prstGeom prst="rect">
              <a:avLst/>
            </a:prstGeom>
            <a:noFill/>
            <a:ln w="9525">
              <a:noFill/>
              <a:miter lim="800000"/>
              <a:headEnd/>
              <a:tailEnd/>
            </a:ln>
            <a:effectLst/>
          </p:spPr>
          <p:txBody>
            <a:bodyPr wrap="none">
              <a:spAutoFit/>
            </a:bodyPr>
            <a:lstStyle/>
            <a:p>
              <a:r>
                <a:rPr lang="en-US" i="1"/>
                <a:t>K</a:t>
              </a:r>
              <a:r>
                <a:rPr lang="en-US" i="1" baseline="-25000"/>
                <a:t>c</a:t>
              </a:r>
              <a:r>
                <a:rPr lang="en-US"/>
                <a:t> = </a:t>
              </a:r>
              <a:endParaRPr lang="en-US" i="1"/>
            </a:p>
          </p:txBody>
        </p:sp>
        <p:grpSp>
          <p:nvGrpSpPr>
            <p:cNvPr id="14414" name="Group 78"/>
            <p:cNvGrpSpPr>
              <a:grpSpLocks/>
            </p:cNvGrpSpPr>
            <p:nvPr/>
          </p:nvGrpSpPr>
          <p:grpSpPr bwMode="auto">
            <a:xfrm>
              <a:off x="3192" y="1572"/>
              <a:ext cx="378" cy="327"/>
              <a:chOff x="3744" y="1563"/>
              <a:chExt cx="378" cy="327"/>
            </a:xfrm>
          </p:grpSpPr>
          <p:sp>
            <p:nvSpPr>
              <p:cNvPr id="14397" name="Text Box 61"/>
              <p:cNvSpPr txBox="1">
                <a:spLocks noChangeArrowheads="1"/>
              </p:cNvSpPr>
              <p:nvPr/>
            </p:nvSpPr>
            <p:spPr bwMode="auto">
              <a:xfrm>
                <a:off x="3744" y="1584"/>
                <a:ext cx="361" cy="288"/>
              </a:xfrm>
              <a:prstGeom prst="rect">
                <a:avLst/>
              </a:prstGeom>
              <a:noFill/>
              <a:ln w="9525">
                <a:noFill/>
                <a:miter lim="800000"/>
                <a:headEnd/>
                <a:tailEnd/>
              </a:ln>
              <a:effectLst/>
            </p:spPr>
            <p:txBody>
              <a:bodyPr wrap="none">
                <a:spAutoFit/>
              </a:bodyPr>
              <a:lstStyle/>
              <a:p>
                <a:r>
                  <a:rPr lang="en-US" i="1"/>
                  <a:t>K</a:t>
                </a:r>
                <a:r>
                  <a:rPr lang="en-US" i="1" baseline="-25000"/>
                  <a:t>c</a:t>
                </a:r>
                <a:r>
                  <a:rPr lang="en-US"/>
                  <a:t> </a:t>
                </a:r>
                <a:endParaRPr lang="en-US" i="1"/>
              </a:p>
            </p:txBody>
          </p:sp>
          <p:sp>
            <p:nvSpPr>
              <p:cNvPr id="14399" name="Text Box 63"/>
              <p:cNvSpPr txBox="1">
                <a:spLocks noChangeArrowheads="1"/>
              </p:cNvSpPr>
              <p:nvPr/>
            </p:nvSpPr>
            <p:spPr bwMode="auto">
              <a:xfrm>
                <a:off x="3922" y="1563"/>
                <a:ext cx="200" cy="327"/>
              </a:xfrm>
              <a:prstGeom prst="rect">
                <a:avLst/>
              </a:prstGeom>
              <a:noFill/>
              <a:ln w="9525">
                <a:noFill/>
                <a:miter lim="800000"/>
                <a:headEnd/>
                <a:tailEnd/>
              </a:ln>
              <a:effectLst/>
            </p:spPr>
            <p:txBody>
              <a:bodyPr wrap="none">
                <a:spAutoFit/>
              </a:bodyPr>
              <a:lstStyle/>
              <a:p>
                <a:r>
                  <a:rPr lang="en-US" sz="2800">
                    <a:cs typeface="Arial" charset="0"/>
                  </a:rPr>
                  <a:t>′′</a:t>
                </a:r>
              </a:p>
            </p:txBody>
          </p:sp>
        </p:grpSp>
        <p:grpSp>
          <p:nvGrpSpPr>
            <p:cNvPr id="14413" name="Group 77"/>
            <p:cNvGrpSpPr>
              <a:grpSpLocks/>
            </p:cNvGrpSpPr>
            <p:nvPr/>
          </p:nvGrpSpPr>
          <p:grpSpPr bwMode="auto">
            <a:xfrm>
              <a:off x="2736" y="1557"/>
              <a:ext cx="361" cy="327"/>
              <a:chOff x="2736" y="1557"/>
              <a:chExt cx="361" cy="327"/>
            </a:xfrm>
          </p:grpSpPr>
          <p:sp>
            <p:nvSpPr>
              <p:cNvPr id="14401" name="Text Box 65"/>
              <p:cNvSpPr txBox="1">
                <a:spLocks noChangeArrowheads="1"/>
              </p:cNvSpPr>
              <p:nvPr/>
            </p:nvSpPr>
            <p:spPr bwMode="auto">
              <a:xfrm>
                <a:off x="2736" y="1582"/>
                <a:ext cx="361" cy="288"/>
              </a:xfrm>
              <a:prstGeom prst="rect">
                <a:avLst/>
              </a:prstGeom>
              <a:noFill/>
              <a:ln w="9525">
                <a:noFill/>
                <a:miter lim="800000"/>
                <a:headEnd/>
                <a:tailEnd/>
              </a:ln>
              <a:effectLst/>
            </p:spPr>
            <p:txBody>
              <a:bodyPr wrap="none">
                <a:spAutoFit/>
              </a:bodyPr>
              <a:lstStyle/>
              <a:p>
                <a:r>
                  <a:rPr lang="en-US" i="1"/>
                  <a:t>K</a:t>
                </a:r>
                <a:r>
                  <a:rPr lang="en-US" i="1" baseline="-25000"/>
                  <a:t>c</a:t>
                </a:r>
                <a:r>
                  <a:rPr lang="en-US"/>
                  <a:t> </a:t>
                </a:r>
                <a:endParaRPr lang="en-US" i="1"/>
              </a:p>
            </p:txBody>
          </p:sp>
          <p:sp>
            <p:nvSpPr>
              <p:cNvPr id="14402" name="Text Box 66"/>
              <p:cNvSpPr txBox="1">
                <a:spLocks noChangeArrowheads="1"/>
              </p:cNvSpPr>
              <p:nvPr/>
            </p:nvSpPr>
            <p:spPr bwMode="auto">
              <a:xfrm>
                <a:off x="2880" y="1557"/>
                <a:ext cx="158" cy="327"/>
              </a:xfrm>
              <a:prstGeom prst="rect">
                <a:avLst/>
              </a:prstGeom>
              <a:noFill/>
              <a:ln w="9525">
                <a:noFill/>
                <a:miter lim="800000"/>
                <a:headEnd/>
                <a:tailEnd/>
              </a:ln>
              <a:effectLst/>
            </p:spPr>
            <p:txBody>
              <a:bodyPr wrap="none">
                <a:spAutoFit/>
              </a:bodyPr>
              <a:lstStyle/>
              <a:p>
                <a:r>
                  <a:rPr lang="en-US" sz="2800">
                    <a:cs typeface="Arial" charset="0"/>
                  </a:rPr>
                  <a:t>′</a:t>
                </a:r>
              </a:p>
            </p:txBody>
          </p:sp>
        </p:grpSp>
        <p:sp>
          <p:nvSpPr>
            <p:cNvPr id="14403" name="Text Box 67"/>
            <p:cNvSpPr txBox="1">
              <a:spLocks noChangeArrowheads="1"/>
            </p:cNvSpPr>
            <p:nvPr/>
          </p:nvSpPr>
          <p:spPr bwMode="auto">
            <a:xfrm>
              <a:off x="3024" y="1584"/>
              <a:ext cx="212" cy="288"/>
            </a:xfrm>
            <a:prstGeom prst="rect">
              <a:avLst/>
            </a:prstGeom>
            <a:noFill/>
            <a:ln w="9525">
              <a:noFill/>
              <a:miter lim="800000"/>
              <a:headEnd/>
              <a:tailEnd/>
            </a:ln>
            <a:effectLst/>
          </p:spPr>
          <p:txBody>
            <a:bodyPr wrap="none">
              <a:spAutoFit/>
            </a:bodyPr>
            <a:lstStyle/>
            <a:p>
              <a:r>
                <a:rPr lang="en-US"/>
                <a:t>x</a:t>
              </a:r>
            </a:p>
          </p:txBody>
        </p:sp>
      </p:grpSp>
      <p:sp>
        <p:nvSpPr>
          <p:cNvPr id="14406" name="Text Box 70"/>
          <p:cNvSpPr txBox="1">
            <a:spLocks noChangeArrowheads="1"/>
          </p:cNvSpPr>
          <p:nvPr/>
        </p:nvSpPr>
        <p:spPr bwMode="auto">
          <a:xfrm>
            <a:off x="457200" y="3581400"/>
            <a:ext cx="8313738" cy="1552575"/>
          </a:xfrm>
          <a:prstGeom prst="rect">
            <a:avLst/>
          </a:prstGeom>
          <a:noFill/>
          <a:ln w="9525">
            <a:noFill/>
            <a:miter lim="800000"/>
            <a:headEnd/>
            <a:tailEnd/>
          </a:ln>
          <a:effectLst/>
        </p:spPr>
        <p:txBody>
          <a:bodyPr>
            <a:spAutoFit/>
          </a:bodyPr>
          <a:lstStyle/>
          <a:p>
            <a:r>
              <a:rPr lang="en-US"/>
              <a:t>If a reaction can be expressed as the sum of two or more reactions, the equilibrium constant for the overall reaction is given by the product of the equilibrium constants of the individual reactions.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4392"/>
                                        </p:tgtEl>
                                        <p:attrNameLst>
                                          <p:attrName>style.visibility</p:attrName>
                                        </p:attrNameLst>
                                      </p:cBhvr>
                                      <p:to>
                                        <p:strVal val="visible"/>
                                      </p:to>
                                    </p:set>
                                    <p:anim calcmode="lin" valueType="num">
                                      <p:cBhvr additive="base">
                                        <p:cTn id="7" dur="500" fill="hold"/>
                                        <p:tgtEl>
                                          <p:spTgt spid="14392"/>
                                        </p:tgtEl>
                                        <p:attrNameLst>
                                          <p:attrName>ppt_x</p:attrName>
                                        </p:attrNameLst>
                                      </p:cBhvr>
                                      <p:tavLst>
                                        <p:tav tm="0">
                                          <p:val>
                                            <p:strVal val="1+#ppt_w/2"/>
                                          </p:val>
                                        </p:tav>
                                        <p:tav tm="100000">
                                          <p:val>
                                            <p:strVal val="#ppt_x"/>
                                          </p:val>
                                        </p:tav>
                                      </p:tavLst>
                                    </p:anim>
                                    <p:anim calcmode="lin" valueType="num">
                                      <p:cBhvr additive="base">
                                        <p:cTn id="8" dur="500" fill="hold"/>
                                        <p:tgtEl>
                                          <p:spTgt spid="1439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4416"/>
                                        </p:tgtEl>
                                        <p:attrNameLst>
                                          <p:attrName>style.visibility</p:attrName>
                                        </p:attrNameLst>
                                      </p:cBhvr>
                                      <p:to>
                                        <p:strVal val="visible"/>
                                      </p:to>
                                    </p:set>
                                    <p:anim calcmode="lin" valueType="num">
                                      <p:cBhvr additive="base">
                                        <p:cTn id="13" dur="500" fill="hold"/>
                                        <p:tgtEl>
                                          <p:spTgt spid="14416"/>
                                        </p:tgtEl>
                                        <p:attrNameLst>
                                          <p:attrName>ppt_x</p:attrName>
                                        </p:attrNameLst>
                                      </p:cBhvr>
                                      <p:tavLst>
                                        <p:tav tm="0">
                                          <p:val>
                                            <p:strVal val="1+#ppt_w/2"/>
                                          </p:val>
                                        </p:tav>
                                        <p:tav tm="100000">
                                          <p:val>
                                            <p:strVal val="#ppt_x"/>
                                          </p:val>
                                        </p:tav>
                                      </p:tavLst>
                                    </p:anim>
                                    <p:anim calcmode="lin" valueType="num">
                                      <p:cBhvr additive="base">
                                        <p:cTn id="14" dur="500" fill="hold"/>
                                        <p:tgtEl>
                                          <p:spTgt spid="1441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3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3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3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43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435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14356"/>
                                        </p:tgtEl>
                                        <p:attrNameLst>
                                          <p:attrName>style.visibility</p:attrName>
                                        </p:attrNameLst>
                                      </p:cBhvr>
                                      <p:to>
                                        <p:strVal val="visible"/>
                                      </p:to>
                                    </p:set>
                                    <p:anim calcmode="lin" valueType="num">
                                      <p:cBhvr additive="base">
                                        <p:cTn id="39" dur="500" fill="hold"/>
                                        <p:tgtEl>
                                          <p:spTgt spid="14356"/>
                                        </p:tgtEl>
                                        <p:attrNameLst>
                                          <p:attrName>ppt_x</p:attrName>
                                        </p:attrNameLst>
                                      </p:cBhvr>
                                      <p:tavLst>
                                        <p:tav tm="0">
                                          <p:val>
                                            <p:strVal val="0-#ppt_w/2"/>
                                          </p:val>
                                        </p:tav>
                                        <p:tav tm="100000">
                                          <p:val>
                                            <p:strVal val="#ppt_x"/>
                                          </p:val>
                                        </p:tav>
                                      </p:tavLst>
                                    </p:anim>
                                    <p:anim calcmode="lin" valueType="num">
                                      <p:cBhvr additive="base">
                                        <p:cTn id="40" dur="500" fill="hold"/>
                                        <p:tgtEl>
                                          <p:spTgt spid="14356"/>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14391"/>
                                        </p:tgtEl>
                                        <p:attrNameLst>
                                          <p:attrName>style.visibility</p:attrName>
                                        </p:attrNameLst>
                                      </p:cBhvr>
                                      <p:to>
                                        <p:strVal val="visible"/>
                                      </p:to>
                                    </p:set>
                                    <p:anim calcmode="lin" valueType="num">
                                      <p:cBhvr additive="base">
                                        <p:cTn id="45" dur="500" fill="hold"/>
                                        <p:tgtEl>
                                          <p:spTgt spid="14391"/>
                                        </p:tgtEl>
                                        <p:attrNameLst>
                                          <p:attrName>ppt_x</p:attrName>
                                        </p:attrNameLst>
                                      </p:cBhvr>
                                      <p:tavLst>
                                        <p:tav tm="0">
                                          <p:val>
                                            <p:strVal val="1+#ppt_w/2"/>
                                          </p:val>
                                        </p:tav>
                                        <p:tav tm="100000">
                                          <p:val>
                                            <p:strVal val="#ppt_x"/>
                                          </p:val>
                                        </p:tav>
                                      </p:tavLst>
                                    </p:anim>
                                    <p:anim calcmode="lin" valueType="num">
                                      <p:cBhvr additive="base">
                                        <p:cTn id="46" dur="500" fill="hold"/>
                                        <p:tgtEl>
                                          <p:spTgt spid="14391"/>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14393"/>
                                        </p:tgtEl>
                                        <p:attrNameLst>
                                          <p:attrName>style.visibility</p:attrName>
                                        </p:attrNameLst>
                                      </p:cBhvr>
                                      <p:to>
                                        <p:strVal val="visible"/>
                                      </p:to>
                                    </p:set>
                                    <p:anim calcmode="lin" valueType="num">
                                      <p:cBhvr additive="base">
                                        <p:cTn id="51" dur="500" fill="hold"/>
                                        <p:tgtEl>
                                          <p:spTgt spid="14393"/>
                                        </p:tgtEl>
                                        <p:attrNameLst>
                                          <p:attrName>ppt_x</p:attrName>
                                        </p:attrNameLst>
                                      </p:cBhvr>
                                      <p:tavLst>
                                        <p:tav tm="0">
                                          <p:val>
                                            <p:strVal val="1+#ppt_w/2"/>
                                          </p:val>
                                        </p:tav>
                                        <p:tav tm="100000">
                                          <p:val>
                                            <p:strVal val="#ppt_x"/>
                                          </p:val>
                                        </p:tav>
                                      </p:tavLst>
                                    </p:anim>
                                    <p:anim calcmode="lin" valueType="num">
                                      <p:cBhvr additive="base">
                                        <p:cTn id="52" dur="500" fill="hold"/>
                                        <p:tgtEl>
                                          <p:spTgt spid="14393"/>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nodeType="clickEffect">
                                  <p:stCondLst>
                                    <p:cond delay="0"/>
                                  </p:stCondLst>
                                  <p:childTnLst>
                                    <p:set>
                                      <p:cBhvr>
                                        <p:cTn id="56" dur="1" fill="hold">
                                          <p:stCondLst>
                                            <p:cond delay="0"/>
                                          </p:stCondLst>
                                        </p:cTn>
                                        <p:tgtEl>
                                          <p:spTgt spid="14415"/>
                                        </p:tgtEl>
                                        <p:attrNameLst>
                                          <p:attrName>style.visibility</p:attrName>
                                        </p:attrNameLst>
                                      </p:cBhvr>
                                      <p:to>
                                        <p:strVal val="visible"/>
                                      </p:to>
                                    </p:set>
                                    <p:anim calcmode="lin" valueType="num">
                                      <p:cBhvr>
                                        <p:cTn id="57" dur="500" fill="hold"/>
                                        <p:tgtEl>
                                          <p:spTgt spid="14415"/>
                                        </p:tgtEl>
                                        <p:attrNameLst>
                                          <p:attrName>ppt_w</p:attrName>
                                        </p:attrNameLst>
                                      </p:cBhvr>
                                      <p:tavLst>
                                        <p:tav tm="0">
                                          <p:val>
                                            <p:fltVal val="0"/>
                                          </p:val>
                                        </p:tav>
                                        <p:tav tm="100000">
                                          <p:val>
                                            <p:strVal val="#ppt_w"/>
                                          </p:val>
                                        </p:tav>
                                      </p:tavLst>
                                    </p:anim>
                                    <p:anim calcmode="lin" valueType="num">
                                      <p:cBhvr>
                                        <p:cTn id="58" dur="500" fill="hold"/>
                                        <p:tgtEl>
                                          <p:spTgt spid="14415"/>
                                        </p:tgtEl>
                                        <p:attrNameLst>
                                          <p:attrName>ppt_h</p:attrName>
                                        </p:attrNameLst>
                                      </p:cBhvr>
                                      <p:tavLst>
                                        <p:tav tm="0">
                                          <p:val>
                                            <p:fltVal val="0"/>
                                          </p:val>
                                        </p:tav>
                                        <p:tav tm="100000">
                                          <p:val>
                                            <p:strVal val="#ppt_h"/>
                                          </p:val>
                                        </p:tav>
                                      </p:tavLst>
                                    </p:anim>
                                    <p:animEffect transition="in" filter="fade">
                                      <p:cBhvr>
                                        <p:cTn id="59" dur="500"/>
                                        <p:tgtEl>
                                          <p:spTgt spid="14415"/>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nodeType="clickEffect">
                                  <p:stCondLst>
                                    <p:cond delay="0"/>
                                  </p:stCondLst>
                                  <p:childTnLst>
                                    <p:set>
                                      <p:cBhvr>
                                        <p:cTn id="63" dur="1" fill="hold">
                                          <p:stCondLst>
                                            <p:cond delay="0"/>
                                          </p:stCondLst>
                                        </p:cTn>
                                        <p:tgtEl>
                                          <p:spTgt spid="14406">
                                            <p:txEl>
                                              <p:pRg st="0" end="0"/>
                                            </p:txEl>
                                          </p:spTgt>
                                        </p:tgtEl>
                                        <p:attrNameLst>
                                          <p:attrName>style.visibility</p:attrName>
                                        </p:attrNameLst>
                                      </p:cBhvr>
                                      <p:to>
                                        <p:strVal val="visible"/>
                                      </p:to>
                                    </p:set>
                                    <p:anim calcmode="lin" valueType="num">
                                      <p:cBhvr additive="base">
                                        <p:cTn id="64" dur="500" fill="hold"/>
                                        <p:tgtEl>
                                          <p:spTgt spid="14406">
                                            <p:txEl>
                                              <p:pRg st="0" end="0"/>
                                            </p:txEl>
                                          </p:spTgt>
                                        </p:tgtEl>
                                        <p:attrNameLst>
                                          <p:attrName>ppt_x</p:attrName>
                                        </p:attrNameLst>
                                      </p:cBhvr>
                                      <p:tavLst>
                                        <p:tav tm="0">
                                          <p:val>
                                            <p:strVal val="0-#ppt_w/2"/>
                                          </p:val>
                                        </p:tav>
                                        <p:tav tm="100000">
                                          <p:val>
                                            <p:strVal val="#ppt_x"/>
                                          </p:val>
                                        </p:tav>
                                      </p:tavLst>
                                    </p:anim>
                                    <p:anim calcmode="lin" valueType="num">
                                      <p:cBhvr additive="base">
                                        <p:cTn id="65" dur="500" fill="hold"/>
                                        <p:tgtEl>
                                          <p:spTgt spid="1440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1" grpId="0" animBg="1"/>
      <p:bldP spid="14352" grpId="0" animBg="1"/>
      <p:bldP spid="14353" grpId="0" animBg="1"/>
      <p:bldP spid="14354" grpId="0" animBg="1"/>
      <p:bldP spid="14355" grpId="0" animBg="1"/>
      <p:bldP spid="14391"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3"/>
          <p:cNvSpPr>
            <a:spLocks noGrp="1"/>
          </p:cNvSpPr>
          <p:nvPr>
            <p:ph type="sldNum" sz="quarter" idx="12"/>
          </p:nvPr>
        </p:nvSpPr>
        <p:spPr/>
        <p:txBody>
          <a:bodyPr/>
          <a:lstStyle/>
          <a:p>
            <a:fld id="{E8D15025-C69E-4678-AE3E-EF20B5FB91F0}" type="slidenum">
              <a:rPr lang="en-US"/>
              <a:pPr/>
              <a:t>15</a:t>
            </a:fld>
            <a:endParaRPr lang="en-US"/>
          </a:p>
        </p:txBody>
      </p:sp>
      <p:grpSp>
        <p:nvGrpSpPr>
          <p:cNvPr id="15362" name="Group 2"/>
          <p:cNvGrpSpPr>
            <a:grpSpLocks/>
          </p:cNvGrpSpPr>
          <p:nvPr/>
        </p:nvGrpSpPr>
        <p:grpSpPr bwMode="auto">
          <a:xfrm>
            <a:off x="592138" y="573088"/>
            <a:ext cx="3235325" cy="457200"/>
            <a:chOff x="1861" y="192"/>
            <a:chExt cx="2038" cy="288"/>
          </a:xfrm>
        </p:grpSpPr>
        <p:sp>
          <p:nvSpPr>
            <p:cNvPr id="15363" name="Text Box 3"/>
            <p:cNvSpPr txBox="1">
              <a:spLocks noChangeArrowheads="1"/>
            </p:cNvSpPr>
            <p:nvPr/>
          </p:nvSpPr>
          <p:spPr bwMode="auto">
            <a:xfrm>
              <a:off x="1861" y="192"/>
              <a:ext cx="2038" cy="288"/>
            </a:xfrm>
            <a:prstGeom prst="rect">
              <a:avLst/>
            </a:prstGeom>
            <a:noFill/>
            <a:ln w="9525">
              <a:noFill/>
              <a:miter lim="800000"/>
              <a:headEnd/>
              <a:tailEnd/>
            </a:ln>
            <a:effectLst/>
          </p:spPr>
          <p:txBody>
            <a:bodyPr wrap="none">
              <a:spAutoFit/>
            </a:bodyPr>
            <a:lstStyle/>
            <a:p>
              <a:r>
                <a:rPr lang="en-US"/>
                <a:t>N</a:t>
              </a:r>
              <a:r>
                <a:rPr lang="en-US" baseline="-25000"/>
                <a:t>2</a:t>
              </a:r>
              <a:r>
                <a:rPr lang="en-US"/>
                <a:t>O</a:t>
              </a:r>
              <a:r>
                <a:rPr lang="en-US" baseline="-25000"/>
                <a:t>4</a:t>
              </a:r>
              <a:r>
                <a:rPr lang="en-US"/>
                <a:t> </a:t>
              </a:r>
              <a:r>
                <a:rPr lang="en-US" sz="2000"/>
                <a:t>(</a:t>
              </a:r>
              <a:r>
                <a:rPr lang="en-US" sz="2000" i="1"/>
                <a:t>g</a:t>
              </a:r>
              <a:r>
                <a:rPr lang="en-US" sz="2000"/>
                <a:t>)</a:t>
              </a:r>
              <a:r>
                <a:rPr lang="en-US"/>
                <a:t>          2NO</a:t>
              </a:r>
              <a:r>
                <a:rPr lang="en-US" baseline="-25000"/>
                <a:t>2</a:t>
              </a:r>
              <a:r>
                <a:rPr lang="en-US"/>
                <a:t> </a:t>
              </a:r>
              <a:r>
                <a:rPr lang="en-US" sz="2000"/>
                <a:t>(</a:t>
              </a:r>
              <a:r>
                <a:rPr lang="en-US" sz="2000" i="1"/>
                <a:t>g</a:t>
              </a:r>
              <a:r>
                <a:rPr lang="en-US" sz="2000"/>
                <a:t>)</a:t>
              </a:r>
            </a:p>
          </p:txBody>
        </p:sp>
        <p:sp>
          <p:nvSpPr>
            <p:cNvPr id="15364" name="Line 4"/>
            <p:cNvSpPr>
              <a:spLocks noChangeShapeType="1"/>
            </p:cNvSpPr>
            <p:nvPr/>
          </p:nvSpPr>
          <p:spPr bwMode="auto">
            <a:xfrm>
              <a:off x="2688" y="296"/>
              <a:ext cx="384" cy="0"/>
            </a:xfrm>
            <a:prstGeom prst="line">
              <a:avLst/>
            </a:prstGeom>
            <a:noFill/>
            <a:ln w="28575">
              <a:solidFill>
                <a:schemeClr val="tx1"/>
              </a:solidFill>
              <a:round/>
              <a:headEnd/>
              <a:tailEnd type="triangle" w="med" len="med"/>
            </a:ln>
            <a:effectLst/>
          </p:spPr>
          <p:txBody>
            <a:bodyPr/>
            <a:lstStyle/>
            <a:p>
              <a:endParaRPr lang="en-US"/>
            </a:p>
          </p:txBody>
        </p:sp>
        <p:sp>
          <p:nvSpPr>
            <p:cNvPr id="15365" name="Line 5"/>
            <p:cNvSpPr>
              <a:spLocks noChangeShapeType="1"/>
            </p:cNvSpPr>
            <p:nvPr/>
          </p:nvSpPr>
          <p:spPr bwMode="auto">
            <a:xfrm flipH="1">
              <a:off x="2688" y="392"/>
              <a:ext cx="384" cy="0"/>
            </a:xfrm>
            <a:prstGeom prst="line">
              <a:avLst/>
            </a:prstGeom>
            <a:noFill/>
            <a:ln w="28575">
              <a:solidFill>
                <a:schemeClr val="tx1"/>
              </a:solidFill>
              <a:round/>
              <a:headEnd/>
              <a:tailEnd type="triangle" w="med" len="med"/>
            </a:ln>
            <a:effectLst/>
          </p:spPr>
          <p:txBody>
            <a:bodyPr/>
            <a:lstStyle/>
            <a:p>
              <a:endParaRPr lang="en-US"/>
            </a:p>
          </p:txBody>
        </p:sp>
      </p:grpSp>
      <p:grpSp>
        <p:nvGrpSpPr>
          <p:cNvPr id="15396" name="Group 36"/>
          <p:cNvGrpSpPr>
            <a:grpSpLocks/>
          </p:cNvGrpSpPr>
          <p:nvPr/>
        </p:nvGrpSpPr>
        <p:grpSpPr bwMode="auto">
          <a:xfrm>
            <a:off x="457200" y="1335088"/>
            <a:ext cx="3419475" cy="950912"/>
            <a:chOff x="288" y="841"/>
            <a:chExt cx="2154" cy="599"/>
          </a:xfrm>
        </p:grpSpPr>
        <p:sp>
          <p:nvSpPr>
            <p:cNvPr id="15366" name="Text Box 6"/>
            <p:cNvSpPr txBox="1">
              <a:spLocks noChangeArrowheads="1"/>
            </p:cNvSpPr>
            <p:nvPr/>
          </p:nvSpPr>
          <p:spPr bwMode="auto">
            <a:xfrm>
              <a:off x="1257" y="1001"/>
              <a:ext cx="1185" cy="288"/>
            </a:xfrm>
            <a:prstGeom prst="rect">
              <a:avLst/>
            </a:prstGeom>
            <a:noFill/>
            <a:ln w="9525">
              <a:noFill/>
              <a:miter lim="800000"/>
              <a:headEnd/>
              <a:tailEnd/>
            </a:ln>
            <a:effectLst/>
          </p:spPr>
          <p:txBody>
            <a:bodyPr wrap="none">
              <a:spAutoFit/>
            </a:bodyPr>
            <a:lstStyle/>
            <a:p>
              <a:r>
                <a:rPr lang="en-US"/>
                <a:t>= 4.63 x 10</a:t>
              </a:r>
              <a:r>
                <a:rPr lang="en-US" baseline="30000"/>
                <a:t>-3</a:t>
              </a:r>
              <a:endParaRPr lang="en-US"/>
            </a:p>
          </p:txBody>
        </p:sp>
        <p:grpSp>
          <p:nvGrpSpPr>
            <p:cNvPr id="15367" name="Group 7"/>
            <p:cNvGrpSpPr>
              <a:grpSpLocks/>
            </p:cNvGrpSpPr>
            <p:nvPr/>
          </p:nvGrpSpPr>
          <p:grpSpPr bwMode="auto">
            <a:xfrm>
              <a:off x="288" y="841"/>
              <a:ext cx="1006" cy="599"/>
              <a:chOff x="1776" y="672"/>
              <a:chExt cx="1006" cy="599"/>
            </a:xfrm>
          </p:grpSpPr>
          <p:sp>
            <p:nvSpPr>
              <p:cNvPr id="15368" name="Text Box 8"/>
              <p:cNvSpPr txBox="1">
                <a:spLocks noChangeArrowheads="1"/>
              </p:cNvSpPr>
              <p:nvPr/>
            </p:nvSpPr>
            <p:spPr bwMode="auto">
              <a:xfrm>
                <a:off x="1776" y="833"/>
                <a:ext cx="462" cy="288"/>
              </a:xfrm>
              <a:prstGeom prst="rect">
                <a:avLst/>
              </a:prstGeom>
              <a:noFill/>
              <a:ln w="9525">
                <a:noFill/>
                <a:miter lim="800000"/>
                <a:headEnd/>
                <a:tailEnd/>
              </a:ln>
              <a:effectLst/>
            </p:spPr>
            <p:txBody>
              <a:bodyPr wrap="none">
                <a:spAutoFit/>
              </a:bodyPr>
              <a:lstStyle/>
              <a:p>
                <a:r>
                  <a:rPr lang="en-US" i="1"/>
                  <a:t>K</a:t>
                </a:r>
                <a:r>
                  <a:rPr lang="en-US"/>
                  <a:t> = </a:t>
                </a:r>
                <a:endParaRPr lang="en-US" i="1"/>
              </a:p>
            </p:txBody>
          </p:sp>
          <p:grpSp>
            <p:nvGrpSpPr>
              <p:cNvPr id="15369" name="Group 9"/>
              <p:cNvGrpSpPr>
                <a:grpSpLocks/>
              </p:cNvGrpSpPr>
              <p:nvPr/>
            </p:nvGrpSpPr>
            <p:grpSpPr bwMode="auto">
              <a:xfrm>
                <a:off x="2130" y="672"/>
                <a:ext cx="652" cy="599"/>
                <a:chOff x="3170" y="2473"/>
                <a:chExt cx="652" cy="599"/>
              </a:xfrm>
            </p:grpSpPr>
            <p:sp>
              <p:nvSpPr>
                <p:cNvPr id="15370" name="Text Box 10"/>
                <p:cNvSpPr txBox="1">
                  <a:spLocks noChangeArrowheads="1"/>
                </p:cNvSpPr>
                <p:nvPr/>
              </p:nvSpPr>
              <p:spPr bwMode="auto">
                <a:xfrm>
                  <a:off x="3170" y="2473"/>
                  <a:ext cx="652" cy="288"/>
                </a:xfrm>
                <a:prstGeom prst="rect">
                  <a:avLst/>
                </a:prstGeom>
                <a:noFill/>
                <a:ln w="9525">
                  <a:noFill/>
                  <a:miter lim="800000"/>
                  <a:headEnd/>
                  <a:tailEnd/>
                </a:ln>
                <a:effectLst/>
              </p:spPr>
              <p:txBody>
                <a:bodyPr wrap="none">
                  <a:spAutoFit/>
                </a:bodyPr>
                <a:lstStyle/>
                <a:p>
                  <a:r>
                    <a:rPr lang="en-US"/>
                    <a:t>[NO</a:t>
                  </a:r>
                  <a:r>
                    <a:rPr lang="en-US" baseline="-25000"/>
                    <a:t>2</a:t>
                  </a:r>
                  <a:r>
                    <a:rPr lang="en-US"/>
                    <a:t>]</a:t>
                  </a:r>
                  <a:r>
                    <a:rPr lang="en-US" baseline="30000"/>
                    <a:t>2</a:t>
                  </a:r>
                  <a:endParaRPr lang="en-US"/>
                </a:p>
              </p:txBody>
            </p:sp>
            <p:sp>
              <p:nvSpPr>
                <p:cNvPr id="15371" name="Text Box 11"/>
                <p:cNvSpPr txBox="1">
                  <a:spLocks noChangeArrowheads="1"/>
                </p:cNvSpPr>
                <p:nvPr/>
              </p:nvSpPr>
              <p:spPr bwMode="auto">
                <a:xfrm>
                  <a:off x="3170" y="2784"/>
                  <a:ext cx="652" cy="288"/>
                </a:xfrm>
                <a:prstGeom prst="rect">
                  <a:avLst/>
                </a:prstGeom>
                <a:noFill/>
                <a:ln w="9525">
                  <a:noFill/>
                  <a:miter lim="800000"/>
                  <a:headEnd/>
                  <a:tailEnd/>
                </a:ln>
                <a:effectLst/>
              </p:spPr>
              <p:txBody>
                <a:bodyPr wrap="none">
                  <a:spAutoFit/>
                </a:bodyPr>
                <a:lstStyle/>
                <a:p>
                  <a:r>
                    <a:rPr lang="en-US"/>
                    <a:t>[N</a:t>
                  </a:r>
                  <a:r>
                    <a:rPr lang="en-US" baseline="-25000"/>
                    <a:t>2</a:t>
                  </a:r>
                  <a:r>
                    <a:rPr lang="en-US"/>
                    <a:t>O</a:t>
                  </a:r>
                  <a:r>
                    <a:rPr lang="en-US" baseline="-25000"/>
                    <a:t>4</a:t>
                  </a:r>
                  <a:r>
                    <a:rPr lang="en-US"/>
                    <a:t>]</a:t>
                  </a:r>
                </a:p>
              </p:txBody>
            </p:sp>
            <p:sp>
              <p:nvSpPr>
                <p:cNvPr id="15372" name="Line 12"/>
                <p:cNvSpPr>
                  <a:spLocks noChangeShapeType="1"/>
                </p:cNvSpPr>
                <p:nvPr/>
              </p:nvSpPr>
              <p:spPr bwMode="auto">
                <a:xfrm>
                  <a:off x="3232" y="2772"/>
                  <a:ext cx="528" cy="0"/>
                </a:xfrm>
                <a:prstGeom prst="line">
                  <a:avLst/>
                </a:prstGeom>
                <a:noFill/>
                <a:ln w="28575">
                  <a:solidFill>
                    <a:schemeClr val="tx1"/>
                  </a:solidFill>
                  <a:round/>
                  <a:headEnd/>
                  <a:tailEnd/>
                </a:ln>
                <a:effectLst/>
              </p:spPr>
              <p:txBody>
                <a:bodyPr/>
                <a:lstStyle/>
                <a:p>
                  <a:endParaRPr lang="en-US"/>
                </a:p>
              </p:txBody>
            </p:sp>
          </p:grpSp>
        </p:grpSp>
      </p:grpSp>
      <p:grpSp>
        <p:nvGrpSpPr>
          <p:cNvPr id="15373" name="Group 13"/>
          <p:cNvGrpSpPr>
            <a:grpSpLocks/>
          </p:cNvGrpSpPr>
          <p:nvPr/>
        </p:nvGrpSpPr>
        <p:grpSpPr bwMode="auto">
          <a:xfrm>
            <a:off x="5181600" y="573088"/>
            <a:ext cx="3235325" cy="457200"/>
            <a:chOff x="1861" y="192"/>
            <a:chExt cx="2038" cy="288"/>
          </a:xfrm>
        </p:grpSpPr>
        <p:sp>
          <p:nvSpPr>
            <p:cNvPr id="15374" name="Text Box 14"/>
            <p:cNvSpPr txBox="1">
              <a:spLocks noChangeArrowheads="1"/>
            </p:cNvSpPr>
            <p:nvPr/>
          </p:nvSpPr>
          <p:spPr bwMode="auto">
            <a:xfrm>
              <a:off x="1861" y="192"/>
              <a:ext cx="2038" cy="288"/>
            </a:xfrm>
            <a:prstGeom prst="rect">
              <a:avLst/>
            </a:prstGeom>
            <a:noFill/>
            <a:ln w="9525">
              <a:noFill/>
              <a:miter lim="800000"/>
              <a:headEnd/>
              <a:tailEnd/>
            </a:ln>
            <a:effectLst/>
          </p:spPr>
          <p:txBody>
            <a:bodyPr wrap="none">
              <a:spAutoFit/>
            </a:bodyPr>
            <a:lstStyle/>
            <a:p>
              <a:r>
                <a:rPr lang="en-US"/>
                <a:t>2NO</a:t>
              </a:r>
              <a:r>
                <a:rPr lang="en-US" baseline="-25000"/>
                <a:t>2</a:t>
              </a:r>
              <a:r>
                <a:rPr lang="en-US"/>
                <a:t> </a:t>
              </a:r>
              <a:r>
                <a:rPr lang="en-US" sz="2000"/>
                <a:t>(</a:t>
              </a:r>
              <a:r>
                <a:rPr lang="en-US" sz="2000" i="1"/>
                <a:t>g</a:t>
              </a:r>
              <a:r>
                <a:rPr lang="en-US" sz="2000"/>
                <a:t>)</a:t>
              </a:r>
              <a:r>
                <a:rPr lang="en-US"/>
                <a:t>          N</a:t>
              </a:r>
              <a:r>
                <a:rPr lang="en-US" baseline="-25000"/>
                <a:t>2</a:t>
              </a:r>
              <a:r>
                <a:rPr lang="en-US"/>
                <a:t>O</a:t>
              </a:r>
              <a:r>
                <a:rPr lang="en-US" baseline="-25000"/>
                <a:t>4</a:t>
              </a:r>
              <a:r>
                <a:rPr lang="en-US"/>
                <a:t> </a:t>
              </a:r>
              <a:r>
                <a:rPr lang="en-US" sz="2000"/>
                <a:t>(</a:t>
              </a:r>
              <a:r>
                <a:rPr lang="en-US" sz="2000" i="1"/>
                <a:t>g</a:t>
              </a:r>
              <a:r>
                <a:rPr lang="en-US" sz="2000"/>
                <a:t>)</a:t>
              </a:r>
            </a:p>
          </p:txBody>
        </p:sp>
        <p:sp>
          <p:nvSpPr>
            <p:cNvPr id="15375" name="Line 15"/>
            <p:cNvSpPr>
              <a:spLocks noChangeShapeType="1"/>
            </p:cNvSpPr>
            <p:nvPr/>
          </p:nvSpPr>
          <p:spPr bwMode="auto">
            <a:xfrm>
              <a:off x="2688" y="296"/>
              <a:ext cx="384" cy="0"/>
            </a:xfrm>
            <a:prstGeom prst="line">
              <a:avLst/>
            </a:prstGeom>
            <a:noFill/>
            <a:ln w="28575">
              <a:solidFill>
                <a:schemeClr val="tx1"/>
              </a:solidFill>
              <a:round/>
              <a:headEnd/>
              <a:tailEnd type="triangle" w="med" len="med"/>
            </a:ln>
            <a:effectLst/>
          </p:spPr>
          <p:txBody>
            <a:bodyPr/>
            <a:lstStyle/>
            <a:p>
              <a:endParaRPr lang="en-US"/>
            </a:p>
          </p:txBody>
        </p:sp>
        <p:sp>
          <p:nvSpPr>
            <p:cNvPr id="15376" name="Line 16"/>
            <p:cNvSpPr>
              <a:spLocks noChangeShapeType="1"/>
            </p:cNvSpPr>
            <p:nvPr/>
          </p:nvSpPr>
          <p:spPr bwMode="auto">
            <a:xfrm flipH="1">
              <a:off x="2688" y="392"/>
              <a:ext cx="384" cy="0"/>
            </a:xfrm>
            <a:prstGeom prst="line">
              <a:avLst/>
            </a:prstGeom>
            <a:noFill/>
            <a:ln w="28575">
              <a:solidFill>
                <a:schemeClr val="tx1"/>
              </a:solidFill>
              <a:round/>
              <a:headEnd/>
              <a:tailEnd type="triangle" w="med" len="med"/>
            </a:ln>
            <a:effectLst/>
          </p:spPr>
          <p:txBody>
            <a:bodyPr/>
            <a:lstStyle/>
            <a:p>
              <a:endParaRPr lang="en-US"/>
            </a:p>
          </p:txBody>
        </p:sp>
      </p:grpSp>
      <p:grpSp>
        <p:nvGrpSpPr>
          <p:cNvPr id="15392" name="Group 32"/>
          <p:cNvGrpSpPr>
            <a:grpSpLocks/>
          </p:cNvGrpSpPr>
          <p:nvPr/>
        </p:nvGrpSpPr>
        <p:grpSpPr bwMode="auto">
          <a:xfrm>
            <a:off x="5029200" y="1335088"/>
            <a:ext cx="1676400" cy="950912"/>
            <a:chOff x="3168" y="672"/>
            <a:chExt cx="1056" cy="599"/>
          </a:xfrm>
        </p:grpSpPr>
        <p:sp>
          <p:nvSpPr>
            <p:cNvPr id="15378" name="Text Box 18"/>
            <p:cNvSpPr txBox="1">
              <a:spLocks noChangeArrowheads="1"/>
            </p:cNvSpPr>
            <p:nvPr/>
          </p:nvSpPr>
          <p:spPr bwMode="auto">
            <a:xfrm>
              <a:off x="3168" y="833"/>
              <a:ext cx="515" cy="288"/>
            </a:xfrm>
            <a:prstGeom prst="rect">
              <a:avLst/>
            </a:prstGeom>
            <a:noFill/>
            <a:ln w="9525">
              <a:noFill/>
              <a:miter lim="800000"/>
              <a:headEnd/>
              <a:tailEnd/>
            </a:ln>
            <a:effectLst/>
          </p:spPr>
          <p:txBody>
            <a:bodyPr wrap="none">
              <a:spAutoFit/>
            </a:bodyPr>
            <a:lstStyle/>
            <a:p>
              <a:r>
                <a:rPr lang="en-US" i="1"/>
                <a:t>K</a:t>
              </a:r>
              <a:r>
                <a:rPr lang="en-US"/>
                <a:t>  = </a:t>
              </a:r>
              <a:endParaRPr lang="en-US" i="1"/>
            </a:p>
          </p:txBody>
        </p:sp>
        <p:grpSp>
          <p:nvGrpSpPr>
            <p:cNvPr id="15379" name="Group 19"/>
            <p:cNvGrpSpPr>
              <a:grpSpLocks/>
            </p:cNvGrpSpPr>
            <p:nvPr/>
          </p:nvGrpSpPr>
          <p:grpSpPr bwMode="auto">
            <a:xfrm>
              <a:off x="3572" y="672"/>
              <a:ext cx="652" cy="599"/>
              <a:chOff x="3170" y="2473"/>
              <a:chExt cx="652" cy="599"/>
            </a:xfrm>
          </p:grpSpPr>
          <p:sp>
            <p:nvSpPr>
              <p:cNvPr id="15380" name="Text Box 20"/>
              <p:cNvSpPr txBox="1">
                <a:spLocks noChangeArrowheads="1"/>
              </p:cNvSpPr>
              <p:nvPr/>
            </p:nvSpPr>
            <p:spPr bwMode="auto">
              <a:xfrm>
                <a:off x="3170" y="2473"/>
                <a:ext cx="652" cy="288"/>
              </a:xfrm>
              <a:prstGeom prst="rect">
                <a:avLst/>
              </a:prstGeom>
              <a:noFill/>
              <a:ln w="9525">
                <a:noFill/>
                <a:miter lim="800000"/>
                <a:headEnd/>
                <a:tailEnd/>
              </a:ln>
              <a:effectLst/>
            </p:spPr>
            <p:txBody>
              <a:bodyPr wrap="none">
                <a:spAutoFit/>
              </a:bodyPr>
              <a:lstStyle/>
              <a:p>
                <a:pPr algn="ctr"/>
                <a:r>
                  <a:rPr lang="en-US"/>
                  <a:t>[N</a:t>
                </a:r>
                <a:r>
                  <a:rPr lang="en-US" baseline="-25000"/>
                  <a:t>2</a:t>
                </a:r>
                <a:r>
                  <a:rPr lang="en-US"/>
                  <a:t>O</a:t>
                </a:r>
                <a:r>
                  <a:rPr lang="en-US" baseline="-25000"/>
                  <a:t>4</a:t>
                </a:r>
                <a:r>
                  <a:rPr lang="en-US"/>
                  <a:t>]</a:t>
                </a:r>
              </a:p>
            </p:txBody>
          </p:sp>
          <p:sp>
            <p:nvSpPr>
              <p:cNvPr id="15381" name="Text Box 21"/>
              <p:cNvSpPr txBox="1">
                <a:spLocks noChangeArrowheads="1"/>
              </p:cNvSpPr>
              <p:nvPr/>
            </p:nvSpPr>
            <p:spPr bwMode="auto">
              <a:xfrm>
                <a:off x="3170" y="2784"/>
                <a:ext cx="652" cy="288"/>
              </a:xfrm>
              <a:prstGeom prst="rect">
                <a:avLst/>
              </a:prstGeom>
              <a:noFill/>
              <a:ln w="9525">
                <a:noFill/>
                <a:miter lim="800000"/>
                <a:headEnd/>
                <a:tailEnd/>
              </a:ln>
              <a:effectLst/>
            </p:spPr>
            <p:txBody>
              <a:bodyPr wrap="none">
                <a:spAutoFit/>
              </a:bodyPr>
              <a:lstStyle/>
              <a:p>
                <a:pPr algn="ctr"/>
                <a:r>
                  <a:rPr lang="en-US"/>
                  <a:t>[NO</a:t>
                </a:r>
                <a:r>
                  <a:rPr lang="en-US" baseline="-25000"/>
                  <a:t>2</a:t>
                </a:r>
                <a:r>
                  <a:rPr lang="en-US"/>
                  <a:t>]</a:t>
                </a:r>
                <a:r>
                  <a:rPr lang="en-US" baseline="30000"/>
                  <a:t>2</a:t>
                </a:r>
                <a:endParaRPr lang="en-US"/>
              </a:p>
            </p:txBody>
          </p:sp>
          <p:sp>
            <p:nvSpPr>
              <p:cNvPr id="15382" name="Line 22"/>
              <p:cNvSpPr>
                <a:spLocks noChangeShapeType="1"/>
              </p:cNvSpPr>
              <p:nvPr/>
            </p:nvSpPr>
            <p:spPr bwMode="auto">
              <a:xfrm>
                <a:off x="3232" y="2772"/>
                <a:ext cx="528" cy="0"/>
              </a:xfrm>
              <a:prstGeom prst="line">
                <a:avLst/>
              </a:prstGeom>
              <a:noFill/>
              <a:ln w="28575">
                <a:solidFill>
                  <a:schemeClr val="tx1"/>
                </a:solidFill>
                <a:round/>
                <a:headEnd/>
                <a:tailEnd/>
              </a:ln>
              <a:effectLst/>
            </p:spPr>
            <p:txBody>
              <a:bodyPr/>
              <a:lstStyle/>
              <a:p>
                <a:endParaRPr lang="en-US"/>
              </a:p>
            </p:txBody>
          </p:sp>
        </p:grpSp>
        <p:sp>
          <p:nvSpPr>
            <p:cNvPr id="15384" name="Text Box 24"/>
            <p:cNvSpPr txBox="1">
              <a:spLocks noChangeArrowheads="1"/>
            </p:cNvSpPr>
            <p:nvPr/>
          </p:nvSpPr>
          <p:spPr bwMode="auto">
            <a:xfrm>
              <a:off x="3304" y="799"/>
              <a:ext cx="158" cy="327"/>
            </a:xfrm>
            <a:prstGeom prst="rect">
              <a:avLst/>
            </a:prstGeom>
            <a:noFill/>
            <a:ln w="9525">
              <a:noFill/>
              <a:miter lim="800000"/>
              <a:headEnd/>
              <a:tailEnd/>
            </a:ln>
            <a:effectLst/>
          </p:spPr>
          <p:txBody>
            <a:bodyPr wrap="none">
              <a:spAutoFit/>
            </a:bodyPr>
            <a:lstStyle/>
            <a:p>
              <a:r>
                <a:rPr lang="en-US" sz="2800">
                  <a:cs typeface="Arial" charset="0"/>
                </a:rPr>
                <a:t>′</a:t>
              </a:r>
            </a:p>
          </p:txBody>
        </p:sp>
      </p:grpSp>
      <p:grpSp>
        <p:nvGrpSpPr>
          <p:cNvPr id="15390" name="Group 30"/>
          <p:cNvGrpSpPr>
            <a:grpSpLocks/>
          </p:cNvGrpSpPr>
          <p:nvPr/>
        </p:nvGrpSpPr>
        <p:grpSpPr bwMode="auto">
          <a:xfrm>
            <a:off x="6626225" y="1373188"/>
            <a:ext cx="765175" cy="863600"/>
            <a:chOff x="1238" y="3008"/>
            <a:chExt cx="482" cy="544"/>
          </a:xfrm>
        </p:grpSpPr>
        <p:sp>
          <p:nvSpPr>
            <p:cNvPr id="15385" name="Text Box 25"/>
            <p:cNvSpPr txBox="1">
              <a:spLocks noChangeArrowheads="1"/>
            </p:cNvSpPr>
            <p:nvPr/>
          </p:nvSpPr>
          <p:spPr bwMode="auto">
            <a:xfrm>
              <a:off x="1238" y="3145"/>
              <a:ext cx="228" cy="288"/>
            </a:xfrm>
            <a:prstGeom prst="rect">
              <a:avLst/>
            </a:prstGeom>
            <a:noFill/>
            <a:ln w="9525">
              <a:noFill/>
              <a:miter lim="800000"/>
              <a:headEnd/>
              <a:tailEnd/>
            </a:ln>
            <a:effectLst/>
          </p:spPr>
          <p:txBody>
            <a:bodyPr wrap="none">
              <a:spAutoFit/>
            </a:bodyPr>
            <a:lstStyle/>
            <a:p>
              <a:r>
                <a:rPr lang="en-US"/>
                <a:t>=</a:t>
              </a:r>
            </a:p>
          </p:txBody>
        </p:sp>
        <p:grpSp>
          <p:nvGrpSpPr>
            <p:cNvPr id="15389" name="Group 29"/>
            <p:cNvGrpSpPr>
              <a:grpSpLocks/>
            </p:cNvGrpSpPr>
            <p:nvPr/>
          </p:nvGrpSpPr>
          <p:grpSpPr bwMode="auto">
            <a:xfrm>
              <a:off x="1432" y="3008"/>
              <a:ext cx="288" cy="544"/>
              <a:chOff x="3264" y="2784"/>
              <a:chExt cx="288" cy="544"/>
            </a:xfrm>
          </p:grpSpPr>
          <p:sp>
            <p:nvSpPr>
              <p:cNvPr id="15386" name="Text Box 26"/>
              <p:cNvSpPr txBox="1">
                <a:spLocks noChangeArrowheads="1"/>
              </p:cNvSpPr>
              <p:nvPr/>
            </p:nvSpPr>
            <p:spPr bwMode="auto">
              <a:xfrm>
                <a:off x="3297" y="2784"/>
                <a:ext cx="223" cy="288"/>
              </a:xfrm>
              <a:prstGeom prst="rect">
                <a:avLst/>
              </a:prstGeom>
              <a:noFill/>
              <a:ln w="9525">
                <a:noFill/>
                <a:miter lim="800000"/>
                <a:headEnd/>
                <a:tailEnd/>
              </a:ln>
              <a:effectLst/>
            </p:spPr>
            <p:txBody>
              <a:bodyPr wrap="none">
                <a:spAutoFit/>
              </a:bodyPr>
              <a:lstStyle/>
              <a:p>
                <a:r>
                  <a:rPr lang="en-US"/>
                  <a:t>1</a:t>
                </a:r>
              </a:p>
            </p:txBody>
          </p:sp>
          <p:sp>
            <p:nvSpPr>
              <p:cNvPr id="15387" name="Line 27"/>
              <p:cNvSpPr>
                <a:spLocks noChangeShapeType="1"/>
              </p:cNvSpPr>
              <p:nvPr/>
            </p:nvSpPr>
            <p:spPr bwMode="auto">
              <a:xfrm>
                <a:off x="3264" y="3056"/>
                <a:ext cx="288" cy="0"/>
              </a:xfrm>
              <a:prstGeom prst="line">
                <a:avLst/>
              </a:prstGeom>
              <a:noFill/>
              <a:ln w="28575">
                <a:solidFill>
                  <a:schemeClr val="tx1"/>
                </a:solidFill>
                <a:round/>
                <a:headEnd/>
                <a:tailEnd/>
              </a:ln>
              <a:effectLst/>
            </p:spPr>
            <p:txBody>
              <a:bodyPr/>
              <a:lstStyle/>
              <a:p>
                <a:endParaRPr lang="en-US"/>
              </a:p>
            </p:txBody>
          </p:sp>
          <p:sp>
            <p:nvSpPr>
              <p:cNvPr id="15388" name="Text Box 28"/>
              <p:cNvSpPr txBox="1">
                <a:spLocks noChangeArrowheads="1"/>
              </p:cNvSpPr>
              <p:nvPr/>
            </p:nvSpPr>
            <p:spPr bwMode="auto">
              <a:xfrm>
                <a:off x="3286" y="3040"/>
                <a:ext cx="244" cy="288"/>
              </a:xfrm>
              <a:prstGeom prst="rect">
                <a:avLst/>
              </a:prstGeom>
              <a:noFill/>
              <a:ln w="9525">
                <a:noFill/>
                <a:miter lim="800000"/>
                <a:headEnd/>
                <a:tailEnd/>
              </a:ln>
              <a:effectLst/>
            </p:spPr>
            <p:txBody>
              <a:bodyPr wrap="none">
                <a:spAutoFit/>
              </a:bodyPr>
              <a:lstStyle/>
              <a:p>
                <a:r>
                  <a:rPr lang="en-US" i="1"/>
                  <a:t>K</a:t>
                </a:r>
              </a:p>
            </p:txBody>
          </p:sp>
        </p:grpSp>
      </p:grpSp>
      <p:sp>
        <p:nvSpPr>
          <p:cNvPr id="15391" name="Text Box 31"/>
          <p:cNvSpPr txBox="1">
            <a:spLocks noChangeArrowheads="1"/>
          </p:cNvSpPr>
          <p:nvPr/>
        </p:nvSpPr>
        <p:spPr bwMode="auto">
          <a:xfrm>
            <a:off x="7413625" y="1589088"/>
            <a:ext cx="955675" cy="457200"/>
          </a:xfrm>
          <a:prstGeom prst="rect">
            <a:avLst/>
          </a:prstGeom>
          <a:noFill/>
          <a:ln w="9525">
            <a:noFill/>
            <a:miter lim="800000"/>
            <a:headEnd/>
            <a:tailEnd/>
          </a:ln>
          <a:effectLst/>
        </p:spPr>
        <p:txBody>
          <a:bodyPr wrap="none">
            <a:spAutoFit/>
          </a:bodyPr>
          <a:lstStyle/>
          <a:p>
            <a:r>
              <a:rPr lang="en-US"/>
              <a:t>= 216</a:t>
            </a:r>
          </a:p>
        </p:txBody>
      </p:sp>
      <p:sp>
        <p:nvSpPr>
          <p:cNvPr id="15394" name="Text Box 34"/>
          <p:cNvSpPr txBox="1">
            <a:spLocks noChangeArrowheads="1"/>
          </p:cNvSpPr>
          <p:nvPr/>
        </p:nvSpPr>
        <p:spPr bwMode="auto">
          <a:xfrm>
            <a:off x="609600" y="3505200"/>
            <a:ext cx="7848600" cy="1187450"/>
          </a:xfrm>
          <a:prstGeom prst="rect">
            <a:avLst/>
          </a:prstGeom>
          <a:noFill/>
          <a:ln w="9525">
            <a:noFill/>
            <a:miter lim="800000"/>
            <a:headEnd/>
            <a:tailEnd/>
          </a:ln>
          <a:effectLst/>
        </p:spPr>
        <p:txBody>
          <a:bodyPr>
            <a:spAutoFit/>
          </a:bodyPr>
          <a:lstStyle/>
          <a:p>
            <a:r>
              <a:rPr lang="en-US"/>
              <a:t>When the equation for a reversible reaction is written in the opposite direction, the equilibrium constant becomes the reciprocal of the original equilibrium constant.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396"/>
                                        </p:tgtEl>
                                        <p:attrNameLst>
                                          <p:attrName>style.visibility</p:attrName>
                                        </p:attrNameLst>
                                      </p:cBhvr>
                                      <p:to>
                                        <p:strVal val="visible"/>
                                      </p:to>
                                    </p:set>
                                    <p:anim calcmode="lin" valueType="num">
                                      <p:cBhvr additive="base">
                                        <p:cTn id="7" dur="500" fill="hold"/>
                                        <p:tgtEl>
                                          <p:spTgt spid="15396"/>
                                        </p:tgtEl>
                                        <p:attrNameLst>
                                          <p:attrName>ppt_x</p:attrName>
                                        </p:attrNameLst>
                                      </p:cBhvr>
                                      <p:tavLst>
                                        <p:tav tm="0">
                                          <p:val>
                                            <p:strVal val="0-#ppt_w/2"/>
                                          </p:val>
                                        </p:tav>
                                        <p:tav tm="100000">
                                          <p:val>
                                            <p:strVal val="#ppt_x"/>
                                          </p:val>
                                        </p:tav>
                                      </p:tavLst>
                                    </p:anim>
                                    <p:anim calcmode="lin" valueType="num">
                                      <p:cBhvr additive="base">
                                        <p:cTn id="8" dur="500" fill="hold"/>
                                        <p:tgtEl>
                                          <p:spTgt spid="1539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5373"/>
                                        </p:tgtEl>
                                        <p:attrNameLst>
                                          <p:attrName>style.visibility</p:attrName>
                                        </p:attrNameLst>
                                      </p:cBhvr>
                                      <p:to>
                                        <p:strVal val="visible"/>
                                      </p:to>
                                    </p:set>
                                    <p:anim calcmode="lin" valueType="num">
                                      <p:cBhvr additive="base">
                                        <p:cTn id="13" dur="500" fill="hold"/>
                                        <p:tgtEl>
                                          <p:spTgt spid="15373"/>
                                        </p:tgtEl>
                                        <p:attrNameLst>
                                          <p:attrName>ppt_x</p:attrName>
                                        </p:attrNameLst>
                                      </p:cBhvr>
                                      <p:tavLst>
                                        <p:tav tm="0">
                                          <p:val>
                                            <p:strVal val="1+#ppt_w/2"/>
                                          </p:val>
                                        </p:tav>
                                        <p:tav tm="100000">
                                          <p:val>
                                            <p:strVal val="#ppt_x"/>
                                          </p:val>
                                        </p:tav>
                                      </p:tavLst>
                                    </p:anim>
                                    <p:anim calcmode="lin" valueType="num">
                                      <p:cBhvr additive="base">
                                        <p:cTn id="14" dur="500" fill="hold"/>
                                        <p:tgtEl>
                                          <p:spTgt spid="1537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5392"/>
                                        </p:tgtEl>
                                        <p:attrNameLst>
                                          <p:attrName>style.visibility</p:attrName>
                                        </p:attrNameLst>
                                      </p:cBhvr>
                                      <p:to>
                                        <p:strVal val="visible"/>
                                      </p:to>
                                    </p:set>
                                    <p:anim calcmode="lin" valueType="num">
                                      <p:cBhvr additive="base">
                                        <p:cTn id="19" dur="500" fill="hold"/>
                                        <p:tgtEl>
                                          <p:spTgt spid="15392"/>
                                        </p:tgtEl>
                                        <p:attrNameLst>
                                          <p:attrName>ppt_x</p:attrName>
                                        </p:attrNameLst>
                                      </p:cBhvr>
                                      <p:tavLst>
                                        <p:tav tm="0">
                                          <p:val>
                                            <p:strVal val="1+#ppt_w/2"/>
                                          </p:val>
                                        </p:tav>
                                        <p:tav tm="100000">
                                          <p:val>
                                            <p:strVal val="#ppt_x"/>
                                          </p:val>
                                        </p:tav>
                                      </p:tavLst>
                                    </p:anim>
                                    <p:anim calcmode="lin" valueType="num">
                                      <p:cBhvr additive="base">
                                        <p:cTn id="20" dur="500" fill="hold"/>
                                        <p:tgtEl>
                                          <p:spTgt spid="1539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5390"/>
                                        </p:tgtEl>
                                        <p:attrNameLst>
                                          <p:attrName>style.visibility</p:attrName>
                                        </p:attrNameLst>
                                      </p:cBhvr>
                                      <p:to>
                                        <p:strVal val="visible"/>
                                      </p:to>
                                    </p:set>
                                    <p:anim calcmode="lin" valueType="num">
                                      <p:cBhvr additive="base">
                                        <p:cTn id="25" dur="500" fill="hold"/>
                                        <p:tgtEl>
                                          <p:spTgt spid="15390"/>
                                        </p:tgtEl>
                                        <p:attrNameLst>
                                          <p:attrName>ppt_x</p:attrName>
                                        </p:attrNameLst>
                                      </p:cBhvr>
                                      <p:tavLst>
                                        <p:tav tm="0">
                                          <p:val>
                                            <p:strVal val="1+#ppt_w/2"/>
                                          </p:val>
                                        </p:tav>
                                        <p:tav tm="100000">
                                          <p:val>
                                            <p:strVal val="#ppt_x"/>
                                          </p:val>
                                        </p:tav>
                                      </p:tavLst>
                                    </p:anim>
                                    <p:anim calcmode="lin" valueType="num">
                                      <p:cBhvr additive="base">
                                        <p:cTn id="26" dur="500" fill="hold"/>
                                        <p:tgtEl>
                                          <p:spTgt spid="1539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5391"/>
                                        </p:tgtEl>
                                        <p:attrNameLst>
                                          <p:attrName>style.visibility</p:attrName>
                                        </p:attrNameLst>
                                      </p:cBhvr>
                                      <p:to>
                                        <p:strVal val="visible"/>
                                      </p:to>
                                    </p:set>
                                    <p:anim calcmode="lin" valueType="num">
                                      <p:cBhvr additive="base">
                                        <p:cTn id="31" dur="500" fill="hold"/>
                                        <p:tgtEl>
                                          <p:spTgt spid="15391"/>
                                        </p:tgtEl>
                                        <p:attrNameLst>
                                          <p:attrName>ppt_x</p:attrName>
                                        </p:attrNameLst>
                                      </p:cBhvr>
                                      <p:tavLst>
                                        <p:tav tm="0">
                                          <p:val>
                                            <p:strVal val="1+#ppt_w/2"/>
                                          </p:val>
                                        </p:tav>
                                        <p:tav tm="100000">
                                          <p:val>
                                            <p:strVal val="#ppt_x"/>
                                          </p:val>
                                        </p:tav>
                                      </p:tavLst>
                                    </p:anim>
                                    <p:anim calcmode="lin" valueType="num">
                                      <p:cBhvr additive="base">
                                        <p:cTn id="32" dur="500" fill="hold"/>
                                        <p:tgtEl>
                                          <p:spTgt spid="1539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5394"/>
                                        </p:tgtEl>
                                        <p:attrNameLst>
                                          <p:attrName>style.visibility</p:attrName>
                                        </p:attrNameLst>
                                      </p:cBhvr>
                                      <p:to>
                                        <p:strVal val="visible"/>
                                      </p:to>
                                    </p:set>
                                    <p:anim calcmode="lin" valueType="num">
                                      <p:cBhvr additive="base">
                                        <p:cTn id="37" dur="500" fill="hold"/>
                                        <p:tgtEl>
                                          <p:spTgt spid="15394"/>
                                        </p:tgtEl>
                                        <p:attrNameLst>
                                          <p:attrName>ppt_x</p:attrName>
                                        </p:attrNameLst>
                                      </p:cBhvr>
                                      <p:tavLst>
                                        <p:tav tm="0">
                                          <p:val>
                                            <p:strVal val="0-#ppt_w/2"/>
                                          </p:val>
                                        </p:tav>
                                        <p:tav tm="100000">
                                          <p:val>
                                            <p:strVal val="#ppt_x"/>
                                          </p:val>
                                        </p:tav>
                                      </p:tavLst>
                                    </p:anim>
                                    <p:anim calcmode="lin" valueType="num">
                                      <p:cBhvr additive="base">
                                        <p:cTn id="38" dur="500" fill="hold"/>
                                        <p:tgtEl>
                                          <p:spTgt spid="153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91" grpId="0" autoUpdateAnimBg="0"/>
      <p:bldP spid="1539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24E479EB-3D2B-4198-8824-7CC7C44CC0F5}" type="slidenum">
              <a:rPr lang="en-US"/>
              <a:pPr/>
              <a:t>16</a:t>
            </a:fld>
            <a:endParaRPr lang="en-US"/>
          </a:p>
        </p:txBody>
      </p:sp>
      <p:sp>
        <p:nvSpPr>
          <p:cNvPr id="16386" name="Text Box 2"/>
          <p:cNvSpPr txBox="1">
            <a:spLocks noChangeArrowheads="1"/>
          </p:cNvSpPr>
          <p:nvPr/>
        </p:nvSpPr>
        <p:spPr bwMode="auto">
          <a:xfrm>
            <a:off x="1230313" y="90488"/>
            <a:ext cx="6716712" cy="519112"/>
          </a:xfrm>
          <a:prstGeom prst="rect">
            <a:avLst/>
          </a:prstGeom>
          <a:noFill/>
          <a:ln w="9525">
            <a:noFill/>
            <a:miter lim="800000"/>
            <a:headEnd/>
            <a:tailEnd/>
          </a:ln>
          <a:effectLst/>
        </p:spPr>
        <p:txBody>
          <a:bodyPr wrap="none">
            <a:spAutoFit/>
          </a:bodyPr>
          <a:lstStyle/>
          <a:p>
            <a:pPr algn="ctr"/>
            <a:r>
              <a:rPr lang="en-US" sz="2800"/>
              <a:t>Writing Equilibrium Constant Expressions</a:t>
            </a:r>
          </a:p>
        </p:txBody>
      </p:sp>
      <p:sp>
        <p:nvSpPr>
          <p:cNvPr id="16387" name="Text Box 3"/>
          <p:cNvSpPr txBox="1">
            <a:spLocks noChangeArrowheads="1"/>
          </p:cNvSpPr>
          <p:nvPr/>
        </p:nvSpPr>
        <p:spPr bwMode="auto">
          <a:xfrm>
            <a:off x="228600" y="838200"/>
            <a:ext cx="8686800" cy="5203825"/>
          </a:xfrm>
          <a:prstGeom prst="rect">
            <a:avLst/>
          </a:prstGeom>
          <a:noFill/>
          <a:ln w="9525">
            <a:noFill/>
            <a:miter lim="800000"/>
            <a:headEnd/>
            <a:tailEnd/>
          </a:ln>
          <a:effectLst/>
        </p:spPr>
        <p:txBody>
          <a:bodyPr>
            <a:spAutoFit/>
          </a:bodyPr>
          <a:lstStyle/>
          <a:p>
            <a:pPr marL="457200" indent="-457200">
              <a:spcBef>
                <a:spcPct val="50000"/>
              </a:spcBef>
              <a:buFontTx/>
              <a:buAutoNum type="arabicPeriod"/>
            </a:pPr>
            <a:r>
              <a:rPr lang="en-US"/>
              <a:t>The concentrations of the reacting species in the condensed phase are expressed in </a:t>
            </a:r>
            <a:r>
              <a:rPr lang="en-US" i="1"/>
              <a:t>M</a:t>
            </a:r>
            <a:r>
              <a:rPr lang="en-US"/>
              <a:t>.  In the gaseous phase, the concentrations can be expressed in </a:t>
            </a:r>
            <a:r>
              <a:rPr lang="en-US" i="1"/>
              <a:t>M</a:t>
            </a:r>
            <a:r>
              <a:rPr lang="en-US"/>
              <a:t> or in atm.</a:t>
            </a:r>
          </a:p>
          <a:p>
            <a:pPr marL="457200" indent="-457200">
              <a:spcBef>
                <a:spcPct val="50000"/>
              </a:spcBef>
              <a:buFontTx/>
              <a:buAutoNum type="arabicPeriod"/>
            </a:pPr>
            <a:r>
              <a:rPr lang="en-US"/>
              <a:t>The concentrations of pure solids, pure liquids and solvents do not appear in the equilibrium constant expressions.</a:t>
            </a:r>
          </a:p>
          <a:p>
            <a:pPr marL="457200" indent="-457200">
              <a:spcBef>
                <a:spcPct val="50000"/>
              </a:spcBef>
              <a:buFontTx/>
              <a:buAutoNum type="arabicPeriod"/>
            </a:pPr>
            <a:r>
              <a:rPr lang="en-US"/>
              <a:t>The equilibrium constant is a dimensionless quantity.</a:t>
            </a:r>
          </a:p>
          <a:p>
            <a:pPr marL="457200" indent="-457200">
              <a:spcBef>
                <a:spcPct val="50000"/>
              </a:spcBef>
              <a:buFontTx/>
              <a:buAutoNum type="arabicPeriod"/>
            </a:pPr>
            <a:r>
              <a:rPr lang="en-US"/>
              <a:t>In quoting a value for the equilibrium constant, you must specify the balanced equation and the temperature.</a:t>
            </a:r>
          </a:p>
          <a:p>
            <a:pPr marL="457200" indent="-457200">
              <a:spcBef>
                <a:spcPct val="50000"/>
              </a:spcBef>
              <a:buFontTx/>
              <a:buAutoNum type="arabicPeriod"/>
            </a:pPr>
            <a:r>
              <a:rPr lang="en-US"/>
              <a:t>If a reaction can be expressed as a sum of two or more reactions, the equilibrium constant for the overall reaction is given by the product of the equilibrium constants of the individual reactions.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3"/>
          <p:cNvSpPr>
            <a:spLocks noGrp="1"/>
          </p:cNvSpPr>
          <p:nvPr>
            <p:ph type="sldNum" sz="quarter" idx="12"/>
          </p:nvPr>
        </p:nvSpPr>
        <p:spPr/>
        <p:txBody>
          <a:bodyPr/>
          <a:lstStyle/>
          <a:p>
            <a:fld id="{76918F38-AE26-4515-8AF8-4E286F1F2D40}" type="slidenum">
              <a:rPr lang="en-US"/>
              <a:pPr/>
              <a:t>17</a:t>
            </a:fld>
            <a:endParaRPr lang="en-US"/>
          </a:p>
        </p:txBody>
      </p:sp>
      <p:sp>
        <p:nvSpPr>
          <p:cNvPr id="17411" name="Text Box 3"/>
          <p:cNvSpPr txBox="1">
            <a:spLocks noChangeArrowheads="1"/>
          </p:cNvSpPr>
          <p:nvPr/>
        </p:nvSpPr>
        <p:spPr bwMode="auto">
          <a:xfrm>
            <a:off x="1011238" y="65088"/>
            <a:ext cx="7154862" cy="519112"/>
          </a:xfrm>
          <a:prstGeom prst="rect">
            <a:avLst/>
          </a:prstGeom>
          <a:noFill/>
          <a:ln w="9525">
            <a:noFill/>
            <a:miter lim="800000"/>
            <a:headEnd/>
            <a:tailEnd/>
          </a:ln>
          <a:effectLst/>
        </p:spPr>
        <p:txBody>
          <a:bodyPr wrap="none">
            <a:spAutoFit/>
          </a:bodyPr>
          <a:lstStyle/>
          <a:p>
            <a:pPr algn="ctr"/>
            <a:r>
              <a:rPr lang="en-US" sz="2800"/>
              <a:t>Chemical Kinetics and Chemical Equilibrium</a:t>
            </a:r>
          </a:p>
        </p:txBody>
      </p:sp>
      <p:grpSp>
        <p:nvGrpSpPr>
          <p:cNvPr id="17419" name="Group 11"/>
          <p:cNvGrpSpPr>
            <a:grpSpLocks/>
          </p:cNvGrpSpPr>
          <p:nvPr/>
        </p:nvGrpSpPr>
        <p:grpSpPr bwMode="auto">
          <a:xfrm>
            <a:off x="1955800" y="1003300"/>
            <a:ext cx="2466975" cy="1003300"/>
            <a:chOff x="288" y="632"/>
            <a:chExt cx="1554" cy="632"/>
          </a:xfrm>
        </p:grpSpPr>
        <p:grpSp>
          <p:nvGrpSpPr>
            <p:cNvPr id="17416" name="Group 8"/>
            <p:cNvGrpSpPr>
              <a:grpSpLocks/>
            </p:cNvGrpSpPr>
            <p:nvPr/>
          </p:nvGrpSpPr>
          <p:grpSpPr bwMode="auto">
            <a:xfrm>
              <a:off x="288" y="816"/>
              <a:ext cx="1554" cy="288"/>
              <a:chOff x="1190" y="1129"/>
              <a:chExt cx="1554" cy="288"/>
            </a:xfrm>
          </p:grpSpPr>
          <p:sp>
            <p:nvSpPr>
              <p:cNvPr id="17412" name="Text Box 4"/>
              <p:cNvSpPr txBox="1">
                <a:spLocks noChangeArrowheads="1"/>
              </p:cNvSpPr>
              <p:nvPr/>
            </p:nvSpPr>
            <p:spPr bwMode="auto">
              <a:xfrm>
                <a:off x="1190" y="1129"/>
                <a:ext cx="1554" cy="288"/>
              </a:xfrm>
              <a:prstGeom prst="rect">
                <a:avLst/>
              </a:prstGeom>
              <a:noFill/>
              <a:ln w="9525">
                <a:noFill/>
                <a:miter lim="800000"/>
                <a:headEnd/>
                <a:tailEnd/>
              </a:ln>
              <a:effectLst/>
            </p:spPr>
            <p:txBody>
              <a:bodyPr wrap="none">
                <a:spAutoFit/>
              </a:bodyPr>
              <a:lstStyle/>
              <a:p>
                <a:r>
                  <a:rPr lang="en-US"/>
                  <a:t>A + 2B          AB</a:t>
                </a:r>
                <a:r>
                  <a:rPr lang="en-US" baseline="-25000"/>
                  <a:t>2</a:t>
                </a:r>
                <a:endParaRPr lang="en-US"/>
              </a:p>
            </p:txBody>
          </p:sp>
          <p:grpSp>
            <p:nvGrpSpPr>
              <p:cNvPr id="17413" name="Group 5"/>
              <p:cNvGrpSpPr>
                <a:grpSpLocks/>
              </p:cNvGrpSpPr>
              <p:nvPr/>
            </p:nvGrpSpPr>
            <p:grpSpPr bwMode="auto">
              <a:xfrm>
                <a:off x="1904" y="1232"/>
                <a:ext cx="384" cy="96"/>
                <a:chOff x="4896" y="192"/>
                <a:chExt cx="384" cy="96"/>
              </a:xfrm>
            </p:grpSpPr>
            <p:sp>
              <p:nvSpPr>
                <p:cNvPr id="17414" name="Line 6"/>
                <p:cNvSpPr>
                  <a:spLocks noChangeShapeType="1"/>
                </p:cNvSpPr>
                <p:nvPr/>
              </p:nvSpPr>
              <p:spPr bwMode="auto">
                <a:xfrm>
                  <a:off x="4896" y="192"/>
                  <a:ext cx="384" cy="0"/>
                </a:xfrm>
                <a:prstGeom prst="line">
                  <a:avLst/>
                </a:prstGeom>
                <a:noFill/>
                <a:ln w="28575">
                  <a:solidFill>
                    <a:schemeClr val="tx1"/>
                  </a:solidFill>
                  <a:round/>
                  <a:headEnd/>
                  <a:tailEnd type="triangle" w="med" len="med"/>
                </a:ln>
                <a:effectLst/>
              </p:spPr>
              <p:txBody>
                <a:bodyPr/>
                <a:lstStyle/>
                <a:p>
                  <a:endParaRPr lang="en-US"/>
                </a:p>
              </p:txBody>
            </p:sp>
            <p:sp>
              <p:nvSpPr>
                <p:cNvPr id="17415" name="Line 7"/>
                <p:cNvSpPr>
                  <a:spLocks noChangeShapeType="1"/>
                </p:cNvSpPr>
                <p:nvPr/>
              </p:nvSpPr>
              <p:spPr bwMode="auto">
                <a:xfrm flipH="1">
                  <a:off x="4896" y="288"/>
                  <a:ext cx="384" cy="0"/>
                </a:xfrm>
                <a:prstGeom prst="line">
                  <a:avLst/>
                </a:prstGeom>
                <a:noFill/>
                <a:ln w="28575">
                  <a:solidFill>
                    <a:schemeClr val="tx1"/>
                  </a:solidFill>
                  <a:round/>
                  <a:headEnd/>
                  <a:tailEnd type="triangle" w="med" len="med"/>
                </a:ln>
                <a:effectLst/>
              </p:spPr>
              <p:txBody>
                <a:bodyPr/>
                <a:lstStyle/>
                <a:p>
                  <a:endParaRPr lang="en-US"/>
                </a:p>
              </p:txBody>
            </p:sp>
          </p:grpSp>
        </p:grpSp>
        <p:sp>
          <p:nvSpPr>
            <p:cNvPr id="17417" name="Text Box 9"/>
            <p:cNvSpPr txBox="1">
              <a:spLocks noChangeArrowheads="1"/>
            </p:cNvSpPr>
            <p:nvPr/>
          </p:nvSpPr>
          <p:spPr bwMode="auto">
            <a:xfrm>
              <a:off x="1064" y="632"/>
              <a:ext cx="248" cy="288"/>
            </a:xfrm>
            <a:prstGeom prst="rect">
              <a:avLst/>
            </a:prstGeom>
            <a:noFill/>
            <a:ln w="9525">
              <a:noFill/>
              <a:miter lim="800000"/>
              <a:headEnd/>
              <a:tailEnd/>
            </a:ln>
            <a:effectLst/>
          </p:spPr>
          <p:txBody>
            <a:bodyPr wrap="none">
              <a:spAutoFit/>
            </a:bodyPr>
            <a:lstStyle/>
            <a:p>
              <a:r>
                <a:rPr lang="en-US" i="1"/>
                <a:t>k</a:t>
              </a:r>
              <a:r>
                <a:rPr lang="en-US" i="1" baseline="-25000"/>
                <a:t>f</a:t>
              </a:r>
              <a:endParaRPr lang="en-US" i="1"/>
            </a:p>
          </p:txBody>
        </p:sp>
        <p:sp>
          <p:nvSpPr>
            <p:cNvPr id="17418" name="Text Box 10"/>
            <p:cNvSpPr txBox="1">
              <a:spLocks noChangeArrowheads="1"/>
            </p:cNvSpPr>
            <p:nvPr/>
          </p:nvSpPr>
          <p:spPr bwMode="auto">
            <a:xfrm>
              <a:off x="1064" y="976"/>
              <a:ext cx="255" cy="288"/>
            </a:xfrm>
            <a:prstGeom prst="rect">
              <a:avLst/>
            </a:prstGeom>
            <a:noFill/>
            <a:ln w="9525">
              <a:noFill/>
              <a:miter lim="800000"/>
              <a:headEnd/>
              <a:tailEnd/>
            </a:ln>
            <a:effectLst/>
          </p:spPr>
          <p:txBody>
            <a:bodyPr wrap="none">
              <a:spAutoFit/>
            </a:bodyPr>
            <a:lstStyle/>
            <a:p>
              <a:r>
                <a:rPr lang="en-US" i="1"/>
                <a:t>k</a:t>
              </a:r>
              <a:r>
                <a:rPr lang="en-US" i="1" baseline="-25000"/>
                <a:t>r</a:t>
              </a:r>
              <a:endParaRPr lang="en-US" i="1"/>
            </a:p>
          </p:txBody>
        </p:sp>
      </p:grpSp>
      <p:sp>
        <p:nvSpPr>
          <p:cNvPr id="17420" name="Text Box 12"/>
          <p:cNvSpPr txBox="1">
            <a:spLocks noChangeArrowheads="1"/>
          </p:cNvSpPr>
          <p:nvPr/>
        </p:nvSpPr>
        <p:spPr bwMode="auto">
          <a:xfrm>
            <a:off x="4775200" y="914400"/>
            <a:ext cx="2235200" cy="457200"/>
          </a:xfrm>
          <a:prstGeom prst="rect">
            <a:avLst/>
          </a:prstGeom>
          <a:noFill/>
          <a:ln w="9525">
            <a:noFill/>
            <a:miter lim="800000"/>
            <a:headEnd/>
            <a:tailEnd/>
          </a:ln>
          <a:effectLst/>
        </p:spPr>
        <p:txBody>
          <a:bodyPr wrap="none">
            <a:spAutoFit/>
          </a:bodyPr>
          <a:lstStyle/>
          <a:p>
            <a:r>
              <a:rPr lang="en-US"/>
              <a:t>rate</a:t>
            </a:r>
            <a:r>
              <a:rPr lang="en-US" baseline="-25000"/>
              <a:t>f</a:t>
            </a:r>
            <a:r>
              <a:rPr lang="en-US"/>
              <a:t> = </a:t>
            </a:r>
            <a:r>
              <a:rPr lang="en-US" i="1"/>
              <a:t>k</a:t>
            </a:r>
            <a:r>
              <a:rPr lang="en-US" baseline="-25000"/>
              <a:t>f</a:t>
            </a:r>
            <a:r>
              <a:rPr lang="en-US" i="1" baseline="-25000"/>
              <a:t> </a:t>
            </a:r>
            <a:r>
              <a:rPr lang="en-US"/>
              <a:t>[A][B]</a:t>
            </a:r>
            <a:r>
              <a:rPr lang="en-US" baseline="30000"/>
              <a:t>2</a:t>
            </a:r>
          </a:p>
        </p:txBody>
      </p:sp>
      <p:sp>
        <p:nvSpPr>
          <p:cNvPr id="17421" name="Text Box 13"/>
          <p:cNvSpPr txBox="1">
            <a:spLocks noChangeArrowheads="1"/>
          </p:cNvSpPr>
          <p:nvPr/>
        </p:nvSpPr>
        <p:spPr bwMode="auto">
          <a:xfrm>
            <a:off x="4775200" y="1600200"/>
            <a:ext cx="2089150" cy="457200"/>
          </a:xfrm>
          <a:prstGeom prst="rect">
            <a:avLst/>
          </a:prstGeom>
          <a:noFill/>
          <a:ln w="9525">
            <a:noFill/>
            <a:miter lim="800000"/>
            <a:headEnd/>
            <a:tailEnd/>
          </a:ln>
          <a:effectLst/>
        </p:spPr>
        <p:txBody>
          <a:bodyPr wrap="none">
            <a:spAutoFit/>
          </a:bodyPr>
          <a:lstStyle/>
          <a:p>
            <a:r>
              <a:rPr lang="en-US"/>
              <a:t>rate</a:t>
            </a:r>
            <a:r>
              <a:rPr lang="en-US" baseline="-25000"/>
              <a:t>r</a:t>
            </a:r>
            <a:r>
              <a:rPr lang="en-US"/>
              <a:t> = </a:t>
            </a:r>
            <a:r>
              <a:rPr lang="en-US" i="1"/>
              <a:t>k</a:t>
            </a:r>
            <a:r>
              <a:rPr lang="en-US" baseline="-25000"/>
              <a:t>r</a:t>
            </a:r>
            <a:r>
              <a:rPr lang="en-US" i="1" baseline="-25000"/>
              <a:t> </a:t>
            </a:r>
            <a:r>
              <a:rPr lang="en-US"/>
              <a:t>[AB</a:t>
            </a:r>
            <a:r>
              <a:rPr lang="en-US" baseline="-25000"/>
              <a:t>2</a:t>
            </a:r>
            <a:r>
              <a:rPr lang="en-US"/>
              <a:t>]</a:t>
            </a:r>
            <a:endParaRPr lang="en-US" baseline="30000"/>
          </a:p>
        </p:txBody>
      </p:sp>
      <p:sp>
        <p:nvSpPr>
          <p:cNvPr id="17422" name="Text Box 14"/>
          <p:cNvSpPr txBox="1">
            <a:spLocks noChangeArrowheads="1"/>
          </p:cNvSpPr>
          <p:nvPr/>
        </p:nvSpPr>
        <p:spPr bwMode="auto">
          <a:xfrm>
            <a:off x="3716338" y="2311400"/>
            <a:ext cx="1706562" cy="822325"/>
          </a:xfrm>
          <a:prstGeom prst="rect">
            <a:avLst/>
          </a:prstGeom>
          <a:noFill/>
          <a:ln w="9525">
            <a:noFill/>
            <a:miter lim="800000"/>
            <a:headEnd/>
            <a:tailEnd/>
          </a:ln>
          <a:effectLst/>
        </p:spPr>
        <p:txBody>
          <a:bodyPr wrap="none">
            <a:spAutoFit/>
          </a:bodyPr>
          <a:lstStyle/>
          <a:p>
            <a:pPr algn="ctr"/>
            <a:r>
              <a:rPr lang="en-US"/>
              <a:t>Equilibrium</a:t>
            </a:r>
          </a:p>
          <a:p>
            <a:pPr algn="ctr"/>
            <a:r>
              <a:rPr lang="en-US"/>
              <a:t>rate</a:t>
            </a:r>
            <a:r>
              <a:rPr lang="en-US" baseline="-25000"/>
              <a:t>f</a:t>
            </a:r>
            <a:r>
              <a:rPr lang="en-US"/>
              <a:t> = rate</a:t>
            </a:r>
            <a:r>
              <a:rPr lang="en-US" baseline="-25000"/>
              <a:t>r</a:t>
            </a:r>
            <a:endParaRPr lang="en-US"/>
          </a:p>
        </p:txBody>
      </p:sp>
      <p:sp>
        <p:nvSpPr>
          <p:cNvPr id="17423" name="Text Box 15"/>
          <p:cNvSpPr txBox="1">
            <a:spLocks noChangeArrowheads="1"/>
          </p:cNvSpPr>
          <p:nvPr/>
        </p:nvSpPr>
        <p:spPr bwMode="auto">
          <a:xfrm>
            <a:off x="3187700" y="3429000"/>
            <a:ext cx="2743200" cy="457200"/>
          </a:xfrm>
          <a:prstGeom prst="rect">
            <a:avLst/>
          </a:prstGeom>
          <a:noFill/>
          <a:ln w="9525">
            <a:noFill/>
            <a:miter lim="800000"/>
            <a:headEnd/>
            <a:tailEnd/>
          </a:ln>
          <a:effectLst/>
        </p:spPr>
        <p:txBody>
          <a:bodyPr>
            <a:spAutoFit/>
          </a:bodyPr>
          <a:lstStyle/>
          <a:p>
            <a:r>
              <a:rPr lang="en-US" i="1"/>
              <a:t>k</a:t>
            </a:r>
            <a:r>
              <a:rPr lang="en-US" baseline="-25000"/>
              <a:t>f</a:t>
            </a:r>
            <a:r>
              <a:rPr lang="en-US" i="1" baseline="-25000"/>
              <a:t> </a:t>
            </a:r>
            <a:r>
              <a:rPr lang="en-US"/>
              <a:t>[A][B]</a:t>
            </a:r>
            <a:r>
              <a:rPr lang="en-US" baseline="30000"/>
              <a:t>2</a:t>
            </a:r>
            <a:r>
              <a:rPr lang="en-US"/>
              <a:t> = </a:t>
            </a:r>
            <a:r>
              <a:rPr lang="en-US" i="1"/>
              <a:t>k</a:t>
            </a:r>
            <a:r>
              <a:rPr lang="en-US" baseline="-25000"/>
              <a:t>r</a:t>
            </a:r>
            <a:r>
              <a:rPr lang="en-US" i="1" baseline="-25000"/>
              <a:t> </a:t>
            </a:r>
            <a:r>
              <a:rPr lang="en-US"/>
              <a:t>[AB</a:t>
            </a:r>
            <a:r>
              <a:rPr lang="en-US" baseline="-25000"/>
              <a:t>2</a:t>
            </a:r>
            <a:r>
              <a:rPr lang="en-US"/>
              <a:t>]</a:t>
            </a:r>
          </a:p>
        </p:txBody>
      </p:sp>
      <p:grpSp>
        <p:nvGrpSpPr>
          <p:cNvPr id="17427" name="Group 19"/>
          <p:cNvGrpSpPr>
            <a:grpSpLocks/>
          </p:cNvGrpSpPr>
          <p:nvPr/>
        </p:nvGrpSpPr>
        <p:grpSpPr bwMode="auto">
          <a:xfrm>
            <a:off x="3429000" y="4114800"/>
            <a:ext cx="404813" cy="874713"/>
            <a:chOff x="907" y="3385"/>
            <a:chExt cx="255" cy="551"/>
          </a:xfrm>
        </p:grpSpPr>
        <p:sp>
          <p:nvSpPr>
            <p:cNvPr id="17424" name="Text Box 16"/>
            <p:cNvSpPr txBox="1">
              <a:spLocks noChangeArrowheads="1"/>
            </p:cNvSpPr>
            <p:nvPr/>
          </p:nvSpPr>
          <p:spPr bwMode="auto">
            <a:xfrm>
              <a:off x="910" y="3385"/>
              <a:ext cx="248" cy="288"/>
            </a:xfrm>
            <a:prstGeom prst="rect">
              <a:avLst/>
            </a:prstGeom>
            <a:noFill/>
            <a:ln w="9525">
              <a:noFill/>
              <a:miter lim="800000"/>
              <a:headEnd/>
              <a:tailEnd/>
            </a:ln>
            <a:effectLst/>
          </p:spPr>
          <p:txBody>
            <a:bodyPr wrap="none">
              <a:spAutoFit/>
            </a:bodyPr>
            <a:lstStyle/>
            <a:p>
              <a:r>
                <a:rPr lang="en-US" i="1"/>
                <a:t>k</a:t>
              </a:r>
              <a:r>
                <a:rPr lang="en-US" i="1" baseline="-25000"/>
                <a:t>f</a:t>
              </a:r>
              <a:endParaRPr lang="en-US" i="1"/>
            </a:p>
          </p:txBody>
        </p:sp>
        <p:sp>
          <p:nvSpPr>
            <p:cNvPr id="17425" name="Text Box 17"/>
            <p:cNvSpPr txBox="1">
              <a:spLocks noChangeArrowheads="1"/>
            </p:cNvSpPr>
            <p:nvPr/>
          </p:nvSpPr>
          <p:spPr bwMode="auto">
            <a:xfrm>
              <a:off x="907" y="3648"/>
              <a:ext cx="255" cy="288"/>
            </a:xfrm>
            <a:prstGeom prst="rect">
              <a:avLst/>
            </a:prstGeom>
            <a:noFill/>
            <a:ln w="9525">
              <a:noFill/>
              <a:miter lim="800000"/>
              <a:headEnd/>
              <a:tailEnd/>
            </a:ln>
            <a:effectLst/>
          </p:spPr>
          <p:txBody>
            <a:bodyPr wrap="none">
              <a:spAutoFit/>
            </a:bodyPr>
            <a:lstStyle/>
            <a:p>
              <a:r>
                <a:rPr lang="en-US" i="1"/>
                <a:t>k</a:t>
              </a:r>
              <a:r>
                <a:rPr lang="en-US" i="1" baseline="-25000"/>
                <a:t>r</a:t>
              </a:r>
              <a:endParaRPr lang="en-US" i="1"/>
            </a:p>
          </p:txBody>
        </p:sp>
        <p:sp>
          <p:nvSpPr>
            <p:cNvPr id="17426" name="Line 18"/>
            <p:cNvSpPr>
              <a:spLocks noChangeShapeType="1"/>
            </p:cNvSpPr>
            <p:nvPr/>
          </p:nvSpPr>
          <p:spPr bwMode="auto">
            <a:xfrm>
              <a:off x="914" y="3661"/>
              <a:ext cx="240" cy="0"/>
            </a:xfrm>
            <a:prstGeom prst="line">
              <a:avLst/>
            </a:prstGeom>
            <a:noFill/>
            <a:ln w="28575">
              <a:solidFill>
                <a:schemeClr val="tx1"/>
              </a:solidFill>
              <a:round/>
              <a:headEnd/>
              <a:tailEnd/>
            </a:ln>
            <a:effectLst/>
          </p:spPr>
          <p:txBody>
            <a:bodyPr/>
            <a:lstStyle/>
            <a:p>
              <a:endParaRPr lang="en-US"/>
            </a:p>
          </p:txBody>
        </p:sp>
      </p:grpSp>
      <p:grpSp>
        <p:nvGrpSpPr>
          <p:cNvPr id="17432" name="Group 24"/>
          <p:cNvGrpSpPr>
            <a:grpSpLocks/>
          </p:cNvGrpSpPr>
          <p:nvPr/>
        </p:nvGrpSpPr>
        <p:grpSpPr bwMode="auto">
          <a:xfrm>
            <a:off x="4797425" y="4114800"/>
            <a:ext cx="1039813" cy="890588"/>
            <a:chOff x="3158" y="3208"/>
            <a:chExt cx="655" cy="561"/>
          </a:xfrm>
        </p:grpSpPr>
        <p:sp>
          <p:nvSpPr>
            <p:cNvPr id="17429" name="Text Box 21"/>
            <p:cNvSpPr txBox="1">
              <a:spLocks noChangeArrowheads="1"/>
            </p:cNvSpPr>
            <p:nvPr/>
          </p:nvSpPr>
          <p:spPr bwMode="auto">
            <a:xfrm>
              <a:off x="3211" y="3208"/>
              <a:ext cx="549" cy="288"/>
            </a:xfrm>
            <a:prstGeom prst="rect">
              <a:avLst/>
            </a:prstGeom>
            <a:noFill/>
            <a:ln w="9525">
              <a:noFill/>
              <a:miter lim="800000"/>
              <a:headEnd/>
              <a:tailEnd/>
            </a:ln>
            <a:effectLst/>
          </p:spPr>
          <p:txBody>
            <a:bodyPr wrap="none">
              <a:spAutoFit/>
            </a:bodyPr>
            <a:lstStyle/>
            <a:p>
              <a:r>
                <a:rPr lang="en-US"/>
                <a:t>[AB</a:t>
              </a:r>
              <a:r>
                <a:rPr lang="en-US" baseline="-25000"/>
                <a:t>2</a:t>
              </a:r>
              <a:r>
                <a:rPr lang="en-US"/>
                <a:t>]</a:t>
              </a:r>
            </a:p>
          </p:txBody>
        </p:sp>
        <p:sp>
          <p:nvSpPr>
            <p:cNvPr id="17430" name="Text Box 22"/>
            <p:cNvSpPr txBox="1">
              <a:spLocks noChangeArrowheads="1"/>
            </p:cNvSpPr>
            <p:nvPr/>
          </p:nvSpPr>
          <p:spPr bwMode="auto">
            <a:xfrm>
              <a:off x="3158" y="3481"/>
              <a:ext cx="655" cy="288"/>
            </a:xfrm>
            <a:prstGeom prst="rect">
              <a:avLst/>
            </a:prstGeom>
            <a:noFill/>
            <a:ln w="9525">
              <a:noFill/>
              <a:miter lim="800000"/>
              <a:headEnd/>
              <a:tailEnd/>
            </a:ln>
            <a:effectLst/>
          </p:spPr>
          <p:txBody>
            <a:bodyPr wrap="none">
              <a:spAutoFit/>
            </a:bodyPr>
            <a:lstStyle/>
            <a:p>
              <a:r>
                <a:rPr lang="en-US"/>
                <a:t>[A][B]</a:t>
              </a:r>
              <a:r>
                <a:rPr lang="en-US" baseline="30000"/>
                <a:t>2</a:t>
              </a:r>
              <a:endParaRPr lang="en-US"/>
            </a:p>
          </p:txBody>
        </p:sp>
        <p:sp>
          <p:nvSpPr>
            <p:cNvPr id="17431" name="Line 23"/>
            <p:cNvSpPr>
              <a:spLocks noChangeShapeType="1"/>
            </p:cNvSpPr>
            <p:nvPr/>
          </p:nvSpPr>
          <p:spPr bwMode="auto">
            <a:xfrm>
              <a:off x="3173" y="3489"/>
              <a:ext cx="624" cy="0"/>
            </a:xfrm>
            <a:prstGeom prst="line">
              <a:avLst/>
            </a:prstGeom>
            <a:noFill/>
            <a:ln w="28575">
              <a:solidFill>
                <a:schemeClr val="tx1"/>
              </a:solidFill>
              <a:round/>
              <a:headEnd/>
              <a:tailEnd/>
            </a:ln>
            <a:effectLst/>
          </p:spPr>
          <p:txBody>
            <a:bodyPr/>
            <a:lstStyle/>
            <a:p>
              <a:endParaRPr lang="en-US"/>
            </a:p>
          </p:txBody>
        </p:sp>
      </p:grpSp>
      <p:grpSp>
        <p:nvGrpSpPr>
          <p:cNvPr id="17434" name="Group 26"/>
          <p:cNvGrpSpPr>
            <a:grpSpLocks/>
          </p:cNvGrpSpPr>
          <p:nvPr/>
        </p:nvGrpSpPr>
        <p:grpSpPr bwMode="auto">
          <a:xfrm>
            <a:off x="3810000" y="4330700"/>
            <a:ext cx="996950" cy="457200"/>
            <a:chOff x="2536" y="3344"/>
            <a:chExt cx="628" cy="288"/>
          </a:xfrm>
        </p:grpSpPr>
        <p:sp>
          <p:nvSpPr>
            <p:cNvPr id="17428" name="Text Box 20"/>
            <p:cNvSpPr txBox="1">
              <a:spLocks noChangeArrowheads="1"/>
            </p:cNvSpPr>
            <p:nvPr/>
          </p:nvSpPr>
          <p:spPr bwMode="auto">
            <a:xfrm>
              <a:off x="2536" y="3344"/>
              <a:ext cx="228" cy="288"/>
            </a:xfrm>
            <a:prstGeom prst="rect">
              <a:avLst/>
            </a:prstGeom>
            <a:noFill/>
            <a:ln w="9525">
              <a:noFill/>
              <a:miter lim="800000"/>
              <a:headEnd/>
              <a:tailEnd/>
            </a:ln>
            <a:effectLst/>
          </p:spPr>
          <p:txBody>
            <a:bodyPr wrap="none">
              <a:spAutoFit/>
            </a:bodyPr>
            <a:lstStyle/>
            <a:p>
              <a:r>
                <a:rPr lang="en-US"/>
                <a:t>=</a:t>
              </a:r>
            </a:p>
          </p:txBody>
        </p:sp>
        <p:sp>
          <p:nvSpPr>
            <p:cNvPr id="17433" name="Text Box 25"/>
            <p:cNvSpPr txBox="1">
              <a:spLocks noChangeArrowheads="1"/>
            </p:cNvSpPr>
            <p:nvPr/>
          </p:nvSpPr>
          <p:spPr bwMode="auto">
            <a:xfrm>
              <a:off x="2691" y="3344"/>
              <a:ext cx="473" cy="288"/>
            </a:xfrm>
            <a:prstGeom prst="rect">
              <a:avLst/>
            </a:prstGeom>
            <a:noFill/>
            <a:ln w="9525">
              <a:noFill/>
              <a:miter lim="800000"/>
              <a:headEnd/>
              <a:tailEnd/>
            </a:ln>
            <a:effectLst/>
          </p:spPr>
          <p:txBody>
            <a:bodyPr wrap="none">
              <a:spAutoFit/>
            </a:bodyPr>
            <a:lstStyle/>
            <a:p>
              <a:r>
                <a:rPr lang="en-US" i="1"/>
                <a:t>K</a:t>
              </a:r>
              <a:r>
                <a:rPr lang="en-US" i="1" baseline="-25000"/>
                <a:t>c</a:t>
              </a:r>
              <a:r>
                <a:rPr lang="en-US"/>
                <a:t> =</a:t>
              </a:r>
              <a:endParaRPr lang="en-US" i="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419"/>
                                        </p:tgtEl>
                                        <p:attrNameLst>
                                          <p:attrName>style.visibility</p:attrName>
                                        </p:attrNameLst>
                                      </p:cBhvr>
                                      <p:to>
                                        <p:strVal val="visible"/>
                                      </p:to>
                                    </p:set>
                                    <p:anim calcmode="lin" valueType="num">
                                      <p:cBhvr additive="base">
                                        <p:cTn id="7" dur="500" fill="hold"/>
                                        <p:tgtEl>
                                          <p:spTgt spid="17419"/>
                                        </p:tgtEl>
                                        <p:attrNameLst>
                                          <p:attrName>ppt_x</p:attrName>
                                        </p:attrNameLst>
                                      </p:cBhvr>
                                      <p:tavLst>
                                        <p:tav tm="0">
                                          <p:val>
                                            <p:strVal val="0-#ppt_w/2"/>
                                          </p:val>
                                        </p:tav>
                                        <p:tav tm="100000">
                                          <p:val>
                                            <p:strVal val="#ppt_x"/>
                                          </p:val>
                                        </p:tav>
                                      </p:tavLst>
                                    </p:anim>
                                    <p:anim calcmode="lin" valueType="num">
                                      <p:cBhvr additive="base">
                                        <p:cTn id="8" dur="500" fill="hold"/>
                                        <p:tgtEl>
                                          <p:spTgt spid="174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7420"/>
                                        </p:tgtEl>
                                        <p:attrNameLst>
                                          <p:attrName>style.visibility</p:attrName>
                                        </p:attrNameLst>
                                      </p:cBhvr>
                                      <p:to>
                                        <p:strVal val="visible"/>
                                      </p:to>
                                    </p:set>
                                    <p:anim calcmode="lin" valueType="num">
                                      <p:cBhvr additive="base">
                                        <p:cTn id="13" dur="500" fill="hold"/>
                                        <p:tgtEl>
                                          <p:spTgt spid="17420"/>
                                        </p:tgtEl>
                                        <p:attrNameLst>
                                          <p:attrName>ppt_x</p:attrName>
                                        </p:attrNameLst>
                                      </p:cBhvr>
                                      <p:tavLst>
                                        <p:tav tm="0">
                                          <p:val>
                                            <p:strVal val="1+#ppt_w/2"/>
                                          </p:val>
                                        </p:tav>
                                        <p:tav tm="100000">
                                          <p:val>
                                            <p:strVal val="#ppt_x"/>
                                          </p:val>
                                        </p:tav>
                                      </p:tavLst>
                                    </p:anim>
                                    <p:anim calcmode="lin" valueType="num">
                                      <p:cBhvr additive="base">
                                        <p:cTn id="14" dur="500" fill="hold"/>
                                        <p:tgtEl>
                                          <p:spTgt spid="174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7421"/>
                                        </p:tgtEl>
                                        <p:attrNameLst>
                                          <p:attrName>style.visibility</p:attrName>
                                        </p:attrNameLst>
                                      </p:cBhvr>
                                      <p:to>
                                        <p:strVal val="visible"/>
                                      </p:to>
                                    </p:set>
                                    <p:anim calcmode="lin" valueType="num">
                                      <p:cBhvr additive="base">
                                        <p:cTn id="19" dur="500" fill="hold"/>
                                        <p:tgtEl>
                                          <p:spTgt spid="17421"/>
                                        </p:tgtEl>
                                        <p:attrNameLst>
                                          <p:attrName>ppt_x</p:attrName>
                                        </p:attrNameLst>
                                      </p:cBhvr>
                                      <p:tavLst>
                                        <p:tav tm="0">
                                          <p:val>
                                            <p:strVal val="1+#ppt_w/2"/>
                                          </p:val>
                                        </p:tav>
                                        <p:tav tm="100000">
                                          <p:val>
                                            <p:strVal val="#ppt_x"/>
                                          </p:val>
                                        </p:tav>
                                      </p:tavLst>
                                    </p:anim>
                                    <p:anim calcmode="lin" valueType="num">
                                      <p:cBhvr additive="base">
                                        <p:cTn id="20" dur="500" fill="hold"/>
                                        <p:tgtEl>
                                          <p:spTgt spid="1742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7422"/>
                                        </p:tgtEl>
                                        <p:attrNameLst>
                                          <p:attrName>style.visibility</p:attrName>
                                        </p:attrNameLst>
                                      </p:cBhvr>
                                      <p:to>
                                        <p:strVal val="visible"/>
                                      </p:to>
                                    </p:set>
                                    <p:anim calcmode="lin" valueType="num">
                                      <p:cBhvr>
                                        <p:cTn id="25" dur="500" fill="hold"/>
                                        <p:tgtEl>
                                          <p:spTgt spid="17422"/>
                                        </p:tgtEl>
                                        <p:attrNameLst>
                                          <p:attrName>ppt_w</p:attrName>
                                        </p:attrNameLst>
                                      </p:cBhvr>
                                      <p:tavLst>
                                        <p:tav tm="0">
                                          <p:val>
                                            <p:fltVal val="0"/>
                                          </p:val>
                                        </p:tav>
                                        <p:tav tm="100000">
                                          <p:val>
                                            <p:strVal val="#ppt_w"/>
                                          </p:val>
                                        </p:tav>
                                      </p:tavLst>
                                    </p:anim>
                                    <p:anim calcmode="lin" valueType="num">
                                      <p:cBhvr>
                                        <p:cTn id="26" dur="500" fill="hold"/>
                                        <p:tgtEl>
                                          <p:spTgt spid="17422"/>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423"/>
                                        </p:tgtEl>
                                        <p:attrNameLst>
                                          <p:attrName>style.visibility</p:attrName>
                                        </p:attrNameLst>
                                      </p:cBhvr>
                                      <p:to>
                                        <p:strVal val="visible"/>
                                      </p:to>
                                    </p:set>
                                    <p:anim calcmode="lin" valueType="num">
                                      <p:cBhvr additive="base">
                                        <p:cTn id="31" dur="500" fill="hold"/>
                                        <p:tgtEl>
                                          <p:spTgt spid="17423"/>
                                        </p:tgtEl>
                                        <p:attrNameLst>
                                          <p:attrName>ppt_x</p:attrName>
                                        </p:attrNameLst>
                                      </p:cBhvr>
                                      <p:tavLst>
                                        <p:tav tm="0">
                                          <p:val>
                                            <p:strVal val="0-#ppt_w/2"/>
                                          </p:val>
                                        </p:tav>
                                        <p:tav tm="100000">
                                          <p:val>
                                            <p:strVal val="#ppt_x"/>
                                          </p:val>
                                        </p:tav>
                                      </p:tavLst>
                                    </p:anim>
                                    <p:anim calcmode="lin" valueType="num">
                                      <p:cBhvr additive="base">
                                        <p:cTn id="32" dur="500" fill="hold"/>
                                        <p:tgtEl>
                                          <p:spTgt spid="1742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7427"/>
                                        </p:tgtEl>
                                        <p:attrNameLst>
                                          <p:attrName>style.visibility</p:attrName>
                                        </p:attrNameLst>
                                      </p:cBhvr>
                                      <p:to>
                                        <p:strVal val="visible"/>
                                      </p:to>
                                    </p:set>
                                    <p:anim calcmode="lin" valueType="num">
                                      <p:cBhvr additive="base">
                                        <p:cTn id="37" dur="500" fill="hold"/>
                                        <p:tgtEl>
                                          <p:spTgt spid="17427"/>
                                        </p:tgtEl>
                                        <p:attrNameLst>
                                          <p:attrName>ppt_x</p:attrName>
                                        </p:attrNameLst>
                                      </p:cBhvr>
                                      <p:tavLst>
                                        <p:tav tm="0">
                                          <p:val>
                                            <p:strVal val="0-#ppt_w/2"/>
                                          </p:val>
                                        </p:tav>
                                        <p:tav tm="100000">
                                          <p:val>
                                            <p:strVal val="#ppt_x"/>
                                          </p:val>
                                        </p:tav>
                                      </p:tavLst>
                                    </p:anim>
                                    <p:anim calcmode="lin" valueType="num">
                                      <p:cBhvr additive="base">
                                        <p:cTn id="38" dur="500" fill="hold"/>
                                        <p:tgtEl>
                                          <p:spTgt spid="1742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7434"/>
                                        </p:tgtEl>
                                        <p:attrNameLst>
                                          <p:attrName>style.visibility</p:attrName>
                                        </p:attrNameLst>
                                      </p:cBhvr>
                                      <p:to>
                                        <p:strVal val="visible"/>
                                      </p:to>
                                    </p:set>
                                    <p:anim calcmode="lin" valueType="num">
                                      <p:cBhvr additive="base">
                                        <p:cTn id="43" dur="500" fill="hold"/>
                                        <p:tgtEl>
                                          <p:spTgt spid="17434"/>
                                        </p:tgtEl>
                                        <p:attrNameLst>
                                          <p:attrName>ppt_x</p:attrName>
                                        </p:attrNameLst>
                                      </p:cBhvr>
                                      <p:tavLst>
                                        <p:tav tm="0">
                                          <p:val>
                                            <p:strVal val="1+#ppt_w/2"/>
                                          </p:val>
                                        </p:tav>
                                        <p:tav tm="100000">
                                          <p:val>
                                            <p:strVal val="#ppt_x"/>
                                          </p:val>
                                        </p:tav>
                                      </p:tavLst>
                                    </p:anim>
                                    <p:anim calcmode="lin" valueType="num">
                                      <p:cBhvr additive="base">
                                        <p:cTn id="44" dur="500" fill="hold"/>
                                        <p:tgtEl>
                                          <p:spTgt spid="1743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17432"/>
                                        </p:tgtEl>
                                        <p:attrNameLst>
                                          <p:attrName>style.visibility</p:attrName>
                                        </p:attrNameLst>
                                      </p:cBhvr>
                                      <p:to>
                                        <p:strVal val="visible"/>
                                      </p:to>
                                    </p:set>
                                    <p:anim calcmode="lin" valueType="num">
                                      <p:cBhvr additive="base">
                                        <p:cTn id="49" dur="500" fill="hold"/>
                                        <p:tgtEl>
                                          <p:spTgt spid="17432"/>
                                        </p:tgtEl>
                                        <p:attrNameLst>
                                          <p:attrName>ppt_x</p:attrName>
                                        </p:attrNameLst>
                                      </p:cBhvr>
                                      <p:tavLst>
                                        <p:tav tm="0">
                                          <p:val>
                                            <p:strVal val="1+#ppt_w/2"/>
                                          </p:val>
                                        </p:tav>
                                        <p:tav tm="100000">
                                          <p:val>
                                            <p:strVal val="#ppt_x"/>
                                          </p:val>
                                        </p:tav>
                                      </p:tavLst>
                                    </p:anim>
                                    <p:anim calcmode="lin" valueType="num">
                                      <p:cBhvr additive="base">
                                        <p:cTn id="50" dur="500" fill="hold"/>
                                        <p:tgtEl>
                                          <p:spTgt spid="174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0" grpId="0" autoUpdateAnimBg="0"/>
      <p:bldP spid="17421" grpId="0" autoUpdateAnimBg="0"/>
      <p:bldP spid="17422" grpId="0" autoUpdateAnimBg="0"/>
      <p:bldP spid="17423"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BD7509C1-9DBF-4BA8-97B4-E302951BF77E}" type="slidenum">
              <a:rPr lang="en-US"/>
              <a:pPr/>
              <a:t>18</a:t>
            </a:fld>
            <a:endParaRPr lang="en-US"/>
          </a:p>
        </p:txBody>
      </p:sp>
      <p:sp>
        <p:nvSpPr>
          <p:cNvPr id="18436" name="Text Box 4"/>
          <p:cNvSpPr txBox="1">
            <a:spLocks noChangeArrowheads="1"/>
          </p:cNvSpPr>
          <p:nvPr/>
        </p:nvSpPr>
        <p:spPr bwMode="auto">
          <a:xfrm>
            <a:off x="381000" y="228600"/>
            <a:ext cx="8382000" cy="1187450"/>
          </a:xfrm>
          <a:prstGeom prst="rect">
            <a:avLst/>
          </a:prstGeom>
          <a:noFill/>
          <a:ln w="9525">
            <a:noFill/>
            <a:miter lim="800000"/>
            <a:headEnd/>
            <a:tailEnd/>
          </a:ln>
          <a:effectLst/>
        </p:spPr>
        <p:txBody>
          <a:bodyPr>
            <a:spAutoFit/>
          </a:bodyPr>
          <a:lstStyle/>
          <a:p>
            <a:pPr>
              <a:spcBef>
                <a:spcPct val="50000"/>
              </a:spcBef>
            </a:pPr>
            <a:r>
              <a:rPr lang="en-US"/>
              <a:t>The </a:t>
            </a:r>
            <a:r>
              <a:rPr lang="en-US" b="1" i="1"/>
              <a:t>reaction quotient (Q</a:t>
            </a:r>
            <a:r>
              <a:rPr lang="en-US" b="1" i="1" baseline="-25000"/>
              <a:t>c</a:t>
            </a:r>
            <a:r>
              <a:rPr lang="en-US" b="1" i="1"/>
              <a:t>)</a:t>
            </a:r>
            <a:r>
              <a:rPr lang="en-US" b="1"/>
              <a:t> </a:t>
            </a:r>
            <a:r>
              <a:rPr lang="en-US"/>
              <a:t>is calculated by substituting the initial concentrations of the reactants and products into the equilibrium constant (</a:t>
            </a:r>
            <a:r>
              <a:rPr lang="en-US" i="1"/>
              <a:t>K</a:t>
            </a:r>
            <a:r>
              <a:rPr lang="en-US" i="1" baseline="-25000"/>
              <a:t>c</a:t>
            </a:r>
            <a:r>
              <a:rPr lang="en-US"/>
              <a:t>) expression.</a:t>
            </a:r>
          </a:p>
        </p:txBody>
      </p:sp>
      <p:sp>
        <p:nvSpPr>
          <p:cNvPr id="18437" name="Text Box 5"/>
          <p:cNvSpPr txBox="1">
            <a:spLocks noChangeArrowheads="1"/>
          </p:cNvSpPr>
          <p:nvPr/>
        </p:nvSpPr>
        <p:spPr bwMode="auto">
          <a:xfrm>
            <a:off x="76200" y="1404938"/>
            <a:ext cx="9144000" cy="1954212"/>
          </a:xfrm>
          <a:prstGeom prst="rect">
            <a:avLst/>
          </a:prstGeom>
          <a:noFill/>
          <a:ln w="9525">
            <a:noFill/>
            <a:miter lim="800000"/>
            <a:headEnd/>
            <a:tailEnd/>
          </a:ln>
          <a:effectLst/>
        </p:spPr>
        <p:txBody>
          <a:bodyPr>
            <a:spAutoFit/>
          </a:bodyPr>
          <a:lstStyle/>
          <a:p>
            <a:pPr marL="457200" indent="-457200">
              <a:lnSpc>
                <a:spcPct val="90000"/>
              </a:lnSpc>
              <a:spcBef>
                <a:spcPct val="50000"/>
              </a:spcBef>
            </a:pPr>
            <a:r>
              <a:rPr lang="en-US" b="1"/>
              <a:t>     IF</a:t>
            </a:r>
            <a:endParaRPr lang="en-US"/>
          </a:p>
          <a:p>
            <a:pPr marL="457200" indent="-457200">
              <a:lnSpc>
                <a:spcPct val="90000"/>
              </a:lnSpc>
              <a:spcBef>
                <a:spcPct val="50000"/>
              </a:spcBef>
              <a:buFontTx/>
              <a:buChar char="•"/>
            </a:pPr>
            <a:r>
              <a:rPr lang="en-US" i="1"/>
              <a:t>Q</a:t>
            </a:r>
            <a:r>
              <a:rPr lang="en-US" i="1" baseline="-25000"/>
              <a:t>c</a:t>
            </a:r>
            <a:r>
              <a:rPr lang="en-US"/>
              <a:t> &gt; </a:t>
            </a:r>
            <a:r>
              <a:rPr lang="en-US" i="1"/>
              <a:t>K</a:t>
            </a:r>
            <a:r>
              <a:rPr lang="en-US" i="1" baseline="-25000"/>
              <a:t>c</a:t>
            </a:r>
            <a:r>
              <a:rPr lang="en-US" i="1"/>
              <a:t> </a:t>
            </a:r>
            <a:r>
              <a:rPr lang="en-US"/>
              <a:t>system proceeds from right to left to reach equilibrium</a:t>
            </a:r>
          </a:p>
          <a:p>
            <a:pPr marL="457200" indent="-457200">
              <a:lnSpc>
                <a:spcPct val="90000"/>
              </a:lnSpc>
              <a:spcBef>
                <a:spcPct val="50000"/>
              </a:spcBef>
              <a:buFontTx/>
              <a:buChar char="•"/>
            </a:pPr>
            <a:r>
              <a:rPr lang="en-US" i="1"/>
              <a:t>Q</a:t>
            </a:r>
            <a:r>
              <a:rPr lang="en-US" i="1" baseline="-25000"/>
              <a:t>c</a:t>
            </a:r>
            <a:r>
              <a:rPr lang="en-US"/>
              <a:t> = </a:t>
            </a:r>
            <a:r>
              <a:rPr lang="en-US" i="1"/>
              <a:t>K</a:t>
            </a:r>
            <a:r>
              <a:rPr lang="en-US" i="1" baseline="-25000"/>
              <a:t>c  </a:t>
            </a:r>
            <a:r>
              <a:rPr lang="en-US"/>
              <a:t>the system is at equilibrium</a:t>
            </a:r>
          </a:p>
          <a:p>
            <a:pPr marL="457200" indent="-457200">
              <a:lnSpc>
                <a:spcPct val="90000"/>
              </a:lnSpc>
              <a:spcBef>
                <a:spcPct val="50000"/>
              </a:spcBef>
              <a:buFontTx/>
              <a:buChar char="•"/>
            </a:pPr>
            <a:r>
              <a:rPr lang="en-US" i="1"/>
              <a:t>Q</a:t>
            </a:r>
            <a:r>
              <a:rPr lang="en-US" i="1" baseline="-25000"/>
              <a:t>c</a:t>
            </a:r>
            <a:r>
              <a:rPr lang="en-US"/>
              <a:t> &lt; </a:t>
            </a:r>
            <a:r>
              <a:rPr lang="en-US" i="1"/>
              <a:t>K</a:t>
            </a:r>
            <a:r>
              <a:rPr lang="en-US" i="1" baseline="-25000"/>
              <a:t>c</a:t>
            </a:r>
            <a:r>
              <a:rPr lang="en-US" i="1"/>
              <a:t> </a:t>
            </a:r>
            <a:r>
              <a:rPr lang="en-US"/>
              <a:t>system proceeds from left to right to reach equilibrium </a:t>
            </a:r>
            <a:endParaRPr lang="en-US" i="1"/>
          </a:p>
        </p:txBody>
      </p:sp>
      <p:pic>
        <p:nvPicPr>
          <p:cNvPr id="18440" name="Picture 8"/>
          <p:cNvPicPr>
            <a:picLocks noChangeAspect="1" noChangeArrowheads="1"/>
          </p:cNvPicPr>
          <p:nvPr/>
        </p:nvPicPr>
        <p:blipFill>
          <a:blip r:embed="rId2" cstate="print"/>
          <a:srcRect/>
          <a:stretch>
            <a:fillRect/>
          </a:stretch>
        </p:blipFill>
        <p:spPr bwMode="auto">
          <a:xfrm>
            <a:off x="152400" y="3871913"/>
            <a:ext cx="2141538" cy="2452687"/>
          </a:xfrm>
          <a:prstGeom prst="rect">
            <a:avLst/>
          </a:prstGeom>
          <a:noFill/>
          <a:ln w="9525">
            <a:noFill/>
            <a:miter lim="800000"/>
            <a:headEnd/>
            <a:tailEnd/>
          </a:ln>
          <a:effectLst/>
        </p:spPr>
      </p:pic>
      <p:pic>
        <p:nvPicPr>
          <p:cNvPr id="18441" name="Picture 9"/>
          <p:cNvPicPr>
            <a:picLocks noChangeAspect="1" noChangeArrowheads="1"/>
          </p:cNvPicPr>
          <p:nvPr/>
        </p:nvPicPr>
        <p:blipFill>
          <a:blip r:embed="rId3" cstate="print"/>
          <a:srcRect/>
          <a:stretch>
            <a:fillRect/>
          </a:stretch>
        </p:blipFill>
        <p:spPr bwMode="auto">
          <a:xfrm>
            <a:off x="2686050" y="3657600"/>
            <a:ext cx="2640013" cy="2667000"/>
          </a:xfrm>
          <a:prstGeom prst="rect">
            <a:avLst/>
          </a:prstGeom>
          <a:noFill/>
          <a:ln w="9525">
            <a:noFill/>
            <a:miter lim="800000"/>
            <a:headEnd/>
            <a:tailEnd/>
          </a:ln>
          <a:effectLst/>
        </p:spPr>
      </p:pic>
      <p:pic>
        <p:nvPicPr>
          <p:cNvPr id="18442" name="Picture 10"/>
          <p:cNvPicPr>
            <a:picLocks noChangeAspect="1" noChangeArrowheads="1"/>
          </p:cNvPicPr>
          <p:nvPr/>
        </p:nvPicPr>
        <p:blipFill>
          <a:blip r:embed="rId4" cstate="print"/>
          <a:srcRect/>
          <a:stretch>
            <a:fillRect/>
          </a:stretch>
        </p:blipFill>
        <p:spPr bwMode="auto">
          <a:xfrm>
            <a:off x="6172200" y="3276600"/>
            <a:ext cx="1917700" cy="30861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7">
                                            <p:txEl>
                                              <p:pRg st="0" end="0"/>
                                            </p:txEl>
                                          </p:spTgt>
                                        </p:tgtEl>
                                        <p:attrNameLst>
                                          <p:attrName>style.visibility</p:attrName>
                                        </p:attrNameLst>
                                      </p:cBhvr>
                                      <p:to>
                                        <p:strVal val="visible"/>
                                      </p:to>
                                    </p:set>
                                    <p:anim calcmode="lin" valueType="num">
                                      <p:cBhvr additive="base">
                                        <p:cTn id="7" dur="500" fill="hold"/>
                                        <p:tgtEl>
                                          <p:spTgt spid="1843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437">
                                            <p:txEl>
                                              <p:pRg st="1" end="1"/>
                                            </p:txEl>
                                          </p:spTgt>
                                        </p:tgtEl>
                                        <p:attrNameLst>
                                          <p:attrName>style.visibility</p:attrName>
                                        </p:attrNameLst>
                                      </p:cBhvr>
                                      <p:to>
                                        <p:strVal val="visible"/>
                                      </p:to>
                                    </p:set>
                                    <p:anim calcmode="lin" valueType="num">
                                      <p:cBhvr additive="base">
                                        <p:cTn id="13" dur="500" fill="hold"/>
                                        <p:tgtEl>
                                          <p:spTgt spid="1843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437">
                                            <p:txEl>
                                              <p:pRg st="1" end="1"/>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55" presetClass="entr" presetSubtype="0" fill="hold" nodeType="afterEffect">
                                  <p:stCondLst>
                                    <p:cond delay="0"/>
                                  </p:stCondLst>
                                  <p:childTnLst>
                                    <p:set>
                                      <p:cBhvr>
                                        <p:cTn id="17" dur="1" fill="hold">
                                          <p:stCondLst>
                                            <p:cond delay="0"/>
                                          </p:stCondLst>
                                        </p:cTn>
                                        <p:tgtEl>
                                          <p:spTgt spid="18440"/>
                                        </p:tgtEl>
                                        <p:attrNameLst>
                                          <p:attrName>style.visibility</p:attrName>
                                        </p:attrNameLst>
                                      </p:cBhvr>
                                      <p:to>
                                        <p:strVal val="visible"/>
                                      </p:to>
                                    </p:set>
                                    <p:anim calcmode="lin" valueType="num">
                                      <p:cBhvr>
                                        <p:cTn id="18" dur="1000" fill="hold"/>
                                        <p:tgtEl>
                                          <p:spTgt spid="18440"/>
                                        </p:tgtEl>
                                        <p:attrNameLst>
                                          <p:attrName>ppt_w</p:attrName>
                                        </p:attrNameLst>
                                      </p:cBhvr>
                                      <p:tavLst>
                                        <p:tav tm="0">
                                          <p:val>
                                            <p:strVal val="#ppt_w*0.70"/>
                                          </p:val>
                                        </p:tav>
                                        <p:tav tm="100000">
                                          <p:val>
                                            <p:strVal val="#ppt_w"/>
                                          </p:val>
                                        </p:tav>
                                      </p:tavLst>
                                    </p:anim>
                                    <p:anim calcmode="lin" valueType="num">
                                      <p:cBhvr>
                                        <p:cTn id="19" dur="1000" fill="hold"/>
                                        <p:tgtEl>
                                          <p:spTgt spid="18440"/>
                                        </p:tgtEl>
                                        <p:attrNameLst>
                                          <p:attrName>ppt_h</p:attrName>
                                        </p:attrNameLst>
                                      </p:cBhvr>
                                      <p:tavLst>
                                        <p:tav tm="0">
                                          <p:val>
                                            <p:strVal val="#ppt_h"/>
                                          </p:val>
                                        </p:tav>
                                        <p:tav tm="100000">
                                          <p:val>
                                            <p:strVal val="#ppt_h"/>
                                          </p:val>
                                        </p:tav>
                                      </p:tavLst>
                                    </p:anim>
                                    <p:animEffect transition="in" filter="fade">
                                      <p:cBhvr>
                                        <p:cTn id="20" dur="1000"/>
                                        <p:tgtEl>
                                          <p:spTgt spid="1844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437">
                                            <p:txEl>
                                              <p:pRg st="2" end="2"/>
                                            </p:txEl>
                                          </p:spTgt>
                                        </p:tgtEl>
                                        <p:attrNameLst>
                                          <p:attrName>style.visibility</p:attrName>
                                        </p:attrNameLst>
                                      </p:cBhvr>
                                      <p:to>
                                        <p:strVal val="visible"/>
                                      </p:to>
                                    </p:set>
                                    <p:anim calcmode="lin" valueType="num">
                                      <p:cBhvr additive="base">
                                        <p:cTn id="25" dur="500" fill="hold"/>
                                        <p:tgtEl>
                                          <p:spTgt spid="1843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437">
                                            <p:txEl>
                                              <p:pRg st="2" end="2"/>
                                            </p:txEl>
                                          </p:spTgt>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55" presetClass="entr" presetSubtype="0" fill="hold" nodeType="afterEffect">
                                  <p:stCondLst>
                                    <p:cond delay="0"/>
                                  </p:stCondLst>
                                  <p:childTnLst>
                                    <p:set>
                                      <p:cBhvr>
                                        <p:cTn id="29" dur="1" fill="hold">
                                          <p:stCondLst>
                                            <p:cond delay="0"/>
                                          </p:stCondLst>
                                        </p:cTn>
                                        <p:tgtEl>
                                          <p:spTgt spid="18441"/>
                                        </p:tgtEl>
                                        <p:attrNameLst>
                                          <p:attrName>style.visibility</p:attrName>
                                        </p:attrNameLst>
                                      </p:cBhvr>
                                      <p:to>
                                        <p:strVal val="visible"/>
                                      </p:to>
                                    </p:set>
                                    <p:anim calcmode="lin" valueType="num">
                                      <p:cBhvr>
                                        <p:cTn id="30" dur="1000" fill="hold"/>
                                        <p:tgtEl>
                                          <p:spTgt spid="18441"/>
                                        </p:tgtEl>
                                        <p:attrNameLst>
                                          <p:attrName>ppt_w</p:attrName>
                                        </p:attrNameLst>
                                      </p:cBhvr>
                                      <p:tavLst>
                                        <p:tav tm="0">
                                          <p:val>
                                            <p:strVal val="#ppt_w*0.70"/>
                                          </p:val>
                                        </p:tav>
                                        <p:tav tm="100000">
                                          <p:val>
                                            <p:strVal val="#ppt_w"/>
                                          </p:val>
                                        </p:tav>
                                      </p:tavLst>
                                    </p:anim>
                                    <p:anim calcmode="lin" valueType="num">
                                      <p:cBhvr>
                                        <p:cTn id="31" dur="1000" fill="hold"/>
                                        <p:tgtEl>
                                          <p:spTgt spid="18441"/>
                                        </p:tgtEl>
                                        <p:attrNameLst>
                                          <p:attrName>ppt_h</p:attrName>
                                        </p:attrNameLst>
                                      </p:cBhvr>
                                      <p:tavLst>
                                        <p:tav tm="0">
                                          <p:val>
                                            <p:strVal val="#ppt_h"/>
                                          </p:val>
                                        </p:tav>
                                        <p:tav tm="100000">
                                          <p:val>
                                            <p:strVal val="#ppt_h"/>
                                          </p:val>
                                        </p:tav>
                                      </p:tavLst>
                                    </p:anim>
                                    <p:animEffect transition="in" filter="fade">
                                      <p:cBhvr>
                                        <p:cTn id="32" dur="1000"/>
                                        <p:tgtEl>
                                          <p:spTgt spid="18441"/>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8437">
                                            <p:txEl>
                                              <p:pRg st="3" end="3"/>
                                            </p:txEl>
                                          </p:spTgt>
                                        </p:tgtEl>
                                        <p:attrNameLst>
                                          <p:attrName>style.visibility</p:attrName>
                                        </p:attrNameLst>
                                      </p:cBhvr>
                                      <p:to>
                                        <p:strVal val="visible"/>
                                      </p:to>
                                    </p:set>
                                    <p:anim calcmode="lin" valueType="num">
                                      <p:cBhvr additive="base">
                                        <p:cTn id="37" dur="500" fill="hold"/>
                                        <p:tgtEl>
                                          <p:spTgt spid="18437">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8437">
                                            <p:txEl>
                                              <p:pRg st="3" end="3"/>
                                            </p:txEl>
                                          </p:spTgt>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55" presetClass="entr" presetSubtype="0" fill="hold" nodeType="afterEffect">
                                  <p:stCondLst>
                                    <p:cond delay="0"/>
                                  </p:stCondLst>
                                  <p:childTnLst>
                                    <p:set>
                                      <p:cBhvr>
                                        <p:cTn id="41" dur="1" fill="hold">
                                          <p:stCondLst>
                                            <p:cond delay="0"/>
                                          </p:stCondLst>
                                        </p:cTn>
                                        <p:tgtEl>
                                          <p:spTgt spid="18442"/>
                                        </p:tgtEl>
                                        <p:attrNameLst>
                                          <p:attrName>style.visibility</p:attrName>
                                        </p:attrNameLst>
                                      </p:cBhvr>
                                      <p:to>
                                        <p:strVal val="visible"/>
                                      </p:to>
                                    </p:set>
                                    <p:anim calcmode="lin" valueType="num">
                                      <p:cBhvr>
                                        <p:cTn id="42" dur="1000" fill="hold"/>
                                        <p:tgtEl>
                                          <p:spTgt spid="18442"/>
                                        </p:tgtEl>
                                        <p:attrNameLst>
                                          <p:attrName>ppt_w</p:attrName>
                                        </p:attrNameLst>
                                      </p:cBhvr>
                                      <p:tavLst>
                                        <p:tav tm="0">
                                          <p:val>
                                            <p:strVal val="#ppt_w*0.70"/>
                                          </p:val>
                                        </p:tav>
                                        <p:tav tm="100000">
                                          <p:val>
                                            <p:strVal val="#ppt_w"/>
                                          </p:val>
                                        </p:tav>
                                      </p:tavLst>
                                    </p:anim>
                                    <p:anim calcmode="lin" valueType="num">
                                      <p:cBhvr>
                                        <p:cTn id="43" dur="1000" fill="hold"/>
                                        <p:tgtEl>
                                          <p:spTgt spid="18442"/>
                                        </p:tgtEl>
                                        <p:attrNameLst>
                                          <p:attrName>ppt_h</p:attrName>
                                        </p:attrNameLst>
                                      </p:cBhvr>
                                      <p:tavLst>
                                        <p:tav tm="0">
                                          <p:val>
                                            <p:strVal val="#ppt_h"/>
                                          </p:val>
                                        </p:tav>
                                        <p:tav tm="100000">
                                          <p:val>
                                            <p:strVal val="#ppt_h"/>
                                          </p:val>
                                        </p:tav>
                                      </p:tavLst>
                                    </p:anim>
                                    <p:animEffect transition="in" filter="fade">
                                      <p:cBhvr>
                                        <p:cTn id="44" dur="1000"/>
                                        <p:tgtEl>
                                          <p:spTgt spid="18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uiExpand="1"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87787972-374D-4DCB-A2C3-390843678AFC}" type="slidenum">
              <a:rPr lang="en-US"/>
              <a:pPr/>
              <a:t>19</a:t>
            </a:fld>
            <a:endParaRPr lang="en-US"/>
          </a:p>
        </p:txBody>
      </p:sp>
      <p:sp>
        <p:nvSpPr>
          <p:cNvPr id="19458" name="Text Box 2"/>
          <p:cNvSpPr txBox="1">
            <a:spLocks noChangeArrowheads="1"/>
          </p:cNvSpPr>
          <p:nvPr/>
        </p:nvSpPr>
        <p:spPr bwMode="auto">
          <a:xfrm>
            <a:off x="1435100" y="242888"/>
            <a:ext cx="6305550" cy="519112"/>
          </a:xfrm>
          <a:prstGeom prst="rect">
            <a:avLst/>
          </a:prstGeom>
          <a:noFill/>
          <a:ln w="9525">
            <a:noFill/>
            <a:miter lim="800000"/>
            <a:headEnd/>
            <a:tailEnd/>
          </a:ln>
          <a:effectLst/>
        </p:spPr>
        <p:txBody>
          <a:bodyPr wrap="none">
            <a:spAutoFit/>
          </a:bodyPr>
          <a:lstStyle/>
          <a:p>
            <a:pPr algn="ctr"/>
            <a:r>
              <a:rPr lang="en-US" sz="2800"/>
              <a:t>Calculating Equilibrium Concentrations</a:t>
            </a:r>
          </a:p>
        </p:txBody>
      </p:sp>
      <p:sp>
        <p:nvSpPr>
          <p:cNvPr id="19459" name="Text Box 3"/>
          <p:cNvSpPr txBox="1">
            <a:spLocks noChangeArrowheads="1"/>
          </p:cNvSpPr>
          <p:nvPr/>
        </p:nvSpPr>
        <p:spPr bwMode="auto">
          <a:xfrm>
            <a:off x="228600" y="1574800"/>
            <a:ext cx="8686800" cy="3378200"/>
          </a:xfrm>
          <a:prstGeom prst="rect">
            <a:avLst/>
          </a:prstGeom>
          <a:noFill/>
          <a:ln w="9525">
            <a:noFill/>
            <a:miter lim="800000"/>
            <a:headEnd/>
            <a:tailEnd/>
          </a:ln>
          <a:effectLst/>
        </p:spPr>
        <p:txBody>
          <a:bodyPr>
            <a:spAutoFit/>
          </a:bodyPr>
          <a:lstStyle/>
          <a:p>
            <a:pPr marL="457200" indent="-457200">
              <a:spcBef>
                <a:spcPct val="50000"/>
              </a:spcBef>
              <a:buFontTx/>
              <a:buAutoNum type="arabicPeriod"/>
            </a:pPr>
            <a:r>
              <a:rPr lang="en-US"/>
              <a:t>Express the equilibrium concentrations of all species in terms of the initial concentrations and a single unknown </a:t>
            </a:r>
            <a:r>
              <a:rPr lang="en-US" i="1"/>
              <a:t>x</a:t>
            </a:r>
            <a:r>
              <a:rPr lang="en-US"/>
              <a:t>, which represents the change in concentration.</a:t>
            </a:r>
          </a:p>
          <a:p>
            <a:pPr marL="457200" indent="-457200">
              <a:spcBef>
                <a:spcPct val="50000"/>
              </a:spcBef>
              <a:buFontTx/>
              <a:buAutoNum type="arabicPeriod"/>
            </a:pPr>
            <a:r>
              <a:rPr lang="en-US"/>
              <a:t>Write the equilibrium constant expression in terms of the equilibrium concentrations.  Knowing the value of the equilibrium constant, solve for </a:t>
            </a:r>
            <a:r>
              <a:rPr lang="en-US" i="1"/>
              <a:t>x</a:t>
            </a:r>
            <a:r>
              <a:rPr lang="en-US"/>
              <a:t>.</a:t>
            </a:r>
          </a:p>
          <a:p>
            <a:pPr marL="457200" indent="-457200">
              <a:spcBef>
                <a:spcPct val="50000"/>
              </a:spcBef>
              <a:buFontTx/>
              <a:buAutoNum type="arabicPeriod"/>
            </a:pPr>
            <a:r>
              <a:rPr lang="en-US"/>
              <a:t>Having solved for </a:t>
            </a:r>
            <a:r>
              <a:rPr lang="en-US" i="1"/>
              <a:t>x</a:t>
            </a:r>
            <a:r>
              <a:rPr lang="en-US"/>
              <a:t>, calculate the equilibrium concentrations of all species.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3"/>
          <p:cNvSpPr>
            <a:spLocks noGrp="1"/>
          </p:cNvSpPr>
          <p:nvPr>
            <p:ph type="sldNum" sz="quarter" idx="12"/>
          </p:nvPr>
        </p:nvSpPr>
        <p:spPr/>
        <p:txBody>
          <a:bodyPr/>
          <a:lstStyle/>
          <a:p>
            <a:fld id="{A65095DA-5828-4867-A92B-CC66B76A0876}" type="slidenum">
              <a:rPr lang="en-US"/>
              <a:pPr/>
              <a:t>2</a:t>
            </a:fld>
            <a:endParaRPr lang="en-US"/>
          </a:p>
        </p:txBody>
      </p:sp>
      <p:sp>
        <p:nvSpPr>
          <p:cNvPr id="2050" name="Text Box 2"/>
          <p:cNvSpPr txBox="1">
            <a:spLocks noChangeArrowheads="1"/>
          </p:cNvSpPr>
          <p:nvPr/>
        </p:nvSpPr>
        <p:spPr bwMode="auto">
          <a:xfrm>
            <a:off x="152400" y="381000"/>
            <a:ext cx="8839200" cy="822325"/>
          </a:xfrm>
          <a:prstGeom prst="rect">
            <a:avLst/>
          </a:prstGeom>
          <a:noFill/>
          <a:ln w="9525">
            <a:noFill/>
            <a:miter lim="800000"/>
            <a:headEnd/>
            <a:tailEnd/>
          </a:ln>
          <a:effectLst/>
        </p:spPr>
        <p:txBody>
          <a:bodyPr>
            <a:spAutoFit/>
          </a:bodyPr>
          <a:lstStyle/>
          <a:p>
            <a:pPr>
              <a:spcBef>
                <a:spcPct val="50000"/>
              </a:spcBef>
            </a:pPr>
            <a:r>
              <a:rPr lang="en-US" b="1" i="1"/>
              <a:t>Equilibrium</a:t>
            </a:r>
            <a:r>
              <a:rPr lang="en-US"/>
              <a:t> is a state in which there are no observable changes as time goes by.</a:t>
            </a:r>
          </a:p>
        </p:txBody>
      </p:sp>
      <p:sp>
        <p:nvSpPr>
          <p:cNvPr id="2051" name="Text Box 3"/>
          <p:cNvSpPr txBox="1">
            <a:spLocks noChangeArrowheads="1"/>
          </p:cNvSpPr>
          <p:nvPr/>
        </p:nvSpPr>
        <p:spPr bwMode="auto">
          <a:xfrm>
            <a:off x="152400" y="1539875"/>
            <a:ext cx="8839200" cy="1917700"/>
          </a:xfrm>
          <a:prstGeom prst="rect">
            <a:avLst/>
          </a:prstGeom>
          <a:noFill/>
          <a:ln w="9525">
            <a:noFill/>
            <a:miter lim="800000"/>
            <a:headEnd/>
            <a:tailEnd/>
          </a:ln>
          <a:effectLst/>
        </p:spPr>
        <p:txBody>
          <a:bodyPr>
            <a:spAutoFit/>
          </a:bodyPr>
          <a:lstStyle/>
          <a:p>
            <a:pPr marL="457200" indent="-457200">
              <a:spcBef>
                <a:spcPct val="50000"/>
              </a:spcBef>
            </a:pPr>
            <a:r>
              <a:rPr lang="en-US" b="1" i="1"/>
              <a:t>Chemical equilibrium</a:t>
            </a:r>
            <a:r>
              <a:rPr lang="en-US"/>
              <a:t> is achieved when:</a:t>
            </a:r>
          </a:p>
          <a:p>
            <a:pPr marL="457200" indent="-457200">
              <a:spcBef>
                <a:spcPct val="50000"/>
              </a:spcBef>
              <a:buFontTx/>
              <a:buChar char="•"/>
            </a:pPr>
            <a:r>
              <a:rPr lang="en-US"/>
              <a:t>the rates of the forward and reverse reactions are equal and </a:t>
            </a:r>
          </a:p>
          <a:p>
            <a:pPr marL="457200" indent="-457200">
              <a:spcBef>
                <a:spcPct val="50000"/>
              </a:spcBef>
              <a:buFontTx/>
              <a:buChar char="•"/>
            </a:pPr>
            <a:r>
              <a:rPr lang="en-US"/>
              <a:t>the concentrations of the reactants and products remain constant</a:t>
            </a:r>
          </a:p>
        </p:txBody>
      </p:sp>
      <p:sp>
        <p:nvSpPr>
          <p:cNvPr id="2052" name="Text Box 4"/>
          <p:cNvSpPr txBox="1">
            <a:spLocks noChangeArrowheads="1"/>
          </p:cNvSpPr>
          <p:nvPr/>
        </p:nvSpPr>
        <p:spPr bwMode="auto">
          <a:xfrm>
            <a:off x="4419600" y="3733800"/>
            <a:ext cx="3352800" cy="457200"/>
          </a:xfrm>
          <a:prstGeom prst="rect">
            <a:avLst/>
          </a:prstGeom>
          <a:noFill/>
          <a:ln w="9525">
            <a:noFill/>
            <a:miter lim="800000"/>
            <a:headEnd/>
            <a:tailEnd/>
          </a:ln>
          <a:effectLst/>
        </p:spPr>
        <p:txBody>
          <a:bodyPr>
            <a:spAutoFit/>
          </a:bodyPr>
          <a:lstStyle/>
          <a:p>
            <a:pPr algn="ctr">
              <a:spcBef>
                <a:spcPct val="50000"/>
              </a:spcBef>
            </a:pPr>
            <a:r>
              <a:rPr lang="en-US" b="1"/>
              <a:t>Physical equilibrium</a:t>
            </a:r>
            <a:r>
              <a:rPr lang="en-US" b="1" i="1"/>
              <a:t> </a:t>
            </a:r>
          </a:p>
        </p:txBody>
      </p:sp>
      <p:grpSp>
        <p:nvGrpSpPr>
          <p:cNvPr id="2066" name="Group 18"/>
          <p:cNvGrpSpPr>
            <a:grpSpLocks/>
          </p:cNvGrpSpPr>
          <p:nvPr/>
        </p:nvGrpSpPr>
        <p:grpSpPr bwMode="auto">
          <a:xfrm>
            <a:off x="4660900" y="4343400"/>
            <a:ext cx="1738313" cy="457200"/>
            <a:chOff x="2936" y="2736"/>
            <a:chExt cx="1095" cy="288"/>
          </a:xfrm>
        </p:grpSpPr>
        <p:sp>
          <p:nvSpPr>
            <p:cNvPr id="2053" name="Text Box 5"/>
            <p:cNvSpPr txBox="1">
              <a:spLocks noChangeArrowheads="1"/>
            </p:cNvSpPr>
            <p:nvPr/>
          </p:nvSpPr>
          <p:spPr bwMode="auto">
            <a:xfrm>
              <a:off x="2936" y="2736"/>
              <a:ext cx="670" cy="288"/>
            </a:xfrm>
            <a:prstGeom prst="rect">
              <a:avLst/>
            </a:prstGeom>
            <a:noFill/>
            <a:ln w="9525">
              <a:noFill/>
              <a:miter lim="800000"/>
              <a:headEnd/>
              <a:tailEnd/>
            </a:ln>
            <a:effectLst/>
          </p:spPr>
          <p:txBody>
            <a:bodyPr wrap="none">
              <a:spAutoFit/>
            </a:bodyPr>
            <a:lstStyle/>
            <a:p>
              <a:r>
                <a:rPr lang="en-US"/>
                <a:t>H</a:t>
              </a:r>
              <a:r>
                <a:rPr lang="en-US" baseline="-25000"/>
                <a:t>2</a:t>
              </a:r>
              <a:r>
                <a:rPr lang="en-US"/>
                <a:t>O </a:t>
              </a:r>
              <a:r>
                <a:rPr lang="en-US" sz="2000"/>
                <a:t>(</a:t>
              </a:r>
              <a:r>
                <a:rPr lang="en-US" sz="2000" i="1"/>
                <a:t>l</a:t>
              </a:r>
              <a:r>
                <a:rPr lang="en-US" sz="2000"/>
                <a:t>)</a:t>
              </a:r>
            </a:p>
          </p:txBody>
        </p:sp>
        <p:sp>
          <p:nvSpPr>
            <p:cNvPr id="2054" name="Line 6"/>
            <p:cNvSpPr>
              <a:spLocks noChangeShapeType="1"/>
            </p:cNvSpPr>
            <p:nvPr/>
          </p:nvSpPr>
          <p:spPr bwMode="auto">
            <a:xfrm>
              <a:off x="3647" y="2840"/>
              <a:ext cx="384" cy="0"/>
            </a:xfrm>
            <a:prstGeom prst="line">
              <a:avLst/>
            </a:prstGeom>
            <a:noFill/>
            <a:ln w="28575">
              <a:solidFill>
                <a:schemeClr val="tx1"/>
              </a:solidFill>
              <a:round/>
              <a:headEnd/>
              <a:tailEnd type="triangle" w="med" len="med"/>
            </a:ln>
            <a:effectLst/>
          </p:spPr>
          <p:txBody>
            <a:bodyPr/>
            <a:lstStyle/>
            <a:p>
              <a:endParaRPr lang="en-US"/>
            </a:p>
          </p:txBody>
        </p:sp>
      </p:grpSp>
      <p:sp>
        <p:nvSpPr>
          <p:cNvPr id="2058" name="Text Box 10"/>
          <p:cNvSpPr txBox="1">
            <a:spLocks noChangeArrowheads="1"/>
          </p:cNvSpPr>
          <p:nvPr/>
        </p:nvSpPr>
        <p:spPr bwMode="auto">
          <a:xfrm>
            <a:off x="4419600" y="5105400"/>
            <a:ext cx="3352800" cy="457200"/>
          </a:xfrm>
          <a:prstGeom prst="rect">
            <a:avLst/>
          </a:prstGeom>
          <a:noFill/>
          <a:ln w="9525">
            <a:noFill/>
            <a:miter lim="800000"/>
            <a:headEnd/>
            <a:tailEnd/>
          </a:ln>
          <a:effectLst/>
        </p:spPr>
        <p:txBody>
          <a:bodyPr>
            <a:spAutoFit/>
          </a:bodyPr>
          <a:lstStyle/>
          <a:p>
            <a:pPr algn="ctr">
              <a:spcBef>
                <a:spcPct val="50000"/>
              </a:spcBef>
            </a:pPr>
            <a:r>
              <a:rPr lang="en-US" b="1"/>
              <a:t>Chemical equilibrium</a:t>
            </a:r>
            <a:r>
              <a:rPr lang="en-US" b="1" i="1"/>
              <a:t> </a:t>
            </a:r>
          </a:p>
        </p:txBody>
      </p:sp>
      <p:grpSp>
        <p:nvGrpSpPr>
          <p:cNvPr id="2069" name="Group 21"/>
          <p:cNvGrpSpPr>
            <a:grpSpLocks/>
          </p:cNvGrpSpPr>
          <p:nvPr/>
        </p:nvGrpSpPr>
        <p:grpSpPr bwMode="auto">
          <a:xfrm>
            <a:off x="4495800" y="5638800"/>
            <a:ext cx="1922463" cy="457200"/>
            <a:chOff x="2832" y="3552"/>
            <a:chExt cx="1211" cy="288"/>
          </a:xfrm>
        </p:grpSpPr>
        <p:sp>
          <p:nvSpPr>
            <p:cNvPr id="2060" name="Text Box 12"/>
            <p:cNvSpPr txBox="1">
              <a:spLocks noChangeArrowheads="1"/>
            </p:cNvSpPr>
            <p:nvPr/>
          </p:nvSpPr>
          <p:spPr bwMode="auto">
            <a:xfrm>
              <a:off x="2832" y="3552"/>
              <a:ext cx="794" cy="288"/>
            </a:xfrm>
            <a:prstGeom prst="rect">
              <a:avLst/>
            </a:prstGeom>
            <a:noFill/>
            <a:ln w="9525">
              <a:noFill/>
              <a:miter lim="800000"/>
              <a:headEnd/>
              <a:tailEnd/>
            </a:ln>
            <a:effectLst/>
          </p:spPr>
          <p:txBody>
            <a:bodyPr wrap="none">
              <a:spAutoFit/>
            </a:bodyPr>
            <a:lstStyle/>
            <a:p>
              <a:r>
                <a:rPr lang="en-US"/>
                <a:t>N</a:t>
              </a:r>
              <a:r>
                <a:rPr lang="en-US" baseline="-25000"/>
                <a:t>2</a:t>
              </a:r>
              <a:r>
                <a:rPr lang="en-US"/>
                <a:t>O</a:t>
              </a:r>
              <a:r>
                <a:rPr lang="en-US" baseline="-25000"/>
                <a:t>4</a:t>
              </a:r>
              <a:r>
                <a:rPr lang="en-US"/>
                <a:t> </a:t>
              </a:r>
              <a:r>
                <a:rPr lang="en-US" sz="2000"/>
                <a:t>(</a:t>
              </a:r>
              <a:r>
                <a:rPr lang="en-US" sz="2000" i="1"/>
                <a:t>g</a:t>
              </a:r>
              <a:r>
                <a:rPr lang="en-US" sz="2000"/>
                <a:t>)</a:t>
              </a:r>
            </a:p>
          </p:txBody>
        </p:sp>
        <p:sp>
          <p:nvSpPr>
            <p:cNvPr id="2061" name="Line 13"/>
            <p:cNvSpPr>
              <a:spLocks noChangeShapeType="1"/>
            </p:cNvSpPr>
            <p:nvPr/>
          </p:nvSpPr>
          <p:spPr bwMode="auto">
            <a:xfrm>
              <a:off x="3659" y="3656"/>
              <a:ext cx="384" cy="0"/>
            </a:xfrm>
            <a:prstGeom prst="line">
              <a:avLst/>
            </a:prstGeom>
            <a:noFill/>
            <a:ln w="28575">
              <a:solidFill>
                <a:schemeClr val="tx1"/>
              </a:solidFill>
              <a:round/>
              <a:headEnd/>
              <a:tailEnd type="triangle" w="med" len="med"/>
            </a:ln>
            <a:effectLst/>
          </p:spPr>
          <p:txBody>
            <a:bodyPr/>
            <a:lstStyle/>
            <a:p>
              <a:endParaRPr lang="en-US"/>
            </a:p>
          </p:txBody>
        </p:sp>
      </p:grpSp>
      <p:pic>
        <p:nvPicPr>
          <p:cNvPr id="2065" name="Picture 17" descr="CHA56027"/>
          <p:cNvPicPr>
            <a:picLocks noChangeAspect="1" noChangeArrowheads="1"/>
          </p:cNvPicPr>
          <p:nvPr/>
        </p:nvPicPr>
        <p:blipFill>
          <a:blip r:embed="rId2" cstate="print"/>
          <a:srcRect/>
          <a:stretch>
            <a:fillRect/>
          </a:stretch>
        </p:blipFill>
        <p:spPr bwMode="auto">
          <a:xfrm>
            <a:off x="76200" y="4648200"/>
            <a:ext cx="3657600" cy="2006600"/>
          </a:xfrm>
          <a:prstGeom prst="rect">
            <a:avLst/>
          </a:prstGeom>
          <a:noFill/>
        </p:spPr>
      </p:pic>
      <p:grpSp>
        <p:nvGrpSpPr>
          <p:cNvPr id="2068" name="Group 20"/>
          <p:cNvGrpSpPr>
            <a:grpSpLocks/>
          </p:cNvGrpSpPr>
          <p:nvPr/>
        </p:nvGrpSpPr>
        <p:grpSpPr bwMode="auto">
          <a:xfrm>
            <a:off x="5789613" y="4343400"/>
            <a:ext cx="1906587" cy="457200"/>
            <a:chOff x="3647" y="2736"/>
            <a:chExt cx="1201" cy="288"/>
          </a:xfrm>
        </p:grpSpPr>
        <p:sp>
          <p:nvSpPr>
            <p:cNvPr id="2056" name="Line 8"/>
            <p:cNvSpPr>
              <a:spLocks noChangeShapeType="1"/>
            </p:cNvSpPr>
            <p:nvPr/>
          </p:nvSpPr>
          <p:spPr bwMode="auto">
            <a:xfrm flipH="1">
              <a:off x="3647" y="2936"/>
              <a:ext cx="384" cy="0"/>
            </a:xfrm>
            <a:prstGeom prst="line">
              <a:avLst/>
            </a:prstGeom>
            <a:noFill/>
            <a:ln w="28575">
              <a:solidFill>
                <a:schemeClr val="tx1"/>
              </a:solidFill>
              <a:round/>
              <a:headEnd/>
              <a:tailEnd type="triangle" w="med" len="med"/>
            </a:ln>
            <a:effectLst/>
          </p:spPr>
          <p:txBody>
            <a:bodyPr/>
            <a:lstStyle/>
            <a:p>
              <a:endParaRPr lang="en-US"/>
            </a:p>
          </p:txBody>
        </p:sp>
        <p:sp>
          <p:nvSpPr>
            <p:cNvPr id="2067" name="Text Box 19"/>
            <p:cNvSpPr txBox="1">
              <a:spLocks noChangeArrowheads="1"/>
            </p:cNvSpPr>
            <p:nvPr/>
          </p:nvSpPr>
          <p:spPr bwMode="auto">
            <a:xfrm>
              <a:off x="4125" y="2736"/>
              <a:ext cx="723" cy="288"/>
            </a:xfrm>
            <a:prstGeom prst="rect">
              <a:avLst/>
            </a:prstGeom>
            <a:noFill/>
            <a:ln w="9525">
              <a:noFill/>
              <a:miter lim="800000"/>
              <a:headEnd/>
              <a:tailEnd/>
            </a:ln>
            <a:effectLst/>
          </p:spPr>
          <p:txBody>
            <a:bodyPr wrap="none">
              <a:spAutoFit/>
            </a:bodyPr>
            <a:lstStyle/>
            <a:p>
              <a:r>
                <a:rPr lang="en-US"/>
                <a:t>H</a:t>
              </a:r>
              <a:r>
                <a:rPr lang="en-US" baseline="-25000"/>
                <a:t>2</a:t>
              </a:r>
              <a:r>
                <a:rPr lang="en-US"/>
                <a:t>O </a:t>
              </a:r>
              <a:r>
                <a:rPr lang="en-US" sz="2000"/>
                <a:t>(</a:t>
              </a:r>
              <a:r>
                <a:rPr lang="en-US" sz="2000" i="1"/>
                <a:t>g</a:t>
              </a:r>
              <a:r>
                <a:rPr lang="en-US" sz="2000"/>
                <a:t>)</a:t>
              </a:r>
              <a:endParaRPr lang="en-US"/>
            </a:p>
          </p:txBody>
        </p:sp>
      </p:grpSp>
      <p:grpSp>
        <p:nvGrpSpPr>
          <p:cNvPr id="2071" name="Group 23"/>
          <p:cNvGrpSpPr>
            <a:grpSpLocks/>
          </p:cNvGrpSpPr>
          <p:nvPr/>
        </p:nvGrpSpPr>
        <p:grpSpPr bwMode="auto">
          <a:xfrm>
            <a:off x="5808663" y="5638800"/>
            <a:ext cx="1963737" cy="457200"/>
            <a:chOff x="3659" y="3552"/>
            <a:chExt cx="1237" cy="288"/>
          </a:xfrm>
        </p:grpSpPr>
        <p:sp>
          <p:nvSpPr>
            <p:cNvPr id="2062" name="Line 14"/>
            <p:cNvSpPr>
              <a:spLocks noChangeShapeType="1"/>
            </p:cNvSpPr>
            <p:nvPr/>
          </p:nvSpPr>
          <p:spPr bwMode="auto">
            <a:xfrm flipH="1">
              <a:off x="3659" y="3752"/>
              <a:ext cx="384" cy="0"/>
            </a:xfrm>
            <a:prstGeom prst="line">
              <a:avLst/>
            </a:prstGeom>
            <a:noFill/>
            <a:ln w="28575">
              <a:solidFill>
                <a:schemeClr val="tx1"/>
              </a:solidFill>
              <a:round/>
              <a:headEnd/>
              <a:tailEnd type="triangle" w="med" len="med"/>
            </a:ln>
            <a:effectLst/>
          </p:spPr>
          <p:txBody>
            <a:bodyPr/>
            <a:lstStyle/>
            <a:p>
              <a:endParaRPr lang="en-US"/>
            </a:p>
          </p:txBody>
        </p:sp>
        <p:sp>
          <p:nvSpPr>
            <p:cNvPr id="2070" name="Text Box 22"/>
            <p:cNvSpPr txBox="1">
              <a:spLocks noChangeArrowheads="1"/>
            </p:cNvSpPr>
            <p:nvPr/>
          </p:nvSpPr>
          <p:spPr bwMode="auto">
            <a:xfrm>
              <a:off x="4066" y="3552"/>
              <a:ext cx="830" cy="288"/>
            </a:xfrm>
            <a:prstGeom prst="rect">
              <a:avLst/>
            </a:prstGeom>
            <a:noFill/>
            <a:ln w="9525">
              <a:noFill/>
              <a:miter lim="800000"/>
              <a:headEnd/>
              <a:tailEnd/>
            </a:ln>
            <a:effectLst/>
          </p:spPr>
          <p:txBody>
            <a:bodyPr wrap="none">
              <a:spAutoFit/>
            </a:bodyPr>
            <a:lstStyle/>
            <a:p>
              <a:r>
                <a:rPr lang="en-US"/>
                <a:t>2NO</a:t>
              </a:r>
              <a:r>
                <a:rPr lang="en-US" baseline="-25000"/>
                <a:t>2</a:t>
              </a:r>
              <a:r>
                <a:rPr lang="en-US"/>
                <a:t> </a:t>
              </a:r>
              <a:r>
                <a:rPr lang="en-US" sz="2000"/>
                <a:t>(</a:t>
              </a:r>
              <a:r>
                <a:rPr lang="en-US" sz="2000" i="1"/>
                <a:t>g</a:t>
              </a:r>
              <a:r>
                <a:rPr lang="en-US" sz="2000"/>
                <a:t>)</a:t>
              </a:r>
              <a:endParaRPr lang="en-US"/>
            </a:p>
          </p:txBody>
        </p:sp>
      </p:grpSp>
      <p:sp>
        <p:nvSpPr>
          <p:cNvPr id="2072" name="Text Box 24"/>
          <p:cNvSpPr txBox="1">
            <a:spLocks noChangeArrowheads="1"/>
          </p:cNvSpPr>
          <p:nvPr/>
        </p:nvSpPr>
        <p:spPr bwMode="auto">
          <a:xfrm>
            <a:off x="2574925" y="4916488"/>
            <a:ext cx="754063" cy="457200"/>
          </a:xfrm>
          <a:prstGeom prst="rect">
            <a:avLst/>
          </a:prstGeom>
          <a:noFill/>
          <a:ln w="9525">
            <a:noFill/>
            <a:miter lim="800000"/>
            <a:headEnd/>
            <a:tailEnd/>
          </a:ln>
          <a:effectLst/>
        </p:spPr>
        <p:txBody>
          <a:bodyPr wrap="none">
            <a:spAutoFit/>
          </a:bodyPr>
          <a:lstStyle/>
          <a:p>
            <a:r>
              <a:rPr lang="en-US"/>
              <a:t>NO</a:t>
            </a:r>
            <a:r>
              <a:rPr lang="en-US" baseline="-25000"/>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additive="base">
                                        <p:cTn id="7" dur="500" fill="hold"/>
                                        <p:tgtEl>
                                          <p:spTgt spid="20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51">
                                            <p:txEl>
                                              <p:pRg st="1" end="1"/>
                                            </p:txEl>
                                          </p:spTgt>
                                        </p:tgtEl>
                                        <p:attrNameLst>
                                          <p:attrName>style.visibility</p:attrName>
                                        </p:attrNameLst>
                                      </p:cBhvr>
                                      <p:to>
                                        <p:strVal val="visible"/>
                                      </p:to>
                                    </p:set>
                                    <p:anim calcmode="lin" valueType="num">
                                      <p:cBhvr additive="base">
                                        <p:cTn id="13" dur="500" fill="hold"/>
                                        <p:tgtEl>
                                          <p:spTgt spid="20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51">
                                            <p:txEl>
                                              <p:pRg st="2" end="2"/>
                                            </p:txEl>
                                          </p:spTgt>
                                        </p:tgtEl>
                                        <p:attrNameLst>
                                          <p:attrName>style.visibility</p:attrName>
                                        </p:attrNameLst>
                                      </p:cBhvr>
                                      <p:to>
                                        <p:strVal val="visible"/>
                                      </p:to>
                                    </p:set>
                                    <p:anim calcmode="lin" valueType="num">
                                      <p:cBhvr additive="base">
                                        <p:cTn id="19" dur="500" fill="hold"/>
                                        <p:tgtEl>
                                          <p:spTgt spid="20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052"/>
                                        </p:tgtEl>
                                        <p:attrNameLst>
                                          <p:attrName>style.visibility</p:attrName>
                                        </p:attrNameLst>
                                      </p:cBhvr>
                                      <p:to>
                                        <p:strVal val="visible"/>
                                      </p:to>
                                    </p:set>
                                    <p:anim calcmode="lin" valueType="num">
                                      <p:cBhvr>
                                        <p:cTn id="25" dur="500" fill="hold"/>
                                        <p:tgtEl>
                                          <p:spTgt spid="2052"/>
                                        </p:tgtEl>
                                        <p:attrNameLst>
                                          <p:attrName>ppt_w</p:attrName>
                                        </p:attrNameLst>
                                      </p:cBhvr>
                                      <p:tavLst>
                                        <p:tav tm="0">
                                          <p:val>
                                            <p:fltVal val="0"/>
                                          </p:val>
                                        </p:tav>
                                        <p:tav tm="100000">
                                          <p:val>
                                            <p:strVal val="#ppt_w"/>
                                          </p:val>
                                        </p:tav>
                                      </p:tavLst>
                                    </p:anim>
                                    <p:anim calcmode="lin" valueType="num">
                                      <p:cBhvr>
                                        <p:cTn id="26" dur="500" fill="hold"/>
                                        <p:tgtEl>
                                          <p:spTgt spid="2052"/>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2066"/>
                                        </p:tgtEl>
                                        <p:attrNameLst>
                                          <p:attrName>style.visibility</p:attrName>
                                        </p:attrNameLst>
                                      </p:cBhvr>
                                      <p:to>
                                        <p:strVal val="visible"/>
                                      </p:to>
                                    </p:set>
                                    <p:anim calcmode="lin" valueType="num">
                                      <p:cBhvr>
                                        <p:cTn id="31" dur="500" fill="hold"/>
                                        <p:tgtEl>
                                          <p:spTgt spid="2066"/>
                                        </p:tgtEl>
                                        <p:attrNameLst>
                                          <p:attrName>ppt_w</p:attrName>
                                        </p:attrNameLst>
                                      </p:cBhvr>
                                      <p:tavLst>
                                        <p:tav tm="0">
                                          <p:val>
                                            <p:fltVal val="0"/>
                                          </p:val>
                                        </p:tav>
                                        <p:tav tm="100000">
                                          <p:val>
                                            <p:strVal val="#ppt_w"/>
                                          </p:val>
                                        </p:tav>
                                      </p:tavLst>
                                    </p:anim>
                                    <p:anim calcmode="lin" valueType="num">
                                      <p:cBhvr>
                                        <p:cTn id="32" dur="500" fill="hold"/>
                                        <p:tgtEl>
                                          <p:spTgt spid="2066"/>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2068"/>
                                        </p:tgtEl>
                                        <p:attrNameLst>
                                          <p:attrName>style.visibility</p:attrName>
                                        </p:attrNameLst>
                                      </p:cBhvr>
                                      <p:to>
                                        <p:strVal val="visible"/>
                                      </p:to>
                                    </p:set>
                                    <p:anim calcmode="lin" valueType="num">
                                      <p:cBhvr>
                                        <p:cTn id="35" dur="500" fill="hold"/>
                                        <p:tgtEl>
                                          <p:spTgt spid="2068"/>
                                        </p:tgtEl>
                                        <p:attrNameLst>
                                          <p:attrName>ppt_w</p:attrName>
                                        </p:attrNameLst>
                                      </p:cBhvr>
                                      <p:tavLst>
                                        <p:tav tm="0">
                                          <p:val>
                                            <p:fltVal val="0"/>
                                          </p:val>
                                        </p:tav>
                                        <p:tav tm="100000">
                                          <p:val>
                                            <p:strVal val="#ppt_w"/>
                                          </p:val>
                                        </p:tav>
                                      </p:tavLst>
                                    </p:anim>
                                    <p:anim calcmode="lin" valueType="num">
                                      <p:cBhvr>
                                        <p:cTn id="36" dur="500" fill="hold"/>
                                        <p:tgtEl>
                                          <p:spTgt spid="2068"/>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2058"/>
                                        </p:tgtEl>
                                        <p:attrNameLst>
                                          <p:attrName>style.visibility</p:attrName>
                                        </p:attrNameLst>
                                      </p:cBhvr>
                                      <p:to>
                                        <p:strVal val="visible"/>
                                      </p:to>
                                    </p:set>
                                    <p:anim calcmode="lin" valueType="num">
                                      <p:cBhvr additive="base">
                                        <p:cTn id="41" dur="500" fill="hold"/>
                                        <p:tgtEl>
                                          <p:spTgt spid="2058"/>
                                        </p:tgtEl>
                                        <p:attrNameLst>
                                          <p:attrName>ppt_x</p:attrName>
                                        </p:attrNameLst>
                                      </p:cBhvr>
                                      <p:tavLst>
                                        <p:tav tm="0">
                                          <p:val>
                                            <p:strVal val="1+#ppt_w/2"/>
                                          </p:val>
                                        </p:tav>
                                        <p:tav tm="100000">
                                          <p:val>
                                            <p:strVal val="#ppt_x"/>
                                          </p:val>
                                        </p:tav>
                                      </p:tavLst>
                                    </p:anim>
                                    <p:anim calcmode="lin" valueType="num">
                                      <p:cBhvr additive="base">
                                        <p:cTn id="42" dur="500" fill="hold"/>
                                        <p:tgtEl>
                                          <p:spTgt spid="2058"/>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nodeType="clickEffect">
                                  <p:stCondLst>
                                    <p:cond delay="0"/>
                                  </p:stCondLst>
                                  <p:childTnLst>
                                    <p:set>
                                      <p:cBhvr>
                                        <p:cTn id="46" dur="1" fill="hold">
                                          <p:stCondLst>
                                            <p:cond delay="0"/>
                                          </p:stCondLst>
                                        </p:cTn>
                                        <p:tgtEl>
                                          <p:spTgt spid="2069"/>
                                        </p:tgtEl>
                                        <p:attrNameLst>
                                          <p:attrName>style.visibility</p:attrName>
                                        </p:attrNameLst>
                                      </p:cBhvr>
                                      <p:to>
                                        <p:strVal val="visible"/>
                                      </p:to>
                                    </p:set>
                                    <p:anim calcmode="lin" valueType="num">
                                      <p:cBhvr>
                                        <p:cTn id="47" dur="500" fill="hold"/>
                                        <p:tgtEl>
                                          <p:spTgt spid="2069"/>
                                        </p:tgtEl>
                                        <p:attrNameLst>
                                          <p:attrName>ppt_w</p:attrName>
                                        </p:attrNameLst>
                                      </p:cBhvr>
                                      <p:tavLst>
                                        <p:tav tm="0">
                                          <p:val>
                                            <p:fltVal val="0"/>
                                          </p:val>
                                        </p:tav>
                                        <p:tav tm="100000">
                                          <p:val>
                                            <p:strVal val="#ppt_w"/>
                                          </p:val>
                                        </p:tav>
                                      </p:tavLst>
                                    </p:anim>
                                    <p:anim calcmode="lin" valueType="num">
                                      <p:cBhvr>
                                        <p:cTn id="48" dur="500" fill="hold"/>
                                        <p:tgtEl>
                                          <p:spTgt spid="2069"/>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2071"/>
                                        </p:tgtEl>
                                        <p:attrNameLst>
                                          <p:attrName>style.visibility</p:attrName>
                                        </p:attrNameLst>
                                      </p:cBhvr>
                                      <p:to>
                                        <p:strVal val="visible"/>
                                      </p:to>
                                    </p:set>
                                    <p:anim calcmode="lin" valueType="num">
                                      <p:cBhvr>
                                        <p:cTn id="51" dur="500" fill="hold"/>
                                        <p:tgtEl>
                                          <p:spTgt spid="2071"/>
                                        </p:tgtEl>
                                        <p:attrNameLst>
                                          <p:attrName>ppt_w</p:attrName>
                                        </p:attrNameLst>
                                      </p:cBhvr>
                                      <p:tavLst>
                                        <p:tav tm="0">
                                          <p:val>
                                            <p:fltVal val="0"/>
                                          </p:val>
                                        </p:tav>
                                        <p:tav tm="100000">
                                          <p:val>
                                            <p:strVal val="#ppt_w"/>
                                          </p:val>
                                        </p:tav>
                                      </p:tavLst>
                                    </p:anim>
                                    <p:anim calcmode="lin" valueType="num">
                                      <p:cBhvr>
                                        <p:cTn id="52" dur="500" fill="hold"/>
                                        <p:tgtEl>
                                          <p:spTgt spid="2071"/>
                                        </p:tgtEl>
                                        <p:attrNameLst>
                                          <p:attrName>ppt_h</p:attrName>
                                        </p:attrNameLst>
                                      </p:cBhvr>
                                      <p:tavLst>
                                        <p:tav tm="0">
                                          <p:val>
                                            <p:fltVal val="0"/>
                                          </p:val>
                                        </p:tav>
                                        <p:tav tm="100000">
                                          <p:val>
                                            <p:strVal val="#ppt_h"/>
                                          </p:val>
                                        </p:tav>
                                      </p:tavLst>
                                    </p:anim>
                                  </p:childTnLst>
                                </p:cTn>
                              </p:par>
                              <p:par>
                                <p:cTn id="53" presetID="55" presetClass="entr" presetSubtype="0" fill="hold" grpId="0" nodeType="withEffect">
                                  <p:stCondLst>
                                    <p:cond delay="0"/>
                                  </p:stCondLst>
                                  <p:childTnLst>
                                    <p:set>
                                      <p:cBhvr>
                                        <p:cTn id="54" dur="1" fill="hold">
                                          <p:stCondLst>
                                            <p:cond delay="0"/>
                                          </p:stCondLst>
                                        </p:cTn>
                                        <p:tgtEl>
                                          <p:spTgt spid="2072"/>
                                        </p:tgtEl>
                                        <p:attrNameLst>
                                          <p:attrName>style.visibility</p:attrName>
                                        </p:attrNameLst>
                                      </p:cBhvr>
                                      <p:to>
                                        <p:strVal val="visible"/>
                                      </p:to>
                                    </p:set>
                                    <p:anim calcmode="lin" valueType="num">
                                      <p:cBhvr>
                                        <p:cTn id="55" dur="1000" fill="hold"/>
                                        <p:tgtEl>
                                          <p:spTgt spid="2072"/>
                                        </p:tgtEl>
                                        <p:attrNameLst>
                                          <p:attrName>ppt_w</p:attrName>
                                        </p:attrNameLst>
                                      </p:cBhvr>
                                      <p:tavLst>
                                        <p:tav tm="0">
                                          <p:val>
                                            <p:strVal val="#ppt_w*0.70"/>
                                          </p:val>
                                        </p:tav>
                                        <p:tav tm="100000">
                                          <p:val>
                                            <p:strVal val="#ppt_w"/>
                                          </p:val>
                                        </p:tav>
                                      </p:tavLst>
                                    </p:anim>
                                    <p:anim calcmode="lin" valueType="num">
                                      <p:cBhvr>
                                        <p:cTn id="56" dur="1000" fill="hold"/>
                                        <p:tgtEl>
                                          <p:spTgt spid="2072"/>
                                        </p:tgtEl>
                                        <p:attrNameLst>
                                          <p:attrName>ppt_h</p:attrName>
                                        </p:attrNameLst>
                                      </p:cBhvr>
                                      <p:tavLst>
                                        <p:tav tm="0">
                                          <p:val>
                                            <p:strVal val="#ppt_h"/>
                                          </p:val>
                                        </p:tav>
                                        <p:tav tm="100000">
                                          <p:val>
                                            <p:strVal val="#ppt_h"/>
                                          </p:val>
                                        </p:tav>
                                      </p:tavLst>
                                    </p:anim>
                                    <p:animEffect transition="in" filter="fade">
                                      <p:cBhvr>
                                        <p:cTn id="57" dur="1000"/>
                                        <p:tgtEl>
                                          <p:spTgt spid="2072"/>
                                        </p:tgtEl>
                                      </p:cBhvr>
                                    </p:animEffect>
                                  </p:childTnLst>
                                </p:cTn>
                              </p:par>
                              <p:par>
                                <p:cTn id="58" presetID="55" presetClass="entr" presetSubtype="0" fill="hold" nodeType="withEffect">
                                  <p:stCondLst>
                                    <p:cond delay="0"/>
                                  </p:stCondLst>
                                  <p:childTnLst>
                                    <p:set>
                                      <p:cBhvr>
                                        <p:cTn id="59" dur="1" fill="hold">
                                          <p:stCondLst>
                                            <p:cond delay="0"/>
                                          </p:stCondLst>
                                        </p:cTn>
                                        <p:tgtEl>
                                          <p:spTgt spid="2065"/>
                                        </p:tgtEl>
                                        <p:attrNameLst>
                                          <p:attrName>style.visibility</p:attrName>
                                        </p:attrNameLst>
                                      </p:cBhvr>
                                      <p:to>
                                        <p:strVal val="visible"/>
                                      </p:to>
                                    </p:set>
                                    <p:anim calcmode="lin" valueType="num">
                                      <p:cBhvr>
                                        <p:cTn id="60" dur="1000" fill="hold"/>
                                        <p:tgtEl>
                                          <p:spTgt spid="2065"/>
                                        </p:tgtEl>
                                        <p:attrNameLst>
                                          <p:attrName>ppt_w</p:attrName>
                                        </p:attrNameLst>
                                      </p:cBhvr>
                                      <p:tavLst>
                                        <p:tav tm="0">
                                          <p:val>
                                            <p:strVal val="#ppt_w*0.70"/>
                                          </p:val>
                                        </p:tav>
                                        <p:tav tm="100000">
                                          <p:val>
                                            <p:strVal val="#ppt_w"/>
                                          </p:val>
                                        </p:tav>
                                      </p:tavLst>
                                    </p:anim>
                                    <p:anim calcmode="lin" valueType="num">
                                      <p:cBhvr>
                                        <p:cTn id="61" dur="1000" fill="hold"/>
                                        <p:tgtEl>
                                          <p:spTgt spid="2065"/>
                                        </p:tgtEl>
                                        <p:attrNameLst>
                                          <p:attrName>ppt_h</p:attrName>
                                        </p:attrNameLst>
                                      </p:cBhvr>
                                      <p:tavLst>
                                        <p:tav tm="0">
                                          <p:val>
                                            <p:strVal val="#ppt_h"/>
                                          </p:val>
                                        </p:tav>
                                        <p:tav tm="100000">
                                          <p:val>
                                            <p:strVal val="#ppt_h"/>
                                          </p:val>
                                        </p:tav>
                                      </p:tavLst>
                                    </p:anim>
                                    <p:animEffect transition="in" filter="fade">
                                      <p:cBhvr>
                                        <p:cTn id="62" dur="1000"/>
                                        <p:tgtEl>
                                          <p:spTgt spid="2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utoUpdateAnimBg="0"/>
      <p:bldP spid="2052" grpId="0" autoUpdateAnimBg="0"/>
      <p:bldP spid="2058" grpId="0" autoUpdateAnimBg="0"/>
      <p:bldP spid="207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3"/>
          <p:cNvSpPr>
            <a:spLocks noGrp="1"/>
          </p:cNvSpPr>
          <p:nvPr>
            <p:ph type="sldNum" sz="quarter" idx="12"/>
          </p:nvPr>
        </p:nvSpPr>
        <p:spPr/>
        <p:txBody>
          <a:bodyPr/>
          <a:lstStyle/>
          <a:p>
            <a:fld id="{5A5318D4-32EB-4913-87A4-111520B60B27}" type="slidenum">
              <a:rPr lang="en-US"/>
              <a:pPr/>
              <a:t>20</a:t>
            </a:fld>
            <a:endParaRPr lang="en-US"/>
          </a:p>
        </p:txBody>
      </p:sp>
      <p:sp>
        <p:nvSpPr>
          <p:cNvPr id="20482" name="Text Box 2"/>
          <p:cNvSpPr txBox="1">
            <a:spLocks noChangeArrowheads="1"/>
          </p:cNvSpPr>
          <p:nvPr/>
        </p:nvSpPr>
        <p:spPr bwMode="auto">
          <a:xfrm>
            <a:off x="152400" y="0"/>
            <a:ext cx="8991600" cy="2282825"/>
          </a:xfrm>
          <a:prstGeom prst="rect">
            <a:avLst/>
          </a:prstGeom>
          <a:noFill/>
          <a:ln w="9525">
            <a:noFill/>
            <a:miter lim="800000"/>
            <a:headEnd/>
            <a:tailEnd/>
          </a:ln>
          <a:effectLst/>
        </p:spPr>
        <p:txBody>
          <a:bodyPr>
            <a:spAutoFit/>
          </a:bodyPr>
          <a:lstStyle/>
          <a:p>
            <a:pPr eaLnBrk="0" hangingPunct="0"/>
            <a:r>
              <a:rPr lang="en-US">
                <a:solidFill>
                  <a:schemeClr val="accent2"/>
                </a:solidFill>
              </a:rPr>
              <a:t>At 1280</a:t>
            </a:r>
            <a:r>
              <a:rPr lang="en-US" baseline="30000">
                <a:solidFill>
                  <a:schemeClr val="accent2"/>
                </a:solidFill>
              </a:rPr>
              <a:t>o</a:t>
            </a:r>
            <a:r>
              <a:rPr lang="en-US">
                <a:solidFill>
                  <a:schemeClr val="accent2"/>
                </a:solidFill>
              </a:rPr>
              <a:t>C the equilibrium constant (</a:t>
            </a:r>
            <a:r>
              <a:rPr lang="en-US" i="1">
                <a:solidFill>
                  <a:schemeClr val="accent2"/>
                </a:solidFill>
              </a:rPr>
              <a:t>K</a:t>
            </a:r>
            <a:r>
              <a:rPr lang="en-US" i="1" baseline="-25000">
                <a:solidFill>
                  <a:schemeClr val="accent2"/>
                </a:solidFill>
              </a:rPr>
              <a:t>c</a:t>
            </a:r>
            <a:r>
              <a:rPr lang="en-US">
                <a:solidFill>
                  <a:schemeClr val="accent2"/>
                </a:solidFill>
              </a:rPr>
              <a:t>) for the reaction</a:t>
            </a:r>
          </a:p>
          <a:p>
            <a:pPr eaLnBrk="0" hangingPunct="0"/>
            <a:endParaRPr lang="en-US">
              <a:solidFill>
                <a:schemeClr val="accent2"/>
              </a:solidFill>
            </a:endParaRPr>
          </a:p>
          <a:p>
            <a:pPr eaLnBrk="0" hangingPunct="0"/>
            <a:endParaRPr lang="en-US">
              <a:solidFill>
                <a:schemeClr val="accent2"/>
              </a:solidFill>
            </a:endParaRPr>
          </a:p>
          <a:p>
            <a:pPr eaLnBrk="0" hangingPunct="0"/>
            <a:r>
              <a:rPr lang="en-US">
                <a:solidFill>
                  <a:schemeClr val="accent2"/>
                </a:solidFill>
              </a:rPr>
              <a:t>Is 1.1 x 10</a:t>
            </a:r>
            <a:r>
              <a:rPr lang="en-US" baseline="30000">
                <a:solidFill>
                  <a:schemeClr val="accent2"/>
                </a:solidFill>
              </a:rPr>
              <a:t>-3</a:t>
            </a:r>
            <a:r>
              <a:rPr lang="en-US">
                <a:solidFill>
                  <a:schemeClr val="accent2"/>
                </a:solidFill>
              </a:rPr>
              <a:t>.  If the initial concentrations are [Br</a:t>
            </a:r>
            <a:r>
              <a:rPr lang="en-US" baseline="-25000">
                <a:solidFill>
                  <a:schemeClr val="accent2"/>
                </a:solidFill>
              </a:rPr>
              <a:t>2</a:t>
            </a:r>
            <a:r>
              <a:rPr lang="en-US">
                <a:solidFill>
                  <a:schemeClr val="accent2"/>
                </a:solidFill>
              </a:rPr>
              <a:t>] = 0.063 </a:t>
            </a:r>
            <a:r>
              <a:rPr lang="en-US" i="1">
                <a:solidFill>
                  <a:schemeClr val="accent2"/>
                </a:solidFill>
              </a:rPr>
              <a:t>M</a:t>
            </a:r>
            <a:r>
              <a:rPr lang="en-US">
                <a:solidFill>
                  <a:schemeClr val="accent2"/>
                </a:solidFill>
              </a:rPr>
              <a:t> and [Br] = 0.012 </a:t>
            </a:r>
            <a:r>
              <a:rPr lang="en-US" i="1">
                <a:solidFill>
                  <a:schemeClr val="accent2"/>
                </a:solidFill>
              </a:rPr>
              <a:t>M</a:t>
            </a:r>
            <a:r>
              <a:rPr lang="en-US">
                <a:solidFill>
                  <a:schemeClr val="accent2"/>
                </a:solidFill>
              </a:rPr>
              <a:t>, calculate the concentrations of these species at equilibrium.</a:t>
            </a:r>
            <a:endParaRPr lang="en-US" sz="2000">
              <a:solidFill>
                <a:schemeClr val="accent2"/>
              </a:solidFill>
            </a:endParaRPr>
          </a:p>
        </p:txBody>
      </p:sp>
      <p:grpSp>
        <p:nvGrpSpPr>
          <p:cNvPr id="20491" name="Group 11"/>
          <p:cNvGrpSpPr>
            <a:grpSpLocks/>
          </p:cNvGrpSpPr>
          <p:nvPr/>
        </p:nvGrpSpPr>
        <p:grpSpPr bwMode="auto">
          <a:xfrm>
            <a:off x="3155950" y="520700"/>
            <a:ext cx="2832100" cy="457200"/>
            <a:chOff x="950" y="2905"/>
            <a:chExt cx="1784" cy="288"/>
          </a:xfrm>
        </p:grpSpPr>
        <p:sp>
          <p:nvSpPr>
            <p:cNvPr id="20484" name="Text Box 4"/>
            <p:cNvSpPr txBox="1">
              <a:spLocks noChangeArrowheads="1"/>
            </p:cNvSpPr>
            <p:nvPr/>
          </p:nvSpPr>
          <p:spPr bwMode="auto">
            <a:xfrm>
              <a:off x="950" y="2905"/>
              <a:ext cx="1784" cy="288"/>
            </a:xfrm>
            <a:prstGeom prst="rect">
              <a:avLst/>
            </a:prstGeom>
            <a:noFill/>
            <a:ln w="9525">
              <a:noFill/>
              <a:miter lim="800000"/>
              <a:headEnd/>
              <a:tailEnd/>
            </a:ln>
            <a:effectLst/>
          </p:spPr>
          <p:txBody>
            <a:bodyPr wrap="none">
              <a:spAutoFit/>
            </a:bodyPr>
            <a:lstStyle/>
            <a:p>
              <a:r>
                <a:rPr lang="en-US">
                  <a:solidFill>
                    <a:schemeClr val="accent2"/>
                  </a:solidFill>
                </a:rPr>
                <a:t>Br</a:t>
              </a:r>
              <a:r>
                <a:rPr lang="en-US" baseline="-25000">
                  <a:solidFill>
                    <a:schemeClr val="accent2"/>
                  </a:solidFill>
                </a:rPr>
                <a:t>2</a:t>
              </a:r>
              <a:r>
                <a:rPr lang="en-US">
                  <a:solidFill>
                    <a:schemeClr val="accent2"/>
                  </a:solidFill>
                </a:rPr>
                <a:t> (</a:t>
              </a:r>
              <a:r>
                <a:rPr lang="en-US" i="1">
                  <a:solidFill>
                    <a:schemeClr val="accent2"/>
                  </a:solidFill>
                </a:rPr>
                <a:t>g</a:t>
              </a:r>
              <a:r>
                <a:rPr lang="en-US">
                  <a:solidFill>
                    <a:schemeClr val="accent2"/>
                  </a:solidFill>
                </a:rPr>
                <a:t>)          2Br (</a:t>
              </a:r>
              <a:r>
                <a:rPr lang="en-US" i="1">
                  <a:solidFill>
                    <a:schemeClr val="accent2"/>
                  </a:solidFill>
                </a:rPr>
                <a:t>g</a:t>
              </a:r>
              <a:r>
                <a:rPr lang="en-US">
                  <a:solidFill>
                    <a:schemeClr val="accent2"/>
                  </a:solidFill>
                </a:rPr>
                <a:t>)</a:t>
              </a:r>
            </a:p>
          </p:txBody>
        </p:sp>
        <p:grpSp>
          <p:nvGrpSpPr>
            <p:cNvPr id="20488" name="Group 8"/>
            <p:cNvGrpSpPr>
              <a:grpSpLocks/>
            </p:cNvGrpSpPr>
            <p:nvPr/>
          </p:nvGrpSpPr>
          <p:grpSpPr bwMode="auto">
            <a:xfrm>
              <a:off x="1632" y="3008"/>
              <a:ext cx="384" cy="96"/>
              <a:chOff x="4896" y="192"/>
              <a:chExt cx="384" cy="96"/>
            </a:xfrm>
          </p:grpSpPr>
          <p:sp>
            <p:nvSpPr>
              <p:cNvPr id="20489" name="Line 9"/>
              <p:cNvSpPr>
                <a:spLocks noChangeShapeType="1"/>
              </p:cNvSpPr>
              <p:nvPr/>
            </p:nvSpPr>
            <p:spPr bwMode="auto">
              <a:xfrm>
                <a:off x="4896" y="192"/>
                <a:ext cx="384" cy="0"/>
              </a:xfrm>
              <a:prstGeom prst="line">
                <a:avLst/>
              </a:prstGeom>
              <a:noFill/>
              <a:ln w="28575">
                <a:solidFill>
                  <a:schemeClr val="accent2"/>
                </a:solidFill>
                <a:round/>
                <a:headEnd/>
                <a:tailEnd type="triangle" w="med" len="med"/>
              </a:ln>
              <a:effectLst/>
            </p:spPr>
            <p:txBody>
              <a:bodyPr/>
              <a:lstStyle/>
              <a:p>
                <a:endParaRPr lang="en-US"/>
              </a:p>
            </p:txBody>
          </p:sp>
          <p:sp>
            <p:nvSpPr>
              <p:cNvPr id="20490" name="Line 10"/>
              <p:cNvSpPr>
                <a:spLocks noChangeShapeType="1"/>
              </p:cNvSpPr>
              <p:nvPr/>
            </p:nvSpPr>
            <p:spPr bwMode="auto">
              <a:xfrm flipH="1">
                <a:off x="4896" y="288"/>
                <a:ext cx="384" cy="0"/>
              </a:xfrm>
              <a:prstGeom prst="line">
                <a:avLst/>
              </a:prstGeom>
              <a:noFill/>
              <a:ln w="28575">
                <a:solidFill>
                  <a:schemeClr val="accent2"/>
                </a:solidFill>
                <a:round/>
                <a:headEnd/>
                <a:tailEnd type="triangle" w="med" len="med"/>
              </a:ln>
              <a:effectLst/>
            </p:spPr>
            <p:txBody>
              <a:bodyPr/>
              <a:lstStyle/>
              <a:p>
                <a:endParaRPr lang="en-US"/>
              </a:p>
            </p:txBody>
          </p:sp>
        </p:grpSp>
      </p:grpSp>
      <p:grpSp>
        <p:nvGrpSpPr>
          <p:cNvPr id="20498" name="Group 18"/>
          <p:cNvGrpSpPr>
            <a:grpSpLocks/>
          </p:cNvGrpSpPr>
          <p:nvPr/>
        </p:nvGrpSpPr>
        <p:grpSpPr bwMode="auto">
          <a:xfrm>
            <a:off x="4330700" y="3048000"/>
            <a:ext cx="2832100" cy="457200"/>
            <a:chOff x="432" y="1968"/>
            <a:chExt cx="1784" cy="288"/>
          </a:xfrm>
        </p:grpSpPr>
        <p:sp>
          <p:nvSpPr>
            <p:cNvPr id="20493" name="Text Box 13"/>
            <p:cNvSpPr txBox="1">
              <a:spLocks noChangeArrowheads="1"/>
            </p:cNvSpPr>
            <p:nvPr/>
          </p:nvSpPr>
          <p:spPr bwMode="auto">
            <a:xfrm>
              <a:off x="432" y="1968"/>
              <a:ext cx="1784" cy="288"/>
            </a:xfrm>
            <a:prstGeom prst="rect">
              <a:avLst/>
            </a:prstGeom>
            <a:noFill/>
            <a:ln w="9525">
              <a:noFill/>
              <a:miter lim="800000"/>
              <a:headEnd/>
              <a:tailEnd/>
            </a:ln>
            <a:effectLst/>
          </p:spPr>
          <p:txBody>
            <a:bodyPr wrap="none">
              <a:spAutoFit/>
            </a:bodyPr>
            <a:lstStyle/>
            <a:p>
              <a:r>
                <a:rPr lang="en-US"/>
                <a:t>Br</a:t>
              </a:r>
              <a:r>
                <a:rPr lang="en-US" baseline="-25000"/>
                <a:t>2</a:t>
              </a:r>
              <a:r>
                <a:rPr lang="en-US"/>
                <a:t> (</a:t>
              </a:r>
              <a:r>
                <a:rPr lang="en-US" i="1"/>
                <a:t>g</a:t>
              </a:r>
              <a:r>
                <a:rPr lang="en-US"/>
                <a:t>)          2Br (</a:t>
              </a:r>
              <a:r>
                <a:rPr lang="en-US" i="1"/>
                <a:t>g</a:t>
              </a:r>
              <a:r>
                <a:rPr lang="en-US"/>
                <a:t>)</a:t>
              </a:r>
            </a:p>
          </p:txBody>
        </p:sp>
        <p:grpSp>
          <p:nvGrpSpPr>
            <p:cNvPr id="20494" name="Group 14"/>
            <p:cNvGrpSpPr>
              <a:grpSpLocks/>
            </p:cNvGrpSpPr>
            <p:nvPr/>
          </p:nvGrpSpPr>
          <p:grpSpPr bwMode="auto">
            <a:xfrm>
              <a:off x="1114" y="2071"/>
              <a:ext cx="384" cy="96"/>
              <a:chOff x="4896" y="192"/>
              <a:chExt cx="384" cy="96"/>
            </a:xfrm>
          </p:grpSpPr>
          <p:sp>
            <p:nvSpPr>
              <p:cNvPr id="20495" name="Line 15"/>
              <p:cNvSpPr>
                <a:spLocks noChangeShapeType="1"/>
              </p:cNvSpPr>
              <p:nvPr/>
            </p:nvSpPr>
            <p:spPr bwMode="auto">
              <a:xfrm>
                <a:off x="4896" y="192"/>
                <a:ext cx="384" cy="0"/>
              </a:xfrm>
              <a:prstGeom prst="line">
                <a:avLst/>
              </a:prstGeom>
              <a:noFill/>
              <a:ln w="28575">
                <a:solidFill>
                  <a:schemeClr val="tx1"/>
                </a:solidFill>
                <a:round/>
                <a:headEnd/>
                <a:tailEnd type="triangle" w="med" len="med"/>
              </a:ln>
              <a:effectLst/>
            </p:spPr>
            <p:txBody>
              <a:bodyPr/>
              <a:lstStyle/>
              <a:p>
                <a:endParaRPr lang="en-US"/>
              </a:p>
            </p:txBody>
          </p:sp>
          <p:sp>
            <p:nvSpPr>
              <p:cNvPr id="20496" name="Line 16"/>
              <p:cNvSpPr>
                <a:spLocks noChangeShapeType="1"/>
              </p:cNvSpPr>
              <p:nvPr/>
            </p:nvSpPr>
            <p:spPr bwMode="auto">
              <a:xfrm flipH="1">
                <a:off x="4896" y="288"/>
                <a:ext cx="384" cy="0"/>
              </a:xfrm>
              <a:prstGeom prst="line">
                <a:avLst/>
              </a:prstGeom>
              <a:noFill/>
              <a:ln w="28575">
                <a:solidFill>
                  <a:schemeClr val="tx1"/>
                </a:solidFill>
                <a:round/>
                <a:headEnd/>
                <a:tailEnd type="triangle" w="med" len="med"/>
              </a:ln>
              <a:effectLst/>
            </p:spPr>
            <p:txBody>
              <a:bodyPr/>
              <a:lstStyle/>
              <a:p>
                <a:endParaRPr lang="en-US"/>
              </a:p>
            </p:txBody>
          </p:sp>
        </p:grpSp>
      </p:grpSp>
      <p:sp>
        <p:nvSpPr>
          <p:cNvPr id="20497" name="Text Box 17"/>
          <p:cNvSpPr txBox="1">
            <a:spLocks noChangeArrowheads="1"/>
          </p:cNvSpPr>
          <p:nvPr/>
        </p:nvSpPr>
        <p:spPr bwMode="auto">
          <a:xfrm>
            <a:off x="1603375" y="2478088"/>
            <a:ext cx="5940425" cy="457200"/>
          </a:xfrm>
          <a:prstGeom prst="rect">
            <a:avLst/>
          </a:prstGeom>
          <a:noFill/>
          <a:ln w="9525">
            <a:noFill/>
            <a:miter lim="800000"/>
            <a:headEnd/>
            <a:tailEnd/>
          </a:ln>
          <a:effectLst/>
        </p:spPr>
        <p:txBody>
          <a:bodyPr wrap="none">
            <a:spAutoFit/>
          </a:bodyPr>
          <a:lstStyle/>
          <a:p>
            <a:r>
              <a:rPr lang="en-US"/>
              <a:t>Let </a:t>
            </a:r>
            <a:r>
              <a:rPr lang="en-US" i="1"/>
              <a:t>x</a:t>
            </a:r>
            <a:r>
              <a:rPr lang="en-US"/>
              <a:t> be the change in concentration of Br</a:t>
            </a:r>
            <a:r>
              <a:rPr lang="en-US" baseline="-25000"/>
              <a:t>2</a:t>
            </a:r>
            <a:endParaRPr lang="en-US"/>
          </a:p>
        </p:txBody>
      </p:sp>
      <p:sp>
        <p:nvSpPr>
          <p:cNvPr id="20499" name="Text Box 19"/>
          <p:cNvSpPr txBox="1">
            <a:spLocks noChangeArrowheads="1"/>
          </p:cNvSpPr>
          <p:nvPr/>
        </p:nvSpPr>
        <p:spPr bwMode="auto">
          <a:xfrm>
            <a:off x="1727200" y="3581400"/>
            <a:ext cx="1438275" cy="457200"/>
          </a:xfrm>
          <a:prstGeom prst="rect">
            <a:avLst/>
          </a:prstGeom>
          <a:noFill/>
          <a:ln w="9525">
            <a:noFill/>
            <a:miter lim="800000"/>
            <a:headEnd/>
            <a:tailEnd/>
          </a:ln>
          <a:effectLst/>
        </p:spPr>
        <p:txBody>
          <a:bodyPr wrap="none">
            <a:spAutoFit/>
          </a:bodyPr>
          <a:lstStyle/>
          <a:p>
            <a:r>
              <a:rPr lang="en-US"/>
              <a:t>Initial (</a:t>
            </a:r>
            <a:r>
              <a:rPr lang="en-US" i="1"/>
              <a:t>M</a:t>
            </a:r>
            <a:r>
              <a:rPr lang="en-US"/>
              <a:t>)</a:t>
            </a:r>
          </a:p>
        </p:txBody>
      </p:sp>
      <p:sp>
        <p:nvSpPr>
          <p:cNvPr id="20500" name="Text Box 20"/>
          <p:cNvSpPr txBox="1">
            <a:spLocks noChangeArrowheads="1"/>
          </p:cNvSpPr>
          <p:nvPr/>
        </p:nvSpPr>
        <p:spPr bwMode="auto">
          <a:xfrm>
            <a:off x="1676400" y="4114800"/>
            <a:ext cx="1795463" cy="457200"/>
          </a:xfrm>
          <a:prstGeom prst="rect">
            <a:avLst/>
          </a:prstGeom>
          <a:noFill/>
          <a:ln w="9525">
            <a:noFill/>
            <a:miter lim="800000"/>
            <a:headEnd/>
            <a:tailEnd/>
          </a:ln>
          <a:effectLst/>
        </p:spPr>
        <p:txBody>
          <a:bodyPr wrap="none">
            <a:spAutoFit/>
          </a:bodyPr>
          <a:lstStyle/>
          <a:p>
            <a:r>
              <a:rPr lang="en-US"/>
              <a:t>Change (</a:t>
            </a:r>
            <a:r>
              <a:rPr lang="en-US" i="1"/>
              <a:t>M</a:t>
            </a:r>
            <a:r>
              <a:rPr lang="en-US"/>
              <a:t>)</a:t>
            </a:r>
          </a:p>
        </p:txBody>
      </p:sp>
      <p:sp>
        <p:nvSpPr>
          <p:cNvPr id="20501" name="Text Box 21"/>
          <p:cNvSpPr txBox="1">
            <a:spLocks noChangeArrowheads="1"/>
          </p:cNvSpPr>
          <p:nvPr/>
        </p:nvSpPr>
        <p:spPr bwMode="auto">
          <a:xfrm>
            <a:off x="1676400" y="4648200"/>
            <a:ext cx="2236788" cy="457200"/>
          </a:xfrm>
          <a:prstGeom prst="rect">
            <a:avLst/>
          </a:prstGeom>
          <a:noFill/>
          <a:ln w="9525">
            <a:noFill/>
            <a:miter lim="800000"/>
            <a:headEnd/>
            <a:tailEnd/>
          </a:ln>
          <a:effectLst/>
        </p:spPr>
        <p:txBody>
          <a:bodyPr wrap="none">
            <a:spAutoFit/>
          </a:bodyPr>
          <a:lstStyle/>
          <a:p>
            <a:r>
              <a:rPr lang="en-US"/>
              <a:t>Equilibrium (</a:t>
            </a:r>
            <a:r>
              <a:rPr lang="en-US" i="1"/>
              <a:t>M</a:t>
            </a:r>
            <a:r>
              <a:rPr lang="en-US"/>
              <a:t>)</a:t>
            </a:r>
          </a:p>
        </p:txBody>
      </p:sp>
      <p:sp>
        <p:nvSpPr>
          <p:cNvPr id="20502" name="Text Box 22"/>
          <p:cNvSpPr txBox="1">
            <a:spLocks noChangeArrowheads="1"/>
          </p:cNvSpPr>
          <p:nvPr/>
        </p:nvSpPr>
        <p:spPr bwMode="auto">
          <a:xfrm>
            <a:off x="4325938" y="3581400"/>
            <a:ext cx="947737" cy="457200"/>
          </a:xfrm>
          <a:prstGeom prst="rect">
            <a:avLst/>
          </a:prstGeom>
          <a:noFill/>
          <a:ln w="9525">
            <a:noFill/>
            <a:miter lim="800000"/>
            <a:headEnd/>
            <a:tailEnd/>
          </a:ln>
          <a:effectLst/>
        </p:spPr>
        <p:txBody>
          <a:bodyPr wrap="none">
            <a:spAutoFit/>
          </a:bodyPr>
          <a:lstStyle/>
          <a:p>
            <a:r>
              <a:rPr lang="en-US"/>
              <a:t>0.063</a:t>
            </a:r>
          </a:p>
        </p:txBody>
      </p:sp>
      <p:sp>
        <p:nvSpPr>
          <p:cNvPr id="20503" name="Text Box 23"/>
          <p:cNvSpPr txBox="1">
            <a:spLocks noChangeArrowheads="1"/>
          </p:cNvSpPr>
          <p:nvPr/>
        </p:nvSpPr>
        <p:spPr bwMode="auto">
          <a:xfrm>
            <a:off x="6124575" y="3581400"/>
            <a:ext cx="947738" cy="457200"/>
          </a:xfrm>
          <a:prstGeom prst="rect">
            <a:avLst/>
          </a:prstGeom>
          <a:noFill/>
          <a:ln w="9525">
            <a:noFill/>
            <a:miter lim="800000"/>
            <a:headEnd/>
            <a:tailEnd/>
          </a:ln>
          <a:effectLst/>
        </p:spPr>
        <p:txBody>
          <a:bodyPr wrap="none">
            <a:spAutoFit/>
          </a:bodyPr>
          <a:lstStyle/>
          <a:p>
            <a:r>
              <a:rPr lang="en-US"/>
              <a:t>0.012</a:t>
            </a:r>
          </a:p>
        </p:txBody>
      </p:sp>
      <p:sp>
        <p:nvSpPr>
          <p:cNvPr id="20504" name="Text Box 24"/>
          <p:cNvSpPr txBox="1">
            <a:spLocks noChangeArrowheads="1"/>
          </p:cNvSpPr>
          <p:nvPr/>
        </p:nvSpPr>
        <p:spPr bwMode="auto">
          <a:xfrm>
            <a:off x="4579938" y="4114800"/>
            <a:ext cx="438150" cy="457200"/>
          </a:xfrm>
          <a:prstGeom prst="rect">
            <a:avLst/>
          </a:prstGeom>
          <a:noFill/>
          <a:ln w="9525">
            <a:noFill/>
            <a:miter lim="800000"/>
            <a:headEnd/>
            <a:tailEnd/>
          </a:ln>
          <a:effectLst/>
        </p:spPr>
        <p:txBody>
          <a:bodyPr wrap="none">
            <a:spAutoFit/>
          </a:bodyPr>
          <a:lstStyle/>
          <a:p>
            <a:r>
              <a:rPr lang="en-US"/>
              <a:t>-</a:t>
            </a:r>
            <a:r>
              <a:rPr lang="en-US" i="1"/>
              <a:t>x</a:t>
            </a:r>
            <a:endParaRPr lang="en-US"/>
          </a:p>
        </p:txBody>
      </p:sp>
      <p:sp>
        <p:nvSpPr>
          <p:cNvPr id="20505" name="Text Box 25"/>
          <p:cNvSpPr txBox="1">
            <a:spLocks noChangeArrowheads="1"/>
          </p:cNvSpPr>
          <p:nvPr/>
        </p:nvSpPr>
        <p:spPr bwMode="auto">
          <a:xfrm>
            <a:off x="6256338" y="4114800"/>
            <a:ext cx="684212" cy="457200"/>
          </a:xfrm>
          <a:prstGeom prst="rect">
            <a:avLst/>
          </a:prstGeom>
          <a:noFill/>
          <a:ln w="9525">
            <a:noFill/>
            <a:miter lim="800000"/>
            <a:headEnd/>
            <a:tailEnd/>
          </a:ln>
          <a:effectLst/>
        </p:spPr>
        <p:txBody>
          <a:bodyPr wrap="none">
            <a:spAutoFit/>
          </a:bodyPr>
          <a:lstStyle/>
          <a:p>
            <a:r>
              <a:rPr lang="en-US"/>
              <a:t>+2</a:t>
            </a:r>
            <a:r>
              <a:rPr lang="en-US" i="1"/>
              <a:t>x</a:t>
            </a:r>
            <a:endParaRPr lang="en-US"/>
          </a:p>
        </p:txBody>
      </p:sp>
      <p:sp>
        <p:nvSpPr>
          <p:cNvPr id="20506" name="Text Box 26"/>
          <p:cNvSpPr txBox="1">
            <a:spLocks noChangeArrowheads="1"/>
          </p:cNvSpPr>
          <p:nvPr/>
        </p:nvSpPr>
        <p:spPr bwMode="auto">
          <a:xfrm>
            <a:off x="4114800" y="4648200"/>
            <a:ext cx="1370013" cy="457200"/>
          </a:xfrm>
          <a:prstGeom prst="rect">
            <a:avLst/>
          </a:prstGeom>
          <a:noFill/>
          <a:ln w="9525">
            <a:noFill/>
            <a:miter lim="800000"/>
            <a:headEnd/>
            <a:tailEnd/>
          </a:ln>
          <a:effectLst/>
        </p:spPr>
        <p:txBody>
          <a:bodyPr wrap="none">
            <a:spAutoFit/>
          </a:bodyPr>
          <a:lstStyle/>
          <a:p>
            <a:r>
              <a:rPr lang="en-US"/>
              <a:t>0.063 - </a:t>
            </a:r>
            <a:r>
              <a:rPr lang="en-US" i="1"/>
              <a:t>x</a:t>
            </a:r>
            <a:endParaRPr lang="en-US"/>
          </a:p>
        </p:txBody>
      </p:sp>
      <p:sp>
        <p:nvSpPr>
          <p:cNvPr id="20507" name="Text Box 27"/>
          <p:cNvSpPr txBox="1">
            <a:spLocks noChangeArrowheads="1"/>
          </p:cNvSpPr>
          <p:nvPr/>
        </p:nvSpPr>
        <p:spPr bwMode="auto">
          <a:xfrm>
            <a:off x="5791200" y="4648200"/>
            <a:ext cx="1616075" cy="457200"/>
          </a:xfrm>
          <a:prstGeom prst="rect">
            <a:avLst/>
          </a:prstGeom>
          <a:noFill/>
          <a:ln w="9525">
            <a:noFill/>
            <a:miter lim="800000"/>
            <a:headEnd/>
            <a:tailEnd/>
          </a:ln>
          <a:effectLst/>
        </p:spPr>
        <p:txBody>
          <a:bodyPr wrap="none">
            <a:spAutoFit/>
          </a:bodyPr>
          <a:lstStyle/>
          <a:p>
            <a:r>
              <a:rPr lang="en-US"/>
              <a:t>0.012 + 2</a:t>
            </a:r>
            <a:r>
              <a:rPr lang="en-US" i="1"/>
              <a:t>x</a:t>
            </a:r>
            <a:endParaRPr lang="en-US"/>
          </a:p>
        </p:txBody>
      </p:sp>
      <p:grpSp>
        <p:nvGrpSpPr>
          <p:cNvPr id="20509" name="Group 29"/>
          <p:cNvGrpSpPr>
            <a:grpSpLocks/>
          </p:cNvGrpSpPr>
          <p:nvPr/>
        </p:nvGrpSpPr>
        <p:grpSpPr bwMode="auto">
          <a:xfrm>
            <a:off x="381000" y="5357813"/>
            <a:ext cx="1543050" cy="862012"/>
            <a:chOff x="2984" y="1617"/>
            <a:chExt cx="972" cy="543"/>
          </a:xfrm>
        </p:grpSpPr>
        <p:grpSp>
          <p:nvGrpSpPr>
            <p:cNvPr id="20510" name="Group 30"/>
            <p:cNvGrpSpPr>
              <a:grpSpLocks/>
            </p:cNvGrpSpPr>
            <p:nvPr/>
          </p:nvGrpSpPr>
          <p:grpSpPr bwMode="auto">
            <a:xfrm>
              <a:off x="3468" y="1617"/>
              <a:ext cx="488" cy="543"/>
              <a:chOff x="1616" y="1440"/>
              <a:chExt cx="488" cy="543"/>
            </a:xfrm>
          </p:grpSpPr>
          <p:sp>
            <p:nvSpPr>
              <p:cNvPr id="20511" name="Text Box 31"/>
              <p:cNvSpPr txBox="1">
                <a:spLocks noChangeArrowheads="1"/>
              </p:cNvSpPr>
              <p:nvPr/>
            </p:nvSpPr>
            <p:spPr bwMode="auto">
              <a:xfrm>
                <a:off x="1616" y="1440"/>
                <a:ext cx="485" cy="288"/>
              </a:xfrm>
              <a:prstGeom prst="rect">
                <a:avLst/>
              </a:prstGeom>
              <a:noFill/>
              <a:ln w="9525">
                <a:noFill/>
                <a:miter lim="800000"/>
                <a:headEnd/>
                <a:tailEnd/>
              </a:ln>
              <a:effectLst/>
            </p:spPr>
            <p:txBody>
              <a:bodyPr wrap="none">
                <a:spAutoFit/>
              </a:bodyPr>
              <a:lstStyle/>
              <a:p>
                <a:pPr algn="ctr"/>
                <a:r>
                  <a:rPr lang="en-US"/>
                  <a:t>[Br]</a:t>
                </a:r>
                <a:r>
                  <a:rPr lang="en-US" baseline="30000"/>
                  <a:t>2</a:t>
                </a:r>
                <a:endParaRPr lang="en-US"/>
              </a:p>
            </p:txBody>
          </p:sp>
          <p:sp>
            <p:nvSpPr>
              <p:cNvPr id="20512" name="Text Box 32"/>
              <p:cNvSpPr txBox="1">
                <a:spLocks noChangeArrowheads="1"/>
              </p:cNvSpPr>
              <p:nvPr/>
            </p:nvSpPr>
            <p:spPr bwMode="auto">
              <a:xfrm>
                <a:off x="1618" y="1695"/>
                <a:ext cx="485" cy="288"/>
              </a:xfrm>
              <a:prstGeom prst="rect">
                <a:avLst/>
              </a:prstGeom>
              <a:noFill/>
              <a:ln w="9525">
                <a:noFill/>
                <a:miter lim="800000"/>
                <a:headEnd/>
                <a:tailEnd/>
              </a:ln>
              <a:effectLst/>
            </p:spPr>
            <p:txBody>
              <a:bodyPr wrap="none">
                <a:spAutoFit/>
              </a:bodyPr>
              <a:lstStyle/>
              <a:p>
                <a:pPr algn="ctr"/>
                <a:r>
                  <a:rPr lang="en-US"/>
                  <a:t>[Br</a:t>
                </a:r>
                <a:r>
                  <a:rPr lang="en-US" baseline="-25000"/>
                  <a:t>2</a:t>
                </a:r>
                <a:r>
                  <a:rPr lang="en-US"/>
                  <a:t>]</a:t>
                </a:r>
              </a:p>
            </p:txBody>
          </p:sp>
          <p:sp>
            <p:nvSpPr>
              <p:cNvPr id="20513" name="Line 33"/>
              <p:cNvSpPr>
                <a:spLocks noChangeShapeType="1"/>
              </p:cNvSpPr>
              <p:nvPr/>
            </p:nvSpPr>
            <p:spPr bwMode="auto">
              <a:xfrm>
                <a:off x="1624" y="1712"/>
                <a:ext cx="480" cy="0"/>
              </a:xfrm>
              <a:prstGeom prst="line">
                <a:avLst/>
              </a:prstGeom>
              <a:noFill/>
              <a:ln w="28575">
                <a:solidFill>
                  <a:schemeClr val="tx1"/>
                </a:solidFill>
                <a:round/>
                <a:headEnd/>
                <a:tailEnd/>
              </a:ln>
              <a:effectLst/>
            </p:spPr>
            <p:txBody>
              <a:bodyPr/>
              <a:lstStyle/>
              <a:p>
                <a:endParaRPr lang="en-US"/>
              </a:p>
            </p:txBody>
          </p:sp>
        </p:grpSp>
        <p:sp>
          <p:nvSpPr>
            <p:cNvPr id="20514" name="Text Box 34"/>
            <p:cNvSpPr txBox="1">
              <a:spLocks noChangeArrowheads="1"/>
            </p:cNvSpPr>
            <p:nvPr/>
          </p:nvSpPr>
          <p:spPr bwMode="auto">
            <a:xfrm>
              <a:off x="2984" y="1744"/>
              <a:ext cx="526" cy="288"/>
            </a:xfrm>
            <a:prstGeom prst="rect">
              <a:avLst/>
            </a:prstGeom>
            <a:noFill/>
            <a:ln w="9525">
              <a:noFill/>
              <a:miter lim="800000"/>
              <a:headEnd/>
              <a:tailEnd/>
            </a:ln>
            <a:effectLst/>
          </p:spPr>
          <p:txBody>
            <a:bodyPr wrap="none">
              <a:spAutoFit/>
            </a:bodyPr>
            <a:lstStyle/>
            <a:p>
              <a:r>
                <a:rPr lang="en-US" i="1"/>
                <a:t>K</a:t>
              </a:r>
              <a:r>
                <a:rPr lang="en-US" i="1" baseline="-25000"/>
                <a:t>c</a:t>
              </a:r>
              <a:r>
                <a:rPr lang="en-US"/>
                <a:t> = </a:t>
              </a:r>
              <a:endParaRPr lang="en-US" i="1"/>
            </a:p>
          </p:txBody>
        </p:sp>
      </p:grpSp>
      <p:grpSp>
        <p:nvGrpSpPr>
          <p:cNvPr id="20528" name="Group 48"/>
          <p:cNvGrpSpPr>
            <a:grpSpLocks/>
          </p:cNvGrpSpPr>
          <p:nvPr/>
        </p:nvGrpSpPr>
        <p:grpSpPr bwMode="auto">
          <a:xfrm>
            <a:off x="2362200" y="5334000"/>
            <a:ext cx="4244975" cy="887413"/>
            <a:chOff x="1488" y="3360"/>
            <a:chExt cx="2674" cy="559"/>
          </a:xfrm>
        </p:grpSpPr>
        <p:sp>
          <p:nvSpPr>
            <p:cNvPr id="20508" name="Text Box 28"/>
            <p:cNvSpPr txBox="1">
              <a:spLocks noChangeArrowheads="1"/>
            </p:cNvSpPr>
            <p:nvPr/>
          </p:nvSpPr>
          <p:spPr bwMode="auto">
            <a:xfrm>
              <a:off x="1488" y="3504"/>
              <a:ext cx="526" cy="288"/>
            </a:xfrm>
            <a:prstGeom prst="rect">
              <a:avLst/>
            </a:prstGeom>
            <a:noFill/>
            <a:ln w="9525">
              <a:noFill/>
              <a:miter lim="800000"/>
              <a:headEnd/>
              <a:tailEnd/>
            </a:ln>
            <a:effectLst/>
          </p:spPr>
          <p:txBody>
            <a:bodyPr wrap="none">
              <a:spAutoFit/>
            </a:bodyPr>
            <a:lstStyle/>
            <a:p>
              <a:r>
                <a:rPr lang="en-US" i="1"/>
                <a:t>K</a:t>
              </a:r>
              <a:r>
                <a:rPr lang="en-US" i="1" baseline="-25000"/>
                <a:t>c</a:t>
              </a:r>
              <a:r>
                <a:rPr lang="en-US"/>
                <a:t> = </a:t>
              </a:r>
              <a:endParaRPr lang="en-US" i="1"/>
            </a:p>
          </p:txBody>
        </p:sp>
        <p:grpSp>
          <p:nvGrpSpPr>
            <p:cNvPr id="20518" name="Group 38"/>
            <p:cNvGrpSpPr>
              <a:grpSpLocks/>
            </p:cNvGrpSpPr>
            <p:nvPr/>
          </p:nvGrpSpPr>
          <p:grpSpPr bwMode="auto">
            <a:xfrm>
              <a:off x="1922" y="3360"/>
              <a:ext cx="1217" cy="559"/>
              <a:chOff x="2246" y="3529"/>
              <a:chExt cx="1217" cy="559"/>
            </a:xfrm>
          </p:grpSpPr>
          <p:sp>
            <p:nvSpPr>
              <p:cNvPr id="20515" name="Text Box 35"/>
              <p:cNvSpPr txBox="1">
                <a:spLocks noChangeArrowheads="1"/>
              </p:cNvSpPr>
              <p:nvPr/>
            </p:nvSpPr>
            <p:spPr bwMode="auto">
              <a:xfrm>
                <a:off x="2246" y="3529"/>
                <a:ext cx="1217" cy="288"/>
              </a:xfrm>
              <a:prstGeom prst="rect">
                <a:avLst/>
              </a:prstGeom>
              <a:noFill/>
              <a:ln w="9525">
                <a:noFill/>
                <a:miter lim="800000"/>
                <a:headEnd/>
                <a:tailEnd/>
              </a:ln>
              <a:effectLst/>
            </p:spPr>
            <p:txBody>
              <a:bodyPr wrap="none">
                <a:spAutoFit/>
              </a:bodyPr>
              <a:lstStyle/>
              <a:p>
                <a:r>
                  <a:rPr lang="en-US"/>
                  <a:t>(0.012 + 2</a:t>
                </a:r>
                <a:r>
                  <a:rPr lang="en-US" i="1"/>
                  <a:t>x</a:t>
                </a:r>
                <a:r>
                  <a:rPr lang="en-US"/>
                  <a:t>)</a:t>
                </a:r>
                <a:r>
                  <a:rPr lang="en-US" baseline="30000"/>
                  <a:t>2</a:t>
                </a:r>
                <a:endParaRPr lang="en-US"/>
              </a:p>
            </p:txBody>
          </p:sp>
          <p:sp>
            <p:nvSpPr>
              <p:cNvPr id="20516" name="Text Box 36"/>
              <p:cNvSpPr txBox="1">
                <a:spLocks noChangeArrowheads="1"/>
              </p:cNvSpPr>
              <p:nvPr/>
            </p:nvSpPr>
            <p:spPr bwMode="auto">
              <a:xfrm>
                <a:off x="2423" y="3800"/>
                <a:ext cx="863" cy="288"/>
              </a:xfrm>
              <a:prstGeom prst="rect">
                <a:avLst/>
              </a:prstGeom>
              <a:noFill/>
              <a:ln w="9525">
                <a:noFill/>
                <a:miter lim="800000"/>
                <a:headEnd/>
                <a:tailEnd/>
              </a:ln>
              <a:effectLst/>
            </p:spPr>
            <p:txBody>
              <a:bodyPr wrap="none">
                <a:spAutoFit/>
              </a:bodyPr>
              <a:lstStyle/>
              <a:p>
                <a:r>
                  <a:rPr lang="en-US"/>
                  <a:t>0.063 - </a:t>
                </a:r>
                <a:r>
                  <a:rPr lang="en-US" i="1"/>
                  <a:t>x</a:t>
                </a:r>
                <a:endParaRPr lang="en-US"/>
              </a:p>
            </p:txBody>
          </p:sp>
          <p:sp>
            <p:nvSpPr>
              <p:cNvPr id="20517" name="Line 37"/>
              <p:cNvSpPr>
                <a:spLocks noChangeShapeType="1"/>
              </p:cNvSpPr>
              <p:nvPr/>
            </p:nvSpPr>
            <p:spPr bwMode="auto">
              <a:xfrm>
                <a:off x="2302" y="3809"/>
                <a:ext cx="1104" cy="0"/>
              </a:xfrm>
              <a:prstGeom prst="line">
                <a:avLst/>
              </a:prstGeom>
              <a:noFill/>
              <a:ln w="28575">
                <a:solidFill>
                  <a:schemeClr val="tx1"/>
                </a:solidFill>
                <a:round/>
                <a:headEnd/>
                <a:tailEnd/>
              </a:ln>
              <a:effectLst/>
            </p:spPr>
            <p:txBody>
              <a:bodyPr/>
              <a:lstStyle/>
              <a:p>
                <a:endParaRPr lang="en-US"/>
              </a:p>
            </p:txBody>
          </p:sp>
        </p:grpSp>
        <p:sp>
          <p:nvSpPr>
            <p:cNvPr id="20519" name="Text Box 39"/>
            <p:cNvSpPr txBox="1">
              <a:spLocks noChangeArrowheads="1"/>
            </p:cNvSpPr>
            <p:nvPr/>
          </p:nvSpPr>
          <p:spPr bwMode="auto">
            <a:xfrm>
              <a:off x="3084" y="3503"/>
              <a:ext cx="1078" cy="288"/>
            </a:xfrm>
            <a:prstGeom prst="rect">
              <a:avLst/>
            </a:prstGeom>
            <a:noFill/>
            <a:ln w="9525">
              <a:noFill/>
              <a:miter lim="800000"/>
              <a:headEnd/>
              <a:tailEnd/>
            </a:ln>
            <a:effectLst/>
          </p:spPr>
          <p:txBody>
            <a:bodyPr wrap="none">
              <a:spAutoFit/>
            </a:bodyPr>
            <a:lstStyle/>
            <a:p>
              <a:r>
                <a:rPr lang="en-US"/>
                <a:t>= 1.1 x 10</a:t>
              </a:r>
              <a:r>
                <a:rPr lang="en-US" baseline="30000"/>
                <a:t>-3</a:t>
              </a:r>
              <a:endParaRPr lang="en-US"/>
            </a:p>
          </p:txBody>
        </p:sp>
      </p:grpSp>
      <p:grpSp>
        <p:nvGrpSpPr>
          <p:cNvPr id="20524" name="Group 44"/>
          <p:cNvGrpSpPr>
            <a:grpSpLocks/>
          </p:cNvGrpSpPr>
          <p:nvPr/>
        </p:nvGrpSpPr>
        <p:grpSpPr bwMode="auto">
          <a:xfrm>
            <a:off x="1651000" y="3581400"/>
            <a:ext cx="406400" cy="1524000"/>
            <a:chOff x="1040" y="2256"/>
            <a:chExt cx="256" cy="960"/>
          </a:xfrm>
        </p:grpSpPr>
        <p:sp>
          <p:nvSpPr>
            <p:cNvPr id="20521" name="Oval 41"/>
            <p:cNvSpPr>
              <a:spLocks noChangeArrowheads="1"/>
            </p:cNvSpPr>
            <p:nvPr/>
          </p:nvSpPr>
          <p:spPr bwMode="auto">
            <a:xfrm>
              <a:off x="1056" y="2592"/>
              <a:ext cx="240" cy="288"/>
            </a:xfrm>
            <a:prstGeom prst="ellipse">
              <a:avLst/>
            </a:prstGeom>
            <a:noFill/>
            <a:ln w="28575">
              <a:solidFill>
                <a:srgbClr val="FF0000"/>
              </a:solidFill>
              <a:round/>
              <a:headEnd/>
              <a:tailEnd/>
            </a:ln>
            <a:effectLst/>
          </p:spPr>
          <p:txBody>
            <a:bodyPr wrap="none" anchor="ctr"/>
            <a:lstStyle/>
            <a:p>
              <a:endParaRPr lang="en-US"/>
            </a:p>
          </p:txBody>
        </p:sp>
        <p:sp>
          <p:nvSpPr>
            <p:cNvPr id="20522" name="Oval 42"/>
            <p:cNvSpPr>
              <a:spLocks noChangeArrowheads="1"/>
            </p:cNvSpPr>
            <p:nvPr/>
          </p:nvSpPr>
          <p:spPr bwMode="auto">
            <a:xfrm>
              <a:off x="1056" y="2928"/>
              <a:ext cx="240" cy="288"/>
            </a:xfrm>
            <a:prstGeom prst="ellipse">
              <a:avLst/>
            </a:prstGeom>
            <a:noFill/>
            <a:ln w="28575">
              <a:solidFill>
                <a:srgbClr val="FF0000"/>
              </a:solidFill>
              <a:round/>
              <a:headEnd/>
              <a:tailEnd/>
            </a:ln>
            <a:effectLst/>
          </p:spPr>
          <p:txBody>
            <a:bodyPr wrap="none" anchor="ctr"/>
            <a:lstStyle/>
            <a:p>
              <a:endParaRPr lang="en-US"/>
            </a:p>
          </p:txBody>
        </p:sp>
        <p:sp>
          <p:nvSpPr>
            <p:cNvPr id="20523" name="Oval 43"/>
            <p:cNvSpPr>
              <a:spLocks noChangeArrowheads="1"/>
            </p:cNvSpPr>
            <p:nvPr/>
          </p:nvSpPr>
          <p:spPr bwMode="auto">
            <a:xfrm>
              <a:off x="1040" y="2256"/>
              <a:ext cx="240" cy="288"/>
            </a:xfrm>
            <a:prstGeom prst="ellipse">
              <a:avLst/>
            </a:prstGeom>
            <a:noFill/>
            <a:ln w="28575">
              <a:solidFill>
                <a:srgbClr val="FF0000"/>
              </a:solidFill>
              <a:round/>
              <a:headEnd/>
              <a:tailEnd/>
            </a:ln>
            <a:effectLst/>
          </p:spPr>
          <p:txBody>
            <a:bodyPr wrap="none" anchor="ctr"/>
            <a:lstStyle/>
            <a:p>
              <a:endParaRPr lang="en-US"/>
            </a:p>
          </p:txBody>
        </p:sp>
      </p:grpSp>
      <p:sp>
        <p:nvSpPr>
          <p:cNvPr id="20526" name="WordArt 46"/>
          <p:cNvSpPr>
            <a:spLocks noChangeArrowheads="1" noChangeShapeType="1" noTextEdit="1"/>
          </p:cNvSpPr>
          <p:nvPr/>
        </p:nvSpPr>
        <p:spPr bwMode="auto">
          <a:xfrm>
            <a:off x="533400" y="3886200"/>
            <a:ext cx="752475" cy="1179513"/>
          </a:xfrm>
          <a:prstGeom prst="rect">
            <a:avLst/>
          </a:prstGeom>
        </p:spPr>
        <p:txBody>
          <a:bodyPr wrap="none" fromWordArt="1">
            <a:prstTxWarp prst="textSlantUp">
              <a:avLst>
                <a:gd name="adj" fmla="val 55556"/>
              </a:avLst>
            </a:prstTxWarp>
          </a:bodyPr>
          <a:lstStyle/>
          <a:p>
            <a:pPr algn="ctr"/>
            <a:r>
              <a:rPr lang="en-US" sz="3600" kern="10">
                <a:ln w="9525">
                  <a:noFill/>
                  <a:round/>
                  <a:headEnd/>
                  <a:tailEnd/>
                </a:ln>
                <a:solidFill>
                  <a:schemeClr val="accent2"/>
                </a:solidFill>
                <a:latin typeface="Arial"/>
                <a:cs typeface="Arial"/>
              </a:rPr>
              <a:t>ICE</a:t>
            </a:r>
          </a:p>
        </p:txBody>
      </p:sp>
      <p:sp>
        <p:nvSpPr>
          <p:cNvPr id="20527" name="Text Box 47"/>
          <p:cNvSpPr txBox="1">
            <a:spLocks noChangeArrowheads="1"/>
          </p:cNvSpPr>
          <p:nvPr/>
        </p:nvSpPr>
        <p:spPr bwMode="auto">
          <a:xfrm>
            <a:off x="7010400" y="5486400"/>
            <a:ext cx="1828800" cy="457200"/>
          </a:xfrm>
          <a:prstGeom prst="rect">
            <a:avLst/>
          </a:prstGeom>
          <a:noFill/>
          <a:ln w="9525">
            <a:noFill/>
            <a:miter lim="800000"/>
            <a:headEnd/>
            <a:tailEnd/>
          </a:ln>
          <a:effectLst/>
        </p:spPr>
        <p:txBody>
          <a:bodyPr>
            <a:spAutoFit/>
          </a:bodyPr>
          <a:lstStyle/>
          <a:p>
            <a:pPr>
              <a:spcBef>
                <a:spcPct val="50000"/>
              </a:spcBef>
            </a:pPr>
            <a:r>
              <a:rPr lang="en-US"/>
              <a:t>Solve for </a:t>
            </a:r>
            <a:r>
              <a:rPr lang="en-US" i="1"/>
              <a:t>x</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97"/>
                                        </p:tgtEl>
                                        <p:attrNameLst>
                                          <p:attrName>style.visibility</p:attrName>
                                        </p:attrNameLst>
                                      </p:cBhvr>
                                      <p:to>
                                        <p:strVal val="visible"/>
                                      </p:to>
                                    </p:set>
                                    <p:anim calcmode="lin" valueType="num">
                                      <p:cBhvr additive="base">
                                        <p:cTn id="7" dur="500" fill="hold"/>
                                        <p:tgtEl>
                                          <p:spTgt spid="20497"/>
                                        </p:tgtEl>
                                        <p:attrNameLst>
                                          <p:attrName>ppt_x</p:attrName>
                                        </p:attrNameLst>
                                      </p:cBhvr>
                                      <p:tavLst>
                                        <p:tav tm="0">
                                          <p:val>
                                            <p:strVal val="0-#ppt_w/2"/>
                                          </p:val>
                                        </p:tav>
                                        <p:tav tm="100000">
                                          <p:val>
                                            <p:strVal val="#ppt_x"/>
                                          </p:val>
                                        </p:tav>
                                      </p:tavLst>
                                    </p:anim>
                                    <p:anim calcmode="lin" valueType="num">
                                      <p:cBhvr additive="base">
                                        <p:cTn id="8" dur="500" fill="hold"/>
                                        <p:tgtEl>
                                          <p:spTgt spid="2049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0498"/>
                                        </p:tgtEl>
                                        <p:attrNameLst>
                                          <p:attrName>style.visibility</p:attrName>
                                        </p:attrNameLst>
                                      </p:cBhvr>
                                      <p:to>
                                        <p:strVal val="visible"/>
                                      </p:to>
                                    </p:set>
                                    <p:anim calcmode="lin" valueType="num">
                                      <p:cBhvr additive="base">
                                        <p:cTn id="13" dur="500" fill="hold"/>
                                        <p:tgtEl>
                                          <p:spTgt spid="20498"/>
                                        </p:tgtEl>
                                        <p:attrNameLst>
                                          <p:attrName>ppt_x</p:attrName>
                                        </p:attrNameLst>
                                      </p:cBhvr>
                                      <p:tavLst>
                                        <p:tav tm="0">
                                          <p:val>
                                            <p:strVal val="0-#ppt_w/2"/>
                                          </p:val>
                                        </p:tav>
                                        <p:tav tm="100000">
                                          <p:val>
                                            <p:strVal val="#ppt_x"/>
                                          </p:val>
                                        </p:tav>
                                      </p:tavLst>
                                    </p:anim>
                                    <p:anim calcmode="lin" valueType="num">
                                      <p:cBhvr additive="base">
                                        <p:cTn id="14" dur="500" fill="hold"/>
                                        <p:tgtEl>
                                          <p:spTgt spid="2049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499"/>
                                        </p:tgtEl>
                                        <p:attrNameLst>
                                          <p:attrName>style.visibility</p:attrName>
                                        </p:attrNameLst>
                                      </p:cBhvr>
                                      <p:to>
                                        <p:strVal val="visible"/>
                                      </p:to>
                                    </p:set>
                                    <p:anim calcmode="lin" valueType="num">
                                      <p:cBhvr additive="base">
                                        <p:cTn id="19" dur="500" fill="hold"/>
                                        <p:tgtEl>
                                          <p:spTgt spid="20499"/>
                                        </p:tgtEl>
                                        <p:attrNameLst>
                                          <p:attrName>ppt_x</p:attrName>
                                        </p:attrNameLst>
                                      </p:cBhvr>
                                      <p:tavLst>
                                        <p:tav tm="0">
                                          <p:val>
                                            <p:strVal val="0-#ppt_w/2"/>
                                          </p:val>
                                        </p:tav>
                                        <p:tav tm="100000">
                                          <p:val>
                                            <p:strVal val="#ppt_x"/>
                                          </p:val>
                                        </p:tav>
                                      </p:tavLst>
                                    </p:anim>
                                    <p:anim calcmode="lin" valueType="num">
                                      <p:cBhvr additive="base">
                                        <p:cTn id="20" dur="500" fill="hold"/>
                                        <p:tgtEl>
                                          <p:spTgt spid="2049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0502"/>
                                        </p:tgtEl>
                                        <p:attrNameLst>
                                          <p:attrName>style.visibility</p:attrName>
                                        </p:attrNameLst>
                                      </p:cBhvr>
                                      <p:to>
                                        <p:strVal val="visible"/>
                                      </p:to>
                                    </p:set>
                                    <p:anim calcmode="lin" valueType="num">
                                      <p:cBhvr additive="base">
                                        <p:cTn id="25" dur="500" fill="hold"/>
                                        <p:tgtEl>
                                          <p:spTgt spid="20502"/>
                                        </p:tgtEl>
                                        <p:attrNameLst>
                                          <p:attrName>ppt_x</p:attrName>
                                        </p:attrNameLst>
                                      </p:cBhvr>
                                      <p:tavLst>
                                        <p:tav tm="0">
                                          <p:val>
                                            <p:strVal val="1+#ppt_w/2"/>
                                          </p:val>
                                        </p:tav>
                                        <p:tav tm="100000">
                                          <p:val>
                                            <p:strVal val="#ppt_x"/>
                                          </p:val>
                                        </p:tav>
                                      </p:tavLst>
                                    </p:anim>
                                    <p:anim calcmode="lin" valueType="num">
                                      <p:cBhvr additive="base">
                                        <p:cTn id="26" dur="500" fill="hold"/>
                                        <p:tgtEl>
                                          <p:spTgt spid="2050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0503"/>
                                        </p:tgtEl>
                                        <p:attrNameLst>
                                          <p:attrName>style.visibility</p:attrName>
                                        </p:attrNameLst>
                                      </p:cBhvr>
                                      <p:to>
                                        <p:strVal val="visible"/>
                                      </p:to>
                                    </p:set>
                                    <p:anim calcmode="lin" valueType="num">
                                      <p:cBhvr additive="base">
                                        <p:cTn id="31" dur="500" fill="hold"/>
                                        <p:tgtEl>
                                          <p:spTgt spid="20503"/>
                                        </p:tgtEl>
                                        <p:attrNameLst>
                                          <p:attrName>ppt_x</p:attrName>
                                        </p:attrNameLst>
                                      </p:cBhvr>
                                      <p:tavLst>
                                        <p:tav tm="0">
                                          <p:val>
                                            <p:strVal val="1+#ppt_w/2"/>
                                          </p:val>
                                        </p:tav>
                                        <p:tav tm="100000">
                                          <p:val>
                                            <p:strVal val="#ppt_x"/>
                                          </p:val>
                                        </p:tav>
                                      </p:tavLst>
                                    </p:anim>
                                    <p:anim calcmode="lin" valueType="num">
                                      <p:cBhvr additive="base">
                                        <p:cTn id="32" dur="500" fill="hold"/>
                                        <p:tgtEl>
                                          <p:spTgt spid="2050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0500"/>
                                        </p:tgtEl>
                                        <p:attrNameLst>
                                          <p:attrName>style.visibility</p:attrName>
                                        </p:attrNameLst>
                                      </p:cBhvr>
                                      <p:to>
                                        <p:strVal val="visible"/>
                                      </p:to>
                                    </p:set>
                                    <p:anim calcmode="lin" valueType="num">
                                      <p:cBhvr additive="base">
                                        <p:cTn id="37" dur="500" fill="hold"/>
                                        <p:tgtEl>
                                          <p:spTgt spid="20500"/>
                                        </p:tgtEl>
                                        <p:attrNameLst>
                                          <p:attrName>ppt_x</p:attrName>
                                        </p:attrNameLst>
                                      </p:cBhvr>
                                      <p:tavLst>
                                        <p:tav tm="0">
                                          <p:val>
                                            <p:strVal val="0-#ppt_w/2"/>
                                          </p:val>
                                        </p:tav>
                                        <p:tav tm="100000">
                                          <p:val>
                                            <p:strVal val="#ppt_x"/>
                                          </p:val>
                                        </p:tav>
                                      </p:tavLst>
                                    </p:anim>
                                    <p:anim calcmode="lin" valueType="num">
                                      <p:cBhvr additive="base">
                                        <p:cTn id="38" dur="500" fill="hold"/>
                                        <p:tgtEl>
                                          <p:spTgt spid="2050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0504"/>
                                        </p:tgtEl>
                                        <p:attrNameLst>
                                          <p:attrName>style.visibility</p:attrName>
                                        </p:attrNameLst>
                                      </p:cBhvr>
                                      <p:to>
                                        <p:strVal val="visible"/>
                                      </p:to>
                                    </p:set>
                                    <p:anim calcmode="lin" valueType="num">
                                      <p:cBhvr additive="base">
                                        <p:cTn id="43" dur="500" fill="hold"/>
                                        <p:tgtEl>
                                          <p:spTgt spid="20504"/>
                                        </p:tgtEl>
                                        <p:attrNameLst>
                                          <p:attrName>ppt_x</p:attrName>
                                        </p:attrNameLst>
                                      </p:cBhvr>
                                      <p:tavLst>
                                        <p:tav tm="0">
                                          <p:val>
                                            <p:strVal val="1+#ppt_w/2"/>
                                          </p:val>
                                        </p:tav>
                                        <p:tav tm="100000">
                                          <p:val>
                                            <p:strVal val="#ppt_x"/>
                                          </p:val>
                                        </p:tav>
                                      </p:tavLst>
                                    </p:anim>
                                    <p:anim calcmode="lin" valueType="num">
                                      <p:cBhvr additive="base">
                                        <p:cTn id="44" dur="500" fill="hold"/>
                                        <p:tgtEl>
                                          <p:spTgt spid="2050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0505"/>
                                        </p:tgtEl>
                                        <p:attrNameLst>
                                          <p:attrName>style.visibility</p:attrName>
                                        </p:attrNameLst>
                                      </p:cBhvr>
                                      <p:to>
                                        <p:strVal val="visible"/>
                                      </p:to>
                                    </p:set>
                                    <p:anim calcmode="lin" valueType="num">
                                      <p:cBhvr additive="base">
                                        <p:cTn id="49" dur="500" fill="hold"/>
                                        <p:tgtEl>
                                          <p:spTgt spid="20505"/>
                                        </p:tgtEl>
                                        <p:attrNameLst>
                                          <p:attrName>ppt_x</p:attrName>
                                        </p:attrNameLst>
                                      </p:cBhvr>
                                      <p:tavLst>
                                        <p:tav tm="0">
                                          <p:val>
                                            <p:strVal val="1+#ppt_w/2"/>
                                          </p:val>
                                        </p:tav>
                                        <p:tav tm="100000">
                                          <p:val>
                                            <p:strVal val="#ppt_x"/>
                                          </p:val>
                                        </p:tav>
                                      </p:tavLst>
                                    </p:anim>
                                    <p:anim calcmode="lin" valueType="num">
                                      <p:cBhvr additive="base">
                                        <p:cTn id="50" dur="500" fill="hold"/>
                                        <p:tgtEl>
                                          <p:spTgt spid="2050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0501"/>
                                        </p:tgtEl>
                                        <p:attrNameLst>
                                          <p:attrName>style.visibility</p:attrName>
                                        </p:attrNameLst>
                                      </p:cBhvr>
                                      <p:to>
                                        <p:strVal val="visible"/>
                                      </p:to>
                                    </p:set>
                                    <p:anim calcmode="lin" valueType="num">
                                      <p:cBhvr additive="base">
                                        <p:cTn id="55" dur="500" fill="hold"/>
                                        <p:tgtEl>
                                          <p:spTgt spid="20501"/>
                                        </p:tgtEl>
                                        <p:attrNameLst>
                                          <p:attrName>ppt_x</p:attrName>
                                        </p:attrNameLst>
                                      </p:cBhvr>
                                      <p:tavLst>
                                        <p:tav tm="0">
                                          <p:val>
                                            <p:strVal val="0-#ppt_w/2"/>
                                          </p:val>
                                        </p:tav>
                                        <p:tav tm="100000">
                                          <p:val>
                                            <p:strVal val="#ppt_x"/>
                                          </p:val>
                                        </p:tav>
                                      </p:tavLst>
                                    </p:anim>
                                    <p:anim calcmode="lin" valueType="num">
                                      <p:cBhvr additive="base">
                                        <p:cTn id="56" dur="500" fill="hold"/>
                                        <p:tgtEl>
                                          <p:spTgt spid="2050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20506"/>
                                        </p:tgtEl>
                                        <p:attrNameLst>
                                          <p:attrName>style.visibility</p:attrName>
                                        </p:attrNameLst>
                                      </p:cBhvr>
                                      <p:to>
                                        <p:strVal val="visible"/>
                                      </p:to>
                                    </p:set>
                                    <p:anim calcmode="lin" valueType="num">
                                      <p:cBhvr additive="base">
                                        <p:cTn id="61" dur="500" fill="hold"/>
                                        <p:tgtEl>
                                          <p:spTgt spid="20506"/>
                                        </p:tgtEl>
                                        <p:attrNameLst>
                                          <p:attrName>ppt_x</p:attrName>
                                        </p:attrNameLst>
                                      </p:cBhvr>
                                      <p:tavLst>
                                        <p:tav tm="0">
                                          <p:val>
                                            <p:strVal val="1+#ppt_w/2"/>
                                          </p:val>
                                        </p:tav>
                                        <p:tav tm="100000">
                                          <p:val>
                                            <p:strVal val="#ppt_x"/>
                                          </p:val>
                                        </p:tav>
                                      </p:tavLst>
                                    </p:anim>
                                    <p:anim calcmode="lin" valueType="num">
                                      <p:cBhvr additive="base">
                                        <p:cTn id="62" dur="500" fill="hold"/>
                                        <p:tgtEl>
                                          <p:spTgt spid="20506"/>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20507"/>
                                        </p:tgtEl>
                                        <p:attrNameLst>
                                          <p:attrName>style.visibility</p:attrName>
                                        </p:attrNameLst>
                                      </p:cBhvr>
                                      <p:to>
                                        <p:strVal val="visible"/>
                                      </p:to>
                                    </p:set>
                                    <p:anim calcmode="lin" valueType="num">
                                      <p:cBhvr additive="base">
                                        <p:cTn id="67" dur="500" fill="hold"/>
                                        <p:tgtEl>
                                          <p:spTgt spid="20507"/>
                                        </p:tgtEl>
                                        <p:attrNameLst>
                                          <p:attrName>ppt_x</p:attrName>
                                        </p:attrNameLst>
                                      </p:cBhvr>
                                      <p:tavLst>
                                        <p:tav tm="0">
                                          <p:val>
                                            <p:strVal val="1+#ppt_w/2"/>
                                          </p:val>
                                        </p:tav>
                                        <p:tav tm="100000">
                                          <p:val>
                                            <p:strVal val="#ppt_x"/>
                                          </p:val>
                                        </p:tav>
                                      </p:tavLst>
                                    </p:anim>
                                    <p:anim calcmode="lin" valueType="num">
                                      <p:cBhvr additive="base">
                                        <p:cTn id="68" dur="500" fill="hold"/>
                                        <p:tgtEl>
                                          <p:spTgt spid="20507"/>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499"/>
                                          </p:stCondLst>
                                        </p:cTn>
                                        <p:tgtEl>
                                          <p:spTgt spid="20524"/>
                                        </p:tgtEl>
                                        <p:attrNameLst>
                                          <p:attrName>style.visibility</p:attrName>
                                        </p:attrNameLst>
                                      </p:cBhvr>
                                      <p:to>
                                        <p:strVal val="visible"/>
                                      </p:to>
                                    </p:set>
                                  </p:childTnLst>
                                  <p:subTnLst>
                                    <p:set>
                                      <p:cBhvr override="childStyle">
                                        <p:cTn dur="1" fill="hold" display="0" masterRel="nextClick" afterEffect="1"/>
                                        <p:tgtEl>
                                          <p:spTgt spid="20524"/>
                                        </p:tgtEl>
                                        <p:attrNameLst>
                                          <p:attrName>style.visibility</p:attrName>
                                        </p:attrNameLst>
                                      </p:cBhvr>
                                      <p:to>
                                        <p:strVal val="hidden"/>
                                      </p:to>
                                    </p:set>
                                  </p:subTnLst>
                                </p:cTn>
                              </p:par>
                            </p:childTnLst>
                          </p:cTn>
                        </p:par>
                      </p:childTnLst>
                    </p:cTn>
                  </p:par>
                  <p:par>
                    <p:cTn id="73" fill="hold">
                      <p:stCondLst>
                        <p:cond delay="indefinite"/>
                      </p:stCondLst>
                      <p:childTnLst>
                        <p:par>
                          <p:cTn id="74" fill="hold">
                            <p:stCondLst>
                              <p:cond delay="0"/>
                            </p:stCondLst>
                            <p:childTnLst>
                              <p:par>
                                <p:cTn id="75" presetID="23" presetClass="entr" presetSubtype="16" fill="hold" grpId="0" nodeType="clickEffect">
                                  <p:stCondLst>
                                    <p:cond delay="0"/>
                                  </p:stCondLst>
                                  <p:childTnLst>
                                    <p:set>
                                      <p:cBhvr>
                                        <p:cTn id="76" dur="1" fill="hold">
                                          <p:stCondLst>
                                            <p:cond delay="0"/>
                                          </p:stCondLst>
                                        </p:cTn>
                                        <p:tgtEl>
                                          <p:spTgt spid="20526"/>
                                        </p:tgtEl>
                                        <p:attrNameLst>
                                          <p:attrName>style.visibility</p:attrName>
                                        </p:attrNameLst>
                                      </p:cBhvr>
                                      <p:to>
                                        <p:strVal val="visible"/>
                                      </p:to>
                                    </p:set>
                                    <p:anim calcmode="lin" valueType="num">
                                      <p:cBhvr>
                                        <p:cTn id="77" dur="500" fill="hold"/>
                                        <p:tgtEl>
                                          <p:spTgt spid="20526"/>
                                        </p:tgtEl>
                                        <p:attrNameLst>
                                          <p:attrName>ppt_w</p:attrName>
                                        </p:attrNameLst>
                                      </p:cBhvr>
                                      <p:tavLst>
                                        <p:tav tm="0">
                                          <p:val>
                                            <p:fltVal val="0"/>
                                          </p:val>
                                        </p:tav>
                                        <p:tav tm="100000">
                                          <p:val>
                                            <p:strVal val="#ppt_w"/>
                                          </p:val>
                                        </p:tav>
                                      </p:tavLst>
                                    </p:anim>
                                    <p:anim calcmode="lin" valueType="num">
                                      <p:cBhvr>
                                        <p:cTn id="78" dur="500" fill="hold"/>
                                        <p:tgtEl>
                                          <p:spTgt spid="20526"/>
                                        </p:tgtEl>
                                        <p:attrNameLst>
                                          <p:attrName>ppt_h</p:attrName>
                                        </p:attrNameLst>
                                      </p:cBhvr>
                                      <p:tavLst>
                                        <p:tav tm="0">
                                          <p:val>
                                            <p:fltVal val="0"/>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nodeType="clickEffect">
                                  <p:stCondLst>
                                    <p:cond delay="0"/>
                                  </p:stCondLst>
                                  <p:childTnLst>
                                    <p:set>
                                      <p:cBhvr>
                                        <p:cTn id="82" dur="1" fill="hold">
                                          <p:stCondLst>
                                            <p:cond delay="0"/>
                                          </p:stCondLst>
                                        </p:cTn>
                                        <p:tgtEl>
                                          <p:spTgt spid="20509"/>
                                        </p:tgtEl>
                                        <p:attrNameLst>
                                          <p:attrName>style.visibility</p:attrName>
                                        </p:attrNameLst>
                                      </p:cBhvr>
                                      <p:to>
                                        <p:strVal val="visible"/>
                                      </p:to>
                                    </p:set>
                                    <p:anim calcmode="lin" valueType="num">
                                      <p:cBhvr additive="base">
                                        <p:cTn id="83" dur="500" fill="hold"/>
                                        <p:tgtEl>
                                          <p:spTgt spid="20509"/>
                                        </p:tgtEl>
                                        <p:attrNameLst>
                                          <p:attrName>ppt_x</p:attrName>
                                        </p:attrNameLst>
                                      </p:cBhvr>
                                      <p:tavLst>
                                        <p:tav tm="0">
                                          <p:val>
                                            <p:strVal val="0-#ppt_w/2"/>
                                          </p:val>
                                        </p:tav>
                                        <p:tav tm="100000">
                                          <p:val>
                                            <p:strVal val="#ppt_x"/>
                                          </p:val>
                                        </p:tav>
                                      </p:tavLst>
                                    </p:anim>
                                    <p:anim calcmode="lin" valueType="num">
                                      <p:cBhvr additive="base">
                                        <p:cTn id="84" dur="500" fill="hold"/>
                                        <p:tgtEl>
                                          <p:spTgt spid="20509"/>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2" fill="hold" nodeType="clickEffect">
                                  <p:stCondLst>
                                    <p:cond delay="0"/>
                                  </p:stCondLst>
                                  <p:childTnLst>
                                    <p:set>
                                      <p:cBhvr>
                                        <p:cTn id="88" dur="1" fill="hold">
                                          <p:stCondLst>
                                            <p:cond delay="0"/>
                                          </p:stCondLst>
                                        </p:cTn>
                                        <p:tgtEl>
                                          <p:spTgt spid="20528"/>
                                        </p:tgtEl>
                                        <p:attrNameLst>
                                          <p:attrName>style.visibility</p:attrName>
                                        </p:attrNameLst>
                                      </p:cBhvr>
                                      <p:to>
                                        <p:strVal val="visible"/>
                                      </p:to>
                                    </p:set>
                                    <p:anim calcmode="lin" valueType="num">
                                      <p:cBhvr additive="base">
                                        <p:cTn id="89" dur="500" fill="hold"/>
                                        <p:tgtEl>
                                          <p:spTgt spid="20528"/>
                                        </p:tgtEl>
                                        <p:attrNameLst>
                                          <p:attrName>ppt_x</p:attrName>
                                        </p:attrNameLst>
                                      </p:cBhvr>
                                      <p:tavLst>
                                        <p:tav tm="0">
                                          <p:val>
                                            <p:strVal val="1+#ppt_w/2"/>
                                          </p:val>
                                        </p:tav>
                                        <p:tav tm="100000">
                                          <p:val>
                                            <p:strVal val="#ppt_x"/>
                                          </p:val>
                                        </p:tav>
                                      </p:tavLst>
                                    </p:anim>
                                    <p:anim calcmode="lin" valueType="num">
                                      <p:cBhvr additive="base">
                                        <p:cTn id="90" dur="500" fill="hold"/>
                                        <p:tgtEl>
                                          <p:spTgt spid="20528"/>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2" fill="hold" grpId="0" nodeType="clickEffect">
                                  <p:stCondLst>
                                    <p:cond delay="0"/>
                                  </p:stCondLst>
                                  <p:childTnLst>
                                    <p:set>
                                      <p:cBhvr>
                                        <p:cTn id="94" dur="1" fill="hold">
                                          <p:stCondLst>
                                            <p:cond delay="0"/>
                                          </p:stCondLst>
                                        </p:cTn>
                                        <p:tgtEl>
                                          <p:spTgt spid="20527"/>
                                        </p:tgtEl>
                                        <p:attrNameLst>
                                          <p:attrName>style.visibility</p:attrName>
                                        </p:attrNameLst>
                                      </p:cBhvr>
                                      <p:to>
                                        <p:strVal val="visible"/>
                                      </p:to>
                                    </p:set>
                                    <p:anim calcmode="lin" valueType="num">
                                      <p:cBhvr additive="base">
                                        <p:cTn id="95" dur="500" fill="hold"/>
                                        <p:tgtEl>
                                          <p:spTgt spid="20527"/>
                                        </p:tgtEl>
                                        <p:attrNameLst>
                                          <p:attrName>ppt_x</p:attrName>
                                        </p:attrNameLst>
                                      </p:cBhvr>
                                      <p:tavLst>
                                        <p:tav tm="0">
                                          <p:val>
                                            <p:strVal val="1+#ppt_w/2"/>
                                          </p:val>
                                        </p:tav>
                                        <p:tav tm="100000">
                                          <p:val>
                                            <p:strVal val="#ppt_x"/>
                                          </p:val>
                                        </p:tav>
                                      </p:tavLst>
                                    </p:anim>
                                    <p:anim calcmode="lin" valueType="num">
                                      <p:cBhvr additive="base">
                                        <p:cTn id="96" dur="500" fill="hold"/>
                                        <p:tgtEl>
                                          <p:spTgt spid="205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7" grpId="0" autoUpdateAnimBg="0"/>
      <p:bldP spid="20499" grpId="0" autoUpdateAnimBg="0"/>
      <p:bldP spid="20500" grpId="0" autoUpdateAnimBg="0"/>
      <p:bldP spid="20501" grpId="0" autoUpdateAnimBg="0"/>
      <p:bldP spid="20502" grpId="0" autoUpdateAnimBg="0"/>
      <p:bldP spid="20503" grpId="0" autoUpdateAnimBg="0"/>
      <p:bldP spid="20504" grpId="0" autoUpdateAnimBg="0"/>
      <p:bldP spid="20505" grpId="0" autoUpdateAnimBg="0"/>
      <p:bldP spid="20506" grpId="0" autoUpdateAnimBg="0"/>
      <p:bldP spid="20507" grpId="0" autoUpdateAnimBg="0"/>
      <p:bldP spid="20526" grpId="0" animBg="1"/>
      <p:bldP spid="20527"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lide Number Placeholder 3"/>
          <p:cNvSpPr>
            <a:spLocks noGrp="1"/>
          </p:cNvSpPr>
          <p:nvPr>
            <p:ph type="sldNum" sz="quarter" idx="12"/>
          </p:nvPr>
        </p:nvSpPr>
        <p:spPr/>
        <p:txBody>
          <a:bodyPr/>
          <a:lstStyle/>
          <a:p>
            <a:fld id="{84C63A85-1413-4151-8AAF-FA953818FB38}" type="slidenum">
              <a:rPr lang="en-US"/>
              <a:pPr/>
              <a:t>21</a:t>
            </a:fld>
            <a:endParaRPr lang="en-US"/>
          </a:p>
        </p:txBody>
      </p:sp>
      <p:grpSp>
        <p:nvGrpSpPr>
          <p:cNvPr id="21506" name="Group 2"/>
          <p:cNvGrpSpPr>
            <a:grpSpLocks/>
          </p:cNvGrpSpPr>
          <p:nvPr/>
        </p:nvGrpSpPr>
        <p:grpSpPr bwMode="auto">
          <a:xfrm>
            <a:off x="238125" y="88900"/>
            <a:ext cx="4244975" cy="887413"/>
            <a:chOff x="1488" y="3360"/>
            <a:chExt cx="2674" cy="559"/>
          </a:xfrm>
        </p:grpSpPr>
        <p:sp>
          <p:nvSpPr>
            <p:cNvPr id="21507" name="Text Box 3"/>
            <p:cNvSpPr txBox="1">
              <a:spLocks noChangeArrowheads="1"/>
            </p:cNvSpPr>
            <p:nvPr/>
          </p:nvSpPr>
          <p:spPr bwMode="auto">
            <a:xfrm>
              <a:off x="1488" y="3504"/>
              <a:ext cx="526" cy="288"/>
            </a:xfrm>
            <a:prstGeom prst="rect">
              <a:avLst/>
            </a:prstGeom>
            <a:noFill/>
            <a:ln w="9525">
              <a:noFill/>
              <a:miter lim="800000"/>
              <a:headEnd/>
              <a:tailEnd/>
            </a:ln>
            <a:effectLst/>
          </p:spPr>
          <p:txBody>
            <a:bodyPr wrap="none">
              <a:spAutoFit/>
            </a:bodyPr>
            <a:lstStyle/>
            <a:p>
              <a:r>
                <a:rPr lang="en-US" i="1"/>
                <a:t>K</a:t>
              </a:r>
              <a:r>
                <a:rPr lang="en-US" i="1" baseline="-25000"/>
                <a:t>c</a:t>
              </a:r>
              <a:r>
                <a:rPr lang="en-US"/>
                <a:t> = </a:t>
              </a:r>
              <a:endParaRPr lang="en-US" i="1"/>
            </a:p>
          </p:txBody>
        </p:sp>
        <p:grpSp>
          <p:nvGrpSpPr>
            <p:cNvPr id="21508" name="Group 4"/>
            <p:cNvGrpSpPr>
              <a:grpSpLocks/>
            </p:cNvGrpSpPr>
            <p:nvPr/>
          </p:nvGrpSpPr>
          <p:grpSpPr bwMode="auto">
            <a:xfrm>
              <a:off x="1922" y="3360"/>
              <a:ext cx="1217" cy="559"/>
              <a:chOff x="2246" y="3529"/>
              <a:chExt cx="1217" cy="559"/>
            </a:xfrm>
          </p:grpSpPr>
          <p:sp>
            <p:nvSpPr>
              <p:cNvPr id="21509" name="Text Box 5"/>
              <p:cNvSpPr txBox="1">
                <a:spLocks noChangeArrowheads="1"/>
              </p:cNvSpPr>
              <p:nvPr/>
            </p:nvSpPr>
            <p:spPr bwMode="auto">
              <a:xfrm>
                <a:off x="2246" y="3529"/>
                <a:ext cx="1217" cy="288"/>
              </a:xfrm>
              <a:prstGeom prst="rect">
                <a:avLst/>
              </a:prstGeom>
              <a:noFill/>
              <a:ln w="9525">
                <a:noFill/>
                <a:miter lim="800000"/>
                <a:headEnd/>
                <a:tailEnd/>
              </a:ln>
              <a:effectLst/>
            </p:spPr>
            <p:txBody>
              <a:bodyPr wrap="none">
                <a:spAutoFit/>
              </a:bodyPr>
              <a:lstStyle/>
              <a:p>
                <a:r>
                  <a:rPr lang="en-US"/>
                  <a:t>(0.012 + 2</a:t>
                </a:r>
                <a:r>
                  <a:rPr lang="en-US" i="1"/>
                  <a:t>x</a:t>
                </a:r>
                <a:r>
                  <a:rPr lang="en-US"/>
                  <a:t>)</a:t>
                </a:r>
                <a:r>
                  <a:rPr lang="en-US" baseline="30000"/>
                  <a:t>2</a:t>
                </a:r>
                <a:endParaRPr lang="en-US"/>
              </a:p>
            </p:txBody>
          </p:sp>
          <p:sp>
            <p:nvSpPr>
              <p:cNvPr id="21510" name="Text Box 6"/>
              <p:cNvSpPr txBox="1">
                <a:spLocks noChangeArrowheads="1"/>
              </p:cNvSpPr>
              <p:nvPr/>
            </p:nvSpPr>
            <p:spPr bwMode="auto">
              <a:xfrm>
                <a:off x="2423" y="3800"/>
                <a:ext cx="863" cy="288"/>
              </a:xfrm>
              <a:prstGeom prst="rect">
                <a:avLst/>
              </a:prstGeom>
              <a:noFill/>
              <a:ln w="9525">
                <a:noFill/>
                <a:miter lim="800000"/>
                <a:headEnd/>
                <a:tailEnd/>
              </a:ln>
              <a:effectLst/>
            </p:spPr>
            <p:txBody>
              <a:bodyPr wrap="none">
                <a:spAutoFit/>
              </a:bodyPr>
              <a:lstStyle/>
              <a:p>
                <a:r>
                  <a:rPr lang="en-US"/>
                  <a:t>0.063 - </a:t>
                </a:r>
                <a:r>
                  <a:rPr lang="en-US" i="1"/>
                  <a:t>x</a:t>
                </a:r>
                <a:endParaRPr lang="en-US"/>
              </a:p>
            </p:txBody>
          </p:sp>
          <p:sp>
            <p:nvSpPr>
              <p:cNvPr id="21511" name="Line 7"/>
              <p:cNvSpPr>
                <a:spLocks noChangeShapeType="1"/>
              </p:cNvSpPr>
              <p:nvPr/>
            </p:nvSpPr>
            <p:spPr bwMode="auto">
              <a:xfrm>
                <a:off x="2302" y="3809"/>
                <a:ext cx="1104" cy="0"/>
              </a:xfrm>
              <a:prstGeom prst="line">
                <a:avLst/>
              </a:prstGeom>
              <a:noFill/>
              <a:ln w="28575">
                <a:solidFill>
                  <a:schemeClr val="tx1"/>
                </a:solidFill>
                <a:round/>
                <a:headEnd/>
                <a:tailEnd/>
              </a:ln>
              <a:effectLst/>
            </p:spPr>
            <p:txBody>
              <a:bodyPr/>
              <a:lstStyle/>
              <a:p>
                <a:endParaRPr lang="en-US"/>
              </a:p>
            </p:txBody>
          </p:sp>
        </p:grpSp>
        <p:sp>
          <p:nvSpPr>
            <p:cNvPr id="21512" name="Text Box 8"/>
            <p:cNvSpPr txBox="1">
              <a:spLocks noChangeArrowheads="1"/>
            </p:cNvSpPr>
            <p:nvPr/>
          </p:nvSpPr>
          <p:spPr bwMode="auto">
            <a:xfrm>
              <a:off x="3084" y="3503"/>
              <a:ext cx="1078" cy="288"/>
            </a:xfrm>
            <a:prstGeom prst="rect">
              <a:avLst/>
            </a:prstGeom>
            <a:noFill/>
            <a:ln w="9525">
              <a:noFill/>
              <a:miter lim="800000"/>
              <a:headEnd/>
              <a:tailEnd/>
            </a:ln>
            <a:effectLst/>
          </p:spPr>
          <p:txBody>
            <a:bodyPr wrap="none">
              <a:spAutoFit/>
            </a:bodyPr>
            <a:lstStyle/>
            <a:p>
              <a:r>
                <a:rPr lang="en-US"/>
                <a:t>= 1.1 x 10</a:t>
              </a:r>
              <a:r>
                <a:rPr lang="en-US" baseline="30000"/>
                <a:t>-3</a:t>
              </a:r>
              <a:endParaRPr lang="en-US"/>
            </a:p>
          </p:txBody>
        </p:sp>
      </p:grpSp>
      <p:sp>
        <p:nvSpPr>
          <p:cNvPr id="21513" name="Text Box 9"/>
          <p:cNvSpPr txBox="1">
            <a:spLocks noChangeArrowheads="1"/>
          </p:cNvSpPr>
          <p:nvPr/>
        </p:nvSpPr>
        <p:spPr bwMode="auto">
          <a:xfrm>
            <a:off x="228600" y="914400"/>
            <a:ext cx="6713538" cy="457200"/>
          </a:xfrm>
          <a:prstGeom prst="rect">
            <a:avLst/>
          </a:prstGeom>
          <a:noFill/>
          <a:ln w="9525">
            <a:noFill/>
            <a:miter lim="800000"/>
            <a:headEnd/>
            <a:tailEnd/>
          </a:ln>
          <a:effectLst/>
        </p:spPr>
        <p:txBody>
          <a:bodyPr wrap="none">
            <a:spAutoFit/>
          </a:bodyPr>
          <a:lstStyle/>
          <a:p>
            <a:r>
              <a:rPr lang="en-US"/>
              <a:t>4</a:t>
            </a:r>
            <a:r>
              <a:rPr lang="en-US" i="1"/>
              <a:t>x</a:t>
            </a:r>
            <a:r>
              <a:rPr lang="en-US" baseline="30000"/>
              <a:t>2</a:t>
            </a:r>
            <a:r>
              <a:rPr lang="en-US"/>
              <a:t> + 0.048</a:t>
            </a:r>
            <a:r>
              <a:rPr lang="en-US" i="1"/>
              <a:t>x</a:t>
            </a:r>
            <a:r>
              <a:rPr lang="en-US"/>
              <a:t> + 0.000144 = 0.0000693 – 0.0011</a:t>
            </a:r>
            <a:r>
              <a:rPr lang="en-US" i="1"/>
              <a:t>x</a:t>
            </a:r>
            <a:endParaRPr lang="en-US"/>
          </a:p>
        </p:txBody>
      </p:sp>
      <p:sp>
        <p:nvSpPr>
          <p:cNvPr id="21514" name="Text Box 10"/>
          <p:cNvSpPr txBox="1">
            <a:spLocks noChangeArrowheads="1"/>
          </p:cNvSpPr>
          <p:nvPr/>
        </p:nvSpPr>
        <p:spPr bwMode="auto">
          <a:xfrm>
            <a:off x="228600" y="1371600"/>
            <a:ext cx="4356100" cy="457200"/>
          </a:xfrm>
          <a:prstGeom prst="rect">
            <a:avLst/>
          </a:prstGeom>
          <a:noFill/>
          <a:ln w="9525">
            <a:noFill/>
            <a:miter lim="800000"/>
            <a:headEnd/>
            <a:tailEnd/>
          </a:ln>
          <a:effectLst/>
        </p:spPr>
        <p:txBody>
          <a:bodyPr wrap="none">
            <a:spAutoFit/>
          </a:bodyPr>
          <a:lstStyle/>
          <a:p>
            <a:r>
              <a:rPr lang="en-US"/>
              <a:t>4</a:t>
            </a:r>
            <a:r>
              <a:rPr lang="en-US" i="1"/>
              <a:t>x</a:t>
            </a:r>
            <a:r>
              <a:rPr lang="en-US" baseline="30000"/>
              <a:t>2</a:t>
            </a:r>
            <a:r>
              <a:rPr lang="en-US"/>
              <a:t> + 0.0491</a:t>
            </a:r>
            <a:r>
              <a:rPr lang="en-US" i="1"/>
              <a:t>x</a:t>
            </a:r>
            <a:r>
              <a:rPr lang="en-US"/>
              <a:t> + 0.0000747 = 0</a:t>
            </a:r>
          </a:p>
        </p:txBody>
      </p:sp>
      <p:sp>
        <p:nvSpPr>
          <p:cNvPr id="21515" name="Text Box 11"/>
          <p:cNvSpPr txBox="1">
            <a:spLocks noChangeArrowheads="1"/>
          </p:cNvSpPr>
          <p:nvPr/>
        </p:nvSpPr>
        <p:spPr bwMode="auto">
          <a:xfrm>
            <a:off x="1439863" y="1981200"/>
            <a:ext cx="2217737" cy="457200"/>
          </a:xfrm>
          <a:prstGeom prst="rect">
            <a:avLst/>
          </a:prstGeom>
          <a:noFill/>
          <a:ln w="9525">
            <a:noFill/>
            <a:miter lim="800000"/>
            <a:headEnd/>
            <a:tailEnd/>
          </a:ln>
          <a:effectLst/>
        </p:spPr>
        <p:txBody>
          <a:bodyPr wrap="none">
            <a:spAutoFit/>
          </a:bodyPr>
          <a:lstStyle/>
          <a:p>
            <a:r>
              <a:rPr lang="en-US" i="1"/>
              <a:t>ax</a:t>
            </a:r>
            <a:r>
              <a:rPr lang="en-US" baseline="30000"/>
              <a:t>2</a:t>
            </a:r>
            <a:r>
              <a:rPr lang="en-US"/>
              <a:t> + </a:t>
            </a:r>
            <a:r>
              <a:rPr lang="en-US" i="1"/>
              <a:t>bx</a:t>
            </a:r>
            <a:r>
              <a:rPr lang="en-US"/>
              <a:t> + </a:t>
            </a:r>
            <a:r>
              <a:rPr lang="en-US" i="1"/>
              <a:t>c</a:t>
            </a:r>
            <a:r>
              <a:rPr lang="en-US"/>
              <a:t> =0</a:t>
            </a:r>
            <a:endParaRPr lang="en-US" i="1"/>
          </a:p>
        </p:txBody>
      </p:sp>
      <p:grpSp>
        <p:nvGrpSpPr>
          <p:cNvPr id="21557" name="Group 53"/>
          <p:cNvGrpSpPr>
            <a:grpSpLocks/>
          </p:cNvGrpSpPr>
          <p:nvPr/>
        </p:nvGrpSpPr>
        <p:grpSpPr bwMode="auto">
          <a:xfrm>
            <a:off x="5003800" y="1676400"/>
            <a:ext cx="2714625" cy="927100"/>
            <a:chOff x="3152" y="1056"/>
            <a:chExt cx="1710" cy="584"/>
          </a:xfrm>
        </p:grpSpPr>
        <p:sp>
          <p:nvSpPr>
            <p:cNvPr id="21516" name="Text Box 12"/>
            <p:cNvSpPr txBox="1">
              <a:spLocks noChangeArrowheads="1"/>
            </p:cNvSpPr>
            <p:nvPr/>
          </p:nvSpPr>
          <p:spPr bwMode="auto">
            <a:xfrm>
              <a:off x="3504" y="1129"/>
              <a:ext cx="1358" cy="288"/>
            </a:xfrm>
            <a:prstGeom prst="rect">
              <a:avLst/>
            </a:prstGeom>
            <a:noFill/>
            <a:ln w="9525">
              <a:noFill/>
              <a:miter lim="800000"/>
              <a:headEnd/>
              <a:tailEnd/>
            </a:ln>
            <a:effectLst/>
          </p:spPr>
          <p:txBody>
            <a:bodyPr wrap="none">
              <a:spAutoFit/>
            </a:bodyPr>
            <a:lstStyle/>
            <a:p>
              <a:r>
                <a:rPr lang="en-US"/>
                <a:t>-</a:t>
              </a:r>
              <a:r>
                <a:rPr lang="en-US" i="1"/>
                <a:t>b </a:t>
              </a:r>
              <a:r>
                <a:rPr lang="en-US" i="1">
                  <a:cs typeface="Arial" charset="0"/>
                </a:rPr>
                <a:t>±   b</a:t>
              </a:r>
              <a:r>
                <a:rPr lang="en-US" baseline="30000">
                  <a:cs typeface="Arial" charset="0"/>
                </a:rPr>
                <a:t>2</a:t>
              </a:r>
              <a:r>
                <a:rPr lang="en-US">
                  <a:cs typeface="Arial" charset="0"/>
                </a:rPr>
                <a:t> – 4</a:t>
              </a:r>
              <a:r>
                <a:rPr lang="en-US" i="1">
                  <a:cs typeface="Arial" charset="0"/>
                </a:rPr>
                <a:t>ac</a:t>
              </a:r>
              <a:r>
                <a:rPr lang="en-US"/>
                <a:t> </a:t>
              </a:r>
            </a:p>
          </p:txBody>
        </p:sp>
        <p:sp>
          <p:nvSpPr>
            <p:cNvPr id="21517" name="Text Box 13"/>
            <p:cNvSpPr txBox="1">
              <a:spLocks noChangeArrowheads="1"/>
            </p:cNvSpPr>
            <p:nvPr/>
          </p:nvSpPr>
          <p:spPr bwMode="auto">
            <a:xfrm>
              <a:off x="3850" y="1056"/>
              <a:ext cx="257" cy="365"/>
            </a:xfrm>
            <a:prstGeom prst="rect">
              <a:avLst/>
            </a:prstGeom>
            <a:noFill/>
            <a:ln w="9525">
              <a:noFill/>
              <a:miter lim="800000"/>
              <a:headEnd/>
              <a:tailEnd/>
            </a:ln>
            <a:effectLst/>
          </p:spPr>
          <p:txBody>
            <a:bodyPr wrap="none">
              <a:spAutoFit/>
            </a:bodyPr>
            <a:lstStyle/>
            <a:p>
              <a:r>
                <a:rPr lang="en-US" sz="3200">
                  <a:sym typeface="Symbol" pitchFamily="18" charset="2"/>
                </a:rPr>
                <a:t></a:t>
              </a:r>
              <a:endParaRPr lang="en-US" sz="3200"/>
            </a:p>
          </p:txBody>
        </p:sp>
        <p:sp>
          <p:nvSpPr>
            <p:cNvPr id="21518" name="Line 14"/>
            <p:cNvSpPr>
              <a:spLocks noChangeShapeType="1"/>
            </p:cNvSpPr>
            <p:nvPr/>
          </p:nvSpPr>
          <p:spPr bwMode="auto">
            <a:xfrm>
              <a:off x="4066" y="1104"/>
              <a:ext cx="672" cy="0"/>
            </a:xfrm>
            <a:prstGeom prst="line">
              <a:avLst/>
            </a:prstGeom>
            <a:noFill/>
            <a:ln w="28575">
              <a:solidFill>
                <a:schemeClr val="tx1"/>
              </a:solidFill>
              <a:round/>
              <a:headEnd/>
              <a:tailEnd/>
            </a:ln>
            <a:effectLst/>
          </p:spPr>
          <p:txBody>
            <a:bodyPr/>
            <a:lstStyle/>
            <a:p>
              <a:endParaRPr lang="en-US"/>
            </a:p>
          </p:txBody>
        </p:sp>
        <p:sp>
          <p:nvSpPr>
            <p:cNvPr id="21519" name="Line 15"/>
            <p:cNvSpPr>
              <a:spLocks noChangeShapeType="1"/>
            </p:cNvSpPr>
            <p:nvPr/>
          </p:nvSpPr>
          <p:spPr bwMode="auto">
            <a:xfrm>
              <a:off x="3559" y="1384"/>
              <a:ext cx="1248" cy="0"/>
            </a:xfrm>
            <a:prstGeom prst="line">
              <a:avLst/>
            </a:prstGeom>
            <a:noFill/>
            <a:ln w="28575">
              <a:solidFill>
                <a:schemeClr val="tx1"/>
              </a:solidFill>
              <a:round/>
              <a:headEnd/>
              <a:tailEnd/>
            </a:ln>
            <a:effectLst/>
          </p:spPr>
          <p:txBody>
            <a:bodyPr/>
            <a:lstStyle/>
            <a:p>
              <a:endParaRPr lang="en-US"/>
            </a:p>
          </p:txBody>
        </p:sp>
        <p:sp>
          <p:nvSpPr>
            <p:cNvPr id="21520" name="Text Box 16"/>
            <p:cNvSpPr txBox="1">
              <a:spLocks noChangeArrowheads="1"/>
            </p:cNvSpPr>
            <p:nvPr/>
          </p:nvSpPr>
          <p:spPr bwMode="auto">
            <a:xfrm>
              <a:off x="4018" y="1352"/>
              <a:ext cx="330" cy="288"/>
            </a:xfrm>
            <a:prstGeom prst="rect">
              <a:avLst/>
            </a:prstGeom>
            <a:noFill/>
            <a:ln w="9525">
              <a:noFill/>
              <a:miter lim="800000"/>
              <a:headEnd/>
              <a:tailEnd/>
            </a:ln>
            <a:effectLst/>
          </p:spPr>
          <p:txBody>
            <a:bodyPr wrap="none">
              <a:spAutoFit/>
            </a:bodyPr>
            <a:lstStyle/>
            <a:p>
              <a:r>
                <a:rPr lang="en-US"/>
                <a:t>2</a:t>
              </a:r>
              <a:r>
                <a:rPr lang="en-US" i="1"/>
                <a:t>a</a:t>
              </a:r>
              <a:endParaRPr lang="en-US"/>
            </a:p>
          </p:txBody>
        </p:sp>
        <p:sp>
          <p:nvSpPr>
            <p:cNvPr id="21524" name="Text Box 20"/>
            <p:cNvSpPr txBox="1">
              <a:spLocks noChangeArrowheads="1"/>
            </p:cNvSpPr>
            <p:nvPr/>
          </p:nvSpPr>
          <p:spPr bwMode="auto">
            <a:xfrm>
              <a:off x="3152" y="1240"/>
              <a:ext cx="430" cy="288"/>
            </a:xfrm>
            <a:prstGeom prst="rect">
              <a:avLst/>
            </a:prstGeom>
            <a:noFill/>
            <a:ln w="9525">
              <a:noFill/>
              <a:miter lim="800000"/>
              <a:headEnd/>
              <a:tailEnd/>
            </a:ln>
            <a:effectLst/>
          </p:spPr>
          <p:txBody>
            <a:bodyPr wrap="none">
              <a:spAutoFit/>
            </a:bodyPr>
            <a:lstStyle/>
            <a:p>
              <a:r>
                <a:rPr lang="en-US" i="1"/>
                <a:t>x</a:t>
              </a:r>
              <a:r>
                <a:rPr lang="en-US"/>
                <a:t> = </a:t>
              </a:r>
              <a:endParaRPr lang="en-US" i="1"/>
            </a:p>
          </p:txBody>
        </p:sp>
      </p:grpSp>
      <p:grpSp>
        <p:nvGrpSpPr>
          <p:cNvPr id="21544" name="Group 40"/>
          <p:cNvGrpSpPr>
            <a:grpSpLocks/>
          </p:cNvGrpSpPr>
          <p:nvPr/>
        </p:nvGrpSpPr>
        <p:grpSpPr bwMode="auto">
          <a:xfrm>
            <a:off x="152400" y="3200400"/>
            <a:ext cx="5730875" cy="2057400"/>
            <a:chOff x="326" y="2112"/>
            <a:chExt cx="3610" cy="1296"/>
          </a:xfrm>
        </p:grpSpPr>
        <p:grpSp>
          <p:nvGrpSpPr>
            <p:cNvPr id="21526" name="Group 22"/>
            <p:cNvGrpSpPr>
              <a:grpSpLocks/>
            </p:cNvGrpSpPr>
            <p:nvPr/>
          </p:nvGrpSpPr>
          <p:grpSpPr bwMode="auto">
            <a:xfrm>
              <a:off x="1998" y="2112"/>
              <a:ext cx="1784" cy="288"/>
              <a:chOff x="432" y="1968"/>
              <a:chExt cx="1784" cy="288"/>
            </a:xfrm>
          </p:grpSpPr>
          <p:sp>
            <p:nvSpPr>
              <p:cNvPr id="21527" name="Text Box 23"/>
              <p:cNvSpPr txBox="1">
                <a:spLocks noChangeArrowheads="1"/>
              </p:cNvSpPr>
              <p:nvPr/>
            </p:nvSpPr>
            <p:spPr bwMode="auto">
              <a:xfrm>
                <a:off x="432" y="1968"/>
                <a:ext cx="1784" cy="288"/>
              </a:xfrm>
              <a:prstGeom prst="rect">
                <a:avLst/>
              </a:prstGeom>
              <a:noFill/>
              <a:ln w="9525">
                <a:noFill/>
                <a:miter lim="800000"/>
                <a:headEnd/>
                <a:tailEnd/>
              </a:ln>
              <a:effectLst/>
            </p:spPr>
            <p:txBody>
              <a:bodyPr wrap="none">
                <a:spAutoFit/>
              </a:bodyPr>
              <a:lstStyle/>
              <a:p>
                <a:r>
                  <a:rPr lang="en-US"/>
                  <a:t>Br</a:t>
                </a:r>
                <a:r>
                  <a:rPr lang="en-US" baseline="-25000"/>
                  <a:t>2</a:t>
                </a:r>
                <a:r>
                  <a:rPr lang="en-US"/>
                  <a:t> (</a:t>
                </a:r>
                <a:r>
                  <a:rPr lang="en-US" i="1"/>
                  <a:t>g</a:t>
                </a:r>
                <a:r>
                  <a:rPr lang="en-US"/>
                  <a:t>)          2Br (</a:t>
                </a:r>
                <a:r>
                  <a:rPr lang="en-US" i="1"/>
                  <a:t>g</a:t>
                </a:r>
                <a:r>
                  <a:rPr lang="en-US"/>
                  <a:t>)</a:t>
                </a:r>
              </a:p>
            </p:txBody>
          </p:sp>
          <p:grpSp>
            <p:nvGrpSpPr>
              <p:cNvPr id="21528" name="Group 24"/>
              <p:cNvGrpSpPr>
                <a:grpSpLocks/>
              </p:cNvGrpSpPr>
              <p:nvPr/>
            </p:nvGrpSpPr>
            <p:grpSpPr bwMode="auto">
              <a:xfrm>
                <a:off x="1114" y="2071"/>
                <a:ext cx="384" cy="96"/>
                <a:chOff x="4896" y="192"/>
                <a:chExt cx="384" cy="96"/>
              </a:xfrm>
            </p:grpSpPr>
            <p:sp>
              <p:nvSpPr>
                <p:cNvPr id="21529" name="Line 25"/>
                <p:cNvSpPr>
                  <a:spLocks noChangeShapeType="1"/>
                </p:cNvSpPr>
                <p:nvPr/>
              </p:nvSpPr>
              <p:spPr bwMode="auto">
                <a:xfrm>
                  <a:off x="4896" y="192"/>
                  <a:ext cx="384" cy="0"/>
                </a:xfrm>
                <a:prstGeom prst="line">
                  <a:avLst/>
                </a:prstGeom>
                <a:noFill/>
                <a:ln w="28575">
                  <a:solidFill>
                    <a:schemeClr val="tx1"/>
                  </a:solidFill>
                  <a:round/>
                  <a:headEnd/>
                  <a:tailEnd type="triangle" w="med" len="med"/>
                </a:ln>
                <a:effectLst/>
              </p:spPr>
              <p:txBody>
                <a:bodyPr/>
                <a:lstStyle/>
                <a:p>
                  <a:endParaRPr lang="en-US"/>
                </a:p>
              </p:txBody>
            </p:sp>
            <p:sp>
              <p:nvSpPr>
                <p:cNvPr id="21530" name="Line 26"/>
                <p:cNvSpPr>
                  <a:spLocks noChangeShapeType="1"/>
                </p:cNvSpPr>
                <p:nvPr/>
              </p:nvSpPr>
              <p:spPr bwMode="auto">
                <a:xfrm flipH="1">
                  <a:off x="4896" y="288"/>
                  <a:ext cx="384" cy="0"/>
                </a:xfrm>
                <a:prstGeom prst="line">
                  <a:avLst/>
                </a:prstGeom>
                <a:noFill/>
                <a:ln w="28575">
                  <a:solidFill>
                    <a:schemeClr val="tx1"/>
                  </a:solidFill>
                  <a:round/>
                  <a:headEnd/>
                  <a:tailEnd type="triangle" w="med" len="med"/>
                </a:ln>
                <a:effectLst/>
              </p:spPr>
              <p:txBody>
                <a:bodyPr/>
                <a:lstStyle/>
                <a:p>
                  <a:endParaRPr lang="en-US"/>
                </a:p>
              </p:txBody>
            </p:sp>
          </p:grpSp>
        </p:grpSp>
        <p:sp>
          <p:nvSpPr>
            <p:cNvPr id="21531" name="Text Box 27"/>
            <p:cNvSpPr txBox="1">
              <a:spLocks noChangeArrowheads="1"/>
            </p:cNvSpPr>
            <p:nvPr/>
          </p:nvSpPr>
          <p:spPr bwMode="auto">
            <a:xfrm>
              <a:off x="358" y="2448"/>
              <a:ext cx="906" cy="288"/>
            </a:xfrm>
            <a:prstGeom prst="rect">
              <a:avLst/>
            </a:prstGeom>
            <a:noFill/>
            <a:ln w="9525">
              <a:noFill/>
              <a:miter lim="800000"/>
              <a:headEnd/>
              <a:tailEnd/>
            </a:ln>
            <a:effectLst/>
          </p:spPr>
          <p:txBody>
            <a:bodyPr wrap="none">
              <a:spAutoFit/>
            </a:bodyPr>
            <a:lstStyle/>
            <a:p>
              <a:r>
                <a:rPr lang="en-US"/>
                <a:t>Initial (</a:t>
              </a:r>
              <a:r>
                <a:rPr lang="en-US" i="1"/>
                <a:t>M</a:t>
              </a:r>
              <a:r>
                <a:rPr lang="en-US"/>
                <a:t>)</a:t>
              </a:r>
            </a:p>
          </p:txBody>
        </p:sp>
        <p:sp>
          <p:nvSpPr>
            <p:cNvPr id="21532" name="Text Box 28"/>
            <p:cNvSpPr txBox="1">
              <a:spLocks noChangeArrowheads="1"/>
            </p:cNvSpPr>
            <p:nvPr/>
          </p:nvSpPr>
          <p:spPr bwMode="auto">
            <a:xfrm>
              <a:off x="326" y="2784"/>
              <a:ext cx="1131" cy="288"/>
            </a:xfrm>
            <a:prstGeom prst="rect">
              <a:avLst/>
            </a:prstGeom>
            <a:noFill/>
            <a:ln w="9525">
              <a:noFill/>
              <a:miter lim="800000"/>
              <a:headEnd/>
              <a:tailEnd/>
            </a:ln>
            <a:effectLst/>
          </p:spPr>
          <p:txBody>
            <a:bodyPr wrap="none">
              <a:spAutoFit/>
            </a:bodyPr>
            <a:lstStyle/>
            <a:p>
              <a:r>
                <a:rPr lang="en-US"/>
                <a:t>Change (</a:t>
              </a:r>
              <a:r>
                <a:rPr lang="en-US" i="1"/>
                <a:t>M</a:t>
              </a:r>
              <a:r>
                <a:rPr lang="en-US"/>
                <a:t>)</a:t>
              </a:r>
            </a:p>
          </p:txBody>
        </p:sp>
        <p:sp>
          <p:nvSpPr>
            <p:cNvPr id="21533" name="Text Box 29"/>
            <p:cNvSpPr txBox="1">
              <a:spLocks noChangeArrowheads="1"/>
            </p:cNvSpPr>
            <p:nvPr/>
          </p:nvSpPr>
          <p:spPr bwMode="auto">
            <a:xfrm>
              <a:off x="326" y="3120"/>
              <a:ext cx="1409" cy="288"/>
            </a:xfrm>
            <a:prstGeom prst="rect">
              <a:avLst/>
            </a:prstGeom>
            <a:noFill/>
            <a:ln w="9525">
              <a:noFill/>
              <a:miter lim="800000"/>
              <a:headEnd/>
              <a:tailEnd/>
            </a:ln>
            <a:effectLst/>
          </p:spPr>
          <p:txBody>
            <a:bodyPr wrap="none">
              <a:spAutoFit/>
            </a:bodyPr>
            <a:lstStyle/>
            <a:p>
              <a:r>
                <a:rPr lang="en-US"/>
                <a:t>Equilibrium (</a:t>
              </a:r>
              <a:r>
                <a:rPr lang="en-US" i="1"/>
                <a:t>M</a:t>
              </a:r>
              <a:r>
                <a:rPr lang="en-US"/>
                <a:t>)</a:t>
              </a:r>
            </a:p>
          </p:txBody>
        </p:sp>
        <p:sp>
          <p:nvSpPr>
            <p:cNvPr id="21534" name="Text Box 30"/>
            <p:cNvSpPr txBox="1">
              <a:spLocks noChangeArrowheads="1"/>
            </p:cNvSpPr>
            <p:nvPr/>
          </p:nvSpPr>
          <p:spPr bwMode="auto">
            <a:xfrm>
              <a:off x="1995" y="2448"/>
              <a:ext cx="597" cy="288"/>
            </a:xfrm>
            <a:prstGeom prst="rect">
              <a:avLst/>
            </a:prstGeom>
            <a:noFill/>
            <a:ln w="9525">
              <a:noFill/>
              <a:miter lim="800000"/>
              <a:headEnd/>
              <a:tailEnd/>
            </a:ln>
            <a:effectLst/>
          </p:spPr>
          <p:txBody>
            <a:bodyPr wrap="none">
              <a:spAutoFit/>
            </a:bodyPr>
            <a:lstStyle/>
            <a:p>
              <a:r>
                <a:rPr lang="en-US"/>
                <a:t>0.063</a:t>
              </a:r>
            </a:p>
          </p:txBody>
        </p:sp>
        <p:sp>
          <p:nvSpPr>
            <p:cNvPr id="21535" name="Text Box 31"/>
            <p:cNvSpPr txBox="1">
              <a:spLocks noChangeArrowheads="1"/>
            </p:cNvSpPr>
            <p:nvPr/>
          </p:nvSpPr>
          <p:spPr bwMode="auto">
            <a:xfrm>
              <a:off x="3128" y="2448"/>
              <a:ext cx="597" cy="288"/>
            </a:xfrm>
            <a:prstGeom prst="rect">
              <a:avLst/>
            </a:prstGeom>
            <a:noFill/>
            <a:ln w="9525">
              <a:noFill/>
              <a:miter lim="800000"/>
              <a:headEnd/>
              <a:tailEnd/>
            </a:ln>
            <a:effectLst/>
          </p:spPr>
          <p:txBody>
            <a:bodyPr wrap="none">
              <a:spAutoFit/>
            </a:bodyPr>
            <a:lstStyle/>
            <a:p>
              <a:r>
                <a:rPr lang="en-US"/>
                <a:t>0.012</a:t>
              </a:r>
            </a:p>
          </p:txBody>
        </p:sp>
        <p:sp>
          <p:nvSpPr>
            <p:cNvPr id="21536" name="Text Box 32"/>
            <p:cNvSpPr txBox="1">
              <a:spLocks noChangeArrowheads="1"/>
            </p:cNvSpPr>
            <p:nvPr/>
          </p:nvSpPr>
          <p:spPr bwMode="auto">
            <a:xfrm>
              <a:off x="2155" y="2784"/>
              <a:ext cx="276" cy="288"/>
            </a:xfrm>
            <a:prstGeom prst="rect">
              <a:avLst/>
            </a:prstGeom>
            <a:noFill/>
            <a:ln w="9525">
              <a:noFill/>
              <a:miter lim="800000"/>
              <a:headEnd/>
              <a:tailEnd/>
            </a:ln>
            <a:effectLst/>
          </p:spPr>
          <p:txBody>
            <a:bodyPr wrap="none">
              <a:spAutoFit/>
            </a:bodyPr>
            <a:lstStyle/>
            <a:p>
              <a:r>
                <a:rPr lang="en-US"/>
                <a:t>-</a:t>
              </a:r>
              <a:r>
                <a:rPr lang="en-US" i="1"/>
                <a:t>x</a:t>
              </a:r>
              <a:endParaRPr lang="en-US"/>
            </a:p>
          </p:txBody>
        </p:sp>
        <p:sp>
          <p:nvSpPr>
            <p:cNvPr id="21537" name="Text Box 33"/>
            <p:cNvSpPr txBox="1">
              <a:spLocks noChangeArrowheads="1"/>
            </p:cNvSpPr>
            <p:nvPr/>
          </p:nvSpPr>
          <p:spPr bwMode="auto">
            <a:xfrm>
              <a:off x="3211" y="2784"/>
              <a:ext cx="431" cy="288"/>
            </a:xfrm>
            <a:prstGeom prst="rect">
              <a:avLst/>
            </a:prstGeom>
            <a:noFill/>
            <a:ln w="9525">
              <a:noFill/>
              <a:miter lim="800000"/>
              <a:headEnd/>
              <a:tailEnd/>
            </a:ln>
            <a:effectLst/>
          </p:spPr>
          <p:txBody>
            <a:bodyPr wrap="none">
              <a:spAutoFit/>
            </a:bodyPr>
            <a:lstStyle/>
            <a:p>
              <a:r>
                <a:rPr lang="en-US"/>
                <a:t>+2</a:t>
              </a:r>
              <a:r>
                <a:rPr lang="en-US" i="1"/>
                <a:t>x</a:t>
              </a:r>
              <a:endParaRPr lang="en-US"/>
            </a:p>
          </p:txBody>
        </p:sp>
        <p:sp>
          <p:nvSpPr>
            <p:cNvPr id="21538" name="Text Box 34"/>
            <p:cNvSpPr txBox="1">
              <a:spLocks noChangeArrowheads="1"/>
            </p:cNvSpPr>
            <p:nvPr/>
          </p:nvSpPr>
          <p:spPr bwMode="auto">
            <a:xfrm>
              <a:off x="1862" y="3120"/>
              <a:ext cx="863" cy="288"/>
            </a:xfrm>
            <a:prstGeom prst="rect">
              <a:avLst/>
            </a:prstGeom>
            <a:noFill/>
            <a:ln w="9525">
              <a:noFill/>
              <a:miter lim="800000"/>
              <a:headEnd/>
              <a:tailEnd/>
            </a:ln>
            <a:effectLst/>
          </p:spPr>
          <p:txBody>
            <a:bodyPr wrap="none">
              <a:spAutoFit/>
            </a:bodyPr>
            <a:lstStyle/>
            <a:p>
              <a:r>
                <a:rPr lang="en-US"/>
                <a:t>0.063 - </a:t>
              </a:r>
              <a:r>
                <a:rPr lang="en-US" i="1"/>
                <a:t>x</a:t>
              </a:r>
              <a:endParaRPr lang="en-US"/>
            </a:p>
          </p:txBody>
        </p:sp>
        <p:sp>
          <p:nvSpPr>
            <p:cNvPr id="21539" name="Text Box 35"/>
            <p:cNvSpPr txBox="1">
              <a:spLocks noChangeArrowheads="1"/>
            </p:cNvSpPr>
            <p:nvPr/>
          </p:nvSpPr>
          <p:spPr bwMode="auto">
            <a:xfrm>
              <a:off x="2918" y="3120"/>
              <a:ext cx="1018" cy="288"/>
            </a:xfrm>
            <a:prstGeom prst="rect">
              <a:avLst/>
            </a:prstGeom>
            <a:noFill/>
            <a:ln w="9525">
              <a:noFill/>
              <a:miter lim="800000"/>
              <a:headEnd/>
              <a:tailEnd/>
            </a:ln>
            <a:effectLst/>
          </p:spPr>
          <p:txBody>
            <a:bodyPr wrap="none">
              <a:spAutoFit/>
            </a:bodyPr>
            <a:lstStyle/>
            <a:p>
              <a:r>
                <a:rPr lang="en-US"/>
                <a:t>0.012 + 2</a:t>
              </a:r>
              <a:r>
                <a:rPr lang="en-US" i="1"/>
                <a:t>x</a:t>
              </a:r>
              <a:endParaRPr lang="en-US"/>
            </a:p>
          </p:txBody>
        </p:sp>
      </p:grpSp>
      <p:sp>
        <p:nvSpPr>
          <p:cNvPr id="21545" name="Text Box 41"/>
          <p:cNvSpPr txBox="1">
            <a:spLocks noChangeArrowheads="1"/>
          </p:cNvSpPr>
          <p:nvPr/>
        </p:nvSpPr>
        <p:spPr bwMode="auto">
          <a:xfrm>
            <a:off x="6723063" y="2667000"/>
            <a:ext cx="1887537" cy="457200"/>
          </a:xfrm>
          <a:prstGeom prst="rect">
            <a:avLst/>
          </a:prstGeom>
          <a:noFill/>
          <a:ln w="9525">
            <a:noFill/>
            <a:miter lim="800000"/>
            <a:headEnd/>
            <a:tailEnd/>
          </a:ln>
          <a:effectLst/>
        </p:spPr>
        <p:txBody>
          <a:bodyPr wrap="none">
            <a:spAutoFit/>
          </a:bodyPr>
          <a:lstStyle/>
          <a:p>
            <a:r>
              <a:rPr lang="en-US" i="1"/>
              <a:t>x</a:t>
            </a:r>
            <a:r>
              <a:rPr lang="en-US"/>
              <a:t> = -0.00178</a:t>
            </a:r>
            <a:endParaRPr lang="en-US" i="1"/>
          </a:p>
        </p:txBody>
      </p:sp>
      <p:sp>
        <p:nvSpPr>
          <p:cNvPr id="21546" name="Text Box 42"/>
          <p:cNvSpPr txBox="1">
            <a:spLocks noChangeArrowheads="1"/>
          </p:cNvSpPr>
          <p:nvPr/>
        </p:nvSpPr>
        <p:spPr bwMode="auto">
          <a:xfrm>
            <a:off x="4894263" y="2667000"/>
            <a:ext cx="1717675" cy="457200"/>
          </a:xfrm>
          <a:prstGeom prst="rect">
            <a:avLst/>
          </a:prstGeom>
          <a:noFill/>
          <a:ln w="9525">
            <a:noFill/>
            <a:miter lim="800000"/>
            <a:headEnd/>
            <a:tailEnd/>
          </a:ln>
          <a:effectLst/>
        </p:spPr>
        <p:txBody>
          <a:bodyPr wrap="none">
            <a:spAutoFit/>
          </a:bodyPr>
          <a:lstStyle/>
          <a:p>
            <a:r>
              <a:rPr lang="en-US" i="1"/>
              <a:t>x</a:t>
            </a:r>
            <a:r>
              <a:rPr lang="en-US"/>
              <a:t> = -0.0105</a:t>
            </a:r>
            <a:endParaRPr lang="en-US" i="1"/>
          </a:p>
        </p:txBody>
      </p:sp>
      <p:sp>
        <p:nvSpPr>
          <p:cNvPr id="21547" name="Text Box 43"/>
          <p:cNvSpPr txBox="1">
            <a:spLocks noChangeArrowheads="1"/>
          </p:cNvSpPr>
          <p:nvPr/>
        </p:nvSpPr>
        <p:spPr bwMode="auto">
          <a:xfrm>
            <a:off x="381000" y="5486400"/>
            <a:ext cx="6002338" cy="457200"/>
          </a:xfrm>
          <a:prstGeom prst="rect">
            <a:avLst/>
          </a:prstGeom>
          <a:noFill/>
          <a:ln w="9525">
            <a:noFill/>
            <a:miter lim="800000"/>
            <a:headEnd/>
            <a:tailEnd/>
          </a:ln>
          <a:effectLst/>
        </p:spPr>
        <p:txBody>
          <a:bodyPr wrap="none">
            <a:spAutoFit/>
          </a:bodyPr>
          <a:lstStyle/>
          <a:p>
            <a:r>
              <a:rPr lang="en-US"/>
              <a:t>At equilibrium, [Br] = 0.012 + 2</a:t>
            </a:r>
            <a:r>
              <a:rPr lang="en-US" i="1"/>
              <a:t>x</a:t>
            </a:r>
            <a:r>
              <a:rPr lang="en-US"/>
              <a:t> = -0.009 </a:t>
            </a:r>
            <a:r>
              <a:rPr lang="en-US" i="1"/>
              <a:t>M</a:t>
            </a:r>
            <a:endParaRPr lang="en-US"/>
          </a:p>
        </p:txBody>
      </p:sp>
      <p:sp>
        <p:nvSpPr>
          <p:cNvPr id="21548" name="Text Box 44"/>
          <p:cNvSpPr txBox="1">
            <a:spLocks noChangeArrowheads="1"/>
          </p:cNvSpPr>
          <p:nvPr/>
        </p:nvSpPr>
        <p:spPr bwMode="auto">
          <a:xfrm>
            <a:off x="6248400" y="5486400"/>
            <a:ext cx="1981200" cy="457200"/>
          </a:xfrm>
          <a:prstGeom prst="rect">
            <a:avLst/>
          </a:prstGeom>
          <a:noFill/>
          <a:ln w="9525">
            <a:noFill/>
            <a:miter lim="800000"/>
            <a:headEnd/>
            <a:tailEnd/>
          </a:ln>
          <a:effectLst/>
        </p:spPr>
        <p:txBody>
          <a:bodyPr wrap="none">
            <a:spAutoFit/>
          </a:bodyPr>
          <a:lstStyle/>
          <a:p>
            <a:r>
              <a:rPr lang="en-US"/>
              <a:t>or 0.00844 </a:t>
            </a:r>
            <a:r>
              <a:rPr lang="en-US" i="1"/>
              <a:t>M</a:t>
            </a:r>
          </a:p>
        </p:txBody>
      </p:sp>
      <p:sp>
        <p:nvSpPr>
          <p:cNvPr id="21549" name="Oval 45"/>
          <p:cNvSpPr>
            <a:spLocks noChangeArrowheads="1"/>
          </p:cNvSpPr>
          <p:nvPr/>
        </p:nvSpPr>
        <p:spPr bwMode="auto">
          <a:xfrm>
            <a:off x="4800600" y="2590800"/>
            <a:ext cx="1828800" cy="609600"/>
          </a:xfrm>
          <a:prstGeom prst="ellipse">
            <a:avLst/>
          </a:prstGeom>
          <a:noFill/>
          <a:ln w="28575">
            <a:solidFill>
              <a:srgbClr val="FF0000"/>
            </a:solidFill>
            <a:round/>
            <a:headEnd/>
            <a:tailEnd/>
          </a:ln>
          <a:effectLst/>
        </p:spPr>
        <p:txBody>
          <a:bodyPr wrap="none" anchor="ctr"/>
          <a:lstStyle/>
          <a:p>
            <a:endParaRPr lang="en-US"/>
          </a:p>
        </p:txBody>
      </p:sp>
      <p:sp>
        <p:nvSpPr>
          <p:cNvPr id="21550" name="Oval 46"/>
          <p:cNvSpPr>
            <a:spLocks noChangeArrowheads="1"/>
          </p:cNvSpPr>
          <p:nvPr/>
        </p:nvSpPr>
        <p:spPr bwMode="auto">
          <a:xfrm>
            <a:off x="6731000" y="2590800"/>
            <a:ext cx="1828800" cy="609600"/>
          </a:xfrm>
          <a:prstGeom prst="ellipse">
            <a:avLst/>
          </a:prstGeom>
          <a:noFill/>
          <a:ln w="28575">
            <a:solidFill>
              <a:srgbClr val="FF0000"/>
            </a:solidFill>
            <a:round/>
            <a:headEnd/>
            <a:tailEnd/>
          </a:ln>
          <a:effectLst/>
        </p:spPr>
        <p:txBody>
          <a:bodyPr wrap="none" anchor="ctr"/>
          <a:lstStyle/>
          <a:p>
            <a:endParaRPr lang="en-US"/>
          </a:p>
        </p:txBody>
      </p:sp>
      <p:sp>
        <p:nvSpPr>
          <p:cNvPr id="21551" name="Line 47"/>
          <p:cNvSpPr>
            <a:spLocks noChangeShapeType="1"/>
          </p:cNvSpPr>
          <p:nvPr/>
        </p:nvSpPr>
        <p:spPr bwMode="auto">
          <a:xfrm flipV="1">
            <a:off x="5029200" y="5486400"/>
            <a:ext cx="1219200" cy="457200"/>
          </a:xfrm>
          <a:prstGeom prst="line">
            <a:avLst/>
          </a:prstGeom>
          <a:noFill/>
          <a:ln w="28575">
            <a:solidFill>
              <a:srgbClr val="FF0000"/>
            </a:solidFill>
            <a:round/>
            <a:headEnd/>
            <a:tailEnd/>
          </a:ln>
          <a:effectLst/>
        </p:spPr>
        <p:txBody>
          <a:bodyPr/>
          <a:lstStyle/>
          <a:p>
            <a:endParaRPr lang="en-US"/>
          </a:p>
        </p:txBody>
      </p:sp>
      <p:sp>
        <p:nvSpPr>
          <p:cNvPr id="21552" name="Oval 48"/>
          <p:cNvSpPr>
            <a:spLocks noChangeArrowheads="1"/>
          </p:cNvSpPr>
          <p:nvPr/>
        </p:nvSpPr>
        <p:spPr bwMode="auto">
          <a:xfrm>
            <a:off x="6731000" y="2590800"/>
            <a:ext cx="1828800" cy="609600"/>
          </a:xfrm>
          <a:prstGeom prst="ellipse">
            <a:avLst/>
          </a:prstGeom>
          <a:noFill/>
          <a:ln w="28575">
            <a:solidFill>
              <a:srgbClr val="FF0000"/>
            </a:solidFill>
            <a:round/>
            <a:headEnd/>
            <a:tailEnd/>
          </a:ln>
          <a:effectLst/>
        </p:spPr>
        <p:txBody>
          <a:bodyPr wrap="none" anchor="ctr"/>
          <a:lstStyle/>
          <a:p>
            <a:endParaRPr lang="en-US"/>
          </a:p>
        </p:txBody>
      </p:sp>
      <p:sp>
        <p:nvSpPr>
          <p:cNvPr id="21554" name="Text Box 50"/>
          <p:cNvSpPr txBox="1">
            <a:spLocks noChangeArrowheads="1"/>
          </p:cNvSpPr>
          <p:nvPr/>
        </p:nvSpPr>
        <p:spPr bwMode="auto">
          <a:xfrm>
            <a:off x="382588" y="5943600"/>
            <a:ext cx="6005512" cy="457200"/>
          </a:xfrm>
          <a:prstGeom prst="rect">
            <a:avLst/>
          </a:prstGeom>
          <a:noFill/>
          <a:ln w="9525">
            <a:noFill/>
            <a:miter lim="800000"/>
            <a:headEnd/>
            <a:tailEnd/>
          </a:ln>
          <a:effectLst/>
        </p:spPr>
        <p:txBody>
          <a:bodyPr wrap="none">
            <a:spAutoFit/>
          </a:bodyPr>
          <a:lstStyle/>
          <a:p>
            <a:r>
              <a:rPr lang="en-US"/>
              <a:t>At equilibrium, [Br</a:t>
            </a:r>
            <a:r>
              <a:rPr lang="en-US" baseline="-25000"/>
              <a:t>2</a:t>
            </a:r>
            <a:r>
              <a:rPr lang="en-US"/>
              <a:t>] = 0.062 – </a:t>
            </a:r>
            <a:r>
              <a:rPr lang="en-US" i="1"/>
              <a:t>x</a:t>
            </a:r>
            <a:r>
              <a:rPr lang="en-US"/>
              <a:t> = 0.0648 </a:t>
            </a:r>
            <a:r>
              <a:rPr lang="en-US" i="1"/>
              <a:t>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13"/>
                                        </p:tgtEl>
                                        <p:attrNameLst>
                                          <p:attrName>style.visibility</p:attrName>
                                        </p:attrNameLst>
                                      </p:cBhvr>
                                      <p:to>
                                        <p:strVal val="visible"/>
                                      </p:to>
                                    </p:set>
                                    <p:anim calcmode="lin" valueType="num">
                                      <p:cBhvr additive="base">
                                        <p:cTn id="7" dur="500" fill="hold"/>
                                        <p:tgtEl>
                                          <p:spTgt spid="21513"/>
                                        </p:tgtEl>
                                        <p:attrNameLst>
                                          <p:attrName>ppt_x</p:attrName>
                                        </p:attrNameLst>
                                      </p:cBhvr>
                                      <p:tavLst>
                                        <p:tav tm="0">
                                          <p:val>
                                            <p:strVal val="0-#ppt_w/2"/>
                                          </p:val>
                                        </p:tav>
                                        <p:tav tm="100000">
                                          <p:val>
                                            <p:strVal val="#ppt_x"/>
                                          </p:val>
                                        </p:tav>
                                      </p:tavLst>
                                    </p:anim>
                                    <p:anim calcmode="lin" valueType="num">
                                      <p:cBhvr additive="base">
                                        <p:cTn id="8" dur="500" fill="hold"/>
                                        <p:tgtEl>
                                          <p:spTgt spid="215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14"/>
                                        </p:tgtEl>
                                        <p:attrNameLst>
                                          <p:attrName>style.visibility</p:attrName>
                                        </p:attrNameLst>
                                      </p:cBhvr>
                                      <p:to>
                                        <p:strVal val="visible"/>
                                      </p:to>
                                    </p:set>
                                    <p:anim calcmode="lin" valueType="num">
                                      <p:cBhvr additive="base">
                                        <p:cTn id="13" dur="500" fill="hold"/>
                                        <p:tgtEl>
                                          <p:spTgt spid="21514"/>
                                        </p:tgtEl>
                                        <p:attrNameLst>
                                          <p:attrName>ppt_x</p:attrName>
                                        </p:attrNameLst>
                                      </p:cBhvr>
                                      <p:tavLst>
                                        <p:tav tm="0">
                                          <p:val>
                                            <p:strVal val="0-#ppt_w/2"/>
                                          </p:val>
                                        </p:tav>
                                        <p:tav tm="100000">
                                          <p:val>
                                            <p:strVal val="#ppt_x"/>
                                          </p:val>
                                        </p:tav>
                                      </p:tavLst>
                                    </p:anim>
                                    <p:anim calcmode="lin" valueType="num">
                                      <p:cBhvr additive="base">
                                        <p:cTn id="14" dur="500" fill="hold"/>
                                        <p:tgtEl>
                                          <p:spTgt spid="215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515"/>
                                        </p:tgtEl>
                                        <p:attrNameLst>
                                          <p:attrName>style.visibility</p:attrName>
                                        </p:attrNameLst>
                                      </p:cBhvr>
                                      <p:to>
                                        <p:strVal val="visible"/>
                                      </p:to>
                                    </p:set>
                                    <p:anim calcmode="lin" valueType="num">
                                      <p:cBhvr additive="base">
                                        <p:cTn id="19" dur="500" fill="hold"/>
                                        <p:tgtEl>
                                          <p:spTgt spid="21515"/>
                                        </p:tgtEl>
                                        <p:attrNameLst>
                                          <p:attrName>ppt_x</p:attrName>
                                        </p:attrNameLst>
                                      </p:cBhvr>
                                      <p:tavLst>
                                        <p:tav tm="0">
                                          <p:val>
                                            <p:strVal val="0-#ppt_w/2"/>
                                          </p:val>
                                        </p:tav>
                                        <p:tav tm="100000">
                                          <p:val>
                                            <p:strVal val="#ppt_x"/>
                                          </p:val>
                                        </p:tav>
                                      </p:tavLst>
                                    </p:anim>
                                    <p:anim calcmode="lin" valueType="num">
                                      <p:cBhvr additive="base">
                                        <p:cTn id="20" dur="500" fill="hold"/>
                                        <p:tgtEl>
                                          <p:spTgt spid="215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1557"/>
                                        </p:tgtEl>
                                        <p:attrNameLst>
                                          <p:attrName>style.visibility</p:attrName>
                                        </p:attrNameLst>
                                      </p:cBhvr>
                                      <p:to>
                                        <p:strVal val="visible"/>
                                      </p:to>
                                    </p:set>
                                    <p:anim calcmode="lin" valueType="num">
                                      <p:cBhvr additive="base">
                                        <p:cTn id="25" dur="500" fill="hold"/>
                                        <p:tgtEl>
                                          <p:spTgt spid="21557"/>
                                        </p:tgtEl>
                                        <p:attrNameLst>
                                          <p:attrName>ppt_x</p:attrName>
                                        </p:attrNameLst>
                                      </p:cBhvr>
                                      <p:tavLst>
                                        <p:tav tm="0">
                                          <p:val>
                                            <p:strVal val="1+#ppt_w/2"/>
                                          </p:val>
                                        </p:tav>
                                        <p:tav tm="100000">
                                          <p:val>
                                            <p:strVal val="#ppt_x"/>
                                          </p:val>
                                        </p:tav>
                                      </p:tavLst>
                                    </p:anim>
                                    <p:anim calcmode="lin" valueType="num">
                                      <p:cBhvr additive="base">
                                        <p:cTn id="26" dur="500" fill="hold"/>
                                        <p:tgtEl>
                                          <p:spTgt spid="2155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1546"/>
                                        </p:tgtEl>
                                        <p:attrNameLst>
                                          <p:attrName>style.visibility</p:attrName>
                                        </p:attrNameLst>
                                      </p:cBhvr>
                                      <p:to>
                                        <p:strVal val="visible"/>
                                      </p:to>
                                    </p:set>
                                    <p:anim calcmode="lin" valueType="num">
                                      <p:cBhvr additive="base">
                                        <p:cTn id="31" dur="500" fill="hold"/>
                                        <p:tgtEl>
                                          <p:spTgt spid="21546"/>
                                        </p:tgtEl>
                                        <p:attrNameLst>
                                          <p:attrName>ppt_x</p:attrName>
                                        </p:attrNameLst>
                                      </p:cBhvr>
                                      <p:tavLst>
                                        <p:tav tm="0">
                                          <p:val>
                                            <p:strVal val="0-#ppt_w/2"/>
                                          </p:val>
                                        </p:tav>
                                        <p:tav tm="100000">
                                          <p:val>
                                            <p:strVal val="#ppt_x"/>
                                          </p:val>
                                        </p:tav>
                                      </p:tavLst>
                                    </p:anim>
                                    <p:anim calcmode="lin" valueType="num">
                                      <p:cBhvr additive="base">
                                        <p:cTn id="32" dur="500" fill="hold"/>
                                        <p:tgtEl>
                                          <p:spTgt spid="2154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1545"/>
                                        </p:tgtEl>
                                        <p:attrNameLst>
                                          <p:attrName>style.visibility</p:attrName>
                                        </p:attrNameLst>
                                      </p:cBhvr>
                                      <p:to>
                                        <p:strVal val="visible"/>
                                      </p:to>
                                    </p:set>
                                    <p:anim calcmode="lin" valueType="num">
                                      <p:cBhvr additive="base">
                                        <p:cTn id="37" dur="500" fill="hold"/>
                                        <p:tgtEl>
                                          <p:spTgt spid="21545"/>
                                        </p:tgtEl>
                                        <p:attrNameLst>
                                          <p:attrName>ppt_x</p:attrName>
                                        </p:attrNameLst>
                                      </p:cBhvr>
                                      <p:tavLst>
                                        <p:tav tm="0">
                                          <p:val>
                                            <p:strVal val="1+#ppt_w/2"/>
                                          </p:val>
                                        </p:tav>
                                        <p:tav tm="100000">
                                          <p:val>
                                            <p:strVal val="#ppt_x"/>
                                          </p:val>
                                        </p:tav>
                                      </p:tavLst>
                                    </p:anim>
                                    <p:anim calcmode="lin" valueType="num">
                                      <p:cBhvr additive="base">
                                        <p:cTn id="38" dur="500" fill="hold"/>
                                        <p:tgtEl>
                                          <p:spTgt spid="2154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1544"/>
                                        </p:tgtEl>
                                        <p:attrNameLst>
                                          <p:attrName>style.visibility</p:attrName>
                                        </p:attrNameLst>
                                      </p:cBhvr>
                                      <p:to>
                                        <p:strVal val="visible"/>
                                      </p:to>
                                    </p:set>
                                    <p:anim calcmode="lin" valueType="num">
                                      <p:cBhvr additive="base">
                                        <p:cTn id="43" dur="500" fill="hold"/>
                                        <p:tgtEl>
                                          <p:spTgt spid="21544"/>
                                        </p:tgtEl>
                                        <p:attrNameLst>
                                          <p:attrName>ppt_x</p:attrName>
                                        </p:attrNameLst>
                                      </p:cBhvr>
                                      <p:tavLst>
                                        <p:tav tm="0">
                                          <p:val>
                                            <p:strVal val="0-#ppt_w/2"/>
                                          </p:val>
                                        </p:tav>
                                        <p:tav tm="100000">
                                          <p:val>
                                            <p:strVal val="#ppt_x"/>
                                          </p:val>
                                        </p:tav>
                                      </p:tavLst>
                                    </p:anim>
                                    <p:anim calcmode="lin" valueType="num">
                                      <p:cBhvr additive="base">
                                        <p:cTn id="44" dur="500" fill="hold"/>
                                        <p:tgtEl>
                                          <p:spTgt spid="2154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1547"/>
                                        </p:tgtEl>
                                        <p:attrNameLst>
                                          <p:attrName>style.visibility</p:attrName>
                                        </p:attrNameLst>
                                      </p:cBhvr>
                                      <p:to>
                                        <p:strVal val="visible"/>
                                      </p:to>
                                    </p:set>
                                    <p:anim calcmode="lin" valueType="num">
                                      <p:cBhvr additive="base">
                                        <p:cTn id="49" dur="500" fill="hold"/>
                                        <p:tgtEl>
                                          <p:spTgt spid="21547"/>
                                        </p:tgtEl>
                                        <p:attrNameLst>
                                          <p:attrName>ppt_x</p:attrName>
                                        </p:attrNameLst>
                                      </p:cBhvr>
                                      <p:tavLst>
                                        <p:tav tm="0">
                                          <p:val>
                                            <p:strVal val="0-#ppt_w/2"/>
                                          </p:val>
                                        </p:tav>
                                        <p:tav tm="100000">
                                          <p:val>
                                            <p:strVal val="#ppt_x"/>
                                          </p:val>
                                        </p:tav>
                                      </p:tavLst>
                                    </p:anim>
                                    <p:anim calcmode="lin" valueType="num">
                                      <p:cBhvr additive="base">
                                        <p:cTn id="50" dur="500" fill="hold"/>
                                        <p:tgtEl>
                                          <p:spTgt spid="21547"/>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21549"/>
                                        </p:tgtEl>
                                        <p:attrNameLst>
                                          <p:attrName>style.visibility</p:attrName>
                                        </p:attrNameLst>
                                      </p:cBhvr>
                                      <p:to>
                                        <p:strVal val="visible"/>
                                      </p:to>
                                    </p:set>
                                  </p:childTnLst>
                                  <p:subTnLst>
                                    <p:set>
                                      <p:cBhvr override="childStyle">
                                        <p:cTn dur="1" fill="hold" display="0" masterRel="nextClick" afterEffect="1"/>
                                        <p:tgtEl>
                                          <p:spTgt spid="21549"/>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21548"/>
                                        </p:tgtEl>
                                        <p:attrNameLst>
                                          <p:attrName>style.visibility</p:attrName>
                                        </p:attrNameLst>
                                      </p:cBhvr>
                                      <p:to>
                                        <p:strVal val="visible"/>
                                      </p:to>
                                    </p:set>
                                    <p:anim calcmode="lin" valueType="num">
                                      <p:cBhvr additive="base">
                                        <p:cTn id="59" dur="500" fill="hold"/>
                                        <p:tgtEl>
                                          <p:spTgt spid="21548"/>
                                        </p:tgtEl>
                                        <p:attrNameLst>
                                          <p:attrName>ppt_x</p:attrName>
                                        </p:attrNameLst>
                                      </p:cBhvr>
                                      <p:tavLst>
                                        <p:tav tm="0">
                                          <p:val>
                                            <p:strVal val="1+#ppt_w/2"/>
                                          </p:val>
                                        </p:tav>
                                        <p:tav tm="100000">
                                          <p:val>
                                            <p:strVal val="#ppt_x"/>
                                          </p:val>
                                        </p:tav>
                                      </p:tavLst>
                                    </p:anim>
                                    <p:anim calcmode="lin" valueType="num">
                                      <p:cBhvr additive="base">
                                        <p:cTn id="60" dur="500" fill="hold"/>
                                        <p:tgtEl>
                                          <p:spTgt spid="21548"/>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499"/>
                                          </p:stCondLst>
                                        </p:cTn>
                                        <p:tgtEl>
                                          <p:spTgt spid="21550"/>
                                        </p:tgtEl>
                                        <p:attrNameLst>
                                          <p:attrName>style.visibility</p:attrName>
                                        </p:attrNameLst>
                                      </p:cBhvr>
                                      <p:to>
                                        <p:strVal val="visible"/>
                                      </p:to>
                                    </p:set>
                                  </p:childTnLst>
                                  <p:subTnLst>
                                    <p:set>
                                      <p:cBhvr override="childStyle">
                                        <p:cTn dur="1" fill="hold" display="0" masterRel="nextClick" afterEffect="1"/>
                                        <p:tgtEl>
                                          <p:spTgt spid="21550"/>
                                        </p:tgtEl>
                                        <p:attrNameLst>
                                          <p:attrName>style.visibility</p:attrName>
                                        </p:attrNameLst>
                                      </p:cBhvr>
                                      <p:to>
                                        <p:strVal val="hidden"/>
                                      </p:to>
                                    </p:set>
                                  </p:sub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499"/>
                                          </p:stCondLst>
                                        </p:cTn>
                                        <p:tgtEl>
                                          <p:spTgt spid="2155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499"/>
                                          </p:stCondLst>
                                        </p:cTn>
                                        <p:tgtEl>
                                          <p:spTgt spid="2155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21554"/>
                                        </p:tgtEl>
                                        <p:attrNameLst>
                                          <p:attrName>style.visibility</p:attrName>
                                        </p:attrNameLst>
                                      </p:cBhvr>
                                      <p:to>
                                        <p:strVal val="visible"/>
                                      </p:to>
                                    </p:set>
                                    <p:anim calcmode="lin" valueType="num">
                                      <p:cBhvr additive="base">
                                        <p:cTn id="77" dur="500" fill="hold"/>
                                        <p:tgtEl>
                                          <p:spTgt spid="21554"/>
                                        </p:tgtEl>
                                        <p:attrNameLst>
                                          <p:attrName>ppt_x</p:attrName>
                                        </p:attrNameLst>
                                      </p:cBhvr>
                                      <p:tavLst>
                                        <p:tav tm="0">
                                          <p:val>
                                            <p:strVal val="0-#ppt_w/2"/>
                                          </p:val>
                                        </p:tav>
                                        <p:tav tm="100000">
                                          <p:val>
                                            <p:strVal val="#ppt_x"/>
                                          </p:val>
                                        </p:tav>
                                      </p:tavLst>
                                    </p:anim>
                                    <p:anim calcmode="lin" valueType="num">
                                      <p:cBhvr additive="base">
                                        <p:cTn id="78" dur="500" fill="hold"/>
                                        <p:tgtEl>
                                          <p:spTgt spid="215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autoUpdateAnimBg="0"/>
      <p:bldP spid="21514" grpId="0" autoUpdateAnimBg="0"/>
      <p:bldP spid="21515" grpId="0" autoUpdateAnimBg="0"/>
      <p:bldP spid="21545" grpId="0" autoUpdateAnimBg="0"/>
      <p:bldP spid="21546" grpId="0" autoUpdateAnimBg="0"/>
      <p:bldP spid="21547" grpId="0" autoUpdateAnimBg="0"/>
      <p:bldP spid="21548" grpId="0" autoUpdateAnimBg="0"/>
      <p:bldP spid="21549" grpId="0" animBg="1"/>
      <p:bldP spid="21550" grpId="0" animBg="1"/>
      <p:bldP spid="21551" grpId="0" animBg="1"/>
      <p:bldP spid="21552" grpId="0" animBg="1"/>
      <p:bldP spid="21554"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a:spLocks noGrp="1"/>
          </p:cNvSpPr>
          <p:nvPr>
            <p:ph type="sldNum" sz="quarter" idx="12"/>
          </p:nvPr>
        </p:nvSpPr>
        <p:spPr/>
        <p:txBody>
          <a:bodyPr/>
          <a:lstStyle/>
          <a:p>
            <a:fld id="{55345DCA-74A4-4704-8A95-8C597343BD1A}" type="slidenum">
              <a:rPr lang="en-US"/>
              <a:pPr/>
              <a:t>22</a:t>
            </a:fld>
            <a:endParaRPr lang="en-US"/>
          </a:p>
        </p:txBody>
      </p:sp>
      <p:sp>
        <p:nvSpPr>
          <p:cNvPr id="22530" name="Text Box 2"/>
          <p:cNvSpPr txBox="1">
            <a:spLocks noChangeArrowheads="1"/>
          </p:cNvSpPr>
          <p:nvPr/>
        </p:nvSpPr>
        <p:spPr bwMode="auto">
          <a:xfrm>
            <a:off x="152400" y="609600"/>
            <a:ext cx="8763000" cy="1187450"/>
          </a:xfrm>
          <a:prstGeom prst="rect">
            <a:avLst/>
          </a:prstGeom>
          <a:noFill/>
          <a:ln w="9525">
            <a:noFill/>
            <a:miter lim="800000"/>
            <a:headEnd/>
            <a:tailEnd/>
          </a:ln>
          <a:effectLst/>
        </p:spPr>
        <p:txBody>
          <a:bodyPr>
            <a:spAutoFit/>
          </a:bodyPr>
          <a:lstStyle/>
          <a:p>
            <a:pPr>
              <a:spcBef>
                <a:spcPct val="50000"/>
              </a:spcBef>
            </a:pPr>
            <a:r>
              <a:rPr lang="en-US"/>
              <a:t>If an external stress is applied to a system at equilibrium, the system adjusts in such a way that the stress is partially offset as the system reaches a new equilibrium position. </a:t>
            </a:r>
          </a:p>
        </p:txBody>
      </p:sp>
      <p:sp>
        <p:nvSpPr>
          <p:cNvPr id="22531" name="Text Box 3"/>
          <p:cNvSpPr txBox="1">
            <a:spLocks noChangeArrowheads="1"/>
          </p:cNvSpPr>
          <p:nvPr/>
        </p:nvSpPr>
        <p:spPr bwMode="auto">
          <a:xfrm>
            <a:off x="2524125" y="90488"/>
            <a:ext cx="4119563" cy="519112"/>
          </a:xfrm>
          <a:prstGeom prst="rect">
            <a:avLst/>
          </a:prstGeom>
          <a:noFill/>
          <a:ln w="9525">
            <a:noFill/>
            <a:miter lim="800000"/>
            <a:headEnd/>
            <a:tailEnd/>
          </a:ln>
          <a:effectLst/>
        </p:spPr>
        <p:txBody>
          <a:bodyPr wrap="none">
            <a:spAutoFit/>
          </a:bodyPr>
          <a:lstStyle/>
          <a:p>
            <a:pPr algn="ctr"/>
            <a:r>
              <a:rPr lang="en-US" sz="2800" b="1" i="1"/>
              <a:t>Le Ch</a:t>
            </a:r>
            <a:r>
              <a:rPr lang="en-US" sz="2800" b="1" i="1">
                <a:cs typeface="Arial" charset="0"/>
              </a:rPr>
              <a:t>âtelier’s Principle</a:t>
            </a:r>
            <a:endParaRPr lang="en-US" sz="2800" b="1" i="1"/>
          </a:p>
        </p:txBody>
      </p:sp>
      <p:sp>
        <p:nvSpPr>
          <p:cNvPr id="22532" name="Text Box 4"/>
          <p:cNvSpPr txBox="1">
            <a:spLocks noChangeArrowheads="1"/>
          </p:cNvSpPr>
          <p:nvPr/>
        </p:nvSpPr>
        <p:spPr bwMode="auto">
          <a:xfrm>
            <a:off x="212725" y="2122488"/>
            <a:ext cx="4527550" cy="519112"/>
          </a:xfrm>
          <a:prstGeom prst="rect">
            <a:avLst/>
          </a:prstGeom>
          <a:noFill/>
          <a:ln w="9525">
            <a:noFill/>
            <a:miter lim="800000"/>
            <a:headEnd/>
            <a:tailEnd/>
          </a:ln>
          <a:effectLst/>
        </p:spPr>
        <p:txBody>
          <a:bodyPr wrap="none">
            <a:spAutoFit/>
          </a:bodyPr>
          <a:lstStyle/>
          <a:p>
            <a:pPr>
              <a:buFontTx/>
              <a:buChar char="•"/>
            </a:pPr>
            <a:r>
              <a:rPr lang="en-US" sz="2800"/>
              <a:t> Changes in Concentration</a:t>
            </a:r>
          </a:p>
        </p:txBody>
      </p:sp>
      <p:grpSp>
        <p:nvGrpSpPr>
          <p:cNvPr id="22556" name="Group 28"/>
          <p:cNvGrpSpPr>
            <a:grpSpLocks/>
          </p:cNvGrpSpPr>
          <p:nvPr/>
        </p:nvGrpSpPr>
        <p:grpSpPr bwMode="auto">
          <a:xfrm>
            <a:off x="381000" y="3200400"/>
            <a:ext cx="4113213" cy="457200"/>
            <a:chOff x="336" y="2016"/>
            <a:chExt cx="2591" cy="288"/>
          </a:xfrm>
        </p:grpSpPr>
        <p:sp>
          <p:nvSpPr>
            <p:cNvPr id="22543" name="Text Box 15"/>
            <p:cNvSpPr txBox="1">
              <a:spLocks noChangeArrowheads="1"/>
            </p:cNvSpPr>
            <p:nvPr/>
          </p:nvSpPr>
          <p:spPr bwMode="auto">
            <a:xfrm>
              <a:off x="336" y="2016"/>
              <a:ext cx="2591" cy="288"/>
            </a:xfrm>
            <a:prstGeom prst="rect">
              <a:avLst/>
            </a:prstGeom>
            <a:noFill/>
            <a:ln w="9525">
              <a:noFill/>
              <a:miter lim="800000"/>
              <a:headEnd/>
              <a:tailEnd/>
            </a:ln>
            <a:effectLst/>
          </p:spPr>
          <p:txBody>
            <a:bodyPr wrap="none">
              <a:spAutoFit/>
            </a:bodyPr>
            <a:lstStyle/>
            <a:p>
              <a:r>
                <a:rPr lang="en-US"/>
                <a:t>N</a:t>
              </a:r>
              <a:r>
                <a:rPr lang="en-US" baseline="-25000"/>
                <a:t>2</a:t>
              </a:r>
              <a:r>
                <a:rPr lang="en-US"/>
                <a:t> </a:t>
              </a:r>
              <a:r>
                <a:rPr lang="en-US" sz="2000"/>
                <a:t>(</a:t>
              </a:r>
              <a:r>
                <a:rPr lang="en-US" sz="2000" i="1"/>
                <a:t>g</a:t>
              </a:r>
              <a:r>
                <a:rPr lang="en-US" sz="2000"/>
                <a:t>)</a:t>
              </a:r>
              <a:r>
                <a:rPr lang="en-US"/>
                <a:t> + 3H</a:t>
              </a:r>
              <a:r>
                <a:rPr lang="en-US" baseline="-25000"/>
                <a:t>2</a:t>
              </a:r>
              <a:r>
                <a:rPr lang="en-US"/>
                <a:t> </a:t>
              </a:r>
              <a:r>
                <a:rPr lang="en-US" sz="2000"/>
                <a:t>(</a:t>
              </a:r>
              <a:r>
                <a:rPr lang="en-US" sz="2000" i="1"/>
                <a:t>g</a:t>
              </a:r>
              <a:r>
                <a:rPr lang="en-US" sz="2000"/>
                <a:t>)</a:t>
              </a:r>
              <a:r>
                <a:rPr lang="en-US"/>
                <a:t>          2NH</a:t>
              </a:r>
              <a:r>
                <a:rPr lang="en-US" baseline="-25000"/>
                <a:t>3</a:t>
              </a:r>
              <a:r>
                <a:rPr lang="en-US"/>
                <a:t> </a:t>
              </a:r>
              <a:r>
                <a:rPr lang="en-US" sz="2000"/>
                <a:t>(</a:t>
              </a:r>
              <a:r>
                <a:rPr lang="en-US" sz="2000" i="1"/>
                <a:t>g</a:t>
              </a:r>
              <a:r>
                <a:rPr lang="en-US" sz="2000"/>
                <a:t>)</a:t>
              </a:r>
            </a:p>
          </p:txBody>
        </p:sp>
        <p:grpSp>
          <p:nvGrpSpPr>
            <p:cNvPr id="22544" name="Group 16"/>
            <p:cNvGrpSpPr>
              <a:grpSpLocks/>
            </p:cNvGrpSpPr>
            <p:nvPr/>
          </p:nvGrpSpPr>
          <p:grpSpPr bwMode="auto">
            <a:xfrm>
              <a:off x="1728" y="2127"/>
              <a:ext cx="384" cy="96"/>
              <a:chOff x="4896" y="192"/>
              <a:chExt cx="384" cy="96"/>
            </a:xfrm>
          </p:grpSpPr>
          <p:sp>
            <p:nvSpPr>
              <p:cNvPr id="22545" name="Line 17"/>
              <p:cNvSpPr>
                <a:spLocks noChangeShapeType="1"/>
              </p:cNvSpPr>
              <p:nvPr/>
            </p:nvSpPr>
            <p:spPr bwMode="auto">
              <a:xfrm>
                <a:off x="4896" y="192"/>
                <a:ext cx="384" cy="0"/>
              </a:xfrm>
              <a:prstGeom prst="line">
                <a:avLst/>
              </a:prstGeom>
              <a:noFill/>
              <a:ln w="28575">
                <a:solidFill>
                  <a:schemeClr val="tx1"/>
                </a:solidFill>
                <a:round/>
                <a:headEnd/>
                <a:tailEnd type="triangle" w="med" len="med"/>
              </a:ln>
              <a:effectLst/>
            </p:spPr>
            <p:txBody>
              <a:bodyPr/>
              <a:lstStyle/>
              <a:p>
                <a:endParaRPr lang="en-US"/>
              </a:p>
            </p:txBody>
          </p:sp>
          <p:sp>
            <p:nvSpPr>
              <p:cNvPr id="22546" name="Line 18"/>
              <p:cNvSpPr>
                <a:spLocks noChangeShapeType="1"/>
              </p:cNvSpPr>
              <p:nvPr/>
            </p:nvSpPr>
            <p:spPr bwMode="auto">
              <a:xfrm flipH="1">
                <a:off x="4896" y="288"/>
                <a:ext cx="384" cy="0"/>
              </a:xfrm>
              <a:prstGeom prst="line">
                <a:avLst/>
              </a:prstGeom>
              <a:noFill/>
              <a:ln w="28575">
                <a:solidFill>
                  <a:schemeClr val="tx1"/>
                </a:solidFill>
                <a:round/>
                <a:headEnd/>
                <a:tailEnd type="triangle" w="med" len="med"/>
              </a:ln>
              <a:effectLst/>
            </p:spPr>
            <p:txBody>
              <a:bodyPr/>
              <a:lstStyle/>
              <a:p>
                <a:endParaRPr lang="en-US"/>
              </a:p>
            </p:txBody>
          </p:sp>
        </p:grpSp>
      </p:grpSp>
      <p:grpSp>
        <p:nvGrpSpPr>
          <p:cNvPr id="22554" name="Group 26"/>
          <p:cNvGrpSpPr>
            <a:grpSpLocks/>
          </p:cNvGrpSpPr>
          <p:nvPr/>
        </p:nvGrpSpPr>
        <p:grpSpPr bwMode="auto">
          <a:xfrm>
            <a:off x="3276600" y="3657600"/>
            <a:ext cx="738188" cy="1279525"/>
            <a:chOff x="2064" y="2304"/>
            <a:chExt cx="465" cy="806"/>
          </a:xfrm>
        </p:grpSpPr>
        <p:sp>
          <p:nvSpPr>
            <p:cNvPr id="22548" name="Text Box 20"/>
            <p:cNvSpPr txBox="1">
              <a:spLocks noChangeArrowheads="1"/>
            </p:cNvSpPr>
            <p:nvPr/>
          </p:nvSpPr>
          <p:spPr bwMode="auto">
            <a:xfrm>
              <a:off x="2064" y="2592"/>
              <a:ext cx="465" cy="518"/>
            </a:xfrm>
            <a:prstGeom prst="rect">
              <a:avLst/>
            </a:prstGeom>
            <a:noFill/>
            <a:ln w="9525">
              <a:noFill/>
              <a:miter lim="800000"/>
              <a:headEnd/>
              <a:tailEnd/>
            </a:ln>
            <a:effectLst/>
          </p:spPr>
          <p:txBody>
            <a:bodyPr wrap="none">
              <a:spAutoFit/>
            </a:bodyPr>
            <a:lstStyle/>
            <a:p>
              <a:pPr algn="ctr"/>
              <a:r>
                <a:rPr lang="en-US"/>
                <a:t>Add</a:t>
              </a:r>
            </a:p>
            <a:p>
              <a:pPr algn="ctr"/>
              <a:r>
                <a:rPr lang="en-US"/>
                <a:t>NH</a:t>
              </a:r>
              <a:r>
                <a:rPr lang="en-US" baseline="-25000"/>
                <a:t>3</a:t>
              </a:r>
              <a:endParaRPr lang="en-US"/>
            </a:p>
          </p:txBody>
        </p:sp>
        <p:sp>
          <p:nvSpPr>
            <p:cNvPr id="22549" name="Line 21"/>
            <p:cNvSpPr>
              <a:spLocks noChangeShapeType="1"/>
            </p:cNvSpPr>
            <p:nvPr/>
          </p:nvSpPr>
          <p:spPr bwMode="auto">
            <a:xfrm flipV="1">
              <a:off x="2256" y="2304"/>
              <a:ext cx="0" cy="288"/>
            </a:xfrm>
            <a:prstGeom prst="line">
              <a:avLst/>
            </a:prstGeom>
            <a:noFill/>
            <a:ln w="28575">
              <a:solidFill>
                <a:schemeClr val="tx1"/>
              </a:solidFill>
              <a:round/>
              <a:headEnd/>
              <a:tailEnd type="triangle" w="med" len="med"/>
            </a:ln>
            <a:effectLst/>
          </p:spPr>
          <p:txBody>
            <a:bodyPr/>
            <a:lstStyle/>
            <a:p>
              <a:endParaRPr lang="en-US"/>
            </a:p>
          </p:txBody>
        </p:sp>
      </p:grpSp>
      <p:grpSp>
        <p:nvGrpSpPr>
          <p:cNvPr id="22555" name="Group 27"/>
          <p:cNvGrpSpPr>
            <a:grpSpLocks/>
          </p:cNvGrpSpPr>
          <p:nvPr/>
        </p:nvGrpSpPr>
        <p:grpSpPr bwMode="auto">
          <a:xfrm>
            <a:off x="292100" y="3911600"/>
            <a:ext cx="2832100" cy="1187450"/>
            <a:chOff x="184" y="2464"/>
            <a:chExt cx="1784" cy="748"/>
          </a:xfrm>
        </p:grpSpPr>
        <p:sp>
          <p:nvSpPr>
            <p:cNvPr id="22550" name="Line 22"/>
            <p:cNvSpPr>
              <a:spLocks noChangeShapeType="1"/>
            </p:cNvSpPr>
            <p:nvPr/>
          </p:nvSpPr>
          <p:spPr bwMode="auto">
            <a:xfrm flipH="1">
              <a:off x="1440" y="2832"/>
              <a:ext cx="528" cy="0"/>
            </a:xfrm>
            <a:prstGeom prst="line">
              <a:avLst/>
            </a:prstGeom>
            <a:noFill/>
            <a:ln w="28575">
              <a:solidFill>
                <a:schemeClr val="tx1"/>
              </a:solidFill>
              <a:round/>
              <a:headEnd/>
              <a:tailEnd type="triangle" w="med" len="med"/>
            </a:ln>
            <a:effectLst/>
          </p:spPr>
          <p:txBody>
            <a:bodyPr/>
            <a:lstStyle/>
            <a:p>
              <a:endParaRPr lang="en-US"/>
            </a:p>
          </p:txBody>
        </p:sp>
        <p:sp>
          <p:nvSpPr>
            <p:cNvPr id="22551" name="Text Box 23"/>
            <p:cNvSpPr txBox="1">
              <a:spLocks noChangeArrowheads="1"/>
            </p:cNvSpPr>
            <p:nvPr/>
          </p:nvSpPr>
          <p:spPr bwMode="auto">
            <a:xfrm>
              <a:off x="184" y="2464"/>
              <a:ext cx="1200" cy="748"/>
            </a:xfrm>
            <a:prstGeom prst="rect">
              <a:avLst/>
            </a:prstGeom>
            <a:noFill/>
            <a:ln w="9525">
              <a:noFill/>
              <a:miter lim="800000"/>
              <a:headEnd/>
              <a:tailEnd/>
            </a:ln>
            <a:effectLst/>
          </p:spPr>
          <p:txBody>
            <a:bodyPr>
              <a:spAutoFit/>
            </a:bodyPr>
            <a:lstStyle/>
            <a:p>
              <a:pPr algn="ctr">
                <a:spcBef>
                  <a:spcPct val="50000"/>
                </a:spcBef>
              </a:pPr>
              <a:r>
                <a:rPr lang="en-US"/>
                <a:t>Equilibrium shifts left to offset stress</a:t>
              </a:r>
            </a:p>
          </p:txBody>
        </p:sp>
      </p:grpSp>
      <p:pic>
        <p:nvPicPr>
          <p:cNvPr id="22557" name="Picture 29"/>
          <p:cNvPicPr>
            <a:picLocks noChangeAspect="1" noChangeArrowheads="1"/>
          </p:cNvPicPr>
          <p:nvPr/>
        </p:nvPicPr>
        <p:blipFill>
          <a:blip r:embed="rId2" cstate="print"/>
          <a:srcRect/>
          <a:stretch>
            <a:fillRect/>
          </a:stretch>
        </p:blipFill>
        <p:spPr bwMode="auto">
          <a:xfrm>
            <a:off x="4953000" y="1828800"/>
            <a:ext cx="2905125" cy="4876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0-#ppt_w/2"/>
                                          </p:val>
                                        </p:tav>
                                        <p:tav tm="100000">
                                          <p:val>
                                            <p:strVal val="#ppt_x"/>
                                          </p:val>
                                        </p:tav>
                                      </p:tavLst>
                                    </p:anim>
                                    <p:anim calcmode="lin" valueType="num">
                                      <p:cBhvr additive="base">
                                        <p:cTn id="8" dur="500" fill="hold"/>
                                        <p:tgtEl>
                                          <p:spTgt spid="225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532"/>
                                        </p:tgtEl>
                                        <p:attrNameLst>
                                          <p:attrName>style.visibility</p:attrName>
                                        </p:attrNameLst>
                                      </p:cBhvr>
                                      <p:to>
                                        <p:strVal val="visible"/>
                                      </p:to>
                                    </p:set>
                                    <p:anim calcmode="lin" valueType="num">
                                      <p:cBhvr additive="base">
                                        <p:cTn id="13" dur="500" fill="hold"/>
                                        <p:tgtEl>
                                          <p:spTgt spid="22532"/>
                                        </p:tgtEl>
                                        <p:attrNameLst>
                                          <p:attrName>ppt_x</p:attrName>
                                        </p:attrNameLst>
                                      </p:cBhvr>
                                      <p:tavLst>
                                        <p:tav tm="0">
                                          <p:val>
                                            <p:strVal val="0-#ppt_w/2"/>
                                          </p:val>
                                        </p:tav>
                                        <p:tav tm="100000">
                                          <p:val>
                                            <p:strVal val="#ppt_x"/>
                                          </p:val>
                                        </p:tav>
                                      </p:tavLst>
                                    </p:anim>
                                    <p:anim calcmode="lin" valueType="num">
                                      <p:cBhvr additive="base">
                                        <p:cTn id="14" dur="500" fill="hold"/>
                                        <p:tgtEl>
                                          <p:spTgt spid="2253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556"/>
                                        </p:tgtEl>
                                        <p:attrNameLst>
                                          <p:attrName>style.visibility</p:attrName>
                                        </p:attrNameLst>
                                      </p:cBhvr>
                                      <p:to>
                                        <p:strVal val="visible"/>
                                      </p:to>
                                    </p:set>
                                    <p:anim calcmode="lin" valueType="num">
                                      <p:cBhvr additive="base">
                                        <p:cTn id="19" dur="500" fill="hold"/>
                                        <p:tgtEl>
                                          <p:spTgt spid="22556"/>
                                        </p:tgtEl>
                                        <p:attrNameLst>
                                          <p:attrName>ppt_x</p:attrName>
                                        </p:attrNameLst>
                                      </p:cBhvr>
                                      <p:tavLst>
                                        <p:tav tm="0">
                                          <p:val>
                                            <p:strVal val="0-#ppt_w/2"/>
                                          </p:val>
                                        </p:tav>
                                        <p:tav tm="100000">
                                          <p:val>
                                            <p:strVal val="#ppt_x"/>
                                          </p:val>
                                        </p:tav>
                                      </p:tavLst>
                                    </p:anim>
                                    <p:anim calcmode="lin" valueType="num">
                                      <p:cBhvr additive="base">
                                        <p:cTn id="20" dur="500" fill="hold"/>
                                        <p:tgtEl>
                                          <p:spTgt spid="2255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554"/>
                                        </p:tgtEl>
                                        <p:attrNameLst>
                                          <p:attrName>style.visibility</p:attrName>
                                        </p:attrNameLst>
                                      </p:cBhvr>
                                      <p:to>
                                        <p:strVal val="visible"/>
                                      </p:to>
                                    </p:set>
                                    <p:anim calcmode="lin" valueType="num">
                                      <p:cBhvr additive="base">
                                        <p:cTn id="25" dur="500" fill="hold"/>
                                        <p:tgtEl>
                                          <p:spTgt spid="22554"/>
                                        </p:tgtEl>
                                        <p:attrNameLst>
                                          <p:attrName>ppt_x</p:attrName>
                                        </p:attrNameLst>
                                      </p:cBhvr>
                                      <p:tavLst>
                                        <p:tav tm="0">
                                          <p:val>
                                            <p:strVal val="#ppt_x"/>
                                          </p:val>
                                        </p:tav>
                                        <p:tav tm="100000">
                                          <p:val>
                                            <p:strVal val="#ppt_x"/>
                                          </p:val>
                                        </p:tav>
                                      </p:tavLst>
                                    </p:anim>
                                    <p:anim calcmode="lin" valueType="num">
                                      <p:cBhvr additive="base">
                                        <p:cTn id="26" dur="500" fill="hold"/>
                                        <p:tgtEl>
                                          <p:spTgt spid="2255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555"/>
                                        </p:tgtEl>
                                        <p:attrNameLst>
                                          <p:attrName>style.visibility</p:attrName>
                                        </p:attrNameLst>
                                      </p:cBhvr>
                                      <p:to>
                                        <p:strVal val="visible"/>
                                      </p:to>
                                    </p:set>
                                    <p:anim calcmode="lin" valueType="num">
                                      <p:cBhvr additive="base">
                                        <p:cTn id="31" dur="500" fill="hold"/>
                                        <p:tgtEl>
                                          <p:spTgt spid="22555"/>
                                        </p:tgtEl>
                                        <p:attrNameLst>
                                          <p:attrName>ppt_x</p:attrName>
                                        </p:attrNameLst>
                                      </p:cBhvr>
                                      <p:tavLst>
                                        <p:tav tm="0">
                                          <p:val>
                                            <p:strVal val="#ppt_x"/>
                                          </p:val>
                                        </p:tav>
                                        <p:tav tm="100000">
                                          <p:val>
                                            <p:strVal val="#ppt_x"/>
                                          </p:val>
                                        </p:tav>
                                      </p:tavLst>
                                    </p:anim>
                                    <p:anim calcmode="lin" valueType="num">
                                      <p:cBhvr additive="base">
                                        <p:cTn id="32" dur="500" fill="hold"/>
                                        <p:tgtEl>
                                          <p:spTgt spid="2255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22557"/>
                                        </p:tgtEl>
                                        <p:attrNameLst>
                                          <p:attrName>style.visibility</p:attrName>
                                        </p:attrNameLst>
                                      </p:cBhvr>
                                      <p:to>
                                        <p:strVal val="visible"/>
                                      </p:to>
                                    </p:set>
                                    <p:anim calcmode="lin" valueType="num">
                                      <p:cBhvr>
                                        <p:cTn id="37" dur="1000" fill="hold"/>
                                        <p:tgtEl>
                                          <p:spTgt spid="22557"/>
                                        </p:tgtEl>
                                        <p:attrNameLst>
                                          <p:attrName>ppt_w</p:attrName>
                                        </p:attrNameLst>
                                      </p:cBhvr>
                                      <p:tavLst>
                                        <p:tav tm="0">
                                          <p:val>
                                            <p:strVal val="#ppt_w*0.70"/>
                                          </p:val>
                                        </p:tav>
                                        <p:tav tm="100000">
                                          <p:val>
                                            <p:strVal val="#ppt_w"/>
                                          </p:val>
                                        </p:tav>
                                      </p:tavLst>
                                    </p:anim>
                                    <p:anim calcmode="lin" valueType="num">
                                      <p:cBhvr>
                                        <p:cTn id="38" dur="1000" fill="hold"/>
                                        <p:tgtEl>
                                          <p:spTgt spid="22557"/>
                                        </p:tgtEl>
                                        <p:attrNameLst>
                                          <p:attrName>ppt_h</p:attrName>
                                        </p:attrNameLst>
                                      </p:cBhvr>
                                      <p:tavLst>
                                        <p:tav tm="0">
                                          <p:val>
                                            <p:strVal val="#ppt_h"/>
                                          </p:val>
                                        </p:tav>
                                        <p:tav tm="100000">
                                          <p:val>
                                            <p:strVal val="#ppt_h"/>
                                          </p:val>
                                        </p:tav>
                                      </p:tavLst>
                                    </p:anim>
                                    <p:animEffect transition="in" filter="fade">
                                      <p:cBhvr>
                                        <p:cTn id="39" dur="1000"/>
                                        <p:tgtEl>
                                          <p:spTgt spid="22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lide Number Placeholder 3"/>
          <p:cNvSpPr>
            <a:spLocks noGrp="1"/>
          </p:cNvSpPr>
          <p:nvPr>
            <p:ph type="sldNum" sz="quarter" idx="12"/>
          </p:nvPr>
        </p:nvSpPr>
        <p:spPr/>
        <p:txBody>
          <a:bodyPr/>
          <a:lstStyle/>
          <a:p>
            <a:fld id="{B3CBD9AD-8DEC-4505-94E9-152B971EEF45}" type="slidenum">
              <a:rPr lang="en-US"/>
              <a:pPr/>
              <a:t>23</a:t>
            </a:fld>
            <a:endParaRPr lang="en-US"/>
          </a:p>
        </p:txBody>
      </p:sp>
      <p:sp>
        <p:nvSpPr>
          <p:cNvPr id="23554" name="Text Box 2"/>
          <p:cNvSpPr txBox="1">
            <a:spLocks noChangeArrowheads="1"/>
          </p:cNvSpPr>
          <p:nvPr/>
        </p:nvSpPr>
        <p:spPr bwMode="auto">
          <a:xfrm>
            <a:off x="2524125" y="90488"/>
            <a:ext cx="4119563" cy="519112"/>
          </a:xfrm>
          <a:prstGeom prst="rect">
            <a:avLst/>
          </a:prstGeom>
          <a:noFill/>
          <a:ln w="9525">
            <a:noFill/>
            <a:miter lim="800000"/>
            <a:headEnd/>
            <a:tailEnd/>
          </a:ln>
          <a:effectLst/>
        </p:spPr>
        <p:txBody>
          <a:bodyPr wrap="none">
            <a:spAutoFit/>
          </a:bodyPr>
          <a:lstStyle/>
          <a:p>
            <a:pPr algn="ctr"/>
            <a:r>
              <a:rPr lang="en-US" sz="2800" b="1" i="1"/>
              <a:t>Le Ch</a:t>
            </a:r>
            <a:r>
              <a:rPr lang="en-US" sz="2800" b="1" i="1">
                <a:cs typeface="Arial" charset="0"/>
              </a:rPr>
              <a:t>âtelier’s Principle</a:t>
            </a:r>
            <a:endParaRPr lang="en-US" sz="2800" b="1" i="1"/>
          </a:p>
        </p:txBody>
      </p:sp>
      <p:sp>
        <p:nvSpPr>
          <p:cNvPr id="23555" name="Text Box 3"/>
          <p:cNvSpPr txBox="1">
            <a:spLocks noChangeArrowheads="1"/>
          </p:cNvSpPr>
          <p:nvPr/>
        </p:nvSpPr>
        <p:spPr bwMode="auto">
          <a:xfrm>
            <a:off x="212725" y="838200"/>
            <a:ext cx="6172200" cy="519113"/>
          </a:xfrm>
          <a:prstGeom prst="rect">
            <a:avLst/>
          </a:prstGeom>
          <a:noFill/>
          <a:ln w="9525">
            <a:noFill/>
            <a:miter lim="800000"/>
            <a:headEnd/>
            <a:tailEnd/>
          </a:ln>
          <a:effectLst/>
        </p:spPr>
        <p:txBody>
          <a:bodyPr wrap="none">
            <a:spAutoFit/>
          </a:bodyPr>
          <a:lstStyle/>
          <a:p>
            <a:pPr>
              <a:buFontTx/>
              <a:buChar char="•"/>
            </a:pPr>
            <a:r>
              <a:rPr lang="en-US" sz="2800"/>
              <a:t> Changes in Concentration continued</a:t>
            </a:r>
          </a:p>
        </p:txBody>
      </p:sp>
      <p:sp>
        <p:nvSpPr>
          <p:cNvPr id="23556" name="Text Box 4"/>
          <p:cNvSpPr txBox="1">
            <a:spLocks noChangeArrowheads="1"/>
          </p:cNvSpPr>
          <p:nvPr/>
        </p:nvSpPr>
        <p:spPr bwMode="auto">
          <a:xfrm>
            <a:off x="2133600" y="4114800"/>
            <a:ext cx="1301750" cy="457200"/>
          </a:xfrm>
          <a:prstGeom prst="rect">
            <a:avLst/>
          </a:prstGeom>
          <a:noFill/>
          <a:ln w="9525">
            <a:noFill/>
            <a:miter lim="800000"/>
            <a:headEnd/>
            <a:tailEnd/>
          </a:ln>
          <a:effectLst/>
        </p:spPr>
        <p:txBody>
          <a:bodyPr wrap="none">
            <a:spAutoFit/>
          </a:bodyPr>
          <a:lstStyle/>
          <a:p>
            <a:r>
              <a:rPr lang="en-US" b="1" u="sng"/>
              <a:t>Change</a:t>
            </a:r>
          </a:p>
        </p:txBody>
      </p:sp>
      <p:sp>
        <p:nvSpPr>
          <p:cNvPr id="23557" name="Text Box 5"/>
          <p:cNvSpPr txBox="1">
            <a:spLocks noChangeArrowheads="1"/>
          </p:cNvSpPr>
          <p:nvPr/>
        </p:nvSpPr>
        <p:spPr bwMode="auto">
          <a:xfrm>
            <a:off x="5434013" y="4114800"/>
            <a:ext cx="3328987" cy="457200"/>
          </a:xfrm>
          <a:prstGeom prst="rect">
            <a:avLst/>
          </a:prstGeom>
          <a:noFill/>
          <a:ln w="9525">
            <a:noFill/>
            <a:miter lim="800000"/>
            <a:headEnd/>
            <a:tailEnd/>
          </a:ln>
          <a:effectLst/>
        </p:spPr>
        <p:txBody>
          <a:bodyPr wrap="none">
            <a:spAutoFit/>
          </a:bodyPr>
          <a:lstStyle/>
          <a:p>
            <a:r>
              <a:rPr lang="en-US" b="1" u="sng"/>
              <a:t>Shifts the Equilibrium</a:t>
            </a:r>
          </a:p>
        </p:txBody>
      </p:sp>
      <p:sp>
        <p:nvSpPr>
          <p:cNvPr id="23558" name="Text Box 6"/>
          <p:cNvSpPr txBox="1">
            <a:spLocks noChangeArrowheads="1"/>
          </p:cNvSpPr>
          <p:nvPr/>
        </p:nvSpPr>
        <p:spPr bwMode="auto">
          <a:xfrm>
            <a:off x="152400" y="4648200"/>
            <a:ext cx="5065713" cy="457200"/>
          </a:xfrm>
          <a:prstGeom prst="rect">
            <a:avLst/>
          </a:prstGeom>
          <a:noFill/>
          <a:ln w="9525">
            <a:noFill/>
            <a:miter lim="800000"/>
            <a:headEnd/>
            <a:tailEnd/>
          </a:ln>
          <a:effectLst/>
        </p:spPr>
        <p:txBody>
          <a:bodyPr wrap="none">
            <a:spAutoFit/>
          </a:bodyPr>
          <a:lstStyle/>
          <a:p>
            <a:r>
              <a:rPr lang="en-US"/>
              <a:t>Increase concentration of product(s)</a:t>
            </a:r>
          </a:p>
        </p:txBody>
      </p:sp>
      <p:sp>
        <p:nvSpPr>
          <p:cNvPr id="23559" name="Text Box 7"/>
          <p:cNvSpPr txBox="1">
            <a:spLocks noChangeArrowheads="1"/>
          </p:cNvSpPr>
          <p:nvPr/>
        </p:nvSpPr>
        <p:spPr bwMode="auto">
          <a:xfrm>
            <a:off x="6802438" y="4648200"/>
            <a:ext cx="590550" cy="457200"/>
          </a:xfrm>
          <a:prstGeom prst="rect">
            <a:avLst/>
          </a:prstGeom>
          <a:noFill/>
          <a:ln w="9525">
            <a:noFill/>
            <a:miter lim="800000"/>
            <a:headEnd/>
            <a:tailEnd/>
          </a:ln>
          <a:effectLst/>
        </p:spPr>
        <p:txBody>
          <a:bodyPr wrap="none">
            <a:spAutoFit/>
          </a:bodyPr>
          <a:lstStyle/>
          <a:p>
            <a:r>
              <a:rPr lang="en-US"/>
              <a:t>left</a:t>
            </a:r>
          </a:p>
        </p:txBody>
      </p:sp>
      <p:sp>
        <p:nvSpPr>
          <p:cNvPr id="23561" name="Text Box 9"/>
          <p:cNvSpPr txBox="1">
            <a:spLocks noChangeArrowheads="1"/>
          </p:cNvSpPr>
          <p:nvPr/>
        </p:nvSpPr>
        <p:spPr bwMode="auto">
          <a:xfrm>
            <a:off x="152400" y="5080000"/>
            <a:ext cx="5202238" cy="457200"/>
          </a:xfrm>
          <a:prstGeom prst="rect">
            <a:avLst/>
          </a:prstGeom>
          <a:noFill/>
          <a:ln w="9525">
            <a:noFill/>
            <a:miter lim="800000"/>
            <a:headEnd/>
            <a:tailEnd/>
          </a:ln>
          <a:effectLst/>
        </p:spPr>
        <p:txBody>
          <a:bodyPr wrap="none">
            <a:spAutoFit/>
          </a:bodyPr>
          <a:lstStyle/>
          <a:p>
            <a:r>
              <a:rPr lang="en-US"/>
              <a:t>Decrease concentration of product(s)</a:t>
            </a:r>
          </a:p>
        </p:txBody>
      </p:sp>
      <p:sp>
        <p:nvSpPr>
          <p:cNvPr id="23562" name="Text Box 10"/>
          <p:cNvSpPr txBox="1">
            <a:spLocks noChangeArrowheads="1"/>
          </p:cNvSpPr>
          <p:nvPr/>
        </p:nvSpPr>
        <p:spPr bwMode="auto">
          <a:xfrm>
            <a:off x="6708775" y="5080000"/>
            <a:ext cx="777875" cy="457200"/>
          </a:xfrm>
          <a:prstGeom prst="rect">
            <a:avLst/>
          </a:prstGeom>
          <a:noFill/>
          <a:ln w="9525">
            <a:noFill/>
            <a:miter lim="800000"/>
            <a:headEnd/>
            <a:tailEnd/>
          </a:ln>
          <a:effectLst/>
        </p:spPr>
        <p:txBody>
          <a:bodyPr wrap="none">
            <a:spAutoFit/>
          </a:bodyPr>
          <a:lstStyle/>
          <a:p>
            <a:r>
              <a:rPr lang="en-US"/>
              <a:t>right</a:t>
            </a:r>
          </a:p>
        </p:txBody>
      </p:sp>
      <p:sp>
        <p:nvSpPr>
          <p:cNvPr id="23563" name="Text Box 11"/>
          <p:cNvSpPr txBox="1">
            <a:spLocks noChangeArrowheads="1"/>
          </p:cNvSpPr>
          <p:nvPr/>
        </p:nvSpPr>
        <p:spPr bwMode="auto">
          <a:xfrm>
            <a:off x="152400" y="5943600"/>
            <a:ext cx="5286375" cy="457200"/>
          </a:xfrm>
          <a:prstGeom prst="rect">
            <a:avLst/>
          </a:prstGeom>
          <a:noFill/>
          <a:ln w="9525">
            <a:noFill/>
            <a:miter lim="800000"/>
            <a:headEnd/>
            <a:tailEnd/>
          </a:ln>
          <a:effectLst/>
        </p:spPr>
        <p:txBody>
          <a:bodyPr wrap="none">
            <a:spAutoFit/>
          </a:bodyPr>
          <a:lstStyle/>
          <a:p>
            <a:r>
              <a:rPr lang="en-US"/>
              <a:t>Decrease concentration of reactant(s)</a:t>
            </a:r>
          </a:p>
        </p:txBody>
      </p:sp>
      <p:sp>
        <p:nvSpPr>
          <p:cNvPr id="23564" name="Text Box 12"/>
          <p:cNvSpPr txBox="1">
            <a:spLocks noChangeArrowheads="1"/>
          </p:cNvSpPr>
          <p:nvPr/>
        </p:nvSpPr>
        <p:spPr bwMode="auto">
          <a:xfrm>
            <a:off x="152400" y="5511800"/>
            <a:ext cx="5149850" cy="457200"/>
          </a:xfrm>
          <a:prstGeom prst="rect">
            <a:avLst/>
          </a:prstGeom>
          <a:noFill/>
          <a:ln w="9525">
            <a:noFill/>
            <a:miter lim="800000"/>
            <a:headEnd/>
            <a:tailEnd/>
          </a:ln>
          <a:effectLst/>
        </p:spPr>
        <p:txBody>
          <a:bodyPr wrap="none">
            <a:spAutoFit/>
          </a:bodyPr>
          <a:lstStyle/>
          <a:p>
            <a:r>
              <a:rPr lang="en-US"/>
              <a:t>Increase concentration of reactant(s)</a:t>
            </a:r>
          </a:p>
        </p:txBody>
      </p:sp>
      <p:sp>
        <p:nvSpPr>
          <p:cNvPr id="23565" name="Text Box 13"/>
          <p:cNvSpPr txBox="1">
            <a:spLocks noChangeArrowheads="1"/>
          </p:cNvSpPr>
          <p:nvPr/>
        </p:nvSpPr>
        <p:spPr bwMode="auto">
          <a:xfrm>
            <a:off x="6708775" y="5511800"/>
            <a:ext cx="777875" cy="457200"/>
          </a:xfrm>
          <a:prstGeom prst="rect">
            <a:avLst/>
          </a:prstGeom>
          <a:noFill/>
          <a:ln w="9525">
            <a:noFill/>
            <a:miter lim="800000"/>
            <a:headEnd/>
            <a:tailEnd/>
          </a:ln>
          <a:effectLst/>
        </p:spPr>
        <p:txBody>
          <a:bodyPr wrap="none">
            <a:spAutoFit/>
          </a:bodyPr>
          <a:lstStyle/>
          <a:p>
            <a:r>
              <a:rPr lang="en-US"/>
              <a:t>right</a:t>
            </a:r>
          </a:p>
        </p:txBody>
      </p:sp>
      <p:sp>
        <p:nvSpPr>
          <p:cNvPr id="23566" name="Text Box 14"/>
          <p:cNvSpPr txBox="1">
            <a:spLocks noChangeArrowheads="1"/>
          </p:cNvSpPr>
          <p:nvPr/>
        </p:nvSpPr>
        <p:spPr bwMode="auto">
          <a:xfrm>
            <a:off x="6802438" y="5943600"/>
            <a:ext cx="590550" cy="457200"/>
          </a:xfrm>
          <a:prstGeom prst="rect">
            <a:avLst/>
          </a:prstGeom>
          <a:noFill/>
          <a:ln w="9525">
            <a:noFill/>
            <a:miter lim="800000"/>
            <a:headEnd/>
            <a:tailEnd/>
          </a:ln>
          <a:effectLst/>
        </p:spPr>
        <p:txBody>
          <a:bodyPr wrap="none">
            <a:spAutoFit/>
          </a:bodyPr>
          <a:lstStyle/>
          <a:p>
            <a:r>
              <a:rPr lang="en-US"/>
              <a:t>left</a:t>
            </a:r>
          </a:p>
        </p:txBody>
      </p:sp>
      <p:grpSp>
        <p:nvGrpSpPr>
          <p:cNvPr id="23572" name="Group 20"/>
          <p:cNvGrpSpPr>
            <a:grpSpLocks/>
          </p:cNvGrpSpPr>
          <p:nvPr/>
        </p:nvGrpSpPr>
        <p:grpSpPr bwMode="auto">
          <a:xfrm>
            <a:off x="2873375" y="2286000"/>
            <a:ext cx="3395663" cy="457200"/>
            <a:chOff x="1367" y="1344"/>
            <a:chExt cx="2139" cy="288"/>
          </a:xfrm>
        </p:grpSpPr>
        <p:sp>
          <p:nvSpPr>
            <p:cNvPr id="23569" name="Text Box 17"/>
            <p:cNvSpPr txBox="1">
              <a:spLocks noChangeArrowheads="1"/>
            </p:cNvSpPr>
            <p:nvPr/>
          </p:nvSpPr>
          <p:spPr bwMode="auto">
            <a:xfrm>
              <a:off x="1367" y="1344"/>
              <a:ext cx="2139" cy="288"/>
            </a:xfrm>
            <a:prstGeom prst="rect">
              <a:avLst/>
            </a:prstGeom>
            <a:noFill/>
            <a:ln w="9525">
              <a:noFill/>
              <a:miter lim="800000"/>
              <a:headEnd/>
              <a:tailEnd/>
            </a:ln>
            <a:effectLst/>
          </p:spPr>
          <p:txBody>
            <a:bodyPr wrap="none">
              <a:spAutoFit/>
            </a:bodyPr>
            <a:lstStyle/>
            <a:p>
              <a:r>
                <a:rPr lang="en-US" i="1"/>
                <a:t>a</a:t>
              </a:r>
              <a:r>
                <a:rPr lang="en-US"/>
                <a:t>A + </a:t>
              </a:r>
              <a:r>
                <a:rPr lang="en-US" i="1"/>
                <a:t>b</a:t>
              </a:r>
              <a:r>
                <a:rPr lang="en-US"/>
                <a:t>B           </a:t>
              </a:r>
              <a:r>
                <a:rPr lang="en-US" i="1"/>
                <a:t>c</a:t>
              </a:r>
              <a:r>
                <a:rPr lang="en-US"/>
                <a:t>C + </a:t>
              </a:r>
              <a:r>
                <a:rPr lang="en-US" i="1"/>
                <a:t>d</a:t>
              </a:r>
              <a:r>
                <a:rPr lang="en-US"/>
                <a:t>D </a:t>
              </a:r>
              <a:endParaRPr lang="en-US" sz="2000" i="1"/>
            </a:p>
          </p:txBody>
        </p:sp>
        <p:sp>
          <p:nvSpPr>
            <p:cNvPr id="23570" name="Line 18"/>
            <p:cNvSpPr>
              <a:spLocks noChangeShapeType="1"/>
            </p:cNvSpPr>
            <p:nvPr/>
          </p:nvSpPr>
          <p:spPr bwMode="auto">
            <a:xfrm>
              <a:off x="2224" y="1448"/>
              <a:ext cx="384" cy="0"/>
            </a:xfrm>
            <a:prstGeom prst="line">
              <a:avLst/>
            </a:prstGeom>
            <a:noFill/>
            <a:ln w="28575">
              <a:solidFill>
                <a:schemeClr val="tx1"/>
              </a:solidFill>
              <a:round/>
              <a:headEnd/>
              <a:tailEnd type="triangle" w="med" len="med"/>
            </a:ln>
            <a:effectLst/>
          </p:spPr>
          <p:txBody>
            <a:bodyPr/>
            <a:lstStyle/>
            <a:p>
              <a:endParaRPr lang="en-US"/>
            </a:p>
          </p:txBody>
        </p:sp>
        <p:sp>
          <p:nvSpPr>
            <p:cNvPr id="23571" name="Line 19"/>
            <p:cNvSpPr>
              <a:spLocks noChangeShapeType="1"/>
            </p:cNvSpPr>
            <p:nvPr/>
          </p:nvSpPr>
          <p:spPr bwMode="auto">
            <a:xfrm flipH="1">
              <a:off x="2224" y="1544"/>
              <a:ext cx="384" cy="0"/>
            </a:xfrm>
            <a:prstGeom prst="line">
              <a:avLst/>
            </a:prstGeom>
            <a:noFill/>
            <a:ln w="28575">
              <a:solidFill>
                <a:schemeClr val="tx1"/>
              </a:solidFill>
              <a:round/>
              <a:headEnd/>
              <a:tailEnd type="triangle" w="med" len="med"/>
            </a:ln>
            <a:effectLst/>
          </p:spPr>
          <p:txBody>
            <a:bodyPr/>
            <a:lstStyle/>
            <a:p>
              <a:endParaRPr lang="en-US"/>
            </a:p>
          </p:txBody>
        </p:sp>
      </p:grpSp>
      <p:grpSp>
        <p:nvGrpSpPr>
          <p:cNvPr id="23581" name="Group 29"/>
          <p:cNvGrpSpPr>
            <a:grpSpLocks/>
          </p:cNvGrpSpPr>
          <p:nvPr/>
        </p:nvGrpSpPr>
        <p:grpSpPr bwMode="auto">
          <a:xfrm>
            <a:off x="4114800" y="1371600"/>
            <a:ext cx="1768475" cy="1676400"/>
            <a:chOff x="2592" y="864"/>
            <a:chExt cx="1114" cy="1056"/>
          </a:xfrm>
        </p:grpSpPr>
        <p:grpSp>
          <p:nvGrpSpPr>
            <p:cNvPr id="23575" name="Group 23"/>
            <p:cNvGrpSpPr>
              <a:grpSpLocks/>
            </p:cNvGrpSpPr>
            <p:nvPr/>
          </p:nvGrpSpPr>
          <p:grpSpPr bwMode="auto">
            <a:xfrm>
              <a:off x="3248" y="864"/>
              <a:ext cx="458" cy="599"/>
              <a:chOff x="4188" y="889"/>
              <a:chExt cx="458" cy="599"/>
            </a:xfrm>
          </p:grpSpPr>
          <p:sp>
            <p:nvSpPr>
              <p:cNvPr id="23573" name="Line 21"/>
              <p:cNvSpPr>
                <a:spLocks noChangeShapeType="1"/>
              </p:cNvSpPr>
              <p:nvPr/>
            </p:nvSpPr>
            <p:spPr bwMode="auto">
              <a:xfrm>
                <a:off x="4416" y="1152"/>
                <a:ext cx="0" cy="336"/>
              </a:xfrm>
              <a:prstGeom prst="line">
                <a:avLst/>
              </a:prstGeom>
              <a:noFill/>
              <a:ln w="28575">
                <a:solidFill>
                  <a:srgbClr val="FF0000"/>
                </a:solidFill>
                <a:round/>
                <a:headEnd/>
                <a:tailEnd type="triangle" w="med" len="med"/>
              </a:ln>
              <a:effectLst/>
            </p:spPr>
            <p:txBody>
              <a:bodyPr/>
              <a:lstStyle/>
              <a:p>
                <a:endParaRPr lang="en-US"/>
              </a:p>
            </p:txBody>
          </p:sp>
          <p:sp>
            <p:nvSpPr>
              <p:cNvPr id="23574" name="Text Box 22"/>
              <p:cNvSpPr txBox="1">
                <a:spLocks noChangeArrowheads="1"/>
              </p:cNvSpPr>
              <p:nvPr/>
            </p:nvSpPr>
            <p:spPr bwMode="auto">
              <a:xfrm>
                <a:off x="4188" y="889"/>
                <a:ext cx="458" cy="288"/>
              </a:xfrm>
              <a:prstGeom prst="rect">
                <a:avLst/>
              </a:prstGeom>
              <a:noFill/>
              <a:ln w="9525">
                <a:noFill/>
                <a:miter lim="800000"/>
                <a:headEnd/>
                <a:tailEnd/>
              </a:ln>
              <a:effectLst/>
            </p:spPr>
            <p:txBody>
              <a:bodyPr wrap="none">
                <a:spAutoFit/>
              </a:bodyPr>
              <a:lstStyle/>
              <a:p>
                <a:pPr algn="ctr"/>
                <a:r>
                  <a:rPr lang="en-US">
                    <a:solidFill>
                      <a:srgbClr val="FF0000"/>
                    </a:solidFill>
                  </a:rPr>
                  <a:t>Add</a:t>
                </a:r>
              </a:p>
            </p:txBody>
          </p:sp>
        </p:grpSp>
        <p:sp>
          <p:nvSpPr>
            <p:cNvPr id="23576" name="Line 24"/>
            <p:cNvSpPr>
              <a:spLocks noChangeShapeType="1"/>
            </p:cNvSpPr>
            <p:nvPr/>
          </p:nvSpPr>
          <p:spPr bwMode="auto">
            <a:xfrm flipH="1">
              <a:off x="2592" y="1920"/>
              <a:ext cx="576" cy="0"/>
            </a:xfrm>
            <a:prstGeom prst="line">
              <a:avLst/>
            </a:prstGeom>
            <a:noFill/>
            <a:ln w="28575">
              <a:solidFill>
                <a:srgbClr val="FF0000"/>
              </a:solidFill>
              <a:round/>
              <a:headEnd/>
              <a:tailEnd type="triangle" w="med" len="med"/>
            </a:ln>
            <a:effectLst/>
          </p:spPr>
          <p:txBody>
            <a:bodyPr/>
            <a:lstStyle/>
            <a:p>
              <a:endParaRPr lang="en-US"/>
            </a:p>
          </p:txBody>
        </p:sp>
      </p:grpSp>
      <p:grpSp>
        <p:nvGrpSpPr>
          <p:cNvPr id="23592" name="Group 40"/>
          <p:cNvGrpSpPr>
            <a:grpSpLocks/>
          </p:cNvGrpSpPr>
          <p:nvPr/>
        </p:nvGrpSpPr>
        <p:grpSpPr bwMode="auto">
          <a:xfrm>
            <a:off x="3124200" y="1371600"/>
            <a:ext cx="1930400" cy="1676400"/>
            <a:chOff x="1968" y="864"/>
            <a:chExt cx="1216" cy="1056"/>
          </a:xfrm>
        </p:grpSpPr>
        <p:sp>
          <p:nvSpPr>
            <p:cNvPr id="23580" name="Line 28"/>
            <p:cNvSpPr>
              <a:spLocks noChangeShapeType="1"/>
            </p:cNvSpPr>
            <p:nvPr/>
          </p:nvSpPr>
          <p:spPr bwMode="auto">
            <a:xfrm>
              <a:off x="2608" y="1920"/>
              <a:ext cx="576" cy="0"/>
            </a:xfrm>
            <a:prstGeom prst="line">
              <a:avLst/>
            </a:prstGeom>
            <a:noFill/>
            <a:ln w="28575">
              <a:solidFill>
                <a:srgbClr val="FF0000"/>
              </a:solidFill>
              <a:round/>
              <a:headEnd/>
              <a:tailEnd type="triangle" w="med" len="med"/>
            </a:ln>
            <a:effectLst/>
          </p:spPr>
          <p:txBody>
            <a:bodyPr/>
            <a:lstStyle/>
            <a:p>
              <a:endParaRPr lang="en-US"/>
            </a:p>
          </p:txBody>
        </p:sp>
        <p:grpSp>
          <p:nvGrpSpPr>
            <p:cNvPr id="23582" name="Group 30"/>
            <p:cNvGrpSpPr>
              <a:grpSpLocks/>
            </p:cNvGrpSpPr>
            <p:nvPr/>
          </p:nvGrpSpPr>
          <p:grpSpPr bwMode="auto">
            <a:xfrm>
              <a:off x="1968" y="864"/>
              <a:ext cx="458" cy="599"/>
              <a:chOff x="4188" y="889"/>
              <a:chExt cx="458" cy="599"/>
            </a:xfrm>
          </p:grpSpPr>
          <p:sp>
            <p:nvSpPr>
              <p:cNvPr id="23583" name="Line 31"/>
              <p:cNvSpPr>
                <a:spLocks noChangeShapeType="1"/>
              </p:cNvSpPr>
              <p:nvPr/>
            </p:nvSpPr>
            <p:spPr bwMode="auto">
              <a:xfrm>
                <a:off x="4416" y="1152"/>
                <a:ext cx="0" cy="336"/>
              </a:xfrm>
              <a:prstGeom prst="line">
                <a:avLst/>
              </a:prstGeom>
              <a:noFill/>
              <a:ln w="28575">
                <a:solidFill>
                  <a:srgbClr val="FF0000"/>
                </a:solidFill>
                <a:round/>
                <a:headEnd/>
                <a:tailEnd type="triangle" w="med" len="med"/>
              </a:ln>
              <a:effectLst/>
            </p:spPr>
            <p:txBody>
              <a:bodyPr/>
              <a:lstStyle/>
              <a:p>
                <a:endParaRPr lang="en-US"/>
              </a:p>
            </p:txBody>
          </p:sp>
          <p:sp>
            <p:nvSpPr>
              <p:cNvPr id="23584" name="Text Box 32"/>
              <p:cNvSpPr txBox="1">
                <a:spLocks noChangeArrowheads="1"/>
              </p:cNvSpPr>
              <p:nvPr/>
            </p:nvSpPr>
            <p:spPr bwMode="auto">
              <a:xfrm>
                <a:off x="4188" y="889"/>
                <a:ext cx="458" cy="288"/>
              </a:xfrm>
              <a:prstGeom prst="rect">
                <a:avLst/>
              </a:prstGeom>
              <a:noFill/>
              <a:ln w="9525">
                <a:noFill/>
                <a:miter lim="800000"/>
                <a:headEnd/>
                <a:tailEnd/>
              </a:ln>
              <a:effectLst/>
            </p:spPr>
            <p:txBody>
              <a:bodyPr wrap="none">
                <a:spAutoFit/>
              </a:bodyPr>
              <a:lstStyle/>
              <a:p>
                <a:pPr algn="ctr"/>
                <a:r>
                  <a:rPr lang="en-US">
                    <a:solidFill>
                      <a:srgbClr val="FF0000"/>
                    </a:solidFill>
                  </a:rPr>
                  <a:t>Add</a:t>
                </a:r>
              </a:p>
            </p:txBody>
          </p:sp>
        </p:grpSp>
      </p:grpSp>
      <p:grpSp>
        <p:nvGrpSpPr>
          <p:cNvPr id="23593" name="Group 41"/>
          <p:cNvGrpSpPr>
            <a:grpSpLocks/>
          </p:cNvGrpSpPr>
          <p:nvPr/>
        </p:nvGrpSpPr>
        <p:grpSpPr bwMode="auto">
          <a:xfrm>
            <a:off x="2819400" y="1358900"/>
            <a:ext cx="2209800" cy="1689100"/>
            <a:chOff x="1776" y="856"/>
            <a:chExt cx="1392" cy="1064"/>
          </a:xfrm>
        </p:grpSpPr>
        <p:sp>
          <p:nvSpPr>
            <p:cNvPr id="23585" name="Line 33"/>
            <p:cNvSpPr>
              <a:spLocks noChangeShapeType="1"/>
            </p:cNvSpPr>
            <p:nvPr/>
          </p:nvSpPr>
          <p:spPr bwMode="auto">
            <a:xfrm flipH="1">
              <a:off x="2592" y="1920"/>
              <a:ext cx="576" cy="0"/>
            </a:xfrm>
            <a:prstGeom prst="line">
              <a:avLst/>
            </a:prstGeom>
            <a:noFill/>
            <a:ln w="28575">
              <a:solidFill>
                <a:srgbClr val="FF0000"/>
              </a:solidFill>
              <a:round/>
              <a:headEnd/>
              <a:tailEnd type="triangle" w="med" len="med"/>
            </a:ln>
            <a:effectLst/>
          </p:spPr>
          <p:txBody>
            <a:bodyPr/>
            <a:lstStyle/>
            <a:p>
              <a:endParaRPr lang="en-US"/>
            </a:p>
          </p:txBody>
        </p:sp>
        <p:grpSp>
          <p:nvGrpSpPr>
            <p:cNvPr id="23587" name="Group 35"/>
            <p:cNvGrpSpPr>
              <a:grpSpLocks/>
            </p:cNvGrpSpPr>
            <p:nvPr/>
          </p:nvGrpSpPr>
          <p:grpSpPr bwMode="auto">
            <a:xfrm>
              <a:off x="1776" y="856"/>
              <a:ext cx="832" cy="599"/>
              <a:chOff x="4373" y="288"/>
              <a:chExt cx="832" cy="599"/>
            </a:xfrm>
          </p:grpSpPr>
          <p:sp>
            <p:nvSpPr>
              <p:cNvPr id="23588" name="Line 36"/>
              <p:cNvSpPr>
                <a:spLocks noChangeShapeType="1"/>
              </p:cNvSpPr>
              <p:nvPr/>
            </p:nvSpPr>
            <p:spPr bwMode="auto">
              <a:xfrm flipV="1">
                <a:off x="4788" y="551"/>
                <a:ext cx="0" cy="336"/>
              </a:xfrm>
              <a:prstGeom prst="line">
                <a:avLst/>
              </a:prstGeom>
              <a:noFill/>
              <a:ln w="28575">
                <a:solidFill>
                  <a:srgbClr val="FF0000"/>
                </a:solidFill>
                <a:round/>
                <a:headEnd/>
                <a:tailEnd type="triangle" w="med" len="med"/>
              </a:ln>
              <a:effectLst/>
            </p:spPr>
            <p:txBody>
              <a:bodyPr/>
              <a:lstStyle/>
              <a:p>
                <a:endParaRPr lang="en-US"/>
              </a:p>
            </p:txBody>
          </p:sp>
          <p:sp>
            <p:nvSpPr>
              <p:cNvPr id="23589" name="Text Box 37"/>
              <p:cNvSpPr txBox="1">
                <a:spLocks noChangeArrowheads="1"/>
              </p:cNvSpPr>
              <p:nvPr/>
            </p:nvSpPr>
            <p:spPr bwMode="auto">
              <a:xfrm>
                <a:off x="4373" y="288"/>
                <a:ext cx="832" cy="288"/>
              </a:xfrm>
              <a:prstGeom prst="rect">
                <a:avLst/>
              </a:prstGeom>
              <a:noFill/>
              <a:ln w="9525">
                <a:noFill/>
                <a:miter lim="800000"/>
                <a:headEnd/>
                <a:tailEnd/>
              </a:ln>
              <a:effectLst/>
            </p:spPr>
            <p:txBody>
              <a:bodyPr wrap="none">
                <a:spAutoFit/>
              </a:bodyPr>
              <a:lstStyle/>
              <a:p>
                <a:pPr algn="ctr"/>
                <a:r>
                  <a:rPr lang="en-US">
                    <a:solidFill>
                      <a:srgbClr val="FF0000"/>
                    </a:solidFill>
                  </a:rPr>
                  <a:t>Remove</a:t>
                </a:r>
              </a:p>
            </p:txBody>
          </p:sp>
        </p:grpSp>
      </p:grpSp>
      <p:grpSp>
        <p:nvGrpSpPr>
          <p:cNvPr id="23591" name="Group 39"/>
          <p:cNvGrpSpPr>
            <a:grpSpLocks/>
          </p:cNvGrpSpPr>
          <p:nvPr/>
        </p:nvGrpSpPr>
        <p:grpSpPr bwMode="auto">
          <a:xfrm>
            <a:off x="4140200" y="1333500"/>
            <a:ext cx="2044700" cy="1714500"/>
            <a:chOff x="2608" y="840"/>
            <a:chExt cx="1288" cy="1080"/>
          </a:xfrm>
        </p:grpSpPr>
        <p:grpSp>
          <p:nvGrpSpPr>
            <p:cNvPr id="23586" name="Group 34"/>
            <p:cNvGrpSpPr>
              <a:grpSpLocks/>
            </p:cNvGrpSpPr>
            <p:nvPr/>
          </p:nvGrpSpPr>
          <p:grpSpPr bwMode="auto">
            <a:xfrm>
              <a:off x="3064" y="840"/>
              <a:ext cx="832" cy="599"/>
              <a:chOff x="4373" y="288"/>
              <a:chExt cx="832" cy="599"/>
            </a:xfrm>
          </p:grpSpPr>
          <p:sp>
            <p:nvSpPr>
              <p:cNvPr id="23578" name="Line 26"/>
              <p:cNvSpPr>
                <a:spLocks noChangeShapeType="1"/>
              </p:cNvSpPr>
              <p:nvPr/>
            </p:nvSpPr>
            <p:spPr bwMode="auto">
              <a:xfrm flipV="1">
                <a:off x="4788" y="551"/>
                <a:ext cx="0" cy="336"/>
              </a:xfrm>
              <a:prstGeom prst="line">
                <a:avLst/>
              </a:prstGeom>
              <a:noFill/>
              <a:ln w="28575">
                <a:solidFill>
                  <a:srgbClr val="FF0000"/>
                </a:solidFill>
                <a:round/>
                <a:headEnd/>
                <a:tailEnd type="triangle" w="med" len="med"/>
              </a:ln>
              <a:effectLst/>
            </p:spPr>
            <p:txBody>
              <a:bodyPr/>
              <a:lstStyle/>
              <a:p>
                <a:endParaRPr lang="en-US"/>
              </a:p>
            </p:txBody>
          </p:sp>
          <p:sp>
            <p:nvSpPr>
              <p:cNvPr id="23579" name="Text Box 27"/>
              <p:cNvSpPr txBox="1">
                <a:spLocks noChangeArrowheads="1"/>
              </p:cNvSpPr>
              <p:nvPr/>
            </p:nvSpPr>
            <p:spPr bwMode="auto">
              <a:xfrm>
                <a:off x="4373" y="288"/>
                <a:ext cx="832" cy="288"/>
              </a:xfrm>
              <a:prstGeom prst="rect">
                <a:avLst/>
              </a:prstGeom>
              <a:noFill/>
              <a:ln w="9525">
                <a:noFill/>
                <a:miter lim="800000"/>
                <a:headEnd/>
                <a:tailEnd/>
              </a:ln>
              <a:effectLst/>
            </p:spPr>
            <p:txBody>
              <a:bodyPr wrap="none">
                <a:spAutoFit/>
              </a:bodyPr>
              <a:lstStyle/>
              <a:p>
                <a:pPr algn="ctr"/>
                <a:r>
                  <a:rPr lang="en-US">
                    <a:solidFill>
                      <a:srgbClr val="FF0000"/>
                    </a:solidFill>
                  </a:rPr>
                  <a:t>Remove</a:t>
                </a:r>
              </a:p>
            </p:txBody>
          </p:sp>
        </p:grpSp>
        <p:sp>
          <p:nvSpPr>
            <p:cNvPr id="23590" name="Line 38"/>
            <p:cNvSpPr>
              <a:spLocks noChangeShapeType="1"/>
            </p:cNvSpPr>
            <p:nvPr/>
          </p:nvSpPr>
          <p:spPr bwMode="auto">
            <a:xfrm>
              <a:off x="2608" y="1920"/>
              <a:ext cx="576" cy="0"/>
            </a:xfrm>
            <a:prstGeom prst="line">
              <a:avLst/>
            </a:prstGeom>
            <a:noFill/>
            <a:ln w="28575">
              <a:solidFill>
                <a:srgbClr val="FF0000"/>
              </a:solidFill>
              <a:round/>
              <a:headEnd/>
              <a:tailEnd type="triangle" w="med" len="med"/>
            </a:ln>
            <a:effec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500" fill="hold"/>
                                        <p:tgtEl>
                                          <p:spTgt spid="23556"/>
                                        </p:tgtEl>
                                        <p:attrNameLst>
                                          <p:attrName>ppt_w</p:attrName>
                                        </p:attrNameLst>
                                      </p:cBhvr>
                                      <p:tavLst>
                                        <p:tav tm="0">
                                          <p:val>
                                            <p:fltVal val="0"/>
                                          </p:val>
                                        </p:tav>
                                        <p:tav tm="100000">
                                          <p:val>
                                            <p:strVal val="#ppt_w"/>
                                          </p:val>
                                        </p:tav>
                                      </p:tavLst>
                                    </p:anim>
                                    <p:anim calcmode="lin" valueType="num">
                                      <p:cBhvr>
                                        <p:cTn id="8" dur="500" fill="hold"/>
                                        <p:tgtEl>
                                          <p:spTgt spid="23556"/>
                                        </p:tgtEl>
                                        <p:attrNameLst>
                                          <p:attrName>ppt_h</p:attrName>
                                        </p:attrNameLst>
                                      </p:cBhvr>
                                      <p:tavLst>
                                        <p:tav tm="0">
                                          <p:val>
                                            <p:fltVal val="0"/>
                                          </p:val>
                                        </p:tav>
                                        <p:tav tm="100000">
                                          <p:val>
                                            <p:strVal val="#ppt_h"/>
                                          </p:val>
                                        </p:tav>
                                      </p:tavLst>
                                    </p:anim>
                                    <p:animEffect transition="in" filter="fade">
                                      <p:cBhvr>
                                        <p:cTn id="9" dur="500"/>
                                        <p:tgtEl>
                                          <p:spTgt spid="2355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3557"/>
                                        </p:tgtEl>
                                        <p:attrNameLst>
                                          <p:attrName>style.visibility</p:attrName>
                                        </p:attrNameLst>
                                      </p:cBhvr>
                                      <p:to>
                                        <p:strVal val="visible"/>
                                      </p:to>
                                    </p:set>
                                    <p:anim calcmode="lin" valueType="num">
                                      <p:cBhvr>
                                        <p:cTn id="12" dur="500" fill="hold"/>
                                        <p:tgtEl>
                                          <p:spTgt spid="23557"/>
                                        </p:tgtEl>
                                        <p:attrNameLst>
                                          <p:attrName>ppt_w</p:attrName>
                                        </p:attrNameLst>
                                      </p:cBhvr>
                                      <p:tavLst>
                                        <p:tav tm="0">
                                          <p:val>
                                            <p:fltVal val="0"/>
                                          </p:val>
                                        </p:tav>
                                        <p:tav tm="100000">
                                          <p:val>
                                            <p:strVal val="#ppt_w"/>
                                          </p:val>
                                        </p:tav>
                                      </p:tavLst>
                                    </p:anim>
                                    <p:anim calcmode="lin" valueType="num">
                                      <p:cBhvr>
                                        <p:cTn id="13" dur="500" fill="hold"/>
                                        <p:tgtEl>
                                          <p:spTgt spid="23557"/>
                                        </p:tgtEl>
                                        <p:attrNameLst>
                                          <p:attrName>ppt_h</p:attrName>
                                        </p:attrNameLst>
                                      </p:cBhvr>
                                      <p:tavLst>
                                        <p:tav tm="0">
                                          <p:val>
                                            <p:fltVal val="0"/>
                                          </p:val>
                                        </p:tav>
                                        <p:tav tm="100000">
                                          <p:val>
                                            <p:strVal val="#ppt_h"/>
                                          </p:val>
                                        </p:tav>
                                      </p:tavLst>
                                    </p:anim>
                                    <p:animEffect transition="in" filter="fade">
                                      <p:cBhvr>
                                        <p:cTn id="14" dur="500"/>
                                        <p:tgtEl>
                                          <p:spTgt spid="2355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3581"/>
                                        </p:tgtEl>
                                        <p:attrNameLst>
                                          <p:attrName>style.visibility</p:attrName>
                                        </p:attrNameLst>
                                      </p:cBhvr>
                                      <p:to>
                                        <p:strVal val="visible"/>
                                      </p:to>
                                    </p:set>
                                  </p:childTnLst>
                                  <p:subTnLst>
                                    <p:set>
                                      <p:cBhvr override="childStyle">
                                        <p:cTn dur="1" fill="hold" display="0" masterRel="nextClick" afterEffect="1"/>
                                        <p:tgtEl>
                                          <p:spTgt spid="23581"/>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3558"/>
                                        </p:tgtEl>
                                        <p:attrNameLst>
                                          <p:attrName>style.visibility</p:attrName>
                                        </p:attrNameLst>
                                      </p:cBhvr>
                                      <p:to>
                                        <p:strVal val="visible"/>
                                      </p:to>
                                    </p:set>
                                    <p:anim calcmode="lin" valueType="num">
                                      <p:cBhvr additive="base">
                                        <p:cTn id="23" dur="500" fill="hold"/>
                                        <p:tgtEl>
                                          <p:spTgt spid="23558"/>
                                        </p:tgtEl>
                                        <p:attrNameLst>
                                          <p:attrName>ppt_x</p:attrName>
                                        </p:attrNameLst>
                                      </p:cBhvr>
                                      <p:tavLst>
                                        <p:tav tm="0">
                                          <p:val>
                                            <p:strVal val="0-#ppt_w/2"/>
                                          </p:val>
                                        </p:tav>
                                        <p:tav tm="100000">
                                          <p:val>
                                            <p:strVal val="#ppt_x"/>
                                          </p:val>
                                        </p:tav>
                                      </p:tavLst>
                                    </p:anim>
                                    <p:anim calcmode="lin" valueType="num">
                                      <p:cBhvr additive="base">
                                        <p:cTn id="24" dur="500" fill="hold"/>
                                        <p:tgtEl>
                                          <p:spTgt spid="2355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3559"/>
                                        </p:tgtEl>
                                        <p:attrNameLst>
                                          <p:attrName>style.visibility</p:attrName>
                                        </p:attrNameLst>
                                      </p:cBhvr>
                                      <p:to>
                                        <p:strVal val="visible"/>
                                      </p:to>
                                    </p:set>
                                    <p:anim calcmode="lin" valueType="num">
                                      <p:cBhvr additive="base">
                                        <p:cTn id="29" dur="500" fill="hold"/>
                                        <p:tgtEl>
                                          <p:spTgt spid="23559"/>
                                        </p:tgtEl>
                                        <p:attrNameLst>
                                          <p:attrName>ppt_x</p:attrName>
                                        </p:attrNameLst>
                                      </p:cBhvr>
                                      <p:tavLst>
                                        <p:tav tm="0">
                                          <p:val>
                                            <p:strVal val="1+#ppt_w/2"/>
                                          </p:val>
                                        </p:tav>
                                        <p:tav tm="100000">
                                          <p:val>
                                            <p:strVal val="#ppt_x"/>
                                          </p:val>
                                        </p:tav>
                                      </p:tavLst>
                                    </p:anim>
                                    <p:anim calcmode="lin" valueType="num">
                                      <p:cBhvr additive="base">
                                        <p:cTn id="30" dur="500" fill="hold"/>
                                        <p:tgtEl>
                                          <p:spTgt spid="2355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23591"/>
                                        </p:tgtEl>
                                        <p:attrNameLst>
                                          <p:attrName>style.visibility</p:attrName>
                                        </p:attrNameLst>
                                      </p:cBhvr>
                                      <p:to>
                                        <p:strVal val="visible"/>
                                      </p:to>
                                    </p:set>
                                  </p:childTnLst>
                                  <p:subTnLst>
                                    <p:set>
                                      <p:cBhvr override="childStyle">
                                        <p:cTn dur="1" fill="hold" display="0" masterRel="nextClick" afterEffect="1"/>
                                        <p:tgtEl>
                                          <p:spTgt spid="23591"/>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23561"/>
                                        </p:tgtEl>
                                        <p:attrNameLst>
                                          <p:attrName>style.visibility</p:attrName>
                                        </p:attrNameLst>
                                      </p:cBhvr>
                                      <p:to>
                                        <p:strVal val="visible"/>
                                      </p:to>
                                    </p:set>
                                    <p:anim calcmode="lin" valueType="num">
                                      <p:cBhvr additive="base">
                                        <p:cTn id="39" dur="500" fill="hold"/>
                                        <p:tgtEl>
                                          <p:spTgt spid="23561"/>
                                        </p:tgtEl>
                                        <p:attrNameLst>
                                          <p:attrName>ppt_x</p:attrName>
                                        </p:attrNameLst>
                                      </p:cBhvr>
                                      <p:tavLst>
                                        <p:tav tm="0">
                                          <p:val>
                                            <p:strVal val="0-#ppt_w/2"/>
                                          </p:val>
                                        </p:tav>
                                        <p:tav tm="100000">
                                          <p:val>
                                            <p:strVal val="#ppt_x"/>
                                          </p:val>
                                        </p:tav>
                                      </p:tavLst>
                                    </p:anim>
                                    <p:anim calcmode="lin" valueType="num">
                                      <p:cBhvr additive="base">
                                        <p:cTn id="40" dur="500" fill="hold"/>
                                        <p:tgtEl>
                                          <p:spTgt spid="23561"/>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23562"/>
                                        </p:tgtEl>
                                        <p:attrNameLst>
                                          <p:attrName>style.visibility</p:attrName>
                                        </p:attrNameLst>
                                      </p:cBhvr>
                                      <p:to>
                                        <p:strVal val="visible"/>
                                      </p:to>
                                    </p:set>
                                    <p:anim calcmode="lin" valueType="num">
                                      <p:cBhvr additive="base">
                                        <p:cTn id="45" dur="500" fill="hold"/>
                                        <p:tgtEl>
                                          <p:spTgt spid="23562"/>
                                        </p:tgtEl>
                                        <p:attrNameLst>
                                          <p:attrName>ppt_x</p:attrName>
                                        </p:attrNameLst>
                                      </p:cBhvr>
                                      <p:tavLst>
                                        <p:tav tm="0">
                                          <p:val>
                                            <p:strVal val="1+#ppt_w/2"/>
                                          </p:val>
                                        </p:tav>
                                        <p:tav tm="100000">
                                          <p:val>
                                            <p:strVal val="#ppt_x"/>
                                          </p:val>
                                        </p:tav>
                                      </p:tavLst>
                                    </p:anim>
                                    <p:anim calcmode="lin" valueType="num">
                                      <p:cBhvr additive="base">
                                        <p:cTn id="46" dur="500" fill="hold"/>
                                        <p:tgtEl>
                                          <p:spTgt spid="23562"/>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499"/>
                                          </p:stCondLst>
                                        </p:cTn>
                                        <p:tgtEl>
                                          <p:spTgt spid="23592"/>
                                        </p:tgtEl>
                                        <p:attrNameLst>
                                          <p:attrName>style.visibility</p:attrName>
                                        </p:attrNameLst>
                                      </p:cBhvr>
                                      <p:to>
                                        <p:strVal val="visible"/>
                                      </p:to>
                                    </p:set>
                                  </p:childTnLst>
                                  <p:subTnLst>
                                    <p:set>
                                      <p:cBhvr override="childStyle">
                                        <p:cTn dur="1" fill="hold" display="0" masterRel="nextClick" afterEffect="1"/>
                                        <p:tgtEl>
                                          <p:spTgt spid="23592"/>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3564"/>
                                        </p:tgtEl>
                                        <p:attrNameLst>
                                          <p:attrName>style.visibility</p:attrName>
                                        </p:attrNameLst>
                                      </p:cBhvr>
                                      <p:to>
                                        <p:strVal val="visible"/>
                                      </p:to>
                                    </p:set>
                                    <p:anim calcmode="lin" valueType="num">
                                      <p:cBhvr additive="base">
                                        <p:cTn id="55" dur="500" fill="hold"/>
                                        <p:tgtEl>
                                          <p:spTgt spid="23564"/>
                                        </p:tgtEl>
                                        <p:attrNameLst>
                                          <p:attrName>ppt_x</p:attrName>
                                        </p:attrNameLst>
                                      </p:cBhvr>
                                      <p:tavLst>
                                        <p:tav tm="0">
                                          <p:val>
                                            <p:strVal val="0-#ppt_w/2"/>
                                          </p:val>
                                        </p:tav>
                                        <p:tav tm="100000">
                                          <p:val>
                                            <p:strVal val="#ppt_x"/>
                                          </p:val>
                                        </p:tav>
                                      </p:tavLst>
                                    </p:anim>
                                    <p:anim calcmode="lin" valueType="num">
                                      <p:cBhvr additive="base">
                                        <p:cTn id="56" dur="500" fill="hold"/>
                                        <p:tgtEl>
                                          <p:spTgt spid="2356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23565"/>
                                        </p:tgtEl>
                                        <p:attrNameLst>
                                          <p:attrName>style.visibility</p:attrName>
                                        </p:attrNameLst>
                                      </p:cBhvr>
                                      <p:to>
                                        <p:strVal val="visible"/>
                                      </p:to>
                                    </p:set>
                                    <p:anim calcmode="lin" valueType="num">
                                      <p:cBhvr additive="base">
                                        <p:cTn id="61" dur="500" fill="hold"/>
                                        <p:tgtEl>
                                          <p:spTgt spid="23565"/>
                                        </p:tgtEl>
                                        <p:attrNameLst>
                                          <p:attrName>ppt_x</p:attrName>
                                        </p:attrNameLst>
                                      </p:cBhvr>
                                      <p:tavLst>
                                        <p:tav tm="0">
                                          <p:val>
                                            <p:strVal val="1+#ppt_w/2"/>
                                          </p:val>
                                        </p:tav>
                                        <p:tav tm="100000">
                                          <p:val>
                                            <p:strVal val="#ppt_x"/>
                                          </p:val>
                                        </p:tav>
                                      </p:tavLst>
                                    </p:anim>
                                    <p:anim calcmode="lin" valueType="num">
                                      <p:cBhvr additive="base">
                                        <p:cTn id="62" dur="500" fill="hold"/>
                                        <p:tgtEl>
                                          <p:spTgt spid="23565"/>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499"/>
                                          </p:stCondLst>
                                        </p:cTn>
                                        <p:tgtEl>
                                          <p:spTgt spid="23593"/>
                                        </p:tgtEl>
                                        <p:attrNameLst>
                                          <p:attrName>style.visibility</p:attrName>
                                        </p:attrNameLst>
                                      </p:cBhvr>
                                      <p:to>
                                        <p:strVal val="visible"/>
                                      </p:to>
                                    </p:set>
                                  </p:childTnLst>
                                  <p:subTnLst>
                                    <p:set>
                                      <p:cBhvr override="childStyle">
                                        <p:cTn dur="1" fill="hold" display="0" masterRel="nextClick" afterEffect="1"/>
                                        <p:tgtEl>
                                          <p:spTgt spid="23593"/>
                                        </p:tgtEl>
                                        <p:attrNameLst>
                                          <p:attrName>style.visibility</p:attrName>
                                        </p:attrNameLst>
                                      </p:cBhvr>
                                      <p:to>
                                        <p:strVal val="hidden"/>
                                      </p:to>
                                    </p:set>
                                  </p:sub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23563"/>
                                        </p:tgtEl>
                                        <p:attrNameLst>
                                          <p:attrName>style.visibility</p:attrName>
                                        </p:attrNameLst>
                                      </p:cBhvr>
                                      <p:to>
                                        <p:strVal val="visible"/>
                                      </p:to>
                                    </p:set>
                                    <p:anim calcmode="lin" valueType="num">
                                      <p:cBhvr additive="base">
                                        <p:cTn id="71" dur="500" fill="hold"/>
                                        <p:tgtEl>
                                          <p:spTgt spid="23563"/>
                                        </p:tgtEl>
                                        <p:attrNameLst>
                                          <p:attrName>ppt_x</p:attrName>
                                        </p:attrNameLst>
                                      </p:cBhvr>
                                      <p:tavLst>
                                        <p:tav tm="0">
                                          <p:val>
                                            <p:strVal val="0-#ppt_w/2"/>
                                          </p:val>
                                        </p:tav>
                                        <p:tav tm="100000">
                                          <p:val>
                                            <p:strVal val="#ppt_x"/>
                                          </p:val>
                                        </p:tav>
                                      </p:tavLst>
                                    </p:anim>
                                    <p:anim calcmode="lin" valueType="num">
                                      <p:cBhvr additive="base">
                                        <p:cTn id="72" dur="500" fill="hold"/>
                                        <p:tgtEl>
                                          <p:spTgt spid="23563"/>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23566"/>
                                        </p:tgtEl>
                                        <p:attrNameLst>
                                          <p:attrName>style.visibility</p:attrName>
                                        </p:attrNameLst>
                                      </p:cBhvr>
                                      <p:to>
                                        <p:strVal val="visible"/>
                                      </p:to>
                                    </p:set>
                                    <p:anim calcmode="lin" valueType="num">
                                      <p:cBhvr additive="base">
                                        <p:cTn id="77" dur="500" fill="hold"/>
                                        <p:tgtEl>
                                          <p:spTgt spid="23566"/>
                                        </p:tgtEl>
                                        <p:attrNameLst>
                                          <p:attrName>ppt_x</p:attrName>
                                        </p:attrNameLst>
                                      </p:cBhvr>
                                      <p:tavLst>
                                        <p:tav tm="0">
                                          <p:val>
                                            <p:strVal val="1+#ppt_w/2"/>
                                          </p:val>
                                        </p:tav>
                                        <p:tav tm="100000">
                                          <p:val>
                                            <p:strVal val="#ppt_x"/>
                                          </p:val>
                                        </p:tav>
                                      </p:tavLst>
                                    </p:anim>
                                    <p:anim calcmode="lin" valueType="num">
                                      <p:cBhvr additive="base">
                                        <p:cTn id="78" dur="500" fill="hold"/>
                                        <p:tgtEl>
                                          <p:spTgt spid="235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7" grpId="0"/>
      <p:bldP spid="23558" grpId="0" autoUpdateAnimBg="0"/>
      <p:bldP spid="23559" grpId="0" autoUpdateAnimBg="0"/>
      <p:bldP spid="23561" grpId="0" autoUpdateAnimBg="0"/>
      <p:bldP spid="23562" grpId="0" autoUpdateAnimBg="0"/>
      <p:bldP spid="23563" grpId="0" autoUpdateAnimBg="0"/>
      <p:bldP spid="23564" grpId="0" autoUpdateAnimBg="0"/>
      <p:bldP spid="23565" grpId="0" autoUpdateAnimBg="0"/>
      <p:bldP spid="23566"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3"/>
          <p:cNvSpPr>
            <a:spLocks noGrp="1"/>
          </p:cNvSpPr>
          <p:nvPr>
            <p:ph type="sldNum" sz="quarter" idx="12"/>
          </p:nvPr>
        </p:nvSpPr>
        <p:spPr/>
        <p:txBody>
          <a:bodyPr/>
          <a:lstStyle/>
          <a:p>
            <a:fld id="{39FDC83F-BA37-493D-B498-0C21E0258D81}" type="slidenum">
              <a:rPr lang="en-US"/>
              <a:pPr/>
              <a:t>24</a:t>
            </a:fld>
            <a:endParaRPr lang="en-US"/>
          </a:p>
        </p:txBody>
      </p:sp>
      <p:sp>
        <p:nvSpPr>
          <p:cNvPr id="24578" name="Text Box 2"/>
          <p:cNvSpPr txBox="1">
            <a:spLocks noChangeArrowheads="1"/>
          </p:cNvSpPr>
          <p:nvPr/>
        </p:nvSpPr>
        <p:spPr bwMode="auto">
          <a:xfrm>
            <a:off x="2524125" y="90488"/>
            <a:ext cx="4119563" cy="519112"/>
          </a:xfrm>
          <a:prstGeom prst="rect">
            <a:avLst/>
          </a:prstGeom>
          <a:noFill/>
          <a:ln w="9525">
            <a:noFill/>
            <a:miter lim="800000"/>
            <a:headEnd/>
            <a:tailEnd/>
          </a:ln>
          <a:effectLst/>
        </p:spPr>
        <p:txBody>
          <a:bodyPr wrap="none">
            <a:spAutoFit/>
          </a:bodyPr>
          <a:lstStyle/>
          <a:p>
            <a:pPr algn="ctr"/>
            <a:r>
              <a:rPr lang="en-US" sz="2800" b="1" i="1"/>
              <a:t>Le Ch</a:t>
            </a:r>
            <a:r>
              <a:rPr lang="en-US" sz="2800" b="1" i="1">
                <a:cs typeface="Arial" charset="0"/>
              </a:rPr>
              <a:t>âtelier’s Principle</a:t>
            </a:r>
            <a:endParaRPr lang="en-US" sz="2800" b="1" i="1"/>
          </a:p>
        </p:txBody>
      </p:sp>
      <p:sp>
        <p:nvSpPr>
          <p:cNvPr id="24579" name="Text Box 3"/>
          <p:cNvSpPr txBox="1">
            <a:spLocks noChangeArrowheads="1"/>
          </p:cNvSpPr>
          <p:nvPr/>
        </p:nvSpPr>
        <p:spPr bwMode="auto">
          <a:xfrm>
            <a:off x="212725" y="838200"/>
            <a:ext cx="5734050" cy="519113"/>
          </a:xfrm>
          <a:prstGeom prst="rect">
            <a:avLst/>
          </a:prstGeom>
          <a:noFill/>
          <a:ln w="9525">
            <a:noFill/>
            <a:miter lim="800000"/>
            <a:headEnd/>
            <a:tailEnd/>
          </a:ln>
          <a:effectLst/>
        </p:spPr>
        <p:txBody>
          <a:bodyPr wrap="none">
            <a:spAutoFit/>
          </a:bodyPr>
          <a:lstStyle/>
          <a:p>
            <a:pPr>
              <a:buFontTx/>
              <a:buChar char="•"/>
            </a:pPr>
            <a:r>
              <a:rPr lang="en-US" sz="2800"/>
              <a:t> Changes in Volume and Pressure</a:t>
            </a:r>
          </a:p>
        </p:txBody>
      </p:sp>
      <p:grpSp>
        <p:nvGrpSpPr>
          <p:cNvPr id="24594" name="Group 18"/>
          <p:cNvGrpSpPr>
            <a:grpSpLocks/>
          </p:cNvGrpSpPr>
          <p:nvPr/>
        </p:nvGrpSpPr>
        <p:grpSpPr bwMode="auto">
          <a:xfrm>
            <a:off x="3000375" y="1676400"/>
            <a:ext cx="3121025" cy="457200"/>
            <a:chOff x="1723" y="1056"/>
            <a:chExt cx="1966" cy="288"/>
          </a:xfrm>
        </p:grpSpPr>
        <p:sp>
          <p:nvSpPr>
            <p:cNvPr id="24581" name="Text Box 5"/>
            <p:cNvSpPr txBox="1">
              <a:spLocks noChangeArrowheads="1"/>
            </p:cNvSpPr>
            <p:nvPr/>
          </p:nvSpPr>
          <p:spPr bwMode="auto">
            <a:xfrm>
              <a:off x="1723" y="1056"/>
              <a:ext cx="1966" cy="288"/>
            </a:xfrm>
            <a:prstGeom prst="rect">
              <a:avLst/>
            </a:prstGeom>
            <a:noFill/>
            <a:ln w="9525">
              <a:noFill/>
              <a:miter lim="800000"/>
              <a:headEnd/>
              <a:tailEnd/>
            </a:ln>
            <a:effectLst/>
          </p:spPr>
          <p:txBody>
            <a:bodyPr wrap="none">
              <a:spAutoFit/>
            </a:bodyPr>
            <a:lstStyle/>
            <a:p>
              <a:r>
                <a:rPr lang="en-US"/>
                <a:t>A </a:t>
              </a:r>
              <a:r>
                <a:rPr lang="en-US" sz="2000" i="1"/>
                <a:t>(g)</a:t>
              </a:r>
              <a:r>
                <a:rPr lang="en-US"/>
                <a:t> + B </a:t>
              </a:r>
              <a:r>
                <a:rPr lang="en-US" sz="2000" i="1"/>
                <a:t>(g)          </a:t>
              </a:r>
              <a:r>
                <a:rPr lang="en-US"/>
                <a:t> C </a:t>
              </a:r>
              <a:r>
                <a:rPr lang="en-US" sz="2000" i="1"/>
                <a:t>(g)</a:t>
              </a:r>
            </a:p>
          </p:txBody>
        </p:sp>
        <p:sp>
          <p:nvSpPr>
            <p:cNvPr id="24582" name="Line 6"/>
            <p:cNvSpPr>
              <a:spLocks noChangeShapeType="1"/>
            </p:cNvSpPr>
            <p:nvPr/>
          </p:nvSpPr>
          <p:spPr bwMode="auto">
            <a:xfrm>
              <a:off x="2808" y="1160"/>
              <a:ext cx="384" cy="0"/>
            </a:xfrm>
            <a:prstGeom prst="line">
              <a:avLst/>
            </a:prstGeom>
            <a:noFill/>
            <a:ln w="28575">
              <a:solidFill>
                <a:schemeClr val="tx1"/>
              </a:solidFill>
              <a:round/>
              <a:headEnd/>
              <a:tailEnd type="triangle" w="med" len="med"/>
            </a:ln>
            <a:effectLst/>
          </p:spPr>
          <p:txBody>
            <a:bodyPr/>
            <a:lstStyle/>
            <a:p>
              <a:endParaRPr lang="en-US"/>
            </a:p>
          </p:txBody>
        </p:sp>
        <p:sp>
          <p:nvSpPr>
            <p:cNvPr id="24583" name="Line 7"/>
            <p:cNvSpPr>
              <a:spLocks noChangeShapeType="1"/>
            </p:cNvSpPr>
            <p:nvPr/>
          </p:nvSpPr>
          <p:spPr bwMode="auto">
            <a:xfrm flipH="1">
              <a:off x="2808" y="1256"/>
              <a:ext cx="384" cy="0"/>
            </a:xfrm>
            <a:prstGeom prst="line">
              <a:avLst/>
            </a:prstGeom>
            <a:noFill/>
            <a:ln w="28575">
              <a:solidFill>
                <a:schemeClr val="tx1"/>
              </a:solidFill>
              <a:round/>
              <a:headEnd/>
              <a:tailEnd type="triangle" w="med" len="med"/>
            </a:ln>
            <a:effectLst/>
          </p:spPr>
          <p:txBody>
            <a:bodyPr/>
            <a:lstStyle/>
            <a:p>
              <a:endParaRPr lang="en-US"/>
            </a:p>
          </p:txBody>
        </p:sp>
      </p:grpSp>
      <p:sp>
        <p:nvSpPr>
          <p:cNvPr id="24584" name="Text Box 8"/>
          <p:cNvSpPr txBox="1">
            <a:spLocks noChangeArrowheads="1"/>
          </p:cNvSpPr>
          <p:nvPr/>
        </p:nvSpPr>
        <p:spPr bwMode="auto">
          <a:xfrm>
            <a:off x="1666875" y="3048000"/>
            <a:ext cx="1301750" cy="457200"/>
          </a:xfrm>
          <a:prstGeom prst="rect">
            <a:avLst/>
          </a:prstGeom>
          <a:noFill/>
          <a:ln w="9525">
            <a:noFill/>
            <a:miter lim="800000"/>
            <a:headEnd/>
            <a:tailEnd/>
          </a:ln>
          <a:effectLst/>
        </p:spPr>
        <p:txBody>
          <a:bodyPr wrap="none">
            <a:spAutoFit/>
          </a:bodyPr>
          <a:lstStyle/>
          <a:p>
            <a:r>
              <a:rPr lang="en-US" b="1" u="sng"/>
              <a:t>Change</a:t>
            </a:r>
          </a:p>
        </p:txBody>
      </p:sp>
      <p:sp>
        <p:nvSpPr>
          <p:cNvPr id="24585" name="Text Box 9"/>
          <p:cNvSpPr txBox="1">
            <a:spLocks noChangeArrowheads="1"/>
          </p:cNvSpPr>
          <p:nvPr/>
        </p:nvSpPr>
        <p:spPr bwMode="auto">
          <a:xfrm>
            <a:off x="4389438" y="3048000"/>
            <a:ext cx="3328987" cy="457200"/>
          </a:xfrm>
          <a:prstGeom prst="rect">
            <a:avLst/>
          </a:prstGeom>
          <a:noFill/>
          <a:ln w="9525">
            <a:noFill/>
            <a:miter lim="800000"/>
            <a:headEnd/>
            <a:tailEnd/>
          </a:ln>
          <a:effectLst/>
        </p:spPr>
        <p:txBody>
          <a:bodyPr wrap="none">
            <a:spAutoFit/>
          </a:bodyPr>
          <a:lstStyle/>
          <a:p>
            <a:r>
              <a:rPr lang="en-US" b="1" u="sng"/>
              <a:t>Shifts the Equilibrium</a:t>
            </a:r>
          </a:p>
        </p:txBody>
      </p:sp>
      <p:sp>
        <p:nvSpPr>
          <p:cNvPr id="24586" name="Text Box 10"/>
          <p:cNvSpPr txBox="1">
            <a:spLocks noChangeArrowheads="1"/>
          </p:cNvSpPr>
          <p:nvPr/>
        </p:nvSpPr>
        <p:spPr bwMode="auto">
          <a:xfrm>
            <a:off x="981075" y="3581400"/>
            <a:ext cx="2709863" cy="457200"/>
          </a:xfrm>
          <a:prstGeom prst="rect">
            <a:avLst/>
          </a:prstGeom>
          <a:noFill/>
          <a:ln w="9525">
            <a:noFill/>
            <a:miter lim="800000"/>
            <a:headEnd/>
            <a:tailEnd/>
          </a:ln>
          <a:effectLst/>
        </p:spPr>
        <p:txBody>
          <a:bodyPr wrap="none">
            <a:spAutoFit/>
          </a:bodyPr>
          <a:lstStyle/>
          <a:p>
            <a:r>
              <a:rPr lang="en-US"/>
              <a:t>Increase pressure </a:t>
            </a:r>
          </a:p>
        </p:txBody>
      </p:sp>
      <p:sp>
        <p:nvSpPr>
          <p:cNvPr id="24587" name="Text Box 11"/>
          <p:cNvSpPr txBox="1">
            <a:spLocks noChangeArrowheads="1"/>
          </p:cNvSpPr>
          <p:nvPr/>
        </p:nvSpPr>
        <p:spPr bwMode="auto">
          <a:xfrm>
            <a:off x="3952875" y="3581400"/>
            <a:ext cx="4200525" cy="457200"/>
          </a:xfrm>
          <a:prstGeom prst="rect">
            <a:avLst/>
          </a:prstGeom>
          <a:noFill/>
          <a:ln w="9525">
            <a:noFill/>
            <a:miter lim="800000"/>
            <a:headEnd/>
            <a:tailEnd/>
          </a:ln>
          <a:effectLst/>
        </p:spPr>
        <p:txBody>
          <a:bodyPr wrap="none">
            <a:spAutoFit/>
          </a:bodyPr>
          <a:lstStyle/>
          <a:p>
            <a:pPr algn="ctr"/>
            <a:r>
              <a:rPr lang="en-US"/>
              <a:t>Side with fewest moles of gas</a:t>
            </a:r>
          </a:p>
        </p:txBody>
      </p:sp>
      <p:sp>
        <p:nvSpPr>
          <p:cNvPr id="24588" name="Text Box 12"/>
          <p:cNvSpPr txBox="1">
            <a:spLocks noChangeArrowheads="1"/>
          </p:cNvSpPr>
          <p:nvPr/>
        </p:nvSpPr>
        <p:spPr bwMode="auto">
          <a:xfrm>
            <a:off x="981075" y="4013200"/>
            <a:ext cx="2762250" cy="457200"/>
          </a:xfrm>
          <a:prstGeom prst="rect">
            <a:avLst/>
          </a:prstGeom>
          <a:noFill/>
          <a:ln w="9525">
            <a:noFill/>
            <a:miter lim="800000"/>
            <a:headEnd/>
            <a:tailEnd/>
          </a:ln>
          <a:effectLst/>
        </p:spPr>
        <p:txBody>
          <a:bodyPr wrap="none">
            <a:spAutoFit/>
          </a:bodyPr>
          <a:lstStyle/>
          <a:p>
            <a:r>
              <a:rPr lang="en-US"/>
              <a:t>Decrease pressure</a:t>
            </a:r>
          </a:p>
        </p:txBody>
      </p:sp>
      <p:sp>
        <p:nvSpPr>
          <p:cNvPr id="24589" name="Text Box 13"/>
          <p:cNvSpPr txBox="1">
            <a:spLocks noChangeArrowheads="1"/>
          </p:cNvSpPr>
          <p:nvPr/>
        </p:nvSpPr>
        <p:spPr bwMode="auto">
          <a:xfrm>
            <a:off x="4064000" y="4013200"/>
            <a:ext cx="3979863" cy="457200"/>
          </a:xfrm>
          <a:prstGeom prst="rect">
            <a:avLst/>
          </a:prstGeom>
          <a:noFill/>
          <a:ln w="9525">
            <a:noFill/>
            <a:miter lim="800000"/>
            <a:headEnd/>
            <a:tailEnd/>
          </a:ln>
          <a:effectLst/>
        </p:spPr>
        <p:txBody>
          <a:bodyPr wrap="none">
            <a:spAutoFit/>
          </a:bodyPr>
          <a:lstStyle/>
          <a:p>
            <a:pPr algn="ctr"/>
            <a:r>
              <a:rPr lang="en-US"/>
              <a:t>Side with most moles of gas</a:t>
            </a:r>
          </a:p>
        </p:txBody>
      </p:sp>
      <p:sp>
        <p:nvSpPr>
          <p:cNvPr id="24590" name="Text Box 14"/>
          <p:cNvSpPr txBox="1">
            <a:spLocks noChangeArrowheads="1"/>
          </p:cNvSpPr>
          <p:nvPr/>
        </p:nvSpPr>
        <p:spPr bwMode="auto">
          <a:xfrm>
            <a:off x="981075" y="4876800"/>
            <a:ext cx="2559050" cy="457200"/>
          </a:xfrm>
          <a:prstGeom prst="rect">
            <a:avLst/>
          </a:prstGeom>
          <a:noFill/>
          <a:ln w="9525">
            <a:noFill/>
            <a:miter lim="800000"/>
            <a:headEnd/>
            <a:tailEnd/>
          </a:ln>
          <a:effectLst/>
        </p:spPr>
        <p:txBody>
          <a:bodyPr wrap="none">
            <a:spAutoFit/>
          </a:bodyPr>
          <a:lstStyle/>
          <a:p>
            <a:r>
              <a:rPr lang="en-US"/>
              <a:t>Decrease volume</a:t>
            </a:r>
          </a:p>
        </p:txBody>
      </p:sp>
      <p:sp>
        <p:nvSpPr>
          <p:cNvPr id="24591" name="Text Box 15"/>
          <p:cNvSpPr txBox="1">
            <a:spLocks noChangeArrowheads="1"/>
          </p:cNvSpPr>
          <p:nvPr/>
        </p:nvSpPr>
        <p:spPr bwMode="auto">
          <a:xfrm>
            <a:off x="981075" y="4445000"/>
            <a:ext cx="2422525" cy="457200"/>
          </a:xfrm>
          <a:prstGeom prst="rect">
            <a:avLst/>
          </a:prstGeom>
          <a:noFill/>
          <a:ln w="9525">
            <a:noFill/>
            <a:miter lim="800000"/>
            <a:headEnd/>
            <a:tailEnd/>
          </a:ln>
          <a:effectLst/>
        </p:spPr>
        <p:txBody>
          <a:bodyPr wrap="none">
            <a:spAutoFit/>
          </a:bodyPr>
          <a:lstStyle/>
          <a:p>
            <a:r>
              <a:rPr lang="en-US"/>
              <a:t>Increase volume</a:t>
            </a:r>
          </a:p>
        </p:txBody>
      </p:sp>
      <p:sp>
        <p:nvSpPr>
          <p:cNvPr id="24592" name="Text Box 16"/>
          <p:cNvSpPr txBox="1">
            <a:spLocks noChangeArrowheads="1"/>
          </p:cNvSpPr>
          <p:nvPr/>
        </p:nvSpPr>
        <p:spPr bwMode="auto">
          <a:xfrm>
            <a:off x="4064000" y="4445000"/>
            <a:ext cx="3979863" cy="457200"/>
          </a:xfrm>
          <a:prstGeom prst="rect">
            <a:avLst/>
          </a:prstGeom>
          <a:noFill/>
          <a:ln w="9525">
            <a:noFill/>
            <a:miter lim="800000"/>
            <a:headEnd/>
            <a:tailEnd/>
          </a:ln>
          <a:effectLst/>
        </p:spPr>
        <p:txBody>
          <a:bodyPr wrap="none">
            <a:spAutoFit/>
          </a:bodyPr>
          <a:lstStyle/>
          <a:p>
            <a:pPr algn="ctr"/>
            <a:r>
              <a:rPr lang="en-US"/>
              <a:t>Side with most moles of gas</a:t>
            </a:r>
          </a:p>
        </p:txBody>
      </p:sp>
      <p:sp>
        <p:nvSpPr>
          <p:cNvPr id="24593" name="Text Box 17"/>
          <p:cNvSpPr txBox="1">
            <a:spLocks noChangeArrowheads="1"/>
          </p:cNvSpPr>
          <p:nvPr/>
        </p:nvSpPr>
        <p:spPr bwMode="auto">
          <a:xfrm>
            <a:off x="3952875" y="4876800"/>
            <a:ext cx="4200525" cy="457200"/>
          </a:xfrm>
          <a:prstGeom prst="rect">
            <a:avLst/>
          </a:prstGeom>
          <a:noFill/>
          <a:ln w="9525">
            <a:noFill/>
            <a:miter lim="800000"/>
            <a:headEnd/>
            <a:tailEnd/>
          </a:ln>
          <a:effectLst/>
        </p:spPr>
        <p:txBody>
          <a:bodyPr wrap="none">
            <a:spAutoFit/>
          </a:bodyPr>
          <a:lstStyle/>
          <a:p>
            <a:pPr algn="ctr"/>
            <a:r>
              <a:rPr lang="en-US"/>
              <a:t>Side with fewest moles of gas</a:t>
            </a:r>
          </a:p>
        </p:txBody>
      </p:sp>
      <p:sp>
        <p:nvSpPr>
          <p:cNvPr id="24595" name="Line 19"/>
          <p:cNvSpPr>
            <a:spLocks noChangeShapeType="1"/>
          </p:cNvSpPr>
          <p:nvPr/>
        </p:nvSpPr>
        <p:spPr bwMode="auto">
          <a:xfrm>
            <a:off x="4572000" y="2286000"/>
            <a:ext cx="990600" cy="0"/>
          </a:xfrm>
          <a:prstGeom prst="line">
            <a:avLst/>
          </a:prstGeom>
          <a:noFill/>
          <a:ln w="28575">
            <a:solidFill>
              <a:srgbClr val="FF0000"/>
            </a:solidFill>
            <a:round/>
            <a:headEnd/>
            <a:tailEnd type="triangle" w="med" len="med"/>
          </a:ln>
          <a:effectLst/>
        </p:spPr>
        <p:txBody>
          <a:bodyPr/>
          <a:lstStyle/>
          <a:p>
            <a:endParaRPr lang="en-US"/>
          </a:p>
        </p:txBody>
      </p:sp>
      <p:sp>
        <p:nvSpPr>
          <p:cNvPr id="24596" name="Line 20"/>
          <p:cNvSpPr>
            <a:spLocks noChangeShapeType="1"/>
          </p:cNvSpPr>
          <p:nvPr/>
        </p:nvSpPr>
        <p:spPr bwMode="auto">
          <a:xfrm flipH="1">
            <a:off x="4572000" y="2286000"/>
            <a:ext cx="990600" cy="0"/>
          </a:xfrm>
          <a:prstGeom prst="line">
            <a:avLst/>
          </a:prstGeom>
          <a:noFill/>
          <a:ln w="28575">
            <a:solidFill>
              <a:srgbClr val="FF0000"/>
            </a:solidFill>
            <a:round/>
            <a:headEnd/>
            <a:tailEnd type="triangle" w="med" len="med"/>
          </a:ln>
          <a:effectLst/>
        </p:spPr>
        <p:txBody>
          <a:bodyPr/>
          <a:lstStyle/>
          <a:p>
            <a:endParaRPr lang="en-US"/>
          </a:p>
        </p:txBody>
      </p:sp>
      <p:sp>
        <p:nvSpPr>
          <p:cNvPr id="24597" name="Line 21"/>
          <p:cNvSpPr>
            <a:spLocks noChangeShapeType="1"/>
          </p:cNvSpPr>
          <p:nvPr/>
        </p:nvSpPr>
        <p:spPr bwMode="auto">
          <a:xfrm>
            <a:off x="4572000" y="2286000"/>
            <a:ext cx="990600" cy="0"/>
          </a:xfrm>
          <a:prstGeom prst="line">
            <a:avLst/>
          </a:prstGeom>
          <a:noFill/>
          <a:ln w="28575">
            <a:solidFill>
              <a:srgbClr val="FF0000"/>
            </a:solidFill>
            <a:round/>
            <a:headEnd/>
            <a:tailEnd type="triangle" w="med" len="med"/>
          </a:ln>
          <a:effectLst/>
        </p:spPr>
        <p:txBody>
          <a:bodyPr/>
          <a:lstStyle/>
          <a:p>
            <a:endParaRPr lang="en-US"/>
          </a:p>
        </p:txBody>
      </p:sp>
      <p:sp>
        <p:nvSpPr>
          <p:cNvPr id="24598" name="Line 22"/>
          <p:cNvSpPr>
            <a:spLocks noChangeShapeType="1"/>
          </p:cNvSpPr>
          <p:nvPr/>
        </p:nvSpPr>
        <p:spPr bwMode="auto">
          <a:xfrm flipH="1">
            <a:off x="4572000" y="2286000"/>
            <a:ext cx="990600" cy="0"/>
          </a:xfrm>
          <a:prstGeom prst="line">
            <a:avLst/>
          </a:prstGeom>
          <a:noFill/>
          <a:ln w="28575">
            <a:solidFill>
              <a:srgbClr val="FF0000"/>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additive="base">
                                        <p:cTn id="7" dur="500" fill="hold"/>
                                        <p:tgtEl>
                                          <p:spTgt spid="24579"/>
                                        </p:tgtEl>
                                        <p:attrNameLst>
                                          <p:attrName>ppt_x</p:attrName>
                                        </p:attrNameLst>
                                      </p:cBhvr>
                                      <p:tavLst>
                                        <p:tav tm="0">
                                          <p:val>
                                            <p:strVal val="0-#ppt_w/2"/>
                                          </p:val>
                                        </p:tav>
                                        <p:tav tm="100000">
                                          <p:val>
                                            <p:strVal val="#ppt_x"/>
                                          </p:val>
                                        </p:tav>
                                      </p:tavLst>
                                    </p:anim>
                                    <p:anim calcmode="lin" valueType="num">
                                      <p:cBhvr additive="base">
                                        <p:cTn id="8" dur="500" fill="hold"/>
                                        <p:tgtEl>
                                          <p:spTgt spid="2457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24584"/>
                                        </p:tgtEl>
                                        <p:attrNameLst>
                                          <p:attrName>style.visibility</p:attrName>
                                        </p:attrNameLst>
                                      </p:cBhvr>
                                      <p:to>
                                        <p:strVal val="visible"/>
                                      </p:to>
                                    </p:set>
                                    <p:anim calcmode="lin" valueType="num">
                                      <p:cBhvr>
                                        <p:cTn id="13" dur="500" fill="hold"/>
                                        <p:tgtEl>
                                          <p:spTgt spid="24584"/>
                                        </p:tgtEl>
                                        <p:attrNameLst>
                                          <p:attrName>ppt_w</p:attrName>
                                        </p:attrNameLst>
                                      </p:cBhvr>
                                      <p:tavLst>
                                        <p:tav tm="0">
                                          <p:val>
                                            <p:fltVal val="0"/>
                                          </p:val>
                                        </p:tav>
                                        <p:tav tm="100000">
                                          <p:val>
                                            <p:strVal val="#ppt_w"/>
                                          </p:val>
                                        </p:tav>
                                      </p:tavLst>
                                    </p:anim>
                                    <p:anim calcmode="lin" valueType="num">
                                      <p:cBhvr>
                                        <p:cTn id="14" dur="500" fill="hold"/>
                                        <p:tgtEl>
                                          <p:spTgt spid="24584"/>
                                        </p:tgtEl>
                                        <p:attrNameLst>
                                          <p:attrName>ppt_h</p:attrName>
                                        </p:attrNameLst>
                                      </p:cBhvr>
                                      <p:tavLst>
                                        <p:tav tm="0">
                                          <p:val>
                                            <p:fltVal val="0"/>
                                          </p:val>
                                        </p:tav>
                                        <p:tav tm="100000">
                                          <p:val>
                                            <p:strVal val="#ppt_h"/>
                                          </p:val>
                                        </p:tav>
                                      </p:tavLst>
                                    </p:anim>
                                    <p:animEffect transition="in" filter="fade">
                                      <p:cBhvr>
                                        <p:cTn id="15" dur="500"/>
                                        <p:tgtEl>
                                          <p:spTgt spid="24584"/>
                                        </p:tgtEl>
                                      </p:cBhvr>
                                    </p:animEffect>
                                  </p:childTnLst>
                                </p:cTn>
                              </p:par>
                              <p:par>
                                <p:cTn id="16" presetID="53" presetClass="entr" presetSubtype="0" fill="hold" grpId="0" nodeType="withEffect">
                                  <p:stCondLst>
                                    <p:cond delay="0"/>
                                  </p:stCondLst>
                                  <p:childTnLst>
                                    <p:set>
                                      <p:cBhvr>
                                        <p:cTn id="17" dur="1" fill="hold">
                                          <p:stCondLst>
                                            <p:cond delay="0"/>
                                          </p:stCondLst>
                                        </p:cTn>
                                        <p:tgtEl>
                                          <p:spTgt spid="24585"/>
                                        </p:tgtEl>
                                        <p:attrNameLst>
                                          <p:attrName>style.visibility</p:attrName>
                                        </p:attrNameLst>
                                      </p:cBhvr>
                                      <p:to>
                                        <p:strVal val="visible"/>
                                      </p:to>
                                    </p:set>
                                    <p:anim calcmode="lin" valueType="num">
                                      <p:cBhvr>
                                        <p:cTn id="18" dur="500" fill="hold"/>
                                        <p:tgtEl>
                                          <p:spTgt spid="24585"/>
                                        </p:tgtEl>
                                        <p:attrNameLst>
                                          <p:attrName>ppt_w</p:attrName>
                                        </p:attrNameLst>
                                      </p:cBhvr>
                                      <p:tavLst>
                                        <p:tav tm="0">
                                          <p:val>
                                            <p:fltVal val="0"/>
                                          </p:val>
                                        </p:tav>
                                        <p:tav tm="100000">
                                          <p:val>
                                            <p:strVal val="#ppt_w"/>
                                          </p:val>
                                        </p:tav>
                                      </p:tavLst>
                                    </p:anim>
                                    <p:anim calcmode="lin" valueType="num">
                                      <p:cBhvr>
                                        <p:cTn id="19" dur="500" fill="hold"/>
                                        <p:tgtEl>
                                          <p:spTgt spid="24585"/>
                                        </p:tgtEl>
                                        <p:attrNameLst>
                                          <p:attrName>ppt_h</p:attrName>
                                        </p:attrNameLst>
                                      </p:cBhvr>
                                      <p:tavLst>
                                        <p:tav tm="0">
                                          <p:val>
                                            <p:fltVal val="0"/>
                                          </p:val>
                                        </p:tav>
                                        <p:tav tm="100000">
                                          <p:val>
                                            <p:strVal val="#ppt_h"/>
                                          </p:val>
                                        </p:tav>
                                      </p:tavLst>
                                    </p:anim>
                                    <p:animEffect transition="in" filter="fade">
                                      <p:cBhvr>
                                        <p:cTn id="20" dur="500"/>
                                        <p:tgtEl>
                                          <p:spTgt spid="2458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586"/>
                                        </p:tgtEl>
                                        <p:attrNameLst>
                                          <p:attrName>style.visibility</p:attrName>
                                        </p:attrNameLst>
                                      </p:cBhvr>
                                      <p:to>
                                        <p:strVal val="visible"/>
                                      </p:to>
                                    </p:set>
                                    <p:anim calcmode="lin" valueType="num">
                                      <p:cBhvr additive="base">
                                        <p:cTn id="25" dur="500" fill="hold"/>
                                        <p:tgtEl>
                                          <p:spTgt spid="24586"/>
                                        </p:tgtEl>
                                        <p:attrNameLst>
                                          <p:attrName>ppt_x</p:attrName>
                                        </p:attrNameLst>
                                      </p:cBhvr>
                                      <p:tavLst>
                                        <p:tav tm="0">
                                          <p:val>
                                            <p:strVal val="0-#ppt_w/2"/>
                                          </p:val>
                                        </p:tav>
                                        <p:tav tm="100000">
                                          <p:val>
                                            <p:strVal val="#ppt_x"/>
                                          </p:val>
                                        </p:tav>
                                      </p:tavLst>
                                    </p:anim>
                                    <p:anim calcmode="lin" valueType="num">
                                      <p:cBhvr additive="base">
                                        <p:cTn id="26" dur="500" fill="hold"/>
                                        <p:tgtEl>
                                          <p:spTgt spid="2458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4587"/>
                                        </p:tgtEl>
                                        <p:attrNameLst>
                                          <p:attrName>style.visibility</p:attrName>
                                        </p:attrNameLst>
                                      </p:cBhvr>
                                      <p:to>
                                        <p:strVal val="visible"/>
                                      </p:to>
                                    </p:set>
                                    <p:anim calcmode="lin" valueType="num">
                                      <p:cBhvr additive="base">
                                        <p:cTn id="31" dur="500" fill="hold"/>
                                        <p:tgtEl>
                                          <p:spTgt spid="24587"/>
                                        </p:tgtEl>
                                        <p:attrNameLst>
                                          <p:attrName>ppt_x</p:attrName>
                                        </p:attrNameLst>
                                      </p:cBhvr>
                                      <p:tavLst>
                                        <p:tav tm="0">
                                          <p:val>
                                            <p:strVal val="1+#ppt_w/2"/>
                                          </p:val>
                                        </p:tav>
                                        <p:tav tm="100000">
                                          <p:val>
                                            <p:strVal val="#ppt_x"/>
                                          </p:val>
                                        </p:tav>
                                      </p:tavLst>
                                    </p:anim>
                                    <p:anim calcmode="lin" valueType="num">
                                      <p:cBhvr additive="base">
                                        <p:cTn id="32" dur="500" fill="hold"/>
                                        <p:tgtEl>
                                          <p:spTgt spid="2458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24595"/>
                                        </p:tgtEl>
                                        <p:attrNameLst>
                                          <p:attrName>style.visibility</p:attrName>
                                        </p:attrNameLst>
                                      </p:cBhvr>
                                      <p:to>
                                        <p:strVal val="visible"/>
                                      </p:to>
                                    </p:set>
                                  </p:childTnLst>
                                  <p:subTnLst>
                                    <p:set>
                                      <p:cBhvr override="childStyle">
                                        <p:cTn dur="1" fill="hold" display="0" masterRel="nextClick" afterEffect="1"/>
                                        <p:tgtEl>
                                          <p:spTgt spid="24595"/>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24588"/>
                                        </p:tgtEl>
                                        <p:attrNameLst>
                                          <p:attrName>style.visibility</p:attrName>
                                        </p:attrNameLst>
                                      </p:cBhvr>
                                      <p:to>
                                        <p:strVal val="visible"/>
                                      </p:to>
                                    </p:set>
                                    <p:anim calcmode="lin" valueType="num">
                                      <p:cBhvr additive="base">
                                        <p:cTn id="41" dur="500" fill="hold"/>
                                        <p:tgtEl>
                                          <p:spTgt spid="24588"/>
                                        </p:tgtEl>
                                        <p:attrNameLst>
                                          <p:attrName>ppt_x</p:attrName>
                                        </p:attrNameLst>
                                      </p:cBhvr>
                                      <p:tavLst>
                                        <p:tav tm="0">
                                          <p:val>
                                            <p:strVal val="0-#ppt_w/2"/>
                                          </p:val>
                                        </p:tav>
                                        <p:tav tm="100000">
                                          <p:val>
                                            <p:strVal val="#ppt_x"/>
                                          </p:val>
                                        </p:tav>
                                      </p:tavLst>
                                    </p:anim>
                                    <p:anim calcmode="lin" valueType="num">
                                      <p:cBhvr additive="base">
                                        <p:cTn id="42" dur="500" fill="hold"/>
                                        <p:tgtEl>
                                          <p:spTgt spid="24588"/>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4589"/>
                                        </p:tgtEl>
                                        <p:attrNameLst>
                                          <p:attrName>style.visibility</p:attrName>
                                        </p:attrNameLst>
                                      </p:cBhvr>
                                      <p:to>
                                        <p:strVal val="visible"/>
                                      </p:to>
                                    </p:set>
                                    <p:anim calcmode="lin" valueType="num">
                                      <p:cBhvr additive="base">
                                        <p:cTn id="47" dur="500" fill="hold"/>
                                        <p:tgtEl>
                                          <p:spTgt spid="24589"/>
                                        </p:tgtEl>
                                        <p:attrNameLst>
                                          <p:attrName>ppt_x</p:attrName>
                                        </p:attrNameLst>
                                      </p:cBhvr>
                                      <p:tavLst>
                                        <p:tav tm="0">
                                          <p:val>
                                            <p:strVal val="1+#ppt_w/2"/>
                                          </p:val>
                                        </p:tav>
                                        <p:tav tm="100000">
                                          <p:val>
                                            <p:strVal val="#ppt_x"/>
                                          </p:val>
                                        </p:tav>
                                      </p:tavLst>
                                    </p:anim>
                                    <p:anim calcmode="lin" valueType="num">
                                      <p:cBhvr additive="base">
                                        <p:cTn id="48" dur="500" fill="hold"/>
                                        <p:tgtEl>
                                          <p:spTgt spid="24589"/>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24596"/>
                                        </p:tgtEl>
                                        <p:attrNameLst>
                                          <p:attrName>style.visibility</p:attrName>
                                        </p:attrNameLst>
                                      </p:cBhvr>
                                      <p:to>
                                        <p:strVal val="visible"/>
                                      </p:to>
                                    </p:set>
                                  </p:childTnLst>
                                  <p:subTnLst>
                                    <p:set>
                                      <p:cBhvr override="childStyle">
                                        <p:cTn dur="1" fill="hold" display="0" masterRel="nextClick" afterEffect="1"/>
                                        <p:tgtEl>
                                          <p:spTgt spid="24596"/>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24591"/>
                                        </p:tgtEl>
                                        <p:attrNameLst>
                                          <p:attrName>style.visibility</p:attrName>
                                        </p:attrNameLst>
                                      </p:cBhvr>
                                      <p:to>
                                        <p:strVal val="visible"/>
                                      </p:to>
                                    </p:set>
                                    <p:anim calcmode="lin" valueType="num">
                                      <p:cBhvr additive="base">
                                        <p:cTn id="57" dur="500" fill="hold"/>
                                        <p:tgtEl>
                                          <p:spTgt spid="24591"/>
                                        </p:tgtEl>
                                        <p:attrNameLst>
                                          <p:attrName>ppt_x</p:attrName>
                                        </p:attrNameLst>
                                      </p:cBhvr>
                                      <p:tavLst>
                                        <p:tav tm="0">
                                          <p:val>
                                            <p:strVal val="0-#ppt_w/2"/>
                                          </p:val>
                                        </p:tav>
                                        <p:tav tm="100000">
                                          <p:val>
                                            <p:strVal val="#ppt_x"/>
                                          </p:val>
                                        </p:tav>
                                      </p:tavLst>
                                    </p:anim>
                                    <p:anim calcmode="lin" valueType="num">
                                      <p:cBhvr additive="base">
                                        <p:cTn id="58" dur="500" fill="hold"/>
                                        <p:tgtEl>
                                          <p:spTgt spid="24591"/>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24592"/>
                                        </p:tgtEl>
                                        <p:attrNameLst>
                                          <p:attrName>style.visibility</p:attrName>
                                        </p:attrNameLst>
                                      </p:cBhvr>
                                      <p:to>
                                        <p:strVal val="visible"/>
                                      </p:to>
                                    </p:set>
                                    <p:anim calcmode="lin" valueType="num">
                                      <p:cBhvr additive="base">
                                        <p:cTn id="63" dur="500" fill="hold"/>
                                        <p:tgtEl>
                                          <p:spTgt spid="24592"/>
                                        </p:tgtEl>
                                        <p:attrNameLst>
                                          <p:attrName>ppt_x</p:attrName>
                                        </p:attrNameLst>
                                      </p:cBhvr>
                                      <p:tavLst>
                                        <p:tav tm="0">
                                          <p:val>
                                            <p:strVal val="1+#ppt_w/2"/>
                                          </p:val>
                                        </p:tav>
                                        <p:tav tm="100000">
                                          <p:val>
                                            <p:strVal val="#ppt_x"/>
                                          </p:val>
                                        </p:tav>
                                      </p:tavLst>
                                    </p:anim>
                                    <p:anim calcmode="lin" valueType="num">
                                      <p:cBhvr additive="base">
                                        <p:cTn id="64" dur="500" fill="hold"/>
                                        <p:tgtEl>
                                          <p:spTgt spid="24592"/>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499"/>
                                          </p:stCondLst>
                                        </p:cTn>
                                        <p:tgtEl>
                                          <p:spTgt spid="24598"/>
                                        </p:tgtEl>
                                        <p:attrNameLst>
                                          <p:attrName>style.visibility</p:attrName>
                                        </p:attrNameLst>
                                      </p:cBhvr>
                                      <p:to>
                                        <p:strVal val="visible"/>
                                      </p:to>
                                    </p:set>
                                  </p:childTnLst>
                                  <p:subTnLst>
                                    <p:set>
                                      <p:cBhvr override="childStyle">
                                        <p:cTn dur="1" fill="hold" display="0" masterRel="nextClick" afterEffect="1"/>
                                        <p:tgtEl>
                                          <p:spTgt spid="24598"/>
                                        </p:tgtEl>
                                        <p:attrNameLst>
                                          <p:attrName>style.visibility</p:attrName>
                                        </p:attrNameLst>
                                      </p:cBhvr>
                                      <p:to>
                                        <p:strVal val="hidden"/>
                                      </p:to>
                                    </p:set>
                                  </p:sub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4590"/>
                                        </p:tgtEl>
                                        <p:attrNameLst>
                                          <p:attrName>style.visibility</p:attrName>
                                        </p:attrNameLst>
                                      </p:cBhvr>
                                      <p:to>
                                        <p:strVal val="visible"/>
                                      </p:to>
                                    </p:set>
                                    <p:anim calcmode="lin" valueType="num">
                                      <p:cBhvr additive="base">
                                        <p:cTn id="73" dur="500" fill="hold"/>
                                        <p:tgtEl>
                                          <p:spTgt spid="24590"/>
                                        </p:tgtEl>
                                        <p:attrNameLst>
                                          <p:attrName>ppt_x</p:attrName>
                                        </p:attrNameLst>
                                      </p:cBhvr>
                                      <p:tavLst>
                                        <p:tav tm="0">
                                          <p:val>
                                            <p:strVal val="0-#ppt_w/2"/>
                                          </p:val>
                                        </p:tav>
                                        <p:tav tm="100000">
                                          <p:val>
                                            <p:strVal val="#ppt_x"/>
                                          </p:val>
                                        </p:tav>
                                      </p:tavLst>
                                    </p:anim>
                                    <p:anim calcmode="lin" valueType="num">
                                      <p:cBhvr additive="base">
                                        <p:cTn id="74" dur="500" fill="hold"/>
                                        <p:tgtEl>
                                          <p:spTgt spid="24590"/>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24593"/>
                                        </p:tgtEl>
                                        <p:attrNameLst>
                                          <p:attrName>style.visibility</p:attrName>
                                        </p:attrNameLst>
                                      </p:cBhvr>
                                      <p:to>
                                        <p:strVal val="visible"/>
                                      </p:to>
                                    </p:set>
                                    <p:anim calcmode="lin" valueType="num">
                                      <p:cBhvr additive="base">
                                        <p:cTn id="79" dur="500" fill="hold"/>
                                        <p:tgtEl>
                                          <p:spTgt spid="24593"/>
                                        </p:tgtEl>
                                        <p:attrNameLst>
                                          <p:attrName>ppt_x</p:attrName>
                                        </p:attrNameLst>
                                      </p:cBhvr>
                                      <p:tavLst>
                                        <p:tav tm="0">
                                          <p:val>
                                            <p:strVal val="1+#ppt_w/2"/>
                                          </p:val>
                                        </p:tav>
                                        <p:tav tm="100000">
                                          <p:val>
                                            <p:strVal val="#ppt_x"/>
                                          </p:val>
                                        </p:tav>
                                      </p:tavLst>
                                    </p:anim>
                                    <p:anim calcmode="lin" valueType="num">
                                      <p:cBhvr additive="base">
                                        <p:cTn id="80" dur="500" fill="hold"/>
                                        <p:tgtEl>
                                          <p:spTgt spid="24593"/>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499"/>
                                          </p:stCondLst>
                                        </p:cTn>
                                        <p:tgtEl>
                                          <p:spTgt spid="24597"/>
                                        </p:tgtEl>
                                        <p:attrNameLst>
                                          <p:attrName>style.visibility</p:attrName>
                                        </p:attrNameLst>
                                      </p:cBhvr>
                                      <p:to>
                                        <p:strVal val="visible"/>
                                      </p:to>
                                    </p:set>
                                  </p:childTnLst>
                                  <p:subTnLst>
                                    <p:set>
                                      <p:cBhvr override="childStyle">
                                        <p:cTn dur="1" fill="hold" display="0" masterRel="nextClick" afterEffect="1"/>
                                        <p:tgtEl>
                                          <p:spTgt spid="2459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24584" grpId="0"/>
      <p:bldP spid="24585" grpId="0"/>
      <p:bldP spid="24586" grpId="0" autoUpdateAnimBg="0"/>
      <p:bldP spid="24587" grpId="0" autoUpdateAnimBg="0"/>
      <p:bldP spid="24588" grpId="0" autoUpdateAnimBg="0"/>
      <p:bldP spid="24589" grpId="0" autoUpdateAnimBg="0"/>
      <p:bldP spid="24590" grpId="0" autoUpdateAnimBg="0"/>
      <p:bldP spid="24591" grpId="0" autoUpdateAnimBg="0"/>
      <p:bldP spid="24592" grpId="0" autoUpdateAnimBg="0"/>
      <p:bldP spid="24593" grpId="0" autoUpdateAnimBg="0"/>
      <p:bldP spid="24595" grpId="0" animBg="1"/>
      <p:bldP spid="24596" grpId="0" animBg="1"/>
      <p:bldP spid="24597" grpId="0" animBg="1"/>
      <p:bldP spid="2459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3"/>
          <p:cNvSpPr>
            <a:spLocks noGrp="1"/>
          </p:cNvSpPr>
          <p:nvPr>
            <p:ph type="sldNum" sz="quarter" idx="12"/>
          </p:nvPr>
        </p:nvSpPr>
        <p:spPr/>
        <p:txBody>
          <a:bodyPr/>
          <a:lstStyle/>
          <a:p>
            <a:fld id="{F19A86EE-855D-4F33-A713-89B738A922F2}" type="slidenum">
              <a:rPr lang="en-US"/>
              <a:pPr/>
              <a:t>25</a:t>
            </a:fld>
            <a:endParaRPr lang="en-US"/>
          </a:p>
        </p:txBody>
      </p:sp>
      <p:pic>
        <p:nvPicPr>
          <p:cNvPr id="25625" name="Picture 25"/>
          <p:cNvPicPr>
            <a:picLocks noChangeAspect="1" noChangeArrowheads="1"/>
          </p:cNvPicPr>
          <p:nvPr/>
        </p:nvPicPr>
        <p:blipFill>
          <a:blip r:embed="rId2" cstate="print"/>
          <a:srcRect/>
          <a:stretch>
            <a:fillRect/>
          </a:stretch>
        </p:blipFill>
        <p:spPr bwMode="auto">
          <a:xfrm>
            <a:off x="3538538" y="3538538"/>
            <a:ext cx="2405062" cy="3081337"/>
          </a:xfrm>
          <a:prstGeom prst="rect">
            <a:avLst/>
          </a:prstGeom>
          <a:noFill/>
          <a:ln w="9525">
            <a:noFill/>
            <a:miter lim="800000"/>
            <a:headEnd/>
            <a:tailEnd/>
          </a:ln>
          <a:effectLst/>
        </p:spPr>
      </p:pic>
      <p:pic>
        <p:nvPicPr>
          <p:cNvPr id="25626" name="Picture 26"/>
          <p:cNvPicPr>
            <a:picLocks noChangeAspect="1" noChangeArrowheads="1"/>
          </p:cNvPicPr>
          <p:nvPr/>
        </p:nvPicPr>
        <p:blipFill>
          <a:blip r:embed="rId3" cstate="print"/>
          <a:srcRect/>
          <a:stretch>
            <a:fillRect/>
          </a:stretch>
        </p:blipFill>
        <p:spPr bwMode="auto">
          <a:xfrm>
            <a:off x="5867400" y="3540125"/>
            <a:ext cx="2292350" cy="3060700"/>
          </a:xfrm>
          <a:prstGeom prst="rect">
            <a:avLst/>
          </a:prstGeom>
          <a:noFill/>
          <a:ln w="9525">
            <a:noFill/>
            <a:miter lim="800000"/>
            <a:headEnd/>
            <a:tailEnd/>
          </a:ln>
          <a:effectLst/>
        </p:spPr>
      </p:pic>
      <p:sp>
        <p:nvSpPr>
          <p:cNvPr id="25602" name="Text Box 2"/>
          <p:cNvSpPr txBox="1">
            <a:spLocks noChangeArrowheads="1"/>
          </p:cNvSpPr>
          <p:nvPr/>
        </p:nvSpPr>
        <p:spPr bwMode="auto">
          <a:xfrm>
            <a:off x="2524125" y="90488"/>
            <a:ext cx="4119563" cy="519112"/>
          </a:xfrm>
          <a:prstGeom prst="rect">
            <a:avLst/>
          </a:prstGeom>
          <a:noFill/>
          <a:ln w="9525">
            <a:noFill/>
            <a:miter lim="800000"/>
            <a:headEnd/>
            <a:tailEnd/>
          </a:ln>
          <a:effectLst/>
        </p:spPr>
        <p:txBody>
          <a:bodyPr wrap="none">
            <a:spAutoFit/>
          </a:bodyPr>
          <a:lstStyle/>
          <a:p>
            <a:pPr algn="ctr"/>
            <a:r>
              <a:rPr lang="en-US" sz="2800" b="1" i="1"/>
              <a:t>Le Ch</a:t>
            </a:r>
            <a:r>
              <a:rPr lang="en-US" sz="2800" b="1" i="1">
                <a:cs typeface="Arial" charset="0"/>
              </a:rPr>
              <a:t>âtelier’s Principle</a:t>
            </a:r>
            <a:endParaRPr lang="en-US" sz="2800" b="1" i="1"/>
          </a:p>
        </p:txBody>
      </p:sp>
      <p:sp>
        <p:nvSpPr>
          <p:cNvPr id="25603" name="Text Box 3"/>
          <p:cNvSpPr txBox="1">
            <a:spLocks noChangeArrowheads="1"/>
          </p:cNvSpPr>
          <p:nvPr/>
        </p:nvSpPr>
        <p:spPr bwMode="auto">
          <a:xfrm>
            <a:off x="212725" y="609600"/>
            <a:ext cx="4349750" cy="519113"/>
          </a:xfrm>
          <a:prstGeom prst="rect">
            <a:avLst/>
          </a:prstGeom>
          <a:noFill/>
          <a:ln w="9525">
            <a:noFill/>
            <a:miter lim="800000"/>
            <a:headEnd/>
            <a:tailEnd/>
          </a:ln>
          <a:effectLst/>
        </p:spPr>
        <p:txBody>
          <a:bodyPr wrap="none">
            <a:spAutoFit/>
          </a:bodyPr>
          <a:lstStyle/>
          <a:p>
            <a:pPr>
              <a:buFontTx/>
              <a:buChar char="•"/>
            </a:pPr>
            <a:r>
              <a:rPr lang="en-US" sz="2800"/>
              <a:t> Changes in Temperature</a:t>
            </a:r>
          </a:p>
        </p:txBody>
      </p:sp>
      <p:sp>
        <p:nvSpPr>
          <p:cNvPr id="25604" name="Text Box 4"/>
          <p:cNvSpPr txBox="1">
            <a:spLocks noChangeArrowheads="1"/>
          </p:cNvSpPr>
          <p:nvPr/>
        </p:nvSpPr>
        <p:spPr bwMode="auto">
          <a:xfrm>
            <a:off x="914400" y="1295400"/>
            <a:ext cx="1301750" cy="457200"/>
          </a:xfrm>
          <a:prstGeom prst="rect">
            <a:avLst/>
          </a:prstGeom>
          <a:noFill/>
          <a:ln w="9525">
            <a:noFill/>
            <a:miter lim="800000"/>
            <a:headEnd/>
            <a:tailEnd/>
          </a:ln>
          <a:effectLst/>
        </p:spPr>
        <p:txBody>
          <a:bodyPr wrap="none">
            <a:spAutoFit/>
          </a:bodyPr>
          <a:lstStyle/>
          <a:p>
            <a:r>
              <a:rPr lang="en-US" b="1" u="sng"/>
              <a:t>Change</a:t>
            </a:r>
          </a:p>
        </p:txBody>
      </p:sp>
      <p:sp>
        <p:nvSpPr>
          <p:cNvPr id="25605" name="Text Box 5"/>
          <p:cNvSpPr txBox="1">
            <a:spLocks noChangeArrowheads="1"/>
          </p:cNvSpPr>
          <p:nvPr/>
        </p:nvSpPr>
        <p:spPr bwMode="auto">
          <a:xfrm>
            <a:off x="3657600" y="1295400"/>
            <a:ext cx="2319338" cy="457200"/>
          </a:xfrm>
          <a:prstGeom prst="rect">
            <a:avLst/>
          </a:prstGeom>
          <a:noFill/>
          <a:ln w="9525">
            <a:noFill/>
            <a:miter lim="800000"/>
            <a:headEnd/>
            <a:tailEnd/>
          </a:ln>
          <a:effectLst/>
        </p:spPr>
        <p:txBody>
          <a:bodyPr wrap="none">
            <a:spAutoFit/>
          </a:bodyPr>
          <a:lstStyle/>
          <a:p>
            <a:r>
              <a:rPr lang="en-US" b="1" u="sng"/>
              <a:t>Exothermic Rx</a:t>
            </a:r>
          </a:p>
        </p:txBody>
      </p:sp>
      <p:sp>
        <p:nvSpPr>
          <p:cNvPr id="25606" name="Text Box 6"/>
          <p:cNvSpPr txBox="1">
            <a:spLocks noChangeArrowheads="1"/>
          </p:cNvSpPr>
          <p:nvPr/>
        </p:nvSpPr>
        <p:spPr bwMode="auto">
          <a:xfrm>
            <a:off x="228600" y="1828800"/>
            <a:ext cx="3167063" cy="457200"/>
          </a:xfrm>
          <a:prstGeom prst="rect">
            <a:avLst/>
          </a:prstGeom>
          <a:noFill/>
          <a:ln w="9525">
            <a:noFill/>
            <a:miter lim="800000"/>
            <a:headEnd/>
            <a:tailEnd/>
          </a:ln>
          <a:effectLst/>
        </p:spPr>
        <p:txBody>
          <a:bodyPr wrap="none">
            <a:spAutoFit/>
          </a:bodyPr>
          <a:lstStyle/>
          <a:p>
            <a:r>
              <a:rPr lang="en-US"/>
              <a:t>Increase temperature </a:t>
            </a:r>
          </a:p>
        </p:txBody>
      </p:sp>
      <p:sp>
        <p:nvSpPr>
          <p:cNvPr id="25607" name="Text Box 7"/>
          <p:cNvSpPr txBox="1">
            <a:spLocks noChangeArrowheads="1"/>
          </p:cNvSpPr>
          <p:nvPr/>
        </p:nvSpPr>
        <p:spPr bwMode="auto">
          <a:xfrm>
            <a:off x="3881438" y="1828800"/>
            <a:ext cx="1879600" cy="457200"/>
          </a:xfrm>
          <a:prstGeom prst="rect">
            <a:avLst/>
          </a:prstGeom>
          <a:noFill/>
          <a:ln w="9525">
            <a:noFill/>
            <a:miter lim="800000"/>
            <a:headEnd/>
            <a:tailEnd/>
          </a:ln>
          <a:effectLst/>
        </p:spPr>
        <p:txBody>
          <a:bodyPr wrap="none">
            <a:spAutoFit/>
          </a:bodyPr>
          <a:lstStyle/>
          <a:p>
            <a:pPr algn="ctr"/>
            <a:r>
              <a:rPr lang="en-US" i="1"/>
              <a:t>K</a:t>
            </a:r>
            <a:r>
              <a:rPr lang="en-US"/>
              <a:t> decreases</a:t>
            </a:r>
          </a:p>
        </p:txBody>
      </p:sp>
      <p:sp>
        <p:nvSpPr>
          <p:cNvPr id="25608" name="Text Box 8"/>
          <p:cNvSpPr txBox="1">
            <a:spLocks noChangeArrowheads="1"/>
          </p:cNvSpPr>
          <p:nvPr/>
        </p:nvSpPr>
        <p:spPr bwMode="auto">
          <a:xfrm>
            <a:off x="228600" y="2286000"/>
            <a:ext cx="3219450" cy="457200"/>
          </a:xfrm>
          <a:prstGeom prst="rect">
            <a:avLst/>
          </a:prstGeom>
          <a:noFill/>
          <a:ln w="9525">
            <a:noFill/>
            <a:miter lim="800000"/>
            <a:headEnd/>
            <a:tailEnd/>
          </a:ln>
          <a:effectLst/>
        </p:spPr>
        <p:txBody>
          <a:bodyPr wrap="none">
            <a:spAutoFit/>
          </a:bodyPr>
          <a:lstStyle/>
          <a:p>
            <a:r>
              <a:rPr lang="en-US"/>
              <a:t>Decrease temperature</a:t>
            </a:r>
          </a:p>
        </p:txBody>
      </p:sp>
      <p:sp>
        <p:nvSpPr>
          <p:cNvPr id="25609" name="Text Box 9"/>
          <p:cNvSpPr txBox="1">
            <a:spLocks noChangeArrowheads="1"/>
          </p:cNvSpPr>
          <p:nvPr/>
        </p:nvSpPr>
        <p:spPr bwMode="auto">
          <a:xfrm>
            <a:off x="3932238" y="2286000"/>
            <a:ext cx="1778000" cy="457200"/>
          </a:xfrm>
          <a:prstGeom prst="rect">
            <a:avLst/>
          </a:prstGeom>
          <a:noFill/>
          <a:ln w="9525">
            <a:noFill/>
            <a:miter lim="800000"/>
            <a:headEnd/>
            <a:tailEnd/>
          </a:ln>
          <a:effectLst/>
        </p:spPr>
        <p:txBody>
          <a:bodyPr wrap="none">
            <a:spAutoFit/>
          </a:bodyPr>
          <a:lstStyle/>
          <a:p>
            <a:pPr algn="ctr"/>
            <a:r>
              <a:rPr lang="en-US" i="1"/>
              <a:t>K</a:t>
            </a:r>
            <a:r>
              <a:rPr lang="en-US"/>
              <a:t> increases</a:t>
            </a:r>
            <a:endParaRPr lang="en-US" i="1"/>
          </a:p>
        </p:txBody>
      </p:sp>
      <p:sp>
        <p:nvSpPr>
          <p:cNvPr id="25610" name="Text Box 10"/>
          <p:cNvSpPr txBox="1">
            <a:spLocks noChangeArrowheads="1"/>
          </p:cNvSpPr>
          <p:nvPr/>
        </p:nvSpPr>
        <p:spPr bwMode="auto">
          <a:xfrm>
            <a:off x="6400800" y="1295400"/>
            <a:ext cx="2520950" cy="457200"/>
          </a:xfrm>
          <a:prstGeom prst="rect">
            <a:avLst/>
          </a:prstGeom>
          <a:noFill/>
          <a:ln w="9525">
            <a:noFill/>
            <a:miter lim="800000"/>
            <a:headEnd/>
            <a:tailEnd/>
          </a:ln>
          <a:effectLst/>
        </p:spPr>
        <p:txBody>
          <a:bodyPr wrap="none">
            <a:spAutoFit/>
          </a:bodyPr>
          <a:lstStyle/>
          <a:p>
            <a:r>
              <a:rPr lang="en-US" b="1" u="sng"/>
              <a:t>Endothermic Rx</a:t>
            </a:r>
          </a:p>
        </p:txBody>
      </p:sp>
      <p:sp>
        <p:nvSpPr>
          <p:cNvPr id="25611" name="Text Box 11"/>
          <p:cNvSpPr txBox="1">
            <a:spLocks noChangeArrowheads="1"/>
          </p:cNvSpPr>
          <p:nvPr/>
        </p:nvSpPr>
        <p:spPr bwMode="auto">
          <a:xfrm>
            <a:off x="6778625" y="1828800"/>
            <a:ext cx="1778000" cy="457200"/>
          </a:xfrm>
          <a:prstGeom prst="rect">
            <a:avLst/>
          </a:prstGeom>
          <a:noFill/>
          <a:ln w="9525">
            <a:noFill/>
            <a:miter lim="800000"/>
            <a:headEnd/>
            <a:tailEnd/>
          </a:ln>
          <a:effectLst/>
        </p:spPr>
        <p:txBody>
          <a:bodyPr wrap="none">
            <a:spAutoFit/>
          </a:bodyPr>
          <a:lstStyle/>
          <a:p>
            <a:pPr algn="ctr"/>
            <a:r>
              <a:rPr lang="en-US" i="1"/>
              <a:t>K</a:t>
            </a:r>
            <a:r>
              <a:rPr lang="en-US"/>
              <a:t> increases</a:t>
            </a:r>
          </a:p>
        </p:txBody>
      </p:sp>
      <p:sp>
        <p:nvSpPr>
          <p:cNvPr id="25612" name="Text Box 12"/>
          <p:cNvSpPr txBox="1">
            <a:spLocks noChangeArrowheads="1"/>
          </p:cNvSpPr>
          <p:nvPr/>
        </p:nvSpPr>
        <p:spPr bwMode="auto">
          <a:xfrm>
            <a:off x="6807200" y="2286000"/>
            <a:ext cx="1879600" cy="457200"/>
          </a:xfrm>
          <a:prstGeom prst="rect">
            <a:avLst/>
          </a:prstGeom>
          <a:noFill/>
          <a:ln w="9525">
            <a:noFill/>
            <a:miter lim="800000"/>
            <a:headEnd/>
            <a:tailEnd/>
          </a:ln>
          <a:effectLst/>
        </p:spPr>
        <p:txBody>
          <a:bodyPr wrap="none">
            <a:spAutoFit/>
          </a:bodyPr>
          <a:lstStyle/>
          <a:p>
            <a:pPr algn="ctr"/>
            <a:r>
              <a:rPr lang="en-US" i="1"/>
              <a:t>K</a:t>
            </a:r>
            <a:r>
              <a:rPr lang="en-US"/>
              <a:t> decreases</a:t>
            </a:r>
            <a:endParaRPr lang="en-US" i="1"/>
          </a:p>
        </p:txBody>
      </p:sp>
      <p:pic>
        <p:nvPicPr>
          <p:cNvPr id="25616" name="Picture 16" descr="14_09A"/>
          <p:cNvPicPr>
            <a:picLocks noChangeAspect="1" noChangeArrowheads="1"/>
          </p:cNvPicPr>
          <p:nvPr/>
        </p:nvPicPr>
        <p:blipFill>
          <a:blip r:embed="rId4" cstate="print"/>
          <a:srcRect l="4167" t="23958" r="9723" b="27083"/>
          <a:stretch>
            <a:fillRect/>
          </a:stretch>
        </p:blipFill>
        <p:spPr bwMode="auto">
          <a:xfrm>
            <a:off x="152400" y="3886200"/>
            <a:ext cx="3048000" cy="2309813"/>
          </a:xfrm>
          <a:prstGeom prst="rect">
            <a:avLst/>
          </a:prstGeom>
          <a:noFill/>
        </p:spPr>
      </p:pic>
      <p:sp>
        <p:nvSpPr>
          <p:cNvPr id="25618" name="Text Box 18"/>
          <p:cNvSpPr txBox="1">
            <a:spLocks noChangeArrowheads="1"/>
          </p:cNvSpPr>
          <p:nvPr/>
        </p:nvSpPr>
        <p:spPr bwMode="auto">
          <a:xfrm>
            <a:off x="4394200" y="6096000"/>
            <a:ext cx="1016000" cy="457200"/>
          </a:xfrm>
          <a:prstGeom prst="rect">
            <a:avLst/>
          </a:prstGeom>
          <a:noFill/>
          <a:ln w="9525">
            <a:noFill/>
            <a:miter lim="800000"/>
            <a:headEnd/>
            <a:tailEnd/>
          </a:ln>
          <a:effectLst/>
        </p:spPr>
        <p:txBody>
          <a:bodyPr wrap="none">
            <a:spAutoFit/>
          </a:bodyPr>
          <a:lstStyle/>
          <a:p>
            <a:pPr algn="ctr"/>
            <a:r>
              <a:rPr lang="en-US"/>
              <a:t>colder</a:t>
            </a:r>
          </a:p>
        </p:txBody>
      </p:sp>
      <p:sp>
        <p:nvSpPr>
          <p:cNvPr id="25619" name="Text Box 19"/>
          <p:cNvSpPr txBox="1">
            <a:spLocks noChangeArrowheads="1"/>
          </p:cNvSpPr>
          <p:nvPr/>
        </p:nvSpPr>
        <p:spPr bwMode="auto">
          <a:xfrm>
            <a:off x="6248400" y="6134100"/>
            <a:ext cx="963613" cy="457200"/>
          </a:xfrm>
          <a:prstGeom prst="rect">
            <a:avLst/>
          </a:prstGeom>
          <a:noFill/>
          <a:ln w="9525">
            <a:noFill/>
            <a:miter lim="800000"/>
            <a:headEnd/>
            <a:tailEnd/>
          </a:ln>
          <a:effectLst/>
        </p:spPr>
        <p:txBody>
          <a:bodyPr wrap="none">
            <a:spAutoFit/>
          </a:bodyPr>
          <a:lstStyle/>
          <a:p>
            <a:pPr algn="ctr"/>
            <a:r>
              <a:rPr lang="en-US"/>
              <a:t>hotter</a:t>
            </a:r>
          </a:p>
        </p:txBody>
      </p:sp>
      <p:grpSp>
        <p:nvGrpSpPr>
          <p:cNvPr id="25620" name="Group 20"/>
          <p:cNvGrpSpPr>
            <a:grpSpLocks/>
          </p:cNvGrpSpPr>
          <p:nvPr/>
        </p:nvGrpSpPr>
        <p:grpSpPr bwMode="auto">
          <a:xfrm>
            <a:off x="914400" y="2895600"/>
            <a:ext cx="3235325" cy="457200"/>
            <a:chOff x="1861" y="192"/>
            <a:chExt cx="2038" cy="288"/>
          </a:xfrm>
        </p:grpSpPr>
        <p:sp>
          <p:nvSpPr>
            <p:cNvPr id="25621" name="Text Box 21"/>
            <p:cNvSpPr txBox="1">
              <a:spLocks noChangeArrowheads="1"/>
            </p:cNvSpPr>
            <p:nvPr/>
          </p:nvSpPr>
          <p:spPr bwMode="auto">
            <a:xfrm>
              <a:off x="1861" y="192"/>
              <a:ext cx="2038" cy="288"/>
            </a:xfrm>
            <a:prstGeom prst="rect">
              <a:avLst/>
            </a:prstGeom>
            <a:noFill/>
            <a:ln w="9525">
              <a:noFill/>
              <a:miter lim="800000"/>
              <a:headEnd/>
              <a:tailEnd/>
            </a:ln>
            <a:effectLst/>
          </p:spPr>
          <p:txBody>
            <a:bodyPr wrap="none">
              <a:spAutoFit/>
            </a:bodyPr>
            <a:lstStyle/>
            <a:p>
              <a:r>
                <a:rPr lang="en-US"/>
                <a:t>N</a:t>
              </a:r>
              <a:r>
                <a:rPr lang="en-US" baseline="-25000"/>
                <a:t>2</a:t>
              </a:r>
              <a:r>
                <a:rPr lang="en-US"/>
                <a:t>O</a:t>
              </a:r>
              <a:r>
                <a:rPr lang="en-US" baseline="-25000"/>
                <a:t>4</a:t>
              </a:r>
              <a:r>
                <a:rPr lang="en-US"/>
                <a:t> </a:t>
              </a:r>
              <a:r>
                <a:rPr lang="en-US" sz="2000"/>
                <a:t>(</a:t>
              </a:r>
              <a:r>
                <a:rPr lang="en-US" sz="2000" i="1"/>
                <a:t>g</a:t>
              </a:r>
              <a:r>
                <a:rPr lang="en-US" sz="2000"/>
                <a:t>)</a:t>
              </a:r>
              <a:r>
                <a:rPr lang="en-US"/>
                <a:t>          2</a:t>
              </a:r>
              <a:r>
                <a:rPr lang="en-US">
                  <a:solidFill>
                    <a:srgbClr val="CC3300"/>
                  </a:solidFill>
                </a:rPr>
                <a:t>NO</a:t>
              </a:r>
              <a:r>
                <a:rPr lang="en-US" baseline="-25000">
                  <a:solidFill>
                    <a:srgbClr val="CC3300"/>
                  </a:solidFill>
                </a:rPr>
                <a:t>2</a:t>
              </a:r>
              <a:r>
                <a:rPr lang="en-US"/>
                <a:t> </a:t>
              </a:r>
              <a:r>
                <a:rPr lang="en-US" sz="2000"/>
                <a:t>(</a:t>
              </a:r>
              <a:r>
                <a:rPr lang="en-US" sz="2000" i="1"/>
                <a:t>g</a:t>
              </a:r>
              <a:r>
                <a:rPr lang="en-US" sz="2000"/>
                <a:t>)</a:t>
              </a:r>
            </a:p>
          </p:txBody>
        </p:sp>
        <p:sp>
          <p:nvSpPr>
            <p:cNvPr id="25622" name="Line 22"/>
            <p:cNvSpPr>
              <a:spLocks noChangeShapeType="1"/>
            </p:cNvSpPr>
            <p:nvPr/>
          </p:nvSpPr>
          <p:spPr bwMode="auto">
            <a:xfrm>
              <a:off x="2688" y="296"/>
              <a:ext cx="384" cy="0"/>
            </a:xfrm>
            <a:prstGeom prst="line">
              <a:avLst/>
            </a:prstGeom>
            <a:noFill/>
            <a:ln w="28575">
              <a:solidFill>
                <a:schemeClr val="tx1"/>
              </a:solidFill>
              <a:round/>
              <a:headEnd/>
              <a:tailEnd type="triangle" w="med" len="med"/>
            </a:ln>
            <a:effectLst/>
          </p:spPr>
          <p:txBody>
            <a:bodyPr/>
            <a:lstStyle/>
            <a:p>
              <a:endParaRPr lang="en-US"/>
            </a:p>
          </p:txBody>
        </p:sp>
        <p:sp>
          <p:nvSpPr>
            <p:cNvPr id="25623" name="Line 23"/>
            <p:cNvSpPr>
              <a:spLocks noChangeShapeType="1"/>
            </p:cNvSpPr>
            <p:nvPr/>
          </p:nvSpPr>
          <p:spPr bwMode="auto">
            <a:xfrm flipH="1">
              <a:off x="2688" y="392"/>
              <a:ext cx="384" cy="0"/>
            </a:xfrm>
            <a:prstGeom prst="line">
              <a:avLst/>
            </a:prstGeom>
            <a:noFill/>
            <a:ln w="28575">
              <a:solidFill>
                <a:schemeClr val="tx1"/>
              </a:solidFill>
              <a:round/>
              <a:headEnd/>
              <a:tailEnd type="triangle" w="med" len="med"/>
            </a:ln>
            <a:effectLst/>
          </p:spPr>
          <p:txBody>
            <a:bodyPr/>
            <a:lstStyle/>
            <a:p>
              <a:endParaRPr lang="en-US"/>
            </a:p>
          </p:txBody>
        </p:sp>
      </p:grpSp>
      <p:pic>
        <p:nvPicPr>
          <p:cNvPr id="25624" name="Picture 24"/>
          <p:cNvPicPr>
            <a:picLocks noChangeAspect="1" noChangeArrowheads="1"/>
          </p:cNvPicPr>
          <p:nvPr/>
        </p:nvPicPr>
        <p:blipFill>
          <a:blip r:embed="rId5" cstate="print"/>
          <a:srcRect/>
          <a:stretch>
            <a:fillRect/>
          </a:stretch>
        </p:blipFill>
        <p:spPr bwMode="auto">
          <a:xfrm>
            <a:off x="5410200" y="2895600"/>
            <a:ext cx="2809875" cy="592138"/>
          </a:xfrm>
          <a:prstGeom prst="rect">
            <a:avLst/>
          </a:prstGeom>
          <a:noFill/>
          <a:ln w="9525">
            <a:noFill/>
            <a:miter lim="800000"/>
            <a:headEnd/>
            <a:tailEnd/>
          </a:ln>
          <a:effectLst/>
        </p:spPr>
      </p:pic>
      <p:sp>
        <p:nvSpPr>
          <p:cNvPr id="25627" name="Line 27"/>
          <p:cNvSpPr>
            <a:spLocks noChangeShapeType="1"/>
          </p:cNvSpPr>
          <p:nvPr/>
        </p:nvSpPr>
        <p:spPr bwMode="auto">
          <a:xfrm>
            <a:off x="4038600" y="3886200"/>
            <a:ext cx="1295400" cy="0"/>
          </a:xfrm>
          <a:prstGeom prst="line">
            <a:avLst/>
          </a:prstGeom>
          <a:noFill/>
          <a:ln w="38100">
            <a:solidFill>
              <a:schemeClr val="tx1"/>
            </a:solidFill>
            <a:round/>
            <a:headEnd type="stealth" w="lg" len="lg"/>
            <a:tailEnd/>
          </a:ln>
          <a:effectLst/>
        </p:spPr>
        <p:txBody>
          <a:bodyPr/>
          <a:lstStyle/>
          <a:p>
            <a:endParaRPr lang="en-US"/>
          </a:p>
        </p:txBody>
      </p:sp>
      <p:sp>
        <p:nvSpPr>
          <p:cNvPr id="25628" name="Line 28"/>
          <p:cNvSpPr>
            <a:spLocks noChangeShapeType="1"/>
          </p:cNvSpPr>
          <p:nvPr/>
        </p:nvSpPr>
        <p:spPr bwMode="auto">
          <a:xfrm>
            <a:off x="6172200" y="3886200"/>
            <a:ext cx="1295400" cy="0"/>
          </a:xfrm>
          <a:prstGeom prst="line">
            <a:avLst/>
          </a:prstGeom>
          <a:noFill/>
          <a:ln w="38100">
            <a:solidFill>
              <a:schemeClr val="tx1"/>
            </a:solidFill>
            <a:round/>
            <a:headEnd type="none" w="lg" len="lg"/>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additive="base">
                                        <p:cTn id="7" dur="500" fill="hold"/>
                                        <p:tgtEl>
                                          <p:spTgt spid="25603"/>
                                        </p:tgtEl>
                                        <p:attrNameLst>
                                          <p:attrName>ppt_x</p:attrName>
                                        </p:attrNameLst>
                                      </p:cBhvr>
                                      <p:tavLst>
                                        <p:tav tm="0">
                                          <p:val>
                                            <p:strVal val="0-#ppt_w/2"/>
                                          </p:val>
                                        </p:tav>
                                        <p:tav tm="100000">
                                          <p:val>
                                            <p:strVal val="#ppt_x"/>
                                          </p:val>
                                        </p:tav>
                                      </p:tavLst>
                                    </p:anim>
                                    <p:anim calcmode="lin" valueType="num">
                                      <p:cBhvr additive="base">
                                        <p:cTn id="8" dur="500" fill="hold"/>
                                        <p:tgtEl>
                                          <p:spTgt spid="2560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25604"/>
                                        </p:tgtEl>
                                        <p:attrNameLst>
                                          <p:attrName>style.visibility</p:attrName>
                                        </p:attrNameLst>
                                      </p:cBhvr>
                                      <p:to>
                                        <p:strVal val="visible"/>
                                      </p:to>
                                    </p:set>
                                    <p:anim calcmode="lin" valueType="num">
                                      <p:cBhvr>
                                        <p:cTn id="13" dur="500" fill="hold"/>
                                        <p:tgtEl>
                                          <p:spTgt spid="25604"/>
                                        </p:tgtEl>
                                        <p:attrNameLst>
                                          <p:attrName>ppt_w</p:attrName>
                                        </p:attrNameLst>
                                      </p:cBhvr>
                                      <p:tavLst>
                                        <p:tav tm="0">
                                          <p:val>
                                            <p:fltVal val="0"/>
                                          </p:val>
                                        </p:tav>
                                        <p:tav tm="100000">
                                          <p:val>
                                            <p:strVal val="#ppt_w"/>
                                          </p:val>
                                        </p:tav>
                                      </p:tavLst>
                                    </p:anim>
                                    <p:anim calcmode="lin" valueType="num">
                                      <p:cBhvr>
                                        <p:cTn id="14" dur="500" fill="hold"/>
                                        <p:tgtEl>
                                          <p:spTgt spid="25604"/>
                                        </p:tgtEl>
                                        <p:attrNameLst>
                                          <p:attrName>ppt_h</p:attrName>
                                        </p:attrNameLst>
                                      </p:cBhvr>
                                      <p:tavLst>
                                        <p:tav tm="0">
                                          <p:val>
                                            <p:fltVal val="0"/>
                                          </p:val>
                                        </p:tav>
                                        <p:tav tm="100000">
                                          <p:val>
                                            <p:strVal val="#ppt_h"/>
                                          </p:val>
                                        </p:tav>
                                      </p:tavLst>
                                    </p:anim>
                                    <p:animEffect transition="in" filter="fade">
                                      <p:cBhvr>
                                        <p:cTn id="15" dur="500"/>
                                        <p:tgtEl>
                                          <p:spTgt spid="25604"/>
                                        </p:tgtEl>
                                      </p:cBhvr>
                                    </p:animEffect>
                                  </p:childTnLst>
                                </p:cTn>
                              </p:par>
                              <p:par>
                                <p:cTn id="16" presetID="53" presetClass="entr" presetSubtype="0" fill="hold" grpId="0" nodeType="withEffect">
                                  <p:stCondLst>
                                    <p:cond delay="0"/>
                                  </p:stCondLst>
                                  <p:childTnLst>
                                    <p:set>
                                      <p:cBhvr>
                                        <p:cTn id="17" dur="1" fill="hold">
                                          <p:stCondLst>
                                            <p:cond delay="0"/>
                                          </p:stCondLst>
                                        </p:cTn>
                                        <p:tgtEl>
                                          <p:spTgt spid="25605"/>
                                        </p:tgtEl>
                                        <p:attrNameLst>
                                          <p:attrName>style.visibility</p:attrName>
                                        </p:attrNameLst>
                                      </p:cBhvr>
                                      <p:to>
                                        <p:strVal val="visible"/>
                                      </p:to>
                                    </p:set>
                                    <p:anim calcmode="lin" valueType="num">
                                      <p:cBhvr>
                                        <p:cTn id="18" dur="500" fill="hold"/>
                                        <p:tgtEl>
                                          <p:spTgt spid="25605"/>
                                        </p:tgtEl>
                                        <p:attrNameLst>
                                          <p:attrName>ppt_w</p:attrName>
                                        </p:attrNameLst>
                                      </p:cBhvr>
                                      <p:tavLst>
                                        <p:tav tm="0">
                                          <p:val>
                                            <p:fltVal val="0"/>
                                          </p:val>
                                        </p:tav>
                                        <p:tav tm="100000">
                                          <p:val>
                                            <p:strVal val="#ppt_w"/>
                                          </p:val>
                                        </p:tav>
                                      </p:tavLst>
                                    </p:anim>
                                    <p:anim calcmode="lin" valueType="num">
                                      <p:cBhvr>
                                        <p:cTn id="19" dur="500" fill="hold"/>
                                        <p:tgtEl>
                                          <p:spTgt spid="25605"/>
                                        </p:tgtEl>
                                        <p:attrNameLst>
                                          <p:attrName>ppt_h</p:attrName>
                                        </p:attrNameLst>
                                      </p:cBhvr>
                                      <p:tavLst>
                                        <p:tav tm="0">
                                          <p:val>
                                            <p:fltVal val="0"/>
                                          </p:val>
                                        </p:tav>
                                        <p:tav tm="100000">
                                          <p:val>
                                            <p:strVal val="#ppt_h"/>
                                          </p:val>
                                        </p:tav>
                                      </p:tavLst>
                                    </p:anim>
                                    <p:animEffect transition="in" filter="fade">
                                      <p:cBhvr>
                                        <p:cTn id="20" dur="500"/>
                                        <p:tgtEl>
                                          <p:spTgt spid="25605"/>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25610"/>
                                        </p:tgtEl>
                                        <p:attrNameLst>
                                          <p:attrName>style.visibility</p:attrName>
                                        </p:attrNameLst>
                                      </p:cBhvr>
                                      <p:to>
                                        <p:strVal val="visible"/>
                                      </p:to>
                                    </p:set>
                                    <p:anim calcmode="lin" valueType="num">
                                      <p:cBhvr>
                                        <p:cTn id="23" dur="500" fill="hold"/>
                                        <p:tgtEl>
                                          <p:spTgt spid="25610"/>
                                        </p:tgtEl>
                                        <p:attrNameLst>
                                          <p:attrName>ppt_w</p:attrName>
                                        </p:attrNameLst>
                                      </p:cBhvr>
                                      <p:tavLst>
                                        <p:tav tm="0">
                                          <p:val>
                                            <p:fltVal val="0"/>
                                          </p:val>
                                        </p:tav>
                                        <p:tav tm="100000">
                                          <p:val>
                                            <p:strVal val="#ppt_w"/>
                                          </p:val>
                                        </p:tav>
                                      </p:tavLst>
                                    </p:anim>
                                    <p:anim calcmode="lin" valueType="num">
                                      <p:cBhvr>
                                        <p:cTn id="24" dur="500" fill="hold"/>
                                        <p:tgtEl>
                                          <p:spTgt spid="25610"/>
                                        </p:tgtEl>
                                        <p:attrNameLst>
                                          <p:attrName>ppt_h</p:attrName>
                                        </p:attrNameLst>
                                      </p:cBhvr>
                                      <p:tavLst>
                                        <p:tav tm="0">
                                          <p:val>
                                            <p:fltVal val="0"/>
                                          </p:val>
                                        </p:tav>
                                        <p:tav tm="100000">
                                          <p:val>
                                            <p:strVal val="#ppt_h"/>
                                          </p:val>
                                        </p:tav>
                                      </p:tavLst>
                                    </p:anim>
                                    <p:animEffect transition="in" filter="fade">
                                      <p:cBhvr>
                                        <p:cTn id="25" dur="500"/>
                                        <p:tgtEl>
                                          <p:spTgt spid="2561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5606"/>
                                        </p:tgtEl>
                                        <p:attrNameLst>
                                          <p:attrName>style.visibility</p:attrName>
                                        </p:attrNameLst>
                                      </p:cBhvr>
                                      <p:to>
                                        <p:strVal val="visible"/>
                                      </p:to>
                                    </p:set>
                                    <p:anim calcmode="lin" valueType="num">
                                      <p:cBhvr additive="base">
                                        <p:cTn id="30" dur="500" fill="hold"/>
                                        <p:tgtEl>
                                          <p:spTgt spid="25606"/>
                                        </p:tgtEl>
                                        <p:attrNameLst>
                                          <p:attrName>ppt_x</p:attrName>
                                        </p:attrNameLst>
                                      </p:cBhvr>
                                      <p:tavLst>
                                        <p:tav tm="0">
                                          <p:val>
                                            <p:strVal val="0-#ppt_w/2"/>
                                          </p:val>
                                        </p:tav>
                                        <p:tav tm="100000">
                                          <p:val>
                                            <p:strVal val="#ppt_x"/>
                                          </p:val>
                                        </p:tav>
                                      </p:tavLst>
                                    </p:anim>
                                    <p:anim calcmode="lin" valueType="num">
                                      <p:cBhvr additive="base">
                                        <p:cTn id="31" dur="500" fill="hold"/>
                                        <p:tgtEl>
                                          <p:spTgt spid="25606"/>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25607"/>
                                        </p:tgtEl>
                                        <p:attrNameLst>
                                          <p:attrName>style.visibility</p:attrName>
                                        </p:attrNameLst>
                                      </p:cBhvr>
                                      <p:to>
                                        <p:strVal val="visible"/>
                                      </p:to>
                                    </p:set>
                                    <p:anim calcmode="lin" valueType="num">
                                      <p:cBhvr additive="base">
                                        <p:cTn id="36" dur="500" fill="hold"/>
                                        <p:tgtEl>
                                          <p:spTgt spid="25607"/>
                                        </p:tgtEl>
                                        <p:attrNameLst>
                                          <p:attrName>ppt_x</p:attrName>
                                        </p:attrNameLst>
                                      </p:cBhvr>
                                      <p:tavLst>
                                        <p:tav tm="0">
                                          <p:val>
                                            <p:strVal val="1+#ppt_w/2"/>
                                          </p:val>
                                        </p:tav>
                                        <p:tav tm="100000">
                                          <p:val>
                                            <p:strVal val="#ppt_x"/>
                                          </p:val>
                                        </p:tav>
                                      </p:tavLst>
                                    </p:anim>
                                    <p:anim calcmode="lin" valueType="num">
                                      <p:cBhvr additive="base">
                                        <p:cTn id="37" dur="500" fill="hold"/>
                                        <p:tgtEl>
                                          <p:spTgt spid="25607"/>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25611"/>
                                        </p:tgtEl>
                                        <p:attrNameLst>
                                          <p:attrName>style.visibility</p:attrName>
                                        </p:attrNameLst>
                                      </p:cBhvr>
                                      <p:to>
                                        <p:strVal val="visible"/>
                                      </p:to>
                                    </p:set>
                                    <p:anim calcmode="lin" valueType="num">
                                      <p:cBhvr additive="base">
                                        <p:cTn id="42" dur="500" fill="hold"/>
                                        <p:tgtEl>
                                          <p:spTgt spid="25611"/>
                                        </p:tgtEl>
                                        <p:attrNameLst>
                                          <p:attrName>ppt_x</p:attrName>
                                        </p:attrNameLst>
                                      </p:cBhvr>
                                      <p:tavLst>
                                        <p:tav tm="0">
                                          <p:val>
                                            <p:strVal val="1+#ppt_w/2"/>
                                          </p:val>
                                        </p:tav>
                                        <p:tav tm="100000">
                                          <p:val>
                                            <p:strVal val="#ppt_x"/>
                                          </p:val>
                                        </p:tav>
                                      </p:tavLst>
                                    </p:anim>
                                    <p:anim calcmode="lin" valueType="num">
                                      <p:cBhvr additive="base">
                                        <p:cTn id="43" dur="500" fill="hold"/>
                                        <p:tgtEl>
                                          <p:spTgt spid="25611"/>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25608"/>
                                        </p:tgtEl>
                                        <p:attrNameLst>
                                          <p:attrName>style.visibility</p:attrName>
                                        </p:attrNameLst>
                                      </p:cBhvr>
                                      <p:to>
                                        <p:strVal val="visible"/>
                                      </p:to>
                                    </p:set>
                                    <p:anim calcmode="lin" valueType="num">
                                      <p:cBhvr additive="base">
                                        <p:cTn id="48" dur="500" fill="hold"/>
                                        <p:tgtEl>
                                          <p:spTgt spid="25608"/>
                                        </p:tgtEl>
                                        <p:attrNameLst>
                                          <p:attrName>ppt_x</p:attrName>
                                        </p:attrNameLst>
                                      </p:cBhvr>
                                      <p:tavLst>
                                        <p:tav tm="0">
                                          <p:val>
                                            <p:strVal val="0-#ppt_w/2"/>
                                          </p:val>
                                        </p:tav>
                                        <p:tav tm="100000">
                                          <p:val>
                                            <p:strVal val="#ppt_x"/>
                                          </p:val>
                                        </p:tav>
                                      </p:tavLst>
                                    </p:anim>
                                    <p:anim calcmode="lin" valueType="num">
                                      <p:cBhvr additive="base">
                                        <p:cTn id="49" dur="500" fill="hold"/>
                                        <p:tgtEl>
                                          <p:spTgt spid="25608"/>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25609"/>
                                        </p:tgtEl>
                                        <p:attrNameLst>
                                          <p:attrName>style.visibility</p:attrName>
                                        </p:attrNameLst>
                                      </p:cBhvr>
                                      <p:to>
                                        <p:strVal val="visible"/>
                                      </p:to>
                                    </p:set>
                                    <p:anim calcmode="lin" valueType="num">
                                      <p:cBhvr additive="base">
                                        <p:cTn id="54" dur="500" fill="hold"/>
                                        <p:tgtEl>
                                          <p:spTgt spid="25609"/>
                                        </p:tgtEl>
                                        <p:attrNameLst>
                                          <p:attrName>ppt_x</p:attrName>
                                        </p:attrNameLst>
                                      </p:cBhvr>
                                      <p:tavLst>
                                        <p:tav tm="0">
                                          <p:val>
                                            <p:strVal val="1+#ppt_w/2"/>
                                          </p:val>
                                        </p:tav>
                                        <p:tav tm="100000">
                                          <p:val>
                                            <p:strVal val="#ppt_x"/>
                                          </p:val>
                                        </p:tav>
                                      </p:tavLst>
                                    </p:anim>
                                    <p:anim calcmode="lin" valueType="num">
                                      <p:cBhvr additive="base">
                                        <p:cTn id="55" dur="500" fill="hold"/>
                                        <p:tgtEl>
                                          <p:spTgt spid="25609"/>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25612"/>
                                        </p:tgtEl>
                                        <p:attrNameLst>
                                          <p:attrName>style.visibility</p:attrName>
                                        </p:attrNameLst>
                                      </p:cBhvr>
                                      <p:to>
                                        <p:strVal val="visible"/>
                                      </p:to>
                                    </p:set>
                                    <p:anim calcmode="lin" valueType="num">
                                      <p:cBhvr additive="base">
                                        <p:cTn id="60" dur="500" fill="hold"/>
                                        <p:tgtEl>
                                          <p:spTgt spid="25612"/>
                                        </p:tgtEl>
                                        <p:attrNameLst>
                                          <p:attrName>ppt_x</p:attrName>
                                        </p:attrNameLst>
                                      </p:cBhvr>
                                      <p:tavLst>
                                        <p:tav tm="0">
                                          <p:val>
                                            <p:strVal val="1+#ppt_w/2"/>
                                          </p:val>
                                        </p:tav>
                                        <p:tav tm="100000">
                                          <p:val>
                                            <p:strVal val="#ppt_x"/>
                                          </p:val>
                                        </p:tav>
                                      </p:tavLst>
                                    </p:anim>
                                    <p:anim calcmode="lin" valueType="num">
                                      <p:cBhvr additive="base">
                                        <p:cTn id="61" dur="500" fill="hold"/>
                                        <p:tgtEl>
                                          <p:spTgt spid="25612"/>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25620"/>
                                        </p:tgtEl>
                                        <p:attrNameLst>
                                          <p:attrName>style.visibility</p:attrName>
                                        </p:attrNameLst>
                                      </p:cBhvr>
                                      <p:to>
                                        <p:strVal val="visible"/>
                                      </p:to>
                                    </p:set>
                                    <p:anim calcmode="lin" valueType="num">
                                      <p:cBhvr additive="base">
                                        <p:cTn id="66" dur="500" fill="hold"/>
                                        <p:tgtEl>
                                          <p:spTgt spid="25620"/>
                                        </p:tgtEl>
                                        <p:attrNameLst>
                                          <p:attrName>ppt_x</p:attrName>
                                        </p:attrNameLst>
                                      </p:cBhvr>
                                      <p:tavLst>
                                        <p:tav tm="0">
                                          <p:val>
                                            <p:strVal val="0-#ppt_w/2"/>
                                          </p:val>
                                        </p:tav>
                                        <p:tav tm="100000">
                                          <p:val>
                                            <p:strVal val="#ppt_x"/>
                                          </p:val>
                                        </p:tav>
                                      </p:tavLst>
                                    </p:anim>
                                    <p:anim calcmode="lin" valueType="num">
                                      <p:cBhvr additive="base">
                                        <p:cTn id="67" dur="500" fill="hold"/>
                                        <p:tgtEl>
                                          <p:spTgt spid="25620"/>
                                        </p:tgtEl>
                                        <p:attrNameLst>
                                          <p:attrName>ppt_y</p:attrName>
                                        </p:attrNameLst>
                                      </p:cBhvr>
                                      <p:tavLst>
                                        <p:tav tm="0">
                                          <p:val>
                                            <p:strVal val="#ppt_y"/>
                                          </p:val>
                                        </p:tav>
                                        <p:tav tm="100000">
                                          <p:val>
                                            <p:strVal val="#ppt_y"/>
                                          </p:val>
                                        </p:tav>
                                      </p:tavLst>
                                    </p:anim>
                                  </p:childTnLst>
                                </p:cTn>
                              </p:par>
                              <p:par>
                                <p:cTn id="68" presetID="2" presetClass="entr" presetSubtype="2" fill="hold" nodeType="withEffect">
                                  <p:stCondLst>
                                    <p:cond delay="0"/>
                                  </p:stCondLst>
                                  <p:childTnLst>
                                    <p:set>
                                      <p:cBhvr>
                                        <p:cTn id="69" dur="1" fill="hold">
                                          <p:stCondLst>
                                            <p:cond delay="0"/>
                                          </p:stCondLst>
                                        </p:cTn>
                                        <p:tgtEl>
                                          <p:spTgt spid="25624"/>
                                        </p:tgtEl>
                                        <p:attrNameLst>
                                          <p:attrName>style.visibility</p:attrName>
                                        </p:attrNameLst>
                                      </p:cBhvr>
                                      <p:to>
                                        <p:strVal val="visible"/>
                                      </p:to>
                                    </p:set>
                                    <p:anim calcmode="lin" valueType="num">
                                      <p:cBhvr additive="base">
                                        <p:cTn id="70" dur="500" fill="hold"/>
                                        <p:tgtEl>
                                          <p:spTgt spid="25624"/>
                                        </p:tgtEl>
                                        <p:attrNameLst>
                                          <p:attrName>ppt_x</p:attrName>
                                        </p:attrNameLst>
                                      </p:cBhvr>
                                      <p:tavLst>
                                        <p:tav tm="0">
                                          <p:val>
                                            <p:strVal val="1+#ppt_w/2"/>
                                          </p:val>
                                        </p:tav>
                                        <p:tav tm="100000">
                                          <p:val>
                                            <p:strVal val="#ppt_x"/>
                                          </p:val>
                                        </p:tav>
                                      </p:tavLst>
                                    </p:anim>
                                    <p:anim calcmode="lin" valueType="num">
                                      <p:cBhvr additive="base">
                                        <p:cTn id="71" dur="500" fill="hold"/>
                                        <p:tgtEl>
                                          <p:spTgt spid="25624"/>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55" presetClass="entr" presetSubtype="0" fill="hold" nodeType="clickEffect">
                                  <p:stCondLst>
                                    <p:cond delay="0"/>
                                  </p:stCondLst>
                                  <p:childTnLst>
                                    <p:set>
                                      <p:cBhvr>
                                        <p:cTn id="75" dur="1" fill="hold">
                                          <p:stCondLst>
                                            <p:cond delay="0"/>
                                          </p:stCondLst>
                                        </p:cTn>
                                        <p:tgtEl>
                                          <p:spTgt spid="25616"/>
                                        </p:tgtEl>
                                        <p:attrNameLst>
                                          <p:attrName>style.visibility</p:attrName>
                                        </p:attrNameLst>
                                      </p:cBhvr>
                                      <p:to>
                                        <p:strVal val="visible"/>
                                      </p:to>
                                    </p:set>
                                    <p:anim calcmode="lin" valueType="num">
                                      <p:cBhvr>
                                        <p:cTn id="76" dur="1000" fill="hold"/>
                                        <p:tgtEl>
                                          <p:spTgt spid="25616"/>
                                        </p:tgtEl>
                                        <p:attrNameLst>
                                          <p:attrName>ppt_w</p:attrName>
                                        </p:attrNameLst>
                                      </p:cBhvr>
                                      <p:tavLst>
                                        <p:tav tm="0">
                                          <p:val>
                                            <p:strVal val="#ppt_w*0.70"/>
                                          </p:val>
                                        </p:tav>
                                        <p:tav tm="100000">
                                          <p:val>
                                            <p:strVal val="#ppt_w"/>
                                          </p:val>
                                        </p:tav>
                                      </p:tavLst>
                                    </p:anim>
                                    <p:anim calcmode="lin" valueType="num">
                                      <p:cBhvr>
                                        <p:cTn id="77" dur="1000" fill="hold"/>
                                        <p:tgtEl>
                                          <p:spTgt spid="25616"/>
                                        </p:tgtEl>
                                        <p:attrNameLst>
                                          <p:attrName>ppt_h</p:attrName>
                                        </p:attrNameLst>
                                      </p:cBhvr>
                                      <p:tavLst>
                                        <p:tav tm="0">
                                          <p:val>
                                            <p:strVal val="#ppt_h"/>
                                          </p:val>
                                        </p:tav>
                                        <p:tav tm="100000">
                                          <p:val>
                                            <p:strVal val="#ppt_h"/>
                                          </p:val>
                                        </p:tav>
                                      </p:tavLst>
                                    </p:anim>
                                    <p:animEffect transition="in" filter="fade">
                                      <p:cBhvr>
                                        <p:cTn id="78" dur="1000"/>
                                        <p:tgtEl>
                                          <p:spTgt spid="25616"/>
                                        </p:tgtEl>
                                      </p:cBhvr>
                                    </p:animEffect>
                                  </p:childTnLst>
                                </p:cTn>
                              </p:par>
                            </p:childTnLst>
                          </p:cTn>
                        </p:par>
                      </p:childTnLst>
                    </p:cTn>
                  </p:par>
                  <p:par>
                    <p:cTn id="79" fill="hold">
                      <p:stCondLst>
                        <p:cond delay="indefinite"/>
                      </p:stCondLst>
                      <p:childTnLst>
                        <p:par>
                          <p:cTn id="80" fill="hold">
                            <p:stCondLst>
                              <p:cond delay="0"/>
                            </p:stCondLst>
                            <p:childTnLst>
                              <p:par>
                                <p:cTn id="81" presetID="55" presetClass="entr" presetSubtype="0" fill="hold" nodeType="clickEffect">
                                  <p:stCondLst>
                                    <p:cond delay="0"/>
                                  </p:stCondLst>
                                  <p:childTnLst>
                                    <p:set>
                                      <p:cBhvr>
                                        <p:cTn id="82" dur="1" fill="hold">
                                          <p:stCondLst>
                                            <p:cond delay="0"/>
                                          </p:stCondLst>
                                        </p:cTn>
                                        <p:tgtEl>
                                          <p:spTgt spid="25625"/>
                                        </p:tgtEl>
                                        <p:attrNameLst>
                                          <p:attrName>style.visibility</p:attrName>
                                        </p:attrNameLst>
                                      </p:cBhvr>
                                      <p:to>
                                        <p:strVal val="visible"/>
                                      </p:to>
                                    </p:set>
                                    <p:anim calcmode="lin" valueType="num">
                                      <p:cBhvr>
                                        <p:cTn id="83" dur="1000" fill="hold"/>
                                        <p:tgtEl>
                                          <p:spTgt spid="25625"/>
                                        </p:tgtEl>
                                        <p:attrNameLst>
                                          <p:attrName>ppt_w</p:attrName>
                                        </p:attrNameLst>
                                      </p:cBhvr>
                                      <p:tavLst>
                                        <p:tav tm="0">
                                          <p:val>
                                            <p:strVal val="#ppt_w*0.70"/>
                                          </p:val>
                                        </p:tav>
                                        <p:tav tm="100000">
                                          <p:val>
                                            <p:strVal val="#ppt_w"/>
                                          </p:val>
                                        </p:tav>
                                      </p:tavLst>
                                    </p:anim>
                                    <p:anim calcmode="lin" valueType="num">
                                      <p:cBhvr>
                                        <p:cTn id="84" dur="1000" fill="hold"/>
                                        <p:tgtEl>
                                          <p:spTgt spid="25625"/>
                                        </p:tgtEl>
                                        <p:attrNameLst>
                                          <p:attrName>ppt_h</p:attrName>
                                        </p:attrNameLst>
                                      </p:cBhvr>
                                      <p:tavLst>
                                        <p:tav tm="0">
                                          <p:val>
                                            <p:strVal val="#ppt_h"/>
                                          </p:val>
                                        </p:tav>
                                        <p:tav tm="100000">
                                          <p:val>
                                            <p:strVal val="#ppt_h"/>
                                          </p:val>
                                        </p:tav>
                                      </p:tavLst>
                                    </p:anim>
                                    <p:animEffect transition="in" filter="fade">
                                      <p:cBhvr>
                                        <p:cTn id="85" dur="1000"/>
                                        <p:tgtEl>
                                          <p:spTgt spid="25625"/>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0" fill="hold" grpId="0" nodeType="clickEffect">
                                  <p:stCondLst>
                                    <p:cond delay="0"/>
                                  </p:stCondLst>
                                  <p:childTnLst>
                                    <p:set>
                                      <p:cBhvr>
                                        <p:cTn id="89" dur="1" fill="hold">
                                          <p:stCondLst>
                                            <p:cond delay="0"/>
                                          </p:stCondLst>
                                        </p:cTn>
                                        <p:tgtEl>
                                          <p:spTgt spid="25618"/>
                                        </p:tgtEl>
                                        <p:attrNameLst>
                                          <p:attrName>style.visibility</p:attrName>
                                        </p:attrNameLst>
                                      </p:cBhvr>
                                      <p:to>
                                        <p:strVal val="visible"/>
                                      </p:to>
                                    </p:set>
                                    <p:anim calcmode="lin" valueType="num">
                                      <p:cBhvr>
                                        <p:cTn id="90" dur="500" fill="hold"/>
                                        <p:tgtEl>
                                          <p:spTgt spid="25618"/>
                                        </p:tgtEl>
                                        <p:attrNameLst>
                                          <p:attrName>ppt_w</p:attrName>
                                        </p:attrNameLst>
                                      </p:cBhvr>
                                      <p:tavLst>
                                        <p:tav tm="0">
                                          <p:val>
                                            <p:fltVal val="0"/>
                                          </p:val>
                                        </p:tav>
                                        <p:tav tm="100000">
                                          <p:val>
                                            <p:strVal val="#ppt_w"/>
                                          </p:val>
                                        </p:tav>
                                      </p:tavLst>
                                    </p:anim>
                                    <p:anim calcmode="lin" valueType="num">
                                      <p:cBhvr>
                                        <p:cTn id="91" dur="500" fill="hold"/>
                                        <p:tgtEl>
                                          <p:spTgt spid="25618"/>
                                        </p:tgtEl>
                                        <p:attrNameLst>
                                          <p:attrName>ppt_h</p:attrName>
                                        </p:attrNameLst>
                                      </p:cBhvr>
                                      <p:tavLst>
                                        <p:tav tm="0">
                                          <p:val>
                                            <p:fltVal val="0"/>
                                          </p:val>
                                        </p:tav>
                                        <p:tav tm="100000">
                                          <p:val>
                                            <p:strVal val="#ppt_h"/>
                                          </p:val>
                                        </p:tav>
                                      </p:tavLst>
                                    </p:anim>
                                    <p:animEffect transition="in" filter="fade">
                                      <p:cBhvr>
                                        <p:cTn id="92" dur="500"/>
                                        <p:tgtEl>
                                          <p:spTgt spid="25618"/>
                                        </p:tgtEl>
                                      </p:cBhvr>
                                    </p:animEffect>
                                  </p:childTnLst>
                                </p:cTn>
                              </p:par>
                              <p:par>
                                <p:cTn id="93" presetID="53" presetClass="entr" presetSubtype="0" fill="hold" grpId="0" nodeType="withEffect">
                                  <p:stCondLst>
                                    <p:cond delay="0"/>
                                  </p:stCondLst>
                                  <p:childTnLst>
                                    <p:set>
                                      <p:cBhvr>
                                        <p:cTn id="94" dur="1" fill="hold">
                                          <p:stCondLst>
                                            <p:cond delay="0"/>
                                          </p:stCondLst>
                                        </p:cTn>
                                        <p:tgtEl>
                                          <p:spTgt spid="25627"/>
                                        </p:tgtEl>
                                        <p:attrNameLst>
                                          <p:attrName>style.visibility</p:attrName>
                                        </p:attrNameLst>
                                      </p:cBhvr>
                                      <p:to>
                                        <p:strVal val="visible"/>
                                      </p:to>
                                    </p:set>
                                    <p:anim calcmode="lin" valueType="num">
                                      <p:cBhvr>
                                        <p:cTn id="95" dur="500" fill="hold"/>
                                        <p:tgtEl>
                                          <p:spTgt spid="25627"/>
                                        </p:tgtEl>
                                        <p:attrNameLst>
                                          <p:attrName>ppt_w</p:attrName>
                                        </p:attrNameLst>
                                      </p:cBhvr>
                                      <p:tavLst>
                                        <p:tav tm="0">
                                          <p:val>
                                            <p:fltVal val="0"/>
                                          </p:val>
                                        </p:tav>
                                        <p:tav tm="100000">
                                          <p:val>
                                            <p:strVal val="#ppt_w"/>
                                          </p:val>
                                        </p:tav>
                                      </p:tavLst>
                                    </p:anim>
                                    <p:anim calcmode="lin" valueType="num">
                                      <p:cBhvr>
                                        <p:cTn id="96" dur="500" fill="hold"/>
                                        <p:tgtEl>
                                          <p:spTgt spid="25627"/>
                                        </p:tgtEl>
                                        <p:attrNameLst>
                                          <p:attrName>ppt_h</p:attrName>
                                        </p:attrNameLst>
                                      </p:cBhvr>
                                      <p:tavLst>
                                        <p:tav tm="0">
                                          <p:val>
                                            <p:fltVal val="0"/>
                                          </p:val>
                                        </p:tav>
                                        <p:tav tm="100000">
                                          <p:val>
                                            <p:strVal val="#ppt_h"/>
                                          </p:val>
                                        </p:tav>
                                      </p:tavLst>
                                    </p:anim>
                                    <p:animEffect transition="in" filter="fade">
                                      <p:cBhvr>
                                        <p:cTn id="97" dur="500"/>
                                        <p:tgtEl>
                                          <p:spTgt spid="25627"/>
                                        </p:tgtEl>
                                      </p:cBhvr>
                                    </p:animEffect>
                                  </p:childTnLst>
                                </p:cTn>
                              </p:par>
                            </p:childTnLst>
                          </p:cTn>
                        </p:par>
                      </p:childTnLst>
                    </p:cTn>
                  </p:par>
                  <p:par>
                    <p:cTn id="98" fill="hold">
                      <p:stCondLst>
                        <p:cond delay="indefinite"/>
                      </p:stCondLst>
                      <p:childTnLst>
                        <p:par>
                          <p:cTn id="99" fill="hold">
                            <p:stCondLst>
                              <p:cond delay="0"/>
                            </p:stCondLst>
                            <p:childTnLst>
                              <p:par>
                                <p:cTn id="100" presetID="55" presetClass="entr" presetSubtype="0" fill="hold" nodeType="clickEffect">
                                  <p:stCondLst>
                                    <p:cond delay="0"/>
                                  </p:stCondLst>
                                  <p:childTnLst>
                                    <p:set>
                                      <p:cBhvr>
                                        <p:cTn id="101" dur="1" fill="hold">
                                          <p:stCondLst>
                                            <p:cond delay="0"/>
                                          </p:stCondLst>
                                        </p:cTn>
                                        <p:tgtEl>
                                          <p:spTgt spid="25626"/>
                                        </p:tgtEl>
                                        <p:attrNameLst>
                                          <p:attrName>style.visibility</p:attrName>
                                        </p:attrNameLst>
                                      </p:cBhvr>
                                      <p:to>
                                        <p:strVal val="visible"/>
                                      </p:to>
                                    </p:set>
                                    <p:anim calcmode="lin" valueType="num">
                                      <p:cBhvr>
                                        <p:cTn id="102" dur="1000" fill="hold"/>
                                        <p:tgtEl>
                                          <p:spTgt spid="25626"/>
                                        </p:tgtEl>
                                        <p:attrNameLst>
                                          <p:attrName>ppt_w</p:attrName>
                                        </p:attrNameLst>
                                      </p:cBhvr>
                                      <p:tavLst>
                                        <p:tav tm="0">
                                          <p:val>
                                            <p:strVal val="#ppt_w*0.70"/>
                                          </p:val>
                                        </p:tav>
                                        <p:tav tm="100000">
                                          <p:val>
                                            <p:strVal val="#ppt_w"/>
                                          </p:val>
                                        </p:tav>
                                      </p:tavLst>
                                    </p:anim>
                                    <p:anim calcmode="lin" valueType="num">
                                      <p:cBhvr>
                                        <p:cTn id="103" dur="1000" fill="hold"/>
                                        <p:tgtEl>
                                          <p:spTgt spid="25626"/>
                                        </p:tgtEl>
                                        <p:attrNameLst>
                                          <p:attrName>ppt_h</p:attrName>
                                        </p:attrNameLst>
                                      </p:cBhvr>
                                      <p:tavLst>
                                        <p:tav tm="0">
                                          <p:val>
                                            <p:strVal val="#ppt_h"/>
                                          </p:val>
                                        </p:tav>
                                        <p:tav tm="100000">
                                          <p:val>
                                            <p:strVal val="#ppt_h"/>
                                          </p:val>
                                        </p:tav>
                                      </p:tavLst>
                                    </p:anim>
                                    <p:animEffect transition="in" filter="fade">
                                      <p:cBhvr>
                                        <p:cTn id="104" dur="1000"/>
                                        <p:tgtEl>
                                          <p:spTgt spid="25626"/>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0" fill="hold" grpId="0" nodeType="clickEffect">
                                  <p:stCondLst>
                                    <p:cond delay="0"/>
                                  </p:stCondLst>
                                  <p:childTnLst>
                                    <p:set>
                                      <p:cBhvr>
                                        <p:cTn id="108" dur="1" fill="hold">
                                          <p:stCondLst>
                                            <p:cond delay="0"/>
                                          </p:stCondLst>
                                        </p:cTn>
                                        <p:tgtEl>
                                          <p:spTgt spid="25619"/>
                                        </p:tgtEl>
                                        <p:attrNameLst>
                                          <p:attrName>style.visibility</p:attrName>
                                        </p:attrNameLst>
                                      </p:cBhvr>
                                      <p:to>
                                        <p:strVal val="visible"/>
                                      </p:to>
                                    </p:set>
                                    <p:anim calcmode="lin" valueType="num">
                                      <p:cBhvr>
                                        <p:cTn id="109" dur="500" fill="hold"/>
                                        <p:tgtEl>
                                          <p:spTgt spid="25619"/>
                                        </p:tgtEl>
                                        <p:attrNameLst>
                                          <p:attrName>ppt_w</p:attrName>
                                        </p:attrNameLst>
                                      </p:cBhvr>
                                      <p:tavLst>
                                        <p:tav tm="0">
                                          <p:val>
                                            <p:fltVal val="0"/>
                                          </p:val>
                                        </p:tav>
                                        <p:tav tm="100000">
                                          <p:val>
                                            <p:strVal val="#ppt_w"/>
                                          </p:val>
                                        </p:tav>
                                      </p:tavLst>
                                    </p:anim>
                                    <p:anim calcmode="lin" valueType="num">
                                      <p:cBhvr>
                                        <p:cTn id="110" dur="500" fill="hold"/>
                                        <p:tgtEl>
                                          <p:spTgt spid="25619"/>
                                        </p:tgtEl>
                                        <p:attrNameLst>
                                          <p:attrName>ppt_h</p:attrName>
                                        </p:attrNameLst>
                                      </p:cBhvr>
                                      <p:tavLst>
                                        <p:tav tm="0">
                                          <p:val>
                                            <p:fltVal val="0"/>
                                          </p:val>
                                        </p:tav>
                                        <p:tav tm="100000">
                                          <p:val>
                                            <p:strVal val="#ppt_h"/>
                                          </p:val>
                                        </p:tav>
                                      </p:tavLst>
                                    </p:anim>
                                    <p:animEffect transition="in" filter="fade">
                                      <p:cBhvr>
                                        <p:cTn id="111" dur="500"/>
                                        <p:tgtEl>
                                          <p:spTgt spid="25619"/>
                                        </p:tgtEl>
                                      </p:cBhvr>
                                    </p:animEffect>
                                  </p:childTnLst>
                                </p:cTn>
                              </p:par>
                              <p:par>
                                <p:cTn id="112" presetID="53" presetClass="entr" presetSubtype="0" fill="hold" grpId="0" nodeType="withEffect">
                                  <p:stCondLst>
                                    <p:cond delay="0"/>
                                  </p:stCondLst>
                                  <p:childTnLst>
                                    <p:set>
                                      <p:cBhvr>
                                        <p:cTn id="113" dur="1" fill="hold">
                                          <p:stCondLst>
                                            <p:cond delay="0"/>
                                          </p:stCondLst>
                                        </p:cTn>
                                        <p:tgtEl>
                                          <p:spTgt spid="25628"/>
                                        </p:tgtEl>
                                        <p:attrNameLst>
                                          <p:attrName>style.visibility</p:attrName>
                                        </p:attrNameLst>
                                      </p:cBhvr>
                                      <p:to>
                                        <p:strVal val="visible"/>
                                      </p:to>
                                    </p:set>
                                    <p:anim calcmode="lin" valueType="num">
                                      <p:cBhvr>
                                        <p:cTn id="114" dur="500" fill="hold"/>
                                        <p:tgtEl>
                                          <p:spTgt spid="25628"/>
                                        </p:tgtEl>
                                        <p:attrNameLst>
                                          <p:attrName>ppt_w</p:attrName>
                                        </p:attrNameLst>
                                      </p:cBhvr>
                                      <p:tavLst>
                                        <p:tav tm="0">
                                          <p:val>
                                            <p:fltVal val="0"/>
                                          </p:val>
                                        </p:tav>
                                        <p:tav tm="100000">
                                          <p:val>
                                            <p:strVal val="#ppt_w"/>
                                          </p:val>
                                        </p:tav>
                                      </p:tavLst>
                                    </p:anim>
                                    <p:anim calcmode="lin" valueType="num">
                                      <p:cBhvr>
                                        <p:cTn id="115" dur="500" fill="hold"/>
                                        <p:tgtEl>
                                          <p:spTgt spid="25628"/>
                                        </p:tgtEl>
                                        <p:attrNameLst>
                                          <p:attrName>ppt_h</p:attrName>
                                        </p:attrNameLst>
                                      </p:cBhvr>
                                      <p:tavLst>
                                        <p:tav tm="0">
                                          <p:val>
                                            <p:fltVal val="0"/>
                                          </p:val>
                                        </p:tav>
                                        <p:tav tm="100000">
                                          <p:val>
                                            <p:strVal val="#ppt_h"/>
                                          </p:val>
                                        </p:tav>
                                      </p:tavLst>
                                    </p:anim>
                                    <p:animEffect transition="in" filter="fade">
                                      <p:cBhvr>
                                        <p:cTn id="116" dur="500"/>
                                        <p:tgtEl>
                                          <p:spTgt spid="25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P spid="25604" grpId="0"/>
      <p:bldP spid="25605" grpId="0"/>
      <p:bldP spid="25606" grpId="0" autoUpdateAnimBg="0"/>
      <p:bldP spid="25607" grpId="0" autoUpdateAnimBg="0"/>
      <p:bldP spid="25608" grpId="0" autoUpdateAnimBg="0"/>
      <p:bldP spid="25609" grpId="0" autoUpdateAnimBg="0"/>
      <p:bldP spid="25610" grpId="0"/>
      <p:bldP spid="25611" grpId="0" autoUpdateAnimBg="0"/>
      <p:bldP spid="25612" grpId="0" autoUpdateAnimBg="0"/>
      <p:bldP spid="25618" grpId="0"/>
      <p:bldP spid="25619" grpId="0"/>
      <p:bldP spid="25627" grpId="0" animBg="1"/>
      <p:bldP spid="2562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FF3B21BC-CB3B-4D3D-AE44-422180FC78F4}" type="slidenum">
              <a:rPr lang="en-US"/>
              <a:pPr/>
              <a:t>26</a:t>
            </a:fld>
            <a:endParaRPr lang="en-US"/>
          </a:p>
        </p:txBody>
      </p:sp>
      <p:sp>
        <p:nvSpPr>
          <p:cNvPr id="26643" name="Text Box 19"/>
          <p:cNvSpPr txBox="1">
            <a:spLocks noChangeArrowheads="1"/>
          </p:cNvSpPr>
          <p:nvPr/>
        </p:nvSpPr>
        <p:spPr bwMode="auto">
          <a:xfrm>
            <a:off x="228600" y="5486400"/>
            <a:ext cx="8039100" cy="457200"/>
          </a:xfrm>
          <a:prstGeom prst="rect">
            <a:avLst/>
          </a:prstGeom>
          <a:noFill/>
          <a:ln w="9525">
            <a:noFill/>
            <a:miter lim="800000"/>
            <a:headEnd/>
            <a:tailEnd/>
          </a:ln>
          <a:effectLst/>
        </p:spPr>
        <p:txBody>
          <a:bodyPr wrap="none">
            <a:spAutoFit/>
          </a:bodyPr>
          <a:lstStyle/>
          <a:p>
            <a:pPr algn="ctr"/>
            <a:r>
              <a:rPr lang="en-US"/>
              <a:t>Catalyst lowers </a:t>
            </a:r>
            <a:r>
              <a:rPr lang="en-US" i="1"/>
              <a:t>E</a:t>
            </a:r>
            <a:r>
              <a:rPr lang="en-US" i="1" baseline="-25000"/>
              <a:t>a</a:t>
            </a:r>
            <a:r>
              <a:rPr lang="en-US"/>
              <a:t> for </a:t>
            </a:r>
            <a:r>
              <a:rPr lang="en-US" b="1"/>
              <a:t>both</a:t>
            </a:r>
            <a:r>
              <a:rPr lang="en-US"/>
              <a:t> forward and reverse reactions.</a:t>
            </a:r>
          </a:p>
        </p:txBody>
      </p:sp>
      <p:sp>
        <p:nvSpPr>
          <p:cNvPr id="26644" name="Text Box 20"/>
          <p:cNvSpPr txBox="1">
            <a:spLocks noChangeArrowheads="1"/>
          </p:cNvSpPr>
          <p:nvPr/>
        </p:nvSpPr>
        <p:spPr bwMode="auto">
          <a:xfrm>
            <a:off x="260350" y="5972175"/>
            <a:ext cx="7478713" cy="822325"/>
          </a:xfrm>
          <a:prstGeom prst="rect">
            <a:avLst/>
          </a:prstGeom>
          <a:noFill/>
          <a:ln w="9525">
            <a:noFill/>
            <a:miter lim="800000"/>
            <a:headEnd/>
            <a:tailEnd/>
          </a:ln>
          <a:effectLst/>
        </p:spPr>
        <p:txBody>
          <a:bodyPr>
            <a:spAutoFit/>
          </a:bodyPr>
          <a:lstStyle/>
          <a:p>
            <a:r>
              <a:rPr lang="en-US"/>
              <a:t>Catalyst does not change equilibrium constant or shift equilibrium.</a:t>
            </a:r>
          </a:p>
        </p:txBody>
      </p:sp>
      <p:sp>
        <p:nvSpPr>
          <p:cNvPr id="26647" name="Text Box 23"/>
          <p:cNvSpPr txBox="1">
            <a:spLocks noChangeArrowheads="1"/>
          </p:cNvSpPr>
          <p:nvPr/>
        </p:nvSpPr>
        <p:spPr bwMode="auto">
          <a:xfrm>
            <a:off x="203200" y="561975"/>
            <a:ext cx="8842375" cy="1800225"/>
          </a:xfrm>
          <a:prstGeom prst="rect">
            <a:avLst/>
          </a:prstGeom>
          <a:noFill/>
          <a:ln w="9525">
            <a:noFill/>
            <a:miter lim="800000"/>
            <a:headEnd/>
            <a:tailEnd/>
          </a:ln>
          <a:effectLst/>
        </p:spPr>
        <p:txBody>
          <a:bodyPr wrap="none">
            <a:spAutoFit/>
          </a:bodyPr>
          <a:lstStyle/>
          <a:p>
            <a:pPr>
              <a:buFontTx/>
              <a:buChar char="•"/>
            </a:pPr>
            <a:r>
              <a:rPr lang="en-US" sz="2800"/>
              <a:t> Adding a Catalyst</a:t>
            </a:r>
          </a:p>
          <a:p>
            <a:pPr lvl="1">
              <a:buFontTx/>
              <a:buChar char="•"/>
            </a:pPr>
            <a:r>
              <a:rPr lang="en-US" sz="2800"/>
              <a:t> does not change </a:t>
            </a:r>
            <a:r>
              <a:rPr lang="en-US" sz="2800" i="1"/>
              <a:t>K</a:t>
            </a:r>
            <a:endParaRPr lang="en-US" sz="2800"/>
          </a:p>
          <a:p>
            <a:pPr lvl="1">
              <a:buFontTx/>
              <a:buChar char="•"/>
            </a:pPr>
            <a:r>
              <a:rPr lang="en-US" sz="2800"/>
              <a:t> does not shift the position of an equilibrium system</a:t>
            </a:r>
          </a:p>
          <a:p>
            <a:pPr lvl="1">
              <a:buFontTx/>
              <a:buChar char="•"/>
            </a:pPr>
            <a:r>
              <a:rPr lang="en-US" sz="2800"/>
              <a:t> system will reach equilibrium sooner</a:t>
            </a:r>
          </a:p>
        </p:txBody>
      </p:sp>
      <p:sp>
        <p:nvSpPr>
          <p:cNvPr id="26649" name="Text Box 25"/>
          <p:cNvSpPr txBox="1">
            <a:spLocks noChangeArrowheads="1"/>
          </p:cNvSpPr>
          <p:nvPr/>
        </p:nvSpPr>
        <p:spPr bwMode="auto">
          <a:xfrm>
            <a:off x="2524125" y="90488"/>
            <a:ext cx="4119563" cy="519112"/>
          </a:xfrm>
          <a:prstGeom prst="rect">
            <a:avLst/>
          </a:prstGeom>
          <a:noFill/>
          <a:ln w="9525">
            <a:noFill/>
            <a:miter lim="800000"/>
            <a:headEnd/>
            <a:tailEnd/>
          </a:ln>
          <a:effectLst/>
        </p:spPr>
        <p:txBody>
          <a:bodyPr wrap="none">
            <a:spAutoFit/>
          </a:bodyPr>
          <a:lstStyle/>
          <a:p>
            <a:pPr algn="ctr"/>
            <a:r>
              <a:rPr lang="en-US" sz="2800" b="1" i="1"/>
              <a:t>Le Ch</a:t>
            </a:r>
            <a:r>
              <a:rPr lang="en-US" sz="2800" b="1" i="1">
                <a:cs typeface="Arial" charset="0"/>
              </a:rPr>
              <a:t>âtelier’s Principle</a:t>
            </a:r>
            <a:endParaRPr lang="en-US" sz="2800" b="1" i="1"/>
          </a:p>
        </p:txBody>
      </p:sp>
      <p:pic>
        <p:nvPicPr>
          <p:cNvPr id="26650" name="Picture 26"/>
          <p:cNvPicPr>
            <a:picLocks noChangeAspect="1" noChangeArrowheads="1"/>
          </p:cNvPicPr>
          <p:nvPr/>
        </p:nvPicPr>
        <p:blipFill>
          <a:blip r:embed="rId2" cstate="print"/>
          <a:srcRect/>
          <a:stretch>
            <a:fillRect/>
          </a:stretch>
        </p:blipFill>
        <p:spPr bwMode="auto">
          <a:xfrm>
            <a:off x="914400" y="2438400"/>
            <a:ext cx="3124200" cy="3054350"/>
          </a:xfrm>
          <a:prstGeom prst="rect">
            <a:avLst/>
          </a:prstGeom>
          <a:noFill/>
          <a:ln w="9525">
            <a:noFill/>
            <a:miter lim="800000"/>
            <a:headEnd/>
            <a:tailEnd/>
          </a:ln>
          <a:effectLst/>
        </p:spPr>
      </p:pic>
      <p:pic>
        <p:nvPicPr>
          <p:cNvPr id="26651" name="Picture 27"/>
          <p:cNvPicPr>
            <a:picLocks noChangeAspect="1" noChangeArrowheads="1"/>
          </p:cNvPicPr>
          <p:nvPr/>
        </p:nvPicPr>
        <p:blipFill>
          <a:blip r:embed="rId3" cstate="print"/>
          <a:srcRect/>
          <a:stretch>
            <a:fillRect/>
          </a:stretch>
        </p:blipFill>
        <p:spPr bwMode="auto">
          <a:xfrm>
            <a:off x="5029200" y="2438400"/>
            <a:ext cx="3048000" cy="30257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47">
                                            <p:txEl>
                                              <p:pRg st="0" end="0"/>
                                            </p:txEl>
                                          </p:spTgt>
                                        </p:tgtEl>
                                        <p:attrNameLst>
                                          <p:attrName>style.visibility</p:attrName>
                                        </p:attrNameLst>
                                      </p:cBhvr>
                                      <p:to>
                                        <p:strVal val="visible"/>
                                      </p:to>
                                    </p:set>
                                    <p:anim calcmode="lin" valueType="num">
                                      <p:cBhvr additive="base">
                                        <p:cTn id="7" dur="500" fill="hold"/>
                                        <p:tgtEl>
                                          <p:spTgt spid="266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6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47">
                                            <p:txEl>
                                              <p:pRg st="1" end="1"/>
                                            </p:txEl>
                                          </p:spTgt>
                                        </p:tgtEl>
                                        <p:attrNameLst>
                                          <p:attrName>style.visibility</p:attrName>
                                        </p:attrNameLst>
                                      </p:cBhvr>
                                      <p:to>
                                        <p:strVal val="visible"/>
                                      </p:to>
                                    </p:set>
                                    <p:anim calcmode="lin" valueType="num">
                                      <p:cBhvr additive="base">
                                        <p:cTn id="13" dur="500" fill="hold"/>
                                        <p:tgtEl>
                                          <p:spTgt spid="266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647">
                                            <p:txEl>
                                              <p:pRg st="2" end="2"/>
                                            </p:txEl>
                                          </p:spTgt>
                                        </p:tgtEl>
                                        <p:attrNameLst>
                                          <p:attrName>style.visibility</p:attrName>
                                        </p:attrNameLst>
                                      </p:cBhvr>
                                      <p:to>
                                        <p:strVal val="visible"/>
                                      </p:to>
                                    </p:set>
                                    <p:anim calcmode="lin" valueType="num">
                                      <p:cBhvr additive="base">
                                        <p:cTn id="19" dur="500" fill="hold"/>
                                        <p:tgtEl>
                                          <p:spTgt spid="266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6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647">
                                            <p:txEl>
                                              <p:pRg st="3" end="3"/>
                                            </p:txEl>
                                          </p:spTgt>
                                        </p:tgtEl>
                                        <p:attrNameLst>
                                          <p:attrName>style.visibility</p:attrName>
                                        </p:attrNameLst>
                                      </p:cBhvr>
                                      <p:to>
                                        <p:strVal val="visible"/>
                                      </p:to>
                                    </p:set>
                                    <p:anim calcmode="lin" valueType="num">
                                      <p:cBhvr additive="base">
                                        <p:cTn id="25" dur="500" fill="hold"/>
                                        <p:tgtEl>
                                          <p:spTgt spid="266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6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26650"/>
                                        </p:tgtEl>
                                        <p:attrNameLst>
                                          <p:attrName>style.visibility</p:attrName>
                                        </p:attrNameLst>
                                      </p:cBhvr>
                                      <p:to>
                                        <p:strVal val="visible"/>
                                      </p:to>
                                    </p:set>
                                    <p:anim calcmode="lin" valueType="num">
                                      <p:cBhvr>
                                        <p:cTn id="31" dur="1000" fill="hold"/>
                                        <p:tgtEl>
                                          <p:spTgt spid="26650"/>
                                        </p:tgtEl>
                                        <p:attrNameLst>
                                          <p:attrName>ppt_w</p:attrName>
                                        </p:attrNameLst>
                                      </p:cBhvr>
                                      <p:tavLst>
                                        <p:tav tm="0">
                                          <p:val>
                                            <p:strVal val="#ppt_w*0.70"/>
                                          </p:val>
                                        </p:tav>
                                        <p:tav tm="100000">
                                          <p:val>
                                            <p:strVal val="#ppt_w"/>
                                          </p:val>
                                        </p:tav>
                                      </p:tavLst>
                                    </p:anim>
                                    <p:anim calcmode="lin" valueType="num">
                                      <p:cBhvr>
                                        <p:cTn id="32" dur="1000" fill="hold"/>
                                        <p:tgtEl>
                                          <p:spTgt spid="26650"/>
                                        </p:tgtEl>
                                        <p:attrNameLst>
                                          <p:attrName>ppt_h</p:attrName>
                                        </p:attrNameLst>
                                      </p:cBhvr>
                                      <p:tavLst>
                                        <p:tav tm="0">
                                          <p:val>
                                            <p:strVal val="#ppt_h"/>
                                          </p:val>
                                        </p:tav>
                                        <p:tav tm="100000">
                                          <p:val>
                                            <p:strVal val="#ppt_h"/>
                                          </p:val>
                                        </p:tav>
                                      </p:tavLst>
                                    </p:anim>
                                    <p:animEffect transition="in" filter="fade">
                                      <p:cBhvr>
                                        <p:cTn id="33" dur="1000"/>
                                        <p:tgtEl>
                                          <p:spTgt spid="26650"/>
                                        </p:tgtEl>
                                      </p:cBhvr>
                                    </p:animEffect>
                                  </p:childTnLst>
                                </p:cTn>
                              </p:par>
                              <p:par>
                                <p:cTn id="34" presetID="55" presetClass="entr" presetSubtype="0" fill="hold" nodeType="withEffect">
                                  <p:stCondLst>
                                    <p:cond delay="0"/>
                                  </p:stCondLst>
                                  <p:childTnLst>
                                    <p:set>
                                      <p:cBhvr>
                                        <p:cTn id="35" dur="1" fill="hold">
                                          <p:stCondLst>
                                            <p:cond delay="0"/>
                                          </p:stCondLst>
                                        </p:cTn>
                                        <p:tgtEl>
                                          <p:spTgt spid="26651"/>
                                        </p:tgtEl>
                                        <p:attrNameLst>
                                          <p:attrName>style.visibility</p:attrName>
                                        </p:attrNameLst>
                                      </p:cBhvr>
                                      <p:to>
                                        <p:strVal val="visible"/>
                                      </p:to>
                                    </p:set>
                                    <p:anim calcmode="lin" valueType="num">
                                      <p:cBhvr>
                                        <p:cTn id="36" dur="1000" fill="hold"/>
                                        <p:tgtEl>
                                          <p:spTgt spid="26651"/>
                                        </p:tgtEl>
                                        <p:attrNameLst>
                                          <p:attrName>ppt_w</p:attrName>
                                        </p:attrNameLst>
                                      </p:cBhvr>
                                      <p:tavLst>
                                        <p:tav tm="0">
                                          <p:val>
                                            <p:strVal val="#ppt_w*0.70"/>
                                          </p:val>
                                        </p:tav>
                                        <p:tav tm="100000">
                                          <p:val>
                                            <p:strVal val="#ppt_w"/>
                                          </p:val>
                                        </p:tav>
                                      </p:tavLst>
                                    </p:anim>
                                    <p:anim calcmode="lin" valueType="num">
                                      <p:cBhvr>
                                        <p:cTn id="37" dur="1000" fill="hold"/>
                                        <p:tgtEl>
                                          <p:spTgt spid="26651"/>
                                        </p:tgtEl>
                                        <p:attrNameLst>
                                          <p:attrName>ppt_h</p:attrName>
                                        </p:attrNameLst>
                                      </p:cBhvr>
                                      <p:tavLst>
                                        <p:tav tm="0">
                                          <p:val>
                                            <p:strVal val="#ppt_h"/>
                                          </p:val>
                                        </p:tav>
                                        <p:tav tm="100000">
                                          <p:val>
                                            <p:strVal val="#ppt_h"/>
                                          </p:val>
                                        </p:tav>
                                      </p:tavLst>
                                    </p:anim>
                                    <p:animEffect transition="in" filter="fade">
                                      <p:cBhvr>
                                        <p:cTn id="38" dur="1000"/>
                                        <p:tgtEl>
                                          <p:spTgt spid="26651"/>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6643"/>
                                        </p:tgtEl>
                                        <p:attrNameLst>
                                          <p:attrName>style.visibility</p:attrName>
                                        </p:attrNameLst>
                                      </p:cBhvr>
                                      <p:to>
                                        <p:strVal val="visible"/>
                                      </p:to>
                                    </p:set>
                                    <p:anim calcmode="lin" valueType="num">
                                      <p:cBhvr additive="base">
                                        <p:cTn id="43" dur="500" fill="hold"/>
                                        <p:tgtEl>
                                          <p:spTgt spid="26643"/>
                                        </p:tgtEl>
                                        <p:attrNameLst>
                                          <p:attrName>ppt_x</p:attrName>
                                        </p:attrNameLst>
                                      </p:cBhvr>
                                      <p:tavLst>
                                        <p:tav tm="0">
                                          <p:val>
                                            <p:strVal val="0-#ppt_w/2"/>
                                          </p:val>
                                        </p:tav>
                                        <p:tav tm="100000">
                                          <p:val>
                                            <p:strVal val="#ppt_x"/>
                                          </p:val>
                                        </p:tav>
                                      </p:tavLst>
                                    </p:anim>
                                    <p:anim calcmode="lin" valueType="num">
                                      <p:cBhvr additive="base">
                                        <p:cTn id="44" dur="500" fill="hold"/>
                                        <p:tgtEl>
                                          <p:spTgt spid="2664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6644"/>
                                        </p:tgtEl>
                                        <p:attrNameLst>
                                          <p:attrName>style.visibility</p:attrName>
                                        </p:attrNameLst>
                                      </p:cBhvr>
                                      <p:to>
                                        <p:strVal val="visible"/>
                                      </p:to>
                                    </p:set>
                                    <p:anim calcmode="lin" valueType="num">
                                      <p:cBhvr additive="base">
                                        <p:cTn id="49" dur="500" fill="hold"/>
                                        <p:tgtEl>
                                          <p:spTgt spid="26644"/>
                                        </p:tgtEl>
                                        <p:attrNameLst>
                                          <p:attrName>ppt_x</p:attrName>
                                        </p:attrNameLst>
                                      </p:cBhvr>
                                      <p:tavLst>
                                        <p:tav tm="0">
                                          <p:val>
                                            <p:strVal val="0-#ppt_w/2"/>
                                          </p:val>
                                        </p:tav>
                                        <p:tav tm="100000">
                                          <p:val>
                                            <p:strVal val="#ppt_x"/>
                                          </p:val>
                                        </p:tav>
                                      </p:tavLst>
                                    </p:anim>
                                    <p:anim calcmode="lin" valueType="num">
                                      <p:cBhvr additive="base">
                                        <p:cTn id="50" dur="500" fill="hold"/>
                                        <p:tgtEl>
                                          <p:spTgt spid="266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3" grpId="0" autoUpdateAnimBg="0"/>
      <p:bldP spid="26644" grpId="0" autoUpdateAnimBg="0"/>
      <p:bldP spid="26647" grpId="0" build="p" bldLvl="2"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a:spLocks noGrp="1"/>
          </p:cNvSpPr>
          <p:nvPr>
            <p:ph type="sldNum" sz="quarter" idx="12"/>
          </p:nvPr>
        </p:nvSpPr>
        <p:spPr/>
        <p:txBody>
          <a:bodyPr/>
          <a:lstStyle/>
          <a:p>
            <a:fld id="{5D72695F-8DA5-4F1A-AEAE-A9DE6C665F83}" type="slidenum">
              <a:rPr lang="en-US"/>
              <a:pPr/>
              <a:t>27</a:t>
            </a:fld>
            <a:endParaRPr lang="en-US"/>
          </a:p>
        </p:txBody>
      </p:sp>
      <p:sp>
        <p:nvSpPr>
          <p:cNvPr id="28674" name="Text Box 2"/>
          <p:cNvSpPr txBox="1">
            <a:spLocks noChangeArrowheads="1"/>
          </p:cNvSpPr>
          <p:nvPr/>
        </p:nvSpPr>
        <p:spPr bwMode="auto">
          <a:xfrm>
            <a:off x="3051175" y="39688"/>
            <a:ext cx="3062288" cy="457200"/>
          </a:xfrm>
          <a:prstGeom prst="rect">
            <a:avLst/>
          </a:prstGeom>
          <a:noFill/>
          <a:ln w="9525">
            <a:noFill/>
            <a:miter lim="800000"/>
            <a:headEnd/>
            <a:tailEnd/>
          </a:ln>
          <a:effectLst/>
        </p:spPr>
        <p:txBody>
          <a:bodyPr wrap="none">
            <a:spAutoFit/>
          </a:bodyPr>
          <a:lstStyle/>
          <a:p>
            <a:pPr algn="ctr"/>
            <a:r>
              <a:rPr lang="en-US" b="1"/>
              <a:t>Chemistry In Action</a:t>
            </a:r>
          </a:p>
        </p:txBody>
      </p:sp>
      <p:sp>
        <p:nvSpPr>
          <p:cNvPr id="28675" name="Text Box 3"/>
          <p:cNvSpPr txBox="1">
            <a:spLocks noChangeArrowheads="1"/>
          </p:cNvSpPr>
          <p:nvPr/>
        </p:nvSpPr>
        <p:spPr bwMode="auto">
          <a:xfrm>
            <a:off x="1189038" y="573088"/>
            <a:ext cx="6832600" cy="457200"/>
          </a:xfrm>
          <a:prstGeom prst="rect">
            <a:avLst/>
          </a:prstGeom>
          <a:noFill/>
          <a:ln w="9525">
            <a:noFill/>
            <a:miter lim="800000"/>
            <a:headEnd/>
            <a:tailEnd/>
          </a:ln>
          <a:effectLst/>
        </p:spPr>
        <p:txBody>
          <a:bodyPr wrap="none">
            <a:spAutoFit/>
          </a:bodyPr>
          <a:lstStyle/>
          <a:p>
            <a:pPr algn="ctr"/>
            <a:r>
              <a:rPr lang="en-US"/>
              <a:t>Life at High Altitudes and Hemoglobin Production</a:t>
            </a:r>
          </a:p>
        </p:txBody>
      </p:sp>
      <p:pic>
        <p:nvPicPr>
          <p:cNvPr id="28676" name="Picture 4" descr="14_ciap589"/>
          <p:cNvPicPr>
            <a:picLocks noChangeAspect="1" noChangeArrowheads="1"/>
          </p:cNvPicPr>
          <p:nvPr/>
        </p:nvPicPr>
        <p:blipFill>
          <a:blip r:embed="rId2" cstate="print"/>
          <a:srcRect l="44376" t="2499"/>
          <a:stretch>
            <a:fillRect/>
          </a:stretch>
        </p:blipFill>
        <p:spPr bwMode="auto">
          <a:xfrm>
            <a:off x="4778375" y="1219200"/>
            <a:ext cx="4057650" cy="5334000"/>
          </a:xfrm>
          <a:prstGeom prst="rect">
            <a:avLst/>
          </a:prstGeom>
          <a:noFill/>
        </p:spPr>
      </p:pic>
      <p:grpSp>
        <p:nvGrpSpPr>
          <p:cNvPr id="28683" name="Group 11"/>
          <p:cNvGrpSpPr>
            <a:grpSpLocks/>
          </p:cNvGrpSpPr>
          <p:nvPr/>
        </p:nvGrpSpPr>
        <p:grpSpPr bwMode="auto">
          <a:xfrm>
            <a:off x="1219200" y="3733800"/>
            <a:ext cx="1997075" cy="938213"/>
            <a:chOff x="518" y="2848"/>
            <a:chExt cx="1258" cy="591"/>
          </a:xfrm>
        </p:grpSpPr>
        <p:sp>
          <p:nvSpPr>
            <p:cNvPr id="28678" name="Text Box 6"/>
            <p:cNvSpPr txBox="1">
              <a:spLocks noChangeArrowheads="1"/>
            </p:cNvSpPr>
            <p:nvPr/>
          </p:nvSpPr>
          <p:spPr bwMode="auto">
            <a:xfrm>
              <a:off x="518" y="3001"/>
              <a:ext cx="526" cy="288"/>
            </a:xfrm>
            <a:prstGeom prst="rect">
              <a:avLst/>
            </a:prstGeom>
            <a:noFill/>
            <a:ln w="9525">
              <a:noFill/>
              <a:miter lim="800000"/>
              <a:headEnd/>
              <a:tailEnd/>
            </a:ln>
            <a:effectLst/>
          </p:spPr>
          <p:txBody>
            <a:bodyPr wrap="none">
              <a:spAutoFit/>
            </a:bodyPr>
            <a:lstStyle/>
            <a:p>
              <a:r>
                <a:rPr lang="en-US" i="1"/>
                <a:t>K</a:t>
              </a:r>
              <a:r>
                <a:rPr lang="en-US" i="1" baseline="-25000"/>
                <a:t>c</a:t>
              </a:r>
              <a:r>
                <a:rPr lang="en-US"/>
                <a:t> = </a:t>
              </a:r>
              <a:endParaRPr lang="en-US" i="1"/>
            </a:p>
          </p:txBody>
        </p:sp>
        <p:grpSp>
          <p:nvGrpSpPr>
            <p:cNvPr id="28682" name="Group 10"/>
            <p:cNvGrpSpPr>
              <a:grpSpLocks/>
            </p:cNvGrpSpPr>
            <p:nvPr/>
          </p:nvGrpSpPr>
          <p:grpSpPr bwMode="auto">
            <a:xfrm>
              <a:off x="982" y="2848"/>
              <a:ext cx="794" cy="591"/>
              <a:chOff x="1536" y="2905"/>
              <a:chExt cx="794" cy="591"/>
            </a:xfrm>
          </p:grpSpPr>
          <p:sp>
            <p:nvSpPr>
              <p:cNvPr id="28679" name="Text Box 7"/>
              <p:cNvSpPr txBox="1">
                <a:spLocks noChangeArrowheads="1"/>
              </p:cNvSpPr>
              <p:nvPr/>
            </p:nvSpPr>
            <p:spPr bwMode="auto">
              <a:xfrm>
                <a:off x="1589" y="2905"/>
                <a:ext cx="688" cy="288"/>
              </a:xfrm>
              <a:prstGeom prst="rect">
                <a:avLst/>
              </a:prstGeom>
              <a:noFill/>
              <a:ln w="9525">
                <a:noFill/>
                <a:miter lim="800000"/>
                <a:headEnd/>
                <a:tailEnd/>
              </a:ln>
              <a:effectLst/>
            </p:spPr>
            <p:txBody>
              <a:bodyPr wrap="none">
                <a:spAutoFit/>
              </a:bodyPr>
              <a:lstStyle/>
              <a:p>
                <a:r>
                  <a:rPr lang="en-US"/>
                  <a:t>[HbO</a:t>
                </a:r>
                <a:r>
                  <a:rPr lang="en-US" baseline="-25000"/>
                  <a:t>2</a:t>
                </a:r>
                <a:r>
                  <a:rPr lang="en-US"/>
                  <a:t>]</a:t>
                </a:r>
              </a:p>
            </p:txBody>
          </p:sp>
          <p:sp>
            <p:nvSpPr>
              <p:cNvPr id="28680" name="Text Box 8"/>
              <p:cNvSpPr txBox="1">
                <a:spLocks noChangeArrowheads="1"/>
              </p:cNvSpPr>
              <p:nvPr/>
            </p:nvSpPr>
            <p:spPr bwMode="auto">
              <a:xfrm>
                <a:off x="1536" y="3208"/>
                <a:ext cx="794" cy="288"/>
              </a:xfrm>
              <a:prstGeom prst="rect">
                <a:avLst/>
              </a:prstGeom>
              <a:noFill/>
              <a:ln w="9525">
                <a:noFill/>
                <a:miter lim="800000"/>
                <a:headEnd/>
                <a:tailEnd/>
              </a:ln>
              <a:effectLst/>
            </p:spPr>
            <p:txBody>
              <a:bodyPr wrap="none">
                <a:spAutoFit/>
              </a:bodyPr>
              <a:lstStyle/>
              <a:p>
                <a:r>
                  <a:rPr lang="en-US"/>
                  <a:t>[Hb][O</a:t>
                </a:r>
                <a:r>
                  <a:rPr lang="en-US" baseline="-25000"/>
                  <a:t>2</a:t>
                </a:r>
                <a:r>
                  <a:rPr lang="en-US"/>
                  <a:t>]</a:t>
                </a:r>
              </a:p>
            </p:txBody>
          </p:sp>
          <p:sp>
            <p:nvSpPr>
              <p:cNvPr id="28681" name="Line 9"/>
              <p:cNvSpPr>
                <a:spLocks noChangeShapeType="1"/>
              </p:cNvSpPr>
              <p:nvPr/>
            </p:nvSpPr>
            <p:spPr bwMode="auto">
              <a:xfrm>
                <a:off x="1597" y="3200"/>
                <a:ext cx="672" cy="0"/>
              </a:xfrm>
              <a:prstGeom prst="line">
                <a:avLst/>
              </a:prstGeom>
              <a:noFill/>
              <a:ln w="28575">
                <a:solidFill>
                  <a:schemeClr val="tx1"/>
                </a:solidFill>
                <a:round/>
                <a:headEnd/>
                <a:tailEnd/>
              </a:ln>
              <a:effectLst/>
            </p:spPr>
            <p:txBody>
              <a:bodyPr/>
              <a:lstStyle/>
              <a:p>
                <a:endParaRPr lang="en-US"/>
              </a:p>
            </p:txBody>
          </p:sp>
        </p:grpSp>
      </p:grpSp>
      <p:grpSp>
        <p:nvGrpSpPr>
          <p:cNvPr id="28686" name="Group 14"/>
          <p:cNvGrpSpPr>
            <a:grpSpLocks/>
          </p:cNvGrpSpPr>
          <p:nvPr/>
        </p:nvGrpSpPr>
        <p:grpSpPr bwMode="auto">
          <a:xfrm>
            <a:off x="304800" y="2651125"/>
            <a:ext cx="4030663" cy="396875"/>
            <a:chOff x="192" y="1670"/>
            <a:chExt cx="2539" cy="250"/>
          </a:xfrm>
        </p:grpSpPr>
        <p:sp>
          <p:nvSpPr>
            <p:cNvPr id="28677" name="Text Box 5"/>
            <p:cNvSpPr txBox="1">
              <a:spLocks noChangeArrowheads="1"/>
            </p:cNvSpPr>
            <p:nvPr/>
          </p:nvSpPr>
          <p:spPr bwMode="auto">
            <a:xfrm>
              <a:off x="192" y="1670"/>
              <a:ext cx="2539" cy="250"/>
            </a:xfrm>
            <a:prstGeom prst="rect">
              <a:avLst/>
            </a:prstGeom>
            <a:noFill/>
            <a:ln w="9525">
              <a:noFill/>
              <a:miter lim="800000"/>
              <a:headEnd/>
              <a:tailEnd/>
            </a:ln>
            <a:effectLst/>
          </p:spPr>
          <p:txBody>
            <a:bodyPr wrap="none">
              <a:spAutoFit/>
            </a:bodyPr>
            <a:lstStyle/>
            <a:p>
              <a:r>
                <a:rPr lang="en-US" sz="2000"/>
                <a:t>Hb (</a:t>
              </a:r>
              <a:r>
                <a:rPr lang="en-US" sz="2000" i="1"/>
                <a:t>aq</a:t>
              </a:r>
              <a:r>
                <a:rPr lang="en-US" sz="2000"/>
                <a:t>) + O</a:t>
              </a:r>
              <a:r>
                <a:rPr lang="en-US" sz="2000" baseline="-25000"/>
                <a:t>2</a:t>
              </a:r>
              <a:r>
                <a:rPr lang="en-US" sz="2000"/>
                <a:t> (</a:t>
              </a:r>
              <a:r>
                <a:rPr lang="en-US" sz="2000" i="1"/>
                <a:t>aq</a:t>
              </a:r>
              <a:r>
                <a:rPr lang="en-US" sz="2000"/>
                <a:t>)           HbO</a:t>
              </a:r>
              <a:r>
                <a:rPr lang="en-US" sz="2000" baseline="-25000"/>
                <a:t>2</a:t>
              </a:r>
              <a:r>
                <a:rPr lang="en-US" sz="2000"/>
                <a:t> (</a:t>
              </a:r>
              <a:r>
                <a:rPr lang="en-US" sz="2000" i="1"/>
                <a:t>aq</a:t>
              </a:r>
              <a:r>
                <a:rPr lang="en-US" sz="2000"/>
                <a:t>)</a:t>
              </a:r>
            </a:p>
          </p:txBody>
        </p:sp>
        <p:sp>
          <p:nvSpPr>
            <p:cNvPr id="28684" name="Line 12"/>
            <p:cNvSpPr>
              <a:spLocks noChangeShapeType="1"/>
            </p:cNvSpPr>
            <p:nvPr/>
          </p:nvSpPr>
          <p:spPr bwMode="auto">
            <a:xfrm>
              <a:off x="1584" y="1776"/>
              <a:ext cx="336" cy="0"/>
            </a:xfrm>
            <a:prstGeom prst="line">
              <a:avLst/>
            </a:prstGeom>
            <a:noFill/>
            <a:ln w="28575">
              <a:solidFill>
                <a:schemeClr val="tx1"/>
              </a:solidFill>
              <a:round/>
              <a:headEnd/>
              <a:tailEnd type="triangle" w="med" len="med"/>
            </a:ln>
            <a:effectLst/>
          </p:spPr>
          <p:txBody>
            <a:bodyPr/>
            <a:lstStyle/>
            <a:p>
              <a:endParaRPr lang="en-US"/>
            </a:p>
          </p:txBody>
        </p:sp>
        <p:sp>
          <p:nvSpPr>
            <p:cNvPr id="28685" name="Line 13"/>
            <p:cNvSpPr>
              <a:spLocks noChangeShapeType="1"/>
            </p:cNvSpPr>
            <p:nvPr/>
          </p:nvSpPr>
          <p:spPr bwMode="auto">
            <a:xfrm flipH="1">
              <a:off x="1584" y="1872"/>
              <a:ext cx="336" cy="0"/>
            </a:xfrm>
            <a:prstGeom prst="line">
              <a:avLst/>
            </a:prstGeom>
            <a:noFill/>
            <a:ln w="28575">
              <a:solidFill>
                <a:schemeClr val="tx1"/>
              </a:solidFill>
              <a:round/>
              <a:headEnd/>
              <a:tailEnd type="triangle" w="med" len="med"/>
            </a:ln>
            <a:effectLst/>
          </p:spPr>
          <p:txBody>
            <a:bodyPr/>
            <a:lstStyle/>
            <a:p>
              <a:endParaRPr lang="en-US"/>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fld id="{3D54E761-4566-42D6-AC77-9E53A87BBDC8}" type="slidenum">
              <a:rPr lang="en-US"/>
              <a:pPr/>
              <a:t>28</a:t>
            </a:fld>
            <a:endParaRPr lang="en-US"/>
          </a:p>
        </p:txBody>
      </p:sp>
      <p:sp>
        <p:nvSpPr>
          <p:cNvPr id="29698" name="Text Box 2"/>
          <p:cNvSpPr txBox="1">
            <a:spLocks noChangeArrowheads="1"/>
          </p:cNvSpPr>
          <p:nvPr/>
        </p:nvSpPr>
        <p:spPr bwMode="auto">
          <a:xfrm>
            <a:off x="1654175" y="39688"/>
            <a:ext cx="5875338" cy="457200"/>
          </a:xfrm>
          <a:prstGeom prst="rect">
            <a:avLst/>
          </a:prstGeom>
          <a:noFill/>
          <a:ln w="9525">
            <a:noFill/>
            <a:miter lim="800000"/>
            <a:headEnd/>
            <a:tailEnd/>
          </a:ln>
          <a:effectLst/>
        </p:spPr>
        <p:txBody>
          <a:bodyPr wrap="none">
            <a:spAutoFit/>
          </a:bodyPr>
          <a:lstStyle/>
          <a:p>
            <a:pPr algn="ctr"/>
            <a:r>
              <a:rPr lang="en-US" b="1"/>
              <a:t>Chemistry In Action: </a:t>
            </a:r>
            <a:r>
              <a:rPr lang="en-US"/>
              <a:t>The Haber Process</a:t>
            </a:r>
            <a:endParaRPr lang="en-US" b="1"/>
          </a:p>
        </p:txBody>
      </p:sp>
      <p:grpSp>
        <p:nvGrpSpPr>
          <p:cNvPr id="29711" name="Group 15"/>
          <p:cNvGrpSpPr>
            <a:grpSpLocks/>
          </p:cNvGrpSpPr>
          <p:nvPr/>
        </p:nvGrpSpPr>
        <p:grpSpPr bwMode="auto">
          <a:xfrm>
            <a:off x="1574800" y="736600"/>
            <a:ext cx="5983288" cy="396875"/>
            <a:chOff x="192" y="1668"/>
            <a:chExt cx="3769" cy="250"/>
          </a:xfrm>
        </p:grpSpPr>
        <p:sp>
          <p:nvSpPr>
            <p:cNvPr id="29708" name="Text Box 12"/>
            <p:cNvSpPr txBox="1">
              <a:spLocks noChangeArrowheads="1"/>
            </p:cNvSpPr>
            <p:nvPr/>
          </p:nvSpPr>
          <p:spPr bwMode="auto">
            <a:xfrm>
              <a:off x="192" y="1668"/>
              <a:ext cx="3769" cy="250"/>
            </a:xfrm>
            <a:prstGeom prst="rect">
              <a:avLst/>
            </a:prstGeom>
            <a:noFill/>
            <a:ln w="9525">
              <a:noFill/>
              <a:miter lim="800000"/>
              <a:headEnd/>
              <a:tailEnd/>
            </a:ln>
            <a:effectLst/>
          </p:spPr>
          <p:txBody>
            <a:bodyPr wrap="none">
              <a:spAutoFit/>
            </a:bodyPr>
            <a:lstStyle/>
            <a:p>
              <a:r>
                <a:rPr lang="en-US" sz="2000"/>
                <a:t>N</a:t>
              </a:r>
              <a:r>
                <a:rPr lang="en-US" sz="2000" baseline="-25000"/>
                <a:t>2</a:t>
              </a:r>
              <a:r>
                <a:rPr lang="en-US" sz="2000"/>
                <a:t> (</a:t>
              </a:r>
              <a:r>
                <a:rPr lang="en-US" sz="2000" i="1"/>
                <a:t>g</a:t>
              </a:r>
              <a:r>
                <a:rPr lang="en-US" sz="2000"/>
                <a:t>) + 3H</a:t>
              </a:r>
              <a:r>
                <a:rPr lang="en-US" sz="2000" baseline="-25000"/>
                <a:t>2</a:t>
              </a:r>
              <a:r>
                <a:rPr lang="en-US" sz="2000"/>
                <a:t> (</a:t>
              </a:r>
              <a:r>
                <a:rPr lang="en-US" sz="2000" i="1"/>
                <a:t>g</a:t>
              </a:r>
              <a:r>
                <a:rPr lang="en-US" sz="2000"/>
                <a:t>)           2NH</a:t>
              </a:r>
              <a:r>
                <a:rPr lang="en-US" sz="2000" baseline="-25000"/>
                <a:t>3</a:t>
              </a:r>
              <a:r>
                <a:rPr lang="en-US" sz="2000"/>
                <a:t> (</a:t>
              </a:r>
              <a:r>
                <a:rPr lang="en-US" sz="2000" i="1"/>
                <a:t>g</a:t>
              </a:r>
              <a:r>
                <a:rPr lang="en-US" sz="2000"/>
                <a:t>)   </a:t>
              </a:r>
              <a:r>
                <a:rPr lang="en-US" sz="2000">
                  <a:latin typeface="Symbol" pitchFamily="18" charset="2"/>
                </a:rPr>
                <a:t>D</a:t>
              </a:r>
              <a:r>
                <a:rPr lang="en-US" sz="2000"/>
                <a:t>H</a:t>
              </a:r>
              <a:r>
                <a:rPr lang="en-US" sz="2000" baseline="30000"/>
                <a:t>0</a:t>
              </a:r>
              <a:r>
                <a:rPr lang="en-US" sz="2000"/>
                <a:t> = -92.6 kJ/mol</a:t>
              </a:r>
            </a:p>
          </p:txBody>
        </p:sp>
        <p:sp>
          <p:nvSpPr>
            <p:cNvPr id="29709" name="Line 13"/>
            <p:cNvSpPr>
              <a:spLocks noChangeShapeType="1"/>
            </p:cNvSpPr>
            <p:nvPr/>
          </p:nvSpPr>
          <p:spPr bwMode="auto">
            <a:xfrm>
              <a:off x="1440" y="1776"/>
              <a:ext cx="336" cy="0"/>
            </a:xfrm>
            <a:prstGeom prst="line">
              <a:avLst/>
            </a:prstGeom>
            <a:noFill/>
            <a:ln w="28575">
              <a:solidFill>
                <a:schemeClr val="tx1"/>
              </a:solidFill>
              <a:round/>
              <a:headEnd/>
              <a:tailEnd type="triangle" w="med" len="med"/>
            </a:ln>
            <a:effectLst/>
          </p:spPr>
          <p:txBody>
            <a:bodyPr/>
            <a:lstStyle/>
            <a:p>
              <a:endParaRPr lang="en-US"/>
            </a:p>
          </p:txBody>
        </p:sp>
        <p:sp>
          <p:nvSpPr>
            <p:cNvPr id="29710" name="Line 14"/>
            <p:cNvSpPr>
              <a:spLocks noChangeShapeType="1"/>
            </p:cNvSpPr>
            <p:nvPr/>
          </p:nvSpPr>
          <p:spPr bwMode="auto">
            <a:xfrm flipH="1">
              <a:off x="1440" y="1872"/>
              <a:ext cx="336" cy="0"/>
            </a:xfrm>
            <a:prstGeom prst="line">
              <a:avLst/>
            </a:prstGeom>
            <a:noFill/>
            <a:ln w="28575">
              <a:solidFill>
                <a:schemeClr val="tx1"/>
              </a:solidFill>
              <a:round/>
              <a:headEnd/>
              <a:tailEnd type="triangle" w="med" len="med"/>
            </a:ln>
            <a:effectLst/>
          </p:spPr>
          <p:txBody>
            <a:bodyPr/>
            <a:lstStyle/>
            <a:p>
              <a:endParaRPr lang="en-US"/>
            </a:p>
          </p:txBody>
        </p:sp>
      </p:grpSp>
      <p:pic>
        <p:nvPicPr>
          <p:cNvPr id="29718" name="Picture 22"/>
          <p:cNvPicPr>
            <a:picLocks noChangeAspect="1" noChangeArrowheads="1"/>
          </p:cNvPicPr>
          <p:nvPr/>
        </p:nvPicPr>
        <p:blipFill>
          <a:blip r:embed="rId2" cstate="print"/>
          <a:srcRect/>
          <a:stretch>
            <a:fillRect/>
          </a:stretch>
        </p:blipFill>
        <p:spPr bwMode="auto">
          <a:xfrm>
            <a:off x="152400" y="1468438"/>
            <a:ext cx="3800475" cy="2493962"/>
          </a:xfrm>
          <a:prstGeom prst="rect">
            <a:avLst/>
          </a:prstGeom>
          <a:noFill/>
          <a:ln w="9525">
            <a:noFill/>
            <a:miter lim="800000"/>
            <a:headEnd/>
            <a:tailEnd/>
          </a:ln>
          <a:effectLst/>
        </p:spPr>
      </p:pic>
      <p:pic>
        <p:nvPicPr>
          <p:cNvPr id="29719" name="Picture 23"/>
          <p:cNvPicPr>
            <a:picLocks noChangeAspect="1" noChangeArrowheads="1"/>
          </p:cNvPicPr>
          <p:nvPr/>
        </p:nvPicPr>
        <p:blipFill>
          <a:blip r:embed="rId3" cstate="print"/>
          <a:srcRect/>
          <a:stretch>
            <a:fillRect/>
          </a:stretch>
        </p:blipFill>
        <p:spPr bwMode="auto">
          <a:xfrm>
            <a:off x="152400" y="4044950"/>
            <a:ext cx="3709988" cy="2508250"/>
          </a:xfrm>
          <a:prstGeom prst="rect">
            <a:avLst/>
          </a:prstGeom>
          <a:noFill/>
          <a:ln w="9525">
            <a:noFill/>
            <a:miter lim="800000"/>
            <a:headEnd/>
            <a:tailEnd/>
          </a:ln>
          <a:effectLst/>
        </p:spPr>
      </p:pic>
      <p:pic>
        <p:nvPicPr>
          <p:cNvPr id="29720" name="Picture 24"/>
          <p:cNvPicPr>
            <a:picLocks noChangeAspect="1" noChangeArrowheads="1"/>
          </p:cNvPicPr>
          <p:nvPr/>
        </p:nvPicPr>
        <p:blipFill>
          <a:blip r:embed="rId4" cstate="print"/>
          <a:srcRect/>
          <a:stretch>
            <a:fillRect/>
          </a:stretch>
        </p:blipFill>
        <p:spPr bwMode="auto">
          <a:xfrm>
            <a:off x="4090988" y="1524000"/>
            <a:ext cx="4824412" cy="357028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9718"/>
                                        </p:tgtEl>
                                        <p:attrNameLst>
                                          <p:attrName>style.visibility</p:attrName>
                                        </p:attrNameLst>
                                      </p:cBhvr>
                                      <p:to>
                                        <p:strVal val="visible"/>
                                      </p:to>
                                    </p:set>
                                    <p:anim calcmode="lin" valueType="num">
                                      <p:cBhvr>
                                        <p:cTn id="7" dur="1000" fill="hold"/>
                                        <p:tgtEl>
                                          <p:spTgt spid="29718"/>
                                        </p:tgtEl>
                                        <p:attrNameLst>
                                          <p:attrName>ppt_w</p:attrName>
                                        </p:attrNameLst>
                                      </p:cBhvr>
                                      <p:tavLst>
                                        <p:tav tm="0">
                                          <p:val>
                                            <p:strVal val="#ppt_w*0.70"/>
                                          </p:val>
                                        </p:tav>
                                        <p:tav tm="100000">
                                          <p:val>
                                            <p:strVal val="#ppt_w"/>
                                          </p:val>
                                        </p:tav>
                                      </p:tavLst>
                                    </p:anim>
                                    <p:anim calcmode="lin" valueType="num">
                                      <p:cBhvr>
                                        <p:cTn id="8" dur="1000" fill="hold"/>
                                        <p:tgtEl>
                                          <p:spTgt spid="29718"/>
                                        </p:tgtEl>
                                        <p:attrNameLst>
                                          <p:attrName>ppt_h</p:attrName>
                                        </p:attrNameLst>
                                      </p:cBhvr>
                                      <p:tavLst>
                                        <p:tav tm="0">
                                          <p:val>
                                            <p:strVal val="#ppt_h"/>
                                          </p:val>
                                        </p:tav>
                                        <p:tav tm="100000">
                                          <p:val>
                                            <p:strVal val="#ppt_h"/>
                                          </p:val>
                                        </p:tav>
                                      </p:tavLst>
                                    </p:anim>
                                    <p:animEffect transition="in" filter="fade">
                                      <p:cBhvr>
                                        <p:cTn id="9" dur="1000"/>
                                        <p:tgtEl>
                                          <p:spTgt spid="2971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9719"/>
                                        </p:tgtEl>
                                        <p:attrNameLst>
                                          <p:attrName>style.visibility</p:attrName>
                                        </p:attrNameLst>
                                      </p:cBhvr>
                                      <p:to>
                                        <p:strVal val="visible"/>
                                      </p:to>
                                    </p:set>
                                    <p:anim calcmode="lin" valueType="num">
                                      <p:cBhvr>
                                        <p:cTn id="14" dur="1000" fill="hold"/>
                                        <p:tgtEl>
                                          <p:spTgt spid="29719"/>
                                        </p:tgtEl>
                                        <p:attrNameLst>
                                          <p:attrName>ppt_w</p:attrName>
                                        </p:attrNameLst>
                                      </p:cBhvr>
                                      <p:tavLst>
                                        <p:tav tm="0">
                                          <p:val>
                                            <p:strVal val="#ppt_w*0.70"/>
                                          </p:val>
                                        </p:tav>
                                        <p:tav tm="100000">
                                          <p:val>
                                            <p:strVal val="#ppt_w"/>
                                          </p:val>
                                        </p:tav>
                                      </p:tavLst>
                                    </p:anim>
                                    <p:anim calcmode="lin" valueType="num">
                                      <p:cBhvr>
                                        <p:cTn id="15" dur="1000" fill="hold"/>
                                        <p:tgtEl>
                                          <p:spTgt spid="29719"/>
                                        </p:tgtEl>
                                        <p:attrNameLst>
                                          <p:attrName>ppt_h</p:attrName>
                                        </p:attrNameLst>
                                      </p:cBhvr>
                                      <p:tavLst>
                                        <p:tav tm="0">
                                          <p:val>
                                            <p:strVal val="#ppt_h"/>
                                          </p:val>
                                        </p:tav>
                                        <p:tav tm="100000">
                                          <p:val>
                                            <p:strVal val="#ppt_h"/>
                                          </p:val>
                                        </p:tav>
                                      </p:tavLst>
                                    </p:anim>
                                    <p:animEffect transition="in" filter="fade">
                                      <p:cBhvr>
                                        <p:cTn id="16" dur="1000"/>
                                        <p:tgtEl>
                                          <p:spTgt spid="2971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29720"/>
                                        </p:tgtEl>
                                        <p:attrNameLst>
                                          <p:attrName>style.visibility</p:attrName>
                                        </p:attrNameLst>
                                      </p:cBhvr>
                                      <p:to>
                                        <p:strVal val="visible"/>
                                      </p:to>
                                    </p:set>
                                    <p:anim calcmode="lin" valueType="num">
                                      <p:cBhvr>
                                        <p:cTn id="21" dur="500" fill="hold"/>
                                        <p:tgtEl>
                                          <p:spTgt spid="29720"/>
                                        </p:tgtEl>
                                        <p:attrNameLst>
                                          <p:attrName>ppt_w</p:attrName>
                                        </p:attrNameLst>
                                      </p:cBhvr>
                                      <p:tavLst>
                                        <p:tav tm="0">
                                          <p:val>
                                            <p:fltVal val="0"/>
                                          </p:val>
                                        </p:tav>
                                        <p:tav tm="100000">
                                          <p:val>
                                            <p:strVal val="#ppt_w"/>
                                          </p:val>
                                        </p:tav>
                                      </p:tavLst>
                                    </p:anim>
                                    <p:anim calcmode="lin" valueType="num">
                                      <p:cBhvr>
                                        <p:cTn id="22" dur="500" fill="hold"/>
                                        <p:tgtEl>
                                          <p:spTgt spid="29720"/>
                                        </p:tgtEl>
                                        <p:attrNameLst>
                                          <p:attrName>ppt_h</p:attrName>
                                        </p:attrNameLst>
                                      </p:cBhvr>
                                      <p:tavLst>
                                        <p:tav tm="0">
                                          <p:val>
                                            <p:fltVal val="0"/>
                                          </p:val>
                                        </p:tav>
                                        <p:tav tm="100000">
                                          <p:val>
                                            <p:strVal val="#ppt_h"/>
                                          </p:val>
                                        </p:tav>
                                      </p:tavLst>
                                    </p:anim>
                                    <p:animEffect transition="in" filter="fade">
                                      <p:cBhvr>
                                        <p:cTn id="23" dur="500"/>
                                        <p:tgtEl>
                                          <p:spTgt spid="297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3"/>
          <p:cNvSpPr>
            <a:spLocks noGrp="1"/>
          </p:cNvSpPr>
          <p:nvPr>
            <p:ph type="sldNum" sz="quarter" idx="12"/>
          </p:nvPr>
        </p:nvSpPr>
        <p:spPr/>
        <p:txBody>
          <a:bodyPr/>
          <a:lstStyle/>
          <a:p>
            <a:fld id="{A6AFF2A4-67C9-461B-AADA-FD37DCD657BE}" type="slidenum">
              <a:rPr lang="en-US"/>
              <a:pPr/>
              <a:t>29</a:t>
            </a:fld>
            <a:endParaRPr lang="en-US"/>
          </a:p>
        </p:txBody>
      </p:sp>
      <p:sp>
        <p:nvSpPr>
          <p:cNvPr id="27650" name="Text Box 2"/>
          <p:cNvSpPr txBox="1">
            <a:spLocks noChangeArrowheads="1"/>
          </p:cNvSpPr>
          <p:nvPr/>
        </p:nvSpPr>
        <p:spPr bwMode="auto">
          <a:xfrm>
            <a:off x="1562100" y="90488"/>
            <a:ext cx="6056313" cy="519112"/>
          </a:xfrm>
          <a:prstGeom prst="rect">
            <a:avLst/>
          </a:prstGeom>
          <a:noFill/>
          <a:ln w="9525">
            <a:noFill/>
            <a:miter lim="800000"/>
            <a:headEnd/>
            <a:tailEnd/>
          </a:ln>
          <a:effectLst/>
        </p:spPr>
        <p:txBody>
          <a:bodyPr wrap="none">
            <a:spAutoFit/>
          </a:bodyPr>
          <a:lstStyle/>
          <a:p>
            <a:pPr algn="ctr"/>
            <a:r>
              <a:rPr lang="en-US" sz="2800" b="1" i="1"/>
              <a:t>Le Ch</a:t>
            </a:r>
            <a:r>
              <a:rPr lang="en-US" sz="2800" b="1" i="1">
                <a:cs typeface="Arial" charset="0"/>
              </a:rPr>
              <a:t>âtelier’s Principle - Summary</a:t>
            </a:r>
            <a:endParaRPr lang="en-US" sz="2800" b="1" i="1"/>
          </a:p>
        </p:txBody>
      </p:sp>
      <p:grpSp>
        <p:nvGrpSpPr>
          <p:cNvPr id="27678" name="Group 30"/>
          <p:cNvGrpSpPr>
            <a:grpSpLocks/>
          </p:cNvGrpSpPr>
          <p:nvPr/>
        </p:nvGrpSpPr>
        <p:grpSpPr bwMode="auto">
          <a:xfrm>
            <a:off x="558800" y="1158875"/>
            <a:ext cx="7986713" cy="822325"/>
            <a:chOff x="352" y="730"/>
            <a:chExt cx="5031" cy="518"/>
          </a:xfrm>
        </p:grpSpPr>
        <p:sp>
          <p:nvSpPr>
            <p:cNvPr id="27651" name="Text Box 3"/>
            <p:cNvSpPr txBox="1">
              <a:spLocks noChangeArrowheads="1"/>
            </p:cNvSpPr>
            <p:nvPr/>
          </p:nvSpPr>
          <p:spPr bwMode="auto">
            <a:xfrm>
              <a:off x="352" y="912"/>
              <a:ext cx="820" cy="288"/>
            </a:xfrm>
            <a:prstGeom prst="rect">
              <a:avLst/>
            </a:prstGeom>
            <a:noFill/>
            <a:ln w="9525">
              <a:noFill/>
              <a:miter lim="800000"/>
              <a:headEnd/>
              <a:tailEnd/>
            </a:ln>
            <a:effectLst/>
          </p:spPr>
          <p:txBody>
            <a:bodyPr wrap="none">
              <a:spAutoFit/>
            </a:bodyPr>
            <a:lstStyle/>
            <a:p>
              <a:r>
                <a:rPr lang="en-US" b="1" u="sng"/>
                <a:t>Change</a:t>
              </a:r>
            </a:p>
          </p:txBody>
        </p:sp>
        <p:sp>
          <p:nvSpPr>
            <p:cNvPr id="27652" name="Text Box 4"/>
            <p:cNvSpPr txBox="1">
              <a:spLocks noChangeArrowheads="1"/>
            </p:cNvSpPr>
            <p:nvPr/>
          </p:nvSpPr>
          <p:spPr bwMode="auto">
            <a:xfrm>
              <a:off x="1584" y="912"/>
              <a:ext cx="1649" cy="288"/>
            </a:xfrm>
            <a:prstGeom prst="rect">
              <a:avLst/>
            </a:prstGeom>
            <a:noFill/>
            <a:ln w="9525">
              <a:noFill/>
              <a:miter lim="800000"/>
              <a:headEnd/>
              <a:tailEnd/>
            </a:ln>
            <a:effectLst/>
          </p:spPr>
          <p:txBody>
            <a:bodyPr wrap="none">
              <a:spAutoFit/>
            </a:bodyPr>
            <a:lstStyle/>
            <a:p>
              <a:r>
                <a:rPr lang="en-US" b="1" u="sng"/>
                <a:t>Shift Equilibrium</a:t>
              </a:r>
            </a:p>
          </p:txBody>
        </p:sp>
        <p:sp>
          <p:nvSpPr>
            <p:cNvPr id="27653" name="Text Box 5"/>
            <p:cNvSpPr txBox="1">
              <a:spLocks noChangeArrowheads="1"/>
            </p:cNvSpPr>
            <p:nvPr/>
          </p:nvSpPr>
          <p:spPr bwMode="auto">
            <a:xfrm>
              <a:off x="3456" y="730"/>
              <a:ext cx="1927" cy="518"/>
            </a:xfrm>
            <a:prstGeom prst="rect">
              <a:avLst/>
            </a:prstGeom>
            <a:noFill/>
            <a:ln w="9525">
              <a:noFill/>
              <a:miter lim="800000"/>
              <a:headEnd/>
              <a:tailEnd/>
            </a:ln>
            <a:effectLst/>
          </p:spPr>
          <p:txBody>
            <a:bodyPr wrap="none">
              <a:spAutoFit/>
            </a:bodyPr>
            <a:lstStyle/>
            <a:p>
              <a:pPr algn="ctr"/>
              <a:r>
                <a:rPr lang="en-US" b="1"/>
                <a:t>Change Equilibrium</a:t>
              </a:r>
            </a:p>
            <a:p>
              <a:pPr algn="ctr"/>
              <a:r>
                <a:rPr lang="en-US" b="1"/>
                <a:t> </a:t>
              </a:r>
              <a:r>
                <a:rPr lang="en-US" b="1" u="sng"/>
                <a:t>Constant</a:t>
              </a:r>
            </a:p>
          </p:txBody>
        </p:sp>
      </p:grpSp>
      <p:sp>
        <p:nvSpPr>
          <p:cNvPr id="27656" name="Text Box 8"/>
          <p:cNvSpPr txBox="1">
            <a:spLocks noChangeArrowheads="1"/>
          </p:cNvSpPr>
          <p:nvPr/>
        </p:nvSpPr>
        <p:spPr bwMode="auto">
          <a:xfrm>
            <a:off x="152400" y="1981200"/>
            <a:ext cx="2084388" cy="457200"/>
          </a:xfrm>
          <a:prstGeom prst="rect">
            <a:avLst/>
          </a:prstGeom>
          <a:noFill/>
          <a:ln w="9525">
            <a:noFill/>
            <a:miter lim="800000"/>
            <a:headEnd/>
            <a:tailEnd/>
          </a:ln>
          <a:effectLst/>
        </p:spPr>
        <p:txBody>
          <a:bodyPr wrap="none">
            <a:spAutoFit/>
          </a:bodyPr>
          <a:lstStyle/>
          <a:p>
            <a:r>
              <a:rPr lang="en-US"/>
              <a:t>Concentration</a:t>
            </a:r>
          </a:p>
        </p:txBody>
      </p:sp>
      <p:sp>
        <p:nvSpPr>
          <p:cNvPr id="27661" name="Text Box 13"/>
          <p:cNvSpPr txBox="1">
            <a:spLocks noChangeArrowheads="1"/>
          </p:cNvSpPr>
          <p:nvPr/>
        </p:nvSpPr>
        <p:spPr bwMode="auto">
          <a:xfrm>
            <a:off x="3478213" y="1981200"/>
            <a:ext cx="658812" cy="457200"/>
          </a:xfrm>
          <a:prstGeom prst="rect">
            <a:avLst/>
          </a:prstGeom>
          <a:noFill/>
          <a:ln w="9525">
            <a:noFill/>
            <a:miter lim="800000"/>
            <a:headEnd/>
            <a:tailEnd/>
          </a:ln>
          <a:effectLst/>
        </p:spPr>
        <p:txBody>
          <a:bodyPr wrap="none">
            <a:spAutoFit/>
          </a:bodyPr>
          <a:lstStyle/>
          <a:p>
            <a:r>
              <a:rPr lang="en-US"/>
              <a:t>yes</a:t>
            </a:r>
          </a:p>
        </p:txBody>
      </p:sp>
      <p:sp>
        <p:nvSpPr>
          <p:cNvPr id="27666" name="Text Box 18"/>
          <p:cNvSpPr txBox="1">
            <a:spLocks noChangeArrowheads="1"/>
          </p:cNvSpPr>
          <p:nvPr/>
        </p:nvSpPr>
        <p:spPr bwMode="auto">
          <a:xfrm>
            <a:off x="6970713" y="1981200"/>
            <a:ext cx="523875" cy="457200"/>
          </a:xfrm>
          <a:prstGeom prst="rect">
            <a:avLst/>
          </a:prstGeom>
          <a:noFill/>
          <a:ln w="9525">
            <a:noFill/>
            <a:miter lim="800000"/>
            <a:headEnd/>
            <a:tailEnd/>
          </a:ln>
          <a:effectLst/>
        </p:spPr>
        <p:txBody>
          <a:bodyPr wrap="none">
            <a:spAutoFit/>
          </a:bodyPr>
          <a:lstStyle/>
          <a:p>
            <a:r>
              <a:rPr lang="en-US"/>
              <a:t>no</a:t>
            </a:r>
          </a:p>
        </p:txBody>
      </p:sp>
      <p:sp>
        <p:nvSpPr>
          <p:cNvPr id="27657" name="Text Box 9"/>
          <p:cNvSpPr txBox="1">
            <a:spLocks noChangeArrowheads="1"/>
          </p:cNvSpPr>
          <p:nvPr/>
        </p:nvSpPr>
        <p:spPr bwMode="auto">
          <a:xfrm>
            <a:off x="492125" y="2552700"/>
            <a:ext cx="1404938" cy="457200"/>
          </a:xfrm>
          <a:prstGeom prst="rect">
            <a:avLst/>
          </a:prstGeom>
          <a:noFill/>
          <a:ln w="9525">
            <a:noFill/>
            <a:miter lim="800000"/>
            <a:headEnd/>
            <a:tailEnd/>
          </a:ln>
          <a:effectLst/>
        </p:spPr>
        <p:txBody>
          <a:bodyPr wrap="none">
            <a:spAutoFit/>
          </a:bodyPr>
          <a:lstStyle/>
          <a:p>
            <a:r>
              <a:rPr lang="en-US"/>
              <a:t>Pressure</a:t>
            </a:r>
          </a:p>
        </p:txBody>
      </p:sp>
      <p:sp>
        <p:nvSpPr>
          <p:cNvPr id="27662" name="Text Box 14"/>
          <p:cNvSpPr txBox="1">
            <a:spLocks noChangeArrowheads="1"/>
          </p:cNvSpPr>
          <p:nvPr/>
        </p:nvSpPr>
        <p:spPr bwMode="auto">
          <a:xfrm>
            <a:off x="3478213" y="2552700"/>
            <a:ext cx="777875" cy="457200"/>
          </a:xfrm>
          <a:prstGeom prst="rect">
            <a:avLst/>
          </a:prstGeom>
          <a:noFill/>
          <a:ln w="9525">
            <a:noFill/>
            <a:miter lim="800000"/>
            <a:headEnd/>
            <a:tailEnd/>
          </a:ln>
          <a:effectLst/>
        </p:spPr>
        <p:txBody>
          <a:bodyPr wrap="none">
            <a:spAutoFit/>
          </a:bodyPr>
          <a:lstStyle/>
          <a:p>
            <a:r>
              <a:rPr lang="en-US"/>
              <a:t>yes*</a:t>
            </a:r>
          </a:p>
        </p:txBody>
      </p:sp>
      <p:sp>
        <p:nvSpPr>
          <p:cNvPr id="27667" name="Text Box 19"/>
          <p:cNvSpPr txBox="1">
            <a:spLocks noChangeArrowheads="1"/>
          </p:cNvSpPr>
          <p:nvPr/>
        </p:nvSpPr>
        <p:spPr bwMode="auto">
          <a:xfrm>
            <a:off x="6970713" y="2552700"/>
            <a:ext cx="523875" cy="457200"/>
          </a:xfrm>
          <a:prstGeom prst="rect">
            <a:avLst/>
          </a:prstGeom>
          <a:noFill/>
          <a:ln w="9525">
            <a:noFill/>
            <a:miter lim="800000"/>
            <a:headEnd/>
            <a:tailEnd/>
          </a:ln>
          <a:effectLst/>
        </p:spPr>
        <p:txBody>
          <a:bodyPr wrap="none">
            <a:spAutoFit/>
          </a:bodyPr>
          <a:lstStyle/>
          <a:p>
            <a:r>
              <a:rPr lang="en-US"/>
              <a:t>no</a:t>
            </a:r>
          </a:p>
        </p:txBody>
      </p:sp>
      <p:sp>
        <p:nvSpPr>
          <p:cNvPr id="27658" name="Text Box 10"/>
          <p:cNvSpPr txBox="1">
            <a:spLocks noChangeArrowheads="1"/>
          </p:cNvSpPr>
          <p:nvPr/>
        </p:nvSpPr>
        <p:spPr bwMode="auto">
          <a:xfrm>
            <a:off x="584200" y="3124200"/>
            <a:ext cx="1219200" cy="457200"/>
          </a:xfrm>
          <a:prstGeom prst="rect">
            <a:avLst/>
          </a:prstGeom>
          <a:noFill/>
          <a:ln w="9525">
            <a:noFill/>
            <a:miter lim="800000"/>
            <a:headEnd/>
            <a:tailEnd/>
          </a:ln>
          <a:effectLst/>
        </p:spPr>
        <p:txBody>
          <a:bodyPr wrap="none">
            <a:spAutoFit/>
          </a:bodyPr>
          <a:lstStyle/>
          <a:p>
            <a:r>
              <a:rPr lang="en-US"/>
              <a:t>Volume</a:t>
            </a:r>
          </a:p>
        </p:txBody>
      </p:sp>
      <p:sp>
        <p:nvSpPr>
          <p:cNvPr id="27663" name="Text Box 15"/>
          <p:cNvSpPr txBox="1">
            <a:spLocks noChangeArrowheads="1"/>
          </p:cNvSpPr>
          <p:nvPr/>
        </p:nvSpPr>
        <p:spPr bwMode="auto">
          <a:xfrm>
            <a:off x="3478213" y="3124200"/>
            <a:ext cx="777875" cy="457200"/>
          </a:xfrm>
          <a:prstGeom prst="rect">
            <a:avLst/>
          </a:prstGeom>
          <a:noFill/>
          <a:ln w="9525">
            <a:noFill/>
            <a:miter lim="800000"/>
            <a:headEnd/>
            <a:tailEnd/>
          </a:ln>
          <a:effectLst/>
        </p:spPr>
        <p:txBody>
          <a:bodyPr wrap="none">
            <a:spAutoFit/>
          </a:bodyPr>
          <a:lstStyle/>
          <a:p>
            <a:r>
              <a:rPr lang="en-US"/>
              <a:t>yes*</a:t>
            </a:r>
          </a:p>
        </p:txBody>
      </p:sp>
      <p:sp>
        <p:nvSpPr>
          <p:cNvPr id="27668" name="Text Box 20"/>
          <p:cNvSpPr txBox="1">
            <a:spLocks noChangeArrowheads="1"/>
          </p:cNvSpPr>
          <p:nvPr/>
        </p:nvSpPr>
        <p:spPr bwMode="auto">
          <a:xfrm>
            <a:off x="6970713" y="3124200"/>
            <a:ext cx="523875" cy="457200"/>
          </a:xfrm>
          <a:prstGeom prst="rect">
            <a:avLst/>
          </a:prstGeom>
          <a:noFill/>
          <a:ln w="9525">
            <a:noFill/>
            <a:miter lim="800000"/>
            <a:headEnd/>
            <a:tailEnd/>
          </a:ln>
          <a:effectLst/>
        </p:spPr>
        <p:txBody>
          <a:bodyPr wrap="none">
            <a:spAutoFit/>
          </a:bodyPr>
          <a:lstStyle/>
          <a:p>
            <a:r>
              <a:rPr lang="en-US"/>
              <a:t>no</a:t>
            </a:r>
          </a:p>
        </p:txBody>
      </p:sp>
      <p:sp>
        <p:nvSpPr>
          <p:cNvPr id="27659" name="Text Box 11"/>
          <p:cNvSpPr txBox="1">
            <a:spLocks noChangeArrowheads="1"/>
          </p:cNvSpPr>
          <p:nvPr/>
        </p:nvSpPr>
        <p:spPr bwMode="auto">
          <a:xfrm>
            <a:off x="228600" y="3695700"/>
            <a:ext cx="1930400" cy="457200"/>
          </a:xfrm>
          <a:prstGeom prst="rect">
            <a:avLst/>
          </a:prstGeom>
          <a:noFill/>
          <a:ln w="9525">
            <a:noFill/>
            <a:miter lim="800000"/>
            <a:headEnd/>
            <a:tailEnd/>
          </a:ln>
          <a:effectLst/>
        </p:spPr>
        <p:txBody>
          <a:bodyPr wrap="none">
            <a:spAutoFit/>
          </a:bodyPr>
          <a:lstStyle/>
          <a:p>
            <a:r>
              <a:rPr lang="en-US"/>
              <a:t>Temperature</a:t>
            </a:r>
          </a:p>
        </p:txBody>
      </p:sp>
      <p:sp>
        <p:nvSpPr>
          <p:cNvPr id="27664" name="Text Box 16"/>
          <p:cNvSpPr txBox="1">
            <a:spLocks noChangeArrowheads="1"/>
          </p:cNvSpPr>
          <p:nvPr/>
        </p:nvSpPr>
        <p:spPr bwMode="auto">
          <a:xfrm>
            <a:off x="3478213" y="3695700"/>
            <a:ext cx="658812" cy="457200"/>
          </a:xfrm>
          <a:prstGeom prst="rect">
            <a:avLst/>
          </a:prstGeom>
          <a:noFill/>
          <a:ln w="9525">
            <a:noFill/>
            <a:miter lim="800000"/>
            <a:headEnd/>
            <a:tailEnd/>
          </a:ln>
          <a:effectLst/>
        </p:spPr>
        <p:txBody>
          <a:bodyPr wrap="none">
            <a:spAutoFit/>
          </a:bodyPr>
          <a:lstStyle/>
          <a:p>
            <a:r>
              <a:rPr lang="en-US"/>
              <a:t>yes</a:t>
            </a:r>
          </a:p>
        </p:txBody>
      </p:sp>
      <p:sp>
        <p:nvSpPr>
          <p:cNvPr id="27669" name="Text Box 21"/>
          <p:cNvSpPr txBox="1">
            <a:spLocks noChangeArrowheads="1"/>
          </p:cNvSpPr>
          <p:nvPr/>
        </p:nvSpPr>
        <p:spPr bwMode="auto">
          <a:xfrm>
            <a:off x="6904038" y="3695700"/>
            <a:ext cx="658812" cy="457200"/>
          </a:xfrm>
          <a:prstGeom prst="rect">
            <a:avLst/>
          </a:prstGeom>
          <a:noFill/>
          <a:ln w="9525">
            <a:noFill/>
            <a:miter lim="800000"/>
            <a:headEnd/>
            <a:tailEnd/>
          </a:ln>
          <a:effectLst/>
        </p:spPr>
        <p:txBody>
          <a:bodyPr wrap="none">
            <a:spAutoFit/>
          </a:bodyPr>
          <a:lstStyle/>
          <a:p>
            <a:r>
              <a:rPr lang="en-US"/>
              <a:t>yes</a:t>
            </a:r>
          </a:p>
        </p:txBody>
      </p:sp>
      <p:sp>
        <p:nvSpPr>
          <p:cNvPr id="27660" name="Text Box 12"/>
          <p:cNvSpPr txBox="1">
            <a:spLocks noChangeArrowheads="1"/>
          </p:cNvSpPr>
          <p:nvPr/>
        </p:nvSpPr>
        <p:spPr bwMode="auto">
          <a:xfrm>
            <a:off x="550863" y="4267200"/>
            <a:ext cx="1285875" cy="457200"/>
          </a:xfrm>
          <a:prstGeom prst="rect">
            <a:avLst/>
          </a:prstGeom>
          <a:noFill/>
          <a:ln w="9525">
            <a:noFill/>
            <a:miter lim="800000"/>
            <a:headEnd/>
            <a:tailEnd/>
          </a:ln>
          <a:effectLst/>
        </p:spPr>
        <p:txBody>
          <a:bodyPr wrap="none">
            <a:spAutoFit/>
          </a:bodyPr>
          <a:lstStyle/>
          <a:p>
            <a:r>
              <a:rPr lang="en-US"/>
              <a:t>Catalyst</a:t>
            </a:r>
          </a:p>
        </p:txBody>
      </p:sp>
      <p:sp>
        <p:nvSpPr>
          <p:cNvPr id="27665" name="Text Box 17"/>
          <p:cNvSpPr txBox="1">
            <a:spLocks noChangeArrowheads="1"/>
          </p:cNvSpPr>
          <p:nvPr/>
        </p:nvSpPr>
        <p:spPr bwMode="auto">
          <a:xfrm>
            <a:off x="3544888" y="4267200"/>
            <a:ext cx="523875" cy="457200"/>
          </a:xfrm>
          <a:prstGeom prst="rect">
            <a:avLst/>
          </a:prstGeom>
          <a:noFill/>
          <a:ln w="9525">
            <a:noFill/>
            <a:miter lim="800000"/>
            <a:headEnd/>
            <a:tailEnd/>
          </a:ln>
          <a:effectLst/>
        </p:spPr>
        <p:txBody>
          <a:bodyPr wrap="none">
            <a:spAutoFit/>
          </a:bodyPr>
          <a:lstStyle/>
          <a:p>
            <a:r>
              <a:rPr lang="en-US"/>
              <a:t>no</a:t>
            </a:r>
          </a:p>
        </p:txBody>
      </p:sp>
      <p:sp>
        <p:nvSpPr>
          <p:cNvPr id="27670" name="Text Box 22"/>
          <p:cNvSpPr txBox="1">
            <a:spLocks noChangeArrowheads="1"/>
          </p:cNvSpPr>
          <p:nvPr/>
        </p:nvSpPr>
        <p:spPr bwMode="auto">
          <a:xfrm>
            <a:off x="6970713" y="4267200"/>
            <a:ext cx="523875" cy="457200"/>
          </a:xfrm>
          <a:prstGeom prst="rect">
            <a:avLst/>
          </a:prstGeom>
          <a:noFill/>
          <a:ln w="9525">
            <a:noFill/>
            <a:miter lim="800000"/>
            <a:headEnd/>
            <a:tailEnd/>
          </a:ln>
          <a:effectLst/>
        </p:spPr>
        <p:txBody>
          <a:bodyPr wrap="none">
            <a:spAutoFit/>
          </a:bodyPr>
          <a:lstStyle/>
          <a:p>
            <a:r>
              <a:rPr lang="en-US"/>
              <a:t>no</a:t>
            </a:r>
          </a:p>
        </p:txBody>
      </p:sp>
      <p:sp>
        <p:nvSpPr>
          <p:cNvPr id="27677" name="Text Box 29"/>
          <p:cNvSpPr txBox="1">
            <a:spLocks noChangeArrowheads="1"/>
          </p:cNvSpPr>
          <p:nvPr/>
        </p:nvSpPr>
        <p:spPr bwMode="auto">
          <a:xfrm>
            <a:off x="41275" y="5181600"/>
            <a:ext cx="8950325" cy="457200"/>
          </a:xfrm>
          <a:prstGeom prst="rect">
            <a:avLst/>
          </a:prstGeom>
          <a:noFill/>
          <a:ln w="9525">
            <a:noFill/>
            <a:miter lim="800000"/>
            <a:headEnd/>
            <a:tailEnd/>
          </a:ln>
          <a:effectLst/>
        </p:spPr>
        <p:txBody>
          <a:bodyPr wrap="none">
            <a:spAutoFit/>
          </a:bodyPr>
          <a:lstStyle/>
          <a:p>
            <a:r>
              <a:rPr lang="en-US"/>
              <a:t>*Dependent on relative moles of gaseous reactants and products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7678"/>
                                        </p:tgtEl>
                                        <p:attrNameLst>
                                          <p:attrName>style.visibility</p:attrName>
                                        </p:attrNameLst>
                                      </p:cBhvr>
                                      <p:to>
                                        <p:strVal val="visible"/>
                                      </p:to>
                                    </p:set>
                                    <p:anim calcmode="lin" valueType="num">
                                      <p:cBhvr>
                                        <p:cTn id="7" dur="500" fill="hold"/>
                                        <p:tgtEl>
                                          <p:spTgt spid="27678"/>
                                        </p:tgtEl>
                                        <p:attrNameLst>
                                          <p:attrName>ppt_w</p:attrName>
                                        </p:attrNameLst>
                                      </p:cBhvr>
                                      <p:tavLst>
                                        <p:tav tm="0">
                                          <p:val>
                                            <p:fltVal val="0"/>
                                          </p:val>
                                        </p:tav>
                                        <p:tav tm="100000">
                                          <p:val>
                                            <p:strVal val="#ppt_w"/>
                                          </p:val>
                                        </p:tav>
                                      </p:tavLst>
                                    </p:anim>
                                    <p:anim calcmode="lin" valueType="num">
                                      <p:cBhvr>
                                        <p:cTn id="8" dur="500" fill="hold"/>
                                        <p:tgtEl>
                                          <p:spTgt spid="27678"/>
                                        </p:tgtEl>
                                        <p:attrNameLst>
                                          <p:attrName>ppt_h</p:attrName>
                                        </p:attrNameLst>
                                      </p:cBhvr>
                                      <p:tavLst>
                                        <p:tav tm="0">
                                          <p:val>
                                            <p:fltVal val="0"/>
                                          </p:val>
                                        </p:tav>
                                        <p:tav tm="100000">
                                          <p:val>
                                            <p:strVal val="#ppt_h"/>
                                          </p:val>
                                        </p:tav>
                                      </p:tavLst>
                                    </p:anim>
                                    <p:animEffect transition="in" filter="fade">
                                      <p:cBhvr>
                                        <p:cTn id="9" dur="500"/>
                                        <p:tgtEl>
                                          <p:spTgt spid="2767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7656"/>
                                        </p:tgtEl>
                                        <p:attrNameLst>
                                          <p:attrName>style.visibility</p:attrName>
                                        </p:attrNameLst>
                                      </p:cBhvr>
                                      <p:to>
                                        <p:strVal val="visible"/>
                                      </p:to>
                                    </p:set>
                                    <p:anim calcmode="lin" valueType="num">
                                      <p:cBhvr additive="base">
                                        <p:cTn id="14" dur="500" fill="hold"/>
                                        <p:tgtEl>
                                          <p:spTgt spid="27656"/>
                                        </p:tgtEl>
                                        <p:attrNameLst>
                                          <p:attrName>ppt_x</p:attrName>
                                        </p:attrNameLst>
                                      </p:cBhvr>
                                      <p:tavLst>
                                        <p:tav tm="0">
                                          <p:val>
                                            <p:strVal val="0-#ppt_w/2"/>
                                          </p:val>
                                        </p:tav>
                                        <p:tav tm="100000">
                                          <p:val>
                                            <p:strVal val="#ppt_x"/>
                                          </p:val>
                                        </p:tav>
                                      </p:tavLst>
                                    </p:anim>
                                    <p:anim calcmode="lin" valueType="num">
                                      <p:cBhvr additive="base">
                                        <p:cTn id="15" dur="500" fill="hold"/>
                                        <p:tgtEl>
                                          <p:spTgt spid="27656"/>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2766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2766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27657"/>
                                        </p:tgtEl>
                                        <p:attrNameLst>
                                          <p:attrName>style.visibility</p:attrName>
                                        </p:attrNameLst>
                                      </p:cBhvr>
                                      <p:to>
                                        <p:strVal val="visible"/>
                                      </p:to>
                                    </p:set>
                                    <p:anim calcmode="lin" valueType="num">
                                      <p:cBhvr additive="base">
                                        <p:cTn id="28" dur="500" fill="hold"/>
                                        <p:tgtEl>
                                          <p:spTgt spid="27657"/>
                                        </p:tgtEl>
                                        <p:attrNameLst>
                                          <p:attrName>ppt_x</p:attrName>
                                        </p:attrNameLst>
                                      </p:cBhvr>
                                      <p:tavLst>
                                        <p:tav tm="0">
                                          <p:val>
                                            <p:strVal val="0-#ppt_w/2"/>
                                          </p:val>
                                        </p:tav>
                                        <p:tav tm="100000">
                                          <p:val>
                                            <p:strVal val="#ppt_x"/>
                                          </p:val>
                                        </p:tav>
                                      </p:tavLst>
                                    </p:anim>
                                    <p:anim calcmode="lin" valueType="num">
                                      <p:cBhvr additive="base">
                                        <p:cTn id="29" dur="500" fill="hold"/>
                                        <p:tgtEl>
                                          <p:spTgt spid="27657"/>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2766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27677"/>
                                        </p:tgtEl>
                                        <p:attrNameLst>
                                          <p:attrName>style.visibility</p:attrName>
                                        </p:attrNameLst>
                                      </p:cBhvr>
                                      <p:to>
                                        <p:strVal val="visible"/>
                                      </p:to>
                                    </p:set>
                                    <p:anim calcmode="lin" valueType="num">
                                      <p:cBhvr>
                                        <p:cTn id="38" dur="500" fill="hold"/>
                                        <p:tgtEl>
                                          <p:spTgt spid="27677"/>
                                        </p:tgtEl>
                                        <p:attrNameLst>
                                          <p:attrName>ppt_w</p:attrName>
                                        </p:attrNameLst>
                                      </p:cBhvr>
                                      <p:tavLst>
                                        <p:tav tm="0">
                                          <p:val>
                                            <p:fltVal val="0"/>
                                          </p:val>
                                        </p:tav>
                                        <p:tav tm="100000">
                                          <p:val>
                                            <p:strVal val="#ppt_w"/>
                                          </p:val>
                                        </p:tav>
                                      </p:tavLst>
                                    </p:anim>
                                    <p:anim calcmode="lin" valueType="num">
                                      <p:cBhvr>
                                        <p:cTn id="39" dur="500" fill="hold"/>
                                        <p:tgtEl>
                                          <p:spTgt spid="27677"/>
                                        </p:tgtEl>
                                        <p:attrNameLst>
                                          <p:attrName>ppt_h</p:attrName>
                                        </p:attrNameLst>
                                      </p:cBhvr>
                                      <p:tavLst>
                                        <p:tav tm="0">
                                          <p:val>
                                            <p:fltVal val="0"/>
                                          </p:val>
                                        </p:tav>
                                        <p:tav tm="100000">
                                          <p:val>
                                            <p:strVal val="#ppt_h"/>
                                          </p:val>
                                        </p:tav>
                                      </p:tavLst>
                                    </p:anim>
                                    <p:animEffect transition="in" filter="fade">
                                      <p:cBhvr>
                                        <p:cTn id="40" dur="500"/>
                                        <p:tgtEl>
                                          <p:spTgt spid="27677"/>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2766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7658"/>
                                        </p:tgtEl>
                                        <p:attrNameLst>
                                          <p:attrName>style.visibility</p:attrName>
                                        </p:attrNameLst>
                                      </p:cBhvr>
                                      <p:to>
                                        <p:strVal val="visible"/>
                                      </p:to>
                                    </p:set>
                                    <p:anim calcmode="lin" valueType="num">
                                      <p:cBhvr additive="base">
                                        <p:cTn id="49" dur="500" fill="hold"/>
                                        <p:tgtEl>
                                          <p:spTgt spid="27658"/>
                                        </p:tgtEl>
                                        <p:attrNameLst>
                                          <p:attrName>ppt_x</p:attrName>
                                        </p:attrNameLst>
                                      </p:cBhvr>
                                      <p:tavLst>
                                        <p:tav tm="0">
                                          <p:val>
                                            <p:strVal val="0-#ppt_w/2"/>
                                          </p:val>
                                        </p:tav>
                                        <p:tav tm="100000">
                                          <p:val>
                                            <p:strVal val="#ppt_x"/>
                                          </p:val>
                                        </p:tav>
                                      </p:tavLst>
                                    </p:anim>
                                    <p:anim calcmode="lin" valueType="num">
                                      <p:cBhvr additive="base">
                                        <p:cTn id="50" dur="500" fill="hold"/>
                                        <p:tgtEl>
                                          <p:spTgt spid="2765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2766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2766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27659"/>
                                        </p:tgtEl>
                                        <p:attrNameLst>
                                          <p:attrName>style.visibility</p:attrName>
                                        </p:attrNameLst>
                                      </p:cBhvr>
                                      <p:to>
                                        <p:strVal val="visible"/>
                                      </p:to>
                                    </p:set>
                                    <p:anim calcmode="lin" valueType="num">
                                      <p:cBhvr additive="base">
                                        <p:cTn id="63" dur="500" fill="hold"/>
                                        <p:tgtEl>
                                          <p:spTgt spid="27659"/>
                                        </p:tgtEl>
                                        <p:attrNameLst>
                                          <p:attrName>ppt_x</p:attrName>
                                        </p:attrNameLst>
                                      </p:cBhvr>
                                      <p:tavLst>
                                        <p:tav tm="0">
                                          <p:val>
                                            <p:strVal val="0-#ppt_w/2"/>
                                          </p:val>
                                        </p:tav>
                                        <p:tav tm="100000">
                                          <p:val>
                                            <p:strVal val="#ppt_x"/>
                                          </p:val>
                                        </p:tav>
                                      </p:tavLst>
                                    </p:anim>
                                    <p:anim calcmode="lin" valueType="num">
                                      <p:cBhvr additive="base">
                                        <p:cTn id="64" dur="500" fill="hold"/>
                                        <p:tgtEl>
                                          <p:spTgt spid="27659"/>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499"/>
                                          </p:stCondLst>
                                        </p:cTn>
                                        <p:tgtEl>
                                          <p:spTgt spid="2766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499"/>
                                          </p:stCondLst>
                                        </p:cTn>
                                        <p:tgtEl>
                                          <p:spTgt spid="2766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27660"/>
                                        </p:tgtEl>
                                        <p:attrNameLst>
                                          <p:attrName>style.visibility</p:attrName>
                                        </p:attrNameLst>
                                      </p:cBhvr>
                                      <p:to>
                                        <p:strVal val="visible"/>
                                      </p:to>
                                    </p:set>
                                    <p:anim calcmode="lin" valueType="num">
                                      <p:cBhvr additive="base">
                                        <p:cTn id="77" dur="500" fill="hold"/>
                                        <p:tgtEl>
                                          <p:spTgt spid="27660"/>
                                        </p:tgtEl>
                                        <p:attrNameLst>
                                          <p:attrName>ppt_x</p:attrName>
                                        </p:attrNameLst>
                                      </p:cBhvr>
                                      <p:tavLst>
                                        <p:tav tm="0">
                                          <p:val>
                                            <p:strVal val="0-#ppt_w/2"/>
                                          </p:val>
                                        </p:tav>
                                        <p:tav tm="100000">
                                          <p:val>
                                            <p:strVal val="#ppt_x"/>
                                          </p:val>
                                        </p:tav>
                                      </p:tavLst>
                                    </p:anim>
                                    <p:anim calcmode="lin" valueType="num">
                                      <p:cBhvr additive="base">
                                        <p:cTn id="78" dur="500" fill="hold"/>
                                        <p:tgtEl>
                                          <p:spTgt spid="27660"/>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499"/>
                                          </p:stCondLst>
                                        </p:cTn>
                                        <p:tgtEl>
                                          <p:spTgt spid="2766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499"/>
                                          </p:stCondLst>
                                        </p:cTn>
                                        <p:tgtEl>
                                          <p:spTgt spid="276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6" grpId="0"/>
      <p:bldP spid="27661" grpId="0" autoUpdateAnimBg="0"/>
      <p:bldP spid="27666" grpId="0" autoUpdateAnimBg="0"/>
      <p:bldP spid="27657" grpId="0"/>
      <p:bldP spid="27662" grpId="0" autoUpdateAnimBg="0"/>
      <p:bldP spid="27667" grpId="0" autoUpdateAnimBg="0"/>
      <p:bldP spid="27658" grpId="0"/>
      <p:bldP spid="27663" grpId="0" autoUpdateAnimBg="0"/>
      <p:bldP spid="27668" grpId="0" autoUpdateAnimBg="0"/>
      <p:bldP spid="27659" grpId="0"/>
      <p:bldP spid="27664" grpId="0" autoUpdateAnimBg="0"/>
      <p:bldP spid="27669" grpId="0" autoUpdateAnimBg="0"/>
      <p:bldP spid="27660" grpId="0"/>
      <p:bldP spid="27665" grpId="0" autoUpdateAnimBg="0"/>
      <p:bldP spid="27670" grpId="0" autoUpdateAnimBg="0"/>
      <p:bldP spid="2767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3"/>
          <p:cNvSpPr>
            <a:spLocks noGrp="1"/>
          </p:cNvSpPr>
          <p:nvPr>
            <p:ph type="sldNum" sz="quarter" idx="12"/>
          </p:nvPr>
        </p:nvSpPr>
        <p:spPr/>
        <p:txBody>
          <a:bodyPr/>
          <a:lstStyle/>
          <a:p>
            <a:fld id="{B65643E2-BED1-48E5-AA46-56FA7E4DF1EC}" type="slidenum">
              <a:rPr lang="en-US"/>
              <a:pPr/>
              <a:t>3</a:t>
            </a:fld>
            <a:endParaRPr lang="en-US"/>
          </a:p>
        </p:txBody>
      </p:sp>
      <p:pic>
        <p:nvPicPr>
          <p:cNvPr id="4120" name="Picture 24"/>
          <p:cNvPicPr>
            <a:picLocks noChangeAspect="1" noChangeArrowheads="1"/>
          </p:cNvPicPr>
          <p:nvPr/>
        </p:nvPicPr>
        <p:blipFill>
          <a:blip r:embed="rId2" cstate="print"/>
          <a:srcRect/>
          <a:stretch>
            <a:fillRect/>
          </a:stretch>
        </p:blipFill>
        <p:spPr bwMode="auto">
          <a:xfrm>
            <a:off x="3105150" y="1138238"/>
            <a:ext cx="2686050" cy="3162300"/>
          </a:xfrm>
          <a:prstGeom prst="rect">
            <a:avLst/>
          </a:prstGeom>
          <a:noFill/>
          <a:ln w="9525">
            <a:noFill/>
            <a:miter lim="800000"/>
            <a:headEnd/>
            <a:tailEnd/>
          </a:ln>
          <a:effectLst/>
        </p:spPr>
      </p:pic>
      <p:pic>
        <p:nvPicPr>
          <p:cNvPr id="4121" name="Picture 25"/>
          <p:cNvPicPr>
            <a:picLocks noChangeAspect="1" noChangeArrowheads="1"/>
          </p:cNvPicPr>
          <p:nvPr/>
        </p:nvPicPr>
        <p:blipFill>
          <a:blip r:embed="rId3" cstate="print"/>
          <a:srcRect/>
          <a:stretch>
            <a:fillRect/>
          </a:stretch>
        </p:blipFill>
        <p:spPr bwMode="auto">
          <a:xfrm>
            <a:off x="6172200" y="1109663"/>
            <a:ext cx="2630488" cy="3081337"/>
          </a:xfrm>
          <a:prstGeom prst="rect">
            <a:avLst/>
          </a:prstGeom>
          <a:noFill/>
          <a:ln w="9525">
            <a:noFill/>
            <a:miter lim="800000"/>
            <a:headEnd/>
            <a:tailEnd/>
          </a:ln>
          <a:effectLst/>
        </p:spPr>
      </p:pic>
      <p:pic>
        <p:nvPicPr>
          <p:cNvPr id="4119" name="Picture 23"/>
          <p:cNvPicPr>
            <a:picLocks noChangeAspect="1" noChangeArrowheads="1"/>
          </p:cNvPicPr>
          <p:nvPr/>
        </p:nvPicPr>
        <p:blipFill>
          <a:blip r:embed="rId4" cstate="print"/>
          <a:srcRect/>
          <a:stretch>
            <a:fillRect/>
          </a:stretch>
        </p:blipFill>
        <p:spPr bwMode="auto">
          <a:xfrm>
            <a:off x="0" y="1109663"/>
            <a:ext cx="2762250" cy="3157537"/>
          </a:xfrm>
          <a:prstGeom prst="rect">
            <a:avLst/>
          </a:prstGeom>
          <a:noFill/>
          <a:ln w="9525">
            <a:noFill/>
            <a:miter lim="800000"/>
            <a:headEnd/>
            <a:tailEnd/>
          </a:ln>
          <a:effectLst/>
        </p:spPr>
      </p:pic>
      <p:grpSp>
        <p:nvGrpSpPr>
          <p:cNvPr id="4098" name="Group 2"/>
          <p:cNvGrpSpPr>
            <a:grpSpLocks/>
          </p:cNvGrpSpPr>
          <p:nvPr/>
        </p:nvGrpSpPr>
        <p:grpSpPr bwMode="auto">
          <a:xfrm>
            <a:off x="2954338" y="304800"/>
            <a:ext cx="3235325" cy="457200"/>
            <a:chOff x="1976" y="3552"/>
            <a:chExt cx="2038" cy="288"/>
          </a:xfrm>
        </p:grpSpPr>
        <p:sp>
          <p:nvSpPr>
            <p:cNvPr id="4099" name="Text Box 3"/>
            <p:cNvSpPr txBox="1">
              <a:spLocks noChangeArrowheads="1"/>
            </p:cNvSpPr>
            <p:nvPr/>
          </p:nvSpPr>
          <p:spPr bwMode="auto">
            <a:xfrm>
              <a:off x="1976" y="3552"/>
              <a:ext cx="2038" cy="288"/>
            </a:xfrm>
            <a:prstGeom prst="rect">
              <a:avLst/>
            </a:prstGeom>
            <a:noFill/>
            <a:ln w="9525">
              <a:noFill/>
              <a:miter lim="800000"/>
              <a:headEnd/>
              <a:tailEnd/>
            </a:ln>
            <a:effectLst/>
          </p:spPr>
          <p:txBody>
            <a:bodyPr wrap="none">
              <a:spAutoFit/>
            </a:bodyPr>
            <a:lstStyle/>
            <a:p>
              <a:r>
                <a:rPr lang="en-US"/>
                <a:t>N</a:t>
              </a:r>
              <a:r>
                <a:rPr lang="en-US" baseline="-25000"/>
                <a:t>2</a:t>
              </a:r>
              <a:r>
                <a:rPr lang="en-US"/>
                <a:t>O</a:t>
              </a:r>
              <a:r>
                <a:rPr lang="en-US" baseline="-25000"/>
                <a:t>4</a:t>
              </a:r>
              <a:r>
                <a:rPr lang="en-US"/>
                <a:t> </a:t>
              </a:r>
              <a:r>
                <a:rPr lang="en-US" sz="2000"/>
                <a:t>(</a:t>
              </a:r>
              <a:r>
                <a:rPr lang="en-US" sz="2000" i="1"/>
                <a:t>g</a:t>
              </a:r>
              <a:r>
                <a:rPr lang="en-US" sz="2000"/>
                <a:t>)</a:t>
              </a:r>
              <a:r>
                <a:rPr lang="en-US"/>
                <a:t>          2NO</a:t>
              </a:r>
              <a:r>
                <a:rPr lang="en-US" baseline="-25000"/>
                <a:t>2</a:t>
              </a:r>
              <a:r>
                <a:rPr lang="en-US"/>
                <a:t> </a:t>
              </a:r>
              <a:r>
                <a:rPr lang="en-US" sz="2000"/>
                <a:t>(</a:t>
              </a:r>
              <a:r>
                <a:rPr lang="en-US" sz="2000" i="1"/>
                <a:t>g</a:t>
              </a:r>
              <a:r>
                <a:rPr lang="en-US" sz="2000"/>
                <a:t>)</a:t>
              </a:r>
            </a:p>
          </p:txBody>
        </p:sp>
        <p:sp>
          <p:nvSpPr>
            <p:cNvPr id="4100" name="Line 4"/>
            <p:cNvSpPr>
              <a:spLocks noChangeShapeType="1"/>
            </p:cNvSpPr>
            <p:nvPr/>
          </p:nvSpPr>
          <p:spPr bwMode="auto">
            <a:xfrm>
              <a:off x="2803" y="3656"/>
              <a:ext cx="384" cy="0"/>
            </a:xfrm>
            <a:prstGeom prst="line">
              <a:avLst/>
            </a:prstGeom>
            <a:noFill/>
            <a:ln w="28575">
              <a:solidFill>
                <a:schemeClr val="tx1"/>
              </a:solidFill>
              <a:round/>
              <a:headEnd/>
              <a:tailEnd type="triangle" w="med" len="med"/>
            </a:ln>
            <a:effectLst/>
          </p:spPr>
          <p:txBody>
            <a:bodyPr/>
            <a:lstStyle/>
            <a:p>
              <a:endParaRPr lang="en-US"/>
            </a:p>
          </p:txBody>
        </p:sp>
        <p:sp>
          <p:nvSpPr>
            <p:cNvPr id="4101" name="Line 5"/>
            <p:cNvSpPr>
              <a:spLocks noChangeShapeType="1"/>
            </p:cNvSpPr>
            <p:nvPr/>
          </p:nvSpPr>
          <p:spPr bwMode="auto">
            <a:xfrm flipH="1">
              <a:off x="2803" y="3752"/>
              <a:ext cx="384" cy="0"/>
            </a:xfrm>
            <a:prstGeom prst="line">
              <a:avLst/>
            </a:prstGeom>
            <a:noFill/>
            <a:ln w="28575">
              <a:solidFill>
                <a:schemeClr val="tx1"/>
              </a:solidFill>
              <a:round/>
              <a:headEnd/>
              <a:tailEnd type="triangle" w="med" len="med"/>
            </a:ln>
            <a:effectLst/>
          </p:spPr>
          <p:txBody>
            <a:bodyPr/>
            <a:lstStyle/>
            <a:p>
              <a:endParaRPr lang="en-US"/>
            </a:p>
          </p:txBody>
        </p:sp>
      </p:grpSp>
      <p:sp>
        <p:nvSpPr>
          <p:cNvPr id="4103" name="Text Box 7"/>
          <p:cNvSpPr txBox="1">
            <a:spLocks noChangeArrowheads="1"/>
          </p:cNvSpPr>
          <p:nvPr/>
        </p:nvSpPr>
        <p:spPr bwMode="auto">
          <a:xfrm>
            <a:off x="730250" y="4495800"/>
            <a:ext cx="1784350" cy="396875"/>
          </a:xfrm>
          <a:prstGeom prst="rect">
            <a:avLst/>
          </a:prstGeom>
          <a:noFill/>
          <a:ln w="9525">
            <a:noFill/>
            <a:miter lim="800000"/>
            <a:headEnd/>
            <a:tailEnd/>
          </a:ln>
          <a:effectLst/>
        </p:spPr>
        <p:txBody>
          <a:bodyPr wrap="none">
            <a:spAutoFit/>
          </a:bodyPr>
          <a:lstStyle/>
          <a:p>
            <a:r>
              <a:rPr lang="en-US" sz="2000"/>
              <a:t>Start with NO</a:t>
            </a:r>
            <a:r>
              <a:rPr lang="en-US" sz="2000" baseline="-25000"/>
              <a:t>2</a:t>
            </a:r>
            <a:endParaRPr lang="en-US" sz="2000"/>
          </a:p>
        </p:txBody>
      </p:sp>
      <p:sp>
        <p:nvSpPr>
          <p:cNvPr id="4104" name="Text Box 8"/>
          <p:cNvSpPr txBox="1">
            <a:spLocks noChangeArrowheads="1"/>
          </p:cNvSpPr>
          <p:nvPr/>
        </p:nvSpPr>
        <p:spPr bwMode="auto">
          <a:xfrm>
            <a:off x="3733800" y="4495800"/>
            <a:ext cx="1876425" cy="396875"/>
          </a:xfrm>
          <a:prstGeom prst="rect">
            <a:avLst/>
          </a:prstGeom>
          <a:noFill/>
          <a:ln w="9525">
            <a:noFill/>
            <a:miter lim="800000"/>
            <a:headEnd/>
            <a:tailEnd/>
          </a:ln>
          <a:effectLst/>
        </p:spPr>
        <p:txBody>
          <a:bodyPr wrap="none">
            <a:spAutoFit/>
          </a:bodyPr>
          <a:lstStyle/>
          <a:p>
            <a:r>
              <a:rPr lang="en-US" sz="2000"/>
              <a:t>Start with N</a:t>
            </a:r>
            <a:r>
              <a:rPr lang="en-US" sz="2000" baseline="-25000"/>
              <a:t>2</a:t>
            </a:r>
            <a:r>
              <a:rPr lang="en-US" sz="2000"/>
              <a:t>O</a:t>
            </a:r>
            <a:r>
              <a:rPr lang="en-US" sz="2000" baseline="-25000"/>
              <a:t>4</a:t>
            </a:r>
          </a:p>
        </p:txBody>
      </p:sp>
      <p:sp>
        <p:nvSpPr>
          <p:cNvPr id="4105" name="Text Box 9"/>
          <p:cNvSpPr txBox="1">
            <a:spLocks noChangeArrowheads="1"/>
          </p:cNvSpPr>
          <p:nvPr/>
        </p:nvSpPr>
        <p:spPr bwMode="auto">
          <a:xfrm>
            <a:off x="6400800" y="4495800"/>
            <a:ext cx="2659063" cy="396875"/>
          </a:xfrm>
          <a:prstGeom prst="rect">
            <a:avLst/>
          </a:prstGeom>
          <a:noFill/>
          <a:ln w="9525">
            <a:noFill/>
            <a:miter lim="800000"/>
            <a:headEnd/>
            <a:tailEnd/>
          </a:ln>
          <a:effectLst/>
        </p:spPr>
        <p:txBody>
          <a:bodyPr wrap="none">
            <a:spAutoFit/>
          </a:bodyPr>
          <a:lstStyle/>
          <a:p>
            <a:r>
              <a:rPr lang="en-US" sz="2000"/>
              <a:t>Start with NO</a:t>
            </a:r>
            <a:r>
              <a:rPr lang="en-US" sz="2000" baseline="-25000"/>
              <a:t>2</a:t>
            </a:r>
            <a:r>
              <a:rPr lang="en-US" sz="2000"/>
              <a:t> &amp; N</a:t>
            </a:r>
            <a:r>
              <a:rPr lang="en-US" sz="2000" baseline="-25000"/>
              <a:t>2</a:t>
            </a:r>
            <a:r>
              <a:rPr lang="en-US" sz="2000"/>
              <a:t>O</a:t>
            </a:r>
            <a:r>
              <a:rPr lang="en-US" sz="2000" baseline="-25000"/>
              <a:t>4</a:t>
            </a:r>
          </a:p>
        </p:txBody>
      </p:sp>
      <p:grpSp>
        <p:nvGrpSpPr>
          <p:cNvPr id="4108" name="Group 12"/>
          <p:cNvGrpSpPr>
            <a:grpSpLocks/>
          </p:cNvGrpSpPr>
          <p:nvPr/>
        </p:nvGrpSpPr>
        <p:grpSpPr bwMode="auto">
          <a:xfrm>
            <a:off x="833438" y="2120900"/>
            <a:ext cx="1662112" cy="1003300"/>
            <a:chOff x="1240" y="3352"/>
            <a:chExt cx="1047" cy="632"/>
          </a:xfrm>
        </p:grpSpPr>
        <p:sp>
          <p:nvSpPr>
            <p:cNvPr id="4106" name="Line 10"/>
            <p:cNvSpPr>
              <a:spLocks noChangeShapeType="1"/>
            </p:cNvSpPr>
            <p:nvPr/>
          </p:nvSpPr>
          <p:spPr bwMode="auto">
            <a:xfrm>
              <a:off x="1776" y="3600"/>
              <a:ext cx="0" cy="384"/>
            </a:xfrm>
            <a:prstGeom prst="line">
              <a:avLst/>
            </a:prstGeom>
            <a:noFill/>
            <a:ln w="28575">
              <a:solidFill>
                <a:srgbClr val="FF0000"/>
              </a:solidFill>
              <a:round/>
              <a:headEnd/>
              <a:tailEnd type="triangle" w="med" len="med"/>
            </a:ln>
            <a:effectLst/>
          </p:spPr>
          <p:txBody>
            <a:bodyPr/>
            <a:lstStyle/>
            <a:p>
              <a:endParaRPr lang="en-US"/>
            </a:p>
          </p:txBody>
        </p:sp>
        <p:sp>
          <p:nvSpPr>
            <p:cNvPr id="4107" name="Text Box 11"/>
            <p:cNvSpPr txBox="1">
              <a:spLocks noChangeArrowheads="1"/>
            </p:cNvSpPr>
            <p:nvPr/>
          </p:nvSpPr>
          <p:spPr bwMode="auto">
            <a:xfrm>
              <a:off x="1240" y="3352"/>
              <a:ext cx="1047" cy="288"/>
            </a:xfrm>
            <a:prstGeom prst="rect">
              <a:avLst/>
            </a:prstGeom>
            <a:noFill/>
            <a:ln w="9525">
              <a:noFill/>
              <a:miter lim="800000"/>
              <a:headEnd/>
              <a:tailEnd/>
            </a:ln>
            <a:effectLst/>
          </p:spPr>
          <p:txBody>
            <a:bodyPr wrap="none">
              <a:spAutoFit/>
            </a:bodyPr>
            <a:lstStyle/>
            <a:p>
              <a:r>
                <a:rPr lang="en-US">
                  <a:solidFill>
                    <a:srgbClr val="FF0000"/>
                  </a:solidFill>
                </a:rPr>
                <a:t>equilibrium</a:t>
              </a:r>
            </a:p>
          </p:txBody>
        </p:sp>
      </p:grpSp>
      <p:grpSp>
        <p:nvGrpSpPr>
          <p:cNvPr id="4109" name="Group 13"/>
          <p:cNvGrpSpPr>
            <a:grpSpLocks/>
          </p:cNvGrpSpPr>
          <p:nvPr/>
        </p:nvGrpSpPr>
        <p:grpSpPr bwMode="auto">
          <a:xfrm>
            <a:off x="3871913" y="1587500"/>
            <a:ext cx="1662112" cy="1003300"/>
            <a:chOff x="1240" y="3352"/>
            <a:chExt cx="1047" cy="632"/>
          </a:xfrm>
        </p:grpSpPr>
        <p:sp>
          <p:nvSpPr>
            <p:cNvPr id="4110" name="Line 14"/>
            <p:cNvSpPr>
              <a:spLocks noChangeShapeType="1"/>
            </p:cNvSpPr>
            <p:nvPr/>
          </p:nvSpPr>
          <p:spPr bwMode="auto">
            <a:xfrm>
              <a:off x="1776" y="3600"/>
              <a:ext cx="0" cy="384"/>
            </a:xfrm>
            <a:prstGeom prst="line">
              <a:avLst/>
            </a:prstGeom>
            <a:noFill/>
            <a:ln w="28575">
              <a:solidFill>
                <a:srgbClr val="FF0000"/>
              </a:solidFill>
              <a:round/>
              <a:headEnd/>
              <a:tailEnd type="triangle" w="med" len="med"/>
            </a:ln>
            <a:effectLst/>
          </p:spPr>
          <p:txBody>
            <a:bodyPr/>
            <a:lstStyle/>
            <a:p>
              <a:endParaRPr lang="en-US"/>
            </a:p>
          </p:txBody>
        </p:sp>
        <p:sp>
          <p:nvSpPr>
            <p:cNvPr id="4111" name="Text Box 15"/>
            <p:cNvSpPr txBox="1">
              <a:spLocks noChangeArrowheads="1"/>
            </p:cNvSpPr>
            <p:nvPr/>
          </p:nvSpPr>
          <p:spPr bwMode="auto">
            <a:xfrm>
              <a:off x="1240" y="3352"/>
              <a:ext cx="1047" cy="288"/>
            </a:xfrm>
            <a:prstGeom prst="rect">
              <a:avLst/>
            </a:prstGeom>
            <a:noFill/>
            <a:ln w="9525">
              <a:noFill/>
              <a:miter lim="800000"/>
              <a:headEnd/>
              <a:tailEnd/>
            </a:ln>
            <a:effectLst/>
          </p:spPr>
          <p:txBody>
            <a:bodyPr wrap="none">
              <a:spAutoFit/>
            </a:bodyPr>
            <a:lstStyle/>
            <a:p>
              <a:r>
                <a:rPr lang="en-US">
                  <a:solidFill>
                    <a:srgbClr val="FF0000"/>
                  </a:solidFill>
                </a:rPr>
                <a:t>equilibrium</a:t>
              </a:r>
            </a:p>
          </p:txBody>
        </p:sp>
      </p:grpSp>
      <p:grpSp>
        <p:nvGrpSpPr>
          <p:cNvPr id="4112" name="Group 16"/>
          <p:cNvGrpSpPr>
            <a:grpSpLocks/>
          </p:cNvGrpSpPr>
          <p:nvPr/>
        </p:nvGrpSpPr>
        <p:grpSpPr bwMode="auto">
          <a:xfrm>
            <a:off x="6896100" y="1511300"/>
            <a:ext cx="1662113" cy="1003300"/>
            <a:chOff x="1240" y="3352"/>
            <a:chExt cx="1047" cy="632"/>
          </a:xfrm>
        </p:grpSpPr>
        <p:sp>
          <p:nvSpPr>
            <p:cNvPr id="4113" name="Line 17"/>
            <p:cNvSpPr>
              <a:spLocks noChangeShapeType="1"/>
            </p:cNvSpPr>
            <p:nvPr/>
          </p:nvSpPr>
          <p:spPr bwMode="auto">
            <a:xfrm>
              <a:off x="1776" y="3600"/>
              <a:ext cx="0" cy="384"/>
            </a:xfrm>
            <a:prstGeom prst="line">
              <a:avLst/>
            </a:prstGeom>
            <a:noFill/>
            <a:ln w="28575">
              <a:solidFill>
                <a:srgbClr val="FF0000"/>
              </a:solidFill>
              <a:round/>
              <a:headEnd/>
              <a:tailEnd type="triangle" w="med" len="med"/>
            </a:ln>
            <a:effectLst/>
          </p:spPr>
          <p:txBody>
            <a:bodyPr/>
            <a:lstStyle/>
            <a:p>
              <a:endParaRPr lang="en-US"/>
            </a:p>
          </p:txBody>
        </p:sp>
        <p:sp>
          <p:nvSpPr>
            <p:cNvPr id="4114" name="Text Box 18"/>
            <p:cNvSpPr txBox="1">
              <a:spLocks noChangeArrowheads="1"/>
            </p:cNvSpPr>
            <p:nvPr/>
          </p:nvSpPr>
          <p:spPr bwMode="auto">
            <a:xfrm>
              <a:off x="1240" y="3352"/>
              <a:ext cx="1047" cy="288"/>
            </a:xfrm>
            <a:prstGeom prst="rect">
              <a:avLst/>
            </a:prstGeom>
            <a:noFill/>
            <a:ln w="9525">
              <a:noFill/>
              <a:miter lim="800000"/>
              <a:headEnd/>
              <a:tailEnd/>
            </a:ln>
            <a:effectLst/>
          </p:spPr>
          <p:txBody>
            <a:bodyPr wrap="none">
              <a:spAutoFit/>
            </a:bodyPr>
            <a:lstStyle/>
            <a:p>
              <a:r>
                <a:rPr lang="en-US">
                  <a:solidFill>
                    <a:srgbClr val="FF0000"/>
                  </a:solidFill>
                </a:rPr>
                <a:t>equilibrium</a:t>
              </a:r>
            </a:p>
          </p:txBody>
        </p:sp>
      </p:grpSp>
      <p:pic>
        <p:nvPicPr>
          <p:cNvPr id="4118" name="Picture 22" descr="14_01"/>
          <p:cNvPicPr>
            <a:picLocks noChangeAspect="1" noChangeArrowheads="1"/>
          </p:cNvPicPr>
          <p:nvPr/>
        </p:nvPicPr>
        <p:blipFill>
          <a:blip r:embed="rId5" cstate="print"/>
          <a:srcRect t="4611"/>
          <a:stretch>
            <a:fillRect/>
          </a:stretch>
        </p:blipFill>
        <p:spPr bwMode="auto">
          <a:xfrm>
            <a:off x="2286000" y="5105400"/>
            <a:ext cx="4876800" cy="15763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118"/>
                                        </p:tgtEl>
                                        <p:attrNameLst>
                                          <p:attrName>style.visibility</p:attrName>
                                        </p:attrNameLst>
                                      </p:cBhvr>
                                      <p:to>
                                        <p:strVal val="visible"/>
                                      </p:to>
                                    </p:set>
                                    <p:anim calcmode="lin" valueType="num">
                                      <p:cBhvr>
                                        <p:cTn id="7" dur="1000" fill="hold"/>
                                        <p:tgtEl>
                                          <p:spTgt spid="4118"/>
                                        </p:tgtEl>
                                        <p:attrNameLst>
                                          <p:attrName>ppt_w</p:attrName>
                                        </p:attrNameLst>
                                      </p:cBhvr>
                                      <p:tavLst>
                                        <p:tav tm="0">
                                          <p:val>
                                            <p:strVal val="#ppt_w*0.70"/>
                                          </p:val>
                                        </p:tav>
                                        <p:tav tm="100000">
                                          <p:val>
                                            <p:strVal val="#ppt_w"/>
                                          </p:val>
                                        </p:tav>
                                      </p:tavLst>
                                    </p:anim>
                                    <p:anim calcmode="lin" valueType="num">
                                      <p:cBhvr>
                                        <p:cTn id="8" dur="1000" fill="hold"/>
                                        <p:tgtEl>
                                          <p:spTgt spid="4118"/>
                                        </p:tgtEl>
                                        <p:attrNameLst>
                                          <p:attrName>ppt_h</p:attrName>
                                        </p:attrNameLst>
                                      </p:cBhvr>
                                      <p:tavLst>
                                        <p:tav tm="0">
                                          <p:val>
                                            <p:strVal val="#ppt_h"/>
                                          </p:val>
                                        </p:tav>
                                        <p:tav tm="100000">
                                          <p:val>
                                            <p:strVal val="#ppt_h"/>
                                          </p:val>
                                        </p:tav>
                                      </p:tavLst>
                                    </p:anim>
                                    <p:animEffect transition="in" filter="fade">
                                      <p:cBhvr>
                                        <p:cTn id="9" dur="1000"/>
                                        <p:tgtEl>
                                          <p:spTgt spid="4118"/>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4103"/>
                                        </p:tgtEl>
                                        <p:attrNameLst>
                                          <p:attrName>style.visibility</p:attrName>
                                        </p:attrNameLst>
                                      </p:cBhvr>
                                      <p:to>
                                        <p:strVal val="visible"/>
                                      </p:to>
                                    </p:set>
                                    <p:anim calcmode="lin" valueType="num">
                                      <p:cBhvr>
                                        <p:cTn id="14" dur="500" fill="hold"/>
                                        <p:tgtEl>
                                          <p:spTgt spid="4103"/>
                                        </p:tgtEl>
                                        <p:attrNameLst>
                                          <p:attrName>ppt_w</p:attrName>
                                        </p:attrNameLst>
                                      </p:cBhvr>
                                      <p:tavLst>
                                        <p:tav tm="0">
                                          <p:val>
                                            <p:fltVal val="0"/>
                                          </p:val>
                                        </p:tav>
                                        <p:tav tm="100000">
                                          <p:val>
                                            <p:strVal val="#ppt_w"/>
                                          </p:val>
                                        </p:tav>
                                      </p:tavLst>
                                    </p:anim>
                                    <p:anim calcmode="lin" valueType="num">
                                      <p:cBhvr>
                                        <p:cTn id="15" dur="500" fill="hold"/>
                                        <p:tgtEl>
                                          <p:spTgt spid="4103"/>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4119"/>
                                        </p:tgtEl>
                                        <p:attrNameLst>
                                          <p:attrName>style.visibility</p:attrName>
                                        </p:attrNameLst>
                                      </p:cBhvr>
                                      <p:to>
                                        <p:strVal val="visible"/>
                                      </p:to>
                                    </p:set>
                                    <p:anim calcmode="lin" valueType="num">
                                      <p:cBhvr>
                                        <p:cTn id="20" dur="1000" fill="hold"/>
                                        <p:tgtEl>
                                          <p:spTgt spid="4119"/>
                                        </p:tgtEl>
                                        <p:attrNameLst>
                                          <p:attrName>ppt_w</p:attrName>
                                        </p:attrNameLst>
                                      </p:cBhvr>
                                      <p:tavLst>
                                        <p:tav tm="0">
                                          <p:val>
                                            <p:strVal val="#ppt_w*0.70"/>
                                          </p:val>
                                        </p:tav>
                                        <p:tav tm="100000">
                                          <p:val>
                                            <p:strVal val="#ppt_w"/>
                                          </p:val>
                                        </p:tav>
                                      </p:tavLst>
                                    </p:anim>
                                    <p:anim calcmode="lin" valueType="num">
                                      <p:cBhvr>
                                        <p:cTn id="21" dur="1000" fill="hold"/>
                                        <p:tgtEl>
                                          <p:spTgt spid="4119"/>
                                        </p:tgtEl>
                                        <p:attrNameLst>
                                          <p:attrName>ppt_h</p:attrName>
                                        </p:attrNameLst>
                                      </p:cBhvr>
                                      <p:tavLst>
                                        <p:tav tm="0">
                                          <p:val>
                                            <p:strVal val="#ppt_h"/>
                                          </p:val>
                                        </p:tav>
                                        <p:tav tm="100000">
                                          <p:val>
                                            <p:strVal val="#ppt_h"/>
                                          </p:val>
                                        </p:tav>
                                      </p:tavLst>
                                    </p:anim>
                                    <p:animEffect transition="in" filter="fade">
                                      <p:cBhvr>
                                        <p:cTn id="22" dur="1000"/>
                                        <p:tgtEl>
                                          <p:spTgt spid="411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4108"/>
                                        </p:tgtEl>
                                        <p:attrNameLst>
                                          <p:attrName>style.visibility</p:attrName>
                                        </p:attrNameLst>
                                      </p:cBhvr>
                                      <p:to>
                                        <p:strVal val="visible"/>
                                      </p:to>
                                    </p:set>
                                  </p:childTnLst>
                                  <p:subTnLst>
                                    <p:set>
                                      <p:cBhvr override="childStyle">
                                        <p:cTn dur="1" fill="hold" display="0" masterRel="nextClick" afterEffect="1"/>
                                        <p:tgtEl>
                                          <p:spTgt spid="4108"/>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4104"/>
                                        </p:tgtEl>
                                        <p:attrNameLst>
                                          <p:attrName>style.visibility</p:attrName>
                                        </p:attrNameLst>
                                      </p:cBhvr>
                                      <p:to>
                                        <p:strVal val="visible"/>
                                      </p:to>
                                    </p:set>
                                    <p:anim calcmode="lin" valueType="num">
                                      <p:cBhvr>
                                        <p:cTn id="31" dur="500" fill="hold"/>
                                        <p:tgtEl>
                                          <p:spTgt spid="4104"/>
                                        </p:tgtEl>
                                        <p:attrNameLst>
                                          <p:attrName>ppt_w</p:attrName>
                                        </p:attrNameLst>
                                      </p:cBhvr>
                                      <p:tavLst>
                                        <p:tav tm="0">
                                          <p:val>
                                            <p:fltVal val="0"/>
                                          </p:val>
                                        </p:tav>
                                        <p:tav tm="100000">
                                          <p:val>
                                            <p:strVal val="#ppt_w"/>
                                          </p:val>
                                        </p:tav>
                                      </p:tavLst>
                                    </p:anim>
                                    <p:anim calcmode="lin" valueType="num">
                                      <p:cBhvr>
                                        <p:cTn id="32" dur="500" fill="hold"/>
                                        <p:tgtEl>
                                          <p:spTgt spid="4104"/>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4120"/>
                                        </p:tgtEl>
                                        <p:attrNameLst>
                                          <p:attrName>style.visibility</p:attrName>
                                        </p:attrNameLst>
                                      </p:cBhvr>
                                      <p:to>
                                        <p:strVal val="visible"/>
                                      </p:to>
                                    </p:set>
                                    <p:anim calcmode="lin" valueType="num">
                                      <p:cBhvr>
                                        <p:cTn id="37" dur="1000" fill="hold"/>
                                        <p:tgtEl>
                                          <p:spTgt spid="4120"/>
                                        </p:tgtEl>
                                        <p:attrNameLst>
                                          <p:attrName>ppt_w</p:attrName>
                                        </p:attrNameLst>
                                      </p:cBhvr>
                                      <p:tavLst>
                                        <p:tav tm="0">
                                          <p:val>
                                            <p:strVal val="#ppt_w*0.70"/>
                                          </p:val>
                                        </p:tav>
                                        <p:tav tm="100000">
                                          <p:val>
                                            <p:strVal val="#ppt_w"/>
                                          </p:val>
                                        </p:tav>
                                      </p:tavLst>
                                    </p:anim>
                                    <p:anim calcmode="lin" valueType="num">
                                      <p:cBhvr>
                                        <p:cTn id="38" dur="1000" fill="hold"/>
                                        <p:tgtEl>
                                          <p:spTgt spid="4120"/>
                                        </p:tgtEl>
                                        <p:attrNameLst>
                                          <p:attrName>ppt_h</p:attrName>
                                        </p:attrNameLst>
                                      </p:cBhvr>
                                      <p:tavLst>
                                        <p:tav tm="0">
                                          <p:val>
                                            <p:strVal val="#ppt_h"/>
                                          </p:val>
                                        </p:tav>
                                        <p:tav tm="100000">
                                          <p:val>
                                            <p:strVal val="#ppt_h"/>
                                          </p:val>
                                        </p:tav>
                                      </p:tavLst>
                                    </p:anim>
                                    <p:animEffect transition="in" filter="fade">
                                      <p:cBhvr>
                                        <p:cTn id="39" dur="1000"/>
                                        <p:tgtEl>
                                          <p:spTgt spid="412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499"/>
                                          </p:stCondLst>
                                        </p:cTn>
                                        <p:tgtEl>
                                          <p:spTgt spid="4109"/>
                                        </p:tgtEl>
                                        <p:attrNameLst>
                                          <p:attrName>style.visibility</p:attrName>
                                        </p:attrNameLst>
                                      </p:cBhvr>
                                      <p:to>
                                        <p:strVal val="visible"/>
                                      </p:to>
                                    </p:set>
                                  </p:childTnLst>
                                  <p:subTnLst>
                                    <p:set>
                                      <p:cBhvr override="childStyle">
                                        <p:cTn dur="1" fill="hold" display="0" masterRel="nextClick" afterEffect="1"/>
                                        <p:tgtEl>
                                          <p:spTgt spid="4109"/>
                                        </p:tgtEl>
                                        <p:attrNameLst>
                                          <p:attrName>style.visibility</p:attrName>
                                        </p:attrNameLst>
                                      </p:cBhvr>
                                      <p:to>
                                        <p:strVal val="hidden"/>
                                      </p:to>
                                    </p:set>
                                  </p:sub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4105"/>
                                        </p:tgtEl>
                                        <p:attrNameLst>
                                          <p:attrName>style.visibility</p:attrName>
                                        </p:attrNameLst>
                                      </p:cBhvr>
                                      <p:to>
                                        <p:strVal val="visible"/>
                                      </p:to>
                                    </p:set>
                                    <p:anim calcmode="lin" valueType="num">
                                      <p:cBhvr>
                                        <p:cTn id="48" dur="500" fill="hold"/>
                                        <p:tgtEl>
                                          <p:spTgt spid="4105"/>
                                        </p:tgtEl>
                                        <p:attrNameLst>
                                          <p:attrName>ppt_w</p:attrName>
                                        </p:attrNameLst>
                                      </p:cBhvr>
                                      <p:tavLst>
                                        <p:tav tm="0">
                                          <p:val>
                                            <p:fltVal val="0"/>
                                          </p:val>
                                        </p:tav>
                                        <p:tav tm="100000">
                                          <p:val>
                                            <p:strVal val="#ppt_w"/>
                                          </p:val>
                                        </p:tav>
                                      </p:tavLst>
                                    </p:anim>
                                    <p:anim calcmode="lin" valueType="num">
                                      <p:cBhvr>
                                        <p:cTn id="49" dur="500" fill="hold"/>
                                        <p:tgtEl>
                                          <p:spTgt spid="4105"/>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nodeType="clickEffect">
                                  <p:stCondLst>
                                    <p:cond delay="0"/>
                                  </p:stCondLst>
                                  <p:childTnLst>
                                    <p:set>
                                      <p:cBhvr>
                                        <p:cTn id="53" dur="1" fill="hold">
                                          <p:stCondLst>
                                            <p:cond delay="0"/>
                                          </p:stCondLst>
                                        </p:cTn>
                                        <p:tgtEl>
                                          <p:spTgt spid="4121"/>
                                        </p:tgtEl>
                                        <p:attrNameLst>
                                          <p:attrName>style.visibility</p:attrName>
                                        </p:attrNameLst>
                                      </p:cBhvr>
                                      <p:to>
                                        <p:strVal val="visible"/>
                                      </p:to>
                                    </p:set>
                                    <p:anim calcmode="lin" valueType="num">
                                      <p:cBhvr>
                                        <p:cTn id="54" dur="1000" fill="hold"/>
                                        <p:tgtEl>
                                          <p:spTgt spid="4121"/>
                                        </p:tgtEl>
                                        <p:attrNameLst>
                                          <p:attrName>ppt_w</p:attrName>
                                        </p:attrNameLst>
                                      </p:cBhvr>
                                      <p:tavLst>
                                        <p:tav tm="0">
                                          <p:val>
                                            <p:strVal val="#ppt_w*0.70"/>
                                          </p:val>
                                        </p:tav>
                                        <p:tav tm="100000">
                                          <p:val>
                                            <p:strVal val="#ppt_w"/>
                                          </p:val>
                                        </p:tav>
                                      </p:tavLst>
                                    </p:anim>
                                    <p:anim calcmode="lin" valueType="num">
                                      <p:cBhvr>
                                        <p:cTn id="55" dur="1000" fill="hold"/>
                                        <p:tgtEl>
                                          <p:spTgt spid="4121"/>
                                        </p:tgtEl>
                                        <p:attrNameLst>
                                          <p:attrName>ppt_h</p:attrName>
                                        </p:attrNameLst>
                                      </p:cBhvr>
                                      <p:tavLst>
                                        <p:tav tm="0">
                                          <p:val>
                                            <p:strVal val="#ppt_h"/>
                                          </p:val>
                                        </p:tav>
                                        <p:tav tm="100000">
                                          <p:val>
                                            <p:strVal val="#ppt_h"/>
                                          </p:val>
                                        </p:tav>
                                      </p:tavLst>
                                    </p:anim>
                                    <p:animEffect transition="in" filter="fade">
                                      <p:cBhvr>
                                        <p:cTn id="56" dur="1000"/>
                                        <p:tgtEl>
                                          <p:spTgt spid="4121"/>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499"/>
                                          </p:stCondLst>
                                        </p:cTn>
                                        <p:tgtEl>
                                          <p:spTgt spid="4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autoUpdateAnimBg="0"/>
      <p:bldP spid="4104" grpId="0" autoUpdateAnimBg="0"/>
      <p:bldP spid="410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695037B5-AB38-4EF0-B1AC-F10B72865D7C}" type="slidenum">
              <a:rPr lang="en-US"/>
              <a:pPr/>
              <a:t>4</a:t>
            </a:fld>
            <a:endParaRPr lang="en-US"/>
          </a:p>
        </p:txBody>
      </p:sp>
      <p:pic>
        <p:nvPicPr>
          <p:cNvPr id="5135" name="Picture 15"/>
          <p:cNvPicPr>
            <a:picLocks noChangeAspect="1" noChangeArrowheads="1"/>
          </p:cNvPicPr>
          <p:nvPr/>
        </p:nvPicPr>
        <p:blipFill>
          <a:blip r:embed="rId2" cstate="print"/>
          <a:srcRect/>
          <a:stretch>
            <a:fillRect/>
          </a:stretch>
        </p:blipFill>
        <p:spPr bwMode="auto">
          <a:xfrm>
            <a:off x="1143000" y="2743200"/>
            <a:ext cx="7467600" cy="3571875"/>
          </a:xfrm>
          <a:prstGeom prst="rect">
            <a:avLst/>
          </a:prstGeom>
          <a:noFill/>
          <a:ln w="9525">
            <a:noFill/>
            <a:miter lim="800000"/>
            <a:headEnd/>
            <a:tailEnd/>
          </a:ln>
          <a:effectLst/>
        </p:spPr>
      </p:pic>
      <p:grpSp>
        <p:nvGrpSpPr>
          <p:cNvPr id="5130" name="Group 10"/>
          <p:cNvGrpSpPr>
            <a:grpSpLocks/>
          </p:cNvGrpSpPr>
          <p:nvPr/>
        </p:nvGrpSpPr>
        <p:grpSpPr bwMode="auto">
          <a:xfrm>
            <a:off x="7010400" y="2357438"/>
            <a:ext cx="1336675" cy="1828800"/>
            <a:chOff x="4656" y="1200"/>
            <a:chExt cx="842" cy="1152"/>
          </a:xfrm>
        </p:grpSpPr>
        <p:sp>
          <p:nvSpPr>
            <p:cNvPr id="5125" name="Line 5"/>
            <p:cNvSpPr>
              <a:spLocks noChangeShapeType="1"/>
            </p:cNvSpPr>
            <p:nvPr/>
          </p:nvSpPr>
          <p:spPr bwMode="auto">
            <a:xfrm>
              <a:off x="5077" y="1440"/>
              <a:ext cx="0" cy="912"/>
            </a:xfrm>
            <a:prstGeom prst="line">
              <a:avLst/>
            </a:prstGeom>
            <a:noFill/>
            <a:ln w="28575">
              <a:solidFill>
                <a:srgbClr val="FF0000"/>
              </a:solidFill>
              <a:round/>
              <a:headEnd/>
              <a:tailEnd type="triangle" w="med" len="med"/>
            </a:ln>
            <a:effectLst/>
          </p:spPr>
          <p:txBody>
            <a:bodyPr/>
            <a:lstStyle/>
            <a:p>
              <a:endParaRPr lang="en-US"/>
            </a:p>
          </p:txBody>
        </p:sp>
        <p:sp>
          <p:nvSpPr>
            <p:cNvPr id="5126" name="Text Box 6"/>
            <p:cNvSpPr txBox="1">
              <a:spLocks noChangeArrowheads="1"/>
            </p:cNvSpPr>
            <p:nvPr/>
          </p:nvSpPr>
          <p:spPr bwMode="auto">
            <a:xfrm>
              <a:off x="4656" y="1200"/>
              <a:ext cx="842" cy="288"/>
            </a:xfrm>
            <a:prstGeom prst="rect">
              <a:avLst/>
            </a:prstGeom>
            <a:noFill/>
            <a:ln w="9525">
              <a:noFill/>
              <a:miter lim="800000"/>
              <a:headEnd/>
              <a:tailEnd/>
            </a:ln>
            <a:effectLst/>
          </p:spPr>
          <p:txBody>
            <a:bodyPr wrap="none">
              <a:spAutoFit/>
            </a:bodyPr>
            <a:lstStyle/>
            <a:p>
              <a:r>
                <a:rPr lang="en-US">
                  <a:solidFill>
                    <a:srgbClr val="FF0000"/>
                  </a:solidFill>
                </a:rPr>
                <a:t>constant</a:t>
              </a:r>
            </a:p>
          </p:txBody>
        </p:sp>
      </p:grpSp>
      <p:pic>
        <p:nvPicPr>
          <p:cNvPr id="5134" name="Picture 14"/>
          <p:cNvPicPr>
            <a:picLocks noChangeAspect="1" noChangeArrowheads="1"/>
          </p:cNvPicPr>
          <p:nvPr/>
        </p:nvPicPr>
        <p:blipFill>
          <a:blip r:embed="rId3" cstate="print"/>
          <a:srcRect/>
          <a:stretch>
            <a:fillRect/>
          </a:stretch>
        </p:blipFill>
        <p:spPr bwMode="auto">
          <a:xfrm>
            <a:off x="228600" y="136525"/>
            <a:ext cx="6705600" cy="24542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135"/>
                                        </p:tgtEl>
                                        <p:attrNameLst>
                                          <p:attrName>style.visibility</p:attrName>
                                        </p:attrNameLst>
                                      </p:cBhvr>
                                      <p:to>
                                        <p:strVal val="visible"/>
                                      </p:to>
                                    </p:set>
                                    <p:anim calcmode="lin" valueType="num">
                                      <p:cBhvr>
                                        <p:cTn id="7" dur="1000" fill="hold"/>
                                        <p:tgtEl>
                                          <p:spTgt spid="5135"/>
                                        </p:tgtEl>
                                        <p:attrNameLst>
                                          <p:attrName>ppt_w</p:attrName>
                                        </p:attrNameLst>
                                      </p:cBhvr>
                                      <p:tavLst>
                                        <p:tav tm="0">
                                          <p:val>
                                            <p:strVal val="#ppt_w*0.70"/>
                                          </p:val>
                                        </p:tav>
                                        <p:tav tm="100000">
                                          <p:val>
                                            <p:strVal val="#ppt_w"/>
                                          </p:val>
                                        </p:tav>
                                      </p:tavLst>
                                    </p:anim>
                                    <p:anim calcmode="lin" valueType="num">
                                      <p:cBhvr>
                                        <p:cTn id="8" dur="1000" fill="hold"/>
                                        <p:tgtEl>
                                          <p:spTgt spid="5135"/>
                                        </p:tgtEl>
                                        <p:attrNameLst>
                                          <p:attrName>ppt_h</p:attrName>
                                        </p:attrNameLst>
                                      </p:cBhvr>
                                      <p:tavLst>
                                        <p:tav tm="0">
                                          <p:val>
                                            <p:strVal val="#ppt_h"/>
                                          </p:val>
                                        </p:tav>
                                        <p:tav tm="100000">
                                          <p:val>
                                            <p:strVal val="#ppt_h"/>
                                          </p:val>
                                        </p:tav>
                                      </p:tavLst>
                                    </p:anim>
                                    <p:animEffect transition="in" filter="fade">
                                      <p:cBhvr>
                                        <p:cTn id="9" dur="1000"/>
                                        <p:tgtEl>
                                          <p:spTgt spid="5135"/>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5130"/>
                                        </p:tgtEl>
                                        <p:attrNameLst>
                                          <p:attrName>style.visibility</p:attrName>
                                        </p:attrNameLst>
                                      </p:cBhvr>
                                      <p:to>
                                        <p:strVal val="visible"/>
                                      </p:to>
                                    </p:set>
                                    <p:anim calcmode="lin" valueType="num">
                                      <p:cBhvr>
                                        <p:cTn id="14" dur="500" fill="hold"/>
                                        <p:tgtEl>
                                          <p:spTgt spid="5130"/>
                                        </p:tgtEl>
                                        <p:attrNameLst>
                                          <p:attrName>ppt_w</p:attrName>
                                        </p:attrNameLst>
                                      </p:cBhvr>
                                      <p:tavLst>
                                        <p:tav tm="0">
                                          <p:val>
                                            <p:fltVal val="0"/>
                                          </p:val>
                                        </p:tav>
                                        <p:tav tm="100000">
                                          <p:val>
                                            <p:strVal val="#ppt_w"/>
                                          </p:val>
                                        </p:tav>
                                      </p:tavLst>
                                    </p:anim>
                                    <p:anim calcmode="lin" valueType="num">
                                      <p:cBhvr>
                                        <p:cTn id="15" dur="500" fill="hold"/>
                                        <p:tgtEl>
                                          <p:spTgt spid="51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3"/>
          <p:cNvSpPr>
            <a:spLocks noGrp="1"/>
          </p:cNvSpPr>
          <p:nvPr>
            <p:ph type="sldNum" sz="quarter" idx="12"/>
          </p:nvPr>
        </p:nvSpPr>
        <p:spPr/>
        <p:txBody>
          <a:bodyPr/>
          <a:lstStyle/>
          <a:p>
            <a:fld id="{D1FC1599-4D28-4799-A1E5-E0753EF276B9}" type="slidenum">
              <a:rPr lang="en-US"/>
              <a:pPr/>
              <a:t>5</a:t>
            </a:fld>
            <a:endParaRPr lang="en-US"/>
          </a:p>
        </p:txBody>
      </p:sp>
      <p:grpSp>
        <p:nvGrpSpPr>
          <p:cNvPr id="6179" name="Group 35"/>
          <p:cNvGrpSpPr>
            <a:grpSpLocks/>
          </p:cNvGrpSpPr>
          <p:nvPr/>
        </p:nvGrpSpPr>
        <p:grpSpPr bwMode="auto">
          <a:xfrm>
            <a:off x="2801938" y="685800"/>
            <a:ext cx="3235325" cy="457200"/>
            <a:chOff x="1861" y="192"/>
            <a:chExt cx="2038" cy="288"/>
          </a:xfrm>
        </p:grpSpPr>
        <p:sp>
          <p:nvSpPr>
            <p:cNvPr id="6147" name="Text Box 3"/>
            <p:cNvSpPr txBox="1">
              <a:spLocks noChangeArrowheads="1"/>
            </p:cNvSpPr>
            <p:nvPr/>
          </p:nvSpPr>
          <p:spPr bwMode="auto">
            <a:xfrm>
              <a:off x="1861" y="192"/>
              <a:ext cx="2038" cy="288"/>
            </a:xfrm>
            <a:prstGeom prst="rect">
              <a:avLst/>
            </a:prstGeom>
            <a:noFill/>
            <a:ln w="9525">
              <a:noFill/>
              <a:miter lim="800000"/>
              <a:headEnd/>
              <a:tailEnd/>
            </a:ln>
            <a:effectLst/>
          </p:spPr>
          <p:txBody>
            <a:bodyPr wrap="none">
              <a:spAutoFit/>
            </a:bodyPr>
            <a:lstStyle/>
            <a:p>
              <a:r>
                <a:rPr lang="en-US"/>
                <a:t>N</a:t>
              </a:r>
              <a:r>
                <a:rPr lang="en-US" baseline="-25000"/>
                <a:t>2</a:t>
              </a:r>
              <a:r>
                <a:rPr lang="en-US"/>
                <a:t>O</a:t>
              </a:r>
              <a:r>
                <a:rPr lang="en-US" baseline="-25000"/>
                <a:t>4</a:t>
              </a:r>
              <a:r>
                <a:rPr lang="en-US"/>
                <a:t> </a:t>
              </a:r>
              <a:r>
                <a:rPr lang="en-US" sz="2000"/>
                <a:t>(</a:t>
              </a:r>
              <a:r>
                <a:rPr lang="en-US" sz="2000" i="1"/>
                <a:t>g</a:t>
              </a:r>
              <a:r>
                <a:rPr lang="en-US" sz="2000"/>
                <a:t>)</a:t>
              </a:r>
              <a:r>
                <a:rPr lang="en-US"/>
                <a:t>          2NO</a:t>
              </a:r>
              <a:r>
                <a:rPr lang="en-US" baseline="-25000"/>
                <a:t>2</a:t>
              </a:r>
              <a:r>
                <a:rPr lang="en-US"/>
                <a:t> </a:t>
              </a:r>
              <a:r>
                <a:rPr lang="en-US" sz="2000"/>
                <a:t>(</a:t>
              </a:r>
              <a:r>
                <a:rPr lang="en-US" sz="2000" i="1"/>
                <a:t>g</a:t>
              </a:r>
              <a:r>
                <a:rPr lang="en-US" sz="2000"/>
                <a:t>)</a:t>
              </a:r>
            </a:p>
          </p:txBody>
        </p:sp>
        <p:sp>
          <p:nvSpPr>
            <p:cNvPr id="6148" name="Line 4"/>
            <p:cNvSpPr>
              <a:spLocks noChangeShapeType="1"/>
            </p:cNvSpPr>
            <p:nvPr/>
          </p:nvSpPr>
          <p:spPr bwMode="auto">
            <a:xfrm>
              <a:off x="2688" y="296"/>
              <a:ext cx="384" cy="0"/>
            </a:xfrm>
            <a:prstGeom prst="line">
              <a:avLst/>
            </a:prstGeom>
            <a:noFill/>
            <a:ln w="28575">
              <a:solidFill>
                <a:schemeClr val="tx1"/>
              </a:solidFill>
              <a:round/>
              <a:headEnd/>
              <a:tailEnd type="triangle" w="med" len="med"/>
            </a:ln>
            <a:effectLst/>
          </p:spPr>
          <p:txBody>
            <a:bodyPr/>
            <a:lstStyle/>
            <a:p>
              <a:endParaRPr lang="en-US"/>
            </a:p>
          </p:txBody>
        </p:sp>
        <p:sp>
          <p:nvSpPr>
            <p:cNvPr id="6149" name="Line 5"/>
            <p:cNvSpPr>
              <a:spLocks noChangeShapeType="1"/>
            </p:cNvSpPr>
            <p:nvPr/>
          </p:nvSpPr>
          <p:spPr bwMode="auto">
            <a:xfrm flipH="1">
              <a:off x="2688" y="392"/>
              <a:ext cx="384" cy="0"/>
            </a:xfrm>
            <a:prstGeom prst="line">
              <a:avLst/>
            </a:prstGeom>
            <a:noFill/>
            <a:ln w="28575">
              <a:solidFill>
                <a:schemeClr val="tx1"/>
              </a:solidFill>
              <a:round/>
              <a:headEnd/>
              <a:tailEnd type="triangle" w="med" len="med"/>
            </a:ln>
            <a:effectLst/>
          </p:spPr>
          <p:txBody>
            <a:bodyPr/>
            <a:lstStyle/>
            <a:p>
              <a:endParaRPr lang="en-US"/>
            </a:p>
          </p:txBody>
        </p:sp>
      </p:grpSp>
      <p:sp>
        <p:nvSpPr>
          <p:cNvPr id="6151" name="Text Box 7"/>
          <p:cNvSpPr txBox="1">
            <a:spLocks noChangeArrowheads="1"/>
          </p:cNvSpPr>
          <p:nvPr/>
        </p:nvSpPr>
        <p:spPr bwMode="auto">
          <a:xfrm>
            <a:off x="4205288" y="1701800"/>
            <a:ext cx="1881187" cy="457200"/>
          </a:xfrm>
          <a:prstGeom prst="rect">
            <a:avLst/>
          </a:prstGeom>
          <a:noFill/>
          <a:ln w="9525">
            <a:noFill/>
            <a:miter lim="800000"/>
            <a:headEnd/>
            <a:tailEnd/>
          </a:ln>
          <a:effectLst/>
        </p:spPr>
        <p:txBody>
          <a:bodyPr wrap="none">
            <a:spAutoFit/>
          </a:bodyPr>
          <a:lstStyle/>
          <a:p>
            <a:r>
              <a:rPr lang="en-US"/>
              <a:t>= 4.63 x 10</a:t>
            </a:r>
            <a:r>
              <a:rPr lang="en-US" baseline="30000"/>
              <a:t>-3</a:t>
            </a:r>
            <a:endParaRPr lang="en-US"/>
          </a:p>
        </p:txBody>
      </p:sp>
      <p:grpSp>
        <p:nvGrpSpPr>
          <p:cNvPr id="6177" name="Group 33"/>
          <p:cNvGrpSpPr>
            <a:grpSpLocks/>
          </p:cNvGrpSpPr>
          <p:nvPr/>
        </p:nvGrpSpPr>
        <p:grpSpPr bwMode="auto">
          <a:xfrm>
            <a:off x="2667000" y="1447800"/>
            <a:ext cx="1597025" cy="950913"/>
            <a:chOff x="1776" y="672"/>
            <a:chExt cx="1006" cy="599"/>
          </a:xfrm>
        </p:grpSpPr>
        <p:sp>
          <p:nvSpPr>
            <p:cNvPr id="6150" name="Text Box 6"/>
            <p:cNvSpPr txBox="1">
              <a:spLocks noChangeArrowheads="1"/>
            </p:cNvSpPr>
            <p:nvPr/>
          </p:nvSpPr>
          <p:spPr bwMode="auto">
            <a:xfrm>
              <a:off x="1776" y="833"/>
              <a:ext cx="462" cy="288"/>
            </a:xfrm>
            <a:prstGeom prst="rect">
              <a:avLst/>
            </a:prstGeom>
            <a:noFill/>
            <a:ln w="9525">
              <a:noFill/>
              <a:miter lim="800000"/>
              <a:headEnd/>
              <a:tailEnd/>
            </a:ln>
            <a:effectLst/>
          </p:spPr>
          <p:txBody>
            <a:bodyPr wrap="none">
              <a:spAutoFit/>
            </a:bodyPr>
            <a:lstStyle/>
            <a:p>
              <a:r>
                <a:rPr lang="en-US" i="1"/>
                <a:t>K</a:t>
              </a:r>
              <a:r>
                <a:rPr lang="en-US"/>
                <a:t> = </a:t>
              </a:r>
              <a:endParaRPr lang="en-US" i="1"/>
            </a:p>
          </p:txBody>
        </p:sp>
        <p:grpSp>
          <p:nvGrpSpPr>
            <p:cNvPr id="6155" name="Group 11"/>
            <p:cNvGrpSpPr>
              <a:grpSpLocks/>
            </p:cNvGrpSpPr>
            <p:nvPr/>
          </p:nvGrpSpPr>
          <p:grpSpPr bwMode="auto">
            <a:xfrm>
              <a:off x="2130" y="672"/>
              <a:ext cx="652" cy="599"/>
              <a:chOff x="3170" y="2473"/>
              <a:chExt cx="652" cy="599"/>
            </a:xfrm>
          </p:grpSpPr>
          <p:sp>
            <p:nvSpPr>
              <p:cNvPr id="6152" name="Text Box 8"/>
              <p:cNvSpPr txBox="1">
                <a:spLocks noChangeArrowheads="1"/>
              </p:cNvSpPr>
              <p:nvPr/>
            </p:nvSpPr>
            <p:spPr bwMode="auto">
              <a:xfrm>
                <a:off x="3170" y="2473"/>
                <a:ext cx="652" cy="288"/>
              </a:xfrm>
              <a:prstGeom prst="rect">
                <a:avLst/>
              </a:prstGeom>
              <a:noFill/>
              <a:ln w="9525">
                <a:noFill/>
                <a:miter lim="800000"/>
                <a:headEnd/>
                <a:tailEnd/>
              </a:ln>
              <a:effectLst/>
            </p:spPr>
            <p:txBody>
              <a:bodyPr wrap="none">
                <a:spAutoFit/>
              </a:bodyPr>
              <a:lstStyle/>
              <a:p>
                <a:r>
                  <a:rPr lang="en-US"/>
                  <a:t>[NO</a:t>
                </a:r>
                <a:r>
                  <a:rPr lang="en-US" baseline="-25000"/>
                  <a:t>2</a:t>
                </a:r>
                <a:r>
                  <a:rPr lang="en-US"/>
                  <a:t>]</a:t>
                </a:r>
                <a:r>
                  <a:rPr lang="en-US" baseline="30000"/>
                  <a:t>2</a:t>
                </a:r>
                <a:endParaRPr lang="en-US"/>
              </a:p>
            </p:txBody>
          </p:sp>
          <p:sp>
            <p:nvSpPr>
              <p:cNvPr id="6153" name="Text Box 9"/>
              <p:cNvSpPr txBox="1">
                <a:spLocks noChangeArrowheads="1"/>
              </p:cNvSpPr>
              <p:nvPr/>
            </p:nvSpPr>
            <p:spPr bwMode="auto">
              <a:xfrm>
                <a:off x="3170" y="2784"/>
                <a:ext cx="652" cy="288"/>
              </a:xfrm>
              <a:prstGeom prst="rect">
                <a:avLst/>
              </a:prstGeom>
              <a:noFill/>
              <a:ln w="9525">
                <a:noFill/>
                <a:miter lim="800000"/>
                <a:headEnd/>
                <a:tailEnd/>
              </a:ln>
              <a:effectLst/>
            </p:spPr>
            <p:txBody>
              <a:bodyPr wrap="none">
                <a:spAutoFit/>
              </a:bodyPr>
              <a:lstStyle/>
              <a:p>
                <a:r>
                  <a:rPr lang="en-US"/>
                  <a:t>[N</a:t>
                </a:r>
                <a:r>
                  <a:rPr lang="en-US" baseline="-25000"/>
                  <a:t>2</a:t>
                </a:r>
                <a:r>
                  <a:rPr lang="en-US"/>
                  <a:t>O</a:t>
                </a:r>
                <a:r>
                  <a:rPr lang="en-US" baseline="-25000"/>
                  <a:t>4</a:t>
                </a:r>
                <a:r>
                  <a:rPr lang="en-US"/>
                  <a:t>]</a:t>
                </a:r>
              </a:p>
            </p:txBody>
          </p:sp>
          <p:sp>
            <p:nvSpPr>
              <p:cNvPr id="6154" name="Line 10"/>
              <p:cNvSpPr>
                <a:spLocks noChangeShapeType="1"/>
              </p:cNvSpPr>
              <p:nvPr/>
            </p:nvSpPr>
            <p:spPr bwMode="auto">
              <a:xfrm>
                <a:off x="3232" y="2772"/>
                <a:ext cx="528" cy="0"/>
              </a:xfrm>
              <a:prstGeom prst="line">
                <a:avLst/>
              </a:prstGeom>
              <a:noFill/>
              <a:ln w="28575">
                <a:solidFill>
                  <a:schemeClr val="tx1"/>
                </a:solidFill>
                <a:round/>
                <a:headEnd/>
                <a:tailEnd/>
              </a:ln>
              <a:effectLst/>
            </p:spPr>
            <p:txBody>
              <a:bodyPr/>
              <a:lstStyle/>
              <a:p>
                <a:endParaRPr lang="en-US"/>
              </a:p>
            </p:txBody>
          </p:sp>
        </p:grpSp>
      </p:grpSp>
      <p:grpSp>
        <p:nvGrpSpPr>
          <p:cNvPr id="6161" name="Group 17"/>
          <p:cNvGrpSpPr>
            <a:grpSpLocks/>
          </p:cNvGrpSpPr>
          <p:nvPr/>
        </p:nvGrpSpPr>
        <p:grpSpPr bwMode="auto">
          <a:xfrm>
            <a:off x="2805113" y="2895600"/>
            <a:ext cx="3227387" cy="457200"/>
            <a:chOff x="1863" y="1488"/>
            <a:chExt cx="2033" cy="288"/>
          </a:xfrm>
        </p:grpSpPr>
        <p:sp>
          <p:nvSpPr>
            <p:cNvPr id="6157" name="Text Box 13"/>
            <p:cNvSpPr txBox="1">
              <a:spLocks noChangeArrowheads="1"/>
            </p:cNvSpPr>
            <p:nvPr/>
          </p:nvSpPr>
          <p:spPr bwMode="auto">
            <a:xfrm>
              <a:off x="1863" y="1488"/>
              <a:ext cx="2033" cy="288"/>
            </a:xfrm>
            <a:prstGeom prst="rect">
              <a:avLst/>
            </a:prstGeom>
            <a:noFill/>
            <a:ln w="9525">
              <a:noFill/>
              <a:miter lim="800000"/>
              <a:headEnd/>
              <a:tailEnd/>
            </a:ln>
            <a:effectLst/>
          </p:spPr>
          <p:txBody>
            <a:bodyPr wrap="none">
              <a:spAutoFit/>
            </a:bodyPr>
            <a:lstStyle/>
            <a:p>
              <a:r>
                <a:rPr lang="en-US" i="1"/>
                <a:t>a</a:t>
              </a:r>
              <a:r>
                <a:rPr lang="en-US"/>
                <a:t>A + </a:t>
              </a:r>
              <a:r>
                <a:rPr lang="en-US" i="1"/>
                <a:t>b</a:t>
              </a:r>
              <a:r>
                <a:rPr lang="en-US"/>
                <a:t>B          </a:t>
              </a:r>
              <a:r>
                <a:rPr lang="en-US" i="1"/>
                <a:t>c</a:t>
              </a:r>
              <a:r>
                <a:rPr lang="en-US"/>
                <a:t>C + </a:t>
              </a:r>
              <a:r>
                <a:rPr lang="en-US" i="1"/>
                <a:t>d</a:t>
              </a:r>
              <a:r>
                <a:rPr lang="en-US"/>
                <a:t>D</a:t>
              </a:r>
              <a:endParaRPr lang="en-US" i="1"/>
            </a:p>
          </p:txBody>
        </p:sp>
        <p:sp>
          <p:nvSpPr>
            <p:cNvPr id="6159" name="Line 15"/>
            <p:cNvSpPr>
              <a:spLocks noChangeShapeType="1"/>
            </p:cNvSpPr>
            <p:nvPr/>
          </p:nvSpPr>
          <p:spPr bwMode="auto">
            <a:xfrm>
              <a:off x="2688" y="1592"/>
              <a:ext cx="384" cy="0"/>
            </a:xfrm>
            <a:prstGeom prst="line">
              <a:avLst/>
            </a:prstGeom>
            <a:noFill/>
            <a:ln w="28575">
              <a:solidFill>
                <a:schemeClr val="tx1"/>
              </a:solidFill>
              <a:round/>
              <a:headEnd/>
              <a:tailEnd type="triangle" w="med" len="med"/>
            </a:ln>
            <a:effectLst/>
          </p:spPr>
          <p:txBody>
            <a:bodyPr/>
            <a:lstStyle/>
            <a:p>
              <a:endParaRPr lang="en-US"/>
            </a:p>
          </p:txBody>
        </p:sp>
        <p:sp>
          <p:nvSpPr>
            <p:cNvPr id="6160" name="Line 16"/>
            <p:cNvSpPr>
              <a:spLocks noChangeShapeType="1"/>
            </p:cNvSpPr>
            <p:nvPr/>
          </p:nvSpPr>
          <p:spPr bwMode="auto">
            <a:xfrm flipH="1">
              <a:off x="2688" y="1688"/>
              <a:ext cx="384" cy="0"/>
            </a:xfrm>
            <a:prstGeom prst="line">
              <a:avLst/>
            </a:prstGeom>
            <a:noFill/>
            <a:ln w="28575">
              <a:solidFill>
                <a:schemeClr val="tx1"/>
              </a:solidFill>
              <a:round/>
              <a:headEnd/>
              <a:tailEnd type="triangle" w="med" len="med"/>
            </a:ln>
            <a:effectLst/>
          </p:spPr>
          <p:txBody>
            <a:bodyPr/>
            <a:lstStyle/>
            <a:p>
              <a:endParaRPr lang="en-US"/>
            </a:p>
          </p:txBody>
        </p:sp>
      </p:grpSp>
      <p:grpSp>
        <p:nvGrpSpPr>
          <p:cNvPr id="6168" name="Group 24"/>
          <p:cNvGrpSpPr>
            <a:grpSpLocks/>
          </p:cNvGrpSpPr>
          <p:nvPr/>
        </p:nvGrpSpPr>
        <p:grpSpPr bwMode="auto">
          <a:xfrm>
            <a:off x="1981200" y="3657600"/>
            <a:ext cx="1738313" cy="950913"/>
            <a:chOff x="1046" y="2696"/>
            <a:chExt cx="1095" cy="599"/>
          </a:xfrm>
        </p:grpSpPr>
        <p:sp>
          <p:nvSpPr>
            <p:cNvPr id="6163" name="Text Box 19"/>
            <p:cNvSpPr txBox="1">
              <a:spLocks noChangeArrowheads="1"/>
            </p:cNvSpPr>
            <p:nvPr/>
          </p:nvSpPr>
          <p:spPr bwMode="auto">
            <a:xfrm>
              <a:off x="1046" y="2857"/>
              <a:ext cx="462" cy="288"/>
            </a:xfrm>
            <a:prstGeom prst="rect">
              <a:avLst/>
            </a:prstGeom>
            <a:noFill/>
            <a:ln w="9525">
              <a:noFill/>
              <a:miter lim="800000"/>
              <a:headEnd/>
              <a:tailEnd/>
            </a:ln>
            <a:effectLst/>
          </p:spPr>
          <p:txBody>
            <a:bodyPr wrap="none">
              <a:spAutoFit/>
            </a:bodyPr>
            <a:lstStyle/>
            <a:p>
              <a:r>
                <a:rPr lang="en-US" i="1"/>
                <a:t>K</a:t>
              </a:r>
              <a:r>
                <a:rPr lang="en-US"/>
                <a:t> = </a:t>
              </a:r>
              <a:endParaRPr lang="en-US" i="1"/>
            </a:p>
          </p:txBody>
        </p:sp>
        <p:grpSp>
          <p:nvGrpSpPr>
            <p:cNvPr id="6167" name="Group 23"/>
            <p:cNvGrpSpPr>
              <a:grpSpLocks/>
            </p:cNvGrpSpPr>
            <p:nvPr/>
          </p:nvGrpSpPr>
          <p:grpSpPr bwMode="auto">
            <a:xfrm>
              <a:off x="1400" y="2696"/>
              <a:ext cx="741" cy="599"/>
              <a:chOff x="3379" y="2761"/>
              <a:chExt cx="741" cy="599"/>
            </a:xfrm>
          </p:grpSpPr>
          <p:sp>
            <p:nvSpPr>
              <p:cNvPr id="6164" name="Text Box 20"/>
              <p:cNvSpPr txBox="1">
                <a:spLocks noChangeArrowheads="1"/>
              </p:cNvSpPr>
              <p:nvPr/>
            </p:nvSpPr>
            <p:spPr bwMode="auto">
              <a:xfrm>
                <a:off x="3379" y="2761"/>
                <a:ext cx="741" cy="288"/>
              </a:xfrm>
              <a:prstGeom prst="rect">
                <a:avLst/>
              </a:prstGeom>
              <a:noFill/>
              <a:ln w="9525">
                <a:noFill/>
                <a:miter lim="800000"/>
                <a:headEnd/>
                <a:tailEnd/>
              </a:ln>
              <a:effectLst/>
            </p:spPr>
            <p:txBody>
              <a:bodyPr wrap="none">
                <a:spAutoFit/>
              </a:bodyPr>
              <a:lstStyle/>
              <a:p>
                <a:r>
                  <a:rPr lang="en-US"/>
                  <a:t>[C]</a:t>
                </a:r>
                <a:r>
                  <a:rPr lang="en-US" baseline="30000"/>
                  <a:t>c</a:t>
                </a:r>
                <a:r>
                  <a:rPr lang="en-US"/>
                  <a:t>[D]</a:t>
                </a:r>
                <a:r>
                  <a:rPr lang="en-US" baseline="30000"/>
                  <a:t>d</a:t>
                </a:r>
                <a:endParaRPr lang="en-US"/>
              </a:p>
            </p:txBody>
          </p:sp>
          <p:sp>
            <p:nvSpPr>
              <p:cNvPr id="6165" name="Text Box 21"/>
              <p:cNvSpPr txBox="1">
                <a:spLocks noChangeArrowheads="1"/>
              </p:cNvSpPr>
              <p:nvPr/>
            </p:nvSpPr>
            <p:spPr bwMode="auto">
              <a:xfrm>
                <a:off x="3386" y="3072"/>
                <a:ext cx="726" cy="288"/>
              </a:xfrm>
              <a:prstGeom prst="rect">
                <a:avLst/>
              </a:prstGeom>
              <a:noFill/>
              <a:ln w="9525">
                <a:noFill/>
                <a:miter lim="800000"/>
                <a:headEnd/>
                <a:tailEnd/>
              </a:ln>
              <a:effectLst/>
            </p:spPr>
            <p:txBody>
              <a:bodyPr wrap="none">
                <a:spAutoFit/>
              </a:bodyPr>
              <a:lstStyle/>
              <a:p>
                <a:r>
                  <a:rPr lang="en-US"/>
                  <a:t>[A]</a:t>
                </a:r>
                <a:r>
                  <a:rPr lang="en-US" baseline="30000"/>
                  <a:t>a</a:t>
                </a:r>
                <a:r>
                  <a:rPr lang="en-US"/>
                  <a:t>[B]</a:t>
                </a:r>
                <a:r>
                  <a:rPr lang="en-US" baseline="30000"/>
                  <a:t>b</a:t>
                </a:r>
                <a:endParaRPr lang="en-US"/>
              </a:p>
            </p:txBody>
          </p:sp>
          <p:sp>
            <p:nvSpPr>
              <p:cNvPr id="6166" name="Line 22"/>
              <p:cNvSpPr>
                <a:spLocks noChangeShapeType="1"/>
              </p:cNvSpPr>
              <p:nvPr/>
            </p:nvSpPr>
            <p:spPr bwMode="auto">
              <a:xfrm>
                <a:off x="3413" y="3060"/>
                <a:ext cx="672" cy="0"/>
              </a:xfrm>
              <a:prstGeom prst="line">
                <a:avLst/>
              </a:prstGeom>
              <a:noFill/>
              <a:ln w="28575">
                <a:solidFill>
                  <a:schemeClr val="tx1"/>
                </a:solidFill>
                <a:round/>
                <a:headEnd/>
                <a:tailEnd/>
              </a:ln>
              <a:effectLst/>
            </p:spPr>
            <p:txBody>
              <a:bodyPr/>
              <a:lstStyle/>
              <a:p>
                <a:endParaRPr lang="en-US"/>
              </a:p>
            </p:txBody>
          </p:sp>
        </p:grpSp>
      </p:grpSp>
      <p:sp>
        <p:nvSpPr>
          <p:cNvPr id="6169" name="Text Box 25"/>
          <p:cNvSpPr txBox="1">
            <a:spLocks noChangeArrowheads="1"/>
          </p:cNvSpPr>
          <p:nvPr/>
        </p:nvSpPr>
        <p:spPr bwMode="auto">
          <a:xfrm>
            <a:off x="4535488" y="3849688"/>
            <a:ext cx="3084512" cy="514350"/>
          </a:xfrm>
          <a:prstGeom prst="rect">
            <a:avLst/>
          </a:prstGeom>
          <a:noFill/>
          <a:ln w="57150" cmpd="thinThick">
            <a:solidFill>
              <a:schemeClr val="tx1"/>
            </a:solidFill>
            <a:miter lim="800000"/>
            <a:headEnd/>
            <a:tailEnd/>
          </a:ln>
          <a:effectLst/>
        </p:spPr>
        <p:txBody>
          <a:bodyPr wrap="none">
            <a:spAutoFit/>
          </a:bodyPr>
          <a:lstStyle/>
          <a:p>
            <a:r>
              <a:rPr lang="en-US" b="1" i="1"/>
              <a:t>Law of Mass Action</a:t>
            </a:r>
          </a:p>
        </p:txBody>
      </p:sp>
      <p:pic>
        <p:nvPicPr>
          <p:cNvPr id="6184" name="Picture 40" descr="14_01"/>
          <p:cNvPicPr>
            <a:picLocks noChangeAspect="1" noChangeArrowheads="1"/>
          </p:cNvPicPr>
          <p:nvPr/>
        </p:nvPicPr>
        <p:blipFill>
          <a:blip r:embed="rId2" cstate="print"/>
          <a:srcRect t="4611"/>
          <a:stretch>
            <a:fillRect/>
          </a:stretch>
        </p:blipFill>
        <p:spPr bwMode="auto">
          <a:xfrm>
            <a:off x="2286000" y="5105400"/>
            <a:ext cx="4876800" cy="15763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6184"/>
                                        </p:tgtEl>
                                        <p:attrNameLst>
                                          <p:attrName>style.visibility</p:attrName>
                                        </p:attrNameLst>
                                      </p:cBhvr>
                                      <p:to>
                                        <p:strVal val="visible"/>
                                      </p:to>
                                    </p:set>
                                    <p:anim calcmode="lin" valueType="num">
                                      <p:cBhvr>
                                        <p:cTn id="7" dur="1000" fill="hold"/>
                                        <p:tgtEl>
                                          <p:spTgt spid="6184"/>
                                        </p:tgtEl>
                                        <p:attrNameLst>
                                          <p:attrName>ppt_w</p:attrName>
                                        </p:attrNameLst>
                                      </p:cBhvr>
                                      <p:tavLst>
                                        <p:tav tm="0">
                                          <p:val>
                                            <p:strVal val="#ppt_w*0.70"/>
                                          </p:val>
                                        </p:tav>
                                        <p:tav tm="100000">
                                          <p:val>
                                            <p:strVal val="#ppt_w"/>
                                          </p:val>
                                        </p:tav>
                                      </p:tavLst>
                                    </p:anim>
                                    <p:anim calcmode="lin" valueType="num">
                                      <p:cBhvr>
                                        <p:cTn id="8" dur="1000" fill="hold"/>
                                        <p:tgtEl>
                                          <p:spTgt spid="6184"/>
                                        </p:tgtEl>
                                        <p:attrNameLst>
                                          <p:attrName>ppt_h</p:attrName>
                                        </p:attrNameLst>
                                      </p:cBhvr>
                                      <p:tavLst>
                                        <p:tav tm="0">
                                          <p:val>
                                            <p:strVal val="#ppt_h"/>
                                          </p:val>
                                        </p:tav>
                                        <p:tav tm="100000">
                                          <p:val>
                                            <p:strVal val="#ppt_h"/>
                                          </p:val>
                                        </p:tav>
                                      </p:tavLst>
                                    </p:anim>
                                    <p:animEffect transition="in" filter="fade">
                                      <p:cBhvr>
                                        <p:cTn id="9" dur="1000"/>
                                        <p:tgtEl>
                                          <p:spTgt spid="618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6177"/>
                                        </p:tgtEl>
                                        <p:attrNameLst>
                                          <p:attrName>style.visibility</p:attrName>
                                        </p:attrNameLst>
                                      </p:cBhvr>
                                      <p:to>
                                        <p:strVal val="visible"/>
                                      </p:to>
                                    </p:set>
                                    <p:anim calcmode="lin" valueType="num">
                                      <p:cBhvr additive="base">
                                        <p:cTn id="14" dur="500" fill="hold"/>
                                        <p:tgtEl>
                                          <p:spTgt spid="6177"/>
                                        </p:tgtEl>
                                        <p:attrNameLst>
                                          <p:attrName>ppt_x</p:attrName>
                                        </p:attrNameLst>
                                      </p:cBhvr>
                                      <p:tavLst>
                                        <p:tav tm="0">
                                          <p:val>
                                            <p:strVal val="0-#ppt_w/2"/>
                                          </p:val>
                                        </p:tav>
                                        <p:tav tm="100000">
                                          <p:val>
                                            <p:strVal val="#ppt_x"/>
                                          </p:val>
                                        </p:tav>
                                      </p:tavLst>
                                    </p:anim>
                                    <p:anim calcmode="lin" valueType="num">
                                      <p:cBhvr additive="base">
                                        <p:cTn id="15" dur="500" fill="hold"/>
                                        <p:tgtEl>
                                          <p:spTgt spid="617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6151"/>
                                        </p:tgtEl>
                                        <p:attrNameLst>
                                          <p:attrName>style.visibility</p:attrName>
                                        </p:attrNameLst>
                                      </p:cBhvr>
                                      <p:to>
                                        <p:strVal val="visible"/>
                                      </p:to>
                                    </p:set>
                                    <p:anim calcmode="lin" valueType="num">
                                      <p:cBhvr additive="base">
                                        <p:cTn id="20" dur="500" fill="hold"/>
                                        <p:tgtEl>
                                          <p:spTgt spid="6151"/>
                                        </p:tgtEl>
                                        <p:attrNameLst>
                                          <p:attrName>ppt_x</p:attrName>
                                        </p:attrNameLst>
                                      </p:cBhvr>
                                      <p:tavLst>
                                        <p:tav tm="0">
                                          <p:val>
                                            <p:strVal val="1+#ppt_w/2"/>
                                          </p:val>
                                        </p:tav>
                                        <p:tav tm="100000">
                                          <p:val>
                                            <p:strVal val="#ppt_x"/>
                                          </p:val>
                                        </p:tav>
                                      </p:tavLst>
                                    </p:anim>
                                    <p:anim calcmode="lin" valueType="num">
                                      <p:cBhvr additive="base">
                                        <p:cTn id="21" dur="500" fill="hold"/>
                                        <p:tgtEl>
                                          <p:spTgt spid="6151"/>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6161"/>
                                        </p:tgtEl>
                                        <p:attrNameLst>
                                          <p:attrName>style.visibility</p:attrName>
                                        </p:attrNameLst>
                                      </p:cBhvr>
                                      <p:to>
                                        <p:strVal val="visible"/>
                                      </p:to>
                                    </p:set>
                                    <p:anim calcmode="lin" valueType="num">
                                      <p:cBhvr additive="base">
                                        <p:cTn id="26" dur="500" fill="hold"/>
                                        <p:tgtEl>
                                          <p:spTgt spid="6161"/>
                                        </p:tgtEl>
                                        <p:attrNameLst>
                                          <p:attrName>ppt_x</p:attrName>
                                        </p:attrNameLst>
                                      </p:cBhvr>
                                      <p:tavLst>
                                        <p:tav tm="0">
                                          <p:val>
                                            <p:strVal val="0-#ppt_w/2"/>
                                          </p:val>
                                        </p:tav>
                                        <p:tav tm="100000">
                                          <p:val>
                                            <p:strVal val="#ppt_x"/>
                                          </p:val>
                                        </p:tav>
                                      </p:tavLst>
                                    </p:anim>
                                    <p:anim calcmode="lin" valueType="num">
                                      <p:cBhvr additive="base">
                                        <p:cTn id="27" dur="500" fill="hold"/>
                                        <p:tgtEl>
                                          <p:spTgt spid="6161"/>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6168"/>
                                        </p:tgtEl>
                                        <p:attrNameLst>
                                          <p:attrName>style.visibility</p:attrName>
                                        </p:attrNameLst>
                                      </p:cBhvr>
                                      <p:to>
                                        <p:strVal val="visible"/>
                                      </p:to>
                                    </p:set>
                                    <p:anim calcmode="lin" valueType="num">
                                      <p:cBhvr additive="base">
                                        <p:cTn id="32" dur="500" fill="hold"/>
                                        <p:tgtEl>
                                          <p:spTgt spid="6168"/>
                                        </p:tgtEl>
                                        <p:attrNameLst>
                                          <p:attrName>ppt_x</p:attrName>
                                        </p:attrNameLst>
                                      </p:cBhvr>
                                      <p:tavLst>
                                        <p:tav tm="0">
                                          <p:val>
                                            <p:strVal val="0-#ppt_w/2"/>
                                          </p:val>
                                        </p:tav>
                                        <p:tav tm="100000">
                                          <p:val>
                                            <p:strVal val="#ppt_x"/>
                                          </p:val>
                                        </p:tav>
                                      </p:tavLst>
                                    </p:anim>
                                    <p:anim calcmode="lin" valueType="num">
                                      <p:cBhvr additive="base">
                                        <p:cTn id="33" dur="500" fill="hold"/>
                                        <p:tgtEl>
                                          <p:spTgt spid="6168"/>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6169"/>
                                        </p:tgtEl>
                                        <p:attrNameLst>
                                          <p:attrName>style.visibility</p:attrName>
                                        </p:attrNameLst>
                                      </p:cBhvr>
                                      <p:to>
                                        <p:strVal val="visible"/>
                                      </p:to>
                                    </p:set>
                                    <p:anim calcmode="lin" valueType="num">
                                      <p:cBhvr>
                                        <p:cTn id="38" dur="500" fill="hold"/>
                                        <p:tgtEl>
                                          <p:spTgt spid="6169"/>
                                        </p:tgtEl>
                                        <p:attrNameLst>
                                          <p:attrName>ppt_w</p:attrName>
                                        </p:attrNameLst>
                                      </p:cBhvr>
                                      <p:tavLst>
                                        <p:tav tm="0">
                                          <p:val>
                                            <p:fltVal val="0"/>
                                          </p:val>
                                        </p:tav>
                                        <p:tav tm="100000">
                                          <p:val>
                                            <p:strVal val="#ppt_w"/>
                                          </p:val>
                                        </p:tav>
                                      </p:tavLst>
                                    </p:anim>
                                    <p:anim calcmode="lin" valueType="num">
                                      <p:cBhvr>
                                        <p:cTn id="39" dur="500" fill="hold"/>
                                        <p:tgtEl>
                                          <p:spTgt spid="616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utoUpdateAnimBg="0"/>
      <p:bldP spid="6169"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3"/>
          <p:cNvSpPr>
            <a:spLocks noGrp="1"/>
          </p:cNvSpPr>
          <p:nvPr>
            <p:ph type="sldNum" sz="quarter" idx="12"/>
          </p:nvPr>
        </p:nvSpPr>
        <p:spPr/>
        <p:txBody>
          <a:bodyPr/>
          <a:lstStyle/>
          <a:p>
            <a:fld id="{6973AC84-5848-4500-B498-E4E00DF34558}" type="slidenum">
              <a:rPr lang="en-US"/>
              <a:pPr/>
              <a:t>6</a:t>
            </a:fld>
            <a:endParaRPr lang="en-US"/>
          </a:p>
        </p:txBody>
      </p:sp>
      <p:sp>
        <p:nvSpPr>
          <p:cNvPr id="30724" name="Text Box 4"/>
          <p:cNvSpPr txBox="1">
            <a:spLocks noChangeArrowheads="1"/>
          </p:cNvSpPr>
          <p:nvPr/>
        </p:nvSpPr>
        <p:spPr bwMode="auto">
          <a:xfrm>
            <a:off x="884238" y="2667000"/>
            <a:ext cx="1081087" cy="457200"/>
          </a:xfrm>
          <a:prstGeom prst="rect">
            <a:avLst/>
          </a:prstGeom>
          <a:noFill/>
          <a:ln w="9525">
            <a:noFill/>
            <a:miter lim="800000"/>
            <a:headEnd/>
            <a:tailEnd/>
          </a:ln>
          <a:effectLst/>
        </p:spPr>
        <p:txBody>
          <a:bodyPr wrap="none">
            <a:spAutoFit/>
          </a:bodyPr>
          <a:lstStyle/>
          <a:p>
            <a:r>
              <a:rPr lang="en-US" i="1"/>
              <a:t>K</a:t>
            </a:r>
            <a:r>
              <a:rPr lang="en-US"/>
              <a:t> &gt;&gt; 1</a:t>
            </a:r>
            <a:endParaRPr lang="en-US" i="1"/>
          </a:p>
        </p:txBody>
      </p:sp>
      <p:sp>
        <p:nvSpPr>
          <p:cNvPr id="30725" name="Text Box 5"/>
          <p:cNvSpPr txBox="1">
            <a:spLocks noChangeArrowheads="1"/>
          </p:cNvSpPr>
          <p:nvPr/>
        </p:nvSpPr>
        <p:spPr bwMode="auto">
          <a:xfrm>
            <a:off x="884238" y="3200400"/>
            <a:ext cx="1081087" cy="457200"/>
          </a:xfrm>
          <a:prstGeom prst="rect">
            <a:avLst/>
          </a:prstGeom>
          <a:noFill/>
          <a:ln w="9525">
            <a:noFill/>
            <a:miter lim="800000"/>
            <a:headEnd/>
            <a:tailEnd/>
          </a:ln>
          <a:effectLst/>
        </p:spPr>
        <p:txBody>
          <a:bodyPr wrap="none">
            <a:spAutoFit/>
          </a:bodyPr>
          <a:lstStyle/>
          <a:p>
            <a:r>
              <a:rPr lang="en-US" i="1"/>
              <a:t>K</a:t>
            </a:r>
            <a:r>
              <a:rPr lang="en-US"/>
              <a:t> &lt;&lt; 1</a:t>
            </a:r>
            <a:endParaRPr lang="en-US" i="1"/>
          </a:p>
        </p:txBody>
      </p:sp>
      <p:sp>
        <p:nvSpPr>
          <p:cNvPr id="30726" name="Text Box 6"/>
          <p:cNvSpPr txBox="1">
            <a:spLocks noChangeArrowheads="1"/>
          </p:cNvSpPr>
          <p:nvPr/>
        </p:nvSpPr>
        <p:spPr bwMode="auto">
          <a:xfrm>
            <a:off x="2141538" y="2667000"/>
            <a:ext cx="2667000" cy="457200"/>
          </a:xfrm>
          <a:prstGeom prst="rect">
            <a:avLst/>
          </a:prstGeom>
          <a:noFill/>
          <a:ln w="9525">
            <a:noFill/>
            <a:miter lim="800000"/>
            <a:headEnd/>
            <a:tailEnd/>
          </a:ln>
          <a:effectLst/>
        </p:spPr>
        <p:txBody>
          <a:bodyPr>
            <a:spAutoFit/>
          </a:bodyPr>
          <a:lstStyle/>
          <a:p>
            <a:pPr algn="ctr"/>
            <a:r>
              <a:rPr lang="en-US"/>
              <a:t>Lie to the right</a:t>
            </a:r>
          </a:p>
        </p:txBody>
      </p:sp>
      <p:sp>
        <p:nvSpPr>
          <p:cNvPr id="30727" name="Text Box 7"/>
          <p:cNvSpPr txBox="1">
            <a:spLocks noChangeArrowheads="1"/>
          </p:cNvSpPr>
          <p:nvPr/>
        </p:nvSpPr>
        <p:spPr bwMode="auto">
          <a:xfrm>
            <a:off x="5722938" y="2667000"/>
            <a:ext cx="2514600" cy="457200"/>
          </a:xfrm>
          <a:prstGeom prst="rect">
            <a:avLst/>
          </a:prstGeom>
          <a:noFill/>
          <a:ln w="9525">
            <a:noFill/>
            <a:miter lim="800000"/>
            <a:headEnd/>
            <a:tailEnd/>
          </a:ln>
          <a:effectLst/>
        </p:spPr>
        <p:txBody>
          <a:bodyPr>
            <a:spAutoFit/>
          </a:bodyPr>
          <a:lstStyle/>
          <a:p>
            <a:pPr algn="ctr"/>
            <a:r>
              <a:rPr lang="en-US"/>
              <a:t>Favor products</a:t>
            </a:r>
          </a:p>
        </p:txBody>
      </p:sp>
      <p:sp>
        <p:nvSpPr>
          <p:cNvPr id="30728" name="Text Box 8"/>
          <p:cNvSpPr txBox="1">
            <a:spLocks noChangeArrowheads="1"/>
          </p:cNvSpPr>
          <p:nvPr/>
        </p:nvSpPr>
        <p:spPr bwMode="auto">
          <a:xfrm>
            <a:off x="2141538" y="3200400"/>
            <a:ext cx="2667000" cy="457200"/>
          </a:xfrm>
          <a:prstGeom prst="rect">
            <a:avLst/>
          </a:prstGeom>
          <a:noFill/>
          <a:ln w="9525">
            <a:noFill/>
            <a:miter lim="800000"/>
            <a:headEnd/>
            <a:tailEnd/>
          </a:ln>
          <a:effectLst/>
        </p:spPr>
        <p:txBody>
          <a:bodyPr>
            <a:spAutoFit/>
          </a:bodyPr>
          <a:lstStyle/>
          <a:p>
            <a:pPr algn="ctr"/>
            <a:r>
              <a:rPr lang="en-US"/>
              <a:t>Lie to the left</a:t>
            </a:r>
          </a:p>
        </p:txBody>
      </p:sp>
      <p:sp>
        <p:nvSpPr>
          <p:cNvPr id="30729" name="Text Box 9"/>
          <p:cNvSpPr txBox="1">
            <a:spLocks noChangeArrowheads="1"/>
          </p:cNvSpPr>
          <p:nvPr/>
        </p:nvSpPr>
        <p:spPr bwMode="auto">
          <a:xfrm>
            <a:off x="5722938" y="3200400"/>
            <a:ext cx="2514600" cy="457200"/>
          </a:xfrm>
          <a:prstGeom prst="rect">
            <a:avLst/>
          </a:prstGeom>
          <a:noFill/>
          <a:ln w="9525">
            <a:noFill/>
            <a:miter lim="800000"/>
            <a:headEnd/>
            <a:tailEnd/>
          </a:ln>
          <a:effectLst/>
        </p:spPr>
        <p:txBody>
          <a:bodyPr>
            <a:spAutoFit/>
          </a:bodyPr>
          <a:lstStyle/>
          <a:p>
            <a:pPr algn="ctr"/>
            <a:r>
              <a:rPr lang="en-US"/>
              <a:t>Favor reactants</a:t>
            </a:r>
          </a:p>
        </p:txBody>
      </p:sp>
      <p:sp>
        <p:nvSpPr>
          <p:cNvPr id="30730" name="Text Box 10"/>
          <p:cNvSpPr txBox="1">
            <a:spLocks noChangeArrowheads="1"/>
          </p:cNvSpPr>
          <p:nvPr/>
        </p:nvSpPr>
        <p:spPr bwMode="auto">
          <a:xfrm>
            <a:off x="4114800" y="2046288"/>
            <a:ext cx="2619375" cy="519112"/>
          </a:xfrm>
          <a:prstGeom prst="rect">
            <a:avLst/>
          </a:prstGeom>
          <a:noFill/>
          <a:ln w="9525">
            <a:noFill/>
            <a:miter lim="800000"/>
            <a:headEnd/>
            <a:tailEnd/>
          </a:ln>
          <a:effectLst/>
        </p:spPr>
        <p:txBody>
          <a:bodyPr wrap="none">
            <a:spAutoFit/>
          </a:bodyPr>
          <a:lstStyle/>
          <a:p>
            <a:pPr algn="ctr"/>
            <a:r>
              <a:rPr lang="en-US" sz="2800" u="sng"/>
              <a:t>Equilibrium Will</a:t>
            </a:r>
          </a:p>
        </p:txBody>
      </p:sp>
      <p:grpSp>
        <p:nvGrpSpPr>
          <p:cNvPr id="30733" name="Group 13"/>
          <p:cNvGrpSpPr>
            <a:grpSpLocks/>
          </p:cNvGrpSpPr>
          <p:nvPr/>
        </p:nvGrpSpPr>
        <p:grpSpPr bwMode="auto">
          <a:xfrm>
            <a:off x="1524000" y="954088"/>
            <a:ext cx="1738313" cy="950912"/>
            <a:chOff x="1046" y="2696"/>
            <a:chExt cx="1095" cy="599"/>
          </a:xfrm>
        </p:grpSpPr>
        <p:sp>
          <p:nvSpPr>
            <p:cNvPr id="30734" name="Text Box 14"/>
            <p:cNvSpPr txBox="1">
              <a:spLocks noChangeArrowheads="1"/>
            </p:cNvSpPr>
            <p:nvPr/>
          </p:nvSpPr>
          <p:spPr bwMode="auto">
            <a:xfrm>
              <a:off x="1046" y="2857"/>
              <a:ext cx="462" cy="288"/>
            </a:xfrm>
            <a:prstGeom prst="rect">
              <a:avLst/>
            </a:prstGeom>
            <a:noFill/>
            <a:ln w="9525">
              <a:noFill/>
              <a:miter lim="800000"/>
              <a:headEnd/>
              <a:tailEnd/>
            </a:ln>
            <a:effectLst/>
          </p:spPr>
          <p:txBody>
            <a:bodyPr wrap="none">
              <a:spAutoFit/>
            </a:bodyPr>
            <a:lstStyle/>
            <a:p>
              <a:r>
                <a:rPr lang="en-US" i="1"/>
                <a:t>K</a:t>
              </a:r>
              <a:r>
                <a:rPr lang="en-US"/>
                <a:t> = </a:t>
              </a:r>
              <a:endParaRPr lang="en-US" i="1"/>
            </a:p>
          </p:txBody>
        </p:sp>
        <p:grpSp>
          <p:nvGrpSpPr>
            <p:cNvPr id="30735" name="Group 15"/>
            <p:cNvGrpSpPr>
              <a:grpSpLocks/>
            </p:cNvGrpSpPr>
            <p:nvPr/>
          </p:nvGrpSpPr>
          <p:grpSpPr bwMode="auto">
            <a:xfrm>
              <a:off x="1400" y="2696"/>
              <a:ext cx="741" cy="599"/>
              <a:chOff x="3379" y="2761"/>
              <a:chExt cx="741" cy="599"/>
            </a:xfrm>
          </p:grpSpPr>
          <p:sp>
            <p:nvSpPr>
              <p:cNvPr id="30736" name="Text Box 16"/>
              <p:cNvSpPr txBox="1">
                <a:spLocks noChangeArrowheads="1"/>
              </p:cNvSpPr>
              <p:nvPr/>
            </p:nvSpPr>
            <p:spPr bwMode="auto">
              <a:xfrm>
                <a:off x="3379" y="2761"/>
                <a:ext cx="741" cy="288"/>
              </a:xfrm>
              <a:prstGeom prst="rect">
                <a:avLst/>
              </a:prstGeom>
              <a:noFill/>
              <a:ln w="9525">
                <a:noFill/>
                <a:miter lim="800000"/>
                <a:headEnd/>
                <a:tailEnd/>
              </a:ln>
              <a:effectLst/>
            </p:spPr>
            <p:txBody>
              <a:bodyPr wrap="none">
                <a:spAutoFit/>
              </a:bodyPr>
              <a:lstStyle/>
              <a:p>
                <a:r>
                  <a:rPr lang="en-US"/>
                  <a:t>[C]</a:t>
                </a:r>
                <a:r>
                  <a:rPr lang="en-US" baseline="30000"/>
                  <a:t>c</a:t>
                </a:r>
                <a:r>
                  <a:rPr lang="en-US"/>
                  <a:t>[D]</a:t>
                </a:r>
                <a:r>
                  <a:rPr lang="en-US" baseline="30000"/>
                  <a:t>d</a:t>
                </a:r>
                <a:endParaRPr lang="en-US"/>
              </a:p>
            </p:txBody>
          </p:sp>
          <p:sp>
            <p:nvSpPr>
              <p:cNvPr id="30737" name="Text Box 17"/>
              <p:cNvSpPr txBox="1">
                <a:spLocks noChangeArrowheads="1"/>
              </p:cNvSpPr>
              <p:nvPr/>
            </p:nvSpPr>
            <p:spPr bwMode="auto">
              <a:xfrm>
                <a:off x="3386" y="3072"/>
                <a:ext cx="726" cy="288"/>
              </a:xfrm>
              <a:prstGeom prst="rect">
                <a:avLst/>
              </a:prstGeom>
              <a:noFill/>
              <a:ln w="9525">
                <a:noFill/>
                <a:miter lim="800000"/>
                <a:headEnd/>
                <a:tailEnd/>
              </a:ln>
              <a:effectLst/>
            </p:spPr>
            <p:txBody>
              <a:bodyPr wrap="none">
                <a:spAutoFit/>
              </a:bodyPr>
              <a:lstStyle/>
              <a:p>
                <a:r>
                  <a:rPr lang="en-US"/>
                  <a:t>[A]</a:t>
                </a:r>
                <a:r>
                  <a:rPr lang="en-US" baseline="30000"/>
                  <a:t>a</a:t>
                </a:r>
                <a:r>
                  <a:rPr lang="en-US"/>
                  <a:t>[B]</a:t>
                </a:r>
                <a:r>
                  <a:rPr lang="en-US" baseline="30000"/>
                  <a:t>b</a:t>
                </a:r>
                <a:endParaRPr lang="en-US"/>
              </a:p>
            </p:txBody>
          </p:sp>
          <p:sp>
            <p:nvSpPr>
              <p:cNvPr id="30738" name="Line 18"/>
              <p:cNvSpPr>
                <a:spLocks noChangeShapeType="1"/>
              </p:cNvSpPr>
              <p:nvPr/>
            </p:nvSpPr>
            <p:spPr bwMode="auto">
              <a:xfrm>
                <a:off x="3413" y="3060"/>
                <a:ext cx="672" cy="0"/>
              </a:xfrm>
              <a:prstGeom prst="line">
                <a:avLst/>
              </a:prstGeom>
              <a:noFill/>
              <a:ln w="28575">
                <a:solidFill>
                  <a:schemeClr val="tx1"/>
                </a:solidFill>
                <a:round/>
                <a:headEnd/>
                <a:tailEnd/>
              </a:ln>
              <a:effectLst/>
            </p:spPr>
            <p:txBody>
              <a:bodyPr/>
              <a:lstStyle/>
              <a:p>
                <a:endParaRPr lang="en-US"/>
              </a:p>
            </p:txBody>
          </p:sp>
        </p:grpSp>
      </p:grpSp>
      <p:grpSp>
        <p:nvGrpSpPr>
          <p:cNvPr id="30740" name="Group 20"/>
          <p:cNvGrpSpPr>
            <a:grpSpLocks/>
          </p:cNvGrpSpPr>
          <p:nvPr/>
        </p:nvGrpSpPr>
        <p:grpSpPr bwMode="auto">
          <a:xfrm>
            <a:off x="4557713" y="1143000"/>
            <a:ext cx="3227387" cy="457200"/>
            <a:chOff x="1863" y="1488"/>
            <a:chExt cx="2033" cy="288"/>
          </a:xfrm>
        </p:grpSpPr>
        <p:sp>
          <p:nvSpPr>
            <p:cNvPr id="30741" name="Text Box 21"/>
            <p:cNvSpPr txBox="1">
              <a:spLocks noChangeArrowheads="1"/>
            </p:cNvSpPr>
            <p:nvPr/>
          </p:nvSpPr>
          <p:spPr bwMode="auto">
            <a:xfrm>
              <a:off x="1863" y="1488"/>
              <a:ext cx="2033" cy="288"/>
            </a:xfrm>
            <a:prstGeom prst="rect">
              <a:avLst/>
            </a:prstGeom>
            <a:noFill/>
            <a:ln w="9525">
              <a:noFill/>
              <a:miter lim="800000"/>
              <a:headEnd/>
              <a:tailEnd/>
            </a:ln>
            <a:effectLst/>
          </p:spPr>
          <p:txBody>
            <a:bodyPr wrap="none">
              <a:spAutoFit/>
            </a:bodyPr>
            <a:lstStyle/>
            <a:p>
              <a:r>
                <a:rPr lang="en-US" i="1"/>
                <a:t>a</a:t>
              </a:r>
              <a:r>
                <a:rPr lang="en-US"/>
                <a:t>A + </a:t>
              </a:r>
              <a:r>
                <a:rPr lang="en-US" i="1"/>
                <a:t>b</a:t>
              </a:r>
              <a:r>
                <a:rPr lang="en-US"/>
                <a:t>B          </a:t>
              </a:r>
              <a:r>
                <a:rPr lang="en-US" i="1"/>
                <a:t>c</a:t>
              </a:r>
              <a:r>
                <a:rPr lang="en-US"/>
                <a:t>C + </a:t>
              </a:r>
              <a:r>
                <a:rPr lang="en-US" i="1"/>
                <a:t>d</a:t>
              </a:r>
              <a:r>
                <a:rPr lang="en-US"/>
                <a:t>D</a:t>
              </a:r>
              <a:endParaRPr lang="en-US" i="1"/>
            </a:p>
          </p:txBody>
        </p:sp>
        <p:sp>
          <p:nvSpPr>
            <p:cNvPr id="30742" name="Line 22"/>
            <p:cNvSpPr>
              <a:spLocks noChangeShapeType="1"/>
            </p:cNvSpPr>
            <p:nvPr/>
          </p:nvSpPr>
          <p:spPr bwMode="auto">
            <a:xfrm>
              <a:off x="2688" y="1592"/>
              <a:ext cx="384" cy="0"/>
            </a:xfrm>
            <a:prstGeom prst="line">
              <a:avLst/>
            </a:prstGeom>
            <a:noFill/>
            <a:ln w="28575">
              <a:solidFill>
                <a:schemeClr val="tx1"/>
              </a:solidFill>
              <a:round/>
              <a:headEnd/>
              <a:tailEnd type="triangle" w="med" len="med"/>
            </a:ln>
            <a:effectLst/>
          </p:spPr>
          <p:txBody>
            <a:bodyPr/>
            <a:lstStyle/>
            <a:p>
              <a:endParaRPr lang="en-US"/>
            </a:p>
          </p:txBody>
        </p:sp>
        <p:sp>
          <p:nvSpPr>
            <p:cNvPr id="30743" name="Line 23"/>
            <p:cNvSpPr>
              <a:spLocks noChangeShapeType="1"/>
            </p:cNvSpPr>
            <p:nvPr/>
          </p:nvSpPr>
          <p:spPr bwMode="auto">
            <a:xfrm flipH="1">
              <a:off x="2688" y="1688"/>
              <a:ext cx="384" cy="0"/>
            </a:xfrm>
            <a:prstGeom prst="line">
              <a:avLst/>
            </a:prstGeom>
            <a:noFill/>
            <a:ln w="28575">
              <a:solidFill>
                <a:schemeClr val="tx1"/>
              </a:solidFill>
              <a:round/>
              <a:headEnd/>
              <a:tailEnd type="triangle" w="med" len="med"/>
            </a:ln>
            <a:effectLst/>
          </p:spPr>
          <p:txBody>
            <a:bodyPr/>
            <a:lstStyle/>
            <a:p>
              <a:endParaRPr lang="en-US"/>
            </a:p>
          </p:txBody>
        </p:sp>
      </p:grpSp>
      <p:pic>
        <p:nvPicPr>
          <p:cNvPr id="30747" name="Picture 27"/>
          <p:cNvPicPr>
            <a:picLocks noChangeAspect="1" noChangeArrowheads="1"/>
          </p:cNvPicPr>
          <p:nvPr/>
        </p:nvPicPr>
        <p:blipFill>
          <a:blip r:embed="rId2" cstate="print"/>
          <a:srcRect/>
          <a:stretch>
            <a:fillRect/>
          </a:stretch>
        </p:blipFill>
        <p:spPr bwMode="auto">
          <a:xfrm>
            <a:off x="381000" y="3962400"/>
            <a:ext cx="3886200" cy="2106613"/>
          </a:xfrm>
          <a:prstGeom prst="rect">
            <a:avLst/>
          </a:prstGeom>
          <a:noFill/>
          <a:ln w="9525">
            <a:noFill/>
            <a:miter lim="800000"/>
            <a:headEnd/>
            <a:tailEnd/>
          </a:ln>
          <a:effectLst/>
        </p:spPr>
      </p:pic>
      <p:pic>
        <p:nvPicPr>
          <p:cNvPr id="30748" name="Picture 28"/>
          <p:cNvPicPr>
            <a:picLocks noChangeAspect="1" noChangeArrowheads="1"/>
          </p:cNvPicPr>
          <p:nvPr/>
        </p:nvPicPr>
        <p:blipFill>
          <a:blip r:embed="rId3" cstate="print"/>
          <a:srcRect/>
          <a:stretch>
            <a:fillRect/>
          </a:stretch>
        </p:blipFill>
        <p:spPr bwMode="auto">
          <a:xfrm>
            <a:off x="4724400" y="4060825"/>
            <a:ext cx="3733800" cy="19589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 calcmode="lin" valueType="num">
                                      <p:cBhvr additive="base">
                                        <p:cTn id="7" dur="500" fill="hold"/>
                                        <p:tgtEl>
                                          <p:spTgt spid="30724"/>
                                        </p:tgtEl>
                                        <p:attrNameLst>
                                          <p:attrName>ppt_x</p:attrName>
                                        </p:attrNameLst>
                                      </p:cBhvr>
                                      <p:tavLst>
                                        <p:tav tm="0">
                                          <p:val>
                                            <p:strVal val="0-#ppt_w/2"/>
                                          </p:val>
                                        </p:tav>
                                        <p:tav tm="100000">
                                          <p:val>
                                            <p:strVal val="#ppt_x"/>
                                          </p:val>
                                        </p:tav>
                                      </p:tavLst>
                                    </p:anim>
                                    <p:anim calcmode="lin" valueType="num">
                                      <p:cBhvr additive="base">
                                        <p:cTn id="8" dur="500" fill="hold"/>
                                        <p:tgtEl>
                                          <p:spTgt spid="307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0730"/>
                                        </p:tgtEl>
                                        <p:attrNameLst>
                                          <p:attrName>style.visibility</p:attrName>
                                        </p:attrNameLst>
                                      </p:cBhvr>
                                      <p:to>
                                        <p:strVal val="visible"/>
                                      </p:to>
                                    </p:set>
                                    <p:anim calcmode="lin" valueType="num">
                                      <p:cBhvr>
                                        <p:cTn id="13" dur="500" fill="hold"/>
                                        <p:tgtEl>
                                          <p:spTgt spid="30730"/>
                                        </p:tgtEl>
                                        <p:attrNameLst>
                                          <p:attrName>ppt_w</p:attrName>
                                        </p:attrNameLst>
                                      </p:cBhvr>
                                      <p:tavLst>
                                        <p:tav tm="0">
                                          <p:val>
                                            <p:fltVal val="0"/>
                                          </p:val>
                                        </p:tav>
                                        <p:tav tm="100000">
                                          <p:val>
                                            <p:strVal val="#ppt_w"/>
                                          </p:val>
                                        </p:tav>
                                      </p:tavLst>
                                    </p:anim>
                                    <p:anim calcmode="lin" valueType="num">
                                      <p:cBhvr>
                                        <p:cTn id="14" dur="500" fill="hold"/>
                                        <p:tgtEl>
                                          <p:spTgt spid="3073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0726"/>
                                        </p:tgtEl>
                                        <p:attrNameLst>
                                          <p:attrName>style.visibility</p:attrName>
                                        </p:attrNameLst>
                                      </p:cBhvr>
                                      <p:to>
                                        <p:strVal val="visible"/>
                                      </p:to>
                                    </p:set>
                                    <p:anim calcmode="lin" valueType="num">
                                      <p:cBhvr additive="base">
                                        <p:cTn id="19" dur="500" fill="hold"/>
                                        <p:tgtEl>
                                          <p:spTgt spid="30726"/>
                                        </p:tgtEl>
                                        <p:attrNameLst>
                                          <p:attrName>ppt_x</p:attrName>
                                        </p:attrNameLst>
                                      </p:cBhvr>
                                      <p:tavLst>
                                        <p:tav tm="0">
                                          <p:val>
                                            <p:strVal val="1+#ppt_w/2"/>
                                          </p:val>
                                        </p:tav>
                                        <p:tav tm="100000">
                                          <p:val>
                                            <p:strVal val="#ppt_x"/>
                                          </p:val>
                                        </p:tav>
                                      </p:tavLst>
                                    </p:anim>
                                    <p:anim calcmode="lin" valueType="num">
                                      <p:cBhvr additive="base">
                                        <p:cTn id="20" dur="500" fill="hold"/>
                                        <p:tgtEl>
                                          <p:spTgt spid="3072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0727"/>
                                        </p:tgtEl>
                                        <p:attrNameLst>
                                          <p:attrName>style.visibility</p:attrName>
                                        </p:attrNameLst>
                                      </p:cBhvr>
                                      <p:to>
                                        <p:strVal val="visible"/>
                                      </p:to>
                                    </p:set>
                                    <p:anim calcmode="lin" valueType="num">
                                      <p:cBhvr additive="base">
                                        <p:cTn id="25" dur="500" fill="hold"/>
                                        <p:tgtEl>
                                          <p:spTgt spid="30727"/>
                                        </p:tgtEl>
                                        <p:attrNameLst>
                                          <p:attrName>ppt_x</p:attrName>
                                        </p:attrNameLst>
                                      </p:cBhvr>
                                      <p:tavLst>
                                        <p:tav tm="0">
                                          <p:val>
                                            <p:strVal val="1+#ppt_w/2"/>
                                          </p:val>
                                        </p:tav>
                                        <p:tav tm="100000">
                                          <p:val>
                                            <p:strVal val="#ppt_x"/>
                                          </p:val>
                                        </p:tav>
                                      </p:tavLst>
                                    </p:anim>
                                    <p:anim calcmode="lin" valueType="num">
                                      <p:cBhvr additive="base">
                                        <p:cTn id="26" dur="500" fill="hold"/>
                                        <p:tgtEl>
                                          <p:spTgt spid="3072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30747"/>
                                        </p:tgtEl>
                                        <p:attrNameLst>
                                          <p:attrName>style.visibility</p:attrName>
                                        </p:attrNameLst>
                                      </p:cBhvr>
                                      <p:to>
                                        <p:strVal val="visible"/>
                                      </p:to>
                                    </p:set>
                                    <p:anim calcmode="lin" valueType="num">
                                      <p:cBhvr>
                                        <p:cTn id="31" dur="1000" fill="hold"/>
                                        <p:tgtEl>
                                          <p:spTgt spid="30747"/>
                                        </p:tgtEl>
                                        <p:attrNameLst>
                                          <p:attrName>ppt_w</p:attrName>
                                        </p:attrNameLst>
                                      </p:cBhvr>
                                      <p:tavLst>
                                        <p:tav tm="0">
                                          <p:val>
                                            <p:strVal val="#ppt_w*0.70"/>
                                          </p:val>
                                        </p:tav>
                                        <p:tav tm="100000">
                                          <p:val>
                                            <p:strVal val="#ppt_w"/>
                                          </p:val>
                                        </p:tav>
                                      </p:tavLst>
                                    </p:anim>
                                    <p:anim calcmode="lin" valueType="num">
                                      <p:cBhvr>
                                        <p:cTn id="32" dur="1000" fill="hold"/>
                                        <p:tgtEl>
                                          <p:spTgt spid="30747"/>
                                        </p:tgtEl>
                                        <p:attrNameLst>
                                          <p:attrName>ppt_h</p:attrName>
                                        </p:attrNameLst>
                                      </p:cBhvr>
                                      <p:tavLst>
                                        <p:tav tm="0">
                                          <p:val>
                                            <p:strVal val="#ppt_h"/>
                                          </p:val>
                                        </p:tav>
                                        <p:tav tm="100000">
                                          <p:val>
                                            <p:strVal val="#ppt_h"/>
                                          </p:val>
                                        </p:tav>
                                      </p:tavLst>
                                    </p:anim>
                                    <p:animEffect transition="in" filter="fade">
                                      <p:cBhvr>
                                        <p:cTn id="33" dur="1000"/>
                                        <p:tgtEl>
                                          <p:spTgt spid="30747"/>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30725"/>
                                        </p:tgtEl>
                                        <p:attrNameLst>
                                          <p:attrName>style.visibility</p:attrName>
                                        </p:attrNameLst>
                                      </p:cBhvr>
                                      <p:to>
                                        <p:strVal val="visible"/>
                                      </p:to>
                                    </p:set>
                                    <p:anim calcmode="lin" valueType="num">
                                      <p:cBhvr additive="base">
                                        <p:cTn id="38" dur="500" fill="hold"/>
                                        <p:tgtEl>
                                          <p:spTgt spid="30725"/>
                                        </p:tgtEl>
                                        <p:attrNameLst>
                                          <p:attrName>ppt_x</p:attrName>
                                        </p:attrNameLst>
                                      </p:cBhvr>
                                      <p:tavLst>
                                        <p:tav tm="0">
                                          <p:val>
                                            <p:strVal val="0-#ppt_w/2"/>
                                          </p:val>
                                        </p:tav>
                                        <p:tav tm="100000">
                                          <p:val>
                                            <p:strVal val="#ppt_x"/>
                                          </p:val>
                                        </p:tav>
                                      </p:tavLst>
                                    </p:anim>
                                    <p:anim calcmode="lin" valueType="num">
                                      <p:cBhvr additive="base">
                                        <p:cTn id="39" dur="500" fill="hold"/>
                                        <p:tgtEl>
                                          <p:spTgt spid="30725"/>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30728"/>
                                        </p:tgtEl>
                                        <p:attrNameLst>
                                          <p:attrName>style.visibility</p:attrName>
                                        </p:attrNameLst>
                                      </p:cBhvr>
                                      <p:to>
                                        <p:strVal val="visible"/>
                                      </p:to>
                                    </p:set>
                                    <p:anim calcmode="lin" valueType="num">
                                      <p:cBhvr additive="base">
                                        <p:cTn id="44" dur="500" fill="hold"/>
                                        <p:tgtEl>
                                          <p:spTgt spid="30728"/>
                                        </p:tgtEl>
                                        <p:attrNameLst>
                                          <p:attrName>ppt_x</p:attrName>
                                        </p:attrNameLst>
                                      </p:cBhvr>
                                      <p:tavLst>
                                        <p:tav tm="0">
                                          <p:val>
                                            <p:strVal val="1+#ppt_w/2"/>
                                          </p:val>
                                        </p:tav>
                                        <p:tav tm="100000">
                                          <p:val>
                                            <p:strVal val="#ppt_x"/>
                                          </p:val>
                                        </p:tav>
                                      </p:tavLst>
                                    </p:anim>
                                    <p:anim calcmode="lin" valueType="num">
                                      <p:cBhvr additive="base">
                                        <p:cTn id="45" dur="500" fill="hold"/>
                                        <p:tgtEl>
                                          <p:spTgt spid="30728"/>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30729"/>
                                        </p:tgtEl>
                                        <p:attrNameLst>
                                          <p:attrName>style.visibility</p:attrName>
                                        </p:attrNameLst>
                                      </p:cBhvr>
                                      <p:to>
                                        <p:strVal val="visible"/>
                                      </p:to>
                                    </p:set>
                                    <p:anim calcmode="lin" valueType="num">
                                      <p:cBhvr additive="base">
                                        <p:cTn id="50" dur="500" fill="hold"/>
                                        <p:tgtEl>
                                          <p:spTgt spid="30729"/>
                                        </p:tgtEl>
                                        <p:attrNameLst>
                                          <p:attrName>ppt_x</p:attrName>
                                        </p:attrNameLst>
                                      </p:cBhvr>
                                      <p:tavLst>
                                        <p:tav tm="0">
                                          <p:val>
                                            <p:strVal val="1+#ppt_w/2"/>
                                          </p:val>
                                        </p:tav>
                                        <p:tav tm="100000">
                                          <p:val>
                                            <p:strVal val="#ppt_x"/>
                                          </p:val>
                                        </p:tav>
                                      </p:tavLst>
                                    </p:anim>
                                    <p:anim calcmode="lin" valueType="num">
                                      <p:cBhvr additive="base">
                                        <p:cTn id="51" dur="500" fill="hold"/>
                                        <p:tgtEl>
                                          <p:spTgt spid="30729"/>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30748"/>
                                        </p:tgtEl>
                                        <p:attrNameLst>
                                          <p:attrName>style.visibility</p:attrName>
                                        </p:attrNameLst>
                                      </p:cBhvr>
                                      <p:to>
                                        <p:strVal val="visible"/>
                                      </p:to>
                                    </p:set>
                                    <p:anim calcmode="lin" valueType="num">
                                      <p:cBhvr>
                                        <p:cTn id="56" dur="1000" fill="hold"/>
                                        <p:tgtEl>
                                          <p:spTgt spid="30748"/>
                                        </p:tgtEl>
                                        <p:attrNameLst>
                                          <p:attrName>ppt_w</p:attrName>
                                        </p:attrNameLst>
                                      </p:cBhvr>
                                      <p:tavLst>
                                        <p:tav tm="0">
                                          <p:val>
                                            <p:strVal val="#ppt_w*0.70"/>
                                          </p:val>
                                        </p:tav>
                                        <p:tav tm="100000">
                                          <p:val>
                                            <p:strVal val="#ppt_w"/>
                                          </p:val>
                                        </p:tav>
                                      </p:tavLst>
                                    </p:anim>
                                    <p:anim calcmode="lin" valueType="num">
                                      <p:cBhvr>
                                        <p:cTn id="57" dur="1000" fill="hold"/>
                                        <p:tgtEl>
                                          <p:spTgt spid="30748"/>
                                        </p:tgtEl>
                                        <p:attrNameLst>
                                          <p:attrName>ppt_h</p:attrName>
                                        </p:attrNameLst>
                                      </p:cBhvr>
                                      <p:tavLst>
                                        <p:tav tm="0">
                                          <p:val>
                                            <p:strVal val="#ppt_h"/>
                                          </p:val>
                                        </p:tav>
                                        <p:tav tm="100000">
                                          <p:val>
                                            <p:strVal val="#ppt_h"/>
                                          </p:val>
                                        </p:tav>
                                      </p:tavLst>
                                    </p:anim>
                                    <p:animEffect transition="in" filter="fade">
                                      <p:cBhvr>
                                        <p:cTn id="58" dur="1000"/>
                                        <p:tgtEl>
                                          <p:spTgt spid="30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utoUpdateAnimBg="0"/>
      <p:bldP spid="30725" grpId="0" autoUpdateAnimBg="0"/>
      <p:bldP spid="30726" grpId="0" autoUpdateAnimBg="0"/>
      <p:bldP spid="30727" grpId="0" autoUpdateAnimBg="0"/>
      <p:bldP spid="30728" grpId="0" autoUpdateAnimBg="0"/>
      <p:bldP spid="30729" grpId="0" autoUpdateAnimBg="0"/>
      <p:bldP spid="30730"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
          <p:cNvSpPr>
            <a:spLocks noGrp="1"/>
          </p:cNvSpPr>
          <p:nvPr>
            <p:ph type="sldNum" sz="quarter" idx="12"/>
          </p:nvPr>
        </p:nvSpPr>
        <p:spPr/>
        <p:txBody>
          <a:bodyPr/>
          <a:lstStyle/>
          <a:p>
            <a:fld id="{2BD01E17-791B-4A8B-9487-AD743B0987B0}" type="slidenum">
              <a:rPr lang="en-US"/>
              <a:pPr/>
              <a:t>7</a:t>
            </a:fld>
            <a:endParaRPr lang="en-US"/>
          </a:p>
        </p:txBody>
      </p:sp>
      <p:sp>
        <p:nvSpPr>
          <p:cNvPr id="7170" name="Text Box 2"/>
          <p:cNvSpPr txBox="1">
            <a:spLocks noChangeArrowheads="1"/>
          </p:cNvSpPr>
          <p:nvPr/>
        </p:nvSpPr>
        <p:spPr bwMode="auto">
          <a:xfrm>
            <a:off x="266700" y="228600"/>
            <a:ext cx="8610600" cy="822325"/>
          </a:xfrm>
          <a:prstGeom prst="rect">
            <a:avLst/>
          </a:prstGeom>
          <a:noFill/>
          <a:ln w="9525">
            <a:noFill/>
            <a:miter lim="800000"/>
            <a:headEnd/>
            <a:tailEnd/>
          </a:ln>
          <a:effectLst/>
        </p:spPr>
        <p:txBody>
          <a:bodyPr>
            <a:spAutoFit/>
          </a:bodyPr>
          <a:lstStyle/>
          <a:p>
            <a:pPr>
              <a:spcBef>
                <a:spcPct val="50000"/>
              </a:spcBef>
            </a:pPr>
            <a:r>
              <a:rPr lang="en-US" b="1" i="1"/>
              <a:t>Homogenous equilibrium </a:t>
            </a:r>
            <a:r>
              <a:rPr lang="en-US"/>
              <a:t>applies to reactions in which all reacting species </a:t>
            </a:r>
            <a:r>
              <a:rPr lang="en-US" b="1"/>
              <a:t>are in the same phase.</a:t>
            </a:r>
            <a:endParaRPr lang="en-US" b="1" i="1"/>
          </a:p>
        </p:txBody>
      </p:sp>
      <p:grpSp>
        <p:nvGrpSpPr>
          <p:cNvPr id="7171" name="Group 3"/>
          <p:cNvGrpSpPr>
            <a:grpSpLocks/>
          </p:cNvGrpSpPr>
          <p:nvPr/>
        </p:nvGrpSpPr>
        <p:grpSpPr bwMode="auto">
          <a:xfrm>
            <a:off x="2954338" y="1244600"/>
            <a:ext cx="3235325" cy="457200"/>
            <a:chOff x="1861" y="192"/>
            <a:chExt cx="2038" cy="288"/>
          </a:xfrm>
        </p:grpSpPr>
        <p:sp>
          <p:nvSpPr>
            <p:cNvPr id="7172" name="Text Box 4"/>
            <p:cNvSpPr txBox="1">
              <a:spLocks noChangeArrowheads="1"/>
            </p:cNvSpPr>
            <p:nvPr/>
          </p:nvSpPr>
          <p:spPr bwMode="auto">
            <a:xfrm>
              <a:off x="1861" y="192"/>
              <a:ext cx="2038" cy="288"/>
            </a:xfrm>
            <a:prstGeom prst="rect">
              <a:avLst/>
            </a:prstGeom>
            <a:noFill/>
            <a:ln w="9525">
              <a:noFill/>
              <a:miter lim="800000"/>
              <a:headEnd/>
              <a:tailEnd/>
            </a:ln>
            <a:effectLst/>
          </p:spPr>
          <p:txBody>
            <a:bodyPr wrap="none">
              <a:spAutoFit/>
            </a:bodyPr>
            <a:lstStyle/>
            <a:p>
              <a:r>
                <a:rPr lang="en-US"/>
                <a:t>N</a:t>
              </a:r>
              <a:r>
                <a:rPr lang="en-US" baseline="-25000"/>
                <a:t>2</a:t>
              </a:r>
              <a:r>
                <a:rPr lang="en-US"/>
                <a:t>O</a:t>
              </a:r>
              <a:r>
                <a:rPr lang="en-US" baseline="-25000"/>
                <a:t>4</a:t>
              </a:r>
              <a:r>
                <a:rPr lang="en-US"/>
                <a:t> </a:t>
              </a:r>
              <a:r>
                <a:rPr lang="en-US" sz="2000"/>
                <a:t>(</a:t>
              </a:r>
              <a:r>
                <a:rPr lang="en-US" sz="2000" i="1"/>
                <a:t>g</a:t>
              </a:r>
              <a:r>
                <a:rPr lang="en-US" sz="2000"/>
                <a:t>)</a:t>
              </a:r>
              <a:r>
                <a:rPr lang="en-US"/>
                <a:t>          2NO</a:t>
              </a:r>
              <a:r>
                <a:rPr lang="en-US" baseline="-25000"/>
                <a:t>2</a:t>
              </a:r>
              <a:r>
                <a:rPr lang="en-US"/>
                <a:t> </a:t>
              </a:r>
              <a:r>
                <a:rPr lang="en-US" sz="2000"/>
                <a:t>(</a:t>
              </a:r>
              <a:r>
                <a:rPr lang="en-US" sz="2000" i="1"/>
                <a:t>g</a:t>
              </a:r>
              <a:r>
                <a:rPr lang="en-US" sz="2000"/>
                <a:t>)</a:t>
              </a:r>
            </a:p>
          </p:txBody>
        </p:sp>
        <p:sp>
          <p:nvSpPr>
            <p:cNvPr id="7173" name="Line 5"/>
            <p:cNvSpPr>
              <a:spLocks noChangeShapeType="1"/>
            </p:cNvSpPr>
            <p:nvPr/>
          </p:nvSpPr>
          <p:spPr bwMode="auto">
            <a:xfrm>
              <a:off x="2688" y="296"/>
              <a:ext cx="384" cy="0"/>
            </a:xfrm>
            <a:prstGeom prst="line">
              <a:avLst/>
            </a:prstGeom>
            <a:noFill/>
            <a:ln w="28575">
              <a:solidFill>
                <a:schemeClr val="tx1"/>
              </a:solidFill>
              <a:round/>
              <a:headEnd/>
              <a:tailEnd type="triangle" w="med" len="med"/>
            </a:ln>
            <a:effectLst/>
          </p:spPr>
          <p:txBody>
            <a:bodyPr/>
            <a:lstStyle/>
            <a:p>
              <a:endParaRPr lang="en-US"/>
            </a:p>
          </p:txBody>
        </p:sp>
        <p:sp>
          <p:nvSpPr>
            <p:cNvPr id="7174" name="Line 6"/>
            <p:cNvSpPr>
              <a:spLocks noChangeShapeType="1"/>
            </p:cNvSpPr>
            <p:nvPr/>
          </p:nvSpPr>
          <p:spPr bwMode="auto">
            <a:xfrm flipH="1">
              <a:off x="2688" y="392"/>
              <a:ext cx="384" cy="0"/>
            </a:xfrm>
            <a:prstGeom prst="line">
              <a:avLst/>
            </a:prstGeom>
            <a:noFill/>
            <a:ln w="28575">
              <a:solidFill>
                <a:schemeClr val="tx1"/>
              </a:solidFill>
              <a:round/>
              <a:headEnd/>
              <a:tailEnd type="triangle" w="med" len="med"/>
            </a:ln>
            <a:effectLst/>
          </p:spPr>
          <p:txBody>
            <a:bodyPr/>
            <a:lstStyle/>
            <a:p>
              <a:endParaRPr lang="en-US"/>
            </a:p>
          </p:txBody>
        </p:sp>
      </p:grpSp>
      <p:grpSp>
        <p:nvGrpSpPr>
          <p:cNvPr id="7175" name="Group 7"/>
          <p:cNvGrpSpPr>
            <a:grpSpLocks/>
          </p:cNvGrpSpPr>
          <p:nvPr/>
        </p:nvGrpSpPr>
        <p:grpSpPr bwMode="auto">
          <a:xfrm>
            <a:off x="1828800" y="2068513"/>
            <a:ext cx="1698625" cy="950912"/>
            <a:chOff x="1712" y="672"/>
            <a:chExt cx="1070" cy="599"/>
          </a:xfrm>
        </p:grpSpPr>
        <p:sp>
          <p:nvSpPr>
            <p:cNvPr id="7176" name="Text Box 8"/>
            <p:cNvSpPr txBox="1">
              <a:spLocks noChangeArrowheads="1"/>
            </p:cNvSpPr>
            <p:nvPr/>
          </p:nvSpPr>
          <p:spPr bwMode="auto">
            <a:xfrm>
              <a:off x="1712" y="833"/>
              <a:ext cx="526" cy="288"/>
            </a:xfrm>
            <a:prstGeom prst="rect">
              <a:avLst/>
            </a:prstGeom>
            <a:noFill/>
            <a:ln w="9525">
              <a:noFill/>
              <a:miter lim="800000"/>
              <a:headEnd/>
              <a:tailEnd/>
            </a:ln>
            <a:effectLst/>
          </p:spPr>
          <p:txBody>
            <a:bodyPr wrap="none">
              <a:spAutoFit/>
            </a:bodyPr>
            <a:lstStyle/>
            <a:p>
              <a:pPr algn="r"/>
              <a:r>
                <a:rPr lang="en-US" i="1"/>
                <a:t>K</a:t>
              </a:r>
              <a:r>
                <a:rPr lang="en-US" i="1" baseline="-25000"/>
                <a:t>c</a:t>
              </a:r>
              <a:r>
                <a:rPr lang="en-US"/>
                <a:t> = </a:t>
              </a:r>
              <a:endParaRPr lang="en-US" i="1"/>
            </a:p>
          </p:txBody>
        </p:sp>
        <p:grpSp>
          <p:nvGrpSpPr>
            <p:cNvPr id="7177" name="Group 9"/>
            <p:cNvGrpSpPr>
              <a:grpSpLocks/>
            </p:cNvGrpSpPr>
            <p:nvPr/>
          </p:nvGrpSpPr>
          <p:grpSpPr bwMode="auto">
            <a:xfrm>
              <a:off x="2130" y="672"/>
              <a:ext cx="652" cy="599"/>
              <a:chOff x="3170" y="2473"/>
              <a:chExt cx="652" cy="599"/>
            </a:xfrm>
          </p:grpSpPr>
          <p:sp>
            <p:nvSpPr>
              <p:cNvPr id="7178" name="Text Box 10"/>
              <p:cNvSpPr txBox="1">
                <a:spLocks noChangeArrowheads="1"/>
              </p:cNvSpPr>
              <p:nvPr/>
            </p:nvSpPr>
            <p:spPr bwMode="auto">
              <a:xfrm>
                <a:off x="3170" y="2473"/>
                <a:ext cx="652" cy="288"/>
              </a:xfrm>
              <a:prstGeom prst="rect">
                <a:avLst/>
              </a:prstGeom>
              <a:noFill/>
              <a:ln w="9525">
                <a:noFill/>
                <a:miter lim="800000"/>
                <a:headEnd/>
                <a:tailEnd/>
              </a:ln>
              <a:effectLst/>
            </p:spPr>
            <p:txBody>
              <a:bodyPr wrap="none">
                <a:spAutoFit/>
              </a:bodyPr>
              <a:lstStyle/>
              <a:p>
                <a:r>
                  <a:rPr lang="en-US"/>
                  <a:t>[NO</a:t>
                </a:r>
                <a:r>
                  <a:rPr lang="en-US" baseline="-25000"/>
                  <a:t>2</a:t>
                </a:r>
                <a:r>
                  <a:rPr lang="en-US"/>
                  <a:t>]</a:t>
                </a:r>
                <a:r>
                  <a:rPr lang="en-US" baseline="30000"/>
                  <a:t>2</a:t>
                </a:r>
                <a:endParaRPr lang="en-US"/>
              </a:p>
            </p:txBody>
          </p:sp>
          <p:sp>
            <p:nvSpPr>
              <p:cNvPr id="7179" name="Text Box 11"/>
              <p:cNvSpPr txBox="1">
                <a:spLocks noChangeArrowheads="1"/>
              </p:cNvSpPr>
              <p:nvPr/>
            </p:nvSpPr>
            <p:spPr bwMode="auto">
              <a:xfrm>
                <a:off x="3170" y="2784"/>
                <a:ext cx="652" cy="288"/>
              </a:xfrm>
              <a:prstGeom prst="rect">
                <a:avLst/>
              </a:prstGeom>
              <a:noFill/>
              <a:ln w="9525">
                <a:noFill/>
                <a:miter lim="800000"/>
                <a:headEnd/>
                <a:tailEnd/>
              </a:ln>
              <a:effectLst/>
            </p:spPr>
            <p:txBody>
              <a:bodyPr wrap="none">
                <a:spAutoFit/>
              </a:bodyPr>
              <a:lstStyle/>
              <a:p>
                <a:r>
                  <a:rPr lang="en-US"/>
                  <a:t>[N</a:t>
                </a:r>
                <a:r>
                  <a:rPr lang="en-US" baseline="-25000"/>
                  <a:t>2</a:t>
                </a:r>
                <a:r>
                  <a:rPr lang="en-US"/>
                  <a:t>O</a:t>
                </a:r>
                <a:r>
                  <a:rPr lang="en-US" baseline="-25000"/>
                  <a:t>4</a:t>
                </a:r>
                <a:r>
                  <a:rPr lang="en-US"/>
                  <a:t>]</a:t>
                </a:r>
              </a:p>
            </p:txBody>
          </p:sp>
          <p:sp>
            <p:nvSpPr>
              <p:cNvPr id="7180" name="Line 12"/>
              <p:cNvSpPr>
                <a:spLocks noChangeShapeType="1"/>
              </p:cNvSpPr>
              <p:nvPr/>
            </p:nvSpPr>
            <p:spPr bwMode="auto">
              <a:xfrm>
                <a:off x="3232" y="2772"/>
                <a:ext cx="528" cy="0"/>
              </a:xfrm>
              <a:prstGeom prst="line">
                <a:avLst/>
              </a:prstGeom>
              <a:noFill/>
              <a:ln w="28575">
                <a:solidFill>
                  <a:schemeClr val="tx1"/>
                </a:solidFill>
                <a:round/>
                <a:headEnd/>
                <a:tailEnd/>
              </a:ln>
              <a:effectLst/>
            </p:spPr>
            <p:txBody>
              <a:bodyPr/>
              <a:lstStyle/>
              <a:p>
                <a:endParaRPr lang="en-US"/>
              </a:p>
            </p:txBody>
          </p:sp>
        </p:grpSp>
      </p:grpSp>
      <p:grpSp>
        <p:nvGrpSpPr>
          <p:cNvPr id="7206" name="Group 38"/>
          <p:cNvGrpSpPr>
            <a:grpSpLocks/>
          </p:cNvGrpSpPr>
          <p:nvPr/>
        </p:nvGrpSpPr>
        <p:grpSpPr bwMode="auto">
          <a:xfrm>
            <a:off x="3733800" y="1270000"/>
            <a:ext cx="2425700" cy="457200"/>
            <a:chOff x="2352" y="800"/>
            <a:chExt cx="1528" cy="288"/>
          </a:xfrm>
        </p:grpSpPr>
        <p:sp>
          <p:nvSpPr>
            <p:cNvPr id="7181" name="Oval 13"/>
            <p:cNvSpPr>
              <a:spLocks noChangeArrowheads="1"/>
            </p:cNvSpPr>
            <p:nvPr/>
          </p:nvSpPr>
          <p:spPr bwMode="auto">
            <a:xfrm>
              <a:off x="2352" y="800"/>
              <a:ext cx="288" cy="288"/>
            </a:xfrm>
            <a:prstGeom prst="ellipse">
              <a:avLst/>
            </a:prstGeom>
            <a:noFill/>
            <a:ln w="28575">
              <a:solidFill>
                <a:srgbClr val="FF0000"/>
              </a:solidFill>
              <a:round/>
              <a:headEnd/>
              <a:tailEnd/>
            </a:ln>
            <a:effectLst/>
          </p:spPr>
          <p:txBody>
            <a:bodyPr wrap="none" anchor="ctr"/>
            <a:lstStyle/>
            <a:p>
              <a:endParaRPr lang="en-US"/>
            </a:p>
          </p:txBody>
        </p:sp>
        <p:sp>
          <p:nvSpPr>
            <p:cNvPr id="7182" name="Oval 14"/>
            <p:cNvSpPr>
              <a:spLocks noChangeArrowheads="1"/>
            </p:cNvSpPr>
            <p:nvPr/>
          </p:nvSpPr>
          <p:spPr bwMode="auto">
            <a:xfrm>
              <a:off x="3592" y="800"/>
              <a:ext cx="288" cy="288"/>
            </a:xfrm>
            <a:prstGeom prst="ellipse">
              <a:avLst/>
            </a:prstGeom>
            <a:noFill/>
            <a:ln w="28575">
              <a:solidFill>
                <a:srgbClr val="FF0000"/>
              </a:solidFill>
              <a:round/>
              <a:headEnd/>
              <a:tailEnd/>
            </a:ln>
            <a:effectLst/>
          </p:spPr>
          <p:txBody>
            <a:bodyPr wrap="none" anchor="ctr"/>
            <a:lstStyle/>
            <a:p>
              <a:endParaRPr lang="en-US"/>
            </a:p>
          </p:txBody>
        </p:sp>
      </p:grpSp>
      <p:grpSp>
        <p:nvGrpSpPr>
          <p:cNvPr id="7211" name="Group 43"/>
          <p:cNvGrpSpPr>
            <a:grpSpLocks/>
          </p:cNvGrpSpPr>
          <p:nvPr/>
        </p:nvGrpSpPr>
        <p:grpSpPr bwMode="auto">
          <a:xfrm>
            <a:off x="5254625" y="1995488"/>
            <a:ext cx="1603375" cy="1128712"/>
            <a:chOff x="3262" y="1216"/>
            <a:chExt cx="1010" cy="711"/>
          </a:xfrm>
        </p:grpSpPr>
        <p:sp>
          <p:nvSpPr>
            <p:cNvPr id="7183" name="Text Box 15"/>
            <p:cNvSpPr txBox="1">
              <a:spLocks noChangeArrowheads="1"/>
            </p:cNvSpPr>
            <p:nvPr/>
          </p:nvSpPr>
          <p:spPr bwMode="auto">
            <a:xfrm>
              <a:off x="3262" y="1463"/>
              <a:ext cx="533" cy="288"/>
            </a:xfrm>
            <a:prstGeom prst="rect">
              <a:avLst/>
            </a:prstGeom>
            <a:noFill/>
            <a:ln w="9525">
              <a:noFill/>
              <a:miter lim="800000"/>
              <a:headEnd/>
              <a:tailEnd/>
            </a:ln>
            <a:effectLst/>
          </p:spPr>
          <p:txBody>
            <a:bodyPr wrap="none">
              <a:spAutoFit/>
            </a:bodyPr>
            <a:lstStyle/>
            <a:p>
              <a:r>
                <a:rPr lang="en-US" i="1"/>
                <a:t>K</a:t>
              </a:r>
              <a:r>
                <a:rPr lang="en-US" i="1" baseline="-25000"/>
                <a:t>p</a:t>
              </a:r>
              <a:r>
                <a:rPr lang="en-US"/>
                <a:t> = </a:t>
              </a:r>
              <a:endParaRPr lang="en-US" i="1"/>
            </a:p>
          </p:txBody>
        </p:sp>
        <p:grpSp>
          <p:nvGrpSpPr>
            <p:cNvPr id="7190" name="Group 22"/>
            <p:cNvGrpSpPr>
              <a:grpSpLocks/>
            </p:cNvGrpSpPr>
            <p:nvPr/>
          </p:nvGrpSpPr>
          <p:grpSpPr bwMode="auto">
            <a:xfrm>
              <a:off x="3762" y="1216"/>
              <a:ext cx="491" cy="382"/>
              <a:chOff x="4166" y="2345"/>
              <a:chExt cx="491" cy="382"/>
            </a:xfrm>
          </p:grpSpPr>
          <p:sp>
            <p:nvSpPr>
              <p:cNvPr id="7186" name="Text Box 18"/>
              <p:cNvSpPr txBox="1">
                <a:spLocks noChangeArrowheads="1"/>
              </p:cNvSpPr>
              <p:nvPr/>
            </p:nvSpPr>
            <p:spPr bwMode="auto">
              <a:xfrm>
                <a:off x="4272" y="2496"/>
                <a:ext cx="385" cy="231"/>
              </a:xfrm>
              <a:prstGeom prst="rect">
                <a:avLst/>
              </a:prstGeom>
              <a:noFill/>
              <a:ln w="9525">
                <a:noFill/>
                <a:miter lim="800000"/>
                <a:headEnd/>
                <a:tailEnd/>
              </a:ln>
              <a:effectLst/>
            </p:spPr>
            <p:txBody>
              <a:bodyPr wrap="none">
                <a:spAutoFit/>
              </a:bodyPr>
              <a:lstStyle/>
              <a:p>
                <a:r>
                  <a:rPr lang="en-US" sz="1800"/>
                  <a:t>NO</a:t>
                </a:r>
                <a:r>
                  <a:rPr lang="en-US" sz="1800" baseline="-25000"/>
                  <a:t>2</a:t>
                </a:r>
                <a:endParaRPr lang="en-US" sz="1800"/>
              </a:p>
            </p:txBody>
          </p:sp>
          <p:sp>
            <p:nvSpPr>
              <p:cNvPr id="7188" name="Text Box 20"/>
              <p:cNvSpPr txBox="1">
                <a:spLocks noChangeArrowheads="1"/>
              </p:cNvSpPr>
              <p:nvPr/>
            </p:nvSpPr>
            <p:spPr bwMode="auto">
              <a:xfrm>
                <a:off x="4166" y="2345"/>
                <a:ext cx="412" cy="327"/>
              </a:xfrm>
              <a:prstGeom prst="rect">
                <a:avLst/>
              </a:prstGeom>
              <a:noFill/>
              <a:ln w="9525">
                <a:noFill/>
                <a:miter lim="800000"/>
                <a:headEnd/>
                <a:tailEnd/>
              </a:ln>
              <a:effectLst/>
            </p:spPr>
            <p:txBody>
              <a:bodyPr wrap="none">
                <a:spAutoFit/>
              </a:bodyPr>
              <a:lstStyle/>
              <a:p>
                <a:r>
                  <a:rPr lang="en-US" sz="2800" i="1"/>
                  <a:t>P </a:t>
                </a:r>
                <a:r>
                  <a:rPr lang="en-US" sz="2800" baseline="30000"/>
                  <a:t>2</a:t>
                </a:r>
                <a:endParaRPr lang="en-US" sz="2800" i="1"/>
              </a:p>
            </p:txBody>
          </p:sp>
        </p:grpSp>
        <p:grpSp>
          <p:nvGrpSpPr>
            <p:cNvPr id="7191" name="Group 23"/>
            <p:cNvGrpSpPr>
              <a:grpSpLocks/>
            </p:cNvGrpSpPr>
            <p:nvPr/>
          </p:nvGrpSpPr>
          <p:grpSpPr bwMode="auto">
            <a:xfrm>
              <a:off x="3742" y="1553"/>
              <a:ext cx="530" cy="374"/>
              <a:chOff x="3206" y="3833"/>
              <a:chExt cx="530" cy="374"/>
            </a:xfrm>
          </p:grpSpPr>
          <p:sp>
            <p:nvSpPr>
              <p:cNvPr id="7187" name="Text Box 19"/>
              <p:cNvSpPr txBox="1">
                <a:spLocks noChangeArrowheads="1"/>
              </p:cNvSpPr>
              <p:nvPr/>
            </p:nvSpPr>
            <p:spPr bwMode="auto">
              <a:xfrm>
                <a:off x="3298" y="3976"/>
                <a:ext cx="438" cy="231"/>
              </a:xfrm>
              <a:prstGeom prst="rect">
                <a:avLst/>
              </a:prstGeom>
              <a:noFill/>
              <a:ln w="9525">
                <a:noFill/>
                <a:miter lim="800000"/>
                <a:headEnd/>
                <a:tailEnd/>
              </a:ln>
              <a:effectLst/>
            </p:spPr>
            <p:txBody>
              <a:bodyPr wrap="none">
                <a:spAutoFit/>
              </a:bodyPr>
              <a:lstStyle/>
              <a:p>
                <a:r>
                  <a:rPr lang="en-US" sz="1800"/>
                  <a:t>N</a:t>
                </a:r>
                <a:r>
                  <a:rPr lang="en-US" sz="1800" baseline="-25000"/>
                  <a:t>2</a:t>
                </a:r>
                <a:r>
                  <a:rPr lang="en-US" sz="1800"/>
                  <a:t>O</a:t>
                </a:r>
                <a:r>
                  <a:rPr lang="en-US" sz="1800" baseline="-25000"/>
                  <a:t>4</a:t>
                </a:r>
                <a:endParaRPr lang="en-US" sz="1800"/>
              </a:p>
            </p:txBody>
          </p:sp>
          <p:sp>
            <p:nvSpPr>
              <p:cNvPr id="7189" name="Text Box 21"/>
              <p:cNvSpPr txBox="1">
                <a:spLocks noChangeArrowheads="1"/>
              </p:cNvSpPr>
              <p:nvPr/>
            </p:nvSpPr>
            <p:spPr bwMode="auto">
              <a:xfrm>
                <a:off x="3206" y="3833"/>
                <a:ext cx="265" cy="327"/>
              </a:xfrm>
              <a:prstGeom prst="rect">
                <a:avLst/>
              </a:prstGeom>
              <a:noFill/>
              <a:ln w="9525">
                <a:noFill/>
                <a:miter lim="800000"/>
                <a:headEnd/>
                <a:tailEnd/>
              </a:ln>
              <a:effectLst/>
            </p:spPr>
            <p:txBody>
              <a:bodyPr wrap="none">
                <a:spAutoFit/>
              </a:bodyPr>
              <a:lstStyle/>
              <a:p>
                <a:r>
                  <a:rPr lang="en-US" sz="2800" i="1"/>
                  <a:t>P</a:t>
                </a:r>
              </a:p>
            </p:txBody>
          </p:sp>
        </p:grpSp>
        <p:sp>
          <p:nvSpPr>
            <p:cNvPr id="7192" name="Line 24"/>
            <p:cNvSpPr>
              <a:spLocks noChangeShapeType="1"/>
            </p:cNvSpPr>
            <p:nvPr/>
          </p:nvSpPr>
          <p:spPr bwMode="auto">
            <a:xfrm>
              <a:off x="3791" y="1607"/>
              <a:ext cx="432" cy="0"/>
            </a:xfrm>
            <a:prstGeom prst="line">
              <a:avLst/>
            </a:prstGeom>
            <a:noFill/>
            <a:ln w="28575">
              <a:solidFill>
                <a:schemeClr val="tx1"/>
              </a:solidFill>
              <a:round/>
              <a:headEnd/>
              <a:tailEnd/>
            </a:ln>
            <a:effectLst/>
          </p:spPr>
          <p:txBody>
            <a:bodyPr/>
            <a:lstStyle/>
            <a:p>
              <a:endParaRPr lang="en-US"/>
            </a:p>
          </p:txBody>
        </p:sp>
      </p:grpSp>
      <p:grpSp>
        <p:nvGrpSpPr>
          <p:cNvPr id="7201" name="Group 33"/>
          <p:cNvGrpSpPr>
            <a:grpSpLocks/>
          </p:cNvGrpSpPr>
          <p:nvPr/>
        </p:nvGrpSpPr>
        <p:grpSpPr bwMode="auto">
          <a:xfrm>
            <a:off x="2171700" y="4216400"/>
            <a:ext cx="4802188" cy="457200"/>
            <a:chOff x="1863" y="3264"/>
            <a:chExt cx="3025" cy="288"/>
          </a:xfrm>
        </p:grpSpPr>
        <p:sp>
          <p:nvSpPr>
            <p:cNvPr id="7198" name="Text Box 30"/>
            <p:cNvSpPr txBox="1">
              <a:spLocks noChangeArrowheads="1"/>
            </p:cNvSpPr>
            <p:nvPr/>
          </p:nvSpPr>
          <p:spPr bwMode="auto">
            <a:xfrm>
              <a:off x="1863" y="3264"/>
              <a:ext cx="3025" cy="288"/>
            </a:xfrm>
            <a:prstGeom prst="rect">
              <a:avLst/>
            </a:prstGeom>
            <a:noFill/>
            <a:ln w="9525">
              <a:noFill/>
              <a:miter lim="800000"/>
              <a:headEnd/>
              <a:tailEnd/>
            </a:ln>
            <a:effectLst/>
          </p:spPr>
          <p:txBody>
            <a:bodyPr wrap="none">
              <a:spAutoFit/>
            </a:bodyPr>
            <a:lstStyle/>
            <a:p>
              <a:r>
                <a:rPr lang="en-US" i="1"/>
                <a:t>a</a:t>
              </a:r>
              <a:r>
                <a:rPr lang="en-US"/>
                <a:t>A </a:t>
              </a:r>
              <a:r>
                <a:rPr lang="en-US" sz="2000" i="1"/>
                <a:t>(g)</a:t>
              </a:r>
              <a:r>
                <a:rPr lang="en-US"/>
                <a:t> + </a:t>
              </a:r>
              <a:r>
                <a:rPr lang="en-US" i="1"/>
                <a:t>b</a:t>
              </a:r>
              <a:r>
                <a:rPr lang="en-US"/>
                <a:t>B </a:t>
              </a:r>
              <a:r>
                <a:rPr lang="en-US" sz="2000" i="1"/>
                <a:t>(g)</a:t>
              </a:r>
              <a:r>
                <a:rPr lang="en-US"/>
                <a:t>          </a:t>
              </a:r>
              <a:r>
                <a:rPr lang="en-US" i="1"/>
                <a:t>c</a:t>
              </a:r>
              <a:r>
                <a:rPr lang="en-US"/>
                <a:t>C </a:t>
              </a:r>
              <a:r>
                <a:rPr lang="en-US" sz="2000" i="1"/>
                <a:t>(g)</a:t>
              </a:r>
              <a:r>
                <a:rPr lang="en-US"/>
                <a:t> + </a:t>
              </a:r>
              <a:r>
                <a:rPr lang="en-US" i="1"/>
                <a:t>d</a:t>
              </a:r>
              <a:r>
                <a:rPr lang="en-US"/>
                <a:t>D </a:t>
              </a:r>
              <a:r>
                <a:rPr lang="en-US" sz="2000" i="1"/>
                <a:t>(g)</a:t>
              </a:r>
            </a:p>
          </p:txBody>
        </p:sp>
        <p:sp>
          <p:nvSpPr>
            <p:cNvPr id="7199" name="Line 31"/>
            <p:cNvSpPr>
              <a:spLocks noChangeShapeType="1"/>
            </p:cNvSpPr>
            <p:nvPr/>
          </p:nvSpPr>
          <p:spPr bwMode="auto">
            <a:xfrm>
              <a:off x="3176" y="3368"/>
              <a:ext cx="384" cy="0"/>
            </a:xfrm>
            <a:prstGeom prst="line">
              <a:avLst/>
            </a:prstGeom>
            <a:noFill/>
            <a:ln w="28575">
              <a:solidFill>
                <a:schemeClr val="tx1"/>
              </a:solidFill>
              <a:round/>
              <a:headEnd/>
              <a:tailEnd type="triangle" w="med" len="med"/>
            </a:ln>
            <a:effectLst/>
          </p:spPr>
          <p:txBody>
            <a:bodyPr/>
            <a:lstStyle/>
            <a:p>
              <a:endParaRPr lang="en-US"/>
            </a:p>
          </p:txBody>
        </p:sp>
        <p:sp>
          <p:nvSpPr>
            <p:cNvPr id="7200" name="Line 32"/>
            <p:cNvSpPr>
              <a:spLocks noChangeShapeType="1"/>
            </p:cNvSpPr>
            <p:nvPr/>
          </p:nvSpPr>
          <p:spPr bwMode="auto">
            <a:xfrm flipH="1">
              <a:off x="3176" y="3464"/>
              <a:ext cx="384" cy="0"/>
            </a:xfrm>
            <a:prstGeom prst="line">
              <a:avLst/>
            </a:prstGeom>
            <a:noFill/>
            <a:ln w="28575">
              <a:solidFill>
                <a:schemeClr val="tx1"/>
              </a:solidFill>
              <a:round/>
              <a:headEnd/>
              <a:tailEnd type="triangle" w="med" len="med"/>
            </a:ln>
            <a:effectLst/>
          </p:spPr>
          <p:txBody>
            <a:bodyPr/>
            <a:lstStyle/>
            <a:p>
              <a:endParaRPr lang="en-US"/>
            </a:p>
          </p:txBody>
        </p:sp>
      </p:grpSp>
      <p:sp>
        <p:nvSpPr>
          <p:cNvPr id="7203" name="Text Box 35"/>
          <p:cNvSpPr txBox="1">
            <a:spLocks noChangeArrowheads="1"/>
          </p:cNvSpPr>
          <p:nvPr/>
        </p:nvSpPr>
        <p:spPr bwMode="auto">
          <a:xfrm>
            <a:off x="3568700" y="4851400"/>
            <a:ext cx="1997075" cy="457200"/>
          </a:xfrm>
          <a:prstGeom prst="rect">
            <a:avLst/>
          </a:prstGeom>
          <a:noFill/>
          <a:ln w="9525">
            <a:noFill/>
            <a:miter lim="800000"/>
            <a:headEnd/>
            <a:tailEnd/>
          </a:ln>
          <a:effectLst/>
        </p:spPr>
        <p:txBody>
          <a:bodyPr wrap="none">
            <a:spAutoFit/>
          </a:bodyPr>
          <a:lstStyle/>
          <a:p>
            <a:r>
              <a:rPr lang="en-US" i="1"/>
              <a:t>K</a:t>
            </a:r>
            <a:r>
              <a:rPr lang="en-US" i="1" baseline="-25000"/>
              <a:t>p</a:t>
            </a:r>
            <a:r>
              <a:rPr lang="en-US"/>
              <a:t> = </a:t>
            </a:r>
            <a:r>
              <a:rPr lang="en-US" i="1"/>
              <a:t>K</a:t>
            </a:r>
            <a:r>
              <a:rPr lang="en-US" i="1" baseline="-25000"/>
              <a:t>c</a:t>
            </a:r>
            <a:r>
              <a:rPr lang="en-US" i="1"/>
              <a:t>(RT)</a:t>
            </a:r>
            <a:r>
              <a:rPr lang="en-US" i="1" baseline="30000">
                <a:latin typeface="Symbol" pitchFamily="18" charset="2"/>
              </a:rPr>
              <a:t>D</a:t>
            </a:r>
            <a:r>
              <a:rPr lang="en-US" i="1" baseline="30000"/>
              <a:t>n</a:t>
            </a:r>
            <a:endParaRPr lang="en-US" i="1"/>
          </a:p>
        </p:txBody>
      </p:sp>
      <p:sp>
        <p:nvSpPr>
          <p:cNvPr id="7204" name="Text Box 36"/>
          <p:cNvSpPr txBox="1">
            <a:spLocks noChangeArrowheads="1"/>
          </p:cNvSpPr>
          <p:nvPr/>
        </p:nvSpPr>
        <p:spPr bwMode="auto">
          <a:xfrm>
            <a:off x="255588" y="5511800"/>
            <a:ext cx="8597900" cy="457200"/>
          </a:xfrm>
          <a:prstGeom prst="rect">
            <a:avLst/>
          </a:prstGeom>
          <a:noFill/>
          <a:ln w="9525">
            <a:noFill/>
            <a:miter lim="800000"/>
            <a:headEnd/>
            <a:tailEnd/>
          </a:ln>
          <a:effectLst/>
        </p:spPr>
        <p:txBody>
          <a:bodyPr wrap="none">
            <a:spAutoFit/>
          </a:bodyPr>
          <a:lstStyle/>
          <a:p>
            <a:r>
              <a:rPr lang="en-US">
                <a:latin typeface="Symbol" pitchFamily="18" charset="2"/>
              </a:rPr>
              <a:t>D</a:t>
            </a:r>
            <a:r>
              <a:rPr lang="en-US" i="1"/>
              <a:t>n</a:t>
            </a:r>
            <a:r>
              <a:rPr lang="en-US"/>
              <a:t> = moles of gaseous products – moles of gaseous reactants</a:t>
            </a:r>
          </a:p>
        </p:txBody>
      </p:sp>
      <p:sp>
        <p:nvSpPr>
          <p:cNvPr id="7205" name="Text Box 37"/>
          <p:cNvSpPr txBox="1">
            <a:spLocks noChangeArrowheads="1"/>
          </p:cNvSpPr>
          <p:nvPr/>
        </p:nvSpPr>
        <p:spPr bwMode="auto">
          <a:xfrm>
            <a:off x="706438" y="5943600"/>
            <a:ext cx="2544762" cy="457200"/>
          </a:xfrm>
          <a:prstGeom prst="rect">
            <a:avLst/>
          </a:prstGeom>
          <a:noFill/>
          <a:ln w="9525">
            <a:noFill/>
            <a:miter lim="800000"/>
            <a:headEnd/>
            <a:tailEnd/>
          </a:ln>
          <a:effectLst/>
        </p:spPr>
        <p:txBody>
          <a:bodyPr wrap="none">
            <a:spAutoFit/>
          </a:bodyPr>
          <a:lstStyle/>
          <a:p>
            <a:r>
              <a:rPr lang="en-US"/>
              <a:t>= (</a:t>
            </a:r>
            <a:r>
              <a:rPr lang="en-US" i="1"/>
              <a:t>c</a:t>
            </a:r>
            <a:r>
              <a:rPr lang="en-US"/>
              <a:t> + </a:t>
            </a:r>
            <a:r>
              <a:rPr lang="en-US" i="1"/>
              <a:t>d)</a:t>
            </a:r>
            <a:r>
              <a:rPr lang="en-US"/>
              <a:t> – (</a:t>
            </a:r>
            <a:r>
              <a:rPr lang="en-US" i="1"/>
              <a:t>a</a:t>
            </a:r>
            <a:r>
              <a:rPr lang="en-US"/>
              <a:t> + </a:t>
            </a:r>
            <a:r>
              <a:rPr lang="en-US" i="1"/>
              <a:t>b</a:t>
            </a:r>
            <a:r>
              <a:rPr lang="en-US"/>
              <a:t>)</a:t>
            </a:r>
          </a:p>
        </p:txBody>
      </p:sp>
      <p:grpSp>
        <p:nvGrpSpPr>
          <p:cNvPr id="7207" name="Group 39"/>
          <p:cNvGrpSpPr>
            <a:grpSpLocks/>
          </p:cNvGrpSpPr>
          <p:nvPr/>
        </p:nvGrpSpPr>
        <p:grpSpPr bwMode="auto">
          <a:xfrm>
            <a:off x="3581400" y="3163888"/>
            <a:ext cx="2063750" cy="1027112"/>
            <a:chOff x="2246" y="1984"/>
            <a:chExt cx="1300" cy="647"/>
          </a:xfrm>
        </p:grpSpPr>
        <p:sp>
          <p:nvSpPr>
            <p:cNvPr id="7195" name="Text Box 27"/>
            <p:cNvSpPr txBox="1">
              <a:spLocks noChangeArrowheads="1"/>
            </p:cNvSpPr>
            <p:nvPr/>
          </p:nvSpPr>
          <p:spPr bwMode="auto">
            <a:xfrm>
              <a:off x="2246" y="1984"/>
              <a:ext cx="1300" cy="288"/>
            </a:xfrm>
            <a:prstGeom prst="rect">
              <a:avLst/>
            </a:prstGeom>
            <a:noFill/>
            <a:ln w="9525">
              <a:noFill/>
              <a:miter lim="800000"/>
              <a:headEnd/>
              <a:tailEnd/>
            </a:ln>
            <a:effectLst/>
          </p:spPr>
          <p:txBody>
            <a:bodyPr wrap="none">
              <a:spAutoFit/>
            </a:bodyPr>
            <a:lstStyle/>
            <a:p>
              <a:r>
                <a:rPr lang="en-US"/>
                <a:t>In most cases</a:t>
              </a:r>
            </a:p>
          </p:txBody>
        </p:sp>
        <p:sp>
          <p:nvSpPr>
            <p:cNvPr id="7196" name="Text Box 28"/>
            <p:cNvSpPr txBox="1">
              <a:spLocks noChangeArrowheads="1"/>
            </p:cNvSpPr>
            <p:nvPr/>
          </p:nvSpPr>
          <p:spPr bwMode="auto">
            <a:xfrm>
              <a:off x="2521" y="2343"/>
              <a:ext cx="718" cy="288"/>
            </a:xfrm>
            <a:prstGeom prst="rect">
              <a:avLst/>
            </a:prstGeom>
            <a:noFill/>
            <a:ln w="9525">
              <a:noFill/>
              <a:miter lim="800000"/>
              <a:headEnd/>
              <a:tailEnd/>
            </a:ln>
            <a:effectLst/>
          </p:spPr>
          <p:txBody>
            <a:bodyPr wrap="none">
              <a:spAutoFit/>
            </a:bodyPr>
            <a:lstStyle/>
            <a:p>
              <a:r>
                <a:rPr lang="en-US" i="1"/>
                <a:t>K</a:t>
              </a:r>
              <a:r>
                <a:rPr lang="en-US" i="1" baseline="-25000"/>
                <a:t>c</a:t>
              </a:r>
              <a:r>
                <a:rPr lang="en-US" i="1"/>
                <a:t> </a:t>
              </a:r>
              <a:r>
                <a:rPr lang="en-US" i="1">
                  <a:sym typeface="Symbol" pitchFamily="18" charset="2"/>
                </a:rPr>
                <a:t> K</a:t>
              </a:r>
              <a:r>
                <a:rPr lang="en-US" i="1" baseline="-25000">
                  <a:sym typeface="Symbol" pitchFamily="18" charset="2"/>
                </a:rPr>
                <a:t>p</a:t>
              </a:r>
              <a:endParaRPr lang="en-US" i="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2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7175"/>
                                        </p:tgtEl>
                                        <p:attrNameLst>
                                          <p:attrName>style.visibility</p:attrName>
                                        </p:attrNameLst>
                                      </p:cBhvr>
                                      <p:to>
                                        <p:strVal val="visible"/>
                                      </p:to>
                                    </p:set>
                                    <p:anim calcmode="lin" valueType="num">
                                      <p:cBhvr additive="base">
                                        <p:cTn id="11" dur="500" fill="hold"/>
                                        <p:tgtEl>
                                          <p:spTgt spid="7175"/>
                                        </p:tgtEl>
                                        <p:attrNameLst>
                                          <p:attrName>ppt_x</p:attrName>
                                        </p:attrNameLst>
                                      </p:cBhvr>
                                      <p:tavLst>
                                        <p:tav tm="0">
                                          <p:val>
                                            <p:strVal val="0-#ppt_w/2"/>
                                          </p:val>
                                        </p:tav>
                                        <p:tav tm="100000">
                                          <p:val>
                                            <p:strVal val="#ppt_x"/>
                                          </p:val>
                                        </p:tav>
                                      </p:tavLst>
                                    </p:anim>
                                    <p:anim calcmode="lin" valueType="num">
                                      <p:cBhvr additive="base">
                                        <p:cTn id="12" dur="500" fill="hold"/>
                                        <p:tgtEl>
                                          <p:spTgt spid="717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7211"/>
                                        </p:tgtEl>
                                        <p:attrNameLst>
                                          <p:attrName>style.visibility</p:attrName>
                                        </p:attrNameLst>
                                      </p:cBhvr>
                                      <p:to>
                                        <p:strVal val="visible"/>
                                      </p:to>
                                    </p:set>
                                    <p:anim calcmode="lin" valueType="num">
                                      <p:cBhvr additive="base">
                                        <p:cTn id="17" dur="500" fill="hold"/>
                                        <p:tgtEl>
                                          <p:spTgt spid="7211"/>
                                        </p:tgtEl>
                                        <p:attrNameLst>
                                          <p:attrName>ppt_x</p:attrName>
                                        </p:attrNameLst>
                                      </p:cBhvr>
                                      <p:tavLst>
                                        <p:tav tm="0">
                                          <p:val>
                                            <p:strVal val="1+#ppt_w/2"/>
                                          </p:val>
                                        </p:tav>
                                        <p:tav tm="100000">
                                          <p:val>
                                            <p:strVal val="#ppt_x"/>
                                          </p:val>
                                        </p:tav>
                                      </p:tavLst>
                                    </p:anim>
                                    <p:anim calcmode="lin" valueType="num">
                                      <p:cBhvr additive="base">
                                        <p:cTn id="18" dur="500" fill="hold"/>
                                        <p:tgtEl>
                                          <p:spTgt spid="721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7207"/>
                                        </p:tgtEl>
                                        <p:attrNameLst>
                                          <p:attrName>style.visibility</p:attrName>
                                        </p:attrNameLst>
                                      </p:cBhvr>
                                      <p:to>
                                        <p:strVal val="visible"/>
                                      </p:to>
                                    </p:set>
                                    <p:anim calcmode="lin" valueType="num">
                                      <p:cBhvr>
                                        <p:cTn id="23" dur="500" fill="hold"/>
                                        <p:tgtEl>
                                          <p:spTgt spid="7207"/>
                                        </p:tgtEl>
                                        <p:attrNameLst>
                                          <p:attrName>ppt_w</p:attrName>
                                        </p:attrNameLst>
                                      </p:cBhvr>
                                      <p:tavLst>
                                        <p:tav tm="0">
                                          <p:val>
                                            <p:fltVal val="0"/>
                                          </p:val>
                                        </p:tav>
                                        <p:tav tm="100000">
                                          <p:val>
                                            <p:strVal val="#ppt_w"/>
                                          </p:val>
                                        </p:tav>
                                      </p:tavLst>
                                    </p:anim>
                                    <p:anim calcmode="lin" valueType="num">
                                      <p:cBhvr>
                                        <p:cTn id="24" dur="500" fill="hold"/>
                                        <p:tgtEl>
                                          <p:spTgt spid="7207"/>
                                        </p:tgtEl>
                                        <p:attrNameLst>
                                          <p:attrName>ppt_h</p:attrName>
                                        </p:attrNameLst>
                                      </p:cBhvr>
                                      <p:tavLst>
                                        <p:tav tm="0">
                                          <p:val>
                                            <p:fltVal val="0"/>
                                          </p:val>
                                        </p:tav>
                                        <p:tav tm="100000">
                                          <p:val>
                                            <p:strVal val="#ppt_h"/>
                                          </p:val>
                                        </p:tav>
                                      </p:tavLst>
                                    </p:anim>
                                    <p:animEffect transition="in" filter="fade">
                                      <p:cBhvr>
                                        <p:cTn id="25" dur="500"/>
                                        <p:tgtEl>
                                          <p:spTgt spid="720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7201"/>
                                        </p:tgtEl>
                                        <p:attrNameLst>
                                          <p:attrName>style.visibility</p:attrName>
                                        </p:attrNameLst>
                                      </p:cBhvr>
                                      <p:to>
                                        <p:strVal val="visible"/>
                                      </p:to>
                                    </p:set>
                                    <p:anim calcmode="lin" valueType="num">
                                      <p:cBhvr additive="base">
                                        <p:cTn id="30" dur="500" fill="hold"/>
                                        <p:tgtEl>
                                          <p:spTgt spid="7201"/>
                                        </p:tgtEl>
                                        <p:attrNameLst>
                                          <p:attrName>ppt_x</p:attrName>
                                        </p:attrNameLst>
                                      </p:cBhvr>
                                      <p:tavLst>
                                        <p:tav tm="0">
                                          <p:val>
                                            <p:strVal val="0-#ppt_w/2"/>
                                          </p:val>
                                        </p:tav>
                                        <p:tav tm="100000">
                                          <p:val>
                                            <p:strVal val="#ppt_x"/>
                                          </p:val>
                                        </p:tav>
                                      </p:tavLst>
                                    </p:anim>
                                    <p:anim calcmode="lin" valueType="num">
                                      <p:cBhvr additive="base">
                                        <p:cTn id="31" dur="500" fill="hold"/>
                                        <p:tgtEl>
                                          <p:spTgt spid="7201"/>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7203"/>
                                        </p:tgtEl>
                                        <p:attrNameLst>
                                          <p:attrName>style.visibility</p:attrName>
                                        </p:attrNameLst>
                                      </p:cBhvr>
                                      <p:to>
                                        <p:strVal val="visible"/>
                                      </p:to>
                                    </p:set>
                                    <p:anim calcmode="lin" valueType="num">
                                      <p:cBhvr additive="base">
                                        <p:cTn id="36" dur="500" fill="hold"/>
                                        <p:tgtEl>
                                          <p:spTgt spid="7203"/>
                                        </p:tgtEl>
                                        <p:attrNameLst>
                                          <p:attrName>ppt_x</p:attrName>
                                        </p:attrNameLst>
                                      </p:cBhvr>
                                      <p:tavLst>
                                        <p:tav tm="0">
                                          <p:val>
                                            <p:strVal val="0-#ppt_w/2"/>
                                          </p:val>
                                        </p:tav>
                                        <p:tav tm="100000">
                                          <p:val>
                                            <p:strVal val="#ppt_x"/>
                                          </p:val>
                                        </p:tav>
                                      </p:tavLst>
                                    </p:anim>
                                    <p:anim calcmode="lin" valueType="num">
                                      <p:cBhvr additive="base">
                                        <p:cTn id="37" dur="500" fill="hold"/>
                                        <p:tgtEl>
                                          <p:spTgt spid="7203"/>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7204"/>
                                        </p:tgtEl>
                                        <p:attrNameLst>
                                          <p:attrName>style.visibility</p:attrName>
                                        </p:attrNameLst>
                                      </p:cBhvr>
                                      <p:to>
                                        <p:strVal val="visible"/>
                                      </p:to>
                                    </p:set>
                                    <p:anim calcmode="lin" valueType="num">
                                      <p:cBhvr additive="base">
                                        <p:cTn id="42" dur="500" fill="hold"/>
                                        <p:tgtEl>
                                          <p:spTgt spid="7204"/>
                                        </p:tgtEl>
                                        <p:attrNameLst>
                                          <p:attrName>ppt_x</p:attrName>
                                        </p:attrNameLst>
                                      </p:cBhvr>
                                      <p:tavLst>
                                        <p:tav tm="0">
                                          <p:val>
                                            <p:strVal val="0-#ppt_w/2"/>
                                          </p:val>
                                        </p:tav>
                                        <p:tav tm="100000">
                                          <p:val>
                                            <p:strVal val="#ppt_x"/>
                                          </p:val>
                                        </p:tav>
                                      </p:tavLst>
                                    </p:anim>
                                    <p:anim calcmode="lin" valueType="num">
                                      <p:cBhvr additive="base">
                                        <p:cTn id="43" dur="500" fill="hold"/>
                                        <p:tgtEl>
                                          <p:spTgt spid="7204"/>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7205"/>
                                        </p:tgtEl>
                                        <p:attrNameLst>
                                          <p:attrName>style.visibility</p:attrName>
                                        </p:attrNameLst>
                                      </p:cBhvr>
                                      <p:to>
                                        <p:strVal val="visible"/>
                                      </p:to>
                                    </p:set>
                                    <p:anim calcmode="lin" valueType="num">
                                      <p:cBhvr additive="base">
                                        <p:cTn id="48" dur="500" fill="hold"/>
                                        <p:tgtEl>
                                          <p:spTgt spid="7205"/>
                                        </p:tgtEl>
                                        <p:attrNameLst>
                                          <p:attrName>ppt_x</p:attrName>
                                        </p:attrNameLst>
                                      </p:cBhvr>
                                      <p:tavLst>
                                        <p:tav tm="0">
                                          <p:val>
                                            <p:strVal val="0-#ppt_w/2"/>
                                          </p:val>
                                        </p:tav>
                                        <p:tav tm="100000">
                                          <p:val>
                                            <p:strVal val="#ppt_x"/>
                                          </p:val>
                                        </p:tav>
                                      </p:tavLst>
                                    </p:anim>
                                    <p:anim calcmode="lin" valueType="num">
                                      <p:cBhvr additive="base">
                                        <p:cTn id="49" dur="500" fill="hold"/>
                                        <p:tgtEl>
                                          <p:spTgt spid="72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3" grpId="0" autoUpdateAnimBg="0"/>
      <p:bldP spid="7204" grpId="0" autoUpdateAnimBg="0"/>
      <p:bldP spid="7205"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3"/>
          <p:cNvSpPr>
            <a:spLocks noGrp="1"/>
          </p:cNvSpPr>
          <p:nvPr>
            <p:ph type="sldNum" sz="quarter" idx="12"/>
          </p:nvPr>
        </p:nvSpPr>
        <p:spPr/>
        <p:txBody>
          <a:bodyPr/>
          <a:lstStyle/>
          <a:p>
            <a:fld id="{92F523E3-32B8-4DEA-8259-5A3823C96510}" type="slidenum">
              <a:rPr lang="en-US"/>
              <a:pPr/>
              <a:t>8</a:t>
            </a:fld>
            <a:endParaRPr lang="en-US"/>
          </a:p>
        </p:txBody>
      </p:sp>
      <p:sp>
        <p:nvSpPr>
          <p:cNvPr id="8194" name="Text Box 2"/>
          <p:cNvSpPr txBox="1">
            <a:spLocks noChangeArrowheads="1"/>
          </p:cNvSpPr>
          <p:nvPr/>
        </p:nvSpPr>
        <p:spPr bwMode="auto">
          <a:xfrm>
            <a:off x="2401888" y="90488"/>
            <a:ext cx="4365625" cy="519112"/>
          </a:xfrm>
          <a:prstGeom prst="rect">
            <a:avLst/>
          </a:prstGeom>
          <a:noFill/>
          <a:ln w="9525">
            <a:noFill/>
            <a:miter lim="800000"/>
            <a:headEnd/>
            <a:tailEnd/>
          </a:ln>
          <a:effectLst/>
        </p:spPr>
        <p:txBody>
          <a:bodyPr wrap="none">
            <a:spAutoFit/>
          </a:bodyPr>
          <a:lstStyle/>
          <a:p>
            <a:pPr algn="ctr"/>
            <a:r>
              <a:rPr lang="en-US" sz="2800"/>
              <a:t>Homogeneous Equilibrium</a:t>
            </a:r>
          </a:p>
        </p:txBody>
      </p:sp>
      <p:grpSp>
        <p:nvGrpSpPr>
          <p:cNvPr id="8200" name="Group 8"/>
          <p:cNvGrpSpPr>
            <a:grpSpLocks/>
          </p:cNvGrpSpPr>
          <p:nvPr/>
        </p:nvGrpSpPr>
        <p:grpSpPr bwMode="auto">
          <a:xfrm>
            <a:off x="747713" y="1143000"/>
            <a:ext cx="7648575" cy="457200"/>
            <a:chOff x="471" y="720"/>
            <a:chExt cx="4818" cy="288"/>
          </a:xfrm>
        </p:grpSpPr>
        <p:sp>
          <p:nvSpPr>
            <p:cNvPr id="8195" name="Text Box 3"/>
            <p:cNvSpPr txBox="1">
              <a:spLocks noChangeArrowheads="1"/>
            </p:cNvSpPr>
            <p:nvPr/>
          </p:nvSpPr>
          <p:spPr bwMode="auto">
            <a:xfrm>
              <a:off x="471" y="720"/>
              <a:ext cx="4818" cy="288"/>
            </a:xfrm>
            <a:prstGeom prst="rect">
              <a:avLst/>
            </a:prstGeom>
            <a:noFill/>
            <a:ln w="9525">
              <a:noFill/>
              <a:miter lim="800000"/>
              <a:headEnd/>
              <a:tailEnd/>
            </a:ln>
            <a:effectLst/>
          </p:spPr>
          <p:txBody>
            <a:bodyPr wrap="none">
              <a:spAutoFit/>
            </a:bodyPr>
            <a:lstStyle/>
            <a:p>
              <a:r>
                <a:rPr lang="en-US"/>
                <a:t>CH</a:t>
              </a:r>
              <a:r>
                <a:rPr lang="en-US" baseline="-25000"/>
                <a:t>3</a:t>
              </a:r>
              <a:r>
                <a:rPr lang="en-US"/>
                <a:t>COOH </a:t>
              </a:r>
              <a:r>
                <a:rPr lang="en-US" sz="2000"/>
                <a:t>(</a:t>
              </a:r>
              <a:r>
                <a:rPr lang="en-US" sz="2000" i="1"/>
                <a:t>aq</a:t>
              </a:r>
              <a:r>
                <a:rPr lang="en-US" sz="2000"/>
                <a:t>)</a:t>
              </a:r>
              <a:r>
                <a:rPr lang="en-US"/>
                <a:t> + H</a:t>
              </a:r>
              <a:r>
                <a:rPr lang="en-US" baseline="-25000"/>
                <a:t>2</a:t>
              </a:r>
              <a:r>
                <a:rPr lang="en-US"/>
                <a:t>O </a:t>
              </a:r>
              <a:r>
                <a:rPr lang="en-US" sz="2000"/>
                <a:t>(</a:t>
              </a:r>
              <a:r>
                <a:rPr lang="en-US" sz="2000" i="1"/>
                <a:t>l</a:t>
              </a:r>
              <a:r>
                <a:rPr lang="en-US" sz="2000"/>
                <a:t>)</a:t>
              </a:r>
              <a:r>
                <a:rPr lang="en-US"/>
                <a:t>          CH</a:t>
              </a:r>
              <a:r>
                <a:rPr lang="en-US" baseline="-25000"/>
                <a:t>3</a:t>
              </a:r>
              <a:r>
                <a:rPr lang="en-US"/>
                <a:t>COO</a:t>
              </a:r>
              <a:r>
                <a:rPr lang="en-US" baseline="30000"/>
                <a:t>-</a:t>
              </a:r>
              <a:r>
                <a:rPr lang="en-US"/>
                <a:t> </a:t>
              </a:r>
              <a:r>
                <a:rPr lang="en-US" sz="2000"/>
                <a:t>(</a:t>
              </a:r>
              <a:r>
                <a:rPr lang="en-US" sz="2000" i="1"/>
                <a:t>aq</a:t>
              </a:r>
              <a:r>
                <a:rPr lang="en-US" sz="2000"/>
                <a:t>)</a:t>
              </a:r>
              <a:r>
                <a:rPr lang="en-US"/>
                <a:t> + H</a:t>
              </a:r>
              <a:r>
                <a:rPr lang="en-US" baseline="-25000"/>
                <a:t>3</a:t>
              </a:r>
              <a:r>
                <a:rPr lang="en-US"/>
                <a:t>O</a:t>
              </a:r>
              <a:r>
                <a:rPr lang="en-US" baseline="30000"/>
                <a:t>+ </a:t>
              </a:r>
              <a:r>
                <a:rPr lang="en-US" sz="2000"/>
                <a:t>(</a:t>
              </a:r>
              <a:r>
                <a:rPr lang="en-US" sz="2000" i="1"/>
                <a:t>aq</a:t>
              </a:r>
              <a:r>
                <a:rPr lang="en-US" sz="2000"/>
                <a:t>)</a:t>
              </a:r>
            </a:p>
          </p:txBody>
        </p:sp>
        <p:sp>
          <p:nvSpPr>
            <p:cNvPr id="8196" name="Line 4"/>
            <p:cNvSpPr>
              <a:spLocks noChangeShapeType="1"/>
            </p:cNvSpPr>
            <p:nvPr/>
          </p:nvSpPr>
          <p:spPr bwMode="auto">
            <a:xfrm>
              <a:off x="2648" y="832"/>
              <a:ext cx="384" cy="0"/>
            </a:xfrm>
            <a:prstGeom prst="line">
              <a:avLst/>
            </a:prstGeom>
            <a:noFill/>
            <a:ln w="28575">
              <a:solidFill>
                <a:schemeClr val="tx1"/>
              </a:solidFill>
              <a:round/>
              <a:headEnd/>
              <a:tailEnd type="triangle" w="med" len="med"/>
            </a:ln>
            <a:effectLst/>
          </p:spPr>
          <p:txBody>
            <a:bodyPr/>
            <a:lstStyle/>
            <a:p>
              <a:endParaRPr lang="en-US"/>
            </a:p>
          </p:txBody>
        </p:sp>
        <p:sp>
          <p:nvSpPr>
            <p:cNvPr id="8197" name="Line 5"/>
            <p:cNvSpPr>
              <a:spLocks noChangeShapeType="1"/>
            </p:cNvSpPr>
            <p:nvPr/>
          </p:nvSpPr>
          <p:spPr bwMode="auto">
            <a:xfrm flipH="1">
              <a:off x="2648" y="928"/>
              <a:ext cx="384" cy="0"/>
            </a:xfrm>
            <a:prstGeom prst="line">
              <a:avLst/>
            </a:prstGeom>
            <a:noFill/>
            <a:ln w="28575">
              <a:solidFill>
                <a:schemeClr val="tx1"/>
              </a:solidFill>
              <a:round/>
              <a:headEnd/>
              <a:tailEnd type="triangle" w="med" len="med"/>
            </a:ln>
            <a:effectLst/>
          </p:spPr>
          <p:txBody>
            <a:bodyPr/>
            <a:lstStyle/>
            <a:p>
              <a:endParaRPr lang="en-US"/>
            </a:p>
          </p:txBody>
        </p:sp>
      </p:grpSp>
      <p:grpSp>
        <p:nvGrpSpPr>
          <p:cNvPr id="8224" name="Group 32"/>
          <p:cNvGrpSpPr>
            <a:grpSpLocks/>
          </p:cNvGrpSpPr>
          <p:nvPr/>
        </p:nvGrpSpPr>
        <p:grpSpPr bwMode="auto">
          <a:xfrm>
            <a:off x="990600" y="2239963"/>
            <a:ext cx="750888" cy="579437"/>
            <a:chOff x="624" y="1411"/>
            <a:chExt cx="473" cy="365"/>
          </a:xfrm>
        </p:grpSpPr>
        <p:sp>
          <p:nvSpPr>
            <p:cNvPr id="8201" name="Text Box 9"/>
            <p:cNvSpPr txBox="1">
              <a:spLocks noChangeArrowheads="1"/>
            </p:cNvSpPr>
            <p:nvPr/>
          </p:nvSpPr>
          <p:spPr bwMode="auto">
            <a:xfrm>
              <a:off x="624" y="1440"/>
              <a:ext cx="473" cy="288"/>
            </a:xfrm>
            <a:prstGeom prst="rect">
              <a:avLst/>
            </a:prstGeom>
            <a:noFill/>
            <a:ln w="9525">
              <a:noFill/>
              <a:miter lim="800000"/>
              <a:headEnd/>
              <a:tailEnd/>
            </a:ln>
            <a:effectLst/>
          </p:spPr>
          <p:txBody>
            <a:bodyPr wrap="none">
              <a:spAutoFit/>
            </a:bodyPr>
            <a:lstStyle/>
            <a:p>
              <a:r>
                <a:rPr lang="en-US" i="1"/>
                <a:t>K</a:t>
              </a:r>
              <a:r>
                <a:rPr lang="en-US" i="1" baseline="-25000"/>
                <a:t>c</a:t>
              </a:r>
              <a:r>
                <a:rPr lang="en-US"/>
                <a:t> =</a:t>
              </a:r>
              <a:endParaRPr lang="en-US" i="1"/>
            </a:p>
          </p:txBody>
        </p:sp>
        <p:sp>
          <p:nvSpPr>
            <p:cNvPr id="8202" name="Text Box 10"/>
            <p:cNvSpPr txBox="1">
              <a:spLocks noChangeArrowheads="1"/>
            </p:cNvSpPr>
            <p:nvPr/>
          </p:nvSpPr>
          <p:spPr bwMode="auto">
            <a:xfrm>
              <a:off x="754" y="1411"/>
              <a:ext cx="164" cy="365"/>
            </a:xfrm>
            <a:prstGeom prst="rect">
              <a:avLst/>
            </a:prstGeom>
            <a:noFill/>
            <a:ln w="9525">
              <a:noFill/>
              <a:miter lim="800000"/>
              <a:headEnd/>
              <a:tailEnd/>
            </a:ln>
            <a:effectLst/>
          </p:spPr>
          <p:txBody>
            <a:bodyPr wrap="none">
              <a:spAutoFit/>
            </a:bodyPr>
            <a:lstStyle/>
            <a:p>
              <a:r>
                <a:rPr lang="en-US" sz="3200">
                  <a:cs typeface="Arial" charset="0"/>
                </a:rPr>
                <a:t>′</a:t>
              </a:r>
            </a:p>
          </p:txBody>
        </p:sp>
      </p:grpSp>
      <p:grpSp>
        <p:nvGrpSpPr>
          <p:cNvPr id="8206" name="Group 14"/>
          <p:cNvGrpSpPr>
            <a:grpSpLocks/>
          </p:cNvGrpSpPr>
          <p:nvPr/>
        </p:nvGrpSpPr>
        <p:grpSpPr bwMode="auto">
          <a:xfrm>
            <a:off x="1666875" y="2109788"/>
            <a:ext cx="2559050" cy="862012"/>
            <a:chOff x="944" y="3385"/>
            <a:chExt cx="1612" cy="543"/>
          </a:xfrm>
        </p:grpSpPr>
        <p:sp>
          <p:nvSpPr>
            <p:cNvPr id="8203" name="Text Box 11"/>
            <p:cNvSpPr txBox="1">
              <a:spLocks noChangeArrowheads="1"/>
            </p:cNvSpPr>
            <p:nvPr/>
          </p:nvSpPr>
          <p:spPr bwMode="auto">
            <a:xfrm>
              <a:off x="954" y="3385"/>
              <a:ext cx="1591" cy="288"/>
            </a:xfrm>
            <a:prstGeom prst="rect">
              <a:avLst/>
            </a:prstGeom>
            <a:noFill/>
            <a:ln w="9525">
              <a:noFill/>
              <a:miter lim="800000"/>
              <a:headEnd/>
              <a:tailEnd/>
            </a:ln>
            <a:effectLst/>
          </p:spPr>
          <p:txBody>
            <a:bodyPr wrap="none">
              <a:spAutoFit/>
            </a:bodyPr>
            <a:lstStyle/>
            <a:p>
              <a:r>
                <a:rPr lang="en-US"/>
                <a:t>[CH</a:t>
              </a:r>
              <a:r>
                <a:rPr lang="en-US" baseline="-25000"/>
                <a:t>3</a:t>
              </a:r>
              <a:r>
                <a:rPr lang="en-US"/>
                <a:t>COO</a:t>
              </a:r>
              <a:r>
                <a:rPr lang="en-US" baseline="30000"/>
                <a:t>-</a:t>
              </a:r>
              <a:r>
                <a:rPr lang="en-US"/>
                <a:t>][H</a:t>
              </a:r>
              <a:r>
                <a:rPr lang="en-US" baseline="-25000"/>
                <a:t>3</a:t>
              </a:r>
              <a:r>
                <a:rPr lang="en-US"/>
                <a:t>O</a:t>
              </a:r>
              <a:r>
                <a:rPr lang="en-US" baseline="30000"/>
                <a:t>+</a:t>
              </a:r>
              <a:r>
                <a:rPr lang="en-US"/>
                <a:t>]</a:t>
              </a:r>
            </a:p>
          </p:txBody>
        </p:sp>
        <p:sp>
          <p:nvSpPr>
            <p:cNvPr id="8204" name="Text Box 12"/>
            <p:cNvSpPr txBox="1">
              <a:spLocks noChangeArrowheads="1"/>
            </p:cNvSpPr>
            <p:nvPr/>
          </p:nvSpPr>
          <p:spPr bwMode="auto">
            <a:xfrm>
              <a:off x="944" y="3640"/>
              <a:ext cx="1612" cy="288"/>
            </a:xfrm>
            <a:prstGeom prst="rect">
              <a:avLst/>
            </a:prstGeom>
            <a:noFill/>
            <a:ln w="9525">
              <a:noFill/>
              <a:miter lim="800000"/>
              <a:headEnd/>
              <a:tailEnd/>
            </a:ln>
            <a:effectLst/>
          </p:spPr>
          <p:txBody>
            <a:bodyPr wrap="none">
              <a:spAutoFit/>
            </a:bodyPr>
            <a:lstStyle/>
            <a:p>
              <a:r>
                <a:rPr lang="en-US"/>
                <a:t>[CH</a:t>
              </a:r>
              <a:r>
                <a:rPr lang="en-US" baseline="-25000"/>
                <a:t>3</a:t>
              </a:r>
              <a:r>
                <a:rPr lang="en-US"/>
                <a:t>COOH][H</a:t>
              </a:r>
              <a:r>
                <a:rPr lang="en-US" baseline="-25000"/>
                <a:t>2</a:t>
              </a:r>
              <a:r>
                <a:rPr lang="en-US"/>
                <a:t>O]</a:t>
              </a:r>
            </a:p>
          </p:txBody>
        </p:sp>
        <p:sp>
          <p:nvSpPr>
            <p:cNvPr id="8205" name="Line 13"/>
            <p:cNvSpPr>
              <a:spLocks noChangeShapeType="1"/>
            </p:cNvSpPr>
            <p:nvPr/>
          </p:nvSpPr>
          <p:spPr bwMode="auto">
            <a:xfrm>
              <a:off x="982" y="3657"/>
              <a:ext cx="1536" cy="0"/>
            </a:xfrm>
            <a:prstGeom prst="line">
              <a:avLst/>
            </a:prstGeom>
            <a:noFill/>
            <a:ln w="28575">
              <a:solidFill>
                <a:schemeClr val="tx1"/>
              </a:solidFill>
              <a:round/>
              <a:headEnd/>
              <a:tailEnd/>
            </a:ln>
            <a:effectLst/>
          </p:spPr>
          <p:txBody>
            <a:bodyPr/>
            <a:lstStyle/>
            <a:p>
              <a:endParaRPr lang="en-US"/>
            </a:p>
          </p:txBody>
        </p:sp>
      </p:grpSp>
      <p:sp>
        <p:nvSpPr>
          <p:cNvPr id="8208" name="Text Box 16"/>
          <p:cNvSpPr txBox="1">
            <a:spLocks noChangeArrowheads="1"/>
          </p:cNvSpPr>
          <p:nvPr/>
        </p:nvSpPr>
        <p:spPr bwMode="auto">
          <a:xfrm>
            <a:off x="5057775" y="2290763"/>
            <a:ext cx="2420938" cy="457200"/>
          </a:xfrm>
          <a:prstGeom prst="rect">
            <a:avLst/>
          </a:prstGeom>
          <a:noFill/>
          <a:ln w="9525">
            <a:noFill/>
            <a:miter lim="800000"/>
            <a:headEnd/>
            <a:tailEnd/>
          </a:ln>
          <a:effectLst/>
        </p:spPr>
        <p:txBody>
          <a:bodyPr wrap="none">
            <a:spAutoFit/>
          </a:bodyPr>
          <a:lstStyle/>
          <a:p>
            <a:r>
              <a:rPr lang="en-US"/>
              <a:t>[H</a:t>
            </a:r>
            <a:r>
              <a:rPr lang="en-US" baseline="-25000"/>
              <a:t>2</a:t>
            </a:r>
            <a:r>
              <a:rPr lang="en-US"/>
              <a:t>O] </a:t>
            </a:r>
            <a:r>
              <a:rPr lang="en-US">
                <a:sym typeface="Symbol" pitchFamily="18" charset="2"/>
              </a:rPr>
              <a:t>= constant</a:t>
            </a:r>
            <a:endParaRPr lang="en-US"/>
          </a:p>
        </p:txBody>
      </p:sp>
      <p:sp>
        <p:nvSpPr>
          <p:cNvPr id="8209" name="Text Box 17"/>
          <p:cNvSpPr txBox="1">
            <a:spLocks noChangeArrowheads="1"/>
          </p:cNvSpPr>
          <p:nvPr/>
        </p:nvSpPr>
        <p:spPr bwMode="auto">
          <a:xfrm>
            <a:off x="2286000" y="3644900"/>
            <a:ext cx="835025" cy="457200"/>
          </a:xfrm>
          <a:prstGeom prst="rect">
            <a:avLst/>
          </a:prstGeom>
          <a:noFill/>
          <a:ln w="9525">
            <a:noFill/>
            <a:miter lim="800000"/>
            <a:headEnd/>
            <a:tailEnd/>
          </a:ln>
          <a:effectLst/>
        </p:spPr>
        <p:txBody>
          <a:bodyPr wrap="none">
            <a:spAutoFit/>
          </a:bodyPr>
          <a:lstStyle/>
          <a:p>
            <a:r>
              <a:rPr lang="en-US" i="1"/>
              <a:t>K</a:t>
            </a:r>
            <a:r>
              <a:rPr lang="en-US" i="1" baseline="-25000"/>
              <a:t>c</a:t>
            </a:r>
            <a:r>
              <a:rPr lang="en-US" i="1"/>
              <a:t> = </a:t>
            </a:r>
          </a:p>
        </p:txBody>
      </p:sp>
      <p:grpSp>
        <p:nvGrpSpPr>
          <p:cNvPr id="8210" name="Group 18"/>
          <p:cNvGrpSpPr>
            <a:grpSpLocks/>
          </p:cNvGrpSpPr>
          <p:nvPr/>
        </p:nvGrpSpPr>
        <p:grpSpPr bwMode="auto">
          <a:xfrm>
            <a:off x="3070225" y="3429000"/>
            <a:ext cx="2525713" cy="862013"/>
            <a:chOff x="954" y="3385"/>
            <a:chExt cx="1591" cy="543"/>
          </a:xfrm>
        </p:grpSpPr>
        <p:sp>
          <p:nvSpPr>
            <p:cNvPr id="8211" name="Text Box 19"/>
            <p:cNvSpPr txBox="1">
              <a:spLocks noChangeArrowheads="1"/>
            </p:cNvSpPr>
            <p:nvPr/>
          </p:nvSpPr>
          <p:spPr bwMode="auto">
            <a:xfrm>
              <a:off x="954" y="3385"/>
              <a:ext cx="1591" cy="288"/>
            </a:xfrm>
            <a:prstGeom prst="rect">
              <a:avLst/>
            </a:prstGeom>
            <a:noFill/>
            <a:ln w="9525">
              <a:noFill/>
              <a:miter lim="800000"/>
              <a:headEnd/>
              <a:tailEnd/>
            </a:ln>
            <a:effectLst/>
          </p:spPr>
          <p:txBody>
            <a:bodyPr wrap="none">
              <a:spAutoFit/>
            </a:bodyPr>
            <a:lstStyle/>
            <a:p>
              <a:r>
                <a:rPr lang="en-US"/>
                <a:t>[CH</a:t>
              </a:r>
              <a:r>
                <a:rPr lang="en-US" baseline="-25000"/>
                <a:t>3</a:t>
              </a:r>
              <a:r>
                <a:rPr lang="en-US"/>
                <a:t>COO</a:t>
              </a:r>
              <a:r>
                <a:rPr lang="en-US" baseline="30000"/>
                <a:t>-</a:t>
              </a:r>
              <a:r>
                <a:rPr lang="en-US"/>
                <a:t>][H</a:t>
              </a:r>
              <a:r>
                <a:rPr lang="en-US" baseline="-25000"/>
                <a:t>3</a:t>
              </a:r>
              <a:r>
                <a:rPr lang="en-US"/>
                <a:t>O</a:t>
              </a:r>
              <a:r>
                <a:rPr lang="en-US" baseline="30000"/>
                <a:t>+</a:t>
              </a:r>
              <a:r>
                <a:rPr lang="en-US"/>
                <a:t>]</a:t>
              </a:r>
            </a:p>
          </p:txBody>
        </p:sp>
        <p:sp>
          <p:nvSpPr>
            <p:cNvPr id="8212" name="Text Box 20"/>
            <p:cNvSpPr txBox="1">
              <a:spLocks noChangeArrowheads="1"/>
            </p:cNvSpPr>
            <p:nvPr/>
          </p:nvSpPr>
          <p:spPr bwMode="auto">
            <a:xfrm>
              <a:off x="1174" y="3640"/>
              <a:ext cx="1147" cy="288"/>
            </a:xfrm>
            <a:prstGeom prst="rect">
              <a:avLst/>
            </a:prstGeom>
            <a:noFill/>
            <a:ln w="9525">
              <a:noFill/>
              <a:miter lim="800000"/>
              <a:headEnd/>
              <a:tailEnd/>
            </a:ln>
            <a:effectLst/>
          </p:spPr>
          <p:txBody>
            <a:bodyPr wrap="none">
              <a:spAutoFit/>
            </a:bodyPr>
            <a:lstStyle/>
            <a:p>
              <a:pPr algn="ctr"/>
              <a:r>
                <a:rPr lang="en-US"/>
                <a:t>[CH</a:t>
              </a:r>
              <a:r>
                <a:rPr lang="en-US" baseline="-25000"/>
                <a:t>3</a:t>
              </a:r>
              <a:r>
                <a:rPr lang="en-US"/>
                <a:t>COOH]</a:t>
              </a:r>
            </a:p>
          </p:txBody>
        </p:sp>
        <p:sp>
          <p:nvSpPr>
            <p:cNvPr id="8213" name="Line 21"/>
            <p:cNvSpPr>
              <a:spLocks noChangeShapeType="1"/>
            </p:cNvSpPr>
            <p:nvPr/>
          </p:nvSpPr>
          <p:spPr bwMode="auto">
            <a:xfrm>
              <a:off x="982" y="3657"/>
              <a:ext cx="1536" cy="0"/>
            </a:xfrm>
            <a:prstGeom prst="line">
              <a:avLst/>
            </a:prstGeom>
            <a:noFill/>
            <a:ln w="28575">
              <a:solidFill>
                <a:schemeClr val="tx1"/>
              </a:solidFill>
              <a:round/>
              <a:headEnd/>
              <a:tailEnd/>
            </a:ln>
            <a:effectLst/>
          </p:spPr>
          <p:txBody>
            <a:bodyPr/>
            <a:lstStyle/>
            <a:p>
              <a:endParaRPr lang="en-US"/>
            </a:p>
          </p:txBody>
        </p:sp>
      </p:grpSp>
      <p:grpSp>
        <p:nvGrpSpPr>
          <p:cNvPr id="8218" name="Group 26"/>
          <p:cNvGrpSpPr>
            <a:grpSpLocks/>
          </p:cNvGrpSpPr>
          <p:nvPr/>
        </p:nvGrpSpPr>
        <p:grpSpPr bwMode="auto">
          <a:xfrm>
            <a:off x="5637213" y="3567113"/>
            <a:ext cx="1566862" cy="579437"/>
            <a:chOff x="1142" y="3579"/>
            <a:chExt cx="987" cy="365"/>
          </a:xfrm>
        </p:grpSpPr>
        <p:sp>
          <p:nvSpPr>
            <p:cNvPr id="8214" name="Text Box 22"/>
            <p:cNvSpPr txBox="1">
              <a:spLocks noChangeArrowheads="1"/>
            </p:cNvSpPr>
            <p:nvPr/>
          </p:nvSpPr>
          <p:spPr bwMode="auto">
            <a:xfrm>
              <a:off x="1142" y="3625"/>
              <a:ext cx="281" cy="288"/>
            </a:xfrm>
            <a:prstGeom prst="rect">
              <a:avLst/>
            </a:prstGeom>
            <a:noFill/>
            <a:ln w="9525">
              <a:noFill/>
              <a:miter lim="800000"/>
              <a:headEnd/>
              <a:tailEnd/>
            </a:ln>
            <a:effectLst/>
          </p:spPr>
          <p:txBody>
            <a:bodyPr wrap="none">
              <a:spAutoFit/>
            </a:bodyPr>
            <a:lstStyle/>
            <a:p>
              <a:r>
                <a:rPr lang="en-US"/>
                <a:t>= </a:t>
              </a:r>
            </a:p>
          </p:txBody>
        </p:sp>
        <p:grpSp>
          <p:nvGrpSpPr>
            <p:cNvPr id="8215" name="Group 23"/>
            <p:cNvGrpSpPr>
              <a:grpSpLocks/>
            </p:cNvGrpSpPr>
            <p:nvPr/>
          </p:nvGrpSpPr>
          <p:grpSpPr bwMode="auto">
            <a:xfrm>
              <a:off x="1303" y="3579"/>
              <a:ext cx="826" cy="365"/>
              <a:chOff x="758" y="1899"/>
              <a:chExt cx="826" cy="365"/>
            </a:xfrm>
          </p:grpSpPr>
          <p:sp>
            <p:nvSpPr>
              <p:cNvPr id="8216" name="Text Box 24"/>
              <p:cNvSpPr txBox="1">
                <a:spLocks noChangeArrowheads="1"/>
              </p:cNvSpPr>
              <p:nvPr/>
            </p:nvSpPr>
            <p:spPr bwMode="auto">
              <a:xfrm>
                <a:off x="758" y="1945"/>
                <a:ext cx="826" cy="288"/>
              </a:xfrm>
              <a:prstGeom prst="rect">
                <a:avLst/>
              </a:prstGeom>
              <a:noFill/>
              <a:ln w="9525">
                <a:noFill/>
                <a:miter lim="800000"/>
                <a:headEnd/>
                <a:tailEnd/>
              </a:ln>
              <a:effectLst/>
            </p:spPr>
            <p:txBody>
              <a:bodyPr wrap="none">
                <a:spAutoFit/>
              </a:bodyPr>
              <a:lstStyle/>
              <a:p>
                <a:r>
                  <a:rPr lang="en-US" i="1"/>
                  <a:t>K</a:t>
                </a:r>
                <a:r>
                  <a:rPr lang="en-US" i="1" baseline="-25000"/>
                  <a:t>c</a:t>
                </a:r>
                <a:r>
                  <a:rPr lang="en-US"/>
                  <a:t> [H</a:t>
                </a:r>
                <a:r>
                  <a:rPr lang="en-US" baseline="-25000"/>
                  <a:t>2</a:t>
                </a:r>
                <a:r>
                  <a:rPr lang="en-US"/>
                  <a:t>O]</a:t>
                </a:r>
                <a:endParaRPr lang="en-US" i="1"/>
              </a:p>
            </p:txBody>
          </p:sp>
          <p:sp>
            <p:nvSpPr>
              <p:cNvPr id="8217" name="Text Box 25"/>
              <p:cNvSpPr txBox="1">
                <a:spLocks noChangeArrowheads="1"/>
              </p:cNvSpPr>
              <p:nvPr/>
            </p:nvSpPr>
            <p:spPr bwMode="auto">
              <a:xfrm>
                <a:off x="888" y="1899"/>
                <a:ext cx="164" cy="365"/>
              </a:xfrm>
              <a:prstGeom prst="rect">
                <a:avLst/>
              </a:prstGeom>
              <a:noFill/>
              <a:ln w="9525">
                <a:noFill/>
                <a:miter lim="800000"/>
                <a:headEnd/>
                <a:tailEnd/>
              </a:ln>
              <a:effectLst/>
            </p:spPr>
            <p:txBody>
              <a:bodyPr wrap="none">
                <a:spAutoFit/>
              </a:bodyPr>
              <a:lstStyle/>
              <a:p>
                <a:r>
                  <a:rPr lang="en-US" sz="3200">
                    <a:cs typeface="Arial" charset="0"/>
                  </a:rPr>
                  <a:t>′</a:t>
                </a:r>
              </a:p>
            </p:txBody>
          </p:sp>
        </p:grpSp>
      </p:grpSp>
      <p:sp>
        <p:nvSpPr>
          <p:cNvPr id="8219" name="Text Box 27"/>
          <p:cNvSpPr txBox="1">
            <a:spLocks noChangeArrowheads="1"/>
          </p:cNvSpPr>
          <p:nvPr/>
        </p:nvSpPr>
        <p:spPr bwMode="auto">
          <a:xfrm>
            <a:off x="304800" y="4968875"/>
            <a:ext cx="8321675" cy="822325"/>
          </a:xfrm>
          <a:prstGeom prst="rect">
            <a:avLst/>
          </a:prstGeom>
          <a:noFill/>
          <a:ln w="9525">
            <a:noFill/>
            <a:miter lim="800000"/>
            <a:headEnd/>
            <a:tailEnd/>
          </a:ln>
          <a:effectLst/>
        </p:spPr>
        <p:txBody>
          <a:bodyPr>
            <a:spAutoFit/>
          </a:bodyPr>
          <a:lstStyle/>
          <a:p>
            <a:r>
              <a:rPr lang="en-US"/>
              <a:t>General practice </a:t>
            </a:r>
            <a:r>
              <a:rPr lang="en-US" b="1"/>
              <a:t>not</a:t>
            </a:r>
            <a:r>
              <a:rPr lang="en-US"/>
              <a:t> to include units for the equilibrium constant.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224"/>
                                        </p:tgtEl>
                                        <p:attrNameLst>
                                          <p:attrName>style.visibility</p:attrName>
                                        </p:attrNameLst>
                                      </p:cBhvr>
                                      <p:to>
                                        <p:strVal val="visible"/>
                                      </p:to>
                                    </p:set>
                                    <p:anim calcmode="lin" valueType="num">
                                      <p:cBhvr additive="base">
                                        <p:cTn id="7" dur="500" fill="hold"/>
                                        <p:tgtEl>
                                          <p:spTgt spid="8224"/>
                                        </p:tgtEl>
                                        <p:attrNameLst>
                                          <p:attrName>ppt_x</p:attrName>
                                        </p:attrNameLst>
                                      </p:cBhvr>
                                      <p:tavLst>
                                        <p:tav tm="0">
                                          <p:val>
                                            <p:strVal val="0-#ppt_w/2"/>
                                          </p:val>
                                        </p:tav>
                                        <p:tav tm="100000">
                                          <p:val>
                                            <p:strVal val="#ppt_x"/>
                                          </p:val>
                                        </p:tav>
                                      </p:tavLst>
                                    </p:anim>
                                    <p:anim calcmode="lin" valueType="num">
                                      <p:cBhvr additive="base">
                                        <p:cTn id="8" dur="500" fill="hold"/>
                                        <p:tgtEl>
                                          <p:spTgt spid="82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206"/>
                                        </p:tgtEl>
                                        <p:attrNameLst>
                                          <p:attrName>style.visibility</p:attrName>
                                        </p:attrNameLst>
                                      </p:cBhvr>
                                      <p:to>
                                        <p:strVal val="visible"/>
                                      </p:to>
                                    </p:set>
                                    <p:anim calcmode="lin" valueType="num">
                                      <p:cBhvr additive="base">
                                        <p:cTn id="13" dur="500" fill="hold"/>
                                        <p:tgtEl>
                                          <p:spTgt spid="8206"/>
                                        </p:tgtEl>
                                        <p:attrNameLst>
                                          <p:attrName>ppt_x</p:attrName>
                                        </p:attrNameLst>
                                      </p:cBhvr>
                                      <p:tavLst>
                                        <p:tav tm="0">
                                          <p:val>
                                            <p:strVal val="1+#ppt_w/2"/>
                                          </p:val>
                                        </p:tav>
                                        <p:tav tm="100000">
                                          <p:val>
                                            <p:strVal val="#ppt_x"/>
                                          </p:val>
                                        </p:tav>
                                      </p:tavLst>
                                    </p:anim>
                                    <p:anim calcmode="lin" valueType="num">
                                      <p:cBhvr additive="base">
                                        <p:cTn id="14" dur="500" fill="hold"/>
                                        <p:tgtEl>
                                          <p:spTgt spid="820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208"/>
                                        </p:tgtEl>
                                        <p:attrNameLst>
                                          <p:attrName>style.visibility</p:attrName>
                                        </p:attrNameLst>
                                      </p:cBhvr>
                                      <p:to>
                                        <p:strVal val="visible"/>
                                      </p:to>
                                    </p:set>
                                    <p:anim calcmode="lin" valueType="num">
                                      <p:cBhvr additive="base">
                                        <p:cTn id="19" dur="500" fill="hold"/>
                                        <p:tgtEl>
                                          <p:spTgt spid="8208"/>
                                        </p:tgtEl>
                                        <p:attrNameLst>
                                          <p:attrName>ppt_x</p:attrName>
                                        </p:attrNameLst>
                                      </p:cBhvr>
                                      <p:tavLst>
                                        <p:tav tm="0">
                                          <p:val>
                                            <p:strVal val="1+#ppt_w/2"/>
                                          </p:val>
                                        </p:tav>
                                        <p:tav tm="100000">
                                          <p:val>
                                            <p:strVal val="#ppt_x"/>
                                          </p:val>
                                        </p:tav>
                                      </p:tavLst>
                                    </p:anim>
                                    <p:anim calcmode="lin" valueType="num">
                                      <p:cBhvr additive="base">
                                        <p:cTn id="20" dur="500" fill="hold"/>
                                        <p:tgtEl>
                                          <p:spTgt spid="820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209"/>
                                        </p:tgtEl>
                                        <p:attrNameLst>
                                          <p:attrName>style.visibility</p:attrName>
                                        </p:attrNameLst>
                                      </p:cBhvr>
                                      <p:to>
                                        <p:strVal val="visible"/>
                                      </p:to>
                                    </p:set>
                                    <p:anim calcmode="lin" valueType="num">
                                      <p:cBhvr additive="base">
                                        <p:cTn id="25" dur="500" fill="hold"/>
                                        <p:tgtEl>
                                          <p:spTgt spid="8209"/>
                                        </p:tgtEl>
                                        <p:attrNameLst>
                                          <p:attrName>ppt_x</p:attrName>
                                        </p:attrNameLst>
                                      </p:cBhvr>
                                      <p:tavLst>
                                        <p:tav tm="0">
                                          <p:val>
                                            <p:strVal val="0-#ppt_w/2"/>
                                          </p:val>
                                        </p:tav>
                                        <p:tav tm="100000">
                                          <p:val>
                                            <p:strVal val="#ppt_x"/>
                                          </p:val>
                                        </p:tav>
                                      </p:tavLst>
                                    </p:anim>
                                    <p:anim calcmode="lin" valueType="num">
                                      <p:cBhvr additive="base">
                                        <p:cTn id="26" dur="500" fill="hold"/>
                                        <p:tgtEl>
                                          <p:spTgt spid="820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8210"/>
                                        </p:tgtEl>
                                        <p:attrNameLst>
                                          <p:attrName>style.visibility</p:attrName>
                                        </p:attrNameLst>
                                      </p:cBhvr>
                                      <p:to>
                                        <p:strVal val="visible"/>
                                      </p:to>
                                    </p:set>
                                    <p:anim calcmode="lin" valueType="num">
                                      <p:cBhvr additive="base">
                                        <p:cTn id="31" dur="500" fill="hold"/>
                                        <p:tgtEl>
                                          <p:spTgt spid="8210"/>
                                        </p:tgtEl>
                                        <p:attrNameLst>
                                          <p:attrName>ppt_x</p:attrName>
                                        </p:attrNameLst>
                                      </p:cBhvr>
                                      <p:tavLst>
                                        <p:tav tm="0">
                                          <p:val>
                                            <p:strVal val="1+#ppt_w/2"/>
                                          </p:val>
                                        </p:tav>
                                        <p:tav tm="100000">
                                          <p:val>
                                            <p:strVal val="#ppt_x"/>
                                          </p:val>
                                        </p:tav>
                                      </p:tavLst>
                                    </p:anim>
                                    <p:anim calcmode="lin" valueType="num">
                                      <p:cBhvr additive="base">
                                        <p:cTn id="32" dur="500" fill="hold"/>
                                        <p:tgtEl>
                                          <p:spTgt spid="82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8218"/>
                                        </p:tgtEl>
                                        <p:attrNameLst>
                                          <p:attrName>style.visibility</p:attrName>
                                        </p:attrNameLst>
                                      </p:cBhvr>
                                      <p:to>
                                        <p:strVal val="visible"/>
                                      </p:to>
                                    </p:set>
                                    <p:anim calcmode="lin" valueType="num">
                                      <p:cBhvr additive="base">
                                        <p:cTn id="37" dur="500" fill="hold"/>
                                        <p:tgtEl>
                                          <p:spTgt spid="8218"/>
                                        </p:tgtEl>
                                        <p:attrNameLst>
                                          <p:attrName>ppt_x</p:attrName>
                                        </p:attrNameLst>
                                      </p:cBhvr>
                                      <p:tavLst>
                                        <p:tav tm="0">
                                          <p:val>
                                            <p:strVal val="1+#ppt_w/2"/>
                                          </p:val>
                                        </p:tav>
                                        <p:tav tm="100000">
                                          <p:val>
                                            <p:strVal val="#ppt_x"/>
                                          </p:val>
                                        </p:tav>
                                      </p:tavLst>
                                    </p:anim>
                                    <p:anim calcmode="lin" valueType="num">
                                      <p:cBhvr additive="base">
                                        <p:cTn id="38" dur="500" fill="hold"/>
                                        <p:tgtEl>
                                          <p:spTgt spid="821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219"/>
                                        </p:tgtEl>
                                        <p:attrNameLst>
                                          <p:attrName>style.visibility</p:attrName>
                                        </p:attrNameLst>
                                      </p:cBhvr>
                                      <p:to>
                                        <p:strVal val="visible"/>
                                      </p:to>
                                    </p:set>
                                    <p:anim calcmode="lin" valueType="num">
                                      <p:cBhvr additive="base">
                                        <p:cTn id="43" dur="500" fill="hold"/>
                                        <p:tgtEl>
                                          <p:spTgt spid="8219"/>
                                        </p:tgtEl>
                                        <p:attrNameLst>
                                          <p:attrName>ppt_x</p:attrName>
                                        </p:attrNameLst>
                                      </p:cBhvr>
                                      <p:tavLst>
                                        <p:tav tm="0">
                                          <p:val>
                                            <p:strVal val="0-#ppt_w/2"/>
                                          </p:val>
                                        </p:tav>
                                        <p:tav tm="100000">
                                          <p:val>
                                            <p:strVal val="#ppt_x"/>
                                          </p:val>
                                        </p:tav>
                                      </p:tavLst>
                                    </p:anim>
                                    <p:anim calcmode="lin" valueType="num">
                                      <p:cBhvr additive="base">
                                        <p:cTn id="44" dur="500" fill="hold"/>
                                        <p:tgtEl>
                                          <p:spTgt spid="82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8" grpId="0" autoUpdateAnimBg="0"/>
      <p:bldP spid="8209" grpId="0" autoUpdateAnimBg="0"/>
      <p:bldP spid="82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3"/>
          <p:cNvSpPr>
            <a:spLocks noGrp="1"/>
          </p:cNvSpPr>
          <p:nvPr>
            <p:ph type="sldNum" sz="quarter" idx="12"/>
          </p:nvPr>
        </p:nvSpPr>
        <p:spPr/>
        <p:txBody>
          <a:bodyPr/>
          <a:lstStyle/>
          <a:p>
            <a:fld id="{06B4966C-EC04-48D8-9479-C9DB6DD54B22}" type="slidenum">
              <a:rPr lang="en-US"/>
              <a:pPr/>
              <a:t>9</a:t>
            </a:fld>
            <a:endParaRPr lang="en-US"/>
          </a:p>
        </p:txBody>
      </p:sp>
      <p:sp>
        <p:nvSpPr>
          <p:cNvPr id="9220" name="Text Box 4"/>
          <p:cNvSpPr txBox="1">
            <a:spLocks noChangeArrowheads="1"/>
          </p:cNvSpPr>
          <p:nvPr/>
        </p:nvSpPr>
        <p:spPr bwMode="auto">
          <a:xfrm>
            <a:off x="0" y="0"/>
            <a:ext cx="9099550" cy="1552575"/>
          </a:xfrm>
          <a:prstGeom prst="rect">
            <a:avLst/>
          </a:prstGeom>
          <a:noFill/>
          <a:ln w="9525">
            <a:noFill/>
            <a:miter lim="800000"/>
            <a:headEnd/>
            <a:tailEnd/>
          </a:ln>
          <a:effectLst/>
        </p:spPr>
        <p:txBody>
          <a:bodyPr>
            <a:spAutoFit/>
          </a:bodyPr>
          <a:lstStyle/>
          <a:p>
            <a:pPr eaLnBrk="0" hangingPunct="0"/>
            <a:r>
              <a:rPr lang="en-US">
                <a:solidFill>
                  <a:schemeClr val="accent2"/>
                </a:solidFill>
              </a:rPr>
              <a:t>The equilibrium concentrations for the reaction between carbon monoxide and molecular chlorine to form COCl</a:t>
            </a:r>
            <a:r>
              <a:rPr lang="en-US" baseline="-25000">
                <a:solidFill>
                  <a:schemeClr val="accent2"/>
                </a:solidFill>
              </a:rPr>
              <a:t>2</a:t>
            </a:r>
            <a:r>
              <a:rPr lang="en-US">
                <a:solidFill>
                  <a:schemeClr val="accent2"/>
                </a:solidFill>
              </a:rPr>
              <a:t> (</a:t>
            </a:r>
            <a:r>
              <a:rPr lang="en-US" i="1">
                <a:solidFill>
                  <a:schemeClr val="accent2"/>
                </a:solidFill>
              </a:rPr>
              <a:t>g</a:t>
            </a:r>
            <a:r>
              <a:rPr lang="en-US">
                <a:solidFill>
                  <a:schemeClr val="accent2"/>
                </a:solidFill>
              </a:rPr>
              <a:t>) at 74</a:t>
            </a:r>
            <a:r>
              <a:rPr lang="en-US" baseline="30000">
                <a:solidFill>
                  <a:schemeClr val="accent2"/>
                </a:solidFill>
              </a:rPr>
              <a:t>0</a:t>
            </a:r>
            <a:r>
              <a:rPr lang="en-US">
                <a:solidFill>
                  <a:schemeClr val="accent2"/>
                </a:solidFill>
              </a:rPr>
              <a:t>C are [CO] = 0.012 </a:t>
            </a:r>
            <a:r>
              <a:rPr lang="en-US" i="1">
                <a:solidFill>
                  <a:schemeClr val="accent2"/>
                </a:solidFill>
              </a:rPr>
              <a:t>M</a:t>
            </a:r>
            <a:r>
              <a:rPr lang="en-US">
                <a:solidFill>
                  <a:schemeClr val="accent2"/>
                </a:solidFill>
              </a:rPr>
              <a:t>, [Cl</a:t>
            </a:r>
            <a:r>
              <a:rPr lang="en-US" baseline="-25000">
                <a:solidFill>
                  <a:schemeClr val="accent2"/>
                </a:solidFill>
              </a:rPr>
              <a:t>2</a:t>
            </a:r>
            <a:r>
              <a:rPr lang="en-US">
                <a:solidFill>
                  <a:schemeClr val="accent2"/>
                </a:solidFill>
              </a:rPr>
              <a:t>] = 0.054 </a:t>
            </a:r>
            <a:r>
              <a:rPr lang="en-US" i="1">
                <a:solidFill>
                  <a:schemeClr val="accent2"/>
                </a:solidFill>
              </a:rPr>
              <a:t>M</a:t>
            </a:r>
            <a:r>
              <a:rPr lang="en-US">
                <a:solidFill>
                  <a:schemeClr val="accent2"/>
                </a:solidFill>
              </a:rPr>
              <a:t>, and [COCl</a:t>
            </a:r>
            <a:r>
              <a:rPr lang="en-US" baseline="-25000">
                <a:solidFill>
                  <a:schemeClr val="accent2"/>
                </a:solidFill>
              </a:rPr>
              <a:t>2</a:t>
            </a:r>
            <a:r>
              <a:rPr lang="en-US">
                <a:solidFill>
                  <a:schemeClr val="accent2"/>
                </a:solidFill>
              </a:rPr>
              <a:t>] = 0.14 </a:t>
            </a:r>
            <a:r>
              <a:rPr lang="en-US" i="1">
                <a:solidFill>
                  <a:schemeClr val="accent2"/>
                </a:solidFill>
              </a:rPr>
              <a:t>M</a:t>
            </a:r>
            <a:r>
              <a:rPr lang="en-US">
                <a:solidFill>
                  <a:schemeClr val="accent2"/>
                </a:solidFill>
              </a:rPr>
              <a:t>.  Calculate the equilibrium constants </a:t>
            </a:r>
            <a:r>
              <a:rPr lang="en-US" i="1">
                <a:solidFill>
                  <a:schemeClr val="accent2"/>
                </a:solidFill>
              </a:rPr>
              <a:t>K</a:t>
            </a:r>
            <a:r>
              <a:rPr lang="en-US" i="1" baseline="-25000">
                <a:solidFill>
                  <a:schemeClr val="accent2"/>
                </a:solidFill>
              </a:rPr>
              <a:t>c</a:t>
            </a:r>
            <a:r>
              <a:rPr lang="en-US">
                <a:solidFill>
                  <a:schemeClr val="accent2"/>
                </a:solidFill>
              </a:rPr>
              <a:t> and </a:t>
            </a:r>
            <a:r>
              <a:rPr lang="en-US" i="1">
                <a:solidFill>
                  <a:schemeClr val="accent2"/>
                </a:solidFill>
              </a:rPr>
              <a:t>K</a:t>
            </a:r>
            <a:r>
              <a:rPr lang="en-US" i="1" baseline="-25000">
                <a:solidFill>
                  <a:schemeClr val="accent2"/>
                </a:solidFill>
              </a:rPr>
              <a:t>p</a:t>
            </a:r>
            <a:r>
              <a:rPr lang="en-US">
                <a:solidFill>
                  <a:schemeClr val="accent2"/>
                </a:solidFill>
              </a:rPr>
              <a:t>.</a:t>
            </a:r>
            <a:endParaRPr lang="en-US" sz="2000">
              <a:solidFill>
                <a:schemeClr val="accent2"/>
              </a:solidFill>
            </a:endParaRPr>
          </a:p>
        </p:txBody>
      </p:sp>
      <p:grpSp>
        <p:nvGrpSpPr>
          <p:cNvPr id="9249" name="Group 33"/>
          <p:cNvGrpSpPr>
            <a:grpSpLocks/>
          </p:cNvGrpSpPr>
          <p:nvPr/>
        </p:nvGrpSpPr>
        <p:grpSpPr bwMode="auto">
          <a:xfrm>
            <a:off x="2438400" y="1981200"/>
            <a:ext cx="4270375" cy="457200"/>
            <a:chOff x="1536" y="1248"/>
            <a:chExt cx="2690" cy="288"/>
          </a:xfrm>
        </p:grpSpPr>
        <p:sp>
          <p:nvSpPr>
            <p:cNvPr id="9223" name="Text Box 7"/>
            <p:cNvSpPr txBox="1">
              <a:spLocks noChangeArrowheads="1"/>
            </p:cNvSpPr>
            <p:nvPr/>
          </p:nvSpPr>
          <p:spPr bwMode="auto">
            <a:xfrm>
              <a:off x="1536" y="1248"/>
              <a:ext cx="2690" cy="288"/>
            </a:xfrm>
            <a:prstGeom prst="rect">
              <a:avLst/>
            </a:prstGeom>
            <a:noFill/>
            <a:ln w="9525">
              <a:noFill/>
              <a:miter lim="800000"/>
              <a:headEnd/>
              <a:tailEnd/>
            </a:ln>
            <a:effectLst/>
          </p:spPr>
          <p:txBody>
            <a:bodyPr wrap="none">
              <a:spAutoFit/>
            </a:bodyPr>
            <a:lstStyle/>
            <a:p>
              <a:r>
                <a:rPr lang="en-US"/>
                <a:t>CO </a:t>
              </a:r>
              <a:r>
                <a:rPr lang="en-US" sz="2000"/>
                <a:t>(</a:t>
              </a:r>
              <a:r>
                <a:rPr lang="en-US" sz="2000" i="1"/>
                <a:t>g</a:t>
              </a:r>
              <a:r>
                <a:rPr lang="en-US" sz="2000"/>
                <a:t>)</a:t>
              </a:r>
              <a:r>
                <a:rPr lang="en-US"/>
                <a:t> + Cl</a:t>
              </a:r>
              <a:r>
                <a:rPr lang="en-US" baseline="-25000"/>
                <a:t>2</a:t>
              </a:r>
              <a:r>
                <a:rPr lang="en-US"/>
                <a:t> </a:t>
              </a:r>
              <a:r>
                <a:rPr lang="en-US" sz="2000"/>
                <a:t>(</a:t>
              </a:r>
              <a:r>
                <a:rPr lang="en-US" sz="2000" i="1"/>
                <a:t>g</a:t>
              </a:r>
              <a:r>
                <a:rPr lang="en-US" sz="2000"/>
                <a:t>)</a:t>
              </a:r>
              <a:r>
                <a:rPr lang="en-US"/>
                <a:t>          COCl</a:t>
              </a:r>
              <a:r>
                <a:rPr lang="en-US" baseline="-25000"/>
                <a:t>2</a:t>
              </a:r>
              <a:r>
                <a:rPr lang="en-US"/>
                <a:t> </a:t>
              </a:r>
              <a:r>
                <a:rPr lang="en-US" sz="2000"/>
                <a:t>(</a:t>
              </a:r>
              <a:r>
                <a:rPr lang="en-US" sz="2000" i="1"/>
                <a:t>g</a:t>
              </a:r>
              <a:r>
                <a:rPr lang="en-US" sz="2000"/>
                <a:t>)</a:t>
              </a:r>
            </a:p>
          </p:txBody>
        </p:sp>
        <p:grpSp>
          <p:nvGrpSpPr>
            <p:cNvPr id="9224" name="Group 8"/>
            <p:cNvGrpSpPr>
              <a:grpSpLocks/>
            </p:cNvGrpSpPr>
            <p:nvPr/>
          </p:nvGrpSpPr>
          <p:grpSpPr bwMode="auto">
            <a:xfrm>
              <a:off x="2922" y="1343"/>
              <a:ext cx="384" cy="96"/>
              <a:chOff x="4896" y="192"/>
              <a:chExt cx="384" cy="96"/>
            </a:xfrm>
          </p:grpSpPr>
          <p:sp>
            <p:nvSpPr>
              <p:cNvPr id="9225" name="Line 9"/>
              <p:cNvSpPr>
                <a:spLocks noChangeShapeType="1"/>
              </p:cNvSpPr>
              <p:nvPr/>
            </p:nvSpPr>
            <p:spPr bwMode="auto">
              <a:xfrm>
                <a:off x="4896" y="192"/>
                <a:ext cx="384" cy="0"/>
              </a:xfrm>
              <a:prstGeom prst="line">
                <a:avLst/>
              </a:prstGeom>
              <a:noFill/>
              <a:ln w="28575">
                <a:solidFill>
                  <a:schemeClr val="tx1"/>
                </a:solidFill>
                <a:round/>
                <a:headEnd/>
                <a:tailEnd type="triangle" w="med" len="med"/>
              </a:ln>
              <a:effectLst/>
            </p:spPr>
            <p:txBody>
              <a:bodyPr/>
              <a:lstStyle/>
              <a:p>
                <a:endParaRPr lang="en-US"/>
              </a:p>
            </p:txBody>
          </p:sp>
          <p:sp>
            <p:nvSpPr>
              <p:cNvPr id="9226" name="Line 10"/>
              <p:cNvSpPr>
                <a:spLocks noChangeShapeType="1"/>
              </p:cNvSpPr>
              <p:nvPr/>
            </p:nvSpPr>
            <p:spPr bwMode="auto">
              <a:xfrm flipH="1">
                <a:off x="4896" y="288"/>
                <a:ext cx="384" cy="0"/>
              </a:xfrm>
              <a:prstGeom prst="line">
                <a:avLst/>
              </a:prstGeom>
              <a:noFill/>
              <a:ln w="28575">
                <a:solidFill>
                  <a:schemeClr val="tx1"/>
                </a:solidFill>
                <a:round/>
                <a:headEnd/>
                <a:tailEnd type="triangle" w="med" len="med"/>
              </a:ln>
              <a:effectLst/>
            </p:spPr>
            <p:txBody>
              <a:bodyPr/>
              <a:lstStyle/>
              <a:p>
                <a:endParaRPr lang="en-US"/>
              </a:p>
            </p:txBody>
          </p:sp>
        </p:grpSp>
      </p:grpSp>
      <p:sp>
        <p:nvSpPr>
          <p:cNvPr id="9228" name="Text Box 12"/>
          <p:cNvSpPr txBox="1">
            <a:spLocks noChangeArrowheads="1"/>
          </p:cNvSpPr>
          <p:nvPr/>
        </p:nvSpPr>
        <p:spPr bwMode="auto">
          <a:xfrm>
            <a:off x="1828800" y="2935288"/>
            <a:ext cx="835025" cy="457200"/>
          </a:xfrm>
          <a:prstGeom prst="rect">
            <a:avLst/>
          </a:prstGeom>
          <a:noFill/>
          <a:ln w="9525">
            <a:noFill/>
            <a:miter lim="800000"/>
            <a:headEnd/>
            <a:tailEnd/>
          </a:ln>
          <a:effectLst/>
        </p:spPr>
        <p:txBody>
          <a:bodyPr wrap="none">
            <a:spAutoFit/>
          </a:bodyPr>
          <a:lstStyle/>
          <a:p>
            <a:r>
              <a:rPr lang="en-US" i="1"/>
              <a:t>K</a:t>
            </a:r>
            <a:r>
              <a:rPr lang="en-US" i="1" baseline="-25000"/>
              <a:t>c</a:t>
            </a:r>
            <a:r>
              <a:rPr lang="en-US" i="1"/>
              <a:t> </a:t>
            </a:r>
            <a:r>
              <a:rPr lang="en-US"/>
              <a:t>= </a:t>
            </a:r>
            <a:endParaRPr lang="en-US" i="1"/>
          </a:p>
        </p:txBody>
      </p:sp>
      <p:grpSp>
        <p:nvGrpSpPr>
          <p:cNvPr id="9232" name="Group 16"/>
          <p:cNvGrpSpPr>
            <a:grpSpLocks/>
          </p:cNvGrpSpPr>
          <p:nvPr/>
        </p:nvGrpSpPr>
        <p:grpSpPr bwMode="auto">
          <a:xfrm>
            <a:off x="2530475" y="2717800"/>
            <a:ext cx="1379538" cy="877888"/>
            <a:chOff x="3110" y="3120"/>
            <a:chExt cx="869" cy="553"/>
          </a:xfrm>
        </p:grpSpPr>
        <p:sp>
          <p:nvSpPr>
            <p:cNvPr id="9229" name="Text Box 13"/>
            <p:cNvSpPr txBox="1">
              <a:spLocks noChangeArrowheads="1"/>
            </p:cNvSpPr>
            <p:nvPr/>
          </p:nvSpPr>
          <p:spPr bwMode="auto">
            <a:xfrm>
              <a:off x="3163" y="3120"/>
              <a:ext cx="763" cy="288"/>
            </a:xfrm>
            <a:prstGeom prst="rect">
              <a:avLst/>
            </a:prstGeom>
            <a:noFill/>
            <a:ln w="9525">
              <a:noFill/>
              <a:miter lim="800000"/>
              <a:headEnd/>
              <a:tailEnd/>
            </a:ln>
            <a:effectLst/>
          </p:spPr>
          <p:txBody>
            <a:bodyPr wrap="none">
              <a:spAutoFit/>
            </a:bodyPr>
            <a:lstStyle/>
            <a:p>
              <a:r>
                <a:rPr lang="en-US"/>
                <a:t>[COCl</a:t>
              </a:r>
              <a:r>
                <a:rPr lang="en-US" baseline="-25000"/>
                <a:t>2</a:t>
              </a:r>
              <a:r>
                <a:rPr lang="en-US"/>
                <a:t>]</a:t>
              </a:r>
            </a:p>
          </p:txBody>
        </p:sp>
        <p:sp>
          <p:nvSpPr>
            <p:cNvPr id="9230" name="Text Box 14"/>
            <p:cNvSpPr txBox="1">
              <a:spLocks noChangeArrowheads="1"/>
            </p:cNvSpPr>
            <p:nvPr/>
          </p:nvSpPr>
          <p:spPr bwMode="auto">
            <a:xfrm>
              <a:off x="3110" y="3385"/>
              <a:ext cx="869" cy="288"/>
            </a:xfrm>
            <a:prstGeom prst="rect">
              <a:avLst/>
            </a:prstGeom>
            <a:noFill/>
            <a:ln w="9525">
              <a:noFill/>
              <a:miter lim="800000"/>
              <a:headEnd/>
              <a:tailEnd/>
            </a:ln>
            <a:effectLst/>
          </p:spPr>
          <p:txBody>
            <a:bodyPr wrap="none">
              <a:spAutoFit/>
            </a:bodyPr>
            <a:lstStyle/>
            <a:p>
              <a:r>
                <a:rPr lang="en-US"/>
                <a:t>[CO][Cl</a:t>
              </a:r>
              <a:r>
                <a:rPr lang="en-US" baseline="-25000"/>
                <a:t>2</a:t>
              </a:r>
              <a:r>
                <a:rPr lang="en-US"/>
                <a:t>]</a:t>
              </a:r>
            </a:p>
          </p:txBody>
        </p:sp>
        <p:sp>
          <p:nvSpPr>
            <p:cNvPr id="9231" name="Line 15"/>
            <p:cNvSpPr>
              <a:spLocks noChangeShapeType="1"/>
            </p:cNvSpPr>
            <p:nvPr/>
          </p:nvSpPr>
          <p:spPr bwMode="auto">
            <a:xfrm>
              <a:off x="3160" y="3397"/>
              <a:ext cx="768" cy="0"/>
            </a:xfrm>
            <a:prstGeom prst="line">
              <a:avLst/>
            </a:prstGeom>
            <a:noFill/>
            <a:ln w="28575">
              <a:solidFill>
                <a:schemeClr val="tx1"/>
              </a:solidFill>
              <a:round/>
              <a:headEnd/>
              <a:tailEnd/>
            </a:ln>
            <a:effectLst/>
          </p:spPr>
          <p:txBody>
            <a:bodyPr/>
            <a:lstStyle/>
            <a:p>
              <a:endParaRPr lang="en-US"/>
            </a:p>
          </p:txBody>
        </p:sp>
      </p:grpSp>
      <p:grpSp>
        <p:nvGrpSpPr>
          <p:cNvPr id="9240" name="Group 24"/>
          <p:cNvGrpSpPr>
            <a:grpSpLocks/>
          </p:cNvGrpSpPr>
          <p:nvPr/>
        </p:nvGrpSpPr>
        <p:grpSpPr bwMode="auto">
          <a:xfrm>
            <a:off x="3921125" y="2717800"/>
            <a:ext cx="2419350" cy="877888"/>
            <a:chOff x="2470" y="1712"/>
            <a:chExt cx="1524" cy="553"/>
          </a:xfrm>
        </p:grpSpPr>
        <p:sp>
          <p:nvSpPr>
            <p:cNvPr id="9233" name="Text Box 17"/>
            <p:cNvSpPr txBox="1">
              <a:spLocks noChangeArrowheads="1"/>
            </p:cNvSpPr>
            <p:nvPr/>
          </p:nvSpPr>
          <p:spPr bwMode="auto">
            <a:xfrm>
              <a:off x="2470" y="1848"/>
              <a:ext cx="228" cy="288"/>
            </a:xfrm>
            <a:prstGeom prst="rect">
              <a:avLst/>
            </a:prstGeom>
            <a:noFill/>
            <a:ln w="9525">
              <a:noFill/>
              <a:miter lim="800000"/>
              <a:headEnd/>
              <a:tailEnd/>
            </a:ln>
            <a:effectLst/>
          </p:spPr>
          <p:txBody>
            <a:bodyPr wrap="none">
              <a:spAutoFit/>
            </a:bodyPr>
            <a:lstStyle/>
            <a:p>
              <a:r>
                <a:rPr lang="en-US"/>
                <a:t>=</a:t>
              </a:r>
            </a:p>
          </p:txBody>
        </p:sp>
        <p:grpSp>
          <p:nvGrpSpPr>
            <p:cNvPr id="9238" name="Group 22"/>
            <p:cNvGrpSpPr>
              <a:grpSpLocks/>
            </p:cNvGrpSpPr>
            <p:nvPr/>
          </p:nvGrpSpPr>
          <p:grpSpPr bwMode="auto">
            <a:xfrm>
              <a:off x="2714" y="1712"/>
              <a:ext cx="1280" cy="553"/>
              <a:chOff x="3011" y="2423"/>
              <a:chExt cx="1280" cy="553"/>
            </a:xfrm>
          </p:grpSpPr>
          <p:sp>
            <p:nvSpPr>
              <p:cNvPr id="9235" name="Text Box 19"/>
              <p:cNvSpPr txBox="1">
                <a:spLocks noChangeArrowheads="1"/>
              </p:cNvSpPr>
              <p:nvPr/>
            </p:nvSpPr>
            <p:spPr bwMode="auto">
              <a:xfrm>
                <a:off x="3401" y="2423"/>
                <a:ext cx="490" cy="288"/>
              </a:xfrm>
              <a:prstGeom prst="rect">
                <a:avLst/>
              </a:prstGeom>
              <a:noFill/>
              <a:ln w="9525">
                <a:noFill/>
                <a:miter lim="800000"/>
                <a:headEnd/>
                <a:tailEnd/>
              </a:ln>
              <a:effectLst/>
            </p:spPr>
            <p:txBody>
              <a:bodyPr wrap="none">
                <a:spAutoFit/>
              </a:bodyPr>
              <a:lstStyle/>
              <a:p>
                <a:pPr algn="ctr"/>
                <a:r>
                  <a:rPr lang="en-US"/>
                  <a:t>0.14</a:t>
                </a:r>
              </a:p>
            </p:txBody>
          </p:sp>
          <p:sp>
            <p:nvSpPr>
              <p:cNvPr id="9236" name="Text Box 20"/>
              <p:cNvSpPr txBox="1">
                <a:spLocks noChangeArrowheads="1"/>
              </p:cNvSpPr>
              <p:nvPr/>
            </p:nvSpPr>
            <p:spPr bwMode="auto">
              <a:xfrm>
                <a:off x="3011" y="2688"/>
                <a:ext cx="1280" cy="288"/>
              </a:xfrm>
              <a:prstGeom prst="rect">
                <a:avLst/>
              </a:prstGeom>
              <a:noFill/>
              <a:ln w="9525">
                <a:noFill/>
                <a:miter lim="800000"/>
                <a:headEnd/>
                <a:tailEnd/>
              </a:ln>
              <a:effectLst/>
            </p:spPr>
            <p:txBody>
              <a:bodyPr wrap="none">
                <a:spAutoFit/>
              </a:bodyPr>
              <a:lstStyle/>
              <a:p>
                <a:pPr algn="ctr"/>
                <a:r>
                  <a:rPr lang="en-US"/>
                  <a:t>0.012 x 0.054</a:t>
                </a:r>
              </a:p>
            </p:txBody>
          </p:sp>
          <p:sp>
            <p:nvSpPr>
              <p:cNvPr id="9237" name="Line 21"/>
              <p:cNvSpPr>
                <a:spLocks noChangeShapeType="1"/>
              </p:cNvSpPr>
              <p:nvPr/>
            </p:nvSpPr>
            <p:spPr bwMode="auto">
              <a:xfrm>
                <a:off x="3072" y="2700"/>
                <a:ext cx="1104" cy="0"/>
              </a:xfrm>
              <a:prstGeom prst="line">
                <a:avLst/>
              </a:prstGeom>
              <a:noFill/>
              <a:ln w="28575">
                <a:solidFill>
                  <a:schemeClr val="tx1"/>
                </a:solidFill>
                <a:round/>
                <a:headEnd/>
                <a:tailEnd/>
              </a:ln>
              <a:effectLst/>
            </p:spPr>
            <p:txBody>
              <a:bodyPr/>
              <a:lstStyle/>
              <a:p>
                <a:endParaRPr lang="en-US"/>
              </a:p>
            </p:txBody>
          </p:sp>
        </p:grpSp>
      </p:grpSp>
      <p:sp>
        <p:nvSpPr>
          <p:cNvPr id="9239" name="Text Box 23"/>
          <p:cNvSpPr txBox="1">
            <a:spLocks noChangeArrowheads="1"/>
          </p:cNvSpPr>
          <p:nvPr/>
        </p:nvSpPr>
        <p:spPr bwMode="auto">
          <a:xfrm>
            <a:off x="6375400" y="2933700"/>
            <a:ext cx="955675" cy="457200"/>
          </a:xfrm>
          <a:prstGeom prst="rect">
            <a:avLst/>
          </a:prstGeom>
          <a:noFill/>
          <a:ln w="9525">
            <a:noFill/>
            <a:miter lim="800000"/>
            <a:headEnd/>
            <a:tailEnd/>
          </a:ln>
          <a:effectLst/>
        </p:spPr>
        <p:txBody>
          <a:bodyPr wrap="none">
            <a:spAutoFit/>
          </a:bodyPr>
          <a:lstStyle/>
          <a:p>
            <a:r>
              <a:rPr lang="en-US"/>
              <a:t>= 220</a:t>
            </a:r>
          </a:p>
        </p:txBody>
      </p:sp>
      <p:sp>
        <p:nvSpPr>
          <p:cNvPr id="9241" name="Text Box 25"/>
          <p:cNvSpPr txBox="1">
            <a:spLocks noChangeArrowheads="1"/>
          </p:cNvSpPr>
          <p:nvPr/>
        </p:nvSpPr>
        <p:spPr bwMode="auto">
          <a:xfrm>
            <a:off x="3568700" y="3962400"/>
            <a:ext cx="1997075" cy="457200"/>
          </a:xfrm>
          <a:prstGeom prst="rect">
            <a:avLst/>
          </a:prstGeom>
          <a:noFill/>
          <a:ln w="9525">
            <a:noFill/>
            <a:miter lim="800000"/>
            <a:headEnd/>
            <a:tailEnd/>
          </a:ln>
          <a:effectLst/>
        </p:spPr>
        <p:txBody>
          <a:bodyPr wrap="none">
            <a:spAutoFit/>
          </a:bodyPr>
          <a:lstStyle/>
          <a:p>
            <a:r>
              <a:rPr lang="en-US" i="1"/>
              <a:t>K</a:t>
            </a:r>
            <a:r>
              <a:rPr lang="en-US" i="1" baseline="-25000"/>
              <a:t>p</a:t>
            </a:r>
            <a:r>
              <a:rPr lang="en-US"/>
              <a:t> = </a:t>
            </a:r>
            <a:r>
              <a:rPr lang="en-US" i="1"/>
              <a:t>K</a:t>
            </a:r>
            <a:r>
              <a:rPr lang="en-US" i="1" baseline="-25000"/>
              <a:t>c</a:t>
            </a:r>
            <a:r>
              <a:rPr lang="en-US" i="1"/>
              <a:t>(RT)</a:t>
            </a:r>
            <a:r>
              <a:rPr lang="en-US" i="1" baseline="30000">
                <a:latin typeface="Symbol" pitchFamily="18" charset="2"/>
              </a:rPr>
              <a:t>D</a:t>
            </a:r>
            <a:r>
              <a:rPr lang="en-US" i="1" baseline="30000"/>
              <a:t>n</a:t>
            </a:r>
            <a:endParaRPr lang="en-US" i="1"/>
          </a:p>
        </p:txBody>
      </p:sp>
      <p:sp>
        <p:nvSpPr>
          <p:cNvPr id="9242" name="Text Box 26"/>
          <p:cNvSpPr txBox="1">
            <a:spLocks noChangeArrowheads="1"/>
          </p:cNvSpPr>
          <p:nvPr/>
        </p:nvSpPr>
        <p:spPr bwMode="auto">
          <a:xfrm>
            <a:off x="762000" y="4648200"/>
            <a:ext cx="2181225" cy="457200"/>
          </a:xfrm>
          <a:prstGeom prst="rect">
            <a:avLst/>
          </a:prstGeom>
          <a:noFill/>
          <a:ln w="9525">
            <a:noFill/>
            <a:miter lim="800000"/>
            <a:headEnd/>
            <a:tailEnd/>
          </a:ln>
          <a:effectLst/>
        </p:spPr>
        <p:txBody>
          <a:bodyPr wrap="none">
            <a:spAutoFit/>
          </a:bodyPr>
          <a:lstStyle/>
          <a:p>
            <a:r>
              <a:rPr lang="en-US" i="1">
                <a:latin typeface="Symbol" pitchFamily="18" charset="2"/>
              </a:rPr>
              <a:t>D</a:t>
            </a:r>
            <a:r>
              <a:rPr lang="en-US" i="1"/>
              <a:t>n</a:t>
            </a:r>
            <a:r>
              <a:rPr lang="en-US"/>
              <a:t> = 1 – 2 = -1</a:t>
            </a:r>
            <a:endParaRPr lang="en-US" i="1"/>
          </a:p>
        </p:txBody>
      </p:sp>
      <p:sp>
        <p:nvSpPr>
          <p:cNvPr id="9243" name="Text Box 27"/>
          <p:cNvSpPr txBox="1">
            <a:spLocks noChangeArrowheads="1"/>
          </p:cNvSpPr>
          <p:nvPr/>
        </p:nvSpPr>
        <p:spPr bwMode="auto">
          <a:xfrm>
            <a:off x="3371850" y="4648200"/>
            <a:ext cx="1684338" cy="457200"/>
          </a:xfrm>
          <a:prstGeom prst="rect">
            <a:avLst/>
          </a:prstGeom>
          <a:noFill/>
          <a:ln w="9525">
            <a:noFill/>
            <a:miter lim="800000"/>
            <a:headEnd/>
            <a:tailEnd/>
          </a:ln>
          <a:effectLst/>
        </p:spPr>
        <p:txBody>
          <a:bodyPr wrap="none">
            <a:spAutoFit/>
          </a:bodyPr>
          <a:lstStyle/>
          <a:p>
            <a:r>
              <a:rPr lang="en-US" i="1"/>
              <a:t>R</a:t>
            </a:r>
            <a:r>
              <a:rPr lang="en-US"/>
              <a:t> = 0.0821</a:t>
            </a:r>
            <a:endParaRPr lang="en-US" i="1"/>
          </a:p>
        </p:txBody>
      </p:sp>
      <p:sp>
        <p:nvSpPr>
          <p:cNvPr id="9244" name="Text Box 28"/>
          <p:cNvSpPr txBox="1">
            <a:spLocks noChangeArrowheads="1"/>
          </p:cNvSpPr>
          <p:nvPr/>
        </p:nvSpPr>
        <p:spPr bwMode="auto">
          <a:xfrm>
            <a:off x="5486400" y="4648200"/>
            <a:ext cx="3054350" cy="457200"/>
          </a:xfrm>
          <a:prstGeom prst="rect">
            <a:avLst/>
          </a:prstGeom>
          <a:noFill/>
          <a:ln w="9525">
            <a:noFill/>
            <a:miter lim="800000"/>
            <a:headEnd/>
            <a:tailEnd/>
          </a:ln>
          <a:effectLst/>
        </p:spPr>
        <p:txBody>
          <a:bodyPr wrap="none">
            <a:spAutoFit/>
          </a:bodyPr>
          <a:lstStyle/>
          <a:p>
            <a:r>
              <a:rPr lang="en-US" i="1"/>
              <a:t>T</a:t>
            </a:r>
            <a:r>
              <a:rPr lang="en-US"/>
              <a:t> = 273 + 74 = 347 K</a:t>
            </a:r>
            <a:endParaRPr lang="en-US" i="1"/>
          </a:p>
        </p:txBody>
      </p:sp>
      <p:sp>
        <p:nvSpPr>
          <p:cNvPr id="9245" name="Text Box 29"/>
          <p:cNvSpPr txBox="1">
            <a:spLocks noChangeArrowheads="1"/>
          </p:cNvSpPr>
          <p:nvPr/>
        </p:nvSpPr>
        <p:spPr bwMode="auto">
          <a:xfrm>
            <a:off x="2274888" y="5410200"/>
            <a:ext cx="4594225" cy="457200"/>
          </a:xfrm>
          <a:prstGeom prst="rect">
            <a:avLst/>
          </a:prstGeom>
          <a:noFill/>
          <a:ln w="9525">
            <a:noFill/>
            <a:miter lim="800000"/>
            <a:headEnd/>
            <a:tailEnd/>
          </a:ln>
          <a:effectLst/>
        </p:spPr>
        <p:txBody>
          <a:bodyPr wrap="none">
            <a:spAutoFit/>
          </a:bodyPr>
          <a:lstStyle/>
          <a:p>
            <a:r>
              <a:rPr lang="en-US" i="1"/>
              <a:t>K</a:t>
            </a:r>
            <a:r>
              <a:rPr lang="en-US" i="1" baseline="-25000"/>
              <a:t>p</a:t>
            </a:r>
            <a:r>
              <a:rPr lang="en-US" i="1"/>
              <a:t> </a:t>
            </a:r>
            <a:r>
              <a:rPr lang="en-US"/>
              <a:t>= 220 x (0.0821 x 347)</a:t>
            </a:r>
            <a:r>
              <a:rPr lang="en-US" baseline="30000"/>
              <a:t>-1</a:t>
            </a:r>
            <a:r>
              <a:rPr lang="en-US"/>
              <a:t> = 7.7</a:t>
            </a:r>
            <a:endParaRPr lang="en-US"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249"/>
                                        </p:tgtEl>
                                        <p:attrNameLst>
                                          <p:attrName>style.visibility</p:attrName>
                                        </p:attrNameLst>
                                      </p:cBhvr>
                                      <p:to>
                                        <p:strVal val="visible"/>
                                      </p:to>
                                    </p:set>
                                    <p:anim calcmode="lin" valueType="num">
                                      <p:cBhvr additive="base">
                                        <p:cTn id="7" dur="500" fill="hold"/>
                                        <p:tgtEl>
                                          <p:spTgt spid="9249"/>
                                        </p:tgtEl>
                                        <p:attrNameLst>
                                          <p:attrName>ppt_x</p:attrName>
                                        </p:attrNameLst>
                                      </p:cBhvr>
                                      <p:tavLst>
                                        <p:tav tm="0">
                                          <p:val>
                                            <p:strVal val="0-#ppt_w/2"/>
                                          </p:val>
                                        </p:tav>
                                        <p:tav tm="100000">
                                          <p:val>
                                            <p:strVal val="#ppt_x"/>
                                          </p:val>
                                        </p:tav>
                                      </p:tavLst>
                                    </p:anim>
                                    <p:anim calcmode="lin" valueType="num">
                                      <p:cBhvr additive="base">
                                        <p:cTn id="8" dur="500" fill="hold"/>
                                        <p:tgtEl>
                                          <p:spTgt spid="924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28"/>
                                        </p:tgtEl>
                                        <p:attrNameLst>
                                          <p:attrName>style.visibility</p:attrName>
                                        </p:attrNameLst>
                                      </p:cBhvr>
                                      <p:to>
                                        <p:strVal val="visible"/>
                                      </p:to>
                                    </p:set>
                                    <p:anim calcmode="lin" valueType="num">
                                      <p:cBhvr additive="base">
                                        <p:cTn id="13" dur="500" fill="hold"/>
                                        <p:tgtEl>
                                          <p:spTgt spid="9228"/>
                                        </p:tgtEl>
                                        <p:attrNameLst>
                                          <p:attrName>ppt_x</p:attrName>
                                        </p:attrNameLst>
                                      </p:cBhvr>
                                      <p:tavLst>
                                        <p:tav tm="0">
                                          <p:val>
                                            <p:strVal val="0-#ppt_w/2"/>
                                          </p:val>
                                        </p:tav>
                                        <p:tav tm="100000">
                                          <p:val>
                                            <p:strVal val="#ppt_x"/>
                                          </p:val>
                                        </p:tav>
                                      </p:tavLst>
                                    </p:anim>
                                    <p:anim calcmode="lin" valueType="num">
                                      <p:cBhvr additive="base">
                                        <p:cTn id="14" dur="500" fill="hold"/>
                                        <p:tgtEl>
                                          <p:spTgt spid="922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232"/>
                                        </p:tgtEl>
                                        <p:attrNameLst>
                                          <p:attrName>style.visibility</p:attrName>
                                        </p:attrNameLst>
                                      </p:cBhvr>
                                      <p:to>
                                        <p:strVal val="visible"/>
                                      </p:to>
                                    </p:set>
                                    <p:anim calcmode="lin" valueType="num">
                                      <p:cBhvr additive="base">
                                        <p:cTn id="19" dur="500" fill="hold"/>
                                        <p:tgtEl>
                                          <p:spTgt spid="9232"/>
                                        </p:tgtEl>
                                        <p:attrNameLst>
                                          <p:attrName>ppt_x</p:attrName>
                                        </p:attrNameLst>
                                      </p:cBhvr>
                                      <p:tavLst>
                                        <p:tav tm="0">
                                          <p:val>
                                            <p:strVal val="1+#ppt_w/2"/>
                                          </p:val>
                                        </p:tav>
                                        <p:tav tm="100000">
                                          <p:val>
                                            <p:strVal val="#ppt_x"/>
                                          </p:val>
                                        </p:tav>
                                      </p:tavLst>
                                    </p:anim>
                                    <p:anim calcmode="lin" valueType="num">
                                      <p:cBhvr additive="base">
                                        <p:cTn id="20" dur="500" fill="hold"/>
                                        <p:tgtEl>
                                          <p:spTgt spid="923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9240"/>
                                        </p:tgtEl>
                                        <p:attrNameLst>
                                          <p:attrName>style.visibility</p:attrName>
                                        </p:attrNameLst>
                                      </p:cBhvr>
                                      <p:to>
                                        <p:strVal val="visible"/>
                                      </p:to>
                                    </p:set>
                                    <p:anim calcmode="lin" valueType="num">
                                      <p:cBhvr additive="base">
                                        <p:cTn id="25" dur="500" fill="hold"/>
                                        <p:tgtEl>
                                          <p:spTgt spid="9240"/>
                                        </p:tgtEl>
                                        <p:attrNameLst>
                                          <p:attrName>ppt_x</p:attrName>
                                        </p:attrNameLst>
                                      </p:cBhvr>
                                      <p:tavLst>
                                        <p:tav tm="0">
                                          <p:val>
                                            <p:strVal val="1+#ppt_w/2"/>
                                          </p:val>
                                        </p:tav>
                                        <p:tav tm="100000">
                                          <p:val>
                                            <p:strVal val="#ppt_x"/>
                                          </p:val>
                                        </p:tav>
                                      </p:tavLst>
                                    </p:anim>
                                    <p:anim calcmode="lin" valueType="num">
                                      <p:cBhvr additive="base">
                                        <p:cTn id="26" dur="500" fill="hold"/>
                                        <p:tgtEl>
                                          <p:spTgt spid="924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9239"/>
                                        </p:tgtEl>
                                        <p:attrNameLst>
                                          <p:attrName>style.visibility</p:attrName>
                                        </p:attrNameLst>
                                      </p:cBhvr>
                                      <p:to>
                                        <p:strVal val="visible"/>
                                      </p:to>
                                    </p:set>
                                    <p:anim calcmode="lin" valueType="num">
                                      <p:cBhvr additive="base">
                                        <p:cTn id="31" dur="500" fill="hold"/>
                                        <p:tgtEl>
                                          <p:spTgt spid="9239"/>
                                        </p:tgtEl>
                                        <p:attrNameLst>
                                          <p:attrName>ppt_x</p:attrName>
                                        </p:attrNameLst>
                                      </p:cBhvr>
                                      <p:tavLst>
                                        <p:tav tm="0">
                                          <p:val>
                                            <p:strVal val="1+#ppt_w/2"/>
                                          </p:val>
                                        </p:tav>
                                        <p:tav tm="100000">
                                          <p:val>
                                            <p:strVal val="#ppt_x"/>
                                          </p:val>
                                        </p:tav>
                                      </p:tavLst>
                                    </p:anim>
                                    <p:anim calcmode="lin" valueType="num">
                                      <p:cBhvr additive="base">
                                        <p:cTn id="32" dur="500" fill="hold"/>
                                        <p:tgtEl>
                                          <p:spTgt spid="923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241"/>
                                        </p:tgtEl>
                                        <p:attrNameLst>
                                          <p:attrName>style.visibility</p:attrName>
                                        </p:attrNameLst>
                                      </p:cBhvr>
                                      <p:to>
                                        <p:strVal val="visible"/>
                                      </p:to>
                                    </p:set>
                                    <p:anim calcmode="lin" valueType="num">
                                      <p:cBhvr additive="base">
                                        <p:cTn id="37" dur="500" fill="hold"/>
                                        <p:tgtEl>
                                          <p:spTgt spid="9241"/>
                                        </p:tgtEl>
                                        <p:attrNameLst>
                                          <p:attrName>ppt_x</p:attrName>
                                        </p:attrNameLst>
                                      </p:cBhvr>
                                      <p:tavLst>
                                        <p:tav tm="0">
                                          <p:val>
                                            <p:strVal val="0-#ppt_w/2"/>
                                          </p:val>
                                        </p:tav>
                                        <p:tav tm="100000">
                                          <p:val>
                                            <p:strVal val="#ppt_x"/>
                                          </p:val>
                                        </p:tav>
                                      </p:tavLst>
                                    </p:anim>
                                    <p:anim calcmode="lin" valueType="num">
                                      <p:cBhvr additive="base">
                                        <p:cTn id="38" dur="500" fill="hold"/>
                                        <p:tgtEl>
                                          <p:spTgt spid="924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242"/>
                                        </p:tgtEl>
                                        <p:attrNameLst>
                                          <p:attrName>style.visibility</p:attrName>
                                        </p:attrNameLst>
                                      </p:cBhvr>
                                      <p:to>
                                        <p:strVal val="visible"/>
                                      </p:to>
                                    </p:set>
                                    <p:anim calcmode="lin" valueType="num">
                                      <p:cBhvr additive="base">
                                        <p:cTn id="43" dur="500" fill="hold"/>
                                        <p:tgtEl>
                                          <p:spTgt spid="9242"/>
                                        </p:tgtEl>
                                        <p:attrNameLst>
                                          <p:attrName>ppt_x</p:attrName>
                                        </p:attrNameLst>
                                      </p:cBhvr>
                                      <p:tavLst>
                                        <p:tav tm="0">
                                          <p:val>
                                            <p:strVal val="0-#ppt_w/2"/>
                                          </p:val>
                                        </p:tav>
                                        <p:tav tm="100000">
                                          <p:val>
                                            <p:strVal val="#ppt_x"/>
                                          </p:val>
                                        </p:tav>
                                      </p:tavLst>
                                    </p:anim>
                                    <p:anim calcmode="lin" valueType="num">
                                      <p:cBhvr additive="base">
                                        <p:cTn id="44" dur="500" fill="hold"/>
                                        <p:tgtEl>
                                          <p:spTgt spid="924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9243"/>
                                        </p:tgtEl>
                                        <p:attrNameLst>
                                          <p:attrName>style.visibility</p:attrName>
                                        </p:attrNameLst>
                                      </p:cBhvr>
                                      <p:to>
                                        <p:strVal val="visible"/>
                                      </p:to>
                                    </p:set>
                                    <p:anim calcmode="lin" valueType="num">
                                      <p:cBhvr additive="base">
                                        <p:cTn id="49" dur="500" fill="hold"/>
                                        <p:tgtEl>
                                          <p:spTgt spid="9243"/>
                                        </p:tgtEl>
                                        <p:attrNameLst>
                                          <p:attrName>ppt_x</p:attrName>
                                        </p:attrNameLst>
                                      </p:cBhvr>
                                      <p:tavLst>
                                        <p:tav tm="0">
                                          <p:val>
                                            <p:strVal val="1+#ppt_w/2"/>
                                          </p:val>
                                        </p:tav>
                                        <p:tav tm="100000">
                                          <p:val>
                                            <p:strVal val="#ppt_x"/>
                                          </p:val>
                                        </p:tav>
                                      </p:tavLst>
                                    </p:anim>
                                    <p:anim calcmode="lin" valueType="num">
                                      <p:cBhvr additive="base">
                                        <p:cTn id="50" dur="500" fill="hold"/>
                                        <p:tgtEl>
                                          <p:spTgt spid="924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9244"/>
                                        </p:tgtEl>
                                        <p:attrNameLst>
                                          <p:attrName>style.visibility</p:attrName>
                                        </p:attrNameLst>
                                      </p:cBhvr>
                                      <p:to>
                                        <p:strVal val="visible"/>
                                      </p:to>
                                    </p:set>
                                    <p:anim calcmode="lin" valueType="num">
                                      <p:cBhvr additive="base">
                                        <p:cTn id="55" dur="500" fill="hold"/>
                                        <p:tgtEl>
                                          <p:spTgt spid="9244"/>
                                        </p:tgtEl>
                                        <p:attrNameLst>
                                          <p:attrName>ppt_x</p:attrName>
                                        </p:attrNameLst>
                                      </p:cBhvr>
                                      <p:tavLst>
                                        <p:tav tm="0">
                                          <p:val>
                                            <p:strVal val="1+#ppt_w/2"/>
                                          </p:val>
                                        </p:tav>
                                        <p:tav tm="100000">
                                          <p:val>
                                            <p:strVal val="#ppt_x"/>
                                          </p:val>
                                        </p:tav>
                                      </p:tavLst>
                                    </p:anim>
                                    <p:anim calcmode="lin" valueType="num">
                                      <p:cBhvr additive="base">
                                        <p:cTn id="56" dur="500" fill="hold"/>
                                        <p:tgtEl>
                                          <p:spTgt spid="924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9245"/>
                                        </p:tgtEl>
                                        <p:attrNameLst>
                                          <p:attrName>style.visibility</p:attrName>
                                        </p:attrNameLst>
                                      </p:cBhvr>
                                      <p:to>
                                        <p:strVal val="visible"/>
                                      </p:to>
                                    </p:set>
                                    <p:anim calcmode="lin" valueType="num">
                                      <p:cBhvr additive="base">
                                        <p:cTn id="61" dur="500" fill="hold"/>
                                        <p:tgtEl>
                                          <p:spTgt spid="9245"/>
                                        </p:tgtEl>
                                        <p:attrNameLst>
                                          <p:attrName>ppt_x</p:attrName>
                                        </p:attrNameLst>
                                      </p:cBhvr>
                                      <p:tavLst>
                                        <p:tav tm="0">
                                          <p:val>
                                            <p:strVal val="0-#ppt_w/2"/>
                                          </p:val>
                                        </p:tav>
                                        <p:tav tm="100000">
                                          <p:val>
                                            <p:strVal val="#ppt_x"/>
                                          </p:val>
                                        </p:tav>
                                      </p:tavLst>
                                    </p:anim>
                                    <p:anim calcmode="lin" valueType="num">
                                      <p:cBhvr additive="base">
                                        <p:cTn id="62" dur="500" fill="hold"/>
                                        <p:tgtEl>
                                          <p:spTgt spid="92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8" grpId="0" autoUpdateAnimBg="0"/>
      <p:bldP spid="9239" grpId="0" autoUpdateAnimBg="0"/>
      <p:bldP spid="9241" grpId="0" autoUpdateAnimBg="0"/>
      <p:bldP spid="9242" grpId="0" autoUpdateAnimBg="0"/>
      <p:bldP spid="9243" grpId="0" autoUpdateAnimBg="0"/>
      <p:bldP spid="9244" grpId="0" autoUpdateAnimBg="0"/>
      <p:bldP spid="9245" grpId="0" autoUpdateAnimBg="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TotalTime>
  <Words>1773</Words>
  <Application>Microsoft Office PowerPoint</Application>
  <PresentationFormat>On-screen Show (4:3)</PresentationFormat>
  <Paragraphs>388</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Missouri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David Robertson</dc:creator>
  <cp:lastModifiedBy>USER</cp:lastModifiedBy>
  <cp:revision>45</cp:revision>
  <dcterms:created xsi:type="dcterms:W3CDTF">2001-07-26T17:44:10Z</dcterms:created>
  <dcterms:modified xsi:type="dcterms:W3CDTF">2014-03-24T04:39:40Z</dcterms:modified>
</cp:coreProperties>
</file>