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9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96" r:id="rId28"/>
    <p:sldId id="283" r:id="rId29"/>
    <p:sldId id="284" r:id="rId30"/>
    <p:sldId id="297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8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265CB77-3B2C-4838-BF6A-0A759C00E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CDD7F-0676-490B-A14F-B70FE8F41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E45FA-557C-45A5-81A2-48778D6DD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1553D-84FC-4FBE-9C2C-26177CFEF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2AD2D-26A6-47A3-A412-5F20CD1FA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4CB46-788E-4CB7-88DE-975509866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71B1B-5483-4E90-8F20-07927EAEB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65AB6-0EC1-4DCF-9ACB-0902EF5B8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D4BF3-4EF2-4310-A863-EC78E052B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8850E-77A2-4208-9D0E-1C193AD10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4E4C-D8A8-47F1-89A1-BD2CECF34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E3DC3-6688-4B44-9589-1239C682D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06B1AA3-40BE-4970-9495-CEF2BFC028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B515-18EB-41A5-901A-103DDA631110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3606800"/>
            <a:ext cx="8153400" cy="1371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</a:rPr>
              <a:t>Acids and Bases</a:t>
            </a:r>
          </a:p>
        </p:txBody>
      </p:sp>
      <p:pic>
        <p:nvPicPr>
          <p:cNvPr id="3080" name="Picture 8" descr="CHA56038"/>
          <p:cNvPicPr>
            <a:picLocks noChangeAspect="1" noChangeArrowheads="1"/>
          </p:cNvPicPr>
          <p:nvPr/>
        </p:nvPicPr>
        <p:blipFill>
          <a:blip r:embed="rId2" cstate="print"/>
          <a:srcRect l="23511" t="19659" r="4703" b="3932"/>
          <a:stretch>
            <a:fillRect/>
          </a:stretch>
        </p:blipFill>
        <p:spPr bwMode="auto">
          <a:xfrm>
            <a:off x="0" y="-3175"/>
            <a:ext cx="29559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-28575"/>
            <a:ext cx="4610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F01-500C-4536-A3EA-5A80288C6345}" type="slidenum">
              <a:rPr lang="en-US"/>
              <a:pPr/>
              <a:t>10</a:t>
            </a:fld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6213" y="304800"/>
            <a:ext cx="6261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Strong Electrolyte – 100% dissociation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854200" y="973138"/>
            <a:ext cx="5443538" cy="600075"/>
            <a:chOff x="1224" y="1822"/>
            <a:chExt cx="3429" cy="378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224" y="1873"/>
              <a:ext cx="34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NaCl (</a:t>
              </a:r>
              <a:r>
                <a:rPr lang="en-US" sz="2800" i="1"/>
                <a:t>s</a:t>
              </a:r>
              <a:r>
                <a:rPr lang="en-US" sz="2800"/>
                <a:t>)</a:t>
              </a:r>
              <a:r>
                <a:rPr lang="en-US" sz="2800">
                  <a:latin typeface="Times New Roman" pitchFamily="18" charset="0"/>
                </a:rPr>
                <a:t>            </a:t>
              </a:r>
              <a:r>
                <a:rPr lang="en-US" sz="2800"/>
                <a:t>Na</a:t>
              </a:r>
              <a:r>
                <a:rPr lang="en-US" sz="2800" baseline="30000"/>
                <a:t>+</a:t>
              </a:r>
              <a:r>
                <a:rPr lang="en-US" sz="2800"/>
                <a:t> (</a:t>
              </a:r>
              <a:r>
                <a:rPr lang="en-US" sz="2800" i="1"/>
                <a:t>aq</a:t>
              </a:r>
              <a:r>
                <a:rPr lang="en-US" sz="2800"/>
                <a:t>) + Cl</a:t>
              </a:r>
              <a:r>
                <a:rPr lang="en-US" sz="2800" baseline="30000"/>
                <a:t>-</a:t>
              </a:r>
              <a:r>
                <a:rPr lang="en-US" sz="2800"/>
                <a:t> (</a:t>
              </a:r>
              <a:r>
                <a:rPr lang="en-US" sz="2800" i="1"/>
                <a:t>aq</a:t>
              </a:r>
              <a:r>
                <a:rPr lang="en-US" sz="2800"/>
                <a:t>)</a:t>
              </a: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2184" y="205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227" y="1822"/>
              <a:ext cx="4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H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</a:p>
          </p:txBody>
        </p:sp>
      </p:grp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76300" y="1905000"/>
            <a:ext cx="7427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Weak Electrolyte – not completely dissociated</a:t>
            </a: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1284288" y="2667000"/>
            <a:ext cx="6599237" cy="519113"/>
            <a:chOff x="809" y="3401"/>
            <a:chExt cx="4157" cy="327"/>
          </a:xfrm>
        </p:grpSpPr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809" y="3401"/>
              <a:ext cx="415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CH</a:t>
              </a:r>
              <a:r>
                <a:rPr lang="en-US" sz="2800" baseline="-25000"/>
                <a:t>3</a:t>
              </a:r>
              <a:r>
                <a:rPr lang="en-US" sz="2800"/>
                <a:t>COOH</a:t>
              </a:r>
              <a:r>
                <a:rPr lang="en-US" sz="2800">
                  <a:latin typeface="Times New Roman" pitchFamily="18" charset="0"/>
                </a:rPr>
                <a:t>          </a:t>
              </a:r>
              <a:r>
                <a:rPr lang="en-US" sz="2800"/>
                <a:t>CH</a:t>
              </a:r>
              <a:r>
                <a:rPr lang="en-US" sz="2800" baseline="-25000"/>
                <a:t>3</a:t>
              </a:r>
              <a:r>
                <a:rPr lang="en-US" sz="2800"/>
                <a:t>COO</a:t>
              </a:r>
              <a:r>
                <a:rPr lang="en-US" sz="2800" baseline="30000"/>
                <a:t>-</a:t>
              </a:r>
              <a:r>
                <a:rPr lang="en-US" sz="2800"/>
                <a:t> (</a:t>
              </a:r>
              <a:r>
                <a:rPr lang="en-US" sz="2800" i="1"/>
                <a:t>aq</a:t>
              </a:r>
              <a:r>
                <a:rPr lang="en-US" sz="2800"/>
                <a:t>) + H</a:t>
              </a:r>
              <a:r>
                <a:rPr lang="en-US" sz="2800" baseline="30000"/>
                <a:t>+</a:t>
              </a:r>
              <a:r>
                <a:rPr lang="en-US" sz="2800"/>
                <a:t> (</a:t>
              </a:r>
              <a:r>
                <a:rPr lang="en-US" sz="2800" i="1"/>
                <a:t>aq</a:t>
              </a:r>
              <a:r>
                <a:rPr lang="en-US" sz="2800"/>
                <a:t>)</a:t>
              </a: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2024" y="354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>
              <a:off x="1996" y="36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12725" y="3697288"/>
            <a:ext cx="516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u="sng"/>
              <a:t>Strong Acids</a:t>
            </a:r>
            <a:r>
              <a:rPr lang="en-US" u="sng"/>
              <a:t> are strong electrolytes</a:t>
            </a:r>
            <a:endParaRPr lang="en-US" b="1" i="1" u="sng"/>
          </a:p>
        </p:txBody>
      </p: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533400" y="4306888"/>
            <a:ext cx="5757863" cy="457200"/>
            <a:chOff x="518" y="2809"/>
            <a:chExt cx="3627" cy="288"/>
          </a:xfrm>
        </p:grpSpPr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518" y="2809"/>
              <a:ext cx="36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HCl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Cl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2096" y="296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6" name="Group 34"/>
          <p:cNvGrpSpPr>
            <a:grpSpLocks/>
          </p:cNvGrpSpPr>
          <p:nvPr/>
        </p:nvGrpSpPr>
        <p:grpSpPr bwMode="auto">
          <a:xfrm>
            <a:off x="533400" y="4851400"/>
            <a:ext cx="6319838" cy="457200"/>
            <a:chOff x="336" y="3056"/>
            <a:chExt cx="3981" cy="288"/>
          </a:xfrm>
        </p:grpSpPr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336" y="3056"/>
              <a:ext cx="39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HNO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NO</a:t>
              </a:r>
              <a:r>
                <a:rPr lang="en-US" baseline="-25000"/>
                <a:t>3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2088" y="320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533400" y="5397500"/>
            <a:ext cx="6456363" cy="457200"/>
            <a:chOff x="520" y="3504"/>
            <a:chExt cx="4067" cy="288"/>
          </a:xfrm>
        </p:grpSpPr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520" y="3504"/>
              <a:ext cx="40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HClO</a:t>
              </a:r>
              <a:r>
                <a:rPr lang="en-US" baseline="-25000"/>
                <a:t>4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ClO</a:t>
              </a:r>
              <a:r>
                <a:rPr lang="en-US" baseline="-25000"/>
                <a:t>4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2304" y="3655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3" name="Group 31"/>
          <p:cNvGrpSpPr>
            <a:grpSpLocks/>
          </p:cNvGrpSpPr>
          <p:nvPr/>
        </p:nvGrpSpPr>
        <p:grpSpPr bwMode="auto">
          <a:xfrm>
            <a:off x="533400" y="5943600"/>
            <a:ext cx="6618288" cy="457200"/>
            <a:chOff x="517" y="3840"/>
            <a:chExt cx="4169" cy="288"/>
          </a:xfrm>
        </p:grpSpPr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517" y="3840"/>
              <a:ext cx="4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SO</a:t>
              </a:r>
              <a:r>
                <a:rPr lang="en-US" baseline="-25000"/>
                <a:t>4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HSO</a:t>
              </a:r>
              <a:r>
                <a:rPr lang="en-US" baseline="-25000"/>
                <a:t>4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2365" y="399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2946400" y="4318000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  <p:bldP spid="13324" grpId="0" autoUpdateAnimBg="0"/>
      <p:bldP spid="133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5D07-05A6-4FE3-A505-99AEFF9C7315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533400" y="1066800"/>
            <a:ext cx="5551488" cy="457200"/>
            <a:chOff x="336" y="672"/>
            <a:chExt cx="3497" cy="288"/>
          </a:xfrm>
        </p:grpSpPr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34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HF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F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14338" name="Group 2"/>
            <p:cNvGrpSpPr>
              <a:grpSpLocks/>
            </p:cNvGrpSpPr>
            <p:nvPr/>
          </p:nvGrpSpPr>
          <p:grpSpPr bwMode="auto">
            <a:xfrm>
              <a:off x="1840" y="776"/>
              <a:ext cx="384" cy="96"/>
              <a:chOff x="4944" y="288"/>
              <a:chExt cx="384" cy="96"/>
            </a:xfrm>
          </p:grpSpPr>
          <p:sp>
            <p:nvSpPr>
              <p:cNvPr id="14339" name="Line 3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" name="Line 4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2725" y="457200"/>
            <a:ext cx="484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u="sng"/>
              <a:t>Weak Acids</a:t>
            </a:r>
            <a:r>
              <a:rPr lang="en-US" u="sng"/>
              <a:t> are weak electrolytes</a:t>
            </a:r>
            <a:endParaRPr lang="en-US" b="1" i="1" u="sng"/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2844800" y="1079500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64" name="Group 28"/>
          <p:cNvGrpSpPr>
            <a:grpSpLocks/>
          </p:cNvGrpSpPr>
          <p:nvPr/>
        </p:nvGrpSpPr>
        <p:grpSpPr bwMode="auto">
          <a:xfrm>
            <a:off x="533400" y="1611313"/>
            <a:ext cx="6319838" cy="457200"/>
            <a:chOff x="336" y="1015"/>
            <a:chExt cx="3981" cy="288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336" y="1015"/>
              <a:ext cx="39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HNO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NO</a:t>
              </a:r>
              <a:r>
                <a:rPr lang="en-US" baseline="-25000"/>
                <a:t>2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>
              <a:off x="2072" y="1112"/>
              <a:ext cx="384" cy="96"/>
              <a:chOff x="4944" y="288"/>
              <a:chExt cx="384" cy="96"/>
            </a:xfrm>
          </p:grpSpPr>
          <p:sp>
            <p:nvSpPr>
              <p:cNvPr id="14356" name="Line 20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21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66" name="Group 30"/>
          <p:cNvGrpSpPr>
            <a:grpSpLocks/>
          </p:cNvGrpSpPr>
          <p:nvPr/>
        </p:nvGrpSpPr>
        <p:grpSpPr bwMode="auto">
          <a:xfrm>
            <a:off x="533400" y="2157413"/>
            <a:ext cx="6465888" cy="457200"/>
            <a:chOff x="336" y="1359"/>
            <a:chExt cx="4073" cy="288"/>
          </a:xfrm>
        </p:grpSpPr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336" y="1359"/>
              <a:ext cx="40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HSO</a:t>
              </a:r>
              <a:r>
                <a:rPr lang="en-US" baseline="-25000"/>
                <a:t>4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SO</a:t>
              </a:r>
              <a:r>
                <a:rPr lang="en-US" baseline="-25000"/>
                <a:t>4</a:t>
              </a:r>
              <a:r>
                <a:rPr lang="en-US" baseline="30000"/>
                <a:t>2-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14358" name="Group 22"/>
            <p:cNvGrpSpPr>
              <a:grpSpLocks/>
            </p:cNvGrpSpPr>
            <p:nvPr/>
          </p:nvGrpSpPr>
          <p:grpSpPr bwMode="auto">
            <a:xfrm>
              <a:off x="2112" y="1464"/>
              <a:ext cx="384" cy="96"/>
              <a:chOff x="4944" y="288"/>
              <a:chExt cx="384" cy="96"/>
            </a:xfrm>
          </p:grpSpPr>
          <p:sp>
            <p:nvSpPr>
              <p:cNvPr id="14359" name="Line 23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Line 24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533400" y="2703513"/>
            <a:ext cx="5761038" cy="457200"/>
            <a:chOff x="336" y="1703"/>
            <a:chExt cx="3629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336" y="1703"/>
              <a:ext cx="36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14361" name="Group 25"/>
            <p:cNvGrpSpPr>
              <a:grpSpLocks/>
            </p:cNvGrpSpPr>
            <p:nvPr/>
          </p:nvGrpSpPr>
          <p:grpSpPr bwMode="auto">
            <a:xfrm>
              <a:off x="1800" y="1808"/>
              <a:ext cx="384" cy="96"/>
              <a:chOff x="4944" y="288"/>
              <a:chExt cx="384" cy="96"/>
            </a:xfrm>
          </p:grpSpPr>
          <p:sp>
            <p:nvSpPr>
              <p:cNvPr id="14362" name="Line 26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03200" y="3557588"/>
            <a:ext cx="523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u="sng"/>
              <a:t>Strong Bases</a:t>
            </a:r>
            <a:r>
              <a:rPr lang="en-US" u="sng"/>
              <a:t> are strong electrolytes</a:t>
            </a:r>
            <a:endParaRPr lang="en-US" b="1" i="1" u="sng"/>
          </a:p>
        </p:txBody>
      </p:sp>
      <p:grpSp>
        <p:nvGrpSpPr>
          <p:cNvPr id="14395" name="Group 59"/>
          <p:cNvGrpSpPr>
            <a:grpSpLocks/>
          </p:cNvGrpSpPr>
          <p:nvPr/>
        </p:nvGrpSpPr>
        <p:grpSpPr bwMode="auto">
          <a:xfrm>
            <a:off x="538163" y="4033838"/>
            <a:ext cx="4689475" cy="614362"/>
            <a:chOff x="283" y="2541"/>
            <a:chExt cx="2954" cy="387"/>
          </a:xfrm>
        </p:grpSpPr>
        <p:sp>
          <p:nvSpPr>
            <p:cNvPr id="14386" name="Text Box 50"/>
            <p:cNvSpPr txBox="1">
              <a:spLocks noChangeArrowheads="1"/>
            </p:cNvSpPr>
            <p:nvPr/>
          </p:nvSpPr>
          <p:spPr bwMode="auto">
            <a:xfrm>
              <a:off x="283" y="2640"/>
              <a:ext cx="29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NaOH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 </a:t>
              </a:r>
              <a:r>
                <a:rPr lang="en-US"/>
                <a:t>         Na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4388" name="Text Box 52"/>
            <p:cNvSpPr txBox="1">
              <a:spLocks noChangeArrowheads="1"/>
            </p:cNvSpPr>
            <p:nvPr/>
          </p:nvSpPr>
          <p:spPr bwMode="auto">
            <a:xfrm>
              <a:off x="1176" y="2541"/>
              <a:ext cx="4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H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1184" y="278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96" name="Group 60"/>
          <p:cNvGrpSpPr>
            <a:grpSpLocks/>
          </p:cNvGrpSpPr>
          <p:nvPr/>
        </p:nvGrpSpPr>
        <p:grpSpPr bwMode="auto">
          <a:xfrm>
            <a:off x="538163" y="4643438"/>
            <a:ext cx="4314825" cy="614362"/>
            <a:chOff x="401" y="2925"/>
            <a:chExt cx="2718" cy="387"/>
          </a:xfrm>
        </p:grpSpPr>
        <p:sp>
          <p:nvSpPr>
            <p:cNvPr id="14392" name="Text Box 56"/>
            <p:cNvSpPr txBox="1">
              <a:spLocks noChangeArrowheads="1"/>
            </p:cNvSpPr>
            <p:nvPr/>
          </p:nvSpPr>
          <p:spPr bwMode="auto">
            <a:xfrm>
              <a:off x="401" y="3024"/>
              <a:ext cx="27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KOH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 </a:t>
              </a:r>
              <a:r>
                <a:rPr lang="en-US"/>
                <a:t>         K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4393" name="Text Box 57"/>
            <p:cNvSpPr txBox="1">
              <a:spLocks noChangeArrowheads="1"/>
            </p:cNvSpPr>
            <p:nvPr/>
          </p:nvSpPr>
          <p:spPr bwMode="auto">
            <a:xfrm>
              <a:off x="1192" y="2925"/>
              <a:ext cx="4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H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>
              <a:off x="1200" y="3173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04" name="Group 68"/>
          <p:cNvGrpSpPr>
            <a:grpSpLocks/>
          </p:cNvGrpSpPr>
          <p:nvPr/>
        </p:nvGrpSpPr>
        <p:grpSpPr bwMode="auto">
          <a:xfrm>
            <a:off x="538163" y="5253038"/>
            <a:ext cx="5253037" cy="614362"/>
            <a:chOff x="275" y="3309"/>
            <a:chExt cx="3309" cy="387"/>
          </a:xfrm>
        </p:grpSpPr>
        <p:sp>
          <p:nvSpPr>
            <p:cNvPr id="14398" name="Text Box 62"/>
            <p:cNvSpPr txBox="1">
              <a:spLocks noChangeArrowheads="1"/>
            </p:cNvSpPr>
            <p:nvPr/>
          </p:nvSpPr>
          <p:spPr bwMode="auto">
            <a:xfrm>
              <a:off x="275" y="3408"/>
              <a:ext cx="33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Ba(OH)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 </a:t>
              </a:r>
              <a:r>
                <a:rPr lang="en-US"/>
                <a:t>         Ba</a:t>
              </a:r>
              <a:r>
                <a:rPr lang="en-US" baseline="30000"/>
                <a:t>2+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+ 2OH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4399" name="Text Box 63"/>
            <p:cNvSpPr txBox="1">
              <a:spLocks noChangeArrowheads="1"/>
            </p:cNvSpPr>
            <p:nvPr/>
          </p:nvSpPr>
          <p:spPr bwMode="auto">
            <a:xfrm>
              <a:off x="1346" y="3309"/>
              <a:ext cx="4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H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</a:p>
          </p:txBody>
        </p:sp>
        <p:sp>
          <p:nvSpPr>
            <p:cNvPr id="14400" name="Line 64"/>
            <p:cNvSpPr>
              <a:spLocks noChangeShapeType="1"/>
            </p:cNvSpPr>
            <p:nvPr/>
          </p:nvSpPr>
          <p:spPr bwMode="auto">
            <a:xfrm>
              <a:off x="1354" y="355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02" name="Oval 66"/>
          <p:cNvSpPr>
            <a:spLocks noChangeArrowheads="1"/>
          </p:cNvSpPr>
          <p:nvPr/>
        </p:nvSpPr>
        <p:spPr bwMode="auto">
          <a:xfrm>
            <a:off x="1879600" y="40513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animBg="1"/>
      <p:bldP spid="14373" grpId="0" autoUpdateAnimBg="0"/>
      <p:bldP spid="144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D3AD-220B-4DA6-B26E-3D617C39F3FB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533400" y="1066800"/>
            <a:ext cx="5387975" cy="457200"/>
            <a:chOff x="336" y="672"/>
            <a:chExt cx="3394" cy="288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336" y="672"/>
              <a:ext cx="3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HF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1744" y="776"/>
              <a:ext cx="384" cy="96"/>
              <a:chOff x="4944" y="288"/>
              <a:chExt cx="384" cy="96"/>
            </a:xfrm>
          </p:grpSpPr>
          <p:sp>
            <p:nvSpPr>
              <p:cNvPr id="15365" name="Line 5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12725" y="457200"/>
            <a:ext cx="491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u="sng"/>
              <a:t>Weak Bases</a:t>
            </a:r>
            <a:r>
              <a:rPr lang="en-US" u="sng"/>
              <a:t> are weak electrolytes</a:t>
            </a:r>
            <a:endParaRPr lang="en-US" b="1" i="1" u="sng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2692400" y="1079500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533400" y="1611313"/>
            <a:ext cx="6111875" cy="457200"/>
            <a:chOff x="336" y="1015"/>
            <a:chExt cx="3850" cy="288"/>
          </a:xfrm>
        </p:grpSpPr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336" y="1015"/>
              <a:ext cx="38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  <a:r>
                <a:rPr lang="en-US" baseline="-25000"/>
                <a:t>2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         </a:t>
              </a:r>
              <a:r>
                <a:rPr lang="en-US"/>
                <a:t>  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HNO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15371" name="Group 11"/>
            <p:cNvGrpSpPr>
              <a:grpSpLocks/>
            </p:cNvGrpSpPr>
            <p:nvPr/>
          </p:nvGrpSpPr>
          <p:grpSpPr bwMode="auto">
            <a:xfrm>
              <a:off x="1976" y="1112"/>
              <a:ext cx="384" cy="96"/>
              <a:chOff x="4944" y="288"/>
              <a:chExt cx="384" cy="96"/>
            </a:xfrm>
          </p:grpSpPr>
          <p:sp>
            <p:nvSpPr>
              <p:cNvPr id="15372" name="Line 12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Line 13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28600" y="2667000"/>
            <a:ext cx="86868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u="sng"/>
              <a:t>Conjugate acid-base pairs: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The conjugate base of a strong acid has no measurable strength.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 is the strongest acid that can exist in aqueous solution.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The OH</a:t>
            </a:r>
            <a:r>
              <a:rPr lang="en-US" baseline="30000"/>
              <a:t>-</a:t>
            </a:r>
            <a:r>
              <a:rPr lang="en-US"/>
              <a:t> ion is the strongest base that can exist in aqeous solution.</a:t>
            </a:r>
            <a:endParaRPr lang="en-US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7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0F7E-BA18-4153-9A8F-1592EF2D6F83}" type="slidenum">
              <a:rPr lang="en-US"/>
              <a:pPr/>
              <a:t>13</a:t>
            </a:fld>
            <a:endParaRPr 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6962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E99D-EF89-420D-BD21-CC2790E4E513}" type="slidenum">
              <a:rPr lang="en-US"/>
              <a:pPr/>
              <a:t>14</a:t>
            </a:fld>
            <a:endParaRPr lang="en-US"/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609600"/>
            <a:ext cx="3905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609600"/>
            <a:ext cx="39385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08063" y="14288"/>
            <a:ext cx="2954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Strong Acid (HCl)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895600" y="838200"/>
            <a:ext cx="9906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7391400" y="12954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7035800" y="863600"/>
            <a:ext cx="533400" cy="990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410200" y="14288"/>
            <a:ext cx="2695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Weak Acid (HF)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075" y="5105400"/>
            <a:ext cx="35909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9" grpId="0" animBg="1"/>
      <p:bldP spid="18440" grpId="0" animBg="1"/>
      <p:bldP spid="18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E2A-5E33-4545-B5E2-905CD54D6012}" type="slidenum">
              <a:rPr lang="en-US"/>
              <a:pPr/>
              <a:t>15</a:t>
            </a:fld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18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pH of a 2 x 10</a:t>
            </a:r>
            <a:r>
              <a:rPr lang="en-US" baseline="30000">
                <a:solidFill>
                  <a:schemeClr val="accent2"/>
                </a:solidFill>
              </a:rPr>
              <a:t>-3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HNO</a:t>
            </a:r>
            <a:r>
              <a:rPr lang="en-US" baseline="-25000">
                <a:solidFill>
                  <a:schemeClr val="accent2"/>
                </a:solidFill>
              </a:rPr>
              <a:t>3 </a:t>
            </a:r>
            <a:r>
              <a:rPr lang="en-US">
                <a:solidFill>
                  <a:schemeClr val="accent2"/>
                </a:solidFill>
              </a:rPr>
              <a:t>solution?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43000" y="877888"/>
            <a:ext cx="599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HNO</a:t>
            </a:r>
            <a:r>
              <a:rPr lang="en-US" baseline="-25000"/>
              <a:t>3</a:t>
            </a:r>
            <a:r>
              <a:rPr lang="en-US"/>
              <a:t> is a strong acid – 100% dissociation.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143000" y="1903413"/>
            <a:ext cx="6319838" cy="457200"/>
            <a:chOff x="336" y="3056"/>
            <a:chExt cx="3981" cy="288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36" y="3056"/>
              <a:ext cx="39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HNO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NO</a:t>
              </a:r>
              <a:r>
                <a:rPr lang="en-US" baseline="-25000"/>
                <a:t>3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2088" y="320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143000" y="2981325"/>
            <a:ext cx="641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= -log [H</a:t>
            </a:r>
            <a:r>
              <a:rPr lang="en-US" baseline="30000"/>
              <a:t>+</a:t>
            </a:r>
            <a:r>
              <a:rPr lang="en-US"/>
              <a:t>] = -log [H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] = -log(0.002) = 2.7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28600" y="14859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28600" y="2286000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End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038225" y="14859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0.002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343400" y="2284413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0.002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838825" y="2284413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0.002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208088" y="228441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513263" y="148431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008688" y="148431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52400" y="3600450"/>
            <a:ext cx="818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pH of a 1.8 x 10</a:t>
            </a:r>
            <a:r>
              <a:rPr lang="en-US" baseline="30000">
                <a:solidFill>
                  <a:schemeClr val="accent2"/>
                </a:solidFill>
              </a:rPr>
              <a:t>-2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Ba(OH)</a:t>
            </a:r>
            <a:r>
              <a:rPr lang="en-US" baseline="-25000">
                <a:solidFill>
                  <a:schemeClr val="accent2"/>
                </a:solidFill>
              </a:rPr>
              <a:t>2 </a:t>
            </a:r>
            <a:r>
              <a:rPr lang="en-US">
                <a:solidFill>
                  <a:schemeClr val="accent2"/>
                </a:solidFill>
              </a:rPr>
              <a:t>solution?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143000" y="4191000"/>
            <a:ext cx="645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Ba(OH)</a:t>
            </a:r>
            <a:r>
              <a:rPr lang="en-US" baseline="-25000"/>
              <a:t>2</a:t>
            </a:r>
            <a:r>
              <a:rPr lang="en-US"/>
              <a:t> is a strong base – 100% dissociation.</a:t>
            </a:r>
          </a:p>
        </p:txBody>
      </p: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1143000" y="5103813"/>
            <a:ext cx="5351463" cy="457200"/>
            <a:chOff x="720" y="3215"/>
            <a:chExt cx="3371" cy="288"/>
          </a:xfrm>
        </p:grpSpPr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720" y="3215"/>
              <a:ext cx="33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Ba(OH)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 Ba</a:t>
              </a:r>
              <a:r>
                <a:rPr lang="en-US" baseline="30000"/>
                <a:t>2+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+ 2OH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1840" y="336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28600" y="46863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228600" y="5486400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End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038225" y="46863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0.018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590925" y="5484813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0.018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038725" y="5484813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0.036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208088" y="548481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3760788" y="468471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208588" y="468471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144588" y="6019800"/>
            <a:ext cx="641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= 14.00 – pOH = 14.00 + log(0.036) = 12.6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7" grpId="0" autoUpdateAnimBg="0"/>
      <p:bldP spid="17419" grpId="0" autoUpdateAnimBg="0"/>
      <p:bldP spid="17420" grpId="0" autoUpdateAnimBg="0"/>
      <p:bldP spid="17421" grpId="0" autoUpdateAnimBg="0"/>
      <p:bldP spid="17422" grpId="0" autoUpdateAnimBg="0"/>
      <p:bldP spid="17423" grpId="0" autoUpdateAnimBg="0"/>
      <p:bldP spid="17424" grpId="0" autoUpdateAnimBg="0"/>
      <p:bldP spid="17425" grpId="0" autoUpdateAnimBg="0"/>
      <p:bldP spid="17426" grpId="0" autoUpdateAnimBg="0"/>
      <p:bldP spid="17429" grpId="0" autoUpdateAnimBg="0"/>
      <p:bldP spid="17433" grpId="0" autoUpdateAnimBg="0"/>
      <p:bldP spid="17434" grpId="0" autoUpdateAnimBg="0"/>
      <p:bldP spid="17435" grpId="0" autoUpdateAnimBg="0"/>
      <p:bldP spid="17436" grpId="0" autoUpdateAnimBg="0"/>
      <p:bldP spid="17437" grpId="0" autoUpdateAnimBg="0"/>
      <p:bldP spid="17438" grpId="0" autoUpdateAnimBg="0"/>
      <p:bldP spid="17439" grpId="0" autoUpdateAnimBg="0"/>
      <p:bldP spid="17440" grpId="0" autoUpdateAnimBg="0"/>
      <p:bldP spid="174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C93D-58D6-403E-8331-52469C8DE239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795463" y="838200"/>
            <a:ext cx="5586412" cy="457200"/>
            <a:chOff x="336" y="672"/>
            <a:chExt cx="3519" cy="288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336" y="672"/>
              <a:ext cx="35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HA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A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19460" name="Group 4"/>
            <p:cNvGrpSpPr>
              <a:grpSpLocks/>
            </p:cNvGrpSpPr>
            <p:nvPr/>
          </p:nvGrpSpPr>
          <p:grpSpPr bwMode="auto">
            <a:xfrm>
              <a:off x="1840" y="776"/>
              <a:ext cx="384" cy="96"/>
              <a:chOff x="4944" y="288"/>
              <a:chExt cx="384" cy="96"/>
            </a:xfrm>
          </p:grpSpPr>
          <p:sp>
            <p:nvSpPr>
              <p:cNvPr id="19461" name="Line 5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2" name="Line 6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38188" y="65088"/>
            <a:ext cx="770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Weak Acids (HA) and Acid Ionization Constants</a:t>
            </a:r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2560638" y="1587500"/>
            <a:ext cx="4024312" cy="457200"/>
            <a:chOff x="1557" y="1056"/>
            <a:chExt cx="2535" cy="288"/>
          </a:xfrm>
        </p:grpSpPr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1557" y="1056"/>
              <a:ext cx="25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HA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A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2296" y="115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H="1">
              <a:off x="2296" y="1255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3505200" y="2286000"/>
            <a:ext cx="2006600" cy="862013"/>
            <a:chOff x="2208" y="1617"/>
            <a:chExt cx="1264" cy="543"/>
          </a:xfrm>
        </p:grpSpPr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a</a:t>
              </a:r>
              <a:r>
                <a:rPr lang="en-US"/>
                <a:t> =</a:t>
              </a:r>
              <a:endParaRPr lang="en-US" i="1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751" y="1617"/>
              <a:ext cx="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[H</a:t>
              </a:r>
              <a:r>
                <a:rPr lang="en-US" baseline="30000"/>
                <a:t>+</a:t>
              </a:r>
              <a:r>
                <a:rPr lang="en-US"/>
                <a:t>][A</a:t>
              </a:r>
              <a:r>
                <a:rPr lang="en-US" sz="2800" baseline="30000"/>
                <a:t>-</a:t>
              </a:r>
              <a:r>
                <a:rPr lang="en-US"/>
                <a:t>]</a:t>
              </a: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2865" y="187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[HA]</a:t>
              </a: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139950" y="3429000"/>
            <a:ext cx="486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is the </a:t>
            </a:r>
            <a:r>
              <a:rPr lang="en-US" b="1" i="1"/>
              <a:t>acid ionization constant</a:t>
            </a:r>
            <a:endParaRPr lang="en-US" i="1"/>
          </a:p>
        </p:txBody>
      </p: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2895600" y="4830763"/>
            <a:ext cx="701675" cy="458787"/>
            <a:chOff x="806" y="3180"/>
            <a:chExt cx="442" cy="289"/>
          </a:xfrm>
        </p:grpSpPr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806" y="3181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a</a:t>
              </a:r>
              <a:endParaRPr lang="en-US" i="1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flipV="1">
              <a:off x="1248" y="31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5334000" y="4648200"/>
            <a:ext cx="1679575" cy="822325"/>
            <a:chOff x="2590" y="3097"/>
            <a:chExt cx="1058" cy="518"/>
          </a:xfrm>
        </p:grpSpPr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2590" y="3097"/>
              <a:ext cx="9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weak acid</a:t>
              </a:r>
            </a:p>
            <a:p>
              <a:pPr algn="ctr"/>
              <a:r>
                <a:rPr lang="en-US"/>
                <a:t>strength</a:t>
              </a: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flipV="1">
              <a:off x="3648" y="32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7373-9946-4DF3-BF19-ECC9BF65D820}" type="slidenum">
              <a:rPr lang="en-US"/>
              <a:pPr/>
              <a:t>17</a:t>
            </a:fld>
            <a:endParaRPr lang="en-US"/>
          </a:p>
        </p:txBody>
      </p:sp>
      <p:pic>
        <p:nvPicPr>
          <p:cNvPr id="26631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77724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B81-1D00-46DF-8AAD-C325E6EA25DD}" type="slidenum">
              <a:rPr lang="en-US"/>
              <a:pPr/>
              <a:t>18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18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pH of a 0.5</a:t>
            </a:r>
            <a:r>
              <a:rPr lang="en-US" baseline="30000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HF</a:t>
            </a:r>
            <a:r>
              <a:rPr lang="en-US" baseline="-25000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solution (at 25</a:t>
            </a:r>
            <a:r>
              <a:rPr lang="en-US" baseline="30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C)?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914400" y="990600"/>
            <a:ext cx="3989388" cy="457200"/>
            <a:chOff x="1557" y="1056"/>
            <a:chExt cx="2513" cy="288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557" y="1056"/>
              <a:ext cx="25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HF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F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2296" y="115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H="1">
              <a:off x="2296" y="1255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5207000" y="762000"/>
            <a:ext cx="3632200" cy="862013"/>
            <a:chOff x="1728" y="1104"/>
            <a:chExt cx="2288" cy="543"/>
          </a:xfrm>
        </p:grpSpPr>
        <p:grpSp>
          <p:nvGrpSpPr>
            <p:cNvPr id="20488" name="Group 8"/>
            <p:cNvGrpSpPr>
              <a:grpSpLocks/>
            </p:cNvGrpSpPr>
            <p:nvPr/>
          </p:nvGrpSpPr>
          <p:grpSpPr bwMode="auto">
            <a:xfrm>
              <a:off x="1728" y="1104"/>
              <a:ext cx="1258" cy="543"/>
              <a:chOff x="2208" y="1617"/>
              <a:chExt cx="1258" cy="543"/>
            </a:xfrm>
          </p:grpSpPr>
          <p:sp>
            <p:nvSpPr>
              <p:cNvPr id="20489" name="Text Box 9"/>
              <p:cNvSpPr txBox="1">
                <a:spLocks noChangeArrowheads="1"/>
              </p:cNvSpPr>
              <p:nvPr/>
            </p:nvSpPr>
            <p:spPr bwMode="auto">
              <a:xfrm>
                <a:off x="2208" y="1754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a</a:t>
                </a:r>
                <a:r>
                  <a:rPr lang="en-US"/>
                  <a:t> =</a:t>
                </a:r>
                <a:endParaRPr lang="en-US" i="1"/>
              </a:p>
            </p:txBody>
          </p:sp>
          <p:sp>
            <p:nvSpPr>
              <p:cNvPr id="20490" name="Text Box 10"/>
              <p:cNvSpPr txBox="1">
                <a:spLocks noChangeArrowheads="1"/>
              </p:cNvSpPr>
              <p:nvPr/>
            </p:nvSpPr>
            <p:spPr bwMode="auto">
              <a:xfrm>
                <a:off x="2756" y="1617"/>
                <a:ext cx="7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[H</a:t>
                </a:r>
                <a:r>
                  <a:rPr lang="en-US" baseline="30000"/>
                  <a:t>+</a:t>
                </a:r>
                <a:r>
                  <a:rPr lang="en-US"/>
                  <a:t>][F</a:t>
                </a:r>
                <a:r>
                  <a:rPr lang="en-US" sz="2800" baseline="30000"/>
                  <a:t>-</a:t>
                </a:r>
                <a:r>
                  <a:rPr lang="en-US"/>
                  <a:t>]</a:t>
                </a:r>
              </a:p>
            </p:txBody>
          </p:sp>
          <p:sp>
            <p:nvSpPr>
              <p:cNvPr id="20491" name="Text Box 11"/>
              <p:cNvSpPr txBox="1">
                <a:spLocks noChangeArrowheads="1"/>
              </p:cNvSpPr>
              <p:nvPr/>
            </p:nvSpPr>
            <p:spPr bwMode="auto">
              <a:xfrm>
                <a:off x="2870" y="1872"/>
                <a:ext cx="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[HF]</a:t>
                </a:r>
              </a:p>
            </p:txBody>
          </p:sp>
          <p:sp>
            <p:nvSpPr>
              <p:cNvPr id="20492" name="Line 12"/>
              <p:cNvSpPr>
                <a:spLocks noChangeShapeType="1"/>
              </p:cNvSpPr>
              <p:nvPr/>
            </p:nvSpPr>
            <p:spPr bwMode="auto">
              <a:xfrm>
                <a:off x="2784" y="190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2938" y="1240"/>
              <a:ext cx="10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7.1 x 10</a:t>
              </a:r>
              <a:r>
                <a:rPr lang="en-US" baseline="30000"/>
                <a:t>-4</a:t>
              </a:r>
              <a:endParaRPr lang="en-US"/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2882900" y="1752600"/>
            <a:ext cx="3976688" cy="457200"/>
            <a:chOff x="432" y="1968"/>
            <a:chExt cx="2505" cy="288"/>
          </a:xfrm>
        </p:grpSpPr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432" y="1968"/>
              <a:ext cx="25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HF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F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aq)</a:t>
              </a:r>
              <a:endParaRPr lang="en-US" sz="2000"/>
            </a:p>
          </p:txBody>
        </p:sp>
        <p:grpSp>
          <p:nvGrpSpPr>
            <p:cNvPr id="20497" name="Group 17"/>
            <p:cNvGrpSpPr>
              <a:grpSpLocks/>
            </p:cNvGrpSpPr>
            <p:nvPr/>
          </p:nvGrpSpPr>
          <p:grpSpPr bwMode="auto">
            <a:xfrm>
              <a:off x="1114" y="2071"/>
              <a:ext cx="384" cy="96"/>
              <a:chOff x="4896" y="192"/>
              <a:chExt cx="384" cy="96"/>
            </a:xfrm>
          </p:grpSpPr>
          <p:sp>
            <p:nvSpPr>
              <p:cNvPr id="20498" name="Line 18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Line 19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79400" y="22860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Initial (</a:t>
            </a:r>
            <a:r>
              <a:rPr lang="en-US" i="1"/>
              <a:t>M</a:t>
            </a:r>
            <a:r>
              <a:rPr lang="en-US"/>
              <a:t>)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28600" y="28194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Change (</a:t>
            </a:r>
            <a:r>
              <a:rPr lang="en-US" i="1"/>
              <a:t>M</a:t>
            </a:r>
            <a:r>
              <a:rPr lang="en-US"/>
              <a:t>)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28600" y="3352800"/>
            <a:ext cx="223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Equilibrium (</a:t>
            </a:r>
            <a:r>
              <a:rPr lang="en-US" i="1"/>
              <a:t>M</a:t>
            </a:r>
            <a:r>
              <a:rPr lang="en-US"/>
              <a:t>)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965450" y="22860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0.50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4764088" y="22860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0.00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3132138" y="2819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</a:t>
            </a:r>
            <a:r>
              <a:rPr lang="en-US" i="1"/>
              <a:t>x</a:t>
            </a:r>
            <a:endParaRPr lang="en-U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4895850" y="28194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x</a:t>
            </a:r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667000" y="33528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0.50 - </a:t>
            </a:r>
            <a:r>
              <a:rPr lang="en-US" i="1"/>
              <a:t>x</a:t>
            </a:r>
            <a:endParaRPr lang="en-US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940425" y="22860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0.00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6076950" y="28194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x</a:t>
            </a:r>
            <a:endParaRPr lang="en-US"/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50165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x</a:t>
            </a:r>
            <a:endParaRPr 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621665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x</a:t>
            </a:r>
            <a:endParaRPr lang="en-US"/>
          </a:p>
        </p:txBody>
      </p:sp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469900" y="3886200"/>
            <a:ext cx="3632200" cy="862013"/>
            <a:chOff x="1728" y="1104"/>
            <a:chExt cx="2288" cy="543"/>
          </a:xfrm>
        </p:grpSpPr>
        <p:grpSp>
          <p:nvGrpSpPr>
            <p:cNvPr id="20519" name="Group 39"/>
            <p:cNvGrpSpPr>
              <a:grpSpLocks/>
            </p:cNvGrpSpPr>
            <p:nvPr/>
          </p:nvGrpSpPr>
          <p:grpSpPr bwMode="auto">
            <a:xfrm>
              <a:off x="1728" y="1104"/>
              <a:ext cx="1281" cy="543"/>
              <a:chOff x="2208" y="1617"/>
              <a:chExt cx="1281" cy="543"/>
            </a:xfrm>
          </p:grpSpPr>
          <p:sp>
            <p:nvSpPr>
              <p:cNvPr id="20520" name="Text Box 40"/>
              <p:cNvSpPr txBox="1">
                <a:spLocks noChangeArrowheads="1"/>
              </p:cNvSpPr>
              <p:nvPr/>
            </p:nvSpPr>
            <p:spPr bwMode="auto">
              <a:xfrm>
                <a:off x="2208" y="1754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a</a:t>
                </a:r>
                <a:r>
                  <a:rPr lang="en-US"/>
                  <a:t> =</a:t>
                </a:r>
                <a:endParaRPr lang="en-US" i="1"/>
              </a:p>
            </p:txBody>
          </p:sp>
          <p:sp>
            <p:nvSpPr>
              <p:cNvPr id="20521" name="Text Box 41"/>
              <p:cNvSpPr txBox="1">
                <a:spLocks noChangeArrowheads="1"/>
              </p:cNvSpPr>
              <p:nvPr/>
            </p:nvSpPr>
            <p:spPr bwMode="auto">
              <a:xfrm>
                <a:off x="2970" y="1617"/>
                <a:ext cx="2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i="1"/>
                  <a:t>x</a:t>
                </a:r>
                <a:r>
                  <a:rPr lang="en-US" i="1" baseline="30000"/>
                  <a:t>2</a:t>
                </a:r>
                <a:endParaRPr lang="en-US" i="1"/>
              </a:p>
            </p:txBody>
          </p:sp>
          <p:sp>
            <p:nvSpPr>
              <p:cNvPr id="20522" name="Text Box 42"/>
              <p:cNvSpPr txBox="1">
                <a:spLocks noChangeArrowheads="1"/>
              </p:cNvSpPr>
              <p:nvPr/>
            </p:nvSpPr>
            <p:spPr bwMode="auto">
              <a:xfrm>
                <a:off x="2733" y="1872"/>
                <a:ext cx="7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0.50 - </a:t>
                </a:r>
                <a:r>
                  <a:rPr lang="en-US" i="1"/>
                  <a:t>x</a:t>
                </a:r>
                <a:endParaRPr lang="en-US"/>
              </a:p>
            </p:txBody>
          </p:sp>
          <p:sp>
            <p:nvSpPr>
              <p:cNvPr id="20523" name="Line 43"/>
              <p:cNvSpPr>
                <a:spLocks noChangeShapeType="1"/>
              </p:cNvSpPr>
              <p:nvPr/>
            </p:nvSpPr>
            <p:spPr bwMode="auto">
              <a:xfrm>
                <a:off x="2784" y="190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4" name="Text Box 44"/>
            <p:cNvSpPr txBox="1">
              <a:spLocks noChangeArrowheads="1"/>
            </p:cNvSpPr>
            <p:nvPr/>
          </p:nvSpPr>
          <p:spPr bwMode="auto">
            <a:xfrm>
              <a:off x="2938" y="1240"/>
              <a:ext cx="10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7.1 x 10</a:t>
              </a:r>
              <a:r>
                <a:rPr lang="en-US" baseline="30000"/>
                <a:t>-4</a:t>
              </a:r>
              <a:endParaRPr lang="en-US"/>
            </a:p>
          </p:txBody>
        </p:sp>
      </p:grpSp>
      <p:grpSp>
        <p:nvGrpSpPr>
          <p:cNvPr id="20525" name="Group 45"/>
          <p:cNvGrpSpPr>
            <a:grpSpLocks/>
          </p:cNvGrpSpPr>
          <p:nvPr/>
        </p:nvGrpSpPr>
        <p:grpSpPr bwMode="auto">
          <a:xfrm>
            <a:off x="381000" y="4776788"/>
            <a:ext cx="3632200" cy="862012"/>
            <a:chOff x="1728" y="1104"/>
            <a:chExt cx="2288" cy="543"/>
          </a:xfrm>
        </p:grpSpPr>
        <p:grpSp>
          <p:nvGrpSpPr>
            <p:cNvPr id="20526" name="Group 46"/>
            <p:cNvGrpSpPr>
              <a:grpSpLocks/>
            </p:cNvGrpSpPr>
            <p:nvPr/>
          </p:nvGrpSpPr>
          <p:grpSpPr bwMode="auto">
            <a:xfrm>
              <a:off x="1728" y="1104"/>
              <a:ext cx="1200" cy="543"/>
              <a:chOff x="2208" y="1617"/>
              <a:chExt cx="1200" cy="543"/>
            </a:xfrm>
          </p:grpSpPr>
          <p:sp>
            <p:nvSpPr>
              <p:cNvPr id="20527" name="Text Box 47"/>
              <p:cNvSpPr txBox="1">
                <a:spLocks noChangeArrowheads="1"/>
              </p:cNvSpPr>
              <p:nvPr/>
            </p:nvSpPr>
            <p:spPr bwMode="auto">
              <a:xfrm>
                <a:off x="2208" y="1751"/>
                <a:ext cx="5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i="1"/>
                  <a:t>K</a:t>
                </a:r>
                <a:r>
                  <a:rPr lang="en-US" i="1" baseline="-25000"/>
                  <a:t>a</a:t>
                </a:r>
                <a:r>
                  <a:rPr lang="en-US"/>
                  <a:t> </a:t>
                </a:r>
                <a:r>
                  <a:rPr lang="en-US">
                    <a:sym typeface="Symbol" pitchFamily="18" charset="2"/>
                  </a:rPr>
                  <a:t></a:t>
                </a:r>
                <a:endParaRPr lang="en-US" i="1"/>
              </a:p>
            </p:txBody>
          </p:sp>
          <p:sp>
            <p:nvSpPr>
              <p:cNvPr id="20528" name="Text Box 48"/>
              <p:cNvSpPr txBox="1">
                <a:spLocks noChangeArrowheads="1"/>
              </p:cNvSpPr>
              <p:nvPr/>
            </p:nvSpPr>
            <p:spPr bwMode="auto">
              <a:xfrm>
                <a:off x="2970" y="1617"/>
                <a:ext cx="2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i="1"/>
                  <a:t>x</a:t>
                </a:r>
                <a:r>
                  <a:rPr lang="en-US" i="1" baseline="30000"/>
                  <a:t>2</a:t>
                </a:r>
                <a:endParaRPr lang="en-US" i="1"/>
              </a:p>
            </p:txBody>
          </p:sp>
          <p:sp>
            <p:nvSpPr>
              <p:cNvPr id="20529" name="Text Box 49"/>
              <p:cNvSpPr txBox="1">
                <a:spLocks noChangeArrowheads="1"/>
              </p:cNvSpPr>
              <p:nvPr/>
            </p:nvSpPr>
            <p:spPr bwMode="auto">
              <a:xfrm>
                <a:off x="2865" y="1872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0.50</a:t>
                </a:r>
              </a:p>
            </p:txBody>
          </p:sp>
          <p:sp>
            <p:nvSpPr>
              <p:cNvPr id="20530" name="Line 50"/>
              <p:cNvSpPr>
                <a:spLocks noChangeShapeType="1"/>
              </p:cNvSpPr>
              <p:nvPr/>
            </p:nvSpPr>
            <p:spPr bwMode="auto">
              <a:xfrm>
                <a:off x="2784" y="190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51"/>
            <p:cNvSpPr txBox="1">
              <a:spLocks noChangeArrowheads="1"/>
            </p:cNvSpPr>
            <p:nvPr/>
          </p:nvSpPr>
          <p:spPr bwMode="auto">
            <a:xfrm>
              <a:off x="2938" y="1240"/>
              <a:ext cx="10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7.1 x 10</a:t>
              </a:r>
              <a:r>
                <a:rPr lang="en-US" baseline="30000"/>
                <a:t>-4</a:t>
              </a:r>
              <a:endParaRPr lang="en-US"/>
            </a:p>
          </p:txBody>
        </p:sp>
      </p:grp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5943600" y="4102100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0.50 –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0.50</a:t>
            </a:r>
            <a:endParaRPr lang="en-US"/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4540250" y="4102100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 baseline="-25000"/>
              <a:t> </a:t>
            </a:r>
            <a:r>
              <a:rPr lang="en-US"/>
              <a:t> &lt;&lt; 1</a:t>
            </a:r>
            <a:endParaRPr lang="en-US" i="1"/>
          </a:p>
        </p:txBody>
      </p:sp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4419600" y="4991100"/>
            <a:ext cx="223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baseline="30000"/>
              <a:t>2</a:t>
            </a:r>
            <a:r>
              <a:rPr lang="en-US"/>
              <a:t> = 3.55 x 10</a:t>
            </a:r>
            <a:r>
              <a:rPr lang="en-US" baseline="30000"/>
              <a:t>-4</a:t>
            </a:r>
            <a:endParaRPr lang="en-US" i="1"/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6902450" y="499110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= 0.019 </a:t>
            </a:r>
            <a:r>
              <a:rPr lang="en-US" i="1"/>
              <a:t>M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441325" y="5716588"/>
            <a:ext cx="290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= [F</a:t>
            </a:r>
            <a:r>
              <a:rPr lang="en-US" baseline="30000"/>
              <a:t>-</a:t>
            </a:r>
            <a:r>
              <a:rPr lang="en-US"/>
              <a:t>] = 0.019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4886325" y="5715000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= -log [H</a:t>
            </a:r>
            <a:r>
              <a:rPr lang="en-US" baseline="30000"/>
              <a:t>+</a:t>
            </a:r>
            <a:r>
              <a:rPr lang="en-US"/>
              <a:t>] = 1.72</a:t>
            </a:r>
          </a:p>
        </p:txBody>
      </p:sp>
      <p:sp>
        <p:nvSpPr>
          <p:cNvPr id="20539" name="Text Box 59"/>
          <p:cNvSpPr txBox="1">
            <a:spLocks noChangeArrowheads="1"/>
          </p:cNvSpPr>
          <p:nvPr/>
        </p:nvSpPr>
        <p:spPr bwMode="auto">
          <a:xfrm>
            <a:off x="444500" y="6172200"/>
            <a:ext cx="346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[HF] = 0.50 – </a:t>
            </a:r>
            <a:r>
              <a:rPr lang="en-US" i="1"/>
              <a:t>x</a:t>
            </a:r>
            <a:r>
              <a:rPr lang="en-US"/>
              <a:t> = 0.48 </a:t>
            </a:r>
            <a:r>
              <a:rPr lang="en-US" i="1"/>
              <a:t>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utoUpdateAnimBg="0"/>
      <p:bldP spid="20501" grpId="0" autoUpdateAnimBg="0"/>
      <p:bldP spid="20502" grpId="0" autoUpdateAnimBg="0"/>
      <p:bldP spid="20503" grpId="0" autoUpdateAnimBg="0"/>
      <p:bldP spid="20504" grpId="0" autoUpdateAnimBg="0"/>
      <p:bldP spid="20505" grpId="0" autoUpdateAnimBg="0"/>
      <p:bldP spid="20506" grpId="0" autoUpdateAnimBg="0"/>
      <p:bldP spid="20507" grpId="0" autoUpdateAnimBg="0"/>
      <p:bldP spid="20513" grpId="0" autoUpdateAnimBg="0"/>
      <p:bldP spid="20514" grpId="0" autoUpdateAnimBg="0"/>
      <p:bldP spid="20515" grpId="0" autoUpdateAnimBg="0"/>
      <p:bldP spid="20516" grpId="0" autoUpdateAnimBg="0"/>
      <p:bldP spid="20532" grpId="0" autoUpdateAnimBg="0"/>
      <p:bldP spid="20534" grpId="0" autoUpdateAnimBg="0"/>
      <p:bldP spid="20535" grpId="0" autoUpdateAnimBg="0"/>
      <p:bldP spid="20536" grpId="0" autoUpdateAnimBg="0"/>
      <p:bldP spid="20537" grpId="0" autoUpdateAnimBg="0"/>
      <p:bldP spid="20538" grpId="0" autoUpdateAnimBg="0"/>
      <p:bldP spid="205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3EF6-E1F8-4B3D-A4EC-A16DB3FEF068}" type="slidenum">
              <a:rPr lang="en-US"/>
              <a:pPr/>
              <a:t>19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can I use the approximation?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203700" y="914400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0.50 –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0.50</a:t>
            </a:r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00350" y="914400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 baseline="-25000"/>
              <a:t> </a:t>
            </a:r>
            <a:r>
              <a:rPr lang="en-US"/>
              <a:t> &lt;&lt; 1</a:t>
            </a:r>
            <a:endParaRPr lang="en-US" i="1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</a:t>
            </a:r>
            <a:r>
              <a:rPr lang="en-US" i="1"/>
              <a:t>x</a:t>
            </a:r>
            <a:r>
              <a:rPr lang="en-US"/>
              <a:t> is less than 5% of the value from which it is subtracted.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3400" y="2438400"/>
            <a:ext cx="144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= 0.019</a:t>
            </a:r>
            <a:endParaRPr lang="en-US" i="1"/>
          </a:p>
        </p:txBody>
      </p: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2300288" y="2260600"/>
            <a:ext cx="3490912" cy="823913"/>
            <a:chOff x="1862" y="1513"/>
            <a:chExt cx="2199" cy="519"/>
          </a:xfrm>
        </p:grpSpPr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1862" y="1513"/>
              <a:ext cx="810" cy="519"/>
              <a:chOff x="1862" y="1513"/>
              <a:chExt cx="810" cy="519"/>
            </a:xfrm>
          </p:grpSpPr>
          <p:sp>
            <p:nvSpPr>
              <p:cNvPr id="21512" name="Text Box 8"/>
              <p:cNvSpPr txBox="1">
                <a:spLocks noChangeArrowheads="1"/>
              </p:cNvSpPr>
              <p:nvPr/>
            </p:nvSpPr>
            <p:spPr bwMode="auto">
              <a:xfrm>
                <a:off x="1862" y="1513"/>
                <a:ext cx="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0.019 </a:t>
                </a:r>
                <a:r>
                  <a:rPr lang="en-US" i="1"/>
                  <a:t>M</a:t>
                </a:r>
                <a:endParaRPr lang="en-US"/>
              </a:p>
            </p:txBody>
          </p:sp>
          <p:sp>
            <p:nvSpPr>
              <p:cNvPr id="21513" name="Text Box 9"/>
              <p:cNvSpPr txBox="1">
                <a:spLocks noChangeArrowheads="1"/>
              </p:cNvSpPr>
              <p:nvPr/>
            </p:nvSpPr>
            <p:spPr bwMode="auto">
              <a:xfrm>
                <a:off x="1915" y="1744"/>
                <a:ext cx="70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0.50 </a:t>
                </a:r>
                <a:r>
                  <a:rPr lang="en-US" i="1"/>
                  <a:t>M</a:t>
                </a:r>
                <a:endParaRPr lang="en-US"/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>
                <a:off x="1883" y="1773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2648" y="1624"/>
              <a:ext cx="1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 100% = 3.8%</a:t>
              </a:r>
            </a:p>
          </p:txBody>
        </p:sp>
      </p:grp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019800" y="2222500"/>
            <a:ext cx="2743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Less than 5%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Approximation ok.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63513" y="3505200"/>
            <a:ext cx="818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pH of a 0.05</a:t>
            </a:r>
            <a:r>
              <a:rPr lang="en-US" baseline="30000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HF</a:t>
            </a:r>
            <a:r>
              <a:rPr lang="en-US" baseline="-25000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solution (at 25</a:t>
            </a:r>
            <a:r>
              <a:rPr lang="en-US" baseline="30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C)?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1676400" y="3886200"/>
            <a:ext cx="3632200" cy="862013"/>
            <a:chOff x="1728" y="1104"/>
            <a:chExt cx="2288" cy="543"/>
          </a:xfrm>
        </p:grpSpPr>
        <p:grpSp>
          <p:nvGrpSpPr>
            <p:cNvPr id="21522" name="Group 18"/>
            <p:cNvGrpSpPr>
              <a:grpSpLocks/>
            </p:cNvGrpSpPr>
            <p:nvPr/>
          </p:nvGrpSpPr>
          <p:grpSpPr bwMode="auto">
            <a:xfrm>
              <a:off x="1728" y="1104"/>
              <a:ext cx="1200" cy="543"/>
              <a:chOff x="2208" y="1617"/>
              <a:chExt cx="1200" cy="543"/>
            </a:xfrm>
          </p:grpSpPr>
          <p:sp>
            <p:nvSpPr>
              <p:cNvPr id="21523" name="Text Box 19"/>
              <p:cNvSpPr txBox="1">
                <a:spLocks noChangeArrowheads="1"/>
              </p:cNvSpPr>
              <p:nvPr/>
            </p:nvSpPr>
            <p:spPr bwMode="auto">
              <a:xfrm>
                <a:off x="2208" y="1751"/>
                <a:ext cx="5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i="1"/>
                  <a:t>K</a:t>
                </a:r>
                <a:r>
                  <a:rPr lang="en-US" i="1" baseline="-25000"/>
                  <a:t>a</a:t>
                </a:r>
                <a:r>
                  <a:rPr lang="en-US"/>
                  <a:t> </a:t>
                </a:r>
                <a:r>
                  <a:rPr lang="en-US">
                    <a:sym typeface="Symbol" pitchFamily="18" charset="2"/>
                  </a:rPr>
                  <a:t></a:t>
                </a:r>
                <a:endParaRPr lang="en-US" i="1"/>
              </a:p>
            </p:txBody>
          </p:sp>
          <p:sp>
            <p:nvSpPr>
              <p:cNvPr id="21524" name="Text Box 20"/>
              <p:cNvSpPr txBox="1">
                <a:spLocks noChangeArrowheads="1"/>
              </p:cNvSpPr>
              <p:nvPr/>
            </p:nvSpPr>
            <p:spPr bwMode="auto">
              <a:xfrm>
                <a:off x="2970" y="1617"/>
                <a:ext cx="2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i="1"/>
                  <a:t>x</a:t>
                </a:r>
                <a:r>
                  <a:rPr lang="en-US" i="1" baseline="30000"/>
                  <a:t>2</a:t>
                </a:r>
                <a:endParaRPr lang="en-US" i="1"/>
              </a:p>
            </p:txBody>
          </p:sp>
          <p:sp>
            <p:nvSpPr>
              <p:cNvPr id="21525" name="Text Box 21"/>
              <p:cNvSpPr txBox="1">
                <a:spLocks noChangeArrowheads="1"/>
              </p:cNvSpPr>
              <p:nvPr/>
            </p:nvSpPr>
            <p:spPr bwMode="auto">
              <a:xfrm>
                <a:off x="2865" y="1872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0.05</a:t>
                </a:r>
              </a:p>
            </p:txBody>
          </p:sp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>
                <a:off x="2784" y="190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2938" y="1240"/>
              <a:ext cx="10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7.1 x 10</a:t>
              </a:r>
              <a:r>
                <a:rPr lang="en-US" baseline="30000"/>
                <a:t>-4</a:t>
              </a:r>
              <a:endParaRPr lang="en-US"/>
            </a:p>
          </p:txBody>
        </p:sp>
      </p:grp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454650" y="410210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= 0.006 </a:t>
            </a:r>
            <a:r>
              <a:rPr lang="en-US" i="1"/>
              <a:t>M</a:t>
            </a:r>
          </a:p>
        </p:txBody>
      </p:sp>
      <p:grpSp>
        <p:nvGrpSpPr>
          <p:cNvPr id="21529" name="Group 25"/>
          <p:cNvGrpSpPr>
            <a:grpSpLocks/>
          </p:cNvGrpSpPr>
          <p:nvPr/>
        </p:nvGrpSpPr>
        <p:grpSpPr bwMode="auto">
          <a:xfrm>
            <a:off x="533400" y="4808538"/>
            <a:ext cx="3406775" cy="823912"/>
            <a:chOff x="1862" y="1513"/>
            <a:chExt cx="2146" cy="519"/>
          </a:xfrm>
        </p:grpSpPr>
        <p:grpSp>
          <p:nvGrpSpPr>
            <p:cNvPr id="21530" name="Group 26"/>
            <p:cNvGrpSpPr>
              <a:grpSpLocks/>
            </p:cNvGrpSpPr>
            <p:nvPr/>
          </p:nvGrpSpPr>
          <p:grpSpPr bwMode="auto">
            <a:xfrm>
              <a:off x="1862" y="1513"/>
              <a:ext cx="810" cy="519"/>
              <a:chOff x="1862" y="1513"/>
              <a:chExt cx="810" cy="519"/>
            </a:xfrm>
          </p:grpSpPr>
          <p:sp>
            <p:nvSpPr>
              <p:cNvPr id="21531" name="Text Box 27"/>
              <p:cNvSpPr txBox="1">
                <a:spLocks noChangeArrowheads="1"/>
              </p:cNvSpPr>
              <p:nvPr/>
            </p:nvSpPr>
            <p:spPr bwMode="auto">
              <a:xfrm>
                <a:off x="1862" y="1513"/>
                <a:ext cx="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0.006 </a:t>
                </a:r>
                <a:r>
                  <a:rPr lang="en-US" i="1"/>
                  <a:t>M</a:t>
                </a:r>
                <a:endParaRPr lang="en-US"/>
              </a:p>
            </p:txBody>
          </p:sp>
          <p:sp>
            <p:nvSpPr>
              <p:cNvPr id="21532" name="Text Box 28"/>
              <p:cNvSpPr txBox="1">
                <a:spLocks noChangeArrowheads="1"/>
              </p:cNvSpPr>
              <p:nvPr/>
            </p:nvSpPr>
            <p:spPr bwMode="auto">
              <a:xfrm>
                <a:off x="1915" y="1744"/>
                <a:ext cx="70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0.05 </a:t>
                </a:r>
                <a:r>
                  <a:rPr lang="en-US" i="1"/>
                  <a:t>M</a:t>
                </a:r>
                <a:endParaRPr lang="en-US"/>
              </a:p>
            </p:txBody>
          </p:sp>
          <p:sp>
            <p:nvSpPr>
              <p:cNvPr id="21533" name="Line 29"/>
              <p:cNvSpPr>
                <a:spLocks noChangeShapeType="1"/>
              </p:cNvSpPr>
              <p:nvPr/>
            </p:nvSpPr>
            <p:spPr bwMode="auto">
              <a:xfrm>
                <a:off x="1883" y="1773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4" name="Text Box 30"/>
            <p:cNvSpPr txBox="1">
              <a:spLocks noChangeArrowheads="1"/>
            </p:cNvSpPr>
            <p:nvPr/>
          </p:nvSpPr>
          <p:spPr bwMode="auto">
            <a:xfrm>
              <a:off x="2648" y="1624"/>
              <a:ext cx="13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 100% = 12%</a:t>
              </a:r>
            </a:p>
          </p:txBody>
        </p:sp>
      </p:grp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257800" y="4800600"/>
            <a:ext cx="32766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More than 5%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Approximation </a:t>
            </a:r>
            <a:r>
              <a:rPr lang="en-US" b="1"/>
              <a:t>not</a:t>
            </a:r>
            <a:r>
              <a:rPr lang="en-US"/>
              <a:t> ok.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152400" y="58801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Must solve for </a:t>
            </a:r>
            <a:r>
              <a:rPr lang="en-US" i="1"/>
              <a:t>x</a:t>
            </a:r>
            <a:r>
              <a:rPr lang="en-US"/>
              <a:t> exactly using quadratic equation or method of successive approximations.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  <p:bldP spid="21511" grpId="0" autoUpdateAnimBg="0"/>
      <p:bldP spid="21518" grpId="0" autoUpdateAnimBg="0"/>
      <p:bldP spid="21519" grpId="0" autoUpdateAnimBg="0"/>
      <p:bldP spid="21528" grpId="0" autoUpdateAnimBg="0"/>
      <p:bldP spid="21535" grpId="0" autoUpdateAnimBg="0"/>
      <p:bldP spid="215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87E0-EEF3-4F0D-8D53-90A9E46986A4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Arial" charset="0"/>
              </a:rPr>
              <a:t>Acids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616075"/>
            <a:ext cx="8721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Have a sour taste.  Vinegar owes its taste to acetic acid.  Citrus</a:t>
            </a:r>
          </a:p>
          <a:p>
            <a:r>
              <a:rPr lang="en-US"/>
              <a:t>fruits contain citric acid.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2560638"/>
            <a:ext cx="713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React with certain metals to produce hydrogen gas.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3140075"/>
            <a:ext cx="825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React with carbonates and bicarbonates to produce carbon </a:t>
            </a:r>
          </a:p>
          <a:p>
            <a:r>
              <a:rPr lang="en-US"/>
              <a:t>dioxide gas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5103813"/>
            <a:ext cx="274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Have a bitter taste.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5713413"/>
            <a:ext cx="586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Feel slippery.  Many soaps contain bases.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5800" y="419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/>
              <a:t>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  <p:bldP spid="4102" grpId="0" autoUpdateAnimBg="0"/>
      <p:bldP spid="4103" grpId="0" autoUpdateAnimBg="0"/>
      <p:bldP spid="410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E3E-8401-434E-9188-B5B1B8B8543B}" type="slidenum">
              <a:rPr lang="en-US"/>
              <a:pPr/>
              <a:t>20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u="sng"/>
              <a:t>Solving </a:t>
            </a:r>
            <a:r>
              <a:rPr lang="en-US" b="1" u="sng"/>
              <a:t>weak acid</a:t>
            </a:r>
            <a:r>
              <a:rPr lang="en-US" u="sng"/>
              <a:t> ionization problems: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Identify the major species that can affect the pH.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/>
              <a:t>In most cases, you can ignore the autoionization of water.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/>
              <a:t>Ignore [OH</a:t>
            </a:r>
            <a:r>
              <a:rPr lang="en-US" baseline="30000"/>
              <a:t>-</a:t>
            </a:r>
            <a:r>
              <a:rPr lang="en-US"/>
              <a:t>] because it is determined by [H</a:t>
            </a:r>
            <a:r>
              <a:rPr lang="en-US" baseline="30000"/>
              <a:t>+</a:t>
            </a:r>
            <a:r>
              <a:rPr lang="en-US"/>
              <a:t>].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Use ICE to express the equilibrium concentrations in terms of single unknown </a:t>
            </a:r>
            <a:r>
              <a:rPr lang="en-US" i="1"/>
              <a:t>x</a:t>
            </a:r>
            <a:r>
              <a:rPr lang="en-US"/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Write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 i="1"/>
              <a:t> </a:t>
            </a:r>
            <a:r>
              <a:rPr lang="en-US"/>
              <a:t>in terms of equilibrium concentrations.  Solve for </a:t>
            </a:r>
            <a:r>
              <a:rPr lang="en-US" i="1"/>
              <a:t>x</a:t>
            </a:r>
            <a:r>
              <a:rPr lang="en-US"/>
              <a:t> by the approximation method.  If approximation is not valid, solve for </a:t>
            </a:r>
            <a:r>
              <a:rPr lang="en-US" i="1"/>
              <a:t>x</a:t>
            </a:r>
            <a:r>
              <a:rPr lang="en-US"/>
              <a:t> exactly.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Calculate concentrations of all species and/or pH of the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94B5-3406-48BB-A981-3143F90F5993}" type="slidenum">
              <a:rPr lang="en-US"/>
              <a:pPr/>
              <a:t>21</a:t>
            </a:fld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320675"/>
            <a:ext cx="887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pH of a 0.122</a:t>
            </a:r>
            <a:r>
              <a:rPr lang="en-US" baseline="30000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monoprotic acid whose </a:t>
            </a:r>
          </a:p>
          <a:p>
            <a:pPr eaLnBrk="0" hangingPunct="0"/>
            <a:r>
              <a:rPr lang="en-US" i="1">
                <a:solidFill>
                  <a:schemeClr val="accent2"/>
                </a:solidFill>
              </a:rPr>
              <a:t>K</a:t>
            </a:r>
            <a:r>
              <a:rPr lang="en-US" i="1" baseline="-25000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chemeClr val="accent2"/>
                </a:solidFill>
              </a:rPr>
              <a:t> is 5.7 x 10</a:t>
            </a:r>
            <a:r>
              <a:rPr lang="en-US" baseline="30000">
                <a:solidFill>
                  <a:schemeClr val="accent2"/>
                </a:solidFill>
              </a:rPr>
              <a:t>-4</a:t>
            </a:r>
            <a:r>
              <a:rPr lang="en-US">
                <a:solidFill>
                  <a:schemeClr val="accent2"/>
                </a:solidFill>
              </a:rPr>
              <a:t>?</a:t>
            </a:r>
            <a:endParaRPr lang="en-US" i="1">
              <a:solidFill>
                <a:schemeClr val="accent2"/>
              </a:solidFill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2882900" y="1295400"/>
            <a:ext cx="4011613" cy="457200"/>
            <a:chOff x="432" y="1968"/>
            <a:chExt cx="2527" cy="288"/>
          </a:xfrm>
        </p:grpSpPr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432" y="1968"/>
              <a:ext cx="25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HA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A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aq)</a:t>
              </a:r>
              <a:endParaRPr lang="en-US" sz="2000"/>
            </a:p>
          </p:txBody>
        </p:sp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1114" y="2071"/>
              <a:ext cx="384" cy="96"/>
              <a:chOff x="4896" y="192"/>
              <a:chExt cx="384" cy="96"/>
            </a:xfrm>
          </p:grpSpPr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79400" y="18288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Initial (</a:t>
            </a:r>
            <a:r>
              <a:rPr lang="en-US" i="1"/>
              <a:t>M</a:t>
            </a:r>
            <a:r>
              <a:rPr lang="en-US"/>
              <a:t>)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8600" y="23622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Change (</a:t>
            </a:r>
            <a:r>
              <a:rPr lang="en-US" i="1"/>
              <a:t>M</a:t>
            </a:r>
            <a:r>
              <a:rPr lang="en-US"/>
              <a:t>)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28600" y="2895600"/>
            <a:ext cx="223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Equilibrium (</a:t>
            </a:r>
            <a:r>
              <a:rPr lang="en-US" i="1"/>
              <a:t>M</a:t>
            </a:r>
            <a:r>
              <a:rPr lang="en-US"/>
              <a:t>)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81313" y="1828800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0.122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764088" y="1828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0.00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132138" y="2362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</a:t>
            </a:r>
            <a:r>
              <a:rPr lang="en-US" i="1"/>
              <a:t>x</a:t>
            </a:r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895850" y="23622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x</a:t>
            </a:r>
            <a:endParaRPr 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667000" y="28956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0.122 - </a:t>
            </a:r>
            <a:r>
              <a:rPr lang="en-US" i="1"/>
              <a:t>x</a:t>
            </a:r>
            <a:endParaRPr 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940425" y="1828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0.00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076950" y="23622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x</a:t>
            </a:r>
            <a:endParaRPr lang="en-US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0165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x</a:t>
            </a:r>
            <a:endParaRPr lang="en-US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21665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x</a:t>
            </a:r>
            <a:endParaRPr lang="en-US"/>
          </a:p>
        </p:txBody>
      </p: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469900" y="3429000"/>
            <a:ext cx="3632200" cy="862013"/>
            <a:chOff x="1728" y="1104"/>
            <a:chExt cx="2288" cy="543"/>
          </a:xfrm>
        </p:grpSpPr>
        <p:grpSp>
          <p:nvGrpSpPr>
            <p:cNvPr id="23574" name="Group 22"/>
            <p:cNvGrpSpPr>
              <a:grpSpLocks/>
            </p:cNvGrpSpPr>
            <p:nvPr/>
          </p:nvGrpSpPr>
          <p:grpSpPr bwMode="auto">
            <a:xfrm>
              <a:off x="1728" y="1104"/>
              <a:ext cx="1335" cy="543"/>
              <a:chOff x="2208" y="1617"/>
              <a:chExt cx="1335" cy="543"/>
            </a:xfrm>
          </p:grpSpPr>
          <p:sp>
            <p:nvSpPr>
              <p:cNvPr id="23575" name="Text Box 23"/>
              <p:cNvSpPr txBox="1">
                <a:spLocks noChangeArrowheads="1"/>
              </p:cNvSpPr>
              <p:nvPr/>
            </p:nvSpPr>
            <p:spPr bwMode="auto">
              <a:xfrm>
                <a:off x="2208" y="1754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a</a:t>
                </a:r>
                <a:r>
                  <a:rPr lang="en-US"/>
                  <a:t> =</a:t>
                </a:r>
                <a:endParaRPr lang="en-US" i="1"/>
              </a:p>
            </p:txBody>
          </p:sp>
          <p:sp>
            <p:nvSpPr>
              <p:cNvPr id="23576" name="Text Box 24"/>
              <p:cNvSpPr txBox="1">
                <a:spLocks noChangeArrowheads="1"/>
              </p:cNvSpPr>
              <p:nvPr/>
            </p:nvSpPr>
            <p:spPr bwMode="auto">
              <a:xfrm>
                <a:off x="2970" y="1617"/>
                <a:ext cx="2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i="1"/>
                  <a:t>x</a:t>
                </a:r>
                <a:r>
                  <a:rPr lang="en-US" i="1" baseline="30000"/>
                  <a:t>2</a:t>
                </a:r>
                <a:endParaRPr lang="en-US" i="1"/>
              </a:p>
            </p:txBody>
          </p:sp>
          <p:sp>
            <p:nvSpPr>
              <p:cNvPr id="23577" name="Text Box 25"/>
              <p:cNvSpPr txBox="1">
                <a:spLocks noChangeArrowheads="1"/>
              </p:cNvSpPr>
              <p:nvPr/>
            </p:nvSpPr>
            <p:spPr bwMode="auto">
              <a:xfrm>
                <a:off x="2680" y="1872"/>
                <a:ext cx="8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0.122 - </a:t>
                </a:r>
                <a:r>
                  <a:rPr lang="en-US" i="1"/>
                  <a:t>x</a:t>
                </a:r>
                <a:endParaRPr lang="en-US"/>
              </a:p>
            </p:txBody>
          </p:sp>
          <p:sp>
            <p:nvSpPr>
              <p:cNvPr id="23578" name="Line 26"/>
              <p:cNvSpPr>
                <a:spLocks noChangeShapeType="1"/>
              </p:cNvSpPr>
              <p:nvPr/>
            </p:nvSpPr>
            <p:spPr bwMode="auto">
              <a:xfrm>
                <a:off x="2784" y="190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2938" y="1240"/>
              <a:ext cx="10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5.7 x 10</a:t>
              </a:r>
              <a:r>
                <a:rPr lang="en-US" baseline="30000"/>
                <a:t>-4</a:t>
              </a:r>
              <a:endParaRPr lang="en-US"/>
            </a:p>
          </p:txBody>
        </p:sp>
      </p:grpSp>
      <p:grpSp>
        <p:nvGrpSpPr>
          <p:cNvPr id="23580" name="Group 28"/>
          <p:cNvGrpSpPr>
            <a:grpSpLocks/>
          </p:cNvGrpSpPr>
          <p:nvPr/>
        </p:nvGrpSpPr>
        <p:grpSpPr bwMode="auto">
          <a:xfrm>
            <a:off x="381000" y="4319588"/>
            <a:ext cx="3632200" cy="862012"/>
            <a:chOff x="1728" y="1104"/>
            <a:chExt cx="2288" cy="543"/>
          </a:xfrm>
        </p:grpSpPr>
        <p:grpSp>
          <p:nvGrpSpPr>
            <p:cNvPr id="23581" name="Group 29"/>
            <p:cNvGrpSpPr>
              <a:grpSpLocks/>
            </p:cNvGrpSpPr>
            <p:nvPr/>
          </p:nvGrpSpPr>
          <p:grpSpPr bwMode="auto">
            <a:xfrm>
              <a:off x="1728" y="1104"/>
              <a:ext cx="1201" cy="543"/>
              <a:chOff x="2208" y="1617"/>
              <a:chExt cx="1201" cy="543"/>
            </a:xfrm>
          </p:grpSpPr>
          <p:sp>
            <p:nvSpPr>
              <p:cNvPr id="23582" name="Text Box 30"/>
              <p:cNvSpPr txBox="1">
                <a:spLocks noChangeArrowheads="1"/>
              </p:cNvSpPr>
              <p:nvPr/>
            </p:nvSpPr>
            <p:spPr bwMode="auto">
              <a:xfrm>
                <a:off x="2208" y="1751"/>
                <a:ext cx="5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i="1"/>
                  <a:t>K</a:t>
                </a:r>
                <a:r>
                  <a:rPr lang="en-US" i="1" baseline="-25000"/>
                  <a:t>a</a:t>
                </a:r>
                <a:r>
                  <a:rPr lang="en-US"/>
                  <a:t> </a:t>
                </a:r>
                <a:r>
                  <a:rPr lang="en-US">
                    <a:sym typeface="Symbol" pitchFamily="18" charset="2"/>
                  </a:rPr>
                  <a:t></a:t>
                </a:r>
                <a:endParaRPr lang="en-US" i="1"/>
              </a:p>
            </p:txBody>
          </p:sp>
          <p:sp>
            <p:nvSpPr>
              <p:cNvPr id="23583" name="Text Box 31"/>
              <p:cNvSpPr txBox="1">
                <a:spLocks noChangeArrowheads="1"/>
              </p:cNvSpPr>
              <p:nvPr/>
            </p:nvSpPr>
            <p:spPr bwMode="auto">
              <a:xfrm>
                <a:off x="2970" y="1617"/>
                <a:ext cx="2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i="1"/>
                  <a:t>x</a:t>
                </a:r>
                <a:r>
                  <a:rPr lang="en-US" i="1" baseline="30000"/>
                  <a:t>2</a:t>
                </a:r>
                <a:endParaRPr lang="en-US" i="1"/>
              </a:p>
            </p:txBody>
          </p:sp>
          <p:sp>
            <p:nvSpPr>
              <p:cNvPr id="23584" name="Text Box 32"/>
              <p:cNvSpPr txBox="1">
                <a:spLocks noChangeArrowheads="1"/>
              </p:cNvSpPr>
              <p:nvPr/>
            </p:nvSpPr>
            <p:spPr bwMode="auto">
              <a:xfrm>
                <a:off x="2812" y="1872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0.122</a:t>
                </a:r>
              </a:p>
            </p:txBody>
          </p:sp>
          <p:sp>
            <p:nvSpPr>
              <p:cNvPr id="23585" name="Line 33"/>
              <p:cNvSpPr>
                <a:spLocks noChangeShapeType="1"/>
              </p:cNvSpPr>
              <p:nvPr/>
            </p:nvSpPr>
            <p:spPr bwMode="auto">
              <a:xfrm>
                <a:off x="2784" y="190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6" name="Text Box 34"/>
            <p:cNvSpPr txBox="1">
              <a:spLocks noChangeArrowheads="1"/>
            </p:cNvSpPr>
            <p:nvPr/>
          </p:nvSpPr>
          <p:spPr bwMode="auto">
            <a:xfrm>
              <a:off x="2938" y="1240"/>
              <a:ext cx="10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5.7 x 10</a:t>
              </a:r>
              <a:r>
                <a:rPr lang="en-US" baseline="30000"/>
                <a:t>-4</a:t>
              </a:r>
              <a:endParaRPr lang="en-US"/>
            </a:p>
          </p:txBody>
        </p:sp>
      </p:grp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5943600" y="3644900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0.122 –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0.122</a:t>
            </a:r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540250" y="3644900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 baseline="-25000"/>
              <a:t> </a:t>
            </a:r>
            <a:r>
              <a:rPr lang="en-US"/>
              <a:t> &lt;&lt; 1</a:t>
            </a:r>
            <a:endParaRPr lang="en-US" i="1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4419600" y="4533900"/>
            <a:ext cx="223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baseline="30000"/>
              <a:t>2</a:t>
            </a:r>
            <a:r>
              <a:rPr lang="en-US"/>
              <a:t> = 6.95 x 10</a:t>
            </a:r>
            <a:r>
              <a:rPr lang="en-US" baseline="30000"/>
              <a:t>-5</a:t>
            </a:r>
            <a:endParaRPr lang="en-US" i="1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6902450" y="45339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= 0.0083 </a:t>
            </a:r>
            <a:r>
              <a:rPr lang="en-US" i="1"/>
              <a:t>M</a:t>
            </a:r>
          </a:p>
        </p:txBody>
      </p:sp>
      <p:grpSp>
        <p:nvGrpSpPr>
          <p:cNvPr id="23591" name="Group 39"/>
          <p:cNvGrpSpPr>
            <a:grpSpLocks/>
          </p:cNvGrpSpPr>
          <p:nvPr/>
        </p:nvGrpSpPr>
        <p:grpSpPr bwMode="auto">
          <a:xfrm>
            <a:off x="296863" y="5334000"/>
            <a:ext cx="3575050" cy="823913"/>
            <a:chOff x="1809" y="1513"/>
            <a:chExt cx="2252" cy="519"/>
          </a:xfrm>
        </p:grpSpPr>
        <p:grpSp>
          <p:nvGrpSpPr>
            <p:cNvPr id="23592" name="Group 40"/>
            <p:cNvGrpSpPr>
              <a:grpSpLocks/>
            </p:cNvGrpSpPr>
            <p:nvPr/>
          </p:nvGrpSpPr>
          <p:grpSpPr bwMode="auto">
            <a:xfrm>
              <a:off x="1809" y="1513"/>
              <a:ext cx="917" cy="519"/>
              <a:chOff x="1809" y="1513"/>
              <a:chExt cx="917" cy="519"/>
            </a:xfrm>
          </p:grpSpPr>
          <p:sp>
            <p:nvSpPr>
              <p:cNvPr id="23593" name="Text Box 41"/>
              <p:cNvSpPr txBox="1">
                <a:spLocks noChangeArrowheads="1"/>
              </p:cNvSpPr>
              <p:nvPr/>
            </p:nvSpPr>
            <p:spPr bwMode="auto">
              <a:xfrm>
                <a:off x="1809" y="1513"/>
                <a:ext cx="9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0.0083 </a:t>
                </a:r>
                <a:r>
                  <a:rPr lang="en-US" i="1"/>
                  <a:t>M</a:t>
                </a:r>
                <a:endParaRPr lang="en-US"/>
              </a:p>
            </p:txBody>
          </p:sp>
          <p:sp>
            <p:nvSpPr>
              <p:cNvPr id="23594" name="Text Box 42"/>
              <p:cNvSpPr txBox="1">
                <a:spLocks noChangeArrowheads="1"/>
              </p:cNvSpPr>
              <p:nvPr/>
            </p:nvSpPr>
            <p:spPr bwMode="auto">
              <a:xfrm>
                <a:off x="1862" y="1744"/>
                <a:ext cx="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0.122 </a:t>
                </a:r>
                <a:r>
                  <a:rPr lang="en-US" i="1"/>
                  <a:t>M</a:t>
                </a:r>
                <a:endParaRPr lang="en-US"/>
              </a:p>
            </p:txBody>
          </p:sp>
          <p:sp>
            <p:nvSpPr>
              <p:cNvPr id="23595" name="Line 43"/>
              <p:cNvSpPr>
                <a:spLocks noChangeShapeType="1"/>
              </p:cNvSpPr>
              <p:nvPr/>
            </p:nvSpPr>
            <p:spPr bwMode="auto">
              <a:xfrm>
                <a:off x="1883" y="1773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6" name="Text Box 44"/>
            <p:cNvSpPr txBox="1">
              <a:spLocks noChangeArrowheads="1"/>
            </p:cNvSpPr>
            <p:nvPr/>
          </p:nvSpPr>
          <p:spPr bwMode="auto">
            <a:xfrm>
              <a:off x="2648" y="1624"/>
              <a:ext cx="1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 100% = 6.8%</a:t>
              </a:r>
            </a:p>
          </p:txBody>
        </p:sp>
      </p:grp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5029200" y="5295900"/>
            <a:ext cx="32766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More than 5%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Approximation </a:t>
            </a:r>
            <a:r>
              <a:rPr lang="en-US" b="1"/>
              <a:t>not</a:t>
            </a:r>
            <a:r>
              <a:rPr lang="en-US"/>
              <a:t> 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  <p:bldP spid="23566" grpId="0" autoUpdateAnimBg="0"/>
      <p:bldP spid="23567" grpId="0" autoUpdateAnimBg="0"/>
      <p:bldP spid="23568" grpId="0" autoUpdateAnimBg="0"/>
      <p:bldP spid="23569" grpId="0" autoUpdateAnimBg="0"/>
      <p:bldP spid="23570" grpId="0" autoUpdateAnimBg="0"/>
      <p:bldP spid="23571" grpId="0" autoUpdateAnimBg="0"/>
      <p:bldP spid="23572" grpId="0" autoUpdateAnimBg="0"/>
      <p:bldP spid="23587" grpId="0" autoUpdateAnimBg="0"/>
      <p:bldP spid="23588" grpId="0" autoUpdateAnimBg="0"/>
      <p:bldP spid="23589" grpId="0" autoUpdateAnimBg="0"/>
      <p:bldP spid="23590" grpId="0" autoUpdateAnimBg="0"/>
      <p:bldP spid="2359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76D-460B-4068-9AAA-653BB09260B6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04800" y="304800"/>
            <a:ext cx="3632200" cy="862013"/>
            <a:chOff x="1728" y="1104"/>
            <a:chExt cx="2288" cy="543"/>
          </a:xfrm>
        </p:grpSpPr>
        <p:grpSp>
          <p:nvGrpSpPr>
            <p:cNvPr id="24579" name="Group 3"/>
            <p:cNvGrpSpPr>
              <a:grpSpLocks/>
            </p:cNvGrpSpPr>
            <p:nvPr/>
          </p:nvGrpSpPr>
          <p:grpSpPr bwMode="auto">
            <a:xfrm>
              <a:off x="1728" y="1104"/>
              <a:ext cx="1335" cy="543"/>
              <a:chOff x="2208" y="1617"/>
              <a:chExt cx="1335" cy="543"/>
            </a:xfrm>
          </p:grpSpPr>
          <p:sp>
            <p:nvSpPr>
              <p:cNvPr id="24580" name="Text Box 4"/>
              <p:cNvSpPr txBox="1">
                <a:spLocks noChangeArrowheads="1"/>
              </p:cNvSpPr>
              <p:nvPr/>
            </p:nvSpPr>
            <p:spPr bwMode="auto">
              <a:xfrm>
                <a:off x="2208" y="1754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a</a:t>
                </a:r>
                <a:r>
                  <a:rPr lang="en-US"/>
                  <a:t> =</a:t>
                </a:r>
                <a:endParaRPr lang="en-US" i="1"/>
              </a:p>
            </p:txBody>
          </p:sp>
          <p:sp>
            <p:nvSpPr>
              <p:cNvPr id="24581" name="Text Box 5"/>
              <p:cNvSpPr txBox="1">
                <a:spLocks noChangeArrowheads="1"/>
              </p:cNvSpPr>
              <p:nvPr/>
            </p:nvSpPr>
            <p:spPr bwMode="auto">
              <a:xfrm>
                <a:off x="2970" y="1617"/>
                <a:ext cx="2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i="1"/>
                  <a:t>x</a:t>
                </a:r>
                <a:r>
                  <a:rPr lang="en-US" i="1" baseline="30000"/>
                  <a:t>2</a:t>
                </a:r>
                <a:endParaRPr lang="en-US" i="1"/>
              </a:p>
            </p:txBody>
          </p:sp>
          <p:sp>
            <p:nvSpPr>
              <p:cNvPr id="24582" name="Text Box 6"/>
              <p:cNvSpPr txBox="1">
                <a:spLocks noChangeArrowheads="1"/>
              </p:cNvSpPr>
              <p:nvPr/>
            </p:nvSpPr>
            <p:spPr bwMode="auto">
              <a:xfrm>
                <a:off x="2680" y="1872"/>
                <a:ext cx="8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0.122 - </a:t>
                </a:r>
                <a:r>
                  <a:rPr lang="en-US" i="1"/>
                  <a:t>x</a:t>
                </a:r>
                <a:endParaRPr lang="en-US"/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2784" y="190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938" y="1240"/>
              <a:ext cx="10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5.7 x 10</a:t>
              </a:r>
              <a:r>
                <a:rPr lang="en-US" baseline="30000"/>
                <a:t>-4</a:t>
              </a:r>
              <a:endParaRPr lang="en-US"/>
            </a:p>
          </p:txBody>
        </p:sp>
      </p:grp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244975" y="508000"/>
            <a:ext cx="442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baseline="30000"/>
              <a:t>2</a:t>
            </a:r>
            <a:r>
              <a:rPr lang="en-US"/>
              <a:t> + 0.00057</a:t>
            </a:r>
            <a:r>
              <a:rPr lang="en-US" i="1"/>
              <a:t>x</a:t>
            </a:r>
            <a:r>
              <a:rPr lang="en-US"/>
              <a:t> – 6.95 x 10</a:t>
            </a:r>
            <a:r>
              <a:rPr lang="en-US" baseline="30000"/>
              <a:t>-5</a:t>
            </a:r>
            <a:r>
              <a:rPr lang="en-US"/>
              <a:t> = 0 </a:t>
            </a:r>
            <a:endParaRPr lang="en-US" i="1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439863" y="1447800"/>
            <a:ext cx="221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ax</a:t>
            </a:r>
            <a:r>
              <a:rPr lang="en-US" baseline="30000"/>
              <a:t>2</a:t>
            </a:r>
            <a:r>
              <a:rPr lang="en-US"/>
              <a:t> + </a:t>
            </a:r>
            <a:r>
              <a:rPr lang="en-US" i="1"/>
              <a:t>bx</a:t>
            </a:r>
            <a:r>
              <a:rPr lang="en-US"/>
              <a:t> + </a:t>
            </a:r>
            <a:r>
              <a:rPr lang="en-US" i="1"/>
              <a:t>c</a:t>
            </a:r>
            <a:r>
              <a:rPr lang="en-US"/>
              <a:t> =0</a:t>
            </a:r>
            <a:endParaRPr lang="en-US" i="1"/>
          </a:p>
        </p:txBody>
      </p: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5003800" y="1143000"/>
            <a:ext cx="2714625" cy="927100"/>
            <a:chOff x="3152" y="1056"/>
            <a:chExt cx="1710" cy="584"/>
          </a:xfrm>
        </p:grpSpPr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3504" y="1129"/>
              <a:ext cx="1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  <a:r>
                <a:rPr lang="en-US" i="1"/>
                <a:t>b </a:t>
              </a:r>
              <a:r>
                <a:rPr lang="en-US" i="1">
                  <a:cs typeface="Arial" charset="0"/>
                </a:rPr>
                <a:t>±   b</a:t>
              </a:r>
              <a:r>
                <a:rPr lang="en-US" baseline="30000">
                  <a:cs typeface="Arial" charset="0"/>
                </a:rPr>
                <a:t>2</a:t>
              </a:r>
              <a:r>
                <a:rPr lang="en-US">
                  <a:cs typeface="Arial" charset="0"/>
                </a:rPr>
                <a:t> – 4</a:t>
              </a:r>
              <a:r>
                <a:rPr lang="en-US" i="1">
                  <a:cs typeface="Arial" charset="0"/>
                </a:rPr>
                <a:t>ac</a:t>
              </a:r>
              <a:r>
                <a:rPr lang="en-US"/>
                <a:t> </a:t>
              </a: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3850" y="1056"/>
              <a:ext cx="25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</a:t>
              </a:r>
              <a:endParaRPr lang="en-US" sz="3200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4066" y="110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3559" y="1384"/>
              <a:ext cx="1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4018" y="1352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a</a:t>
              </a:r>
              <a:endParaRPr lang="en-US"/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52" y="1240"/>
              <a:ext cx="4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/>
                <a:t> = </a:t>
              </a:r>
              <a:endParaRPr lang="en-US" i="1"/>
            </a:p>
          </p:txBody>
        </p:sp>
      </p:grp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422525" y="2070100"/>
            <a:ext cx="161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= 0.0081</a:t>
            </a:r>
            <a:endParaRPr lang="en-US" i="1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029200" y="2070100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= - 0.0081</a:t>
            </a:r>
            <a:endParaRPr lang="en-US" i="1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5105400" y="2070100"/>
            <a:ext cx="1600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619" name="Group 43"/>
          <p:cNvGrpSpPr>
            <a:grpSpLocks/>
          </p:cNvGrpSpPr>
          <p:nvPr/>
        </p:nvGrpSpPr>
        <p:grpSpPr bwMode="auto">
          <a:xfrm>
            <a:off x="152400" y="2819400"/>
            <a:ext cx="6665913" cy="2057400"/>
            <a:chOff x="96" y="1776"/>
            <a:chExt cx="4199" cy="1296"/>
          </a:xfrm>
        </p:grpSpPr>
        <p:grpSp>
          <p:nvGrpSpPr>
            <p:cNvPr id="24599" name="Group 23"/>
            <p:cNvGrpSpPr>
              <a:grpSpLocks/>
            </p:cNvGrpSpPr>
            <p:nvPr/>
          </p:nvGrpSpPr>
          <p:grpSpPr bwMode="auto">
            <a:xfrm>
              <a:off x="1768" y="1776"/>
              <a:ext cx="2527" cy="288"/>
              <a:chOff x="432" y="1968"/>
              <a:chExt cx="2527" cy="288"/>
            </a:xfrm>
          </p:grpSpPr>
          <p:sp>
            <p:nvSpPr>
              <p:cNvPr id="24600" name="Text Box 24"/>
              <p:cNvSpPr txBox="1">
                <a:spLocks noChangeArrowheads="1"/>
              </p:cNvSpPr>
              <p:nvPr/>
            </p:nvSpPr>
            <p:spPr bwMode="auto">
              <a:xfrm>
                <a:off x="432" y="1968"/>
                <a:ext cx="25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HA </a:t>
                </a:r>
                <a:r>
                  <a:rPr lang="en-US" sz="2000"/>
                  <a:t>(</a:t>
                </a:r>
                <a:r>
                  <a:rPr lang="en-US" sz="2000" i="1"/>
                  <a:t>aq</a:t>
                </a:r>
                <a:r>
                  <a:rPr lang="en-US" sz="2000"/>
                  <a:t>)</a:t>
                </a:r>
                <a:r>
                  <a:rPr lang="en-US"/>
                  <a:t>          H</a:t>
                </a:r>
                <a:r>
                  <a:rPr lang="en-US" baseline="30000"/>
                  <a:t>+</a:t>
                </a:r>
                <a:r>
                  <a:rPr lang="en-US"/>
                  <a:t> </a:t>
                </a:r>
                <a:r>
                  <a:rPr lang="en-US" sz="2000"/>
                  <a:t>(</a:t>
                </a:r>
                <a:r>
                  <a:rPr lang="en-US" sz="2000" i="1"/>
                  <a:t>aq</a:t>
                </a:r>
                <a:r>
                  <a:rPr lang="en-US" sz="2000"/>
                  <a:t>)</a:t>
                </a:r>
                <a:r>
                  <a:rPr lang="en-US"/>
                  <a:t> + A</a:t>
                </a:r>
                <a:r>
                  <a:rPr lang="en-US" baseline="30000"/>
                  <a:t>-</a:t>
                </a:r>
                <a:r>
                  <a:rPr lang="en-US"/>
                  <a:t> </a:t>
                </a:r>
                <a:r>
                  <a:rPr lang="en-US" sz="2000"/>
                  <a:t>(</a:t>
                </a:r>
                <a:r>
                  <a:rPr lang="en-US" sz="2000" i="1"/>
                  <a:t>aq)</a:t>
                </a:r>
                <a:endParaRPr lang="en-US" sz="2000"/>
              </a:p>
            </p:txBody>
          </p:sp>
          <p:grpSp>
            <p:nvGrpSpPr>
              <p:cNvPr id="24601" name="Group 25"/>
              <p:cNvGrpSpPr>
                <a:grpSpLocks/>
              </p:cNvGrpSpPr>
              <p:nvPr/>
            </p:nvGrpSpPr>
            <p:grpSpPr bwMode="auto">
              <a:xfrm>
                <a:off x="1114" y="2071"/>
                <a:ext cx="384" cy="96"/>
                <a:chOff x="4896" y="192"/>
                <a:chExt cx="384" cy="96"/>
              </a:xfrm>
            </p:grpSpPr>
            <p:sp>
              <p:nvSpPr>
                <p:cNvPr id="24602" name="Line 26"/>
                <p:cNvSpPr>
                  <a:spLocks noChangeShapeType="1"/>
                </p:cNvSpPr>
                <p:nvPr/>
              </p:nvSpPr>
              <p:spPr bwMode="auto">
                <a:xfrm>
                  <a:off x="4896" y="19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4896" y="288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128" y="2112"/>
              <a:ext cx="9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Initial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96" y="2448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Change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96" y="2784"/>
              <a:ext cx="1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Equilibrium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1767" y="2112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0.122</a:t>
              </a: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2953" y="2112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0.00</a:t>
              </a:r>
            </a:p>
          </p:txBody>
        </p:sp>
        <p:sp>
          <p:nvSpPr>
            <p:cNvPr id="24609" name="Text Box 33"/>
            <p:cNvSpPr txBox="1">
              <a:spLocks noChangeArrowheads="1"/>
            </p:cNvSpPr>
            <p:nvPr/>
          </p:nvSpPr>
          <p:spPr bwMode="auto">
            <a:xfrm>
              <a:off x="1925" y="2448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  <a:r>
                <a:rPr lang="en-US" i="1"/>
                <a:t>x</a:t>
              </a:r>
              <a:endParaRPr lang="en-US"/>
            </a:p>
          </p:txBody>
        </p:sp>
        <p:sp>
          <p:nvSpPr>
            <p:cNvPr id="24610" name="Text Box 34"/>
            <p:cNvSpPr txBox="1">
              <a:spLocks noChangeArrowheads="1"/>
            </p:cNvSpPr>
            <p:nvPr/>
          </p:nvSpPr>
          <p:spPr bwMode="auto">
            <a:xfrm>
              <a:off x="3036" y="2448"/>
              <a:ext cx="3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  <a:r>
                <a:rPr lang="en-US" i="1"/>
                <a:t>x</a:t>
              </a:r>
              <a:endParaRPr lang="en-US"/>
            </a:p>
          </p:txBody>
        </p:sp>
        <p:sp>
          <p:nvSpPr>
            <p:cNvPr id="24611" name="Text Box 35"/>
            <p:cNvSpPr txBox="1">
              <a:spLocks noChangeArrowheads="1"/>
            </p:cNvSpPr>
            <p:nvPr/>
          </p:nvSpPr>
          <p:spPr bwMode="auto">
            <a:xfrm>
              <a:off x="1632" y="2784"/>
              <a:ext cx="8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0.122 - </a:t>
              </a:r>
              <a:r>
                <a:rPr lang="en-US" i="1"/>
                <a:t>x</a:t>
              </a:r>
              <a:endParaRPr lang="en-US"/>
            </a:p>
          </p:txBody>
        </p:sp>
        <p:sp>
          <p:nvSpPr>
            <p:cNvPr id="24612" name="Text Box 36"/>
            <p:cNvSpPr txBox="1">
              <a:spLocks noChangeArrowheads="1"/>
            </p:cNvSpPr>
            <p:nvPr/>
          </p:nvSpPr>
          <p:spPr bwMode="auto">
            <a:xfrm>
              <a:off x="3694" y="2112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0.00</a:t>
              </a:r>
            </a:p>
          </p:txBody>
        </p:sp>
        <p:sp>
          <p:nvSpPr>
            <p:cNvPr id="24613" name="Text Box 37"/>
            <p:cNvSpPr txBox="1">
              <a:spLocks noChangeArrowheads="1"/>
            </p:cNvSpPr>
            <p:nvPr/>
          </p:nvSpPr>
          <p:spPr bwMode="auto">
            <a:xfrm>
              <a:off x="3780" y="2448"/>
              <a:ext cx="3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  <a:r>
                <a:rPr lang="en-US" i="1"/>
                <a:t>x</a:t>
              </a:r>
              <a:endParaRPr lang="en-US"/>
            </a:p>
          </p:txBody>
        </p:sp>
        <p:sp>
          <p:nvSpPr>
            <p:cNvPr id="24614" name="Text Box 38"/>
            <p:cNvSpPr txBox="1">
              <a:spLocks noChangeArrowheads="1"/>
            </p:cNvSpPr>
            <p:nvPr/>
          </p:nvSpPr>
          <p:spPr bwMode="auto">
            <a:xfrm>
              <a:off x="3112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x</a:t>
              </a:r>
              <a:endParaRPr lang="en-US"/>
            </a:p>
          </p:txBody>
        </p:sp>
        <p:sp>
          <p:nvSpPr>
            <p:cNvPr id="24615" name="Text Box 39"/>
            <p:cNvSpPr txBox="1">
              <a:spLocks noChangeArrowheads="1"/>
            </p:cNvSpPr>
            <p:nvPr/>
          </p:nvSpPr>
          <p:spPr bwMode="auto">
            <a:xfrm>
              <a:off x="3868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x</a:t>
              </a:r>
              <a:endParaRPr lang="en-US"/>
            </a:p>
          </p:txBody>
        </p:sp>
      </p:grp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925513" y="5221288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= </a:t>
            </a:r>
            <a:r>
              <a:rPr lang="en-US" i="1"/>
              <a:t>x</a:t>
            </a:r>
            <a:r>
              <a:rPr lang="en-US"/>
              <a:t> = 0.0081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4894263" y="5219700"/>
            <a:ext cx="287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= -log[H</a:t>
            </a:r>
            <a:r>
              <a:rPr lang="en-US" baseline="30000"/>
              <a:t>+</a:t>
            </a:r>
            <a:r>
              <a:rPr lang="en-US"/>
              <a:t>] = 2.09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utoUpdateAnimBg="0"/>
      <p:bldP spid="24586" grpId="0" autoUpdateAnimBg="0"/>
      <p:bldP spid="24596" grpId="0" autoUpdateAnimBg="0"/>
      <p:bldP spid="24597" grpId="0" autoUpdateAnimBg="0"/>
      <p:bldP spid="24598" grpId="0" animBg="1"/>
      <p:bldP spid="24616" grpId="0" autoUpdateAnimBg="0"/>
      <p:bldP spid="246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12CB-3944-4D9F-8077-8778D155E723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6731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percent ionization</a:t>
            </a:r>
            <a:r>
              <a:rPr lang="en-US"/>
              <a:t> = </a:t>
            </a:r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3163888" y="533400"/>
            <a:ext cx="5827712" cy="766763"/>
            <a:chOff x="1046" y="1591"/>
            <a:chExt cx="3671" cy="483"/>
          </a:xfrm>
        </p:grpSpPr>
        <p:grpSp>
          <p:nvGrpSpPr>
            <p:cNvPr id="25606" name="Group 6"/>
            <p:cNvGrpSpPr>
              <a:grpSpLocks/>
            </p:cNvGrpSpPr>
            <p:nvPr/>
          </p:nvGrpSpPr>
          <p:grpSpPr bwMode="auto">
            <a:xfrm>
              <a:off x="1046" y="1591"/>
              <a:ext cx="2970" cy="483"/>
              <a:chOff x="1046" y="1591"/>
              <a:chExt cx="2970" cy="483"/>
            </a:xfrm>
          </p:grpSpPr>
          <p:sp>
            <p:nvSpPr>
              <p:cNvPr id="25603" name="Text Box 3"/>
              <p:cNvSpPr txBox="1">
                <a:spLocks noChangeArrowheads="1"/>
              </p:cNvSpPr>
              <p:nvPr/>
            </p:nvSpPr>
            <p:spPr bwMode="auto">
              <a:xfrm>
                <a:off x="1046" y="1591"/>
                <a:ext cx="29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Ionized acid concentration at equilibrium</a:t>
                </a:r>
              </a:p>
            </p:txBody>
          </p:sp>
          <p:sp>
            <p:nvSpPr>
              <p:cNvPr id="25604" name="Text Box 4"/>
              <p:cNvSpPr txBox="1">
                <a:spLocks noChangeArrowheads="1"/>
              </p:cNvSpPr>
              <p:nvPr/>
            </p:nvSpPr>
            <p:spPr bwMode="auto">
              <a:xfrm>
                <a:off x="1527" y="1824"/>
                <a:ext cx="20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Initial concentration of acid</a:t>
                </a:r>
              </a:p>
            </p:txBody>
          </p:sp>
          <p:sp>
            <p:nvSpPr>
              <p:cNvPr id="25605" name="Line 5"/>
              <p:cNvSpPr>
                <a:spLocks noChangeShapeType="1"/>
              </p:cNvSpPr>
              <p:nvPr/>
            </p:nvSpPr>
            <p:spPr bwMode="auto">
              <a:xfrm>
                <a:off x="1091" y="1824"/>
                <a:ext cx="28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3960" y="1680"/>
              <a:ext cx="7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 100%</a:t>
              </a:r>
            </a:p>
          </p:txBody>
        </p:sp>
      </p:grp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765425" y="1600200"/>
            <a:ext cx="364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For a monoprotic acid HA</a:t>
            </a:r>
          </a:p>
        </p:txBody>
      </p: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152400" y="2286000"/>
            <a:ext cx="4849813" cy="915988"/>
            <a:chOff x="1190" y="1648"/>
            <a:chExt cx="3055" cy="577"/>
          </a:xfrm>
        </p:grpSpPr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1190" y="1801"/>
              <a:ext cx="1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Percent ionization = </a:t>
              </a:r>
            </a:p>
          </p:txBody>
        </p: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2992" y="1648"/>
              <a:ext cx="560" cy="577"/>
              <a:chOff x="1190" y="3288"/>
              <a:chExt cx="560" cy="577"/>
            </a:xfrm>
          </p:grpSpPr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auto">
              <a:xfrm>
                <a:off x="1252" y="3288"/>
                <a:ext cx="4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[H</a:t>
                </a:r>
                <a:r>
                  <a:rPr lang="en-US" baseline="30000"/>
                  <a:t>+</a:t>
                </a:r>
                <a:r>
                  <a:rPr lang="en-US"/>
                  <a:t>]</a:t>
                </a:r>
              </a:p>
            </p:txBody>
          </p:sp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1190" y="3577"/>
                <a:ext cx="5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[HA]</a:t>
                </a:r>
                <a:r>
                  <a:rPr lang="en-US" baseline="-25000"/>
                  <a:t>0</a:t>
                </a:r>
                <a:endParaRPr lang="en-US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>
                <a:off x="1254" y="3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3488" y="1800"/>
              <a:ext cx="7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 100%</a:t>
              </a:r>
            </a:p>
          </p:txBody>
        </p:sp>
      </p:grp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219700" y="2527300"/>
            <a:ext cx="384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[HA]</a:t>
            </a:r>
            <a:r>
              <a:rPr lang="en-US" baseline="-25000"/>
              <a:t>0</a:t>
            </a:r>
            <a:r>
              <a:rPr lang="en-US"/>
              <a:t> = initial concentration</a:t>
            </a:r>
          </a:p>
        </p:txBody>
      </p:sp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3500438"/>
            <a:ext cx="391477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  <p:bldP spid="256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7039-DA81-49E0-8D13-1BB1A8CE4187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7673" name="Group 25"/>
          <p:cNvGrpSpPr>
            <a:grpSpLocks/>
          </p:cNvGrpSpPr>
          <p:nvPr/>
        </p:nvGrpSpPr>
        <p:grpSpPr bwMode="auto">
          <a:xfrm>
            <a:off x="1587500" y="838200"/>
            <a:ext cx="5954713" cy="457200"/>
            <a:chOff x="1131" y="528"/>
            <a:chExt cx="3751" cy="288"/>
          </a:xfrm>
        </p:grpSpPr>
        <p:sp>
          <p:nvSpPr>
            <p:cNvPr id="27651" name="Text Box 3"/>
            <p:cNvSpPr txBox="1">
              <a:spLocks noChangeArrowheads="1"/>
            </p:cNvSpPr>
            <p:nvPr/>
          </p:nvSpPr>
          <p:spPr bwMode="auto">
            <a:xfrm>
              <a:off x="1131" y="528"/>
              <a:ext cx="37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NH</a:t>
              </a:r>
              <a:r>
                <a:rPr lang="en-US" baseline="-25000"/>
                <a:t>4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27652" name="Group 4"/>
            <p:cNvGrpSpPr>
              <a:grpSpLocks/>
            </p:cNvGrpSpPr>
            <p:nvPr/>
          </p:nvGrpSpPr>
          <p:grpSpPr bwMode="auto">
            <a:xfrm>
              <a:off x="2731" y="632"/>
              <a:ext cx="384" cy="96"/>
              <a:chOff x="4944" y="288"/>
              <a:chExt cx="384" cy="96"/>
            </a:xfrm>
          </p:grpSpPr>
          <p:sp>
            <p:nvSpPr>
              <p:cNvPr id="27653" name="Line 5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4" name="Line 6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33463" y="65088"/>
            <a:ext cx="7110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Weak Bases and Base Ionization Constants</a:t>
            </a:r>
          </a:p>
        </p:txBody>
      </p: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3378200" y="1752600"/>
            <a:ext cx="2392363" cy="862013"/>
            <a:chOff x="2152" y="1440"/>
            <a:chExt cx="1507" cy="543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2152" y="1577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b</a:t>
              </a:r>
              <a:r>
                <a:rPr lang="en-US"/>
                <a:t> =</a:t>
              </a:r>
              <a:endParaRPr lang="en-US" i="1"/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2568" y="1440"/>
              <a:ext cx="1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[NH</a:t>
              </a:r>
              <a:r>
                <a:rPr lang="en-US" baseline="-25000"/>
                <a:t>4</a:t>
              </a:r>
              <a:r>
                <a:rPr lang="en-US" baseline="30000"/>
                <a:t>+</a:t>
              </a:r>
              <a:r>
                <a:rPr lang="en-US"/>
                <a:t>][OH</a:t>
              </a:r>
              <a:r>
                <a:rPr lang="en-US" sz="2800" baseline="30000"/>
                <a:t>-</a:t>
              </a:r>
              <a:r>
                <a:rPr lang="en-US"/>
                <a:t>]</a:t>
              </a:r>
            </a:p>
          </p:txBody>
        </p:sp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2825" y="1695"/>
              <a:ext cx="5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[NH</a:t>
              </a:r>
              <a:r>
                <a:rPr lang="en-US" baseline="-25000"/>
                <a:t>3</a:t>
              </a:r>
              <a:r>
                <a:rPr lang="en-US"/>
                <a:t>]</a:t>
              </a: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2640" y="1728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139950" y="2819400"/>
            <a:ext cx="494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b</a:t>
            </a:r>
            <a:r>
              <a:rPr lang="en-US"/>
              <a:t> is the </a:t>
            </a:r>
            <a:r>
              <a:rPr lang="en-US" b="1" i="1"/>
              <a:t>base ionization constant</a:t>
            </a:r>
            <a:endParaRPr lang="en-US" i="1"/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2895600" y="3840163"/>
            <a:ext cx="701675" cy="458787"/>
            <a:chOff x="806" y="3180"/>
            <a:chExt cx="442" cy="289"/>
          </a:xfrm>
        </p:grpSpPr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806" y="3181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b</a:t>
              </a:r>
              <a:endParaRPr lang="en-US" i="1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V="1">
              <a:off x="1248" y="31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5283200" y="3657600"/>
            <a:ext cx="1730375" cy="822325"/>
            <a:chOff x="2558" y="3097"/>
            <a:chExt cx="1090" cy="518"/>
          </a:xfrm>
        </p:grpSpPr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>
              <a:off x="2558" y="3097"/>
              <a:ext cx="103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weak base</a:t>
              </a:r>
            </a:p>
            <a:p>
              <a:pPr algn="ctr"/>
              <a:r>
                <a:rPr lang="en-US"/>
                <a:t>strength</a:t>
              </a:r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 flipV="1">
              <a:off x="3648" y="32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81000" y="4968875"/>
            <a:ext cx="809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Solve weak base problems like weak acids </a:t>
            </a:r>
            <a:r>
              <a:rPr lang="en-US" b="1" i="1"/>
              <a:t>except</a:t>
            </a:r>
            <a:r>
              <a:rPr lang="en-US"/>
              <a:t> solve for [OH-] instead of [H</a:t>
            </a:r>
            <a:r>
              <a:rPr lang="en-US" baseline="30000"/>
              <a:t>+</a:t>
            </a:r>
            <a:r>
              <a:rPr lang="en-US"/>
              <a:t>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 autoUpdateAnimBg="0"/>
      <p:bldP spid="276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D1B-60B9-4A4C-8DC8-D1728F5C6D61}" type="slidenum">
              <a:rPr lang="en-US"/>
              <a:pPr/>
              <a:t>25</a:t>
            </a:fld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8588"/>
            <a:ext cx="7467600" cy="657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C7C-17A5-40D8-9D22-463715FE2C89}" type="slidenum">
              <a:rPr lang="en-US"/>
              <a:pPr/>
              <a:t>26</a:t>
            </a:fld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11175" y="141288"/>
            <a:ext cx="8161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Ionization Constants of Conjugate Acid-Base Pairs</a:t>
            </a:r>
          </a:p>
        </p:txBody>
      </p: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1981200" y="1143000"/>
            <a:ext cx="4011613" cy="457200"/>
            <a:chOff x="1728" y="720"/>
            <a:chExt cx="2527" cy="288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728" y="720"/>
              <a:ext cx="25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HA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A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aq)</a:t>
              </a:r>
              <a:endParaRPr lang="en-US" sz="2000"/>
            </a:p>
          </p:txBody>
        </p:sp>
        <p:grpSp>
          <p:nvGrpSpPr>
            <p:cNvPr id="29703" name="Group 7"/>
            <p:cNvGrpSpPr>
              <a:grpSpLocks/>
            </p:cNvGrpSpPr>
            <p:nvPr/>
          </p:nvGrpSpPr>
          <p:grpSpPr bwMode="auto">
            <a:xfrm>
              <a:off x="2410" y="823"/>
              <a:ext cx="384" cy="96"/>
              <a:chOff x="4896" y="192"/>
              <a:chExt cx="384" cy="96"/>
            </a:xfrm>
          </p:grpSpPr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5" name="Line 9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1143000" y="1752600"/>
            <a:ext cx="5364163" cy="457200"/>
            <a:chOff x="1728" y="1056"/>
            <a:chExt cx="3379" cy="288"/>
          </a:xfrm>
        </p:grpSpPr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1728" y="1056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HA </a:t>
              </a:r>
              <a:r>
                <a:rPr lang="en-US" sz="2000"/>
                <a:t>(</a:t>
              </a:r>
              <a:r>
                <a:rPr lang="en-US" sz="2000" i="1"/>
                <a:t>aq)</a:t>
              </a:r>
              <a:endParaRPr lang="en-US" sz="2000"/>
            </a:p>
          </p:txBody>
        </p:sp>
        <p:grpSp>
          <p:nvGrpSpPr>
            <p:cNvPr id="29712" name="Group 16"/>
            <p:cNvGrpSpPr>
              <a:grpSpLocks/>
            </p:cNvGrpSpPr>
            <p:nvPr/>
          </p:nvGrpSpPr>
          <p:grpSpPr bwMode="auto">
            <a:xfrm>
              <a:off x="3120" y="1160"/>
              <a:ext cx="384" cy="96"/>
              <a:chOff x="4896" y="192"/>
              <a:chExt cx="384" cy="96"/>
            </a:xfrm>
          </p:grpSpPr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815138" y="1143000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a</a:t>
            </a:r>
            <a:endParaRPr lang="en-US" i="1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807200" y="17526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b</a:t>
            </a:r>
            <a:endParaRPr lang="en-US" i="1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066800" y="2209800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5029200" y="1219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1143000" y="1752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2057400" y="1219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5461000" y="17780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1820863" y="2362200"/>
            <a:ext cx="4198937" cy="457200"/>
            <a:chOff x="518" y="3289"/>
            <a:chExt cx="2645" cy="288"/>
          </a:xfrm>
        </p:grpSpPr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1216" y="3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flipH="1">
              <a:off x="1216" y="34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Text Box 30"/>
            <p:cNvSpPr txBox="1">
              <a:spLocks noChangeArrowheads="1"/>
            </p:cNvSpPr>
            <p:nvPr/>
          </p:nvSpPr>
          <p:spPr bwMode="auto">
            <a:xfrm>
              <a:off x="518" y="3289"/>
              <a:ext cx="26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</p:grp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815138" y="2362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w</a:t>
            </a:r>
            <a:endParaRPr lang="en-US" i="1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695700" y="3200400"/>
            <a:ext cx="1749425" cy="6953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 i="1"/>
              <a:t>K</a:t>
            </a:r>
            <a:r>
              <a:rPr lang="en-US" i="1" baseline="-25000"/>
              <a:t>b</a:t>
            </a:r>
            <a:r>
              <a:rPr lang="en-US"/>
              <a:t> = </a:t>
            </a:r>
            <a:r>
              <a:rPr lang="en-US" i="1"/>
              <a:t>K</a:t>
            </a:r>
            <a:r>
              <a:rPr lang="en-US" i="1" baseline="-25000"/>
              <a:t>w</a:t>
            </a:r>
            <a:endParaRPr lang="en-US" i="1"/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2144713" y="4306888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u="sng"/>
              <a:t>Weak Acid and Its Conjugate Base</a:t>
            </a:r>
          </a:p>
        </p:txBody>
      </p:sp>
      <p:grpSp>
        <p:nvGrpSpPr>
          <p:cNvPr id="29735" name="Group 39"/>
          <p:cNvGrpSpPr>
            <a:grpSpLocks/>
          </p:cNvGrpSpPr>
          <p:nvPr/>
        </p:nvGrpSpPr>
        <p:grpSpPr bwMode="auto">
          <a:xfrm>
            <a:off x="2438400" y="5181600"/>
            <a:ext cx="1252538" cy="874713"/>
            <a:chOff x="758" y="3296"/>
            <a:chExt cx="789" cy="551"/>
          </a:xfrm>
        </p:grpSpPr>
        <p:sp>
          <p:nvSpPr>
            <p:cNvPr id="29730" name="Text Box 34"/>
            <p:cNvSpPr txBox="1">
              <a:spLocks noChangeArrowheads="1"/>
            </p:cNvSpPr>
            <p:nvPr/>
          </p:nvSpPr>
          <p:spPr bwMode="auto">
            <a:xfrm>
              <a:off x="758" y="3433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a</a:t>
              </a:r>
              <a:r>
                <a:rPr lang="en-US" i="1"/>
                <a:t> </a:t>
              </a:r>
              <a:r>
                <a:rPr lang="en-US"/>
                <a:t>= </a:t>
              </a:r>
              <a:endParaRPr lang="en-US" i="1"/>
            </a:p>
          </p:txBody>
        </p:sp>
        <p:grpSp>
          <p:nvGrpSpPr>
            <p:cNvPr id="29734" name="Group 38"/>
            <p:cNvGrpSpPr>
              <a:grpSpLocks/>
            </p:cNvGrpSpPr>
            <p:nvPr/>
          </p:nvGrpSpPr>
          <p:grpSpPr bwMode="auto">
            <a:xfrm>
              <a:off x="1200" y="3296"/>
              <a:ext cx="347" cy="551"/>
              <a:chOff x="2024" y="3337"/>
              <a:chExt cx="347" cy="551"/>
            </a:xfrm>
          </p:grpSpPr>
          <p:sp>
            <p:nvSpPr>
              <p:cNvPr id="29731" name="Text Box 35"/>
              <p:cNvSpPr txBox="1">
                <a:spLocks noChangeArrowheads="1"/>
              </p:cNvSpPr>
              <p:nvPr/>
            </p:nvSpPr>
            <p:spPr bwMode="auto">
              <a:xfrm>
                <a:off x="2035" y="3337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w</a:t>
                </a:r>
                <a:endParaRPr lang="en-US" i="1"/>
              </a:p>
            </p:txBody>
          </p:sp>
          <p:sp>
            <p:nvSpPr>
              <p:cNvPr id="29732" name="Text Box 36"/>
              <p:cNvSpPr txBox="1">
                <a:spLocks noChangeArrowheads="1"/>
              </p:cNvSpPr>
              <p:nvPr/>
            </p:nvSpPr>
            <p:spPr bwMode="auto">
              <a:xfrm>
                <a:off x="2024" y="3600"/>
                <a:ext cx="31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b</a:t>
                </a:r>
                <a:endParaRPr lang="en-US" i="1"/>
              </a:p>
            </p:txBody>
          </p:sp>
          <p:sp>
            <p:nvSpPr>
              <p:cNvPr id="29733" name="Line 37"/>
              <p:cNvSpPr>
                <a:spLocks noChangeShapeType="1"/>
              </p:cNvSpPr>
              <p:nvPr/>
            </p:nvSpPr>
            <p:spPr bwMode="auto">
              <a:xfrm>
                <a:off x="2024" y="363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736" name="Group 40"/>
          <p:cNvGrpSpPr>
            <a:grpSpLocks/>
          </p:cNvGrpSpPr>
          <p:nvPr/>
        </p:nvGrpSpPr>
        <p:grpSpPr bwMode="auto">
          <a:xfrm>
            <a:off x="5165725" y="5181600"/>
            <a:ext cx="1252538" cy="874713"/>
            <a:chOff x="758" y="3296"/>
            <a:chExt cx="789" cy="551"/>
          </a:xfrm>
        </p:grpSpPr>
        <p:sp>
          <p:nvSpPr>
            <p:cNvPr id="29737" name="Text Box 41"/>
            <p:cNvSpPr txBox="1">
              <a:spLocks noChangeArrowheads="1"/>
            </p:cNvSpPr>
            <p:nvPr/>
          </p:nvSpPr>
          <p:spPr bwMode="auto">
            <a:xfrm>
              <a:off x="758" y="3433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b</a:t>
              </a:r>
              <a:r>
                <a:rPr lang="en-US" i="1"/>
                <a:t> </a:t>
              </a:r>
              <a:r>
                <a:rPr lang="en-US"/>
                <a:t>= </a:t>
              </a:r>
              <a:endParaRPr lang="en-US" i="1"/>
            </a:p>
          </p:txBody>
        </p:sp>
        <p:grpSp>
          <p:nvGrpSpPr>
            <p:cNvPr id="29738" name="Group 42"/>
            <p:cNvGrpSpPr>
              <a:grpSpLocks/>
            </p:cNvGrpSpPr>
            <p:nvPr/>
          </p:nvGrpSpPr>
          <p:grpSpPr bwMode="auto">
            <a:xfrm>
              <a:off x="1200" y="3296"/>
              <a:ext cx="347" cy="551"/>
              <a:chOff x="2024" y="3337"/>
              <a:chExt cx="347" cy="551"/>
            </a:xfrm>
          </p:grpSpPr>
          <p:sp>
            <p:nvSpPr>
              <p:cNvPr id="29739" name="Text Box 43"/>
              <p:cNvSpPr txBox="1">
                <a:spLocks noChangeArrowheads="1"/>
              </p:cNvSpPr>
              <p:nvPr/>
            </p:nvSpPr>
            <p:spPr bwMode="auto">
              <a:xfrm>
                <a:off x="2035" y="3337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w</a:t>
                </a:r>
                <a:endParaRPr lang="en-US" i="1"/>
              </a:p>
            </p:txBody>
          </p:sp>
          <p:sp>
            <p:nvSpPr>
              <p:cNvPr id="29740" name="Text Box 44"/>
              <p:cNvSpPr txBox="1">
                <a:spLocks noChangeArrowheads="1"/>
              </p:cNvSpPr>
              <p:nvPr/>
            </p:nvSpPr>
            <p:spPr bwMode="auto">
              <a:xfrm>
                <a:off x="2024" y="3600"/>
                <a:ext cx="31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a</a:t>
                </a:r>
                <a:endParaRPr lang="en-US" i="1"/>
              </a:p>
            </p:txBody>
          </p:sp>
          <p:sp>
            <p:nvSpPr>
              <p:cNvPr id="29741" name="Line 45"/>
              <p:cNvSpPr>
                <a:spLocks noChangeShapeType="1"/>
              </p:cNvSpPr>
              <p:nvPr/>
            </p:nvSpPr>
            <p:spPr bwMode="auto">
              <a:xfrm>
                <a:off x="2024" y="363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6" grpId="0" autoUpdateAnimBg="0"/>
      <p:bldP spid="29717" grpId="0" autoUpdateAnimBg="0"/>
      <p:bldP spid="29718" grpId="0" animBg="1"/>
      <p:bldP spid="29719" grpId="0" animBg="1"/>
      <p:bldP spid="29720" grpId="0" animBg="1"/>
      <p:bldP spid="29721" grpId="0" animBg="1"/>
      <p:bldP spid="29722" grpId="0" animBg="1"/>
      <p:bldP spid="29727" grpId="0" autoUpdateAnimBg="0"/>
      <p:bldP spid="29728" grpId="0" animBg="1" autoUpdateAnimBg="0"/>
      <p:bldP spid="2972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4C2-BBE1-4201-A3F2-D2C95378F44E}" type="slidenum">
              <a:rPr lang="en-US"/>
              <a:pPr/>
              <a:t>27</a:t>
            </a:fld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46325" y="76200"/>
            <a:ext cx="382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Diprotic and Triprotic Acids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81000" y="609600"/>
            <a:ext cx="8763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May yield more than one hydrogen ion per molecule.</a:t>
            </a:r>
          </a:p>
          <a:p>
            <a:pPr>
              <a:buFontTx/>
              <a:buChar char="•"/>
            </a:pPr>
            <a:r>
              <a:rPr lang="en-US"/>
              <a:t> Ionize in a stepwise manner; that is, they lose one proton at</a:t>
            </a:r>
          </a:p>
          <a:p>
            <a:r>
              <a:rPr lang="en-US"/>
              <a:t>  a time. </a:t>
            </a:r>
          </a:p>
          <a:p>
            <a:pPr>
              <a:buFontTx/>
              <a:buChar char="•"/>
            </a:pPr>
            <a:r>
              <a:rPr lang="en-US"/>
              <a:t> An ionization constant expression can be written for each</a:t>
            </a:r>
          </a:p>
          <a:p>
            <a:r>
              <a:rPr lang="en-US"/>
              <a:t>  ionization stage.</a:t>
            </a:r>
          </a:p>
          <a:p>
            <a:pPr>
              <a:buFontTx/>
              <a:buChar char="•"/>
            </a:pPr>
            <a:r>
              <a:rPr lang="en-US"/>
              <a:t> Consequently, two or more equilibrium constant  expressions</a:t>
            </a:r>
          </a:p>
          <a:p>
            <a:r>
              <a:rPr lang="en-US"/>
              <a:t>   must often be used to calculate the concentrations  of</a:t>
            </a:r>
          </a:p>
          <a:p>
            <a:r>
              <a:rPr lang="en-US"/>
              <a:t>   species in the acid solution.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73961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0"/>
            <a:ext cx="72818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86400"/>
            <a:ext cx="19145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491163"/>
            <a:ext cx="1828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562600"/>
            <a:ext cx="1524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B815-2230-4683-8C86-9B2164508AAF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1571625" y="0"/>
            <a:ext cx="5010150" cy="6858000"/>
            <a:chOff x="990" y="0"/>
            <a:chExt cx="3156" cy="4320"/>
          </a:xfrm>
        </p:grpSpPr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" y="0"/>
              <a:ext cx="3138" cy="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" y="4129"/>
              <a:ext cx="21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D195-ED84-4F3B-857C-F598D03D429E}" type="slidenum">
              <a:rPr lang="en-US"/>
              <a:pPr/>
              <a:t>29</a:t>
            </a:fld>
            <a:endParaRPr lang="en-US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89075" y="65088"/>
            <a:ext cx="6202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Molecular Structure and Acid Strength</a:t>
            </a:r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3116263" y="685800"/>
            <a:ext cx="2911475" cy="534988"/>
            <a:chOff x="1963" y="432"/>
            <a:chExt cx="1834" cy="337"/>
          </a:xfrm>
        </p:grpSpPr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1963" y="481"/>
              <a:ext cx="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   X</a:t>
              </a:r>
            </a:p>
          </p:txBody>
        </p:sp>
        <p:sp>
          <p:nvSpPr>
            <p:cNvPr id="31748" name="Line 4"/>
            <p:cNvSpPr>
              <a:spLocks noChangeShapeType="1"/>
            </p:cNvSpPr>
            <p:nvPr/>
          </p:nvSpPr>
          <p:spPr bwMode="auto">
            <a:xfrm>
              <a:off x="2165" y="61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2549" y="61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3070" y="432"/>
              <a:ext cx="7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30000"/>
                <a:t>+</a:t>
              </a:r>
              <a:r>
                <a:rPr lang="en-US"/>
                <a:t> + X</a:t>
              </a:r>
              <a:r>
                <a:rPr lang="en-US" sz="2800" baseline="30000"/>
                <a:t>-</a:t>
              </a:r>
              <a:endParaRPr lang="en-US" sz="2800"/>
            </a:p>
          </p:txBody>
        </p:sp>
      </p:grp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2667000" y="1066800"/>
            <a:ext cx="1752600" cy="1644650"/>
            <a:chOff x="1680" y="816"/>
            <a:chExt cx="1104" cy="1036"/>
          </a:xfrm>
        </p:grpSpPr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1680" y="1104"/>
              <a:ext cx="110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The stronger the bond</a:t>
              </a:r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 flipV="1">
              <a:off x="2232" y="81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660900" y="153035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 weaker the acid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025775" y="3429000"/>
            <a:ext cx="314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HF &lt;&lt; HCl &lt; HBr &lt; HI</a:t>
            </a:r>
          </a:p>
        </p:txBody>
      </p:sp>
      <p:pic>
        <p:nvPicPr>
          <p:cNvPr id="3176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276725"/>
            <a:ext cx="50863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086600" y="5076825"/>
            <a:ext cx="127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acidity</a:t>
            </a:r>
          </a:p>
          <a:p>
            <a:r>
              <a:rPr lang="en-US" sz="2000"/>
              <a:t>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utoUpdateAnimBg="0"/>
      <p:bldP spid="31757" grpId="0" autoUpdateAnimBg="0"/>
      <p:bldP spid="317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9141-0DA3-4441-B62C-13A081F0A2AF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44638" y="228600"/>
            <a:ext cx="60626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800"/>
              <a:t>A Br</a:t>
            </a:r>
            <a:r>
              <a:rPr lang="en-US" sz="2800">
                <a:cs typeface="Times New Roman" pitchFamily="18" charset="0"/>
              </a:rPr>
              <a:t>ø</a:t>
            </a:r>
            <a:r>
              <a:rPr lang="en-US" sz="2800"/>
              <a:t>nsted </a:t>
            </a:r>
            <a:r>
              <a:rPr lang="en-US" sz="2800">
                <a:solidFill>
                  <a:srgbClr val="FF0000"/>
                </a:solidFill>
              </a:rPr>
              <a:t>acid</a:t>
            </a:r>
            <a:r>
              <a:rPr lang="en-US" sz="2800"/>
              <a:t> is a proton donor</a:t>
            </a:r>
          </a:p>
          <a:p>
            <a:r>
              <a:rPr lang="en-US" sz="2800"/>
              <a:t>A Br</a:t>
            </a:r>
            <a:r>
              <a:rPr lang="en-US" sz="2800">
                <a:cs typeface="Times New Roman" pitchFamily="18" charset="0"/>
              </a:rPr>
              <a:t>ø</a:t>
            </a:r>
            <a:r>
              <a:rPr lang="en-US" sz="2800"/>
              <a:t>nsted </a:t>
            </a:r>
            <a:r>
              <a:rPr lang="en-US" sz="2800">
                <a:solidFill>
                  <a:schemeClr val="accent2"/>
                </a:solidFill>
              </a:rPr>
              <a:t>base</a:t>
            </a:r>
            <a:r>
              <a:rPr lang="en-US" sz="2800"/>
              <a:t> is a proton acceptor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90800" y="41275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41275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0" y="41275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239000" y="41275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60700" y="48006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086600" y="4622800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conjugate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33400" y="48006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029200" y="4635500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conjugate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0" y="1371600"/>
            <a:ext cx="9144000" cy="2362200"/>
            <a:chOff x="0" y="960"/>
            <a:chExt cx="5760" cy="1488"/>
          </a:xfrm>
        </p:grpSpPr>
        <p:pic>
          <p:nvPicPr>
            <p:cNvPr id="6147" name="Picture 3" descr="cha56011_0408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60"/>
              <a:ext cx="5760" cy="1404"/>
            </a:xfrm>
            <a:prstGeom prst="rect">
              <a:avLst/>
            </a:prstGeom>
            <a:noFill/>
          </p:spPr>
        </p:pic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432" y="2160"/>
              <a:ext cx="50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3484563"/>
            <a:ext cx="79105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3733800" y="4267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3690938" y="4419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50" grpId="0" autoUpdateAnimBg="0"/>
      <p:bldP spid="6151" grpId="0" autoUpdateAnimBg="0"/>
      <p:bldP spid="6157" grpId="0" autoUpdateAnimBg="0"/>
      <p:bldP spid="6158" grpId="0" autoUpdateAnimBg="0"/>
      <p:bldP spid="6160" grpId="0" autoUpdateAnimBg="0"/>
      <p:bldP spid="6162" grpId="0" autoUpdateAnimBg="0"/>
      <p:bldP spid="6166" grpId="0" animBg="1"/>
      <p:bldP spid="61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0F43-2B49-4C75-9941-62638A27CA7C}" type="slidenum">
              <a:rPr lang="en-US"/>
              <a:pPr/>
              <a:t>30</a:t>
            </a:fld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901065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7121-DA10-4131-8D3B-08CDC2BF35C2}" type="slidenum">
              <a:rPr lang="en-US"/>
              <a:pPr/>
              <a:t>31</a:t>
            </a:fld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82688" y="65088"/>
            <a:ext cx="6816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Molecular Structure and Oxoacid Strength</a:t>
            </a:r>
          </a:p>
        </p:txBody>
      </p:sp>
      <p:grpSp>
        <p:nvGrpSpPr>
          <p:cNvPr id="32797" name="Group 29"/>
          <p:cNvGrpSpPr>
            <a:grpSpLocks/>
          </p:cNvGrpSpPr>
          <p:nvPr/>
        </p:nvGrpSpPr>
        <p:grpSpPr bwMode="auto">
          <a:xfrm>
            <a:off x="1479550" y="685800"/>
            <a:ext cx="6203950" cy="990600"/>
            <a:chOff x="932" y="432"/>
            <a:chExt cx="3908" cy="624"/>
          </a:xfrm>
        </p:grpSpPr>
        <p:grpSp>
          <p:nvGrpSpPr>
            <p:cNvPr id="32791" name="Group 23"/>
            <p:cNvGrpSpPr>
              <a:grpSpLocks/>
            </p:cNvGrpSpPr>
            <p:nvPr/>
          </p:nvGrpSpPr>
          <p:grpSpPr bwMode="auto">
            <a:xfrm>
              <a:off x="932" y="576"/>
              <a:ext cx="3908" cy="480"/>
              <a:chOff x="912" y="768"/>
              <a:chExt cx="3908" cy="480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912" y="768"/>
                <a:ext cx="1551" cy="480"/>
                <a:chOff x="1584" y="1056"/>
                <a:chExt cx="1551" cy="480"/>
              </a:xfrm>
            </p:grpSpPr>
            <p:sp>
              <p:nvSpPr>
                <p:cNvPr id="32771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1584" y="129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2" name="Line 4"/>
                <p:cNvSpPr>
                  <a:spLocks noChangeShapeType="1"/>
                </p:cNvSpPr>
                <p:nvPr/>
              </p:nvSpPr>
              <p:spPr bwMode="auto">
                <a:xfrm flipH="1" flipV="1">
                  <a:off x="1584" y="1056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72" y="1152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Z</a:t>
                  </a:r>
                </a:p>
              </p:txBody>
            </p:sp>
            <p:sp>
              <p:nvSpPr>
                <p:cNvPr id="3277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112" y="129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83" y="1144"/>
                  <a:ext cx="26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O</a:t>
                  </a:r>
                </a:p>
              </p:txBody>
            </p:sp>
            <p:sp>
              <p:nvSpPr>
                <p:cNvPr id="3277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616" y="129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80" y="1152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H</a:t>
                  </a:r>
                </a:p>
              </p:txBody>
            </p:sp>
          </p:grpSp>
          <p:sp>
            <p:nvSpPr>
              <p:cNvPr id="32780" name="Line 12"/>
              <p:cNvSpPr>
                <a:spLocks noChangeShapeType="1"/>
              </p:cNvSpPr>
              <p:nvPr/>
            </p:nvSpPr>
            <p:spPr bwMode="auto">
              <a:xfrm>
                <a:off x="2592" y="100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790" name="Group 22"/>
              <p:cNvGrpSpPr>
                <a:grpSpLocks/>
              </p:cNvGrpSpPr>
              <p:nvPr/>
            </p:nvGrpSpPr>
            <p:grpSpPr bwMode="auto">
              <a:xfrm>
                <a:off x="3201" y="768"/>
                <a:ext cx="1115" cy="480"/>
                <a:chOff x="3201" y="768"/>
                <a:chExt cx="1115" cy="480"/>
              </a:xfrm>
            </p:grpSpPr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201" y="100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3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3201" y="76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201" y="1056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89" y="864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Z</a:t>
                  </a:r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729" y="100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00" y="824"/>
                  <a:ext cx="316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O</a:t>
                  </a:r>
                  <a:r>
                    <a:rPr lang="en-US" sz="2800" baseline="30000"/>
                    <a:t>-</a:t>
                  </a:r>
                  <a:endParaRPr lang="en-US" sz="2800"/>
                </a:p>
              </p:txBody>
            </p:sp>
          </p:grpSp>
          <p:sp>
            <p:nvSpPr>
              <p:cNvPr id="32789" name="Text Box 21"/>
              <p:cNvSpPr txBox="1">
                <a:spLocks noChangeArrowheads="1"/>
              </p:cNvSpPr>
              <p:nvPr/>
            </p:nvSpPr>
            <p:spPr bwMode="auto">
              <a:xfrm>
                <a:off x="4272" y="864"/>
                <a:ext cx="5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+  H</a:t>
                </a:r>
                <a:r>
                  <a:rPr lang="en-US" baseline="30000"/>
                  <a:t>+</a:t>
                </a:r>
                <a:endParaRPr lang="en-US"/>
              </a:p>
            </p:txBody>
          </p:sp>
        </p:grpSp>
        <p:grpSp>
          <p:nvGrpSpPr>
            <p:cNvPr id="32794" name="Group 26"/>
            <p:cNvGrpSpPr>
              <a:grpSpLocks/>
            </p:cNvGrpSpPr>
            <p:nvPr/>
          </p:nvGrpSpPr>
          <p:grpSpPr bwMode="auto">
            <a:xfrm>
              <a:off x="1824" y="432"/>
              <a:ext cx="684" cy="327"/>
              <a:chOff x="1824" y="624"/>
              <a:chExt cx="684" cy="327"/>
            </a:xfrm>
          </p:grpSpPr>
          <p:sp>
            <p:nvSpPr>
              <p:cNvPr id="32792" name="Text Box 24"/>
              <p:cNvSpPr txBox="1">
                <a:spLocks noChangeArrowheads="1"/>
              </p:cNvSpPr>
              <p:nvPr/>
            </p:nvSpPr>
            <p:spPr bwMode="auto">
              <a:xfrm>
                <a:off x="1824" y="624"/>
                <a:ext cx="26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sz="2800" baseline="30000"/>
                  <a:t>-</a:t>
                </a:r>
                <a:endParaRPr lang="en-US" sz="2800"/>
              </a:p>
            </p:txBody>
          </p:sp>
          <p:sp>
            <p:nvSpPr>
              <p:cNvPr id="32793" name="Text Box 25"/>
              <p:cNvSpPr txBox="1">
                <a:spLocks noChangeArrowheads="1"/>
              </p:cNvSpPr>
              <p:nvPr/>
            </p:nvSpPr>
            <p:spPr bwMode="auto">
              <a:xfrm>
                <a:off x="2208" y="624"/>
                <a:ext cx="30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sz="2800" baseline="30000"/>
                  <a:t>+</a:t>
                </a:r>
                <a:endParaRPr lang="en-US" sz="2800"/>
              </a:p>
            </p:txBody>
          </p:sp>
        </p:grpSp>
      </p:grp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533400" y="1828800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u="sng"/>
              <a:t>The O-H bond will be more polar and easier to break if: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Z is very electronegative or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Z is in a high oxidation state</a:t>
            </a:r>
          </a:p>
        </p:txBody>
      </p:sp>
      <p:pic>
        <p:nvPicPr>
          <p:cNvPr id="32799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11563"/>
            <a:ext cx="70104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BCB0-EC38-4938-A498-7EC5DC6F73FB}" type="slidenum">
              <a:rPr lang="en-US"/>
              <a:pPr/>
              <a:t>32</a:t>
            </a:fld>
            <a:endParaRPr 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82688" y="65088"/>
            <a:ext cx="6816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Molecular Structure and Oxoacid Strength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6525" y="1030288"/>
            <a:ext cx="877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1. Oxoacids having different central atoms (Z) that </a:t>
            </a:r>
            <a:r>
              <a:rPr lang="en-US" b="1"/>
              <a:t>are from the same group</a:t>
            </a:r>
            <a:r>
              <a:rPr lang="en-US"/>
              <a:t> and that have the </a:t>
            </a:r>
            <a:r>
              <a:rPr lang="en-US" b="1"/>
              <a:t>same oxidation number</a:t>
            </a:r>
            <a:r>
              <a:rPr lang="en-US"/>
              <a:t>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33388" y="2097088"/>
            <a:ext cx="8355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Acid strength increases with increasing electronegativity of Z</a:t>
            </a:r>
          </a:p>
        </p:txBody>
      </p:sp>
      <p:grpSp>
        <p:nvGrpSpPr>
          <p:cNvPr id="33889" name="Group 97"/>
          <p:cNvGrpSpPr>
            <a:grpSpLocks/>
          </p:cNvGrpSpPr>
          <p:nvPr/>
        </p:nvGrpSpPr>
        <p:grpSpPr bwMode="auto">
          <a:xfrm>
            <a:off x="228600" y="2514600"/>
            <a:ext cx="2138363" cy="1385888"/>
            <a:chOff x="144" y="1584"/>
            <a:chExt cx="1347" cy="873"/>
          </a:xfrm>
        </p:grpSpPr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144" y="2057"/>
              <a:ext cx="1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   O   Cl   O</a:t>
              </a:r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>
              <a:off x="330" y="21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>
              <a:off x="658" y="21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994" y="21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rot="-5400000">
              <a:off x="834" y="202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770" y="1704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grpSp>
          <p:nvGrpSpPr>
            <p:cNvPr id="33805" name="Group 13"/>
            <p:cNvGrpSpPr>
              <a:grpSpLocks/>
            </p:cNvGrpSpPr>
            <p:nvPr/>
          </p:nvGrpSpPr>
          <p:grpSpPr bwMode="auto">
            <a:xfrm>
              <a:off x="770" y="1584"/>
              <a:ext cx="263" cy="289"/>
              <a:chOff x="854" y="3720"/>
              <a:chExt cx="263" cy="289"/>
            </a:xfrm>
          </p:grpSpPr>
          <p:sp>
            <p:nvSpPr>
              <p:cNvPr id="33803" name="Text Box 11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04" name="Text Box 12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09" name="Group 17"/>
            <p:cNvGrpSpPr>
              <a:grpSpLocks/>
            </p:cNvGrpSpPr>
            <p:nvPr/>
          </p:nvGrpSpPr>
          <p:grpSpPr bwMode="auto">
            <a:xfrm>
              <a:off x="771" y="2167"/>
              <a:ext cx="263" cy="289"/>
              <a:chOff x="854" y="3720"/>
              <a:chExt cx="263" cy="289"/>
            </a:xfrm>
          </p:grpSpPr>
          <p:sp>
            <p:nvSpPr>
              <p:cNvPr id="33810" name="Text Box 18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11" name="Text Box 19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12" name="Group 20"/>
            <p:cNvGrpSpPr>
              <a:grpSpLocks/>
            </p:cNvGrpSpPr>
            <p:nvPr/>
          </p:nvGrpSpPr>
          <p:grpSpPr bwMode="auto">
            <a:xfrm>
              <a:off x="442" y="1928"/>
              <a:ext cx="263" cy="289"/>
              <a:chOff x="854" y="3720"/>
              <a:chExt cx="263" cy="289"/>
            </a:xfrm>
          </p:grpSpPr>
          <p:sp>
            <p:nvSpPr>
              <p:cNvPr id="33813" name="Text Box 21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14" name="Text Box 22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15" name="Group 23"/>
            <p:cNvGrpSpPr>
              <a:grpSpLocks/>
            </p:cNvGrpSpPr>
            <p:nvPr/>
          </p:nvGrpSpPr>
          <p:grpSpPr bwMode="auto">
            <a:xfrm>
              <a:off x="442" y="2167"/>
              <a:ext cx="263" cy="289"/>
              <a:chOff x="854" y="3720"/>
              <a:chExt cx="263" cy="289"/>
            </a:xfrm>
          </p:grpSpPr>
          <p:sp>
            <p:nvSpPr>
              <p:cNvPr id="33816" name="Text Box 24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17" name="Text Box 25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27" name="Group 35"/>
            <p:cNvGrpSpPr>
              <a:grpSpLocks/>
            </p:cNvGrpSpPr>
            <p:nvPr/>
          </p:nvGrpSpPr>
          <p:grpSpPr bwMode="auto">
            <a:xfrm rot="-5400000">
              <a:off x="1215" y="2051"/>
              <a:ext cx="263" cy="289"/>
              <a:chOff x="854" y="3720"/>
              <a:chExt cx="263" cy="289"/>
            </a:xfrm>
          </p:grpSpPr>
          <p:sp>
            <p:nvSpPr>
              <p:cNvPr id="33828" name="Text Box 36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29" name="Text Box 37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36" name="Group 44"/>
            <p:cNvGrpSpPr>
              <a:grpSpLocks/>
            </p:cNvGrpSpPr>
            <p:nvPr/>
          </p:nvGrpSpPr>
          <p:grpSpPr bwMode="auto">
            <a:xfrm>
              <a:off x="1107" y="2168"/>
              <a:ext cx="263" cy="289"/>
              <a:chOff x="854" y="3720"/>
              <a:chExt cx="263" cy="289"/>
            </a:xfrm>
          </p:grpSpPr>
          <p:sp>
            <p:nvSpPr>
              <p:cNvPr id="33837" name="Text Box 45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38" name="Text Box 46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39" name="Group 47"/>
            <p:cNvGrpSpPr>
              <a:grpSpLocks/>
            </p:cNvGrpSpPr>
            <p:nvPr/>
          </p:nvGrpSpPr>
          <p:grpSpPr bwMode="auto">
            <a:xfrm>
              <a:off x="1106" y="1920"/>
              <a:ext cx="263" cy="289"/>
              <a:chOff x="854" y="3720"/>
              <a:chExt cx="263" cy="289"/>
            </a:xfrm>
          </p:grpSpPr>
          <p:sp>
            <p:nvSpPr>
              <p:cNvPr id="33840" name="Text Box 48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41" name="Text Box 49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42" name="Group 50"/>
            <p:cNvGrpSpPr>
              <a:grpSpLocks/>
            </p:cNvGrpSpPr>
            <p:nvPr/>
          </p:nvGrpSpPr>
          <p:grpSpPr bwMode="auto">
            <a:xfrm rot="-5400000">
              <a:off x="887" y="1700"/>
              <a:ext cx="263" cy="289"/>
              <a:chOff x="854" y="3720"/>
              <a:chExt cx="263" cy="289"/>
            </a:xfrm>
          </p:grpSpPr>
          <p:sp>
            <p:nvSpPr>
              <p:cNvPr id="33843" name="Text Box 51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44" name="Text Box 52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45" name="Group 53"/>
            <p:cNvGrpSpPr>
              <a:grpSpLocks/>
            </p:cNvGrpSpPr>
            <p:nvPr/>
          </p:nvGrpSpPr>
          <p:grpSpPr bwMode="auto">
            <a:xfrm rot="-5400000">
              <a:off x="647" y="1700"/>
              <a:ext cx="263" cy="289"/>
              <a:chOff x="854" y="3720"/>
              <a:chExt cx="263" cy="289"/>
            </a:xfrm>
          </p:grpSpPr>
          <p:sp>
            <p:nvSpPr>
              <p:cNvPr id="33846" name="Text Box 54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47" name="Text Box 55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</p:grpSp>
      <p:grpSp>
        <p:nvGrpSpPr>
          <p:cNvPr id="33849" name="Group 57"/>
          <p:cNvGrpSpPr>
            <a:grpSpLocks/>
          </p:cNvGrpSpPr>
          <p:nvPr/>
        </p:nvGrpSpPr>
        <p:grpSpPr bwMode="auto">
          <a:xfrm>
            <a:off x="3509963" y="2514600"/>
            <a:ext cx="2146300" cy="1385888"/>
            <a:chOff x="705" y="2096"/>
            <a:chExt cx="1352" cy="873"/>
          </a:xfrm>
        </p:grpSpPr>
        <p:sp>
          <p:nvSpPr>
            <p:cNvPr id="33850" name="Text Box 58"/>
            <p:cNvSpPr txBox="1">
              <a:spLocks noChangeArrowheads="1"/>
            </p:cNvSpPr>
            <p:nvPr/>
          </p:nvSpPr>
          <p:spPr bwMode="auto">
            <a:xfrm>
              <a:off x="705" y="2569"/>
              <a:ext cx="1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H   O   Br   O</a:t>
              </a:r>
            </a:p>
          </p:txBody>
        </p:sp>
        <p:sp>
          <p:nvSpPr>
            <p:cNvPr id="33851" name="Line 59"/>
            <p:cNvSpPr>
              <a:spLocks noChangeShapeType="1"/>
            </p:cNvSpPr>
            <p:nvPr/>
          </p:nvSpPr>
          <p:spPr bwMode="auto">
            <a:xfrm>
              <a:off x="896" y="270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60"/>
            <p:cNvSpPr>
              <a:spLocks noChangeShapeType="1"/>
            </p:cNvSpPr>
            <p:nvPr/>
          </p:nvSpPr>
          <p:spPr bwMode="auto">
            <a:xfrm>
              <a:off x="1224" y="270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Line 61"/>
            <p:cNvSpPr>
              <a:spLocks noChangeShapeType="1"/>
            </p:cNvSpPr>
            <p:nvPr/>
          </p:nvSpPr>
          <p:spPr bwMode="auto">
            <a:xfrm>
              <a:off x="1560" y="270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Line 62"/>
            <p:cNvSpPr>
              <a:spLocks noChangeShapeType="1"/>
            </p:cNvSpPr>
            <p:nvPr/>
          </p:nvSpPr>
          <p:spPr bwMode="auto">
            <a:xfrm rot="-5400000">
              <a:off x="1400" y="253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Text Box 63"/>
            <p:cNvSpPr txBox="1">
              <a:spLocks noChangeArrowheads="1"/>
            </p:cNvSpPr>
            <p:nvPr/>
          </p:nvSpPr>
          <p:spPr bwMode="auto">
            <a:xfrm>
              <a:off x="1336" y="2216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grpSp>
          <p:nvGrpSpPr>
            <p:cNvPr id="33856" name="Group 64"/>
            <p:cNvGrpSpPr>
              <a:grpSpLocks/>
            </p:cNvGrpSpPr>
            <p:nvPr/>
          </p:nvGrpSpPr>
          <p:grpSpPr bwMode="auto">
            <a:xfrm>
              <a:off x="1336" y="2096"/>
              <a:ext cx="263" cy="289"/>
              <a:chOff x="854" y="3720"/>
              <a:chExt cx="263" cy="289"/>
            </a:xfrm>
          </p:grpSpPr>
          <p:sp>
            <p:nvSpPr>
              <p:cNvPr id="33857" name="Text Box 65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58" name="Text Box 66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59" name="Group 67"/>
            <p:cNvGrpSpPr>
              <a:grpSpLocks/>
            </p:cNvGrpSpPr>
            <p:nvPr/>
          </p:nvGrpSpPr>
          <p:grpSpPr bwMode="auto">
            <a:xfrm>
              <a:off x="1337" y="2679"/>
              <a:ext cx="263" cy="289"/>
              <a:chOff x="854" y="3720"/>
              <a:chExt cx="263" cy="289"/>
            </a:xfrm>
          </p:grpSpPr>
          <p:sp>
            <p:nvSpPr>
              <p:cNvPr id="33860" name="Text Box 68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61" name="Text Box 69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62" name="Group 70"/>
            <p:cNvGrpSpPr>
              <a:grpSpLocks/>
            </p:cNvGrpSpPr>
            <p:nvPr/>
          </p:nvGrpSpPr>
          <p:grpSpPr bwMode="auto">
            <a:xfrm>
              <a:off x="1008" y="2440"/>
              <a:ext cx="263" cy="289"/>
              <a:chOff x="854" y="3720"/>
              <a:chExt cx="263" cy="289"/>
            </a:xfrm>
          </p:grpSpPr>
          <p:sp>
            <p:nvSpPr>
              <p:cNvPr id="33863" name="Text Box 71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64" name="Text Box 72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65" name="Group 73"/>
            <p:cNvGrpSpPr>
              <a:grpSpLocks/>
            </p:cNvGrpSpPr>
            <p:nvPr/>
          </p:nvGrpSpPr>
          <p:grpSpPr bwMode="auto">
            <a:xfrm>
              <a:off x="1008" y="2679"/>
              <a:ext cx="263" cy="289"/>
              <a:chOff x="854" y="3720"/>
              <a:chExt cx="263" cy="289"/>
            </a:xfrm>
          </p:grpSpPr>
          <p:sp>
            <p:nvSpPr>
              <p:cNvPr id="33866" name="Text Box 74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67" name="Text Box 75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68" name="Group 76"/>
            <p:cNvGrpSpPr>
              <a:grpSpLocks/>
            </p:cNvGrpSpPr>
            <p:nvPr/>
          </p:nvGrpSpPr>
          <p:grpSpPr bwMode="auto">
            <a:xfrm rot="-5400000">
              <a:off x="1781" y="2563"/>
              <a:ext cx="263" cy="289"/>
              <a:chOff x="854" y="3720"/>
              <a:chExt cx="263" cy="289"/>
            </a:xfrm>
          </p:grpSpPr>
          <p:sp>
            <p:nvSpPr>
              <p:cNvPr id="33869" name="Text Box 77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70" name="Text Box 78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71" name="Group 79"/>
            <p:cNvGrpSpPr>
              <a:grpSpLocks/>
            </p:cNvGrpSpPr>
            <p:nvPr/>
          </p:nvGrpSpPr>
          <p:grpSpPr bwMode="auto">
            <a:xfrm>
              <a:off x="1673" y="2680"/>
              <a:ext cx="263" cy="289"/>
              <a:chOff x="854" y="3720"/>
              <a:chExt cx="263" cy="289"/>
            </a:xfrm>
          </p:grpSpPr>
          <p:sp>
            <p:nvSpPr>
              <p:cNvPr id="33872" name="Text Box 80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73" name="Text Box 81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74" name="Group 82"/>
            <p:cNvGrpSpPr>
              <a:grpSpLocks/>
            </p:cNvGrpSpPr>
            <p:nvPr/>
          </p:nvGrpSpPr>
          <p:grpSpPr bwMode="auto">
            <a:xfrm>
              <a:off x="1672" y="2432"/>
              <a:ext cx="263" cy="289"/>
              <a:chOff x="854" y="3720"/>
              <a:chExt cx="263" cy="289"/>
            </a:xfrm>
          </p:grpSpPr>
          <p:sp>
            <p:nvSpPr>
              <p:cNvPr id="33875" name="Text Box 83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76" name="Text Box 84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77" name="Group 85"/>
            <p:cNvGrpSpPr>
              <a:grpSpLocks/>
            </p:cNvGrpSpPr>
            <p:nvPr/>
          </p:nvGrpSpPr>
          <p:grpSpPr bwMode="auto">
            <a:xfrm rot="-5400000">
              <a:off x="1453" y="2212"/>
              <a:ext cx="263" cy="289"/>
              <a:chOff x="854" y="3720"/>
              <a:chExt cx="263" cy="289"/>
            </a:xfrm>
          </p:grpSpPr>
          <p:sp>
            <p:nvSpPr>
              <p:cNvPr id="33878" name="Text Box 86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79" name="Text Box 87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33880" name="Group 88"/>
            <p:cNvGrpSpPr>
              <a:grpSpLocks/>
            </p:cNvGrpSpPr>
            <p:nvPr/>
          </p:nvGrpSpPr>
          <p:grpSpPr bwMode="auto">
            <a:xfrm rot="-5400000">
              <a:off x="1213" y="2212"/>
              <a:ext cx="263" cy="289"/>
              <a:chOff x="854" y="3720"/>
              <a:chExt cx="263" cy="289"/>
            </a:xfrm>
          </p:grpSpPr>
          <p:sp>
            <p:nvSpPr>
              <p:cNvPr id="33881" name="Text Box 89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33882" name="Text Box 90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</p:grpSp>
      <p:sp>
        <p:nvSpPr>
          <p:cNvPr id="33883" name="Text Box 91"/>
          <p:cNvSpPr txBox="1">
            <a:spLocks noChangeArrowheads="1"/>
          </p:cNvSpPr>
          <p:nvPr/>
        </p:nvSpPr>
        <p:spPr bwMode="auto">
          <a:xfrm>
            <a:off x="608013" y="4078288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Cl is more electronegative than Br</a:t>
            </a:r>
          </a:p>
        </p:txBody>
      </p:sp>
      <p:sp>
        <p:nvSpPr>
          <p:cNvPr id="33884" name="Oval 92"/>
          <p:cNvSpPr>
            <a:spLocks noChangeArrowheads="1"/>
          </p:cNvSpPr>
          <p:nvPr/>
        </p:nvSpPr>
        <p:spPr bwMode="auto">
          <a:xfrm>
            <a:off x="1173163" y="32385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85" name="Oval 93"/>
          <p:cNvSpPr>
            <a:spLocks noChangeArrowheads="1"/>
          </p:cNvSpPr>
          <p:nvPr/>
        </p:nvSpPr>
        <p:spPr bwMode="auto">
          <a:xfrm>
            <a:off x="4449763" y="32385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86" name="Text Box 94"/>
          <p:cNvSpPr txBox="1">
            <a:spLocks noChangeArrowheads="1"/>
          </p:cNvSpPr>
          <p:nvPr/>
        </p:nvSpPr>
        <p:spPr bwMode="auto">
          <a:xfrm>
            <a:off x="533400" y="5334000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HClO</a:t>
            </a:r>
            <a:r>
              <a:rPr lang="en-US" baseline="-25000"/>
              <a:t>3</a:t>
            </a:r>
            <a:r>
              <a:rPr lang="en-US"/>
              <a:t> &gt; HBrO</a:t>
            </a:r>
            <a:r>
              <a:rPr lang="en-US" baseline="-25000"/>
              <a:t>3</a:t>
            </a:r>
            <a:endParaRPr lang="en-US"/>
          </a:p>
        </p:txBody>
      </p:sp>
      <p:pic>
        <p:nvPicPr>
          <p:cNvPr id="33891" name="Picture 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610100"/>
            <a:ext cx="4391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92" name="Text Box 100"/>
          <p:cNvSpPr txBox="1">
            <a:spLocks noChangeArrowheads="1"/>
          </p:cNvSpPr>
          <p:nvPr/>
        </p:nvSpPr>
        <p:spPr bwMode="auto">
          <a:xfrm>
            <a:off x="7491413" y="5076825"/>
            <a:ext cx="1271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acidity</a:t>
            </a:r>
          </a:p>
          <a:p>
            <a:r>
              <a:rPr lang="en-US" sz="2000"/>
              <a:t>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883" grpId="0" autoUpdateAnimBg="0"/>
      <p:bldP spid="33884" grpId="0" animBg="1"/>
      <p:bldP spid="33885" grpId="0" animBg="1"/>
      <p:bldP spid="33886" grpId="0" autoUpdateAnimBg="0"/>
      <p:bldP spid="3389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523-4695-4C6B-9708-2919A23494A1}" type="slidenum">
              <a:rPr lang="en-US"/>
              <a:pPr/>
              <a:t>33</a:t>
            </a:fld>
            <a:endParaRPr 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89075" y="65088"/>
            <a:ext cx="6202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Molecular Structure and Acid Strength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36525" y="1030288"/>
            <a:ext cx="877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2. Oxoacids having the same central atom (Z) but different numbers of attached groups.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41300" y="2097088"/>
            <a:ext cx="877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Acid strength increases as the oxidation number of Z increases.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181600" y="4251325"/>
            <a:ext cx="381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HClO</a:t>
            </a:r>
            <a:r>
              <a:rPr lang="en-US" sz="2000" baseline="-25000"/>
              <a:t>4</a:t>
            </a:r>
            <a:r>
              <a:rPr lang="en-US" sz="2000"/>
              <a:t> &gt; HClO</a:t>
            </a:r>
            <a:r>
              <a:rPr lang="en-US" sz="2000" baseline="-25000"/>
              <a:t>3</a:t>
            </a:r>
            <a:r>
              <a:rPr lang="en-US" sz="2000"/>
              <a:t> &gt; HClO</a:t>
            </a:r>
            <a:r>
              <a:rPr lang="en-US" sz="2000" baseline="-25000"/>
              <a:t>2</a:t>
            </a:r>
            <a:r>
              <a:rPr lang="en-US" sz="2000"/>
              <a:t> &gt; HClO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50292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BDED-C04A-414E-8405-406A93C9B023}" type="slidenum">
              <a:rPr lang="en-US"/>
              <a:pPr/>
              <a:t>34</a:t>
            </a:fld>
            <a:endParaRPr lang="en-US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195513" y="65088"/>
            <a:ext cx="4813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Acid-Base Properties of Salts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Neutral Solutions: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Salts containing an alkali metal or alkaline earth metal ion (except Be</a:t>
            </a:r>
            <a:r>
              <a:rPr lang="en-US" baseline="30000"/>
              <a:t>2+</a:t>
            </a:r>
            <a:r>
              <a:rPr lang="en-US"/>
              <a:t>) </a:t>
            </a:r>
            <a:r>
              <a:rPr lang="en-US" b="1"/>
              <a:t>and</a:t>
            </a:r>
            <a:r>
              <a:rPr lang="en-US"/>
              <a:t> the conjugate base of a </a:t>
            </a:r>
            <a:r>
              <a:rPr lang="en-US" b="1"/>
              <a:t>strong</a:t>
            </a:r>
            <a:r>
              <a:rPr lang="en-US"/>
              <a:t> acid (</a:t>
            </a:r>
            <a:r>
              <a:rPr lang="en-US" i="1"/>
              <a:t>e.g.</a:t>
            </a:r>
            <a:r>
              <a:rPr lang="en-US"/>
              <a:t> Cl</a:t>
            </a:r>
            <a:r>
              <a:rPr lang="en-US" baseline="30000"/>
              <a:t>-</a:t>
            </a:r>
            <a:r>
              <a:rPr lang="en-US"/>
              <a:t>, Br</a:t>
            </a:r>
            <a:r>
              <a:rPr lang="en-US" baseline="30000"/>
              <a:t>-</a:t>
            </a:r>
            <a:r>
              <a:rPr lang="en-US"/>
              <a:t>, and NO</a:t>
            </a:r>
            <a:r>
              <a:rPr lang="en-US" baseline="-25000"/>
              <a:t>3</a:t>
            </a:r>
            <a:r>
              <a:rPr lang="en-US" baseline="30000"/>
              <a:t>-</a:t>
            </a:r>
            <a:r>
              <a:rPr lang="en-US"/>
              <a:t>).</a:t>
            </a:r>
          </a:p>
        </p:txBody>
      </p:sp>
      <p:grpSp>
        <p:nvGrpSpPr>
          <p:cNvPr id="35851" name="Group 11"/>
          <p:cNvGrpSpPr>
            <a:grpSpLocks/>
          </p:cNvGrpSpPr>
          <p:nvPr/>
        </p:nvGrpSpPr>
        <p:grpSpPr bwMode="auto">
          <a:xfrm>
            <a:off x="2233613" y="2438400"/>
            <a:ext cx="4684712" cy="590550"/>
            <a:chOff x="1407" y="1974"/>
            <a:chExt cx="2951" cy="372"/>
          </a:xfrm>
        </p:grpSpPr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1407" y="2058"/>
              <a:ext cx="29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NaCl (</a:t>
              </a:r>
              <a:r>
                <a:rPr lang="en-US" i="1"/>
                <a:t>s</a:t>
              </a:r>
              <a:r>
                <a:rPr lang="en-US"/>
                <a:t>)</a:t>
              </a:r>
              <a:r>
                <a:rPr lang="en-US">
                  <a:latin typeface="Times New Roman" pitchFamily="18" charset="0"/>
                </a:rPr>
                <a:t>            </a:t>
              </a:r>
              <a:r>
                <a:rPr lang="en-US"/>
                <a:t>Na</a:t>
              </a:r>
              <a:r>
                <a:rPr lang="en-US" baseline="30000"/>
                <a:t>+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 + Cl</a:t>
              </a:r>
              <a:r>
                <a:rPr lang="en-US" baseline="30000"/>
                <a:t>-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</a:t>
              </a:r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2208" y="2210"/>
              <a:ext cx="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2211" y="1974"/>
              <a:ext cx="4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H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</a:p>
          </p:txBody>
        </p:sp>
      </p:grp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2400" y="3200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Basic Solutions: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85800" y="3733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Salts derived from a strong base </a:t>
            </a:r>
            <a:r>
              <a:rPr lang="en-US" b="1"/>
              <a:t>and</a:t>
            </a:r>
            <a:r>
              <a:rPr lang="en-US"/>
              <a:t> a </a:t>
            </a:r>
            <a:r>
              <a:rPr lang="en-US" b="1"/>
              <a:t>weak</a:t>
            </a:r>
            <a:r>
              <a:rPr lang="en-US"/>
              <a:t> acid.</a:t>
            </a:r>
          </a:p>
        </p:txBody>
      </p: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1066800" y="4343400"/>
            <a:ext cx="6823075" cy="590550"/>
            <a:chOff x="672" y="2736"/>
            <a:chExt cx="4298" cy="372"/>
          </a:xfrm>
        </p:grpSpPr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672" y="2820"/>
              <a:ext cx="42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NaCH</a:t>
              </a:r>
              <a:r>
                <a:rPr lang="en-US" baseline="-25000"/>
                <a:t>3</a:t>
              </a:r>
              <a:r>
                <a:rPr lang="en-US"/>
                <a:t>COOH (</a:t>
              </a:r>
              <a:r>
                <a:rPr lang="en-US" i="1"/>
                <a:t>s</a:t>
              </a:r>
              <a:r>
                <a:rPr lang="en-US"/>
                <a:t>)</a:t>
              </a:r>
              <a:r>
                <a:rPr lang="en-US">
                  <a:latin typeface="Times New Roman" pitchFamily="18" charset="0"/>
                </a:rPr>
                <a:t>            </a:t>
              </a:r>
              <a:r>
                <a:rPr lang="en-US"/>
                <a:t>Na</a:t>
              </a:r>
              <a:r>
                <a:rPr lang="en-US" baseline="30000"/>
                <a:t>+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 + CH</a:t>
              </a:r>
              <a:r>
                <a:rPr lang="en-US" baseline="-25000"/>
                <a:t>3</a:t>
              </a:r>
              <a:r>
                <a:rPr lang="en-US"/>
                <a:t>COO</a:t>
              </a:r>
              <a:r>
                <a:rPr lang="en-US" baseline="30000"/>
                <a:t>-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</a:t>
              </a:r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2240" y="2972"/>
              <a:ext cx="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2243" y="2736"/>
              <a:ext cx="4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H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</a:p>
          </p:txBody>
        </p:sp>
      </p:grpSp>
      <p:grpSp>
        <p:nvGrpSpPr>
          <p:cNvPr id="35862" name="Group 22"/>
          <p:cNvGrpSpPr>
            <a:grpSpLocks/>
          </p:cNvGrpSpPr>
          <p:nvPr/>
        </p:nvGrpSpPr>
        <p:grpSpPr bwMode="auto">
          <a:xfrm>
            <a:off x="825500" y="5238750"/>
            <a:ext cx="7512050" cy="457200"/>
            <a:chOff x="520" y="3744"/>
            <a:chExt cx="4732" cy="288"/>
          </a:xfrm>
        </p:grpSpPr>
        <p:sp>
          <p:nvSpPr>
            <p:cNvPr id="35858" name="Text Box 18"/>
            <p:cNvSpPr txBox="1">
              <a:spLocks noChangeArrowheads="1"/>
            </p:cNvSpPr>
            <p:nvPr/>
          </p:nvSpPr>
          <p:spPr bwMode="auto">
            <a:xfrm>
              <a:off x="520" y="3744"/>
              <a:ext cx="4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</a:t>
              </a:r>
              <a:r>
                <a:rPr lang="en-US" baseline="-25000"/>
                <a:t>3</a:t>
              </a:r>
              <a:r>
                <a:rPr lang="en-US"/>
                <a:t>COO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CH</a:t>
              </a:r>
              <a:r>
                <a:rPr lang="en-US" baseline="-25000"/>
                <a:t>3</a:t>
              </a:r>
              <a:r>
                <a:rPr lang="en-US"/>
                <a:t>COOH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35859" name="Group 19"/>
            <p:cNvGrpSpPr>
              <a:grpSpLocks/>
            </p:cNvGrpSpPr>
            <p:nvPr/>
          </p:nvGrpSpPr>
          <p:grpSpPr bwMode="auto">
            <a:xfrm>
              <a:off x="2604" y="3848"/>
              <a:ext cx="384" cy="96"/>
              <a:chOff x="4944" y="288"/>
              <a:chExt cx="384" cy="96"/>
            </a:xfrm>
          </p:grpSpPr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Line 21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7086600" y="5124450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  <p:bldP spid="35849" grpId="0" autoUpdateAnimBg="0"/>
      <p:bldP spid="35850" grpId="0" autoUpdateAnimBg="0"/>
      <p:bldP spid="358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DC91-30AA-438B-9758-0AF8C18CA587}" type="slidenum">
              <a:rPr lang="en-US"/>
              <a:pPr/>
              <a:t>35</a:t>
            </a:fld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95513" y="65088"/>
            <a:ext cx="4813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Acid-Base Properties of Salts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Acid Solutions: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Salts derived from a strong acid and a weak base.</a:t>
            </a:r>
          </a:p>
        </p:txBody>
      </p: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2062163" y="1981200"/>
            <a:ext cx="5011737" cy="590550"/>
            <a:chOff x="672" y="1580"/>
            <a:chExt cx="3157" cy="372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672" y="1664"/>
              <a:ext cx="31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4</a:t>
              </a:r>
              <a:r>
                <a:rPr lang="en-US"/>
                <a:t>Cl (</a:t>
              </a:r>
              <a:r>
                <a:rPr lang="en-US" i="1"/>
                <a:t>s</a:t>
              </a:r>
              <a:r>
                <a:rPr lang="en-US"/>
                <a:t>)</a:t>
              </a:r>
              <a:r>
                <a:rPr lang="en-US">
                  <a:latin typeface="Times New Roman" pitchFamily="18" charset="0"/>
                </a:rPr>
                <a:t>            </a:t>
              </a:r>
              <a:r>
                <a:rPr lang="en-US"/>
                <a:t>NH</a:t>
              </a:r>
              <a:r>
                <a:rPr lang="en-US" baseline="-25000"/>
                <a:t>4</a:t>
              </a:r>
              <a:r>
                <a:rPr lang="en-US" baseline="30000"/>
                <a:t>+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 + Cl</a:t>
              </a:r>
              <a:r>
                <a:rPr lang="en-US" baseline="30000"/>
                <a:t>-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</a:t>
              </a:r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1600" y="1816"/>
              <a:ext cx="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1603" y="1580"/>
              <a:ext cx="4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H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</a:p>
          </p:txBody>
        </p:sp>
      </p:grpSp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2260600" y="2895600"/>
            <a:ext cx="4627563" cy="457200"/>
            <a:chOff x="520" y="2144"/>
            <a:chExt cx="2915" cy="288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520" y="2144"/>
              <a:ext cx="29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4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 NH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36875" name="Group 11"/>
            <p:cNvGrpSpPr>
              <a:grpSpLocks/>
            </p:cNvGrpSpPr>
            <p:nvPr/>
          </p:nvGrpSpPr>
          <p:grpSpPr bwMode="auto">
            <a:xfrm>
              <a:off x="1440" y="2248"/>
              <a:ext cx="384" cy="96"/>
              <a:chOff x="4944" y="288"/>
              <a:chExt cx="384" cy="96"/>
            </a:xfrm>
          </p:grpSpPr>
          <p:sp>
            <p:nvSpPr>
              <p:cNvPr id="36876" name="Line 12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" name="Line 13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5791200" y="2819400"/>
            <a:ext cx="533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685800" y="37338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Salts with small, highly charged metal cations (</a:t>
            </a:r>
            <a:r>
              <a:rPr lang="en-US" i="1"/>
              <a:t>e.g.</a:t>
            </a:r>
            <a:r>
              <a:rPr lang="en-US"/>
              <a:t> Al</a:t>
            </a:r>
            <a:r>
              <a:rPr lang="en-US" baseline="30000"/>
              <a:t>3+</a:t>
            </a:r>
            <a:r>
              <a:rPr lang="en-US"/>
              <a:t>, Cr</a:t>
            </a:r>
            <a:r>
              <a:rPr lang="en-US" baseline="30000"/>
              <a:t>3+</a:t>
            </a:r>
            <a:r>
              <a:rPr lang="en-US"/>
              <a:t>, and Be</a:t>
            </a:r>
            <a:r>
              <a:rPr lang="en-US" baseline="30000"/>
              <a:t>2+</a:t>
            </a:r>
            <a:r>
              <a:rPr lang="en-US"/>
              <a:t>) and the conjugate base of a strong acid.</a:t>
            </a:r>
          </a:p>
        </p:txBody>
      </p:sp>
      <p:grpSp>
        <p:nvGrpSpPr>
          <p:cNvPr id="36890" name="Group 26"/>
          <p:cNvGrpSpPr>
            <a:grpSpLocks/>
          </p:cNvGrpSpPr>
          <p:nvPr/>
        </p:nvGrpSpPr>
        <p:grpSpPr bwMode="auto">
          <a:xfrm>
            <a:off x="1384300" y="4876800"/>
            <a:ext cx="6375400" cy="508000"/>
            <a:chOff x="872" y="3088"/>
            <a:chExt cx="4016" cy="320"/>
          </a:xfrm>
        </p:grpSpPr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872" y="3120"/>
              <a:ext cx="40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Al(H</a:t>
              </a:r>
              <a:r>
                <a:rPr lang="en-US" baseline="-25000"/>
                <a:t>2</a:t>
              </a:r>
              <a:r>
                <a:rPr lang="en-US"/>
                <a:t>O)</a:t>
              </a:r>
              <a:r>
                <a:rPr lang="en-US" baseline="-25000"/>
                <a:t>6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 Al(OH)(H</a:t>
              </a:r>
              <a:r>
                <a:rPr lang="en-US" baseline="-25000"/>
                <a:t>2</a:t>
              </a:r>
              <a:r>
                <a:rPr lang="en-US"/>
                <a:t>O)</a:t>
              </a:r>
              <a:r>
                <a:rPr lang="en-US" baseline="-25000"/>
                <a:t>5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grpSp>
          <p:nvGrpSpPr>
            <p:cNvPr id="36884" name="Group 20"/>
            <p:cNvGrpSpPr>
              <a:grpSpLocks/>
            </p:cNvGrpSpPr>
            <p:nvPr/>
          </p:nvGrpSpPr>
          <p:grpSpPr bwMode="auto">
            <a:xfrm>
              <a:off x="2104" y="3224"/>
              <a:ext cx="384" cy="96"/>
              <a:chOff x="4944" y="288"/>
              <a:chExt cx="384" cy="96"/>
            </a:xfrm>
          </p:grpSpPr>
          <p:sp>
            <p:nvSpPr>
              <p:cNvPr id="36885" name="Line 21"/>
              <p:cNvSpPr>
                <a:spLocks noChangeShapeType="1"/>
              </p:cNvSpPr>
              <p:nvPr/>
            </p:nvSpPr>
            <p:spPr bwMode="auto">
              <a:xfrm>
                <a:off x="4944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6" name="Line 22"/>
              <p:cNvSpPr>
                <a:spLocks noChangeShapeType="1"/>
              </p:cNvSpPr>
              <p:nvPr/>
            </p:nvSpPr>
            <p:spPr bwMode="auto">
              <a:xfrm flipH="1">
                <a:off x="4944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1522" y="3088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3+</a:t>
              </a:r>
            </a:p>
          </p:txBody>
        </p:sp>
        <p:sp>
          <p:nvSpPr>
            <p:cNvPr id="36889" name="Text Box 25"/>
            <p:cNvSpPr txBox="1">
              <a:spLocks noChangeArrowheads="1"/>
            </p:cNvSpPr>
            <p:nvPr/>
          </p:nvSpPr>
          <p:spPr bwMode="auto">
            <a:xfrm>
              <a:off x="3586" y="3088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80" grpId="0" animBg="1"/>
      <p:bldP spid="3688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E2AC-3149-4614-B50F-E32328E197B6}" type="slidenum">
              <a:rPr lang="en-US"/>
              <a:pPr/>
              <a:t>36</a:t>
            </a:fld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727325" y="293688"/>
            <a:ext cx="37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Acid Hydrolysis of Al</a:t>
            </a:r>
            <a:r>
              <a:rPr lang="en-US" sz="2800" baseline="30000"/>
              <a:t>3+</a:t>
            </a:r>
            <a:endParaRPr lang="en-US" sz="280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8839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90582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445A-BC77-411D-A3F5-11C4DC101E06}" type="slidenum">
              <a:rPr lang="en-US"/>
              <a:pPr/>
              <a:t>37</a:t>
            </a:fld>
            <a:endParaRPr 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195513" y="395288"/>
            <a:ext cx="4813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Acid-Base Properties of Salts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Solutions in which both the cation and the anion hydrolyze: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" y="2562225"/>
            <a:ext cx="845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i="1"/>
              <a:t>K</a:t>
            </a:r>
            <a:r>
              <a:rPr lang="en-US" i="1" baseline="-25000"/>
              <a:t>b</a:t>
            </a:r>
            <a:r>
              <a:rPr lang="en-US"/>
              <a:t> for the anion &gt; </a:t>
            </a:r>
            <a:r>
              <a:rPr lang="en-US" i="1"/>
              <a:t>K</a:t>
            </a:r>
            <a:r>
              <a:rPr lang="en-US" i="1" baseline="-25000"/>
              <a:t>a </a:t>
            </a:r>
            <a:r>
              <a:rPr lang="en-US"/>
              <a:t>for the cation, solution will be basic</a:t>
            </a:r>
            <a:endParaRPr lang="en-US" i="1" baseline="-25000"/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i="1"/>
              <a:t>K</a:t>
            </a:r>
            <a:r>
              <a:rPr lang="en-US" i="1" baseline="-25000"/>
              <a:t>b</a:t>
            </a:r>
            <a:r>
              <a:rPr lang="en-US"/>
              <a:t> for the anion &lt;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for the cation, solution will be acidic</a:t>
            </a:r>
            <a:endParaRPr lang="en-US" i="1" baseline="-25000"/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i="1"/>
              <a:t>K</a:t>
            </a:r>
            <a:r>
              <a:rPr lang="en-US" i="1" baseline="-25000"/>
              <a:t>b</a:t>
            </a:r>
            <a:r>
              <a:rPr lang="en-US"/>
              <a:t> for the anion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for the cation, solution will be neutral</a:t>
            </a:r>
            <a:endParaRPr lang="en-US" i="1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8BA-4F12-4E14-9A18-7541158137A3}" type="slidenum">
              <a:rPr lang="en-US"/>
              <a:pPr/>
              <a:t>38</a:t>
            </a:fld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89916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0659-35FE-4DC1-801B-36FCBC89EBCC}" type="slidenum">
              <a:rPr lang="en-US"/>
              <a:pPr/>
              <a:t>39</a:t>
            </a:fld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06525" y="0"/>
            <a:ext cx="6359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Oxides of the Representative Elements</a:t>
            </a:r>
          </a:p>
          <a:p>
            <a:pPr algn="ctr"/>
            <a:r>
              <a:rPr lang="en-US" sz="2800"/>
              <a:t>In Their Highest Oxidation States</a:t>
            </a:r>
          </a:p>
        </p:txBody>
      </p: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2133600" y="5715000"/>
            <a:ext cx="4854575" cy="457200"/>
            <a:chOff x="1365" y="3481"/>
            <a:chExt cx="3058" cy="288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1365" y="3481"/>
              <a:ext cx="30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CO</a:t>
              </a:r>
              <a:r>
                <a:rPr lang="en-US" baseline="-25000"/>
                <a:t>2</a:t>
              </a:r>
              <a:r>
                <a:rPr lang="en-US"/>
                <a:t> (</a:t>
              </a:r>
              <a:r>
                <a:rPr lang="en-US" i="1"/>
                <a:t>g</a:t>
              </a:r>
              <a:r>
                <a:rPr lang="en-US"/>
                <a:t>) + H</a:t>
              </a:r>
              <a:r>
                <a:rPr lang="en-US" baseline="-25000"/>
                <a:t>2</a:t>
              </a:r>
              <a:r>
                <a:rPr lang="en-US"/>
                <a:t>O (</a:t>
              </a:r>
              <a:r>
                <a:rPr lang="en-US" i="1"/>
                <a:t>l</a:t>
              </a:r>
              <a:r>
                <a:rPr lang="en-US"/>
                <a:t>)          H</a:t>
              </a:r>
              <a:r>
                <a:rPr lang="en-US" baseline="-25000"/>
                <a:t>2</a:t>
              </a:r>
              <a:r>
                <a:rPr lang="en-US"/>
                <a:t>CO</a:t>
              </a:r>
              <a:r>
                <a:rPr lang="en-US" baseline="-25000"/>
                <a:t>3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</a:t>
              </a: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2896" y="360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 flipH="1">
              <a:off x="2872" y="369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7" name="Group 11"/>
          <p:cNvGrpSpPr>
            <a:grpSpLocks/>
          </p:cNvGrpSpPr>
          <p:nvPr/>
        </p:nvGrpSpPr>
        <p:grpSpPr bwMode="auto">
          <a:xfrm>
            <a:off x="2074863" y="6248400"/>
            <a:ext cx="5024437" cy="457200"/>
            <a:chOff x="1307" y="3888"/>
            <a:chExt cx="3165" cy="288"/>
          </a:xfrm>
        </p:grpSpPr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1307" y="3888"/>
              <a:ext cx="31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</a:t>
              </a:r>
              <a:r>
                <a:rPr lang="en-US" baseline="-25000"/>
                <a:t>2</a:t>
              </a:r>
              <a:r>
                <a:rPr lang="en-US"/>
                <a:t>O</a:t>
              </a:r>
              <a:r>
                <a:rPr lang="en-US" baseline="-25000"/>
                <a:t>5</a:t>
              </a:r>
              <a:r>
                <a:rPr lang="en-US"/>
                <a:t> (</a:t>
              </a:r>
              <a:r>
                <a:rPr lang="en-US" i="1"/>
                <a:t>g</a:t>
              </a:r>
              <a:r>
                <a:rPr lang="en-US"/>
                <a:t>) + H</a:t>
              </a:r>
              <a:r>
                <a:rPr lang="en-US" baseline="-25000"/>
                <a:t>2</a:t>
              </a:r>
              <a:r>
                <a:rPr lang="en-US"/>
                <a:t>O (</a:t>
              </a:r>
              <a:r>
                <a:rPr lang="en-US" i="1"/>
                <a:t>l</a:t>
              </a:r>
              <a:r>
                <a:rPr lang="en-US"/>
                <a:t>)          2HNO</a:t>
              </a:r>
              <a:r>
                <a:rPr lang="en-US" baseline="-25000"/>
                <a:t>3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</a:t>
              </a: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928" y="400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flipH="1">
              <a:off x="2904" y="409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955" name="Group 19"/>
          <p:cNvGrpSpPr>
            <a:grpSpLocks/>
          </p:cNvGrpSpPr>
          <p:nvPr/>
        </p:nvGrpSpPr>
        <p:grpSpPr bwMode="auto">
          <a:xfrm>
            <a:off x="1981200" y="5181600"/>
            <a:ext cx="5121275" cy="457200"/>
            <a:chOff x="1248" y="3264"/>
            <a:chExt cx="3226" cy="288"/>
          </a:xfrm>
        </p:grpSpPr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1248" y="3264"/>
              <a:ext cx="3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</a:t>
              </a:r>
              <a:r>
                <a:rPr lang="en-US" baseline="-25000"/>
                <a:t>2</a:t>
              </a:r>
              <a:r>
                <a:rPr lang="en-US"/>
                <a:t>O (</a:t>
              </a:r>
              <a:r>
                <a:rPr lang="en-US" i="1"/>
                <a:t>s</a:t>
              </a:r>
              <a:r>
                <a:rPr lang="en-US"/>
                <a:t>) + H</a:t>
              </a:r>
              <a:r>
                <a:rPr lang="en-US" baseline="-25000"/>
                <a:t>2</a:t>
              </a:r>
              <a:r>
                <a:rPr lang="en-US"/>
                <a:t>O (</a:t>
              </a:r>
              <a:r>
                <a:rPr lang="en-US" i="1"/>
                <a:t>l</a:t>
              </a:r>
              <a:r>
                <a:rPr lang="en-US"/>
                <a:t>)          2NaOH (</a:t>
              </a:r>
              <a:r>
                <a:rPr lang="en-US" i="1"/>
                <a:t>aq</a:t>
              </a:r>
              <a:r>
                <a:rPr lang="en-US"/>
                <a:t>)</a:t>
              </a:r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2863" y="340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608-ACA1-48DE-A88C-8231B700AA80}" type="slidenum">
              <a:rPr lang="en-US"/>
              <a:pPr/>
              <a:t>4</a:t>
            </a:fld>
            <a:endParaRPr lang="en-US"/>
          </a:p>
        </p:txBody>
      </p:sp>
      <p:pic>
        <p:nvPicPr>
          <p:cNvPr id="2163" name="Picture 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3790950"/>
            <a:ext cx="66389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36" name="Group 88"/>
          <p:cNvGrpSpPr>
            <a:grpSpLocks/>
          </p:cNvGrpSpPr>
          <p:nvPr/>
        </p:nvGrpSpPr>
        <p:grpSpPr bwMode="auto">
          <a:xfrm>
            <a:off x="952500" y="2552700"/>
            <a:ext cx="7239000" cy="1409700"/>
            <a:chOff x="336" y="536"/>
            <a:chExt cx="4560" cy="888"/>
          </a:xfrm>
        </p:grpSpPr>
        <p:grpSp>
          <p:nvGrpSpPr>
            <p:cNvPr id="2089" name="Group 41"/>
            <p:cNvGrpSpPr>
              <a:grpSpLocks/>
            </p:cNvGrpSpPr>
            <p:nvPr/>
          </p:nvGrpSpPr>
          <p:grpSpPr bwMode="auto">
            <a:xfrm>
              <a:off x="336" y="768"/>
              <a:ext cx="616" cy="656"/>
              <a:chOff x="4144" y="632"/>
              <a:chExt cx="616" cy="656"/>
            </a:xfrm>
          </p:grpSpPr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4484" y="641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</a:t>
                </a:r>
              </a:p>
            </p:txBody>
          </p:sp>
          <p:grpSp>
            <p:nvGrpSpPr>
              <p:cNvPr id="2069" name="Group 21"/>
              <p:cNvGrpSpPr>
                <a:grpSpLocks/>
              </p:cNvGrpSpPr>
              <p:nvPr/>
            </p:nvGrpSpPr>
            <p:grpSpPr bwMode="auto">
              <a:xfrm rot="5400000">
                <a:off x="4584" y="584"/>
                <a:ext cx="48" cy="144"/>
                <a:chOff x="1440" y="2400"/>
                <a:chExt cx="48" cy="144"/>
              </a:xfrm>
            </p:grpSpPr>
            <p:sp>
              <p:nvSpPr>
                <p:cNvPr id="2070" name="Oval 2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1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2" name="Group 24"/>
              <p:cNvGrpSpPr>
                <a:grpSpLocks/>
              </p:cNvGrpSpPr>
              <p:nvPr/>
            </p:nvGrpSpPr>
            <p:grpSpPr bwMode="auto">
              <a:xfrm>
                <a:off x="4712" y="712"/>
                <a:ext cx="48" cy="144"/>
                <a:chOff x="1440" y="2400"/>
                <a:chExt cx="48" cy="144"/>
              </a:xfrm>
            </p:grpSpPr>
            <p:sp>
              <p:nvSpPr>
                <p:cNvPr id="2073" name="Oval 2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" name="Oval 2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 rot="5400000">
                <a:off x="4520" y="9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4336" y="78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Text Box 29"/>
              <p:cNvSpPr txBox="1">
                <a:spLocks noChangeArrowheads="1"/>
              </p:cNvSpPr>
              <p:nvPr/>
            </p:nvSpPr>
            <p:spPr bwMode="auto">
              <a:xfrm>
                <a:off x="4496" y="100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H</a:t>
                </a:r>
              </a:p>
            </p:txBody>
          </p:sp>
          <p:sp>
            <p:nvSpPr>
              <p:cNvPr id="2078" name="Text Box 30"/>
              <p:cNvSpPr txBox="1">
                <a:spLocks noChangeArrowheads="1"/>
              </p:cNvSpPr>
              <p:nvPr/>
            </p:nvSpPr>
            <p:spPr bwMode="auto">
              <a:xfrm>
                <a:off x="4144" y="64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H</a:t>
                </a:r>
              </a:p>
            </p:txBody>
          </p:sp>
        </p:grpSp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1020" y="77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grpSp>
          <p:nvGrpSpPr>
            <p:cNvPr id="2094" name="Group 46"/>
            <p:cNvGrpSpPr>
              <a:grpSpLocks/>
            </p:cNvGrpSpPr>
            <p:nvPr/>
          </p:nvGrpSpPr>
          <p:grpSpPr bwMode="auto">
            <a:xfrm>
              <a:off x="1216" y="768"/>
              <a:ext cx="616" cy="656"/>
              <a:chOff x="4144" y="632"/>
              <a:chExt cx="616" cy="656"/>
            </a:xfrm>
          </p:grpSpPr>
          <p:sp>
            <p:nvSpPr>
              <p:cNvPr id="2095" name="Text Box 47"/>
              <p:cNvSpPr txBox="1">
                <a:spLocks noChangeArrowheads="1"/>
              </p:cNvSpPr>
              <p:nvPr/>
            </p:nvSpPr>
            <p:spPr bwMode="auto">
              <a:xfrm>
                <a:off x="4484" y="641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</a:t>
                </a:r>
              </a:p>
            </p:txBody>
          </p:sp>
          <p:grpSp>
            <p:nvGrpSpPr>
              <p:cNvPr id="2096" name="Group 48"/>
              <p:cNvGrpSpPr>
                <a:grpSpLocks/>
              </p:cNvGrpSpPr>
              <p:nvPr/>
            </p:nvGrpSpPr>
            <p:grpSpPr bwMode="auto">
              <a:xfrm rot="5400000">
                <a:off x="4584" y="584"/>
                <a:ext cx="48" cy="144"/>
                <a:chOff x="1440" y="2400"/>
                <a:chExt cx="48" cy="144"/>
              </a:xfrm>
            </p:grpSpPr>
            <p:sp>
              <p:nvSpPr>
                <p:cNvPr id="2097" name="Oval 4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8" name="Oval 5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51"/>
              <p:cNvGrpSpPr>
                <a:grpSpLocks/>
              </p:cNvGrpSpPr>
              <p:nvPr/>
            </p:nvGrpSpPr>
            <p:grpSpPr bwMode="auto">
              <a:xfrm>
                <a:off x="4712" y="712"/>
                <a:ext cx="48" cy="144"/>
                <a:chOff x="1440" y="2400"/>
                <a:chExt cx="48" cy="144"/>
              </a:xfrm>
            </p:grpSpPr>
            <p:sp>
              <p:nvSpPr>
                <p:cNvPr id="2100" name="Oval 5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" name="Oval 5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rot="5400000">
                <a:off x="4520" y="9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4336" y="78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Text Box 56"/>
              <p:cNvSpPr txBox="1">
                <a:spLocks noChangeArrowheads="1"/>
              </p:cNvSpPr>
              <p:nvPr/>
            </p:nvSpPr>
            <p:spPr bwMode="auto">
              <a:xfrm>
                <a:off x="4496" y="100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H</a:t>
                </a:r>
              </a:p>
            </p:txBody>
          </p:sp>
          <p:sp>
            <p:nvSpPr>
              <p:cNvPr id="2105" name="Text Box 57"/>
              <p:cNvSpPr txBox="1">
                <a:spLocks noChangeArrowheads="1"/>
              </p:cNvSpPr>
              <p:nvPr/>
            </p:nvSpPr>
            <p:spPr bwMode="auto">
              <a:xfrm>
                <a:off x="4144" y="64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H</a:t>
                </a:r>
              </a:p>
            </p:txBody>
          </p:sp>
        </p:grpSp>
        <p:grpSp>
          <p:nvGrpSpPr>
            <p:cNvPr id="2121" name="Group 73"/>
            <p:cNvGrpSpPr>
              <a:grpSpLocks/>
            </p:cNvGrpSpPr>
            <p:nvPr/>
          </p:nvGrpSpPr>
          <p:grpSpPr bwMode="auto">
            <a:xfrm>
              <a:off x="2608" y="768"/>
              <a:ext cx="944" cy="656"/>
              <a:chOff x="1312" y="1792"/>
              <a:chExt cx="944" cy="656"/>
            </a:xfrm>
          </p:grpSpPr>
          <p:sp>
            <p:nvSpPr>
              <p:cNvPr id="2107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801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</a:t>
                </a:r>
              </a:p>
            </p:txBody>
          </p:sp>
          <p:grpSp>
            <p:nvGrpSpPr>
              <p:cNvPr id="2108" name="Group 60"/>
              <p:cNvGrpSpPr>
                <a:grpSpLocks/>
              </p:cNvGrpSpPr>
              <p:nvPr/>
            </p:nvGrpSpPr>
            <p:grpSpPr bwMode="auto">
              <a:xfrm rot="5400000">
                <a:off x="1752" y="1744"/>
                <a:ext cx="48" cy="144"/>
                <a:chOff x="1440" y="2400"/>
                <a:chExt cx="48" cy="144"/>
              </a:xfrm>
            </p:grpSpPr>
            <p:sp>
              <p:nvSpPr>
                <p:cNvPr id="2109" name="Oval 6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0" name="Oval 6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14" name="Line 66"/>
              <p:cNvSpPr>
                <a:spLocks noChangeShapeType="1"/>
              </p:cNvSpPr>
              <p:nvPr/>
            </p:nvSpPr>
            <p:spPr bwMode="auto">
              <a:xfrm rot="5400000">
                <a:off x="1688" y="21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Line 67"/>
              <p:cNvSpPr>
                <a:spLocks noChangeShapeType="1"/>
              </p:cNvSpPr>
              <p:nvPr/>
            </p:nvSpPr>
            <p:spPr bwMode="auto">
              <a:xfrm>
                <a:off x="1504" y="194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Text Box 68"/>
              <p:cNvSpPr txBox="1">
                <a:spLocks noChangeArrowheads="1"/>
              </p:cNvSpPr>
              <p:nvPr/>
            </p:nvSpPr>
            <p:spPr bwMode="auto">
              <a:xfrm>
                <a:off x="1664" y="216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H</a:t>
                </a:r>
              </a:p>
            </p:txBody>
          </p:sp>
          <p:sp>
            <p:nvSpPr>
              <p:cNvPr id="2117" name="Text Box 69"/>
              <p:cNvSpPr txBox="1">
                <a:spLocks noChangeArrowheads="1"/>
              </p:cNvSpPr>
              <p:nvPr/>
            </p:nvSpPr>
            <p:spPr bwMode="auto">
              <a:xfrm>
                <a:off x="1312" y="180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H</a:t>
                </a:r>
              </a:p>
            </p:txBody>
          </p:sp>
          <p:grpSp>
            <p:nvGrpSpPr>
              <p:cNvPr id="2120" name="Group 72"/>
              <p:cNvGrpSpPr>
                <a:grpSpLocks/>
              </p:cNvGrpSpPr>
              <p:nvPr/>
            </p:nvGrpSpPr>
            <p:grpSpPr bwMode="auto">
              <a:xfrm flipH="1">
                <a:off x="1872" y="1800"/>
                <a:ext cx="384" cy="288"/>
                <a:chOff x="1408" y="2688"/>
                <a:chExt cx="384" cy="288"/>
              </a:xfrm>
            </p:grpSpPr>
            <p:sp>
              <p:nvSpPr>
                <p:cNvPr id="2118" name="Line 70"/>
                <p:cNvSpPr>
                  <a:spLocks noChangeShapeType="1"/>
                </p:cNvSpPr>
                <p:nvPr/>
              </p:nvSpPr>
              <p:spPr bwMode="auto">
                <a:xfrm>
                  <a:off x="1600" y="283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408" y="2688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/>
                    <a:t>H</a:t>
                  </a:r>
                </a:p>
              </p:txBody>
            </p:sp>
          </p:grpSp>
        </p:grpSp>
        <p:grpSp>
          <p:nvGrpSpPr>
            <p:cNvPr id="2131" name="Group 83"/>
            <p:cNvGrpSpPr>
              <a:grpSpLocks/>
            </p:cNvGrpSpPr>
            <p:nvPr/>
          </p:nvGrpSpPr>
          <p:grpSpPr bwMode="auto">
            <a:xfrm>
              <a:off x="4116" y="536"/>
              <a:ext cx="780" cy="529"/>
              <a:chOff x="4032" y="912"/>
              <a:chExt cx="780" cy="529"/>
            </a:xfrm>
          </p:grpSpPr>
          <p:grpSp>
            <p:nvGrpSpPr>
              <p:cNvPr id="2080" name="Group 32"/>
              <p:cNvGrpSpPr>
                <a:grpSpLocks/>
              </p:cNvGrpSpPr>
              <p:nvPr/>
            </p:nvGrpSpPr>
            <p:grpSpPr bwMode="auto">
              <a:xfrm>
                <a:off x="4600" y="1216"/>
                <a:ext cx="48" cy="144"/>
                <a:chOff x="1440" y="2400"/>
                <a:chExt cx="48" cy="144"/>
              </a:xfrm>
            </p:grpSpPr>
            <p:sp>
              <p:nvSpPr>
                <p:cNvPr id="2081" name="Oval 3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2" name="Oval 3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3" name="Group 35"/>
              <p:cNvGrpSpPr>
                <a:grpSpLocks/>
              </p:cNvGrpSpPr>
              <p:nvPr/>
            </p:nvGrpSpPr>
            <p:grpSpPr bwMode="auto">
              <a:xfrm rot="5400000">
                <a:off x="4464" y="1088"/>
                <a:ext cx="48" cy="144"/>
                <a:chOff x="1440" y="2400"/>
                <a:chExt cx="48" cy="144"/>
              </a:xfrm>
            </p:grpSpPr>
            <p:sp>
              <p:nvSpPr>
                <p:cNvPr id="2084" name="Oval 36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5" name="Oval 37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91" name="Text Box 43"/>
              <p:cNvSpPr txBox="1">
                <a:spLocks noChangeArrowheads="1"/>
              </p:cNvSpPr>
              <p:nvPr/>
            </p:nvSpPr>
            <p:spPr bwMode="auto">
              <a:xfrm>
                <a:off x="4372" y="1153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</a:t>
                </a:r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4224" y="129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Text Box 45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H</a:t>
                </a:r>
              </a:p>
            </p:txBody>
          </p:sp>
          <p:grpSp>
            <p:nvGrpSpPr>
              <p:cNvPr id="2122" name="Group 74"/>
              <p:cNvGrpSpPr>
                <a:grpSpLocks/>
              </p:cNvGrpSpPr>
              <p:nvPr/>
            </p:nvGrpSpPr>
            <p:grpSpPr bwMode="auto">
              <a:xfrm rot="5400000">
                <a:off x="4472" y="1344"/>
                <a:ext cx="48" cy="144"/>
                <a:chOff x="1440" y="2400"/>
                <a:chExt cx="48" cy="144"/>
              </a:xfrm>
            </p:grpSpPr>
            <p:sp>
              <p:nvSpPr>
                <p:cNvPr id="2123" name="Oval 7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4" name="Oval 7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25" name="Text Box 77"/>
              <p:cNvSpPr txBox="1">
                <a:spLocks noChangeArrowheads="1"/>
              </p:cNvSpPr>
              <p:nvPr/>
            </p:nvSpPr>
            <p:spPr bwMode="auto">
              <a:xfrm>
                <a:off x="4600" y="912"/>
                <a:ext cx="21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-</a:t>
                </a:r>
              </a:p>
            </p:txBody>
          </p:sp>
        </p:grpSp>
        <p:sp>
          <p:nvSpPr>
            <p:cNvPr id="2126" name="Text Box 78"/>
            <p:cNvSpPr txBox="1">
              <a:spLocks noChangeArrowheads="1"/>
            </p:cNvSpPr>
            <p:nvPr/>
          </p:nvSpPr>
          <p:spPr bwMode="auto">
            <a:xfrm>
              <a:off x="3552" y="632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+</a:t>
              </a:r>
            </a:p>
          </p:txBody>
        </p:sp>
        <p:sp>
          <p:nvSpPr>
            <p:cNvPr id="2129" name="Line 81"/>
            <p:cNvSpPr>
              <a:spLocks noChangeShapeType="1"/>
            </p:cNvSpPr>
            <p:nvPr/>
          </p:nvSpPr>
          <p:spPr bwMode="auto">
            <a:xfrm>
              <a:off x="1984" y="87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Line 82"/>
            <p:cNvSpPr>
              <a:spLocks noChangeShapeType="1"/>
            </p:cNvSpPr>
            <p:nvPr/>
          </p:nvSpPr>
          <p:spPr bwMode="auto">
            <a:xfrm flipH="1">
              <a:off x="1984" y="96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Text Box 84"/>
            <p:cNvSpPr txBox="1">
              <a:spLocks noChangeArrowheads="1"/>
            </p:cNvSpPr>
            <p:nvPr/>
          </p:nvSpPr>
          <p:spPr bwMode="auto">
            <a:xfrm>
              <a:off x="2496" y="672"/>
              <a:ext cx="22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>
                  <a:cs typeface="Arial" charset="0"/>
                </a:rPr>
                <a:t>[</a:t>
              </a:r>
              <a:endParaRPr lang="en-US" sz="4800"/>
            </a:p>
          </p:txBody>
        </p:sp>
        <p:sp>
          <p:nvSpPr>
            <p:cNvPr id="2133" name="Text Box 85"/>
            <p:cNvSpPr txBox="1">
              <a:spLocks noChangeArrowheads="1"/>
            </p:cNvSpPr>
            <p:nvPr/>
          </p:nvSpPr>
          <p:spPr bwMode="auto">
            <a:xfrm>
              <a:off x="3433" y="672"/>
              <a:ext cx="22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>
                  <a:cs typeface="Arial" charset="0"/>
                </a:rPr>
                <a:t>]</a:t>
              </a:r>
              <a:endParaRPr lang="en-US" sz="4800"/>
            </a:p>
          </p:txBody>
        </p:sp>
        <p:sp>
          <p:nvSpPr>
            <p:cNvPr id="2135" name="Text Box 87"/>
            <p:cNvSpPr txBox="1">
              <a:spLocks noChangeArrowheads="1"/>
            </p:cNvSpPr>
            <p:nvPr/>
          </p:nvSpPr>
          <p:spPr bwMode="auto">
            <a:xfrm>
              <a:off x="3840" y="77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2098675" y="217488"/>
            <a:ext cx="4972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Acid-Base Properties of Water</a:t>
            </a:r>
          </a:p>
        </p:txBody>
      </p:sp>
      <p:grpSp>
        <p:nvGrpSpPr>
          <p:cNvPr id="2143" name="Group 95"/>
          <p:cNvGrpSpPr>
            <a:grpSpLocks/>
          </p:cNvGrpSpPr>
          <p:nvPr/>
        </p:nvGrpSpPr>
        <p:grpSpPr bwMode="auto">
          <a:xfrm>
            <a:off x="2471738" y="1066800"/>
            <a:ext cx="4198937" cy="457200"/>
            <a:chOff x="518" y="3289"/>
            <a:chExt cx="2645" cy="288"/>
          </a:xfrm>
        </p:grpSpPr>
        <p:sp>
          <p:nvSpPr>
            <p:cNvPr id="2140" name="Line 92"/>
            <p:cNvSpPr>
              <a:spLocks noChangeShapeType="1"/>
            </p:cNvSpPr>
            <p:nvPr/>
          </p:nvSpPr>
          <p:spPr bwMode="auto">
            <a:xfrm>
              <a:off x="1216" y="3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Line 93"/>
            <p:cNvSpPr>
              <a:spLocks noChangeShapeType="1"/>
            </p:cNvSpPr>
            <p:nvPr/>
          </p:nvSpPr>
          <p:spPr bwMode="auto">
            <a:xfrm flipH="1">
              <a:off x="1216" y="34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Text Box 94"/>
            <p:cNvSpPr txBox="1">
              <a:spLocks noChangeArrowheads="1"/>
            </p:cNvSpPr>
            <p:nvPr/>
          </p:nvSpPr>
          <p:spPr bwMode="auto">
            <a:xfrm>
              <a:off x="518" y="3289"/>
              <a:ext cx="26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</p:grpSp>
      <p:grpSp>
        <p:nvGrpSpPr>
          <p:cNvPr id="2153" name="Group 105"/>
          <p:cNvGrpSpPr>
            <a:grpSpLocks/>
          </p:cNvGrpSpPr>
          <p:nvPr/>
        </p:nvGrpSpPr>
        <p:grpSpPr bwMode="auto">
          <a:xfrm>
            <a:off x="2528888" y="5310188"/>
            <a:ext cx="4084637" cy="519112"/>
            <a:chOff x="854" y="3497"/>
            <a:chExt cx="2573" cy="327"/>
          </a:xfrm>
        </p:grpSpPr>
        <p:sp>
          <p:nvSpPr>
            <p:cNvPr id="2149" name="Text Box 101"/>
            <p:cNvSpPr txBox="1">
              <a:spLocks noChangeArrowheads="1"/>
            </p:cNvSpPr>
            <p:nvPr/>
          </p:nvSpPr>
          <p:spPr bwMode="auto">
            <a:xfrm>
              <a:off x="854" y="3497"/>
              <a:ext cx="25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O + H</a:t>
              </a:r>
              <a:r>
                <a:rPr lang="en-US" baseline="-25000"/>
                <a:t>2</a:t>
              </a:r>
              <a:r>
                <a:rPr lang="en-US"/>
                <a:t>O         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  <a:r>
                <a:rPr lang="en-US"/>
                <a:t> + OH</a:t>
              </a:r>
              <a:r>
                <a:rPr lang="en-US" sz="2800" baseline="30000"/>
                <a:t>-</a:t>
              </a:r>
              <a:endParaRPr lang="en-US" sz="2800"/>
            </a:p>
          </p:txBody>
        </p:sp>
        <p:grpSp>
          <p:nvGrpSpPr>
            <p:cNvPr id="2150" name="Group 102"/>
            <p:cNvGrpSpPr>
              <a:grpSpLocks/>
            </p:cNvGrpSpPr>
            <p:nvPr/>
          </p:nvGrpSpPr>
          <p:grpSpPr bwMode="auto">
            <a:xfrm>
              <a:off x="1912" y="3640"/>
              <a:ext cx="384" cy="96"/>
              <a:chOff x="3899" y="3224"/>
              <a:chExt cx="384" cy="96"/>
            </a:xfrm>
          </p:grpSpPr>
          <p:sp>
            <p:nvSpPr>
              <p:cNvPr id="2151" name="Line 103"/>
              <p:cNvSpPr>
                <a:spLocks noChangeShapeType="1"/>
              </p:cNvSpPr>
              <p:nvPr/>
            </p:nvSpPr>
            <p:spPr bwMode="auto">
              <a:xfrm>
                <a:off x="3899" y="322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Line 104"/>
              <p:cNvSpPr>
                <a:spLocks noChangeShapeType="1"/>
              </p:cNvSpPr>
              <p:nvPr/>
            </p:nvSpPr>
            <p:spPr bwMode="auto">
              <a:xfrm flipH="1">
                <a:off x="3899" y="332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4" name="Text Box 106"/>
          <p:cNvSpPr txBox="1">
            <a:spLocks noChangeArrowheads="1"/>
          </p:cNvSpPr>
          <p:nvPr/>
        </p:nvSpPr>
        <p:spPr bwMode="auto">
          <a:xfrm>
            <a:off x="2514600" y="58801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5410200" y="5959475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conjugate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3429000" y="4810125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4479925" y="4648200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conjugate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2603500" y="1817688"/>
            <a:ext cx="396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i="1"/>
              <a:t>autoionization </a:t>
            </a:r>
            <a:r>
              <a:rPr lang="en-US" sz="2800"/>
              <a:t>of water</a:t>
            </a:r>
          </a:p>
        </p:txBody>
      </p:sp>
      <p:sp>
        <p:nvSpPr>
          <p:cNvPr id="2160" name="Freeform 112"/>
          <p:cNvSpPr>
            <a:spLocks/>
          </p:cNvSpPr>
          <p:nvPr/>
        </p:nvSpPr>
        <p:spPr bwMode="auto">
          <a:xfrm>
            <a:off x="1981200" y="2806700"/>
            <a:ext cx="381000" cy="3175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144" y="8"/>
              </a:cxn>
              <a:cxn ang="0">
                <a:pos x="240" y="152"/>
              </a:cxn>
            </a:cxnLst>
            <a:rect l="0" t="0" r="r" b="b"/>
            <a:pathLst>
              <a:path w="240" h="200">
                <a:moveTo>
                  <a:pt x="0" y="200"/>
                </a:moveTo>
                <a:cubicBezTo>
                  <a:pt x="52" y="108"/>
                  <a:pt x="104" y="16"/>
                  <a:pt x="144" y="8"/>
                </a:cubicBezTo>
                <a:cubicBezTo>
                  <a:pt x="184" y="0"/>
                  <a:pt x="212" y="76"/>
                  <a:pt x="240" y="15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" name="Freeform 113"/>
          <p:cNvSpPr>
            <a:spLocks/>
          </p:cNvSpPr>
          <p:nvPr/>
        </p:nvSpPr>
        <p:spPr bwMode="auto">
          <a:xfrm>
            <a:off x="2743200" y="2628900"/>
            <a:ext cx="304800" cy="4191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96" y="24"/>
              </a:cxn>
              <a:cxn ang="0">
                <a:pos x="192" y="120"/>
              </a:cxn>
            </a:cxnLst>
            <a:rect l="0" t="0" r="r" b="b"/>
            <a:pathLst>
              <a:path w="192" h="264">
                <a:moveTo>
                  <a:pt x="0" y="264"/>
                </a:moveTo>
                <a:cubicBezTo>
                  <a:pt x="32" y="156"/>
                  <a:pt x="64" y="48"/>
                  <a:pt x="96" y="24"/>
                </a:cubicBezTo>
                <a:cubicBezTo>
                  <a:pt x="128" y="0"/>
                  <a:pt x="160" y="60"/>
                  <a:pt x="192" y="12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" grpId="0" autoUpdateAnimBg="0"/>
      <p:bldP spid="2155" grpId="0" autoUpdateAnimBg="0"/>
      <p:bldP spid="2156" grpId="0" autoUpdateAnimBg="0"/>
      <p:bldP spid="2157" grpId="0" autoUpdateAnimBg="0"/>
      <p:bldP spid="2159" grpId="0" autoUpdateAnimBg="0"/>
      <p:bldP spid="2160" grpId="0" animBg="1"/>
      <p:bldP spid="216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20AC-F7E8-459B-8575-98DAF0AD55BF}" type="slidenum">
              <a:rPr lang="en-US"/>
              <a:pPr/>
              <a:t>40</a:t>
            </a:fld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2400" y="593725"/>
            <a:ext cx="880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Arrhenius acid</a:t>
            </a:r>
            <a:r>
              <a:rPr lang="en-US"/>
              <a:t> is a substance that produces H</a:t>
            </a:r>
            <a:r>
              <a:rPr lang="en-US" baseline="30000"/>
              <a:t>+ </a:t>
            </a:r>
            <a:r>
              <a:rPr lang="en-US"/>
              <a:t>(H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) in water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2400" y="13604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</a:t>
            </a:r>
            <a:r>
              <a:rPr lang="en-US" b="1" i="1"/>
              <a:t>Br</a:t>
            </a:r>
            <a:r>
              <a:rPr lang="en-US" b="1" i="1">
                <a:cs typeface="Times New Roman" pitchFamily="18" charset="0"/>
              </a:rPr>
              <a:t>ø</a:t>
            </a:r>
            <a:r>
              <a:rPr lang="en-US" b="1" i="1"/>
              <a:t>nsted acid</a:t>
            </a:r>
            <a:r>
              <a:rPr lang="en-US"/>
              <a:t> is a proton donor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" y="212725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</a:t>
            </a:r>
            <a:r>
              <a:rPr lang="en-US" b="1" i="1"/>
              <a:t>Lewis acid</a:t>
            </a:r>
            <a:r>
              <a:rPr lang="en-US"/>
              <a:t> is a substance that can accept a pair of electrons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2400" y="28956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</a:t>
            </a:r>
            <a:r>
              <a:rPr lang="en-US" b="1" i="1"/>
              <a:t>Lewis base</a:t>
            </a:r>
            <a:r>
              <a:rPr lang="en-US"/>
              <a:t> is a substance that can donate a pair of electrons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884488" y="-11113"/>
            <a:ext cx="3389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Definition of An Acid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52700" y="35560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267200" y="3810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985" name="Group 25"/>
          <p:cNvGrpSpPr>
            <a:grpSpLocks/>
          </p:cNvGrpSpPr>
          <p:nvPr/>
        </p:nvGrpSpPr>
        <p:grpSpPr bwMode="auto">
          <a:xfrm>
            <a:off x="5110163" y="3390900"/>
            <a:ext cx="1366837" cy="838200"/>
            <a:chOff x="3024" y="3192"/>
            <a:chExt cx="861" cy="528"/>
          </a:xfrm>
        </p:grpSpPr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3024" y="3312"/>
              <a:ext cx="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   O   H</a:t>
              </a:r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3216" y="345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3544" y="345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9" name="Group 19"/>
            <p:cNvGrpSpPr>
              <a:grpSpLocks/>
            </p:cNvGrpSpPr>
            <p:nvPr/>
          </p:nvGrpSpPr>
          <p:grpSpPr bwMode="auto">
            <a:xfrm>
              <a:off x="3328" y="3192"/>
              <a:ext cx="263" cy="289"/>
              <a:chOff x="854" y="3720"/>
              <a:chExt cx="263" cy="289"/>
            </a:xfrm>
          </p:grpSpPr>
          <p:sp>
            <p:nvSpPr>
              <p:cNvPr id="40980" name="Text Box 20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40981" name="Text Box 21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40982" name="Group 22"/>
            <p:cNvGrpSpPr>
              <a:grpSpLocks/>
            </p:cNvGrpSpPr>
            <p:nvPr/>
          </p:nvGrpSpPr>
          <p:grpSpPr bwMode="auto">
            <a:xfrm>
              <a:off x="3328" y="3431"/>
              <a:ext cx="263" cy="289"/>
              <a:chOff x="854" y="3720"/>
              <a:chExt cx="263" cy="289"/>
            </a:xfrm>
          </p:grpSpPr>
          <p:sp>
            <p:nvSpPr>
              <p:cNvPr id="40983" name="Text Box 23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40984" name="Text Box 24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</p:grpSp>
      <p:grpSp>
        <p:nvGrpSpPr>
          <p:cNvPr id="41032" name="Group 72"/>
          <p:cNvGrpSpPr>
            <a:grpSpLocks/>
          </p:cNvGrpSpPr>
          <p:nvPr/>
        </p:nvGrpSpPr>
        <p:grpSpPr bwMode="auto">
          <a:xfrm>
            <a:off x="3016250" y="3365500"/>
            <a:ext cx="1152525" cy="838200"/>
            <a:chOff x="1900" y="2120"/>
            <a:chExt cx="726" cy="528"/>
          </a:xfrm>
        </p:grpSpPr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1900" y="2201"/>
              <a:ext cx="7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+   OH</a:t>
              </a:r>
              <a:r>
                <a:rPr lang="en-US" sz="2800" baseline="30000"/>
                <a:t>-</a:t>
              </a:r>
              <a:endParaRPr lang="en-US" sz="2800"/>
            </a:p>
          </p:txBody>
        </p:sp>
        <p:grpSp>
          <p:nvGrpSpPr>
            <p:cNvPr id="40989" name="Group 29"/>
            <p:cNvGrpSpPr>
              <a:grpSpLocks/>
            </p:cNvGrpSpPr>
            <p:nvPr/>
          </p:nvGrpSpPr>
          <p:grpSpPr bwMode="auto">
            <a:xfrm>
              <a:off x="2032" y="2120"/>
              <a:ext cx="407" cy="528"/>
              <a:chOff x="1648" y="3176"/>
              <a:chExt cx="407" cy="528"/>
            </a:xfrm>
          </p:grpSpPr>
          <p:grpSp>
            <p:nvGrpSpPr>
              <p:cNvPr id="40973" name="Group 13"/>
              <p:cNvGrpSpPr>
                <a:grpSpLocks/>
              </p:cNvGrpSpPr>
              <p:nvPr/>
            </p:nvGrpSpPr>
            <p:grpSpPr bwMode="auto">
              <a:xfrm rot="-5400000">
                <a:off x="1661" y="3300"/>
                <a:ext cx="263" cy="289"/>
                <a:chOff x="854" y="3720"/>
                <a:chExt cx="263" cy="289"/>
              </a:xfrm>
            </p:grpSpPr>
            <p:sp>
              <p:nvSpPr>
                <p:cNvPr id="409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54" y="3721"/>
                  <a:ext cx="18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cs typeface="Arial" charset="0"/>
                    </a:rPr>
                    <a:t>•</a:t>
                  </a:r>
                  <a:endParaRPr lang="en-US"/>
                </a:p>
              </p:txBody>
            </p:sp>
            <p:sp>
              <p:nvSpPr>
                <p:cNvPr id="4097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34" y="3720"/>
                  <a:ext cx="18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cs typeface="Arial" charset="0"/>
                    </a:rPr>
                    <a:t>•</a:t>
                  </a:r>
                  <a:endParaRPr lang="en-US"/>
                </a:p>
              </p:txBody>
            </p:sp>
          </p:grpSp>
          <p:grpSp>
            <p:nvGrpSpPr>
              <p:cNvPr id="40976" name="Group 16"/>
              <p:cNvGrpSpPr>
                <a:grpSpLocks/>
              </p:cNvGrpSpPr>
              <p:nvPr/>
            </p:nvGrpSpPr>
            <p:grpSpPr bwMode="auto">
              <a:xfrm>
                <a:off x="1792" y="3176"/>
                <a:ext cx="263" cy="289"/>
                <a:chOff x="854" y="3720"/>
                <a:chExt cx="263" cy="289"/>
              </a:xfrm>
            </p:grpSpPr>
            <p:sp>
              <p:nvSpPr>
                <p:cNvPr id="4097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54" y="3721"/>
                  <a:ext cx="18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cs typeface="Arial" charset="0"/>
                    </a:rPr>
                    <a:t>•</a:t>
                  </a:r>
                  <a:endParaRPr lang="en-US"/>
                </a:p>
              </p:txBody>
            </p:sp>
            <p:sp>
              <p:nvSpPr>
                <p:cNvPr id="409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34" y="3720"/>
                  <a:ext cx="18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cs typeface="Arial" charset="0"/>
                    </a:rPr>
                    <a:t>•</a:t>
                  </a:r>
                  <a:endParaRPr lang="en-US"/>
                </a:p>
              </p:txBody>
            </p:sp>
          </p:grpSp>
          <p:grpSp>
            <p:nvGrpSpPr>
              <p:cNvPr id="40986" name="Group 26"/>
              <p:cNvGrpSpPr>
                <a:grpSpLocks/>
              </p:cNvGrpSpPr>
              <p:nvPr/>
            </p:nvGrpSpPr>
            <p:grpSpPr bwMode="auto">
              <a:xfrm>
                <a:off x="1792" y="3415"/>
                <a:ext cx="263" cy="289"/>
                <a:chOff x="854" y="3720"/>
                <a:chExt cx="263" cy="289"/>
              </a:xfrm>
            </p:grpSpPr>
            <p:sp>
              <p:nvSpPr>
                <p:cNvPr id="4098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854" y="3721"/>
                  <a:ext cx="18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cs typeface="Arial" charset="0"/>
                    </a:rPr>
                    <a:t>•</a:t>
                  </a:r>
                  <a:endParaRPr lang="en-US"/>
                </a:p>
              </p:txBody>
            </p:sp>
            <p:sp>
              <p:nvSpPr>
                <p:cNvPr id="4098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34" y="3720"/>
                  <a:ext cx="18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cs typeface="Arial" charset="0"/>
                    </a:rPr>
                    <a:t>•</a:t>
                  </a:r>
                  <a:endParaRPr lang="en-US"/>
                </a:p>
              </p:txBody>
            </p:sp>
          </p:grpSp>
        </p:grpSp>
      </p:grpSp>
      <p:sp>
        <p:nvSpPr>
          <p:cNvPr id="41000" name="Freeform 40"/>
          <p:cNvSpPr>
            <a:spLocks/>
          </p:cNvSpPr>
          <p:nvPr/>
        </p:nvSpPr>
        <p:spPr bwMode="auto">
          <a:xfrm>
            <a:off x="2895600" y="3352800"/>
            <a:ext cx="533400" cy="317500"/>
          </a:xfrm>
          <a:custGeom>
            <a:avLst/>
            <a:gdLst/>
            <a:ahLst/>
            <a:cxnLst>
              <a:cxn ang="0">
                <a:pos x="336" y="200"/>
              </a:cxn>
              <a:cxn ang="0">
                <a:pos x="144" y="8"/>
              </a:cxn>
              <a:cxn ang="0">
                <a:pos x="0" y="152"/>
              </a:cxn>
            </a:cxnLst>
            <a:rect l="0" t="0" r="r" b="b"/>
            <a:pathLst>
              <a:path w="336" h="200">
                <a:moveTo>
                  <a:pt x="336" y="200"/>
                </a:moveTo>
                <a:cubicBezTo>
                  <a:pt x="268" y="108"/>
                  <a:pt x="200" y="16"/>
                  <a:pt x="144" y="8"/>
                </a:cubicBezTo>
                <a:cubicBezTo>
                  <a:pt x="88" y="0"/>
                  <a:pt x="24" y="128"/>
                  <a:pt x="0" y="15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2362200" y="41275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3276600" y="41275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base</a:t>
            </a:r>
          </a:p>
        </p:txBody>
      </p:sp>
      <p:grpSp>
        <p:nvGrpSpPr>
          <p:cNvPr id="41013" name="Group 53"/>
          <p:cNvGrpSpPr>
            <a:grpSpLocks/>
          </p:cNvGrpSpPr>
          <p:nvPr/>
        </p:nvGrpSpPr>
        <p:grpSpPr bwMode="auto">
          <a:xfrm>
            <a:off x="3124200" y="4724400"/>
            <a:ext cx="1104900" cy="1549400"/>
            <a:chOff x="855" y="3072"/>
            <a:chExt cx="696" cy="976"/>
          </a:xfrm>
        </p:grpSpPr>
        <p:sp>
          <p:nvSpPr>
            <p:cNvPr id="41003" name="Text Box 43"/>
            <p:cNvSpPr txBox="1">
              <a:spLocks noChangeArrowheads="1"/>
            </p:cNvSpPr>
            <p:nvPr/>
          </p:nvSpPr>
          <p:spPr bwMode="auto">
            <a:xfrm>
              <a:off x="998" y="3433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   H</a:t>
              </a:r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>
              <a:off x="1200" y="35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 rot="-5400000">
              <a:off x="1048" y="33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 rot="-5400000">
              <a:off x="1048" y="37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8" name="Group 48"/>
            <p:cNvGrpSpPr>
              <a:grpSpLocks/>
            </p:cNvGrpSpPr>
            <p:nvPr/>
          </p:nvGrpSpPr>
          <p:grpSpPr bwMode="auto">
            <a:xfrm rot="-5400000">
              <a:off x="868" y="3435"/>
              <a:ext cx="263" cy="289"/>
              <a:chOff x="854" y="3720"/>
              <a:chExt cx="263" cy="289"/>
            </a:xfrm>
          </p:grpSpPr>
          <p:sp>
            <p:nvSpPr>
              <p:cNvPr id="41009" name="Text Box 49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41010" name="Text Box 50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sp>
          <p:nvSpPr>
            <p:cNvPr id="41011" name="Text Box 51"/>
            <p:cNvSpPr txBox="1">
              <a:spLocks noChangeArrowheads="1"/>
            </p:cNvSpPr>
            <p:nvPr/>
          </p:nvSpPr>
          <p:spPr bwMode="auto">
            <a:xfrm>
              <a:off x="992" y="37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41012" name="Text Box 52"/>
            <p:cNvSpPr txBox="1">
              <a:spLocks noChangeArrowheads="1"/>
            </p:cNvSpPr>
            <p:nvPr/>
          </p:nvSpPr>
          <p:spPr bwMode="auto">
            <a:xfrm>
              <a:off x="1000" y="307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grpSp>
        <p:nvGrpSpPr>
          <p:cNvPr id="41033" name="Group 73"/>
          <p:cNvGrpSpPr>
            <a:grpSpLocks/>
          </p:cNvGrpSpPr>
          <p:nvPr/>
        </p:nvGrpSpPr>
        <p:grpSpPr bwMode="auto">
          <a:xfrm>
            <a:off x="2286000" y="5270500"/>
            <a:ext cx="895350" cy="482600"/>
            <a:chOff x="1440" y="3320"/>
            <a:chExt cx="564" cy="304"/>
          </a:xfrm>
        </p:grpSpPr>
        <p:sp>
          <p:nvSpPr>
            <p:cNvPr id="41014" name="Text Box 54"/>
            <p:cNvSpPr txBox="1">
              <a:spLocks noChangeArrowheads="1"/>
            </p:cNvSpPr>
            <p:nvPr/>
          </p:nvSpPr>
          <p:spPr bwMode="auto">
            <a:xfrm>
              <a:off x="1440" y="3336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30000"/>
                <a:t>+</a:t>
              </a:r>
              <a:endParaRPr lang="en-US"/>
            </a:p>
          </p:txBody>
        </p:sp>
        <p:sp>
          <p:nvSpPr>
            <p:cNvPr id="41015" name="Text Box 55"/>
            <p:cNvSpPr txBox="1">
              <a:spLocks noChangeArrowheads="1"/>
            </p:cNvSpPr>
            <p:nvPr/>
          </p:nvSpPr>
          <p:spPr bwMode="auto">
            <a:xfrm>
              <a:off x="1776" y="332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41028" name="Line 68"/>
          <p:cNvSpPr>
            <a:spLocks noChangeShapeType="1"/>
          </p:cNvSpPr>
          <p:nvPr/>
        </p:nvSpPr>
        <p:spPr bwMode="auto">
          <a:xfrm>
            <a:off x="4267200" y="551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2133600" y="61722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41030" name="Text Box 70"/>
          <p:cNvSpPr txBox="1">
            <a:spLocks noChangeArrowheads="1"/>
          </p:cNvSpPr>
          <p:nvPr/>
        </p:nvSpPr>
        <p:spPr bwMode="auto">
          <a:xfrm>
            <a:off x="3200400" y="61722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41031" name="Freeform 71"/>
          <p:cNvSpPr>
            <a:spLocks/>
          </p:cNvSpPr>
          <p:nvPr/>
        </p:nvSpPr>
        <p:spPr bwMode="auto">
          <a:xfrm>
            <a:off x="2667000" y="5092700"/>
            <a:ext cx="609600" cy="393700"/>
          </a:xfrm>
          <a:custGeom>
            <a:avLst/>
            <a:gdLst/>
            <a:ahLst/>
            <a:cxnLst>
              <a:cxn ang="0">
                <a:pos x="384" y="248"/>
              </a:cxn>
              <a:cxn ang="0">
                <a:pos x="240" y="8"/>
              </a:cxn>
              <a:cxn ang="0">
                <a:pos x="0" y="200"/>
              </a:cxn>
            </a:cxnLst>
            <a:rect l="0" t="0" r="r" b="b"/>
            <a:pathLst>
              <a:path w="384" h="248">
                <a:moveTo>
                  <a:pt x="384" y="248"/>
                </a:moveTo>
                <a:cubicBezTo>
                  <a:pt x="344" y="132"/>
                  <a:pt x="304" y="16"/>
                  <a:pt x="240" y="8"/>
                </a:cubicBezTo>
                <a:cubicBezTo>
                  <a:pt x="176" y="0"/>
                  <a:pt x="40" y="168"/>
                  <a:pt x="0" y="2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036" name="Group 76"/>
          <p:cNvGrpSpPr>
            <a:grpSpLocks/>
          </p:cNvGrpSpPr>
          <p:nvPr/>
        </p:nvGrpSpPr>
        <p:grpSpPr bwMode="auto">
          <a:xfrm>
            <a:off x="5092700" y="4724400"/>
            <a:ext cx="1384300" cy="1549400"/>
            <a:chOff x="3208" y="2976"/>
            <a:chExt cx="872" cy="976"/>
          </a:xfrm>
        </p:grpSpPr>
        <p:grpSp>
          <p:nvGrpSpPr>
            <p:cNvPr id="41027" name="Group 67"/>
            <p:cNvGrpSpPr>
              <a:grpSpLocks/>
            </p:cNvGrpSpPr>
            <p:nvPr/>
          </p:nvGrpSpPr>
          <p:grpSpPr bwMode="auto">
            <a:xfrm>
              <a:off x="3208" y="2976"/>
              <a:ext cx="872" cy="976"/>
              <a:chOff x="3856" y="3072"/>
              <a:chExt cx="872" cy="976"/>
            </a:xfrm>
          </p:grpSpPr>
          <p:sp>
            <p:nvSpPr>
              <p:cNvPr id="41005" name="Line 45"/>
              <p:cNvSpPr>
                <a:spLocks noChangeShapeType="1"/>
              </p:cNvSpPr>
              <p:nvPr/>
            </p:nvSpPr>
            <p:spPr bwMode="auto">
              <a:xfrm>
                <a:off x="4072" y="356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7" name="Text Box 57"/>
              <p:cNvSpPr txBox="1">
                <a:spLocks noChangeArrowheads="1"/>
              </p:cNvSpPr>
              <p:nvPr/>
            </p:nvSpPr>
            <p:spPr bwMode="auto">
              <a:xfrm>
                <a:off x="4175" y="3433"/>
                <a:ext cx="5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N   H</a:t>
                </a:r>
              </a:p>
            </p:txBody>
          </p:sp>
          <p:sp>
            <p:nvSpPr>
              <p:cNvPr id="41018" name="Line 58"/>
              <p:cNvSpPr>
                <a:spLocks noChangeShapeType="1"/>
              </p:cNvSpPr>
              <p:nvPr/>
            </p:nvSpPr>
            <p:spPr bwMode="auto">
              <a:xfrm>
                <a:off x="4377" y="356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9" name="Line 59"/>
              <p:cNvSpPr>
                <a:spLocks noChangeShapeType="1"/>
              </p:cNvSpPr>
              <p:nvPr/>
            </p:nvSpPr>
            <p:spPr bwMode="auto">
              <a:xfrm rot="-5400000">
                <a:off x="4225" y="339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0" name="Line 60"/>
              <p:cNvSpPr>
                <a:spLocks noChangeShapeType="1"/>
              </p:cNvSpPr>
              <p:nvPr/>
            </p:nvSpPr>
            <p:spPr bwMode="auto">
              <a:xfrm rot="-5400000">
                <a:off x="4225" y="375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4" name="Text Box 64"/>
              <p:cNvSpPr txBox="1">
                <a:spLocks noChangeArrowheads="1"/>
              </p:cNvSpPr>
              <p:nvPr/>
            </p:nvSpPr>
            <p:spPr bwMode="auto">
              <a:xfrm>
                <a:off x="4169" y="376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  <p:sp>
            <p:nvSpPr>
              <p:cNvPr id="41025" name="Text Box 65"/>
              <p:cNvSpPr txBox="1">
                <a:spLocks noChangeArrowheads="1"/>
              </p:cNvSpPr>
              <p:nvPr/>
            </p:nvSpPr>
            <p:spPr bwMode="auto">
              <a:xfrm>
                <a:off x="4177" y="307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  <p:sp>
            <p:nvSpPr>
              <p:cNvPr id="41026" name="Text Box 66"/>
              <p:cNvSpPr txBox="1">
                <a:spLocks noChangeArrowheads="1"/>
              </p:cNvSpPr>
              <p:nvPr/>
            </p:nvSpPr>
            <p:spPr bwMode="auto">
              <a:xfrm>
                <a:off x="3856" y="343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</p:grpSp>
        <p:sp>
          <p:nvSpPr>
            <p:cNvPr id="41035" name="Text Box 75"/>
            <p:cNvSpPr txBox="1">
              <a:spLocks noChangeArrowheads="1"/>
            </p:cNvSpPr>
            <p:nvPr/>
          </p:nvSpPr>
          <p:spPr bwMode="auto">
            <a:xfrm>
              <a:off x="3744" y="312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  <p:bldP spid="40964" grpId="0" autoUpdateAnimBg="0"/>
      <p:bldP spid="40965" grpId="0" autoUpdateAnimBg="0"/>
      <p:bldP spid="40967" grpId="0" autoUpdateAnimBg="0"/>
      <p:bldP spid="40969" grpId="0" animBg="1"/>
      <p:bldP spid="41000" grpId="0" animBg="1"/>
      <p:bldP spid="41001" grpId="0" autoUpdateAnimBg="0"/>
      <p:bldP spid="41002" grpId="0" autoUpdateAnimBg="0"/>
      <p:bldP spid="41028" grpId="0" animBg="1"/>
      <p:bldP spid="41029" grpId="0" autoUpdateAnimBg="0"/>
      <p:bldP spid="41030" grpId="0" autoUpdateAnimBg="0"/>
      <p:bldP spid="410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C2E5-CE8D-466D-A751-44C6FC682418}" type="slidenum">
              <a:rPr lang="en-US"/>
              <a:pPr/>
              <a:t>41</a:t>
            </a:fld>
            <a:endParaRPr lang="en-US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657475" y="141288"/>
            <a:ext cx="3844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Lewis Acids and Bases</a:t>
            </a:r>
          </a:p>
        </p:txBody>
      </p: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3200400" y="1371600"/>
            <a:ext cx="1104900" cy="1549400"/>
            <a:chOff x="2016" y="864"/>
            <a:chExt cx="696" cy="976"/>
          </a:xfrm>
        </p:grpSpPr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2159" y="1225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   H</a:t>
              </a:r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2361" y="13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 rot="-5400000">
              <a:off x="2209" y="11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rot="-5400000">
              <a:off x="2209" y="154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92" name="Group 8"/>
            <p:cNvGrpSpPr>
              <a:grpSpLocks/>
            </p:cNvGrpSpPr>
            <p:nvPr/>
          </p:nvGrpSpPr>
          <p:grpSpPr bwMode="auto">
            <a:xfrm rot="-5400000">
              <a:off x="2029" y="1227"/>
              <a:ext cx="263" cy="289"/>
              <a:chOff x="854" y="3720"/>
              <a:chExt cx="263" cy="289"/>
            </a:xfrm>
          </p:grpSpPr>
          <p:sp>
            <p:nvSpPr>
              <p:cNvPr id="41993" name="Text Box 9"/>
              <p:cNvSpPr txBox="1">
                <a:spLocks noChangeArrowheads="1"/>
              </p:cNvSpPr>
              <p:nvPr/>
            </p:nvSpPr>
            <p:spPr bwMode="auto">
              <a:xfrm>
                <a:off x="854" y="3721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41994" name="Text Box 10"/>
              <p:cNvSpPr txBox="1">
                <a:spLocks noChangeArrowheads="1"/>
              </p:cNvSpPr>
              <p:nvPr/>
            </p:nvSpPr>
            <p:spPr bwMode="auto">
              <a:xfrm>
                <a:off x="934" y="3720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2153" y="155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41996" name="Text Box 12"/>
            <p:cNvSpPr txBox="1">
              <a:spLocks noChangeArrowheads="1"/>
            </p:cNvSpPr>
            <p:nvPr/>
          </p:nvSpPr>
          <p:spPr bwMode="auto">
            <a:xfrm>
              <a:off x="2161" y="86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4432300" y="21717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828800" y="30480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200400" y="30480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base</a:t>
            </a:r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2362200" y="1676400"/>
            <a:ext cx="990600" cy="533400"/>
          </a:xfrm>
          <a:custGeom>
            <a:avLst/>
            <a:gdLst/>
            <a:ahLst/>
            <a:cxnLst>
              <a:cxn ang="0">
                <a:pos x="384" y="248"/>
              </a:cxn>
              <a:cxn ang="0">
                <a:pos x="240" y="8"/>
              </a:cxn>
              <a:cxn ang="0">
                <a:pos x="0" y="200"/>
              </a:cxn>
            </a:cxnLst>
            <a:rect l="0" t="0" r="r" b="b"/>
            <a:pathLst>
              <a:path w="384" h="248">
                <a:moveTo>
                  <a:pt x="384" y="248"/>
                </a:moveTo>
                <a:cubicBezTo>
                  <a:pt x="344" y="132"/>
                  <a:pt x="304" y="16"/>
                  <a:pt x="240" y="8"/>
                </a:cubicBezTo>
                <a:cubicBezTo>
                  <a:pt x="176" y="0"/>
                  <a:pt x="40" y="168"/>
                  <a:pt x="0" y="2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014" name="Group 30"/>
          <p:cNvGrpSpPr>
            <a:grpSpLocks/>
          </p:cNvGrpSpPr>
          <p:nvPr/>
        </p:nvGrpSpPr>
        <p:grpSpPr bwMode="auto">
          <a:xfrm>
            <a:off x="1600200" y="1397000"/>
            <a:ext cx="825500" cy="1524000"/>
            <a:chOff x="1008" y="880"/>
            <a:chExt cx="520" cy="960"/>
          </a:xfrm>
        </p:grpSpPr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1008" y="1217"/>
              <a:ext cx="5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   B</a:t>
              </a:r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1186" y="13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rot="-5400000">
              <a:off x="1330" y="11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 rot="-5400000">
              <a:off x="1330" y="152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1290" y="880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42009" name="Text Box 25"/>
            <p:cNvSpPr txBox="1">
              <a:spLocks noChangeArrowheads="1"/>
            </p:cNvSpPr>
            <p:nvPr/>
          </p:nvSpPr>
          <p:spPr bwMode="auto">
            <a:xfrm>
              <a:off x="1290" y="155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2686050" y="19304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grpSp>
        <p:nvGrpSpPr>
          <p:cNvPr id="42035" name="Group 51"/>
          <p:cNvGrpSpPr>
            <a:grpSpLocks/>
          </p:cNvGrpSpPr>
          <p:nvPr/>
        </p:nvGrpSpPr>
        <p:grpSpPr bwMode="auto">
          <a:xfrm>
            <a:off x="5270500" y="1371600"/>
            <a:ext cx="1828800" cy="1549400"/>
            <a:chOff x="3320" y="864"/>
            <a:chExt cx="1152" cy="976"/>
          </a:xfrm>
        </p:grpSpPr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3808" y="136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15" name="Group 31"/>
            <p:cNvGrpSpPr>
              <a:grpSpLocks/>
            </p:cNvGrpSpPr>
            <p:nvPr/>
          </p:nvGrpSpPr>
          <p:grpSpPr bwMode="auto">
            <a:xfrm>
              <a:off x="3320" y="880"/>
              <a:ext cx="520" cy="960"/>
              <a:chOff x="1008" y="880"/>
              <a:chExt cx="520" cy="960"/>
            </a:xfrm>
          </p:grpSpPr>
          <p:sp>
            <p:nvSpPr>
              <p:cNvPr id="42016" name="Text Box 32"/>
              <p:cNvSpPr txBox="1">
                <a:spLocks noChangeArrowheads="1"/>
              </p:cNvSpPr>
              <p:nvPr/>
            </p:nvSpPr>
            <p:spPr bwMode="auto">
              <a:xfrm>
                <a:off x="1008" y="1217"/>
                <a:ext cx="5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F   B</a:t>
                </a:r>
              </a:p>
            </p:txBody>
          </p:sp>
          <p:sp>
            <p:nvSpPr>
              <p:cNvPr id="42017" name="Line 33"/>
              <p:cNvSpPr>
                <a:spLocks noChangeShapeType="1"/>
              </p:cNvSpPr>
              <p:nvPr/>
            </p:nvSpPr>
            <p:spPr bwMode="auto">
              <a:xfrm>
                <a:off x="1186" y="136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Line 34"/>
              <p:cNvSpPr>
                <a:spLocks noChangeShapeType="1"/>
              </p:cNvSpPr>
              <p:nvPr/>
            </p:nvSpPr>
            <p:spPr bwMode="auto">
              <a:xfrm rot="-5400000">
                <a:off x="1330" y="11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Line 35"/>
              <p:cNvSpPr>
                <a:spLocks noChangeShapeType="1"/>
              </p:cNvSpPr>
              <p:nvPr/>
            </p:nvSpPr>
            <p:spPr bwMode="auto">
              <a:xfrm rot="-5400000">
                <a:off x="1330" y="15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Text Box 36"/>
              <p:cNvSpPr txBox="1">
                <a:spLocks noChangeArrowheads="1"/>
              </p:cNvSpPr>
              <p:nvPr/>
            </p:nvSpPr>
            <p:spPr bwMode="auto">
              <a:xfrm>
                <a:off x="1290" y="880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  <p:sp>
            <p:nvSpPr>
              <p:cNvPr id="42021" name="Text Box 37"/>
              <p:cNvSpPr txBox="1">
                <a:spLocks noChangeArrowheads="1"/>
              </p:cNvSpPr>
              <p:nvPr/>
            </p:nvSpPr>
            <p:spPr bwMode="auto">
              <a:xfrm>
                <a:off x="1290" y="1552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</p:grpSp>
        <p:grpSp>
          <p:nvGrpSpPr>
            <p:cNvPr id="42033" name="Group 49"/>
            <p:cNvGrpSpPr>
              <a:grpSpLocks/>
            </p:cNvGrpSpPr>
            <p:nvPr/>
          </p:nvGrpSpPr>
          <p:grpSpPr bwMode="auto">
            <a:xfrm>
              <a:off x="3913" y="864"/>
              <a:ext cx="559" cy="976"/>
              <a:chOff x="2249" y="2096"/>
              <a:chExt cx="559" cy="976"/>
            </a:xfrm>
          </p:grpSpPr>
          <p:sp>
            <p:nvSpPr>
              <p:cNvPr id="42024" name="Text Box 40"/>
              <p:cNvSpPr txBox="1">
                <a:spLocks noChangeArrowheads="1"/>
              </p:cNvSpPr>
              <p:nvPr/>
            </p:nvSpPr>
            <p:spPr bwMode="auto">
              <a:xfrm>
                <a:off x="2255" y="2457"/>
                <a:ext cx="5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N   H</a:t>
                </a:r>
              </a:p>
            </p:txBody>
          </p:sp>
          <p:sp>
            <p:nvSpPr>
              <p:cNvPr id="42025" name="Line 41"/>
              <p:cNvSpPr>
                <a:spLocks noChangeShapeType="1"/>
              </p:cNvSpPr>
              <p:nvPr/>
            </p:nvSpPr>
            <p:spPr bwMode="auto">
              <a:xfrm>
                <a:off x="2457" y="260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Line 42"/>
              <p:cNvSpPr>
                <a:spLocks noChangeShapeType="1"/>
              </p:cNvSpPr>
              <p:nvPr/>
            </p:nvSpPr>
            <p:spPr bwMode="auto">
              <a:xfrm rot="-5400000">
                <a:off x="2305" y="241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Line 43"/>
              <p:cNvSpPr>
                <a:spLocks noChangeShapeType="1"/>
              </p:cNvSpPr>
              <p:nvPr/>
            </p:nvSpPr>
            <p:spPr bwMode="auto">
              <a:xfrm rot="-5400000">
                <a:off x="2305" y="277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1" name="Text Box 47"/>
              <p:cNvSpPr txBox="1">
                <a:spLocks noChangeArrowheads="1"/>
              </p:cNvSpPr>
              <p:nvPr/>
            </p:nvSpPr>
            <p:spPr bwMode="auto">
              <a:xfrm>
                <a:off x="2249" y="278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  <p:sp>
            <p:nvSpPr>
              <p:cNvPr id="42032" name="Text Box 48"/>
              <p:cNvSpPr txBox="1">
                <a:spLocks noChangeArrowheads="1"/>
              </p:cNvSpPr>
              <p:nvPr/>
            </p:nvSpPr>
            <p:spPr bwMode="auto">
              <a:xfrm>
                <a:off x="2257" y="2096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</p:grpSp>
      </p:grp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2279650" y="4230688"/>
            <a:ext cx="462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No protons donated or accepted!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 animBg="1"/>
      <p:bldP spid="42001" grpId="0" autoUpdateAnimBg="0"/>
      <p:bldP spid="42002" grpId="0" autoUpdateAnimBg="0"/>
      <p:bldP spid="42003" grpId="0" animBg="1"/>
      <p:bldP spid="42011" grpId="0" autoUpdateAnimBg="0"/>
      <p:bldP spid="4203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4C61-5D9B-45A0-983C-8BAB1BE3CE15}" type="slidenum">
              <a:rPr lang="en-US"/>
              <a:pPr/>
              <a:t>42</a:t>
            </a:fld>
            <a:endParaRPr 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73063" y="115888"/>
            <a:ext cx="846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Chemistry In Action:</a:t>
            </a:r>
            <a:r>
              <a:rPr lang="en-US"/>
              <a:t> Antacids and the Stomach pH Balance</a:t>
            </a:r>
            <a:endParaRPr lang="en-US" b="1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5029200" y="1050925"/>
            <a:ext cx="3984625" cy="804863"/>
            <a:chOff x="3168" y="662"/>
            <a:chExt cx="2510" cy="507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3168" y="662"/>
              <a:ext cx="18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NaHCO</a:t>
              </a:r>
              <a:r>
                <a:rPr lang="en-US" sz="2000" baseline="-25000"/>
                <a:t>3</a:t>
              </a:r>
              <a:r>
                <a:rPr lang="en-US" sz="2000"/>
                <a:t> (</a:t>
              </a:r>
              <a:r>
                <a:rPr lang="en-US" sz="2000" i="1"/>
                <a:t>aq</a:t>
              </a:r>
              <a:r>
                <a:rPr lang="en-US" sz="2000"/>
                <a:t>) + HCl 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3494" y="919"/>
              <a:ext cx="21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NaCl (</a:t>
              </a:r>
              <a:r>
                <a:rPr lang="en-US" sz="2000" i="1"/>
                <a:t>aq</a:t>
              </a:r>
              <a:r>
                <a:rPr lang="en-US" sz="2000"/>
                <a:t>) + H</a:t>
              </a:r>
              <a:r>
                <a:rPr lang="en-US" sz="2000" baseline="-25000"/>
                <a:t>2</a:t>
              </a:r>
              <a:r>
                <a:rPr lang="en-US" sz="2000"/>
                <a:t>O (</a:t>
              </a:r>
              <a:r>
                <a:rPr lang="en-US" sz="2000" i="1"/>
                <a:t>l</a:t>
              </a:r>
              <a:r>
                <a:rPr lang="en-US" sz="2000"/>
                <a:t>) + CO</a:t>
              </a:r>
              <a:r>
                <a:rPr lang="en-US" sz="2000" baseline="-25000"/>
                <a:t>2</a:t>
              </a:r>
              <a:r>
                <a:rPr lang="en-US" sz="2000"/>
                <a:t> (</a:t>
              </a:r>
              <a:r>
                <a:rPr lang="en-US" sz="2000" i="1"/>
                <a:t>g</a:t>
              </a:r>
              <a:r>
                <a:rPr lang="en-US" sz="2000"/>
                <a:t>)</a:t>
              </a:r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>
              <a:off x="4992" y="80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228600" y="5029200"/>
            <a:ext cx="4038600" cy="804863"/>
            <a:chOff x="240" y="3168"/>
            <a:chExt cx="2544" cy="507"/>
          </a:xfrm>
        </p:grpSpPr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240" y="3168"/>
              <a:ext cx="18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Mg(OH)</a:t>
              </a:r>
              <a:r>
                <a:rPr lang="en-US" sz="2000" baseline="-25000"/>
                <a:t>2</a:t>
              </a:r>
              <a:r>
                <a:rPr lang="en-US" sz="2000"/>
                <a:t> (</a:t>
              </a:r>
              <a:r>
                <a:rPr lang="en-US" sz="2000" i="1"/>
                <a:t>s</a:t>
              </a:r>
              <a:r>
                <a:rPr lang="en-US" sz="2000"/>
                <a:t>) + 2HCl 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1154" y="3425"/>
              <a:ext cx="16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MgCl</a:t>
              </a:r>
              <a:r>
                <a:rPr lang="en-US" sz="2000" baseline="-25000"/>
                <a:t>2</a:t>
              </a:r>
              <a:r>
                <a:rPr lang="en-US" sz="2000"/>
                <a:t> (</a:t>
              </a:r>
              <a:r>
                <a:rPr lang="en-US" sz="2000" i="1"/>
                <a:t>aq</a:t>
              </a:r>
              <a:r>
                <a:rPr lang="en-US" sz="2000"/>
                <a:t>) + 2H</a:t>
              </a:r>
              <a:r>
                <a:rPr lang="en-US" sz="2000" baseline="-25000"/>
                <a:t>2</a:t>
              </a:r>
              <a:r>
                <a:rPr lang="en-US" sz="2000"/>
                <a:t>O 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>
              <a:off x="2064" y="330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79638"/>
            <a:ext cx="42672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39775"/>
            <a:ext cx="50292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747C-B0FE-49FC-90E5-222979EFABB0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76200" y="1143000"/>
            <a:ext cx="4198938" cy="457200"/>
            <a:chOff x="518" y="3289"/>
            <a:chExt cx="2645" cy="288"/>
          </a:xfrm>
        </p:grpSpPr>
        <p:sp>
          <p:nvSpPr>
            <p:cNvPr id="8195" name="Line 3"/>
            <p:cNvSpPr>
              <a:spLocks noChangeShapeType="1"/>
            </p:cNvSpPr>
            <p:nvPr/>
          </p:nvSpPr>
          <p:spPr bwMode="auto">
            <a:xfrm>
              <a:off x="1216" y="3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Line 4"/>
            <p:cNvSpPr>
              <a:spLocks noChangeShapeType="1"/>
            </p:cNvSpPr>
            <p:nvPr/>
          </p:nvSpPr>
          <p:spPr bwMode="auto">
            <a:xfrm flipH="1">
              <a:off x="1216" y="34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518" y="3289"/>
              <a:ext cx="26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</p:grp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3488" y="141288"/>
            <a:ext cx="4160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The Ion Product of Water</a:t>
            </a:r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4419600" y="914400"/>
            <a:ext cx="2133600" cy="862013"/>
            <a:chOff x="624" y="1329"/>
            <a:chExt cx="1344" cy="543"/>
          </a:xfrm>
        </p:grpSpPr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624" y="1466"/>
              <a:ext cx="4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c</a:t>
              </a:r>
              <a:r>
                <a:rPr lang="en-US"/>
                <a:t> =</a:t>
              </a:r>
              <a:endParaRPr lang="en-US" i="1"/>
            </a:p>
          </p:txBody>
        </p:sp>
        <p:grpSp>
          <p:nvGrpSpPr>
            <p:cNvPr id="8207" name="Group 15"/>
            <p:cNvGrpSpPr>
              <a:grpSpLocks/>
            </p:cNvGrpSpPr>
            <p:nvPr/>
          </p:nvGrpSpPr>
          <p:grpSpPr bwMode="auto">
            <a:xfrm>
              <a:off x="1087" y="1329"/>
              <a:ext cx="881" cy="543"/>
              <a:chOff x="1416" y="1329"/>
              <a:chExt cx="881" cy="543"/>
            </a:xfrm>
          </p:grpSpPr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1416" y="1329"/>
                <a:ext cx="8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[H</a:t>
                </a:r>
                <a:r>
                  <a:rPr lang="en-US" baseline="30000"/>
                  <a:t>+</a:t>
                </a:r>
                <a:r>
                  <a:rPr lang="en-US"/>
                  <a:t>][OH</a:t>
                </a:r>
                <a:r>
                  <a:rPr lang="en-US" sz="2800" baseline="30000"/>
                  <a:t>-</a:t>
                </a:r>
                <a:r>
                  <a:rPr lang="en-US"/>
                  <a:t>]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1564" y="1584"/>
                <a:ext cx="5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[H</a:t>
                </a:r>
                <a:r>
                  <a:rPr lang="en-US" baseline="-25000"/>
                  <a:t>2</a:t>
                </a:r>
                <a:r>
                  <a:rPr lang="en-US"/>
                  <a:t>O]</a:t>
                </a:r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1440" y="1601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23063" y="1130300"/>
            <a:ext cx="242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-25000"/>
              <a:t>2</a:t>
            </a:r>
            <a:r>
              <a:rPr lang="en-US"/>
              <a:t>O] </a:t>
            </a:r>
            <a:r>
              <a:rPr lang="en-US">
                <a:sym typeface="Symbol" pitchFamily="18" charset="2"/>
              </a:rPr>
              <a:t>= constant</a:t>
            </a:r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832100" y="1981200"/>
            <a:ext cx="348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c</a:t>
            </a:r>
            <a:r>
              <a:rPr lang="en-US"/>
              <a:t>[H</a:t>
            </a:r>
            <a:r>
              <a:rPr lang="en-US" baseline="-25000"/>
              <a:t>2</a:t>
            </a:r>
            <a:r>
              <a:rPr lang="en-US"/>
              <a:t>O] = </a:t>
            </a:r>
            <a:r>
              <a:rPr lang="en-US" i="1"/>
              <a:t>K</a:t>
            </a:r>
            <a:r>
              <a:rPr lang="en-US" i="1" baseline="-25000"/>
              <a:t>w</a:t>
            </a:r>
            <a:r>
              <a:rPr lang="en-US"/>
              <a:t> = [H</a:t>
            </a:r>
            <a:r>
              <a:rPr lang="en-US" baseline="30000"/>
              <a:t>+</a:t>
            </a:r>
            <a:r>
              <a:rPr lang="en-US"/>
              <a:t>][OH</a:t>
            </a:r>
            <a:r>
              <a:rPr lang="en-US" sz="2800" baseline="30000"/>
              <a:t>-</a:t>
            </a:r>
            <a:r>
              <a:rPr lang="en-US"/>
              <a:t>]</a:t>
            </a:r>
            <a:endParaRPr lang="en-US" sz="2800" i="1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52400" y="28194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</a:t>
            </a:r>
            <a:r>
              <a:rPr lang="en-US" b="1" i="1"/>
              <a:t>ion-product constant</a:t>
            </a:r>
            <a:r>
              <a:rPr lang="en-US"/>
              <a:t> (</a:t>
            </a:r>
            <a:r>
              <a:rPr lang="en-US" b="1" i="1"/>
              <a:t>K</a:t>
            </a:r>
            <a:r>
              <a:rPr lang="en-US" b="1" i="1" baseline="-25000"/>
              <a:t>w</a:t>
            </a:r>
            <a:r>
              <a:rPr lang="en-US"/>
              <a:t>) is the product of the molar concentrations of H</a:t>
            </a:r>
            <a:r>
              <a:rPr lang="en-US" baseline="30000"/>
              <a:t>+</a:t>
            </a:r>
            <a:r>
              <a:rPr lang="en-US"/>
              <a:t> and OH</a:t>
            </a:r>
            <a:r>
              <a:rPr lang="en-US" baseline="30000"/>
              <a:t>-</a:t>
            </a:r>
            <a:r>
              <a:rPr lang="en-US"/>
              <a:t> ions </a:t>
            </a:r>
            <a:r>
              <a:rPr lang="en-US" b="1"/>
              <a:t>at a particular temperature.</a:t>
            </a:r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61938" y="4683125"/>
            <a:ext cx="4068762" cy="10604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pPr algn="ctr"/>
            <a:r>
              <a:rPr lang="en-US"/>
              <a:t>At 25</a:t>
            </a:r>
            <a:r>
              <a:rPr lang="en-US" baseline="30000"/>
              <a:t>0</a:t>
            </a:r>
            <a:r>
              <a:rPr lang="en-US"/>
              <a:t>C</a:t>
            </a:r>
          </a:p>
          <a:p>
            <a:pPr algn="ctr"/>
            <a:r>
              <a:rPr lang="en-US" i="1"/>
              <a:t>K</a:t>
            </a:r>
            <a:r>
              <a:rPr lang="en-US" i="1" baseline="-25000"/>
              <a:t>w</a:t>
            </a:r>
            <a:r>
              <a:rPr lang="en-US"/>
              <a:t> = [H</a:t>
            </a:r>
            <a:r>
              <a:rPr lang="en-US" baseline="30000"/>
              <a:t>+</a:t>
            </a:r>
            <a:r>
              <a:rPr lang="en-US"/>
              <a:t>][OH</a:t>
            </a:r>
            <a:r>
              <a:rPr lang="en-US" sz="2800" baseline="30000"/>
              <a:t>-</a:t>
            </a:r>
            <a:r>
              <a:rPr lang="en-US"/>
              <a:t>] = 1.0 x 10</a:t>
            </a:r>
            <a:r>
              <a:rPr lang="en-US" sz="2800" baseline="30000"/>
              <a:t>-</a:t>
            </a:r>
            <a:r>
              <a:rPr lang="en-US" baseline="30000"/>
              <a:t>14</a:t>
            </a:r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724400" y="441960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= [OH</a:t>
            </a:r>
            <a:r>
              <a:rPr lang="en-US" baseline="30000"/>
              <a:t>-</a:t>
            </a:r>
            <a:r>
              <a:rPr lang="en-US"/>
              <a:t>]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724400" y="489585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&gt; [OH</a:t>
            </a:r>
            <a:r>
              <a:rPr lang="en-US" baseline="30000"/>
              <a:t>-</a:t>
            </a:r>
            <a:r>
              <a:rPr lang="en-US"/>
              <a:t>]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724400" y="537210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&lt; [OH</a:t>
            </a:r>
            <a:r>
              <a:rPr lang="en-US" baseline="30000"/>
              <a:t>-</a:t>
            </a:r>
            <a:r>
              <a:rPr lang="en-US"/>
              <a:t>]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781800" y="3962400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u="sng"/>
              <a:t>Solution Is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7091363" y="44196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neutral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167563" y="489585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acidic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202488" y="53721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basic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utoUpdateAnimBg="0"/>
      <p:bldP spid="8209" grpId="0" autoUpdateAnimBg="0"/>
      <p:bldP spid="8210" grpId="0" autoUpdateAnimBg="0"/>
      <p:bldP spid="8211" grpId="0" animBg="1" autoUpdateAnimBg="0"/>
      <p:bldP spid="8213" grpId="0" autoUpdateAnimBg="0"/>
      <p:bldP spid="8214" grpId="0" autoUpdateAnimBg="0"/>
      <p:bldP spid="8215" grpId="0" autoUpdateAnimBg="0"/>
      <p:bldP spid="8216" grpId="0" autoUpdateAnimBg="0"/>
      <p:bldP spid="8217" grpId="0" autoUpdateAnimBg="0"/>
      <p:bldP spid="8218" grpId="0" autoUpdateAnimBg="0"/>
      <p:bldP spid="82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7BC-5A84-4EA4-98D6-C050D2C26D0C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320675"/>
            <a:ext cx="887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concentration of OH</a:t>
            </a:r>
            <a:r>
              <a:rPr lang="en-US" baseline="30000">
                <a:solidFill>
                  <a:schemeClr val="accent2"/>
                </a:solidFill>
              </a:rPr>
              <a:t>-</a:t>
            </a:r>
            <a:r>
              <a:rPr lang="en-US">
                <a:solidFill>
                  <a:schemeClr val="accent2"/>
                </a:solidFill>
              </a:rPr>
              <a:t> ions in a HCl solution whose hydrogen ion concentration is 1.3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?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57475" y="1487488"/>
            <a:ext cx="383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K</a:t>
            </a:r>
            <a:r>
              <a:rPr lang="en-US" i="1" baseline="-25000"/>
              <a:t>w</a:t>
            </a:r>
            <a:r>
              <a:rPr lang="en-US"/>
              <a:t> = [H</a:t>
            </a:r>
            <a:r>
              <a:rPr lang="en-US" baseline="30000"/>
              <a:t>+</a:t>
            </a:r>
            <a:r>
              <a:rPr lang="en-US"/>
              <a:t>][OH</a:t>
            </a:r>
            <a:r>
              <a:rPr lang="en-US" sz="2800" baseline="30000"/>
              <a:t>-</a:t>
            </a:r>
            <a:r>
              <a:rPr lang="en-US"/>
              <a:t>] = 1.0 x 10</a:t>
            </a:r>
            <a:r>
              <a:rPr lang="en-US" sz="2800" baseline="30000"/>
              <a:t>-</a:t>
            </a:r>
            <a:r>
              <a:rPr lang="en-US" baseline="30000"/>
              <a:t>14</a:t>
            </a:r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79825" y="24780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= 1.3 </a:t>
            </a:r>
            <a:r>
              <a:rPr lang="en-US" i="1"/>
              <a:t>M</a:t>
            </a:r>
            <a:endParaRPr lang="en-US"/>
          </a:p>
        </p:txBody>
      </p: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2057400" y="3581400"/>
            <a:ext cx="1806575" cy="900113"/>
            <a:chOff x="1296" y="2256"/>
            <a:chExt cx="1138" cy="567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296" y="2401"/>
              <a:ext cx="7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[OH</a:t>
              </a:r>
              <a:r>
                <a:rPr lang="en-US" baseline="30000"/>
                <a:t>-</a:t>
              </a:r>
              <a:r>
                <a:rPr lang="en-US"/>
                <a:t>] =</a:t>
              </a:r>
            </a:p>
          </p:txBody>
        </p: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1998" y="2256"/>
              <a:ext cx="436" cy="567"/>
              <a:chOff x="1696" y="2617"/>
              <a:chExt cx="436" cy="567"/>
            </a:xfrm>
          </p:grpSpPr>
          <p:sp>
            <p:nvSpPr>
              <p:cNvPr id="9223" name="Text Box 7"/>
              <p:cNvSpPr txBox="1">
                <a:spLocks noChangeArrowheads="1"/>
              </p:cNvSpPr>
              <p:nvPr/>
            </p:nvSpPr>
            <p:spPr bwMode="auto">
              <a:xfrm>
                <a:off x="1746" y="2617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w</a:t>
                </a:r>
                <a:endParaRPr lang="en-US" i="1"/>
              </a:p>
            </p:txBody>
          </p:sp>
          <p:sp>
            <p:nvSpPr>
              <p:cNvPr id="9224" name="Text Box 8"/>
              <p:cNvSpPr txBox="1">
                <a:spLocks noChangeArrowheads="1"/>
              </p:cNvSpPr>
              <p:nvPr/>
            </p:nvSpPr>
            <p:spPr bwMode="auto">
              <a:xfrm>
                <a:off x="1696" y="2896"/>
                <a:ext cx="4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[H</a:t>
                </a:r>
                <a:r>
                  <a:rPr lang="en-US" baseline="30000"/>
                  <a:t>+</a:t>
                </a:r>
                <a:r>
                  <a:rPr lang="en-US"/>
                  <a:t>]</a:t>
                </a:r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>
                <a:off x="1746" y="291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3794125" y="3581400"/>
            <a:ext cx="1593850" cy="900113"/>
            <a:chOff x="2390" y="2256"/>
            <a:chExt cx="1004" cy="567"/>
          </a:xfrm>
        </p:grpSpPr>
        <p:grpSp>
          <p:nvGrpSpPr>
            <p:cNvPr id="9232" name="Group 16"/>
            <p:cNvGrpSpPr>
              <a:grpSpLocks/>
            </p:cNvGrpSpPr>
            <p:nvPr/>
          </p:nvGrpSpPr>
          <p:grpSpPr bwMode="auto">
            <a:xfrm>
              <a:off x="2570" y="2256"/>
              <a:ext cx="824" cy="567"/>
              <a:chOff x="2589" y="2568"/>
              <a:chExt cx="824" cy="567"/>
            </a:xfrm>
          </p:grpSpPr>
          <p:sp>
            <p:nvSpPr>
              <p:cNvPr id="9229" name="Text Box 13"/>
              <p:cNvSpPr txBox="1">
                <a:spLocks noChangeArrowheads="1"/>
              </p:cNvSpPr>
              <p:nvPr/>
            </p:nvSpPr>
            <p:spPr bwMode="auto">
              <a:xfrm>
                <a:off x="2589" y="2568"/>
                <a:ext cx="8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 x 10</a:t>
                </a:r>
                <a:r>
                  <a:rPr lang="en-US" baseline="30000"/>
                  <a:t>-14</a:t>
                </a:r>
                <a:endParaRPr lang="en-US"/>
              </a:p>
            </p:txBody>
          </p:sp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2807" y="2847"/>
                <a:ext cx="3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1.3</a:t>
                </a:r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>
                <a:off x="2640" y="2863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2390" y="240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308600" y="38100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7.7 x 10</a:t>
            </a:r>
            <a:r>
              <a:rPr lang="en-US" baseline="30000"/>
              <a:t>-15</a:t>
            </a:r>
            <a:r>
              <a:rPr lang="en-US"/>
              <a:t> </a:t>
            </a:r>
            <a:r>
              <a:rPr lang="en-US" i="1"/>
              <a:t>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4802-F1E2-42D1-8A5A-CD96EC3B4EB7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2050" y="65088"/>
            <a:ext cx="4298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pH – A Measure of Acidity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36938" y="1071563"/>
            <a:ext cx="2278062" cy="7572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pH = </a:t>
            </a:r>
            <a:r>
              <a:rPr lang="en-US" sz="2800"/>
              <a:t>-</a:t>
            </a:r>
            <a:r>
              <a:rPr lang="en-US"/>
              <a:t>log [H</a:t>
            </a:r>
            <a:r>
              <a:rPr lang="en-US" baseline="30000"/>
              <a:t>+</a:t>
            </a:r>
            <a:r>
              <a:rPr lang="en-US"/>
              <a:t>]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22525" y="293370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= [OH</a:t>
            </a:r>
            <a:r>
              <a:rPr lang="en-US" baseline="30000"/>
              <a:t>-</a:t>
            </a:r>
            <a:r>
              <a:rPr lang="en-US"/>
              <a:t>]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22525" y="340995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&gt; [OH</a:t>
            </a:r>
            <a:r>
              <a:rPr lang="en-US" baseline="30000"/>
              <a:t>-</a:t>
            </a:r>
            <a:r>
              <a:rPr lang="en-US"/>
              <a:t>]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422525" y="388620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&lt; [OH</a:t>
            </a:r>
            <a:r>
              <a:rPr lang="en-US" baseline="30000"/>
              <a:t>-</a:t>
            </a:r>
            <a:r>
              <a:rPr lang="en-US"/>
              <a:t>]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" y="2476500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u="sng"/>
              <a:t>Solution Is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6763" y="29337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neutral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42963" y="340995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acidic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77888" y="3886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basic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67238" y="2933700"/>
            <a:ext cx="204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= 1 x 10</a:t>
            </a:r>
            <a:r>
              <a:rPr lang="en-US" baseline="30000"/>
              <a:t>-7</a:t>
            </a:r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567238" y="3403600"/>
            <a:ext cx="204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&gt; 1 x 10</a:t>
            </a:r>
            <a:r>
              <a:rPr lang="en-US" baseline="30000"/>
              <a:t>-7</a:t>
            </a:r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0" y="3886200"/>
            <a:ext cx="204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&lt; 1 x 10</a:t>
            </a:r>
            <a:r>
              <a:rPr lang="en-US" baseline="30000"/>
              <a:t>-7</a:t>
            </a:r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138988" y="29337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= 7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138988" y="3403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pH &lt; 7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138988" y="38862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pH &gt; 7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916488" y="2476500"/>
            <a:ext cx="126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u="sng"/>
              <a:t>At 25</a:t>
            </a:r>
            <a:r>
              <a:rPr lang="en-US" b="1" u="sng" baseline="30000"/>
              <a:t>0</a:t>
            </a:r>
            <a:r>
              <a:rPr lang="en-US" b="1" u="sng"/>
              <a:t>C</a:t>
            </a:r>
          </a:p>
        </p:txBody>
      </p: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3455988" y="5257800"/>
            <a:ext cx="658812" cy="762000"/>
            <a:chOff x="2177" y="3312"/>
            <a:chExt cx="415" cy="480"/>
          </a:xfrm>
        </p:grpSpPr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2177" y="3408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pH </a:t>
              </a:r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 flipV="1">
              <a:off x="2571" y="331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4937125" y="5257800"/>
            <a:ext cx="854075" cy="762000"/>
            <a:chOff x="3110" y="3312"/>
            <a:chExt cx="538" cy="480"/>
          </a:xfrm>
        </p:grpSpPr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3110" y="3408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[H</a:t>
              </a:r>
              <a:r>
                <a:rPr lang="en-US" baseline="30000"/>
                <a:t>+</a:t>
              </a:r>
              <a:r>
                <a:rPr lang="en-US"/>
                <a:t>]</a:t>
              </a: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3648" y="331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  <p:bldP spid="10252" grpId="0" autoUpdateAnimBg="0"/>
      <p:bldP spid="10253" grpId="0" autoUpdateAnimBg="0"/>
      <p:bldP spid="10254" grpId="0" autoUpdateAnimBg="0"/>
      <p:bldP spid="10255" grpId="0" autoUpdateAnimBg="0"/>
      <p:bldP spid="10256" grpId="0" autoUpdateAnimBg="0"/>
      <p:bldP spid="102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16B1-ADA9-4A8C-91E7-6848BA1561AE}" type="slidenum">
              <a:rPr lang="en-US"/>
              <a:pPr/>
              <a:t>8</a:t>
            </a:fld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99000" y="685800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pOH = -log [OH</a:t>
            </a:r>
            <a:r>
              <a:rPr lang="en-US" baseline="30000"/>
              <a:t>-</a:t>
            </a:r>
            <a:r>
              <a:rPr lang="en-US"/>
              <a:t>]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19550" y="1397000"/>
            <a:ext cx="380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][OH</a:t>
            </a:r>
            <a:r>
              <a:rPr lang="en-US" baseline="30000"/>
              <a:t>-</a:t>
            </a:r>
            <a:r>
              <a:rPr lang="en-US"/>
              <a:t>] = </a:t>
            </a:r>
            <a:r>
              <a:rPr lang="en-US" i="1"/>
              <a:t>K</a:t>
            </a:r>
            <a:r>
              <a:rPr lang="en-US" i="1" baseline="-25000"/>
              <a:t>w</a:t>
            </a:r>
            <a:r>
              <a:rPr lang="en-US"/>
              <a:t> = 1.0 x 10</a:t>
            </a:r>
            <a:r>
              <a:rPr lang="en-US" baseline="30000"/>
              <a:t>-14</a:t>
            </a:r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62400" y="2108200"/>
            <a:ext cx="391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-log [H</a:t>
            </a:r>
            <a:r>
              <a:rPr lang="en-US" baseline="30000"/>
              <a:t>+</a:t>
            </a:r>
            <a:r>
              <a:rPr lang="en-US"/>
              <a:t>] – log [OH</a:t>
            </a:r>
            <a:r>
              <a:rPr lang="en-US" baseline="30000"/>
              <a:t>-</a:t>
            </a:r>
            <a:r>
              <a:rPr lang="en-US"/>
              <a:t>] = 14.00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92638" y="28194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+ pOH = 14.00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3733800"/>
            <a:ext cx="3724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24225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794125" y="152400"/>
            <a:ext cx="410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Other important relationships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0" y="63246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  <p:bldP spid="11270" grpId="0" autoUpdateAnimBg="0"/>
      <p:bldP spid="11271" grpId="0" autoUpdateAnimBg="0"/>
      <p:bldP spid="11278" grpId="0"/>
      <p:bldP spid="112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9783-F789-44F7-9827-BAA344FE3EC3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320675"/>
            <a:ext cx="8870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The pH of rainwater collected in a certain region of the northeastern United States on a particular day was 4.82.  What is the H</a:t>
            </a:r>
            <a:r>
              <a:rPr lang="en-US" baseline="30000">
                <a:solidFill>
                  <a:schemeClr val="accent2"/>
                </a:solidFill>
              </a:rPr>
              <a:t>+</a:t>
            </a:r>
            <a:r>
              <a:rPr lang="en-US">
                <a:solidFill>
                  <a:schemeClr val="accent2"/>
                </a:solidFill>
              </a:rPr>
              <a:t> ion concentration of the rainwater?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552825" y="1614488"/>
            <a:ext cx="2039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pH = </a:t>
            </a:r>
            <a:r>
              <a:rPr lang="en-US" sz="2800"/>
              <a:t>-</a:t>
            </a:r>
            <a:r>
              <a:rPr lang="en-US"/>
              <a:t>log [H</a:t>
            </a:r>
            <a:r>
              <a:rPr lang="en-US" baseline="30000"/>
              <a:t>+</a:t>
            </a:r>
            <a:r>
              <a:rPr lang="en-US"/>
              <a:t>]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81250" y="2224088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[H</a:t>
            </a:r>
            <a:r>
              <a:rPr lang="en-US" baseline="30000"/>
              <a:t>+</a:t>
            </a:r>
            <a:r>
              <a:rPr lang="en-US"/>
              <a:t>] = 10</a:t>
            </a:r>
            <a:r>
              <a:rPr lang="en-US" baseline="30000"/>
              <a:t>-pH</a:t>
            </a:r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79863" y="2222500"/>
            <a:ext cx="124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10</a:t>
            </a:r>
            <a:r>
              <a:rPr lang="en-US" baseline="30000"/>
              <a:t>-4.82</a:t>
            </a:r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43500" y="2222500"/>
            <a:ext cx="204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1.5 x 10</a:t>
            </a:r>
            <a:r>
              <a:rPr lang="en-US" baseline="30000"/>
              <a:t>-5</a:t>
            </a:r>
            <a:r>
              <a:rPr lang="en-US"/>
              <a:t>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28600" y="323215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The OH</a:t>
            </a:r>
            <a:r>
              <a:rPr lang="en-US" baseline="30000">
                <a:solidFill>
                  <a:schemeClr val="accent2"/>
                </a:solidFill>
              </a:rPr>
              <a:t>-</a:t>
            </a:r>
            <a:r>
              <a:rPr lang="en-US">
                <a:solidFill>
                  <a:schemeClr val="accent2"/>
                </a:solidFill>
              </a:rPr>
              <a:t> ion concentration of a blood sample is 2.5 x 10</a:t>
            </a:r>
            <a:r>
              <a:rPr lang="en-US" baseline="30000">
                <a:solidFill>
                  <a:schemeClr val="accent2"/>
                </a:solidFill>
              </a:rPr>
              <a:t>-7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.  What is the pH of the blood?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238500" y="41148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+ pOH = 14.00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524000" y="4648200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pOH = -log [OH</a:t>
            </a:r>
            <a:r>
              <a:rPr lang="en-US" baseline="30000"/>
              <a:t>-</a:t>
            </a:r>
            <a:r>
              <a:rPr lang="en-US"/>
              <a:t>]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892550" y="4648200"/>
            <a:ext cx="250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-log (2.5 x 10</a:t>
            </a:r>
            <a:r>
              <a:rPr lang="en-US" baseline="30000"/>
              <a:t>-7</a:t>
            </a:r>
            <a:r>
              <a:rPr lang="en-US"/>
              <a:t>)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324600" y="4648200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6.60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755775" y="5257800"/>
            <a:ext cx="563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= 14.00 – pOH = 14.00 – 6.60 = 7.40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utoUpdateAnimBg="0"/>
      <p:bldP spid="12295" grpId="0" autoUpdateAnimBg="0"/>
      <p:bldP spid="12298" grpId="0" autoUpdateAnimBg="0"/>
      <p:bldP spid="12299" grpId="0" autoUpdateAnimBg="0"/>
      <p:bldP spid="12300" grpId="0" autoUpdateAnimBg="0"/>
      <p:bldP spid="12301" grpId="0" autoUpdateAnimBg="0"/>
      <p:bldP spid="12302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2583</Words>
  <Application>Microsoft Office PowerPoint</Application>
  <PresentationFormat>On-screen Show (4:3)</PresentationFormat>
  <Paragraphs>541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Acids and Bases</vt:lpstr>
      <vt:lpstr>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Missouri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creator>J. David Robertson</dc:creator>
  <cp:lastModifiedBy>USER</cp:lastModifiedBy>
  <cp:revision>46</cp:revision>
  <dcterms:created xsi:type="dcterms:W3CDTF">2001-07-29T20:14:37Z</dcterms:created>
  <dcterms:modified xsi:type="dcterms:W3CDTF">2014-03-26T02:51:09Z</dcterms:modified>
</cp:coreProperties>
</file>