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80" r:id="rId7"/>
    <p:sldId id="261" r:id="rId8"/>
    <p:sldId id="285" r:id="rId9"/>
    <p:sldId id="262" r:id="rId10"/>
    <p:sldId id="263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4" r:id="rId20"/>
    <p:sldId id="271" r:id="rId21"/>
    <p:sldId id="272" r:id="rId22"/>
    <p:sldId id="273" r:id="rId23"/>
    <p:sldId id="274" r:id="rId24"/>
    <p:sldId id="281" r:id="rId25"/>
    <p:sldId id="275" r:id="rId26"/>
    <p:sldId id="276" r:id="rId27"/>
    <p:sldId id="277" r:id="rId28"/>
    <p:sldId id="278" r:id="rId29"/>
    <p:sldId id="286" r:id="rId30"/>
    <p:sldId id="279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16" autoAdjust="0"/>
  </p:normalViewPr>
  <p:slideViewPr>
    <p:cSldViewPr>
      <p:cViewPr varScale="1">
        <p:scale>
          <a:sx n="107" d="100"/>
          <a:sy n="107" d="100"/>
        </p:scale>
        <p:origin x="-7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19CCF82-43FC-4B9D-BA9C-FC0B183626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79EA1-C88B-452B-B828-D592AC970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F6DDC-5C9A-4BCB-8C15-D44DF2418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19831-E257-42B5-98E9-2A03550FE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CB6D1-E8A7-450B-B547-C8F2C1EA8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CF1B2-B026-4540-8F8D-18FE05082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13A74-2AE8-47EA-B2CB-E36C7F745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0F78-1969-4CCD-BDE1-36E7544AA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842B8-55E1-40EB-915A-0D38D7FC5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F579C-AC25-4469-8E3E-E0F814941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24824-9D13-487E-9E0F-82B313BC3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E358-4D0D-4A58-872F-473F917A1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D2B7739-DC4F-41A4-BA8B-5D1F8DDDBF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F348-EF6B-496D-BB67-501CF10E8F1A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101600"/>
            <a:ext cx="8153400" cy="1371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Entropy, Free Energy, 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</a:rPr>
              <a:t>and Equilibrium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371600"/>
            <a:ext cx="6400800" cy="609600"/>
          </a:xfrm>
        </p:spPr>
        <p:txBody>
          <a:bodyPr/>
          <a:lstStyle/>
          <a:p>
            <a:r>
              <a:rPr lang="en-US" i="1">
                <a:latin typeface="Arial" charset="0"/>
              </a:rPr>
              <a:t>Chapter 18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70000" y="65071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  <a:cs typeface="Arial" charset="0"/>
              </a:rPr>
              <a:t>Copyright © The McGraw-Hill Companies, Inc.  Permission required for reproduction or display.</a:t>
            </a:r>
            <a:endParaRPr lang="en-US" sz="1200"/>
          </a:p>
        </p:txBody>
      </p:sp>
      <p:pic>
        <p:nvPicPr>
          <p:cNvPr id="3078" name="Picture 6" descr="CHA56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13" y="1981200"/>
            <a:ext cx="3328987" cy="4267200"/>
          </a:xfrm>
          <a:prstGeom prst="rect">
            <a:avLst/>
          </a:prstGeom>
          <a:noFill/>
        </p:spPr>
      </p:pic>
      <p:pic>
        <p:nvPicPr>
          <p:cNvPr id="3079" name="Picture 7" descr="CHA56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2362200"/>
            <a:ext cx="3657600" cy="347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57BC-BE8D-47C5-B846-211BAE38C3B6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14775" y="192088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Entropy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State functions</a:t>
            </a:r>
            <a:r>
              <a:rPr lang="en-US"/>
              <a:t> are properties that are determined by the state of the system, regardless of how that condition was achieved.</a:t>
            </a:r>
            <a:endParaRPr lang="en-US" b="1" i="1"/>
          </a:p>
        </p:txBody>
      </p:sp>
      <p:pic>
        <p:nvPicPr>
          <p:cNvPr id="9220" name="Picture 4" descr="cha56011_0609"/>
          <p:cNvPicPr>
            <a:picLocks noChangeAspect="1" noChangeArrowheads="1"/>
          </p:cNvPicPr>
          <p:nvPr/>
        </p:nvPicPr>
        <p:blipFill>
          <a:blip r:embed="rId2" cstate="print"/>
          <a:srcRect l="3334" b="16853"/>
          <a:stretch>
            <a:fillRect/>
          </a:stretch>
        </p:blipFill>
        <p:spPr bwMode="auto">
          <a:xfrm>
            <a:off x="1828800" y="2930525"/>
            <a:ext cx="53038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65325" y="5518150"/>
            <a:ext cx="5502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Potential energy of </a:t>
            </a:r>
            <a:r>
              <a:rPr lang="en-US">
                <a:solidFill>
                  <a:schemeClr val="accent2"/>
                </a:solidFill>
              </a:rPr>
              <a:t>hiker 1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hiker 2</a:t>
            </a:r>
            <a:r>
              <a:rPr lang="en-US"/>
              <a:t> is the same even though they took different paths.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2286000"/>
            <a:ext cx="676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energy, enthalpy, pressure, volume, temperature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0866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, entropy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7239000" y="2286000"/>
            <a:ext cx="1295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295400" y="2895600"/>
            <a:ext cx="118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Review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36525" y="1676400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/>
      <p:bldP spid="9225" grpId="0"/>
      <p:bldP spid="9228" grpId="0" animBg="1"/>
      <p:bldP spid="9232" grpId="0"/>
      <p:bldP spid="92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EEDD-8550-4C91-B388-041AB93587FA}" type="slidenum">
              <a:rPr lang="en-US"/>
              <a:pPr/>
              <a:t>11</a:t>
            </a:fld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85725"/>
            <a:ext cx="3300412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92D-13F4-4005-98FC-200E64EB5D23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" y="533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First Law of Thermodynamics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can be converted from one form to another but energy cannot be created or destroyed.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" y="2438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Second Law of Thermodynamics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5300" y="32766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entropy of the </a:t>
            </a:r>
            <a:r>
              <a:rPr lang="en-US" b="1"/>
              <a:t>universe</a:t>
            </a:r>
            <a:r>
              <a:rPr lang="en-US"/>
              <a:t> increases in a spontaneous process and remains unchanged in an equilibrium process.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72038" y="4914900"/>
            <a:ext cx="358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univ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sys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surr</a:t>
            </a:r>
            <a:r>
              <a:rPr lang="en-US"/>
              <a:t> &gt; 0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200" y="4914900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Spontaneous process: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72038" y="5562600"/>
            <a:ext cx="358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univ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sys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surr</a:t>
            </a:r>
            <a:r>
              <a:rPr lang="en-US"/>
              <a:t> = 0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38200" y="5562600"/>
            <a:ext cx="293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Equilibrium process: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FAAB-DB19-4AFC-B2FC-56B4BD1DB568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14463" y="60325"/>
            <a:ext cx="634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Entropy Changes in the System (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S</a:t>
            </a:r>
            <a:r>
              <a:rPr lang="en-US" sz="2800" baseline="-25000"/>
              <a:t>sys</a:t>
            </a:r>
            <a:r>
              <a:rPr lang="en-US" sz="2800"/>
              <a:t>)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970213" y="1676400"/>
            <a:ext cx="3227387" cy="457200"/>
            <a:chOff x="1990" y="1177"/>
            <a:chExt cx="2033" cy="288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a</a:t>
              </a:r>
              <a:r>
                <a:rPr lang="en-US"/>
                <a:t>A + </a:t>
              </a:r>
              <a:r>
                <a:rPr lang="en-US" i="1"/>
                <a:t>b</a:t>
              </a:r>
              <a:r>
                <a:rPr lang="en-US"/>
                <a:t>B          </a:t>
              </a:r>
              <a:r>
                <a:rPr lang="en-US" i="1"/>
                <a:t>c</a:t>
              </a:r>
              <a:r>
                <a:rPr lang="en-US"/>
                <a:t>C + </a:t>
              </a:r>
              <a:r>
                <a:rPr lang="en-US" i="1"/>
                <a:t>d</a:t>
              </a:r>
              <a:r>
                <a:rPr lang="en-US"/>
                <a:t>D</a:t>
              </a:r>
              <a:endParaRPr lang="en-US" i="1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0" name="Group 46"/>
          <p:cNvGrpSpPr>
            <a:grpSpLocks/>
          </p:cNvGrpSpPr>
          <p:nvPr/>
        </p:nvGrpSpPr>
        <p:grpSpPr bwMode="auto">
          <a:xfrm>
            <a:off x="1168400" y="2286000"/>
            <a:ext cx="6832600" cy="527050"/>
            <a:chOff x="470" y="1091"/>
            <a:chExt cx="4304" cy="332"/>
          </a:xfrm>
        </p:grpSpPr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470" y="1094"/>
              <a:ext cx="574" cy="329"/>
              <a:chOff x="278" y="2086"/>
              <a:chExt cx="574" cy="329"/>
            </a:xfrm>
          </p:grpSpPr>
          <p:sp>
            <p:nvSpPr>
              <p:cNvPr id="11272" name="Text Box 8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S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256" y="1099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/>
                <a:t>dS</a:t>
              </a:r>
              <a:r>
                <a:rPr lang="en-US" baseline="30000"/>
                <a:t>0</a:t>
              </a:r>
              <a:r>
                <a:rPr lang="en-US"/>
                <a:t>(D)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482" y="1098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/>
                <a:t>cS</a:t>
              </a:r>
              <a:r>
                <a:rPr lang="en-US" baseline="30000"/>
                <a:t>0</a:t>
              </a:r>
              <a:r>
                <a:rPr lang="en-US"/>
                <a:t>(C)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968" y="111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1367" y="1104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2080" y="110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880" y="1104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]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3024" y="109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4032" y="1092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/>
                <a:t>bS</a:t>
              </a:r>
              <a:r>
                <a:rPr lang="en-US" baseline="30000"/>
                <a:t>0</a:t>
              </a:r>
              <a:r>
                <a:rPr lang="en-US"/>
                <a:t>(B)</a:t>
              </a:r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3264" y="1091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/>
                <a:t>aS</a:t>
              </a:r>
              <a:r>
                <a:rPr lang="en-US" baseline="30000"/>
                <a:t>0</a:t>
              </a:r>
              <a:r>
                <a:rPr lang="en-US"/>
                <a:t>(A)</a:t>
              </a:r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168" y="1097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</a:t>
              </a:r>
            </a:p>
          </p:txBody>
        </p: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3862" y="1097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4605" y="1097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]</a:t>
              </a:r>
            </a:p>
          </p:txBody>
        </p:sp>
      </p:grpSp>
      <p:grpSp>
        <p:nvGrpSpPr>
          <p:cNvPr id="11311" name="Group 47"/>
          <p:cNvGrpSpPr>
            <a:grpSpLocks/>
          </p:cNvGrpSpPr>
          <p:nvPr/>
        </p:nvGrpSpPr>
        <p:grpSpPr bwMode="auto">
          <a:xfrm>
            <a:off x="1581150" y="2974975"/>
            <a:ext cx="5975350" cy="530225"/>
            <a:chOff x="847" y="1612"/>
            <a:chExt cx="3764" cy="334"/>
          </a:xfrm>
        </p:grpSpPr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847" y="1617"/>
              <a:ext cx="574" cy="329"/>
              <a:chOff x="278" y="2086"/>
              <a:chExt cx="574" cy="329"/>
            </a:xfrm>
          </p:grpSpPr>
          <p:sp>
            <p:nvSpPr>
              <p:cNvPr id="11296" name="Text Box 3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S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1297" name="Text Box 3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1667" y="1621"/>
              <a:ext cx="1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nS</a:t>
              </a:r>
              <a:r>
                <a:rPr lang="en-US" baseline="30000"/>
                <a:t>0</a:t>
              </a:r>
              <a:r>
                <a:rPr lang="en-US"/>
                <a:t>(products)</a:t>
              </a:r>
            </a:p>
          </p:txBody>
        </p:sp>
        <p:sp>
          <p:nvSpPr>
            <p:cNvPr id="11301" name="Text Box 37"/>
            <p:cNvSpPr txBox="1">
              <a:spLocks noChangeArrowheads="1"/>
            </p:cNvSpPr>
            <p:nvPr/>
          </p:nvSpPr>
          <p:spPr bwMode="auto">
            <a:xfrm>
              <a:off x="1345" y="1635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1609" y="162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303" name="Text Box 39"/>
            <p:cNvSpPr txBox="1">
              <a:spLocks noChangeArrowheads="1"/>
            </p:cNvSpPr>
            <p:nvPr/>
          </p:nvSpPr>
          <p:spPr bwMode="auto">
            <a:xfrm>
              <a:off x="1537" y="162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11305" name="Text Box 41"/>
            <p:cNvSpPr txBox="1">
              <a:spLocks noChangeArrowheads="1"/>
            </p:cNvSpPr>
            <p:nvPr/>
          </p:nvSpPr>
          <p:spPr bwMode="auto">
            <a:xfrm>
              <a:off x="3218" y="1615"/>
              <a:ext cx="1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mS</a:t>
              </a:r>
              <a:r>
                <a:rPr lang="en-US" baseline="30000"/>
                <a:t>0</a:t>
              </a:r>
              <a:r>
                <a:rPr lang="en-US"/>
                <a:t>(reactants)</a:t>
              </a:r>
            </a:p>
          </p:txBody>
        </p:sp>
        <p:sp>
          <p:nvSpPr>
            <p:cNvPr id="11307" name="Text Box 43"/>
            <p:cNvSpPr txBox="1">
              <a:spLocks noChangeArrowheads="1"/>
            </p:cNvSpPr>
            <p:nvPr/>
          </p:nvSpPr>
          <p:spPr bwMode="auto">
            <a:xfrm>
              <a:off x="3160" y="16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3088" y="161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11309" name="Text Box 45"/>
            <p:cNvSpPr txBox="1">
              <a:spLocks noChangeArrowheads="1"/>
            </p:cNvSpPr>
            <p:nvPr/>
          </p:nvSpPr>
          <p:spPr bwMode="auto">
            <a:xfrm>
              <a:off x="2944" y="161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11315" name="Group 51"/>
          <p:cNvGrpSpPr>
            <a:grpSpLocks/>
          </p:cNvGrpSpPr>
          <p:nvPr/>
        </p:nvGrpSpPr>
        <p:grpSpPr bwMode="auto">
          <a:xfrm>
            <a:off x="300038" y="701675"/>
            <a:ext cx="8615362" cy="822325"/>
            <a:chOff x="192" y="394"/>
            <a:chExt cx="5427" cy="518"/>
          </a:xfrm>
        </p:grpSpPr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192" y="394"/>
              <a:ext cx="542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The </a:t>
              </a:r>
              <a:r>
                <a:rPr lang="en-US" b="1"/>
                <a:t>standard entropy of reaction</a:t>
              </a:r>
              <a:r>
                <a:rPr lang="en-US"/>
                <a:t> (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S</a:t>
              </a:r>
              <a:r>
                <a:rPr lang="en-US" baseline="30000"/>
                <a:t>0    </a:t>
              </a:r>
              <a:r>
                <a:rPr lang="en-US"/>
                <a:t>) is the entropy change for a reaction carried out at 1 atm and 25</a:t>
              </a:r>
              <a:r>
                <a:rPr lang="en-US" baseline="30000"/>
                <a:t>0</a:t>
              </a:r>
              <a:r>
                <a:rPr lang="en-US"/>
                <a:t>C.</a:t>
              </a:r>
            </a:p>
          </p:txBody>
        </p:sp>
        <p:sp>
          <p:nvSpPr>
            <p:cNvPr id="11314" name="Text Box 50"/>
            <p:cNvSpPr txBox="1">
              <a:spLocks noChangeArrowheads="1"/>
            </p:cNvSpPr>
            <p:nvPr/>
          </p:nvSpPr>
          <p:spPr bwMode="auto">
            <a:xfrm>
              <a:off x="3548" y="488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rxn</a:t>
              </a:r>
            </a:p>
          </p:txBody>
        </p:sp>
      </p:grpSp>
      <p:grpSp>
        <p:nvGrpSpPr>
          <p:cNvPr id="11348" name="Group 84"/>
          <p:cNvGrpSpPr>
            <a:grpSpLocks/>
          </p:cNvGrpSpPr>
          <p:nvPr/>
        </p:nvGrpSpPr>
        <p:grpSpPr bwMode="auto">
          <a:xfrm>
            <a:off x="228600" y="3657600"/>
            <a:ext cx="8180388" cy="822325"/>
            <a:chOff x="144" y="2304"/>
            <a:chExt cx="5153" cy="518"/>
          </a:xfrm>
        </p:grpSpPr>
        <p:sp>
          <p:nvSpPr>
            <p:cNvPr id="11317" name="Text Box 53"/>
            <p:cNvSpPr txBox="1">
              <a:spLocks noChangeArrowheads="1"/>
            </p:cNvSpPr>
            <p:nvPr/>
          </p:nvSpPr>
          <p:spPr bwMode="auto">
            <a:xfrm>
              <a:off x="144" y="2304"/>
              <a:ext cx="51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What is the standard entropy change for the following reaction at 25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r>
                <a:rPr lang="en-US">
                  <a:solidFill>
                    <a:schemeClr val="accent2"/>
                  </a:solidFill>
                </a:rPr>
                <a:t>C?      2CO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g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+ O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g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         2CO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g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3360" y="268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914400" y="4648200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(CO) = 197.9 J/K</a:t>
            </a:r>
            <a:r>
              <a:rPr lang="en-US" sz="1800">
                <a:cs typeface="Arial" charset="0"/>
              </a:rPr>
              <a:t>•</a:t>
            </a:r>
            <a:r>
              <a:rPr lang="en-US">
                <a:cs typeface="Arial" charset="0"/>
              </a:rPr>
              <a:t>mol</a:t>
            </a:r>
            <a:endParaRPr lang="en-US"/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914400" y="50673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(O</a:t>
            </a:r>
            <a:r>
              <a:rPr lang="en-US" baseline="-25000"/>
              <a:t>2</a:t>
            </a:r>
            <a:r>
              <a:rPr lang="en-US"/>
              <a:t>) = 205.0 J/K</a:t>
            </a:r>
            <a:r>
              <a:rPr lang="en-US" sz="1800">
                <a:cs typeface="Arial" charset="0"/>
              </a:rPr>
              <a:t>•</a:t>
            </a:r>
            <a:r>
              <a:rPr lang="en-US">
                <a:cs typeface="Arial" charset="0"/>
              </a:rPr>
              <a:t>mol</a:t>
            </a:r>
            <a:endParaRPr lang="en-US"/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4724400" y="4648200"/>
            <a:ext cx="347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(CO</a:t>
            </a:r>
            <a:r>
              <a:rPr lang="en-US" baseline="-25000"/>
              <a:t>2</a:t>
            </a:r>
            <a:r>
              <a:rPr lang="en-US"/>
              <a:t>) = 213.6 J/K</a:t>
            </a:r>
            <a:r>
              <a:rPr lang="en-US" sz="1800">
                <a:cs typeface="Arial" charset="0"/>
              </a:rPr>
              <a:t>•</a:t>
            </a:r>
            <a:r>
              <a:rPr lang="en-US">
                <a:cs typeface="Arial" charset="0"/>
              </a:rPr>
              <a:t>mol</a:t>
            </a:r>
            <a:endParaRPr lang="en-US"/>
          </a:p>
        </p:txBody>
      </p:sp>
      <p:grpSp>
        <p:nvGrpSpPr>
          <p:cNvPr id="11342" name="Group 78"/>
          <p:cNvGrpSpPr>
            <a:grpSpLocks/>
          </p:cNvGrpSpPr>
          <p:nvPr/>
        </p:nvGrpSpPr>
        <p:grpSpPr bwMode="auto">
          <a:xfrm>
            <a:off x="1485900" y="5562600"/>
            <a:ext cx="6172200" cy="522288"/>
            <a:chOff x="432" y="3651"/>
            <a:chExt cx="3888" cy="329"/>
          </a:xfrm>
        </p:grpSpPr>
        <p:grpSp>
          <p:nvGrpSpPr>
            <p:cNvPr id="11327" name="Group 63"/>
            <p:cNvGrpSpPr>
              <a:grpSpLocks/>
            </p:cNvGrpSpPr>
            <p:nvPr/>
          </p:nvGrpSpPr>
          <p:grpSpPr bwMode="auto">
            <a:xfrm>
              <a:off x="432" y="3651"/>
              <a:ext cx="574" cy="329"/>
              <a:chOff x="278" y="2086"/>
              <a:chExt cx="574" cy="329"/>
            </a:xfrm>
          </p:grpSpPr>
          <p:sp>
            <p:nvSpPr>
              <p:cNvPr id="11328" name="Text Box 6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S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1329" name="Text Box 6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sp>
          <p:nvSpPr>
            <p:cNvPr id="11332" name="Text Box 68"/>
            <p:cNvSpPr txBox="1">
              <a:spLocks noChangeArrowheads="1"/>
            </p:cNvSpPr>
            <p:nvPr/>
          </p:nvSpPr>
          <p:spPr bwMode="auto">
            <a:xfrm>
              <a:off x="930" y="3669"/>
              <a:ext cx="3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2 x </a:t>
              </a:r>
              <a:r>
                <a:rPr lang="en-US" i="1"/>
                <a:t>S</a:t>
              </a:r>
              <a:r>
                <a:rPr lang="en-US" baseline="30000"/>
                <a:t>0</a:t>
              </a:r>
              <a:r>
                <a:rPr lang="en-US"/>
                <a:t>(CO</a:t>
              </a:r>
              <a:r>
                <a:rPr lang="en-US" baseline="-25000"/>
                <a:t>2</a:t>
              </a:r>
              <a:r>
                <a:rPr lang="en-US"/>
                <a:t>) – [2 x </a:t>
              </a:r>
              <a:r>
                <a:rPr lang="en-US" i="1"/>
                <a:t>S</a:t>
              </a:r>
              <a:r>
                <a:rPr lang="en-US" baseline="30000"/>
                <a:t>0</a:t>
              </a:r>
              <a:r>
                <a:rPr lang="en-US"/>
                <a:t>(CO) + </a:t>
              </a:r>
              <a:r>
                <a:rPr lang="en-US" i="1"/>
                <a:t>S</a:t>
              </a:r>
              <a:r>
                <a:rPr lang="en-US" baseline="30000"/>
                <a:t>0</a:t>
              </a:r>
              <a:r>
                <a:rPr lang="en-US"/>
                <a:t> (O</a:t>
              </a:r>
              <a:r>
                <a:rPr lang="en-US" baseline="-25000"/>
                <a:t>2</a:t>
              </a:r>
              <a:r>
                <a:rPr lang="en-US"/>
                <a:t>)] </a:t>
              </a:r>
            </a:p>
          </p:txBody>
        </p:sp>
      </p:grpSp>
      <p:grpSp>
        <p:nvGrpSpPr>
          <p:cNvPr id="11343" name="Group 79"/>
          <p:cNvGrpSpPr>
            <a:grpSpLocks/>
          </p:cNvGrpSpPr>
          <p:nvPr/>
        </p:nvGrpSpPr>
        <p:grpSpPr bwMode="auto">
          <a:xfrm>
            <a:off x="1498600" y="6107113"/>
            <a:ext cx="6770688" cy="522287"/>
            <a:chOff x="432" y="3651"/>
            <a:chExt cx="4265" cy="329"/>
          </a:xfrm>
        </p:grpSpPr>
        <p:grpSp>
          <p:nvGrpSpPr>
            <p:cNvPr id="11344" name="Group 80"/>
            <p:cNvGrpSpPr>
              <a:grpSpLocks/>
            </p:cNvGrpSpPr>
            <p:nvPr/>
          </p:nvGrpSpPr>
          <p:grpSpPr bwMode="auto">
            <a:xfrm>
              <a:off x="432" y="3651"/>
              <a:ext cx="574" cy="329"/>
              <a:chOff x="278" y="2086"/>
              <a:chExt cx="574" cy="329"/>
            </a:xfrm>
          </p:grpSpPr>
          <p:sp>
            <p:nvSpPr>
              <p:cNvPr id="11345" name="Text Box 81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S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1346" name="Text Box 82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sp>
          <p:nvSpPr>
            <p:cNvPr id="11347" name="Text Box 83"/>
            <p:cNvSpPr txBox="1">
              <a:spLocks noChangeArrowheads="1"/>
            </p:cNvSpPr>
            <p:nvPr/>
          </p:nvSpPr>
          <p:spPr bwMode="auto">
            <a:xfrm>
              <a:off x="930" y="3669"/>
              <a:ext cx="3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427.2 – [395.8 + 205.0] = -173.6 J/K</a:t>
              </a:r>
              <a:r>
                <a:rPr lang="en-US" sz="1800">
                  <a:cs typeface="Arial" charset="0"/>
                </a:rPr>
                <a:t>•</a:t>
              </a:r>
              <a:r>
                <a:rPr lang="en-US">
                  <a:cs typeface="Arial" charset="0"/>
                </a:rPr>
                <a:t>mol</a:t>
              </a:r>
              <a:r>
                <a:rPr 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3" grpId="0" autoUpdateAnimBg="0"/>
      <p:bldP spid="11324" grpId="0" autoUpdateAnimBg="0"/>
      <p:bldP spid="113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3AB1-EF18-485E-B903-4DD97BF9540B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14463" y="60325"/>
            <a:ext cx="634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Entropy Changes in the System (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S</a:t>
            </a:r>
            <a:r>
              <a:rPr lang="en-US" sz="2800" baseline="-25000"/>
              <a:t>sys</a:t>
            </a:r>
            <a:r>
              <a:rPr lang="en-US" sz="2800"/>
              <a:t>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When gases are produced (or consumed)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1392238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If a reaction produces more gas molecules than it consumes,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 &gt; 0.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If the total number of gas molecules diminishes,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 &lt; 0.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/>
              <a:t>If there is no net change in the total number of gas molecules, then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 may be positive or negative BUT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 will be a small number.</a:t>
            </a:r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304800" y="4724400"/>
            <a:ext cx="8180388" cy="822325"/>
            <a:chOff x="192" y="2976"/>
            <a:chExt cx="5153" cy="518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92" y="2976"/>
              <a:ext cx="51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</a:rPr>
                <a:t>What is the sign of the entropy change for the following reaction?                2Zn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s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+ O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g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  <a:r>
                <a:rPr lang="en-US">
                  <a:solidFill>
                    <a:schemeClr val="accent2"/>
                  </a:solidFill>
                </a:rPr>
                <a:t>          2ZnO </a:t>
              </a:r>
              <a:r>
                <a:rPr lang="en-US" sz="2000">
                  <a:solidFill>
                    <a:schemeClr val="accent2"/>
                  </a:solidFill>
                </a:rPr>
                <a:t>(</a:t>
              </a:r>
              <a:r>
                <a:rPr lang="en-US" sz="2000" i="1">
                  <a:solidFill>
                    <a:schemeClr val="accent2"/>
                  </a:solidFill>
                </a:rPr>
                <a:t>s</a:t>
              </a:r>
              <a:r>
                <a:rPr lang="en-US" sz="20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3168" y="3360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33400" y="5715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total number of gas molecules goes down,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is 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 autoUpdateAnimBg="0"/>
      <p:bldP spid="123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7779-E68F-42D3-A23E-CD81DA4830C4}" type="slidenum">
              <a:rPr lang="en-US"/>
              <a:pPr/>
              <a:t>15</a:t>
            </a:fld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27100" y="60325"/>
            <a:ext cx="733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Entropy Changes in the Surroundings (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S</a:t>
            </a:r>
            <a:r>
              <a:rPr lang="en-US" sz="2800" baseline="-25000"/>
              <a:t>surr</a:t>
            </a:r>
            <a:r>
              <a:rPr lang="en-US" sz="2800"/>
              <a:t>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57400" y="4338638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781800" y="4376738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8350" y="5045075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Exothermic Process</a:t>
            </a:r>
          </a:p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surr</a:t>
            </a:r>
            <a:r>
              <a:rPr lang="en-US"/>
              <a:t> &gt; 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94325" y="5045075"/>
            <a:ext cx="3082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Endothermic Process</a:t>
            </a:r>
          </a:p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surr</a:t>
            </a:r>
            <a:r>
              <a:rPr lang="en-US"/>
              <a:t> &lt; 0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4291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1219200"/>
            <a:ext cx="46624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EB1-089D-44C9-B251-3317CD9CC10E}" type="slidenum">
              <a:rPr lang="en-US"/>
              <a:pPr/>
              <a:t>16</a:t>
            </a:fld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" y="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Third Law of Thermodynamics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95300" y="457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entropy of a perfect crystalline substance is zero at the absolute zero of temperature.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07200" y="3200400"/>
            <a:ext cx="157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k </a:t>
            </a:r>
            <a:r>
              <a:rPr lang="en-US"/>
              <a:t>ln</a:t>
            </a:r>
            <a:r>
              <a:rPr lang="en-US" i="1"/>
              <a:t> W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705600" y="3733800"/>
            <a:ext cx="98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W</a:t>
            </a:r>
            <a:r>
              <a:rPr lang="en-US"/>
              <a:t> = 1</a:t>
            </a:r>
            <a:endParaRPr lang="en-US" i="1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807200" y="4267200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0</a:t>
            </a:r>
            <a:endParaRPr lang="en-US" i="1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0960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3" grpId="0" autoUpdateAnimBg="0"/>
      <p:bldP spid="14344" grpId="0" autoUpdateAnimBg="0"/>
      <p:bldP spid="143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6F5C-52CB-4DDB-B421-10D30C94096B}" type="slidenum">
              <a:rPr lang="en-US"/>
              <a:pPr/>
              <a:t>17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872038" y="800100"/>
            <a:ext cx="358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univ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sys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surr</a:t>
            </a:r>
            <a:r>
              <a:rPr lang="en-US"/>
              <a:t> &gt; 0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800100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Spontaneous process: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872038" y="1447800"/>
            <a:ext cx="358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univ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sys</a:t>
            </a:r>
            <a:r>
              <a:rPr lang="en-US"/>
              <a:t> +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surr</a:t>
            </a:r>
            <a:r>
              <a:rPr lang="en-US"/>
              <a:t> = 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293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Equilibrium process: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994025" y="65088"/>
            <a:ext cx="3173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Gibbs Free Energy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81200" y="24384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/>
              <a:t>For a constant temperature and constant pressure process: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201988" y="3200400"/>
            <a:ext cx="272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sys</a:t>
            </a:r>
            <a:r>
              <a:rPr lang="en-US"/>
              <a:t> -T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-25000"/>
              <a:t>sys</a:t>
            </a: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3048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Gibbs free energy (G)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0988" y="4186238"/>
            <a:ext cx="862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/>
              <a:t> &lt; 0     The reaction is spontaneous in the forward direction.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79400" y="4652963"/>
            <a:ext cx="855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/>
              <a:t> &gt; 0     The reaction is nonspontaneous as written.  The </a:t>
            </a:r>
          </a:p>
          <a:p>
            <a:r>
              <a:rPr lang="en-US"/>
              <a:t>                 reaction is spontaneous in the reverse direction.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79400" y="5486400"/>
            <a:ext cx="552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/>
              <a:t> = 0     The reaction is at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554-2C8E-4D4D-A9A8-4B6927A83759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2957513" y="1435100"/>
            <a:ext cx="3227387" cy="457200"/>
            <a:chOff x="1990" y="1177"/>
            <a:chExt cx="2033" cy="288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a</a:t>
              </a:r>
              <a:r>
                <a:rPr lang="en-US"/>
                <a:t>A + </a:t>
              </a:r>
              <a:r>
                <a:rPr lang="en-US" i="1"/>
                <a:t>b</a:t>
              </a:r>
              <a:r>
                <a:rPr lang="en-US"/>
                <a:t>B          </a:t>
              </a:r>
              <a:r>
                <a:rPr lang="en-US" i="1"/>
                <a:t>c</a:t>
              </a:r>
              <a:r>
                <a:rPr lang="en-US"/>
                <a:t>C + </a:t>
              </a:r>
              <a:r>
                <a:rPr lang="en-US" i="1"/>
                <a:t>d</a:t>
              </a:r>
              <a:r>
                <a:rPr lang="en-US"/>
                <a:t>D</a:t>
              </a:r>
              <a:endParaRPr lang="en-US" i="1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228600" y="2119313"/>
            <a:ext cx="7661275" cy="547687"/>
            <a:chOff x="406" y="1440"/>
            <a:chExt cx="4826" cy="345"/>
          </a:xfrm>
        </p:grpSpPr>
        <p:grpSp>
          <p:nvGrpSpPr>
            <p:cNvPr id="16393" name="Group 9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2200" y="1448"/>
              <a:ext cx="880" cy="337"/>
              <a:chOff x="737" y="3670"/>
              <a:chExt cx="880" cy="337"/>
            </a:xfrm>
          </p:grpSpPr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737" y="3670"/>
                <a:ext cx="8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d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r>
                  <a:rPr lang="en-US"/>
                  <a:t> (D)</a:t>
                </a:r>
              </a:p>
            </p:txBody>
          </p:sp>
          <p:sp>
            <p:nvSpPr>
              <p:cNvPr id="16398" name="Text Box 14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1227" y="1447"/>
              <a:ext cx="869" cy="337"/>
              <a:chOff x="748" y="3670"/>
              <a:chExt cx="869" cy="337"/>
            </a:xfrm>
          </p:grpSpPr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c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r>
                  <a:rPr lang="en-US"/>
                  <a:t> (C)</a:t>
                </a:r>
              </a:p>
            </p:txBody>
          </p:sp>
          <p:sp>
            <p:nvSpPr>
              <p:cNvPr id="16401" name="Text Box 1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]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grpSp>
          <p:nvGrpSpPr>
            <p:cNvPr id="16407" name="Group 23"/>
            <p:cNvGrpSpPr>
              <a:grpSpLocks/>
            </p:cNvGrpSpPr>
            <p:nvPr/>
          </p:nvGrpSpPr>
          <p:grpSpPr bwMode="auto">
            <a:xfrm>
              <a:off x="4299" y="1441"/>
              <a:ext cx="869" cy="337"/>
              <a:chOff x="748" y="3670"/>
              <a:chExt cx="869" cy="337"/>
            </a:xfrm>
          </p:grpSpPr>
          <p:sp>
            <p:nvSpPr>
              <p:cNvPr id="16408" name="Text Box 24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b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r>
                  <a:rPr lang="en-US"/>
                  <a:t> (B)</a:t>
                </a:r>
              </a:p>
            </p:txBody>
          </p:sp>
          <p:sp>
            <p:nvSpPr>
              <p:cNvPr id="16409" name="Text Box 2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grpSp>
          <p:nvGrpSpPr>
            <p:cNvPr id="16410" name="Group 26"/>
            <p:cNvGrpSpPr>
              <a:grpSpLocks/>
            </p:cNvGrpSpPr>
            <p:nvPr/>
          </p:nvGrpSpPr>
          <p:grpSpPr bwMode="auto">
            <a:xfrm>
              <a:off x="3315" y="1440"/>
              <a:ext cx="869" cy="337"/>
              <a:chOff x="748" y="3670"/>
              <a:chExt cx="869" cy="337"/>
            </a:xfrm>
          </p:grpSpPr>
          <p:sp>
            <p:nvSpPr>
              <p:cNvPr id="16411" name="Text Box 27"/>
              <p:cNvSpPr txBox="1">
                <a:spLocks noChangeArrowheads="1"/>
              </p:cNvSpPr>
              <p:nvPr/>
            </p:nvSpPr>
            <p:spPr bwMode="auto">
              <a:xfrm>
                <a:off x="748" y="3670"/>
                <a:ext cx="8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i="1"/>
                  <a:t>a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r>
                  <a:rPr lang="en-US"/>
                  <a:t> (A)</a:t>
                </a:r>
              </a:p>
            </p:txBody>
          </p:sp>
          <p:sp>
            <p:nvSpPr>
              <p:cNvPr id="16412" name="Text Box 2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]</a:t>
              </a:r>
            </a:p>
          </p:txBody>
        </p:sp>
      </p:grpSp>
      <p:grpSp>
        <p:nvGrpSpPr>
          <p:cNvPr id="16432" name="Group 48"/>
          <p:cNvGrpSpPr>
            <a:grpSpLocks/>
          </p:cNvGrpSpPr>
          <p:nvPr/>
        </p:nvGrpSpPr>
        <p:grpSpPr bwMode="auto">
          <a:xfrm>
            <a:off x="250825" y="2808288"/>
            <a:ext cx="6470650" cy="544512"/>
            <a:chOff x="158" y="1536"/>
            <a:chExt cx="4076" cy="343"/>
          </a:xfrm>
        </p:grpSpPr>
        <p:grpSp>
          <p:nvGrpSpPr>
            <p:cNvPr id="16417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6419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grpSp>
          <p:nvGrpSpPr>
            <p:cNvPr id="16420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16421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n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G</a:t>
                </a:r>
                <a:r>
                  <a:rPr lang="en-US" baseline="30000"/>
                  <a:t>0</a:t>
                </a:r>
                <a:r>
                  <a:rPr lang="en-US"/>
                  <a:t> (products)</a:t>
                </a:r>
              </a:p>
            </p:txBody>
          </p:sp>
          <p:sp>
            <p:nvSpPr>
              <p:cNvPr id="16422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m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G</a:t>
              </a:r>
              <a:r>
                <a:rPr lang="en-US" baseline="30000"/>
                <a:t>0</a:t>
              </a:r>
              <a:r>
                <a:rPr lang="en-US"/>
                <a:t> (reactants)</a:t>
              </a:r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</a:p>
          </p:txBody>
        </p:sp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30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16435" name="Group 51"/>
          <p:cNvGrpSpPr>
            <a:grpSpLocks/>
          </p:cNvGrpSpPr>
          <p:nvPr/>
        </p:nvGrpSpPr>
        <p:grpSpPr bwMode="auto">
          <a:xfrm>
            <a:off x="304800" y="228600"/>
            <a:ext cx="8534400" cy="1187450"/>
            <a:chOff x="192" y="144"/>
            <a:chExt cx="5376" cy="748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 </a:t>
              </a:r>
              <a:r>
                <a:rPr lang="en-US" b="1" i="1"/>
                <a:t>standard free-energy of reaction (</a:t>
              </a:r>
              <a:r>
                <a:rPr lang="en-US" b="1" i="1">
                  <a:latin typeface="Symbol" pitchFamily="18" charset="2"/>
                </a:rPr>
                <a:t>D</a:t>
              </a:r>
              <a:r>
                <a:rPr lang="en-US" b="1" i="1"/>
                <a:t>G</a:t>
              </a:r>
              <a:r>
                <a:rPr lang="en-US" b="1" i="1" baseline="30000"/>
                <a:t>0</a:t>
              </a:r>
              <a:r>
                <a:rPr lang="en-US" b="1" i="1"/>
                <a:t>   )</a:t>
              </a:r>
              <a:r>
                <a:rPr lang="en-US"/>
                <a:t> is the free-energy change for a reaction when it occurs under standard-state conditions.</a:t>
              </a:r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3936" y="225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rxn</a:t>
              </a:r>
            </a:p>
          </p:txBody>
        </p:sp>
      </p:grp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381000" y="3810000"/>
            <a:ext cx="8839200" cy="1187450"/>
            <a:chOff x="0" y="2400"/>
            <a:chExt cx="5568" cy="748"/>
          </a:xfrm>
        </p:grpSpPr>
        <p:sp>
          <p:nvSpPr>
            <p:cNvPr id="16433" name="Text Box 49"/>
            <p:cNvSpPr txBox="1">
              <a:spLocks noChangeArrowheads="1"/>
            </p:cNvSpPr>
            <p:nvPr/>
          </p:nvSpPr>
          <p:spPr bwMode="auto">
            <a:xfrm>
              <a:off x="0" y="2400"/>
              <a:ext cx="556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/>
                <a:t>Standard free energy of formation </a:t>
              </a:r>
              <a:r>
                <a:rPr lang="en-US"/>
                <a:t>(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G</a:t>
              </a:r>
              <a:r>
                <a:rPr lang="en-US" baseline="30000"/>
                <a:t>0</a:t>
              </a:r>
              <a:r>
                <a:rPr lang="en-US"/>
                <a:t>) is the free-energy change that occurs when </a:t>
              </a:r>
              <a:r>
                <a:rPr lang="en-US" b="1"/>
                <a:t>1 mole</a:t>
              </a:r>
              <a:r>
                <a:rPr lang="en-US"/>
                <a:t> of the compound is formed from its elements in their standard states.</a:t>
              </a:r>
              <a:endParaRPr lang="en-US" b="1" i="1"/>
            </a:p>
          </p:txBody>
        </p:sp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3483" y="2541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f</a:t>
              </a:r>
            </a:p>
          </p:txBody>
        </p:sp>
      </p:grpSp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1524000" y="5403850"/>
            <a:ext cx="6781800" cy="539750"/>
            <a:chOff x="960" y="3404"/>
            <a:chExt cx="4272" cy="340"/>
          </a:xfrm>
        </p:grpSpPr>
        <p:sp>
          <p:nvSpPr>
            <p:cNvPr id="16438" name="Text Box 54"/>
            <p:cNvSpPr txBox="1">
              <a:spLocks noChangeArrowheads="1"/>
            </p:cNvSpPr>
            <p:nvPr/>
          </p:nvSpPr>
          <p:spPr bwMode="auto">
            <a:xfrm>
              <a:off x="960" y="3404"/>
              <a:ext cx="4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G</a:t>
              </a:r>
              <a:r>
                <a:rPr lang="en-US" baseline="30000"/>
                <a:t>0</a:t>
              </a:r>
              <a:r>
                <a:rPr lang="en-US"/>
                <a:t> of any element in its stable form is zero.</a:t>
              </a:r>
            </a:p>
          </p:txBody>
        </p:sp>
        <p:sp>
          <p:nvSpPr>
            <p:cNvPr id="16439" name="Text Box 55"/>
            <p:cNvSpPr txBox="1">
              <a:spLocks noChangeArrowheads="1"/>
            </p:cNvSpPr>
            <p:nvPr/>
          </p:nvSpPr>
          <p:spPr bwMode="auto">
            <a:xfrm>
              <a:off x="1248" y="3532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B789-8870-401C-91BD-2ED247E9EEB6}" type="slidenum">
              <a:rPr lang="en-US"/>
              <a:pPr/>
              <a:t>19</a:t>
            </a:fld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23825"/>
            <a:ext cx="46196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64F-D740-4DFC-95D1-E6E60853E182}" type="slidenum">
              <a:rPr lang="en-US"/>
              <a:pPr/>
              <a:t>2</a:t>
            </a:fld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95600"/>
            <a:ext cx="2578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14363" y="90488"/>
            <a:ext cx="790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i="1"/>
              <a:t>Spontaneous</a:t>
            </a:r>
            <a:r>
              <a:rPr lang="en-US" sz="2800"/>
              <a:t> Physical and Chemical Processes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0500" y="685800"/>
            <a:ext cx="8763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waterfall runs downhill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lump of sugar dissolves in a cup of coffee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At 1 atm, water freezes below 0 </a:t>
            </a:r>
            <a:r>
              <a:rPr lang="en-US" baseline="30000"/>
              <a:t>o</a:t>
            </a:r>
            <a:r>
              <a:rPr lang="en-US"/>
              <a:t>C and ice melts above 0 </a:t>
            </a:r>
            <a:r>
              <a:rPr lang="en-US" baseline="30000"/>
              <a:t>o</a:t>
            </a:r>
            <a:r>
              <a:rPr lang="en-US"/>
              <a:t>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Heat flows from a hotter object to a colder object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gas expands in an evacuated bulb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Iron exposed to oxygen and </a:t>
            </a:r>
          </a:p>
          <a:p>
            <a:pPr>
              <a:spcBef>
                <a:spcPct val="50000"/>
              </a:spcBef>
            </a:pPr>
            <a:r>
              <a:rPr lang="en-US"/>
              <a:t>   water forms rust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4038600" y="4191000"/>
            <a:ext cx="2987675" cy="457200"/>
            <a:chOff x="662" y="3193"/>
            <a:chExt cx="1882" cy="288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662" y="3193"/>
              <a:ext cx="1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spontaneous</a:t>
              </a: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872" y="3337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3124200" y="5105400"/>
            <a:ext cx="3497263" cy="457200"/>
            <a:chOff x="341" y="3193"/>
            <a:chExt cx="2203" cy="288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341" y="3193"/>
              <a:ext cx="1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rgbClr val="FF0000"/>
                  </a:solidFill>
                </a:rPr>
                <a:t>nonspontaneous</a:t>
              </a:r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1872" y="3337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5545-A623-4CFB-A71F-C1DF2839F3FB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22400" y="1219200"/>
            <a:ext cx="6299200" cy="457200"/>
            <a:chOff x="710" y="1513"/>
            <a:chExt cx="3968" cy="288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2C</a:t>
              </a:r>
              <a:r>
                <a:rPr lang="en-US" baseline="-25000"/>
                <a:t>6</a:t>
              </a:r>
              <a:r>
                <a:rPr lang="en-US"/>
                <a:t>H</a:t>
              </a:r>
              <a:r>
                <a:rPr lang="en-US" baseline="-25000"/>
                <a:t>6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+ 15O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  <a:r>
                <a:rPr lang="en-US"/>
                <a:t>          12CO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  <a:r>
                <a:rPr lang="en-US"/>
                <a:t> + 6H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381000" y="1905000"/>
            <a:ext cx="6470650" cy="544513"/>
            <a:chOff x="847" y="1200"/>
            <a:chExt cx="4076" cy="343"/>
          </a:xfrm>
        </p:grpSpPr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847" y="1205"/>
              <a:ext cx="574" cy="329"/>
              <a:chOff x="278" y="2086"/>
              <a:chExt cx="574" cy="329"/>
            </a:xfrm>
          </p:grpSpPr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grpSp>
          <p:nvGrpSpPr>
            <p:cNvPr id="17418" name="Group 10"/>
            <p:cNvGrpSpPr>
              <a:grpSpLocks/>
            </p:cNvGrpSpPr>
            <p:nvPr/>
          </p:nvGrpSpPr>
          <p:grpSpPr bwMode="auto">
            <a:xfrm>
              <a:off x="1667" y="1206"/>
              <a:ext cx="1478" cy="337"/>
              <a:chOff x="747" y="3670"/>
              <a:chExt cx="1478" cy="337"/>
            </a:xfrm>
          </p:grpSpPr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n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r>
                  <a:rPr lang="en-US"/>
                  <a:t> (products)</a:t>
                </a:r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345" y="122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609" y="121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1537" y="120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3339" y="1200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m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G</a:t>
              </a:r>
              <a:r>
                <a:rPr lang="en-US" baseline="30000"/>
                <a:t>0</a:t>
              </a:r>
              <a:r>
                <a:rPr lang="en-US"/>
                <a:t> (reactants)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3784" y="1306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281" y="120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3209" y="1202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3065" y="1200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28600" y="231775"/>
            <a:ext cx="8180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standard free-energy change for the following reaction at 25 </a:t>
            </a:r>
            <a:r>
              <a:rPr lang="en-US" baseline="30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C?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381000" y="2667000"/>
            <a:ext cx="7416800" cy="539750"/>
            <a:chOff x="544" y="2112"/>
            <a:chExt cx="4672" cy="340"/>
          </a:xfrm>
        </p:grpSpPr>
        <p:grpSp>
          <p:nvGrpSpPr>
            <p:cNvPr id="17433" name="Group 25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17434" name="Text Box 26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grpSp>
          <p:nvGrpSpPr>
            <p:cNvPr id="17436" name="Group 28"/>
            <p:cNvGrpSpPr>
              <a:grpSpLocks/>
            </p:cNvGrpSpPr>
            <p:nvPr/>
          </p:nvGrpSpPr>
          <p:grpSpPr bwMode="auto">
            <a:xfrm>
              <a:off x="2612" y="2115"/>
              <a:ext cx="1100" cy="337"/>
              <a:chOff x="3014" y="3312"/>
              <a:chExt cx="1100" cy="337"/>
            </a:xfrm>
          </p:grpSpPr>
          <p:sp>
            <p:nvSpPr>
              <p:cNvPr id="17437" name="Text Box 29"/>
              <p:cNvSpPr txBox="1">
                <a:spLocks noChangeArrowheads="1"/>
              </p:cNvSpPr>
              <p:nvPr/>
            </p:nvSpPr>
            <p:spPr bwMode="auto">
              <a:xfrm>
                <a:off x="3014" y="3312"/>
                <a:ext cx="11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/>
                  <a:t>6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r>
                  <a:rPr lang="en-US"/>
                  <a:t> (H</a:t>
                </a:r>
                <a:r>
                  <a:rPr lang="en-US" baseline="-25000"/>
                  <a:t>2</a:t>
                </a:r>
                <a:r>
                  <a:rPr lang="en-US"/>
                  <a:t>O)</a:t>
                </a:r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1377" y="2115"/>
              <a:ext cx="1207" cy="337"/>
              <a:chOff x="998" y="3072"/>
              <a:chExt cx="1207" cy="337"/>
            </a:xfrm>
          </p:grpSpPr>
          <p:sp>
            <p:nvSpPr>
              <p:cNvPr id="17440" name="Text Box 32"/>
              <p:cNvSpPr txBox="1">
                <a:spLocks noChangeArrowheads="1"/>
              </p:cNvSpPr>
              <p:nvPr/>
            </p:nvSpPr>
            <p:spPr bwMode="auto">
              <a:xfrm>
                <a:off x="998" y="3072"/>
                <a:ext cx="12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/>
                  <a:t>12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r>
                  <a:rPr lang="en-US"/>
                  <a:t> (CO</a:t>
                </a:r>
                <a:r>
                  <a:rPr lang="en-US" baseline="-25000"/>
                  <a:t>2</a:t>
                </a:r>
                <a:r>
                  <a:rPr lang="en-US"/>
                  <a:t>)</a:t>
                </a:r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7443" name="Text Box 35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</a:t>
              </a:r>
            </a:p>
          </p:txBody>
        </p:sp>
        <p:sp>
          <p:nvSpPr>
            <p:cNvPr id="17444" name="Text Box 36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]</a:t>
              </a:r>
            </a:p>
          </p:txBody>
        </p:sp>
        <p:sp>
          <p:nvSpPr>
            <p:cNvPr id="17446" name="Text Box 38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grpSp>
          <p:nvGrpSpPr>
            <p:cNvPr id="17447" name="Group 39"/>
            <p:cNvGrpSpPr>
              <a:grpSpLocks/>
            </p:cNvGrpSpPr>
            <p:nvPr/>
          </p:nvGrpSpPr>
          <p:grpSpPr bwMode="auto">
            <a:xfrm>
              <a:off x="3998" y="2114"/>
              <a:ext cx="1161" cy="337"/>
              <a:chOff x="3110" y="3072"/>
              <a:chExt cx="1161" cy="337"/>
            </a:xfrm>
          </p:grpSpPr>
          <p:sp>
            <p:nvSpPr>
              <p:cNvPr id="17448" name="Text Box 40"/>
              <p:cNvSpPr txBox="1">
                <a:spLocks noChangeArrowheads="1"/>
              </p:cNvSpPr>
              <p:nvPr/>
            </p:nvSpPr>
            <p:spPr bwMode="auto">
              <a:xfrm>
                <a:off x="3110" y="3072"/>
                <a:ext cx="11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/>
                  <a:t>2</a:t>
                </a:r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r>
                  <a:rPr lang="en-US"/>
                  <a:t> (C</a:t>
                </a:r>
                <a:r>
                  <a:rPr lang="en-US" baseline="-25000"/>
                  <a:t>6</a:t>
                </a:r>
                <a:r>
                  <a:rPr lang="en-US"/>
                  <a:t>H</a:t>
                </a:r>
                <a:r>
                  <a:rPr lang="en-US" baseline="-25000"/>
                  <a:t>6</a:t>
                </a:r>
                <a:r>
                  <a:rPr lang="en-US"/>
                  <a:t>)</a:t>
                </a:r>
              </a:p>
            </p:txBody>
          </p:sp>
          <p:sp>
            <p:nvSpPr>
              <p:cNvPr id="17449" name="Text Box 41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f</a:t>
                </a:r>
              </a:p>
            </p:txBody>
          </p:sp>
        </p:grp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</a:t>
              </a:r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]</a:t>
              </a:r>
            </a:p>
          </p:txBody>
        </p:sp>
      </p:grpSp>
      <p:grpSp>
        <p:nvGrpSpPr>
          <p:cNvPr id="17452" name="Group 44"/>
          <p:cNvGrpSpPr>
            <a:grpSpLocks/>
          </p:cNvGrpSpPr>
          <p:nvPr/>
        </p:nvGrpSpPr>
        <p:grpSpPr bwMode="auto">
          <a:xfrm>
            <a:off x="381000" y="3352800"/>
            <a:ext cx="8628063" cy="533400"/>
            <a:chOff x="544" y="2544"/>
            <a:chExt cx="5435" cy="336"/>
          </a:xfrm>
        </p:grpSpPr>
        <p:grpSp>
          <p:nvGrpSpPr>
            <p:cNvPr id="17453" name="Group 45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17454" name="Text Box 46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/>
                  <a:t>G</a:t>
                </a:r>
                <a:r>
                  <a:rPr lang="en-US" baseline="30000"/>
                  <a:t>0</a:t>
                </a:r>
                <a:endParaRPr lang="en-US"/>
              </a:p>
            </p:txBody>
          </p:sp>
          <p:sp>
            <p:nvSpPr>
              <p:cNvPr id="17455" name="Text Box 47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rxn</a:t>
                </a:r>
              </a:p>
            </p:txBody>
          </p:sp>
        </p:grpSp>
        <p:sp>
          <p:nvSpPr>
            <p:cNvPr id="17456" name="Text Box 48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17457" name="Text Box 49"/>
            <p:cNvSpPr txBox="1">
              <a:spLocks noChangeArrowheads="1"/>
            </p:cNvSpPr>
            <p:nvPr/>
          </p:nvSpPr>
          <p:spPr bwMode="auto">
            <a:xfrm>
              <a:off x="1317" y="2544"/>
              <a:ext cx="46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[ 12x–394.4 + 6x–237.2 ] – [ 2x124.5 ] = -6405 kJ/mol</a:t>
              </a:r>
            </a:p>
          </p:txBody>
        </p:sp>
      </p:grp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152400" y="4130675"/>
            <a:ext cx="818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Is the reaction spontaneous at 25 </a:t>
            </a:r>
            <a:r>
              <a:rPr lang="en-US" baseline="30000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C?</a:t>
            </a: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3048000" y="4724400"/>
            <a:ext cx="281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  <a:r>
              <a:rPr lang="en-US" baseline="30000"/>
              <a:t>0</a:t>
            </a:r>
            <a:r>
              <a:rPr lang="en-US"/>
              <a:t> = -6405 kJ/mol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5708650" y="473710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&lt; 0</a:t>
            </a: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3613150" y="5410200"/>
            <a:ext cx="193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spontaneous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1" grpId="0" autoUpdateAnimBg="0"/>
      <p:bldP spid="17462" grpId="0" autoUpdateAnimBg="0"/>
      <p:bldP spid="174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0833-6231-4AA6-9470-730475D330AD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02000" y="822325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G</a:t>
            </a:r>
            <a:r>
              <a:rPr lang="en-US" sz="2800"/>
              <a:t> =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H</a:t>
            </a:r>
            <a:r>
              <a:rPr lang="en-US" sz="2800"/>
              <a:t> - </a:t>
            </a:r>
            <a:r>
              <a:rPr lang="en-US" sz="2800" i="1"/>
              <a:t>T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 i="1"/>
              <a:t>S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930B-B7F1-4DA4-90B1-C4131F13F384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235200" y="838200"/>
            <a:ext cx="4681538" cy="457200"/>
            <a:chOff x="1574" y="1081"/>
            <a:chExt cx="2949" cy="288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574" y="1081"/>
              <a:ext cx="29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CaCO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CaO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+ CO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2552" y="1192"/>
              <a:ext cx="384" cy="96"/>
              <a:chOff x="4896" y="192"/>
              <a:chExt cx="384" cy="96"/>
            </a:xfrm>
          </p:grpSpPr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52400" y="285432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 baseline="30000"/>
              <a:t>0</a:t>
            </a:r>
            <a:r>
              <a:rPr lang="en-US"/>
              <a:t> = 177.8 kJ/mol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52400" y="33972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r>
              <a:rPr lang="en-US"/>
              <a:t> = 160.5 J/K</a:t>
            </a:r>
            <a:r>
              <a:rPr lang="en-US">
                <a:cs typeface="Arial" charset="0"/>
              </a:rPr>
              <a:t>·mol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52400" y="3941763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 baseline="30000"/>
              <a:t>0</a:t>
            </a:r>
            <a:r>
              <a:rPr lang="en-US"/>
              <a:t> – </a:t>
            </a:r>
            <a:r>
              <a:rPr lang="en-US" i="1"/>
              <a:t>T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52400" y="4484688"/>
            <a:ext cx="409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 25 </a:t>
            </a:r>
            <a:r>
              <a:rPr lang="en-US" baseline="30000"/>
              <a:t>o</a:t>
            </a:r>
            <a:r>
              <a:rPr lang="en-US"/>
              <a:t>C,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= 130.0 kJ/mol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52400" y="5029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= 0 at 835 </a:t>
            </a:r>
            <a:r>
              <a:rPr lang="en-US" baseline="30000"/>
              <a:t>o</a:t>
            </a:r>
            <a:r>
              <a:rPr lang="en-US"/>
              <a:t>C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925513" y="39688"/>
            <a:ext cx="735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Temperature and Spontaneity of Chemical Reactions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343400" y="1752600"/>
            <a:ext cx="427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Equilibrium Pressure of CO</a:t>
            </a:r>
            <a:r>
              <a:rPr lang="en-US" b="1" baseline="-25000"/>
              <a:t>2</a:t>
            </a:r>
            <a:endParaRPr lang="en-US" b="1"/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2362200"/>
            <a:ext cx="4479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utoUpdateAnimBg="0"/>
      <p:bldP spid="19468" grpId="0" autoUpdateAnimBg="0"/>
      <p:bldP spid="19469" grpId="0" autoUpdateAnimBg="0"/>
      <p:bldP spid="19470" grpId="0" autoUpdateAnimBg="0"/>
      <p:bldP spid="19471" grpId="0" autoUpdateAnimBg="0"/>
      <p:bldP spid="194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0D29-60E6-43FA-8CB8-5F17337E8C79}" type="slidenum">
              <a:rPr lang="en-US"/>
              <a:pPr/>
              <a:t>23</a:t>
            </a:fld>
            <a:endParaRPr lang="en-US"/>
          </a:p>
        </p:txBody>
      </p:sp>
      <p:pic>
        <p:nvPicPr>
          <p:cNvPr id="20511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1066800"/>
            <a:ext cx="44053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81100" y="65088"/>
            <a:ext cx="6816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Gibbs Free Energy and Phase Transitions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81000" y="2971800"/>
            <a:ext cx="2868613" cy="457200"/>
            <a:chOff x="1142" y="1417"/>
            <a:chExt cx="1807" cy="288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142" y="1417"/>
              <a:ext cx="18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</a:p>
          </p:txBody>
        </p:sp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1872" y="1520"/>
              <a:ext cx="312" cy="96"/>
              <a:chOff x="1848" y="1920"/>
              <a:chExt cx="312" cy="96"/>
            </a:xfrm>
          </p:grpSpPr>
          <p:sp>
            <p:nvSpPr>
              <p:cNvPr id="20486" name="Line 6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Line 7"/>
              <p:cNvSpPr>
                <a:spLocks noChangeShapeType="1"/>
              </p:cNvSpPr>
              <p:nvPr/>
            </p:nvSpPr>
            <p:spPr bwMode="auto">
              <a:xfrm flipH="1">
                <a:off x="1848" y="201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= 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14475" y="1752600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 baseline="30000"/>
              <a:t>0</a:t>
            </a:r>
            <a:r>
              <a:rPr lang="en-US"/>
              <a:t> – </a:t>
            </a:r>
            <a:r>
              <a:rPr lang="en-US" i="1"/>
              <a:t>T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 baseline="30000"/>
              <a:t>0</a:t>
            </a:r>
            <a:endParaRPr lang="en-US"/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419100" y="3873500"/>
            <a:ext cx="1463675" cy="850900"/>
            <a:chOff x="326" y="1680"/>
            <a:chExt cx="922" cy="536"/>
          </a:xfrm>
        </p:grpSpPr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326" y="1798"/>
              <a:ext cx="5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S</a:t>
              </a:r>
              <a:r>
                <a:rPr lang="en-US"/>
                <a:t> = </a:t>
              </a:r>
              <a:endParaRPr lang="en-US" i="1"/>
            </a:p>
          </p:txBody>
        </p:sp>
        <p:grpSp>
          <p:nvGrpSpPr>
            <p:cNvPr id="20496" name="Group 16"/>
            <p:cNvGrpSpPr>
              <a:grpSpLocks/>
            </p:cNvGrpSpPr>
            <p:nvPr/>
          </p:nvGrpSpPr>
          <p:grpSpPr bwMode="auto">
            <a:xfrm>
              <a:off x="864" y="1680"/>
              <a:ext cx="384" cy="536"/>
              <a:chOff x="768" y="2880"/>
              <a:chExt cx="384" cy="536"/>
            </a:xfrm>
          </p:grpSpPr>
          <p:sp>
            <p:nvSpPr>
              <p:cNvPr id="20493" name="Text Box 13"/>
              <p:cNvSpPr txBox="1">
                <a:spLocks noChangeArrowheads="1"/>
              </p:cNvSpPr>
              <p:nvPr/>
            </p:nvSpPr>
            <p:spPr bwMode="auto">
              <a:xfrm>
                <a:off x="843" y="312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T</a:t>
                </a:r>
              </a:p>
            </p:txBody>
          </p:sp>
          <p:sp>
            <p:nvSpPr>
              <p:cNvPr id="20494" name="Line 14"/>
              <p:cNvSpPr>
                <a:spLocks noChangeShapeType="1"/>
              </p:cNvSpPr>
              <p:nvPr/>
            </p:nvSpPr>
            <p:spPr bwMode="auto">
              <a:xfrm>
                <a:off x="768" y="31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774" y="2880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</a:t>
                </a:r>
                <a:r>
                  <a:rPr lang="en-US" i="1"/>
                  <a:t>H</a:t>
                </a:r>
              </a:p>
            </p:txBody>
          </p:sp>
        </p:grpSp>
      </p:grp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911350" y="5562600"/>
            <a:ext cx="205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109 J/K</a:t>
            </a:r>
            <a:r>
              <a:rPr lang="en-US">
                <a:cs typeface="Arial" charset="0"/>
              </a:rPr>
              <a:t>·mol</a:t>
            </a:r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6477000" y="1905000"/>
            <a:ext cx="21336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1828800" y="3886200"/>
            <a:ext cx="2276475" cy="838200"/>
            <a:chOff x="1152" y="2448"/>
            <a:chExt cx="1434" cy="528"/>
          </a:xfrm>
        </p:grpSpPr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1152" y="2566"/>
              <a:ext cx="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= </a:t>
              </a:r>
              <a:endParaRPr lang="en-US" i="1"/>
            </a:p>
          </p:txBody>
        </p:sp>
        <p:grpSp>
          <p:nvGrpSpPr>
            <p:cNvPr id="20513" name="Group 33"/>
            <p:cNvGrpSpPr>
              <a:grpSpLocks/>
            </p:cNvGrpSpPr>
            <p:nvPr/>
          </p:nvGrpSpPr>
          <p:grpSpPr bwMode="auto">
            <a:xfrm>
              <a:off x="1381" y="2448"/>
              <a:ext cx="1205" cy="528"/>
              <a:chOff x="1381" y="2448"/>
              <a:chExt cx="1205" cy="528"/>
            </a:xfrm>
          </p:grpSpPr>
          <p:sp>
            <p:nvSpPr>
              <p:cNvPr id="20504" name="Text Box 24"/>
              <p:cNvSpPr txBox="1">
                <a:spLocks noChangeArrowheads="1"/>
              </p:cNvSpPr>
              <p:nvPr/>
            </p:nvSpPr>
            <p:spPr bwMode="auto">
              <a:xfrm>
                <a:off x="1381" y="2448"/>
                <a:ext cx="12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40.79 kJ/mol</a:t>
                </a:r>
              </a:p>
            </p:txBody>
          </p:sp>
          <p:sp>
            <p:nvSpPr>
              <p:cNvPr id="20502" name="Text Box 22"/>
              <p:cNvSpPr txBox="1">
                <a:spLocks noChangeArrowheads="1"/>
              </p:cNvSpPr>
              <p:nvPr/>
            </p:nvSpPr>
            <p:spPr bwMode="auto">
              <a:xfrm>
                <a:off x="1632" y="2688"/>
                <a:ext cx="6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373 K</a:t>
                </a:r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>
                <a:off x="1424" y="2688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1905000" y="4953000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1.09 x 10</a:t>
            </a:r>
            <a:r>
              <a:rPr lang="en-US" baseline="30000"/>
              <a:t>-1</a:t>
            </a:r>
            <a:r>
              <a:rPr lang="en-US"/>
              <a:t> kJ/K</a:t>
            </a:r>
            <a:r>
              <a:rPr lang="en-US">
                <a:cs typeface="Arial" charset="0"/>
              </a:rPr>
              <a:t>·mol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utoUpdateAnimBg="0"/>
      <p:bldP spid="20491" grpId="0" autoUpdateAnimBg="0"/>
      <p:bldP spid="20507" grpId="0" autoUpdateAnimBg="0"/>
      <p:bldP spid="20509" grpId="0" animBg="1"/>
      <p:bldP spid="205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B151-3A79-44B9-8DD5-0A15A9BAAB44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1066800" y="4419600"/>
            <a:ext cx="3429000" cy="777875"/>
            <a:chOff x="192" y="3344"/>
            <a:chExt cx="2160" cy="490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192" y="3463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Efficiency = </a:t>
              </a:r>
            </a:p>
          </p:txBody>
        </p:sp>
        <p:grpSp>
          <p:nvGrpSpPr>
            <p:cNvPr id="27658" name="Group 10"/>
            <p:cNvGrpSpPr>
              <a:grpSpLocks/>
            </p:cNvGrpSpPr>
            <p:nvPr/>
          </p:nvGrpSpPr>
          <p:grpSpPr bwMode="auto">
            <a:xfrm>
              <a:off x="1172" y="3344"/>
              <a:ext cx="1180" cy="490"/>
              <a:chOff x="1392" y="3312"/>
              <a:chExt cx="1180" cy="490"/>
            </a:xfrm>
          </p:grpSpPr>
          <p:sp>
            <p:nvSpPr>
              <p:cNvPr id="27655" name="Text Box 7"/>
              <p:cNvSpPr txBox="1">
                <a:spLocks noChangeArrowheads="1"/>
              </p:cNvSpPr>
              <p:nvPr/>
            </p:nvSpPr>
            <p:spPr bwMode="auto">
              <a:xfrm>
                <a:off x="1896" y="3440"/>
                <a:ext cx="6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X 100%</a:t>
                </a:r>
              </a:p>
            </p:txBody>
          </p:sp>
          <p:grpSp>
            <p:nvGrpSpPr>
              <p:cNvPr id="27657" name="Group 9"/>
              <p:cNvGrpSpPr>
                <a:grpSpLocks/>
              </p:cNvGrpSpPr>
              <p:nvPr/>
            </p:nvGrpSpPr>
            <p:grpSpPr bwMode="auto">
              <a:xfrm>
                <a:off x="1392" y="3312"/>
                <a:ext cx="563" cy="490"/>
                <a:chOff x="1392" y="3312"/>
                <a:chExt cx="563" cy="490"/>
              </a:xfrm>
            </p:grpSpPr>
            <p:sp>
              <p:nvSpPr>
                <p:cNvPr id="2765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392" y="3312"/>
                  <a:ext cx="563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/>
                    <a:t>T</a:t>
                  </a:r>
                  <a:r>
                    <a:rPr lang="en-US" sz="2000" baseline="-25000"/>
                    <a:t>h</a:t>
                  </a:r>
                  <a:r>
                    <a:rPr lang="en-US" sz="2000"/>
                    <a:t> - </a:t>
                  </a:r>
                  <a:r>
                    <a:rPr lang="en-US" sz="2000" i="1"/>
                    <a:t>T</a:t>
                  </a:r>
                  <a:r>
                    <a:rPr lang="en-US" sz="2000" baseline="-25000"/>
                    <a:t>c</a:t>
                  </a:r>
                  <a:endParaRPr lang="en-US" sz="2000"/>
                </a:p>
              </p:txBody>
            </p:sp>
            <p:sp>
              <p:nvSpPr>
                <p:cNvPr id="276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540" y="3552"/>
                  <a:ext cx="2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/>
                    <a:t>T</a:t>
                  </a:r>
                  <a:r>
                    <a:rPr lang="en-US" sz="2000" baseline="-25000"/>
                    <a:t>h</a:t>
                  </a:r>
                  <a:endParaRPr lang="en-US" sz="2000"/>
                </a:p>
              </p:txBody>
            </p:sp>
            <p:sp>
              <p:nvSpPr>
                <p:cNvPr id="27656" name="Line 8"/>
                <p:cNvSpPr>
                  <a:spLocks noChangeShapeType="1"/>
                </p:cNvSpPr>
                <p:nvPr/>
              </p:nvSpPr>
              <p:spPr bwMode="auto">
                <a:xfrm>
                  <a:off x="1434" y="3557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96938" y="11588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</a:t>
            </a:r>
            <a:r>
              <a:rPr lang="en-US"/>
              <a:t> The Efficiency of Heat Engines</a:t>
            </a:r>
            <a:endParaRPr lang="en-US" b="1"/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85813"/>
            <a:ext cx="18113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38200"/>
            <a:ext cx="14747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4950" y="838200"/>
            <a:ext cx="1495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76600"/>
            <a:ext cx="32004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E924-173D-41AE-A1FE-23A6A501EC84}" type="slidenum">
              <a:rPr lang="en-US"/>
              <a:pPr/>
              <a:t>25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35038" y="65088"/>
            <a:ext cx="7313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Gibbs Free Energy and Chemical Equilibrium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76588" y="914400"/>
            <a:ext cx="279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+ </a:t>
            </a:r>
            <a:r>
              <a:rPr lang="en-US" i="1"/>
              <a:t>RT </a:t>
            </a:r>
            <a:r>
              <a:rPr lang="en-US"/>
              <a:t>ln</a:t>
            </a:r>
            <a:r>
              <a:rPr lang="en-US" i="1"/>
              <a:t>Q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517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/>
              <a:t> is the gas constant (8.314 J/K</a:t>
            </a:r>
            <a:r>
              <a:rPr lang="en-US" sz="1800">
                <a:cs typeface="Arial" charset="0"/>
              </a:rPr>
              <a:t>•</a:t>
            </a:r>
            <a:r>
              <a:rPr lang="en-US">
                <a:cs typeface="Arial" charset="0"/>
              </a:rPr>
              <a:t>mol)</a:t>
            </a:r>
            <a:endParaRPr lang="en-US" i="1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23241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T</a:t>
            </a:r>
            <a:r>
              <a:rPr lang="en-US"/>
              <a:t> is the absolute temperature (K)</a:t>
            </a:r>
            <a:endParaRPr lang="en-US" i="1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52400" y="2971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Q</a:t>
            </a:r>
            <a:r>
              <a:rPr lang="en-US"/>
              <a:t> is the reaction quotient</a:t>
            </a:r>
            <a:endParaRPr lang="en-US" i="1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46475" y="3621088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u="sng"/>
              <a:t>At Equilibrium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135313" y="4249738"/>
            <a:ext cx="112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/>
              <a:t> = 0</a:t>
            </a:r>
            <a:endParaRPr lang="en-US" i="1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72038" y="4248150"/>
            <a:ext cx="96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K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316288" y="4876800"/>
            <a:ext cx="251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+ </a:t>
            </a:r>
            <a:r>
              <a:rPr lang="en-US" i="1"/>
              <a:t>RT </a:t>
            </a:r>
            <a:r>
              <a:rPr lang="en-US"/>
              <a:t>ln</a:t>
            </a:r>
            <a:r>
              <a:rPr lang="en-US" i="1"/>
              <a:t>K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446463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 i="1"/>
              <a:t>RT </a:t>
            </a:r>
            <a:r>
              <a:rPr lang="en-US"/>
              <a:t>ln</a:t>
            </a:r>
            <a:r>
              <a:rPr lang="en-US" i="1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0" autoUpdateAnimBg="0"/>
      <p:bldP spid="21511" grpId="0" autoUpdateAnimBg="0"/>
      <p:bldP spid="21512" grpId="0" autoUpdateAnimBg="0"/>
      <p:bldP spid="21513" grpId="0" autoUpdateAnimBg="0"/>
      <p:bldP spid="21514" grpId="0" autoUpdateAnimBg="0"/>
      <p:bldP spid="21515" grpId="0" autoUpdateAnimBg="0"/>
      <p:bldP spid="215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B71EB-3173-4BCC-9E1E-273F3C3A9F25}" type="slidenum">
              <a:rPr lang="en-US"/>
              <a:pPr/>
              <a:t>26</a:t>
            </a:fld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36750" y="420688"/>
            <a:ext cx="547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Free Energy Versus Extent of Reaction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752600" y="53340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  <a:r>
              <a:rPr lang="en-US" baseline="30000"/>
              <a:t>0</a:t>
            </a:r>
            <a:r>
              <a:rPr lang="en-US"/>
              <a:t> &lt; 0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84925" y="52578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/>
              <a:t>G</a:t>
            </a:r>
            <a:r>
              <a:rPr lang="en-US" baseline="30000"/>
              <a:t>0</a:t>
            </a:r>
            <a:r>
              <a:rPr lang="en-US"/>
              <a:t> &gt; 0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400"/>
            <a:ext cx="4572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5750"/>
            <a:ext cx="4572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2406-9A79-443E-892E-ED3ECE3CD0B5}" type="slidenum">
              <a:rPr lang="en-US"/>
              <a:pPr/>
              <a:t>27</a:t>
            </a:fld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46463" y="11430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  <a:r>
              <a:rPr lang="en-US" baseline="30000"/>
              <a:t>0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 i="1"/>
              <a:t>RT </a:t>
            </a:r>
            <a:r>
              <a:rPr lang="en-US"/>
              <a:t>ln</a:t>
            </a:r>
            <a:r>
              <a:rPr lang="en-US" i="1"/>
              <a:t>K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AFA0-90F4-40D2-BF19-E606C2FA2880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703263" y="5499100"/>
            <a:ext cx="7729537" cy="396875"/>
            <a:chOff x="96" y="3751"/>
            <a:chExt cx="4869" cy="250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96" y="3751"/>
              <a:ext cx="48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ATP + H</a:t>
              </a:r>
              <a:r>
                <a:rPr lang="en-US" sz="2000" baseline="-25000"/>
                <a:t>2</a:t>
              </a:r>
              <a:r>
                <a:rPr lang="en-US" sz="2000"/>
                <a:t>O + Alanine + Glycine          ADP + H</a:t>
              </a:r>
              <a:r>
                <a:rPr lang="en-US" sz="2000" baseline="-25000"/>
                <a:t>3</a:t>
              </a:r>
              <a:r>
                <a:rPr lang="en-US" sz="2000"/>
                <a:t>PO</a:t>
              </a:r>
              <a:r>
                <a:rPr lang="en-US" sz="2000" baseline="-25000"/>
                <a:t>4</a:t>
              </a:r>
              <a:r>
                <a:rPr lang="en-US" sz="2000"/>
                <a:t> + Alanylglycine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2408" y="387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247900" y="4419600"/>
            <a:ext cx="4352925" cy="396875"/>
            <a:chOff x="614" y="3127"/>
            <a:chExt cx="2742" cy="250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614" y="3127"/>
              <a:ext cx="27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Alanine + Glycine          Alanylglycine</a:t>
              </a: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952" y="32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819400" y="4953000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 i="1"/>
              <a:t>G</a:t>
            </a:r>
            <a:r>
              <a:rPr lang="en-US" sz="2000" baseline="30000"/>
              <a:t>0</a:t>
            </a:r>
            <a:r>
              <a:rPr lang="en-US" sz="2000"/>
              <a:t> = +29 kJ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878138" y="6011863"/>
            <a:ext cx="146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 i="1"/>
              <a:t>G</a:t>
            </a:r>
            <a:r>
              <a:rPr lang="en-US" sz="2000" baseline="30000"/>
              <a:t>0</a:t>
            </a:r>
            <a:r>
              <a:rPr lang="en-US" sz="2000"/>
              <a:t> = -2 kJ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937125" y="4964113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K</a:t>
            </a:r>
            <a:r>
              <a:rPr lang="en-US" sz="2000"/>
              <a:t> &lt; 1</a:t>
            </a:r>
            <a:endParaRPr lang="en-US" sz="2000" i="1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940300" y="6011863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K</a:t>
            </a:r>
            <a:r>
              <a:rPr lang="en-US" sz="2000"/>
              <a:t> &gt; 1</a:t>
            </a:r>
            <a:endParaRPr lang="en-US" sz="2000" i="1"/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3" y="806450"/>
            <a:ext cx="3182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048000" y="0"/>
            <a:ext cx="2763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Coupled Reactions</a:t>
            </a:r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25" y="701675"/>
            <a:ext cx="176847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838200"/>
            <a:ext cx="2251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12725" y="43799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utoUpdateAnimBg="0"/>
      <p:bldP spid="24587" grpId="0" autoUpdateAnimBg="0"/>
      <p:bldP spid="24588" grpId="0" autoUpdateAnimBg="0"/>
      <p:bldP spid="24589" grpId="0" autoUpdateAnimBg="0"/>
      <p:bldP spid="245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4C04-9C29-47ED-8FAC-0343C6D50C54}" type="slidenum">
              <a:rPr lang="en-US"/>
              <a:pPr/>
              <a:t>29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075" y="609600"/>
            <a:ext cx="318452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76400" y="76200"/>
            <a:ext cx="559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Mechanical Analog of Couple Reactions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28600" y="55626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Make the smaller weight move upward (a nonspontaneous process) by coupling it with the falling of a larger weight.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60F6-849D-4194-81BD-6FE0109DDB85}" type="slidenum">
              <a:rPr lang="en-US"/>
              <a:pPr/>
              <a:t>3</a:t>
            </a:fld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343400" y="2743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43400" y="541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5213" y="762000"/>
            <a:ext cx="193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spontaneous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54388" y="3429000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nonspontaneous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915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41788"/>
            <a:ext cx="8915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6530-D39F-4C38-ADC7-4186202F0500}" type="slidenum">
              <a:rPr lang="en-US"/>
              <a:pPr/>
              <a:t>30</a:t>
            </a:fld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257300" y="573088"/>
            <a:ext cx="668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The Structure of ATP and ADP in Ionized Forms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24013"/>
            <a:ext cx="46482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43075"/>
            <a:ext cx="42672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50A4-C469-4140-8599-CDB17281250E}" type="slidenum">
              <a:rPr lang="en-US"/>
              <a:pPr/>
              <a:t>31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47813" y="2519363"/>
            <a:ext cx="194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High Entropy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30863" y="2517775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Low Entropy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78213" y="1295400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T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 =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H -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G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69875" y="192088"/>
            <a:ext cx="867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</a:t>
            </a:r>
            <a:r>
              <a:rPr lang="en-US"/>
              <a:t> The Thermodynamics of a Rubber Band</a:t>
            </a:r>
            <a:endParaRPr lang="en-US" b="1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5593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D8F6-65EC-4ED7-9EB8-8E7B0441BC16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425450"/>
            <a:ext cx="772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Does a decrease in enthalpy mean a reaction proceeds spontaneously?</a:t>
            </a:r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441325" y="3370263"/>
            <a:ext cx="6964363" cy="457200"/>
            <a:chOff x="288" y="2064"/>
            <a:chExt cx="4387" cy="288"/>
          </a:xfrm>
        </p:grpSpPr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288" y="2064"/>
              <a:ext cx="4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H</a:t>
              </a:r>
              <a:r>
                <a:rPr lang="en-US" baseline="30000"/>
                <a:t>0</a:t>
              </a:r>
              <a:r>
                <a:rPr lang="en-US"/>
                <a:t> = -56.2 kJ/mol </a:t>
              </a:r>
              <a:endParaRPr lang="en-US" sz="2000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1808" y="221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441325" y="4154488"/>
            <a:ext cx="5446713" cy="457200"/>
            <a:chOff x="288" y="2544"/>
            <a:chExt cx="3396" cy="315"/>
          </a:xfrm>
        </p:grpSpPr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288" y="2544"/>
              <a:ext cx="339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H</a:t>
              </a:r>
              <a:r>
                <a:rPr lang="en-US" baseline="30000"/>
                <a:t>0</a:t>
              </a:r>
              <a:r>
                <a:rPr lang="en-US"/>
                <a:t> = 6.01 kJ/mol</a:t>
              </a:r>
              <a:endParaRPr lang="en-US" sz="2000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976" y="269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441325" y="4938713"/>
            <a:ext cx="7510463" cy="584200"/>
            <a:chOff x="288" y="3088"/>
            <a:chExt cx="4731" cy="368"/>
          </a:xfrm>
        </p:grpSpPr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288" y="3168"/>
              <a:ext cx="47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/>
                <a:t>NO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NO</a:t>
              </a:r>
              <a:r>
                <a:rPr lang="en-US" baseline="-25000"/>
                <a:t>3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H</a:t>
              </a:r>
              <a:r>
                <a:rPr lang="en-US" baseline="30000"/>
                <a:t>0</a:t>
              </a:r>
              <a:r>
                <a:rPr lang="en-US"/>
                <a:t> = 25 kJ/mol</a:t>
              </a:r>
              <a:endParaRPr lang="en-US" sz="2000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1352" y="332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1360" y="3088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</a:t>
              </a:r>
              <a:r>
                <a:rPr lang="en-US" sz="1800" baseline="-25000"/>
                <a:t>2</a:t>
              </a:r>
              <a:r>
                <a:rPr lang="en-US" sz="1800"/>
                <a:t>O</a:t>
              </a:r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365125" y="1752600"/>
            <a:ext cx="330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Spontaneous reactions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457200" y="2590800"/>
            <a:ext cx="8455025" cy="457200"/>
            <a:chOff x="278" y="1606"/>
            <a:chExt cx="5326" cy="288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278" y="1606"/>
              <a:ext cx="5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4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  <a:r>
                <a:rPr lang="en-US"/>
                <a:t> + 2O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  <a:r>
                <a:rPr lang="en-US"/>
                <a:t>         CO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g</a:t>
              </a:r>
              <a:r>
                <a:rPr lang="en-US" sz="2000"/>
                <a:t>)</a:t>
              </a:r>
              <a:r>
                <a:rPr lang="en-US"/>
                <a:t> + 2H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</a:t>
              </a:r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H</a:t>
              </a:r>
              <a:r>
                <a:rPr lang="en-US" baseline="30000"/>
                <a:t>0</a:t>
              </a:r>
              <a:r>
                <a:rPr lang="en-US"/>
                <a:t> = -890.4 kJ/mol</a:t>
              </a:r>
              <a:endParaRPr lang="en-US" sz="2000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752" y="176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5410200" y="2413000"/>
            <a:ext cx="3505200" cy="1549400"/>
            <a:chOff x="3408" y="1520"/>
            <a:chExt cx="2208" cy="976"/>
          </a:xfrm>
        </p:grpSpPr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320" y="1520"/>
              <a:ext cx="1296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3408" y="2016"/>
              <a:ext cx="1248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4013200" y="4000500"/>
            <a:ext cx="4140200" cy="1689100"/>
            <a:chOff x="2528" y="2520"/>
            <a:chExt cx="2608" cy="1064"/>
          </a:xfrm>
        </p:grpSpPr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2528" y="2520"/>
              <a:ext cx="1264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3896" y="3104"/>
              <a:ext cx="124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D2E1-6D84-4E1B-A7BA-F7D937733017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3200" y="3556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Entropy (S)</a:t>
            </a:r>
            <a:r>
              <a:rPr lang="en-US"/>
              <a:t> is a measure of the </a:t>
            </a:r>
            <a:r>
              <a:rPr lang="en-US" b="1"/>
              <a:t>randomness or disorder</a:t>
            </a:r>
            <a:r>
              <a:rPr lang="en-US"/>
              <a:t> of a system.</a:t>
            </a:r>
            <a:endParaRPr lang="en-US" b="1" i="1"/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746125" y="1524000"/>
            <a:ext cx="942975" cy="685800"/>
            <a:chOff x="1238" y="960"/>
            <a:chExt cx="594" cy="432"/>
          </a:xfrm>
        </p:grpSpPr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238" y="1032"/>
              <a:ext cx="5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order</a:t>
              </a:r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V="1">
              <a:off x="1832" y="96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7467600" y="1447800"/>
            <a:ext cx="473075" cy="685800"/>
            <a:chOff x="3110" y="912"/>
            <a:chExt cx="298" cy="432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110" y="98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S</a:t>
              </a: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3408" y="91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5318125" y="1447800"/>
            <a:ext cx="1311275" cy="685800"/>
            <a:chOff x="1286" y="1488"/>
            <a:chExt cx="826" cy="432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286" y="1561"/>
              <a:ext cx="8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disorder</a:t>
              </a: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V="1">
              <a:off x="2112" y="148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2498725" y="1524000"/>
            <a:ext cx="473075" cy="685800"/>
            <a:chOff x="3206" y="1680"/>
            <a:chExt cx="298" cy="432"/>
          </a:xfrm>
        </p:grpSpPr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3206" y="175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S</a:t>
              </a: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3504" y="168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722688" y="2362200"/>
            <a:ext cx="169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S</a:t>
            </a:r>
            <a:r>
              <a:rPr lang="en-US" baseline="-25000"/>
              <a:t>f</a:t>
            </a:r>
            <a:r>
              <a:rPr lang="en-US"/>
              <a:t> - </a:t>
            </a:r>
            <a:r>
              <a:rPr lang="en-US" i="1"/>
              <a:t>S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28600" y="2895600"/>
            <a:ext cx="871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If the change from initial to final results in an increase in randomness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514600" y="35814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 baseline="-25000"/>
              <a:t>f</a:t>
            </a:r>
            <a:r>
              <a:rPr lang="en-US"/>
              <a:t> &gt; </a:t>
            </a:r>
            <a:r>
              <a:rPr lang="en-US" i="1"/>
              <a:t>S</a:t>
            </a:r>
            <a:r>
              <a:rPr lang="en-US" baseline="-25000"/>
              <a:t>i</a:t>
            </a:r>
            <a:endParaRPr lang="en-US" i="1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876800" y="35814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28600" y="4267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any substance, the solid state is more ordered than the liquid state and the liquid state is more ordered than gas state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132138" y="5334000"/>
            <a:ext cx="287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 baseline="-25000"/>
              <a:t>solid</a:t>
            </a:r>
            <a:r>
              <a:rPr lang="en-US"/>
              <a:t> &lt; </a:t>
            </a:r>
            <a:r>
              <a:rPr lang="en-US" i="1"/>
              <a:t>S</a:t>
            </a:r>
            <a:r>
              <a:rPr lang="en-US" baseline="-25000"/>
              <a:t>liquid</a:t>
            </a:r>
            <a:r>
              <a:rPr lang="en-US"/>
              <a:t> &lt;&lt; </a:t>
            </a:r>
            <a:r>
              <a:rPr lang="en-US" i="1"/>
              <a:t>S</a:t>
            </a:r>
            <a:r>
              <a:rPr lang="en-US" baseline="-25000"/>
              <a:t>gas</a:t>
            </a:r>
            <a:endParaRPr lang="en-US" i="1"/>
          </a:p>
        </p:txBody>
      </p:sp>
      <p:grpSp>
        <p:nvGrpSpPr>
          <p:cNvPr id="6170" name="Group 26"/>
          <p:cNvGrpSpPr>
            <a:grpSpLocks/>
          </p:cNvGrpSpPr>
          <p:nvPr/>
        </p:nvGrpSpPr>
        <p:grpSpPr bwMode="auto">
          <a:xfrm>
            <a:off x="1573213" y="6019800"/>
            <a:ext cx="2770187" cy="457200"/>
            <a:chOff x="288" y="2547"/>
            <a:chExt cx="1745" cy="288"/>
          </a:xfrm>
        </p:grpSpPr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288" y="2547"/>
              <a:ext cx="17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976" y="269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105400" y="6019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utoUpdateAnimBg="0"/>
      <p:bldP spid="6165" grpId="0" autoUpdateAnimBg="0"/>
      <p:bldP spid="6166" grpId="0" autoUpdateAnimBg="0"/>
      <p:bldP spid="6167" grpId="0" autoUpdateAnimBg="0"/>
      <p:bldP spid="6168" grpId="0" autoUpdateAnimBg="0"/>
      <p:bldP spid="6169" grpId="0" autoUpdateAnimBg="0"/>
      <p:bldP spid="61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112-01A3-4E94-96A6-1ED168F10E22}" type="slidenum">
              <a:rPr lang="en-US"/>
              <a:pPr/>
              <a:t>6</a:t>
            </a:fld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7188" y="1828800"/>
            <a:ext cx="383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W</a:t>
            </a:r>
            <a:r>
              <a:rPr lang="en-US"/>
              <a:t> = number of microstates</a:t>
            </a:r>
            <a:endParaRPr lang="en-US" i="1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8788" y="2438400"/>
            <a:ext cx="157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k </a:t>
            </a:r>
            <a:r>
              <a:rPr lang="en-US"/>
              <a:t>ln</a:t>
            </a:r>
            <a:r>
              <a:rPr lang="en-US" i="1"/>
              <a:t> W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80988" y="2895600"/>
            <a:ext cx="169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S</a:t>
            </a:r>
            <a:r>
              <a:rPr lang="en-US" i="1" baseline="-25000"/>
              <a:t>f</a:t>
            </a:r>
            <a:r>
              <a:rPr lang="en-US"/>
              <a:t> - </a:t>
            </a:r>
            <a:r>
              <a:rPr lang="en-US" i="1"/>
              <a:t>S</a:t>
            </a:r>
            <a:r>
              <a:rPr lang="en-US" i="1" baseline="-25000"/>
              <a:t>i</a:t>
            </a:r>
            <a:endParaRPr lang="en-US"/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280988" y="3417888"/>
            <a:ext cx="1857375" cy="849312"/>
            <a:chOff x="230" y="2400"/>
            <a:chExt cx="1170" cy="535"/>
          </a:xfrm>
        </p:grpSpPr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230" y="2518"/>
              <a:ext cx="8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S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/>
                <a:t> ln</a:t>
              </a:r>
            </a:p>
          </p:txBody>
        </p:sp>
        <p:grpSp>
          <p:nvGrpSpPr>
            <p:cNvPr id="26639" name="Group 15"/>
            <p:cNvGrpSpPr>
              <a:grpSpLocks/>
            </p:cNvGrpSpPr>
            <p:nvPr/>
          </p:nvGrpSpPr>
          <p:grpSpPr bwMode="auto">
            <a:xfrm>
              <a:off x="1067" y="2400"/>
              <a:ext cx="333" cy="535"/>
              <a:chOff x="1046" y="3337"/>
              <a:chExt cx="333" cy="535"/>
            </a:xfrm>
          </p:grpSpPr>
          <p:sp>
            <p:nvSpPr>
              <p:cNvPr id="26636" name="Text Box 12"/>
              <p:cNvSpPr txBox="1">
                <a:spLocks noChangeArrowheads="1"/>
              </p:cNvSpPr>
              <p:nvPr/>
            </p:nvSpPr>
            <p:spPr bwMode="auto">
              <a:xfrm>
                <a:off x="1046" y="3337"/>
                <a:ext cx="3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W</a:t>
                </a:r>
                <a:r>
                  <a:rPr lang="en-US" i="1" baseline="-25000"/>
                  <a:t>f</a:t>
                </a:r>
                <a:endParaRPr lang="en-US" i="1"/>
              </a:p>
            </p:txBody>
          </p:sp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1048" y="3584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W</a:t>
                </a:r>
                <a:r>
                  <a:rPr lang="en-US" i="1" baseline="-25000"/>
                  <a:t>i</a:t>
                </a:r>
                <a:endParaRPr lang="en-US" i="1"/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>
                <a:off x="1096" y="36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00088" y="4572000"/>
            <a:ext cx="295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W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&gt; </a:t>
            </a:r>
            <a:r>
              <a:rPr lang="en-US" i="1"/>
              <a:t>W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 then</a:t>
            </a:r>
            <a:r>
              <a:rPr lang="en-US" i="1"/>
              <a:t>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</a:t>
            </a:r>
            <a:endParaRPr lang="en-US" i="1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90563" y="5146675"/>
            <a:ext cx="295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W</a:t>
            </a:r>
            <a:r>
              <a:rPr lang="en-US" i="1" baseline="-25000"/>
              <a:t>f</a:t>
            </a:r>
            <a:r>
              <a:rPr lang="en-US" i="1"/>
              <a:t> </a:t>
            </a:r>
            <a:r>
              <a:rPr lang="en-US"/>
              <a:t>&lt; </a:t>
            </a:r>
            <a:r>
              <a:rPr lang="en-US" i="1"/>
              <a:t>W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 then</a:t>
            </a:r>
            <a:r>
              <a:rPr lang="en-US" i="1"/>
              <a:t> 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&lt; 0</a:t>
            </a:r>
            <a:endParaRPr lang="en-US" i="1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908425" y="39688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Entropy</a:t>
            </a:r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09600"/>
            <a:ext cx="5181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2133600"/>
            <a:ext cx="43719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962400"/>
            <a:ext cx="4343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3" grpId="0" autoUpdateAnimBg="0"/>
      <p:bldP spid="26634" grpId="0" autoUpdateAnimBg="0"/>
      <p:bldP spid="26641" grpId="0" autoUpdateAnimBg="0"/>
      <p:bldP spid="266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AB4C-301C-4877-A7F6-DD1FD4FEF7D9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Processes that lead to an increase in entropy (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91200" y="990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803900" y="2667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816600" y="4800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829300" y="6324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685800"/>
            <a:ext cx="44719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5486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310188"/>
            <a:ext cx="5334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981200"/>
            <a:ext cx="55054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582D-2404-42E6-8D7F-5C06EC6B3690}" type="slidenum">
              <a:rPr lang="en-US"/>
              <a:pPr/>
              <a:t>8</a:t>
            </a:fld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7400" y="53340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</a:t>
            </a:r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52400" y="304800"/>
            <a:ext cx="4029075" cy="457200"/>
            <a:chOff x="710" y="265"/>
            <a:chExt cx="2538" cy="288"/>
          </a:xfrm>
        </p:grpSpPr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710" y="265"/>
              <a:ext cx="2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Example:   Br</a:t>
              </a:r>
              <a:r>
                <a:rPr lang="en-US" baseline="-25000"/>
                <a:t>2</a:t>
              </a:r>
              <a:r>
                <a:rPr lang="en-US"/>
                <a:t>(l)          Br</a:t>
              </a:r>
              <a:r>
                <a:rPr lang="en-US" baseline="-25000"/>
                <a:t>2</a:t>
              </a:r>
              <a:r>
                <a:rPr lang="en-US"/>
                <a:t>(g)</a:t>
              </a: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2229" y="40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34210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530975" y="5257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</a:t>
            </a: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4786313" y="304800"/>
            <a:ext cx="3671887" cy="457200"/>
            <a:chOff x="3015" y="192"/>
            <a:chExt cx="2313" cy="288"/>
          </a:xfrm>
        </p:grpSpPr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3015" y="192"/>
              <a:ext cx="2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Example:   I</a:t>
              </a:r>
              <a:r>
                <a:rPr lang="en-US" baseline="-25000"/>
                <a:t>2</a:t>
              </a:r>
              <a:r>
                <a:rPr lang="en-US"/>
                <a:t>(s)          I</a:t>
              </a:r>
              <a:r>
                <a:rPr lang="en-US" baseline="-25000"/>
                <a:t>2</a:t>
              </a:r>
              <a:r>
                <a:rPr lang="en-US"/>
                <a:t>(g)</a:t>
              </a: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4464" y="3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1295400"/>
            <a:ext cx="3238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A51E-141A-4A83-9654-E5DEB2F473C2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1613" y="304800"/>
            <a:ext cx="8180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How does the entropy of a system change for each of the following processes?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(a) Condensing water vapor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Randomness decreases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76800" y="2135188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decreases (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&lt; 0)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" y="2665413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(b) Forming sucrose crystals from a supersaturated solution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31988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Randomness decreases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76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decreases (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&lt; 0)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" y="3656013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(c) Heating hydrogen gas from 60</a:t>
            </a:r>
            <a:r>
              <a:rPr lang="en-US" baseline="30000"/>
              <a:t>0</a:t>
            </a:r>
            <a:r>
              <a:rPr lang="en-US"/>
              <a:t>C to 80</a:t>
            </a:r>
            <a:r>
              <a:rPr lang="en-US" baseline="30000"/>
              <a:t>0</a:t>
            </a:r>
            <a:r>
              <a:rPr lang="en-US"/>
              <a:t>C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9600" y="41894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Randomness increases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increases (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0)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" y="4722813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(d) Subliming dry ice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9600" y="52562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Randomness increases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876800" y="5257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 increases (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S</a:t>
            </a:r>
            <a:r>
              <a:rPr lang="en-US"/>
              <a:t> &gt;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1426</Words>
  <Application>Microsoft Office PowerPoint</Application>
  <PresentationFormat>On-screen Show (4:3)</PresentationFormat>
  <Paragraphs>298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Entropy, Free Energy,  and Equilibrium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Entropy, Free Energy,  and Equilibrium</dc:title>
  <dc:creator>J. David Robertson</dc:creator>
  <cp:lastModifiedBy>liana.wong</cp:lastModifiedBy>
  <cp:revision>52</cp:revision>
  <dcterms:created xsi:type="dcterms:W3CDTF">2001-08-08T19:44:43Z</dcterms:created>
  <dcterms:modified xsi:type="dcterms:W3CDTF">2010-09-09T19:19:01Z</dcterms:modified>
</cp:coreProperties>
</file>